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 id="298" r:id="rId22"/>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103" d="100"/>
          <a:sy n="103" d="100"/>
        </p:scale>
        <p:origin x="138"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ernal Title Slid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143" y="0"/>
            <a:ext cx="9144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3" name="New picture"/>
          <p:cNvPicPr/>
          <p:nvPr/>
        </p:nvPicPr>
        <p:blipFill>
          <a:blip r:embed="rId2"/>
          <a:stretch>
            <a:fillRect/>
          </a:stretch>
        </p:blipFill>
        <p:spPr>
          <a:xfrm>
            <a:off x="1143" y="0"/>
            <a:ext cx="9144000" cy="6858000"/>
          </a:xfrm>
          <a:prstGeom prst="rect">
            <a:avLst/>
          </a:prstGeom>
        </p:spPr>
      </p:pic>
      <p:sp>
        <p:nvSpPr>
          <p:cNvPr id="4" name="New shape"/>
          <p:cNvSpPr/>
          <p:nvPr/>
        </p:nvSpPr>
        <p:spPr>
          <a:xfrm>
            <a:off x="0" y="5584825"/>
            <a:ext cx="9144000" cy="1273175"/>
          </a:xfrm>
          <a:prstGeom prst="rect">
            <a:avLst/>
          </a:prstGeom>
          <a:ln w="6350">
            <a:noFill/>
            <a:prstDash val="solid"/>
            <a:miter/>
          </a:ln>
        </p:spPr>
        <p:style>
          <a:lnRef idx="2">
            <a:schemeClr val="accent1">
              <a:shade val="50000"/>
            </a:schemeClr>
          </a:lnRef>
          <a:fillRef idx="1">
            <a:srgbClr val="00468B">
              <a:alpha val="52157"/>
            </a:srgbClr>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3759962" y="5643499"/>
            <a:ext cx="1621536"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3"/>
          <a:stretch>
            <a:fillRect/>
          </a:stretch>
        </p:blipFill>
        <p:spPr>
          <a:xfrm>
            <a:off x="3759962" y="5643499"/>
            <a:ext cx="1621536" cy="654050"/>
          </a:xfrm>
          <a:prstGeom prst="rect">
            <a:avLst/>
          </a:prstGeom>
        </p:spPr>
      </p:pic>
      <p:sp>
        <p:nvSpPr>
          <p:cNvPr id="7"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D9D9D6"/>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89ABE3"/>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180975" y="6372225"/>
            <a:ext cx="1162050" cy="4857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180975" y="6372225"/>
            <a:ext cx="1162050" cy="485775"/>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and Char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4699" y="0"/>
            <a:ext cx="9144000" cy="6851650"/>
          </a:xfrm>
          <a:prstGeom prst="rect">
            <a:avLst/>
          </a:prstGeom>
          <a:ln w="6350">
            <a:prstDash val="solid"/>
            <a:miter/>
          </a:ln>
        </p:spPr>
        <p:style>
          <a:lnRef idx="2">
            <a:srgbClr val="89ABE3"/>
          </a:lnRef>
          <a:fillRef idx="1">
            <a:srgbClr val="89ABE3"/>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Layou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3034792" y="2404999"/>
            <a:ext cx="3067050" cy="3928999"/>
          </a:xfrm>
          <a:prstGeom prst="rect">
            <a:avLst/>
          </a:prstGeom>
          <a:ln w="7620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0" y="2404999"/>
            <a:ext cx="3034792" cy="3928999"/>
          </a:xfrm>
          <a:prstGeom prst="rect">
            <a:avLst/>
          </a:prstGeom>
          <a:ln w="76200">
            <a:noFill/>
            <a:prstDash val="solid"/>
            <a:miter/>
          </a:ln>
        </p:spPr>
        <p:style>
          <a:lnRef idx="2">
            <a:schemeClr val="accent1">
              <a:shade val="50000"/>
            </a:schemeClr>
          </a:lnRef>
          <a:fillRef idx="1">
            <a:srgbClr val="9ABBE8"/>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6101842" y="2404999"/>
            <a:ext cx="3042031" cy="3928999"/>
          </a:xfrm>
          <a:prstGeom prst="rect">
            <a:avLst/>
          </a:prstGeom>
          <a:ln w="76200">
            <a:noFill/>
            <a:prstDash val="solid"/>
            <a:miter/>
          </a:ln>
        </p:spPr>
        <p:style>
          <a:lnRef idx="2">
            <a:schemeClr val="accent1">
              <a:shade val="50000"/>
            </a:schemeClr>
          </a:lnRef>
          <a:fillRef idx="1">
            <a:srgbClr val="D9D9D9"/>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6"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7"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Layout - Brigh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3034792" y="2404999"/>
            <a:ext cx="3067050" cy="3928999"/>
          </a:xfrm>
          <a:prstGeom prst="rect">
            <a:avLst/>
          </a:prstGeom>
          <a:ln w="7620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0" y="2404999"/>
            <a:ext cx="3034792" cy="3928999"/>
          </a:xfrm>
          <a:prstGeom prst="rect">
            <a:avLst/>
          </a:prstGeom>
          <a:ln w="76200">
            <a:noFill/>
            <a:prstDash val="solid"/>
            <a:miter/>
          </a:ln>
        </p:spPr>
        <p:style>
          <a:lnRef idx="2">
            <a:schemeClr val="accent1">
              <a:shade val="50000"/>
            </a:schemeClr>
          </a:lnRef>
          <a:fillRef idx="1">
            <a:srgbClr val="6ABA89"/>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6101842" y="2404999"/>
            <a:ext cx="3042031" cy="3928999"/>
          </a:xfrm>
          <a:prstGeom prst="rect">
            <a:avLst/>
          </a:prstGeom>
          <a:ln w="76200">
            <a:noFill/>
            <a:prstDash val="solid"/>
            <a:miter/>
          </a:ln>
        </p:spPr>
        <p:style>
          <a:lnRef idx="2">
            <a:schemeClr val="accent1">
              <a:shade val="50000"/>
            </a:schemeClr>
          </a:lnRef>
          <a:fillRef idx="1">
            <a:srgbClr val="EAB917"/>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6"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7"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Only Layou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D9D9D6"/>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89ABE3"/>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180975" y="6372225"/>
            <a:ext cx="1162050" cy="4857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180975" y="6372225"/>
            <a:ext cx="1162050" cy="485775"/>
          </a:xfrm>
          <a:prstGeom prst="rect">
            <a:avLst/>
          </a:prstGeom>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mp; Imag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4699" y="0"/>
            <a:ext cx="9144000" cy="6851650"/>
          </a:xfrm>
          <a:prstGeom prst="rect">
            <a:avLst/>
          </a:prstGeom>
          <a:ln w="6350">
            <a:prstDash val="solid"/>
            <a:miter/>
          </a:ln>
        </p:spPr>
        <p:style>
          <a:lnRef idx="2">
            <a:srgbClr val="89ABE3"/>
          </a:lnRef>
          <a:fillRef idx="1">
            <a:srgbClr val="89ABE3"/>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101092" y="6364224"/>
            <a:ext cx="1270381" cy="458724"/>
          </a:xfrm>
          <a:prstGeom prst="rect">
            <a:avLst/>
          </a:prstGeom>
        </p:spPr>
      </p:pic>
      <p:sp>
        <p:nvSpPr>
          <p:cNvPr id="7" name="New shape"/>
          <p:cNvSpPr/>
          <p:nvPr/>
        </p:nvSpPr>
        <p:spPr>
          <a:xfrm>
            <a:off x="180975" y="6372225"/>
            <a:ext cx="1162050" cy="4857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8" name="New picture"/>
          <p:cNvPicPr/>
          <p:nvPr/>
        </p:nvPicPr>
        <p:blipFill>
          <a:blip r:embed="rId3"/>
          <a:stretch>
            <a:fillRect/>
          </a:stretch>
        </p:blipFill>
        <p:spPr>
          <a:xfrm>
            <a:off x="180975" y="6372225"/>
            <a:ext cx="1162050" cy="485775"/>
          </a:xfrm>
          <a:prstGeom prst="rect">
            <a:avLst/>
          </a:prstGeom>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Tabl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D9D9D6"/>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89ABE3"/>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180975" y="6372225"/>
            <a:ext cx="1162050" cy="4857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180975" y="6372225"/>
            <a:ext cx="1162050" cy="485775"/>
          </a:xfrm>
          <a:prstGeom prst="rect">
            <a:avLst/>
          </a:prstGeom>
        </p:spPr>
      </p:pic>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Tabl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Imag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Internal Title Slid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19050"/>
            <a:ext cx="9145143" cy="684428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3" name="New picture"/>
          <p:cNvPicPr/>
          <p:nvPr/>
        </p:nvPicPr>
        <p:blipFill>
          <a:blip r:embed="rId2"/>
          <a:stretch>
            <a:fillRect/>
          </a:stretch>
        </p:blipFill>
        <p:spPr>
          <a:xfrm>
            <a:off x="0" y="-19050"/>
            <a:ext cx="9145143" cy="6844284"/>
          </a:xfrm>
          <a:prstGeom prst="rect">
            <a:avLst/>
          </a:prstGeom>
        </p:spPr>
      </p:pic>
      <p:sp>
        <p:nvSpPr>
          <p:cNvPr id="4" name="New shape"/>
          <p:cNvSpPr/>
          <p:nvPr/>
        </p:nvSpPr>
        <p:spPr>
          <a:xfrm>
            <a:off x="0" y="5584825"/>
            <a:ext cx="9144000" cy="1273175"/>
          </a:xfrm>
          <a:prstGeom prst="rect">
            <a:avLst/>
          </a:prstGeom>
          <a:ln w="6350">
            <a:noFill/>
            <a:prstDash val="solid"/>
            <a:miter/>
          </a:ln>
        </p:spPr>
        <p:style>
          <a:lnRef idx="2">
            <a:schemeClr val="accent1">
              <a:shade val="50000"/>
            </a:schemeClr>
          </a:lnRef>
          <a:fillRef idx="1">
            <a:srgbClr val="00468B">
              <a:alpha val="52157"/>
            </a:srgbClr>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3759962" y="5643499"/>
            <a:ext cx="1621536"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3"/>
          <a:stretch>
            <a:fillRect/>
          </a:stretch>
        </p:blipFill>
        <p:spPr>
          <a:xfrm>
            <a:off x="3759962" y="5643499"/>
            <a:ext cx="1621536" cy="654050"/>
          </a:xfrm>
          <a:prstGeom prst="rect">
            <a:avLst/>
          </a:prstGeom>
        </p:spPr>
      </p:pic>
      <p:sp>
        <p:nvSpPr>
          <p:cNvPr id="7"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Slide_Lg Headlin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33412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1376299" y="1820799"/>
            <a:ext cx="6423406" cy="2751074"/>
          </a:xfrm>
          <a:prstGeom prst="rect">
            <a:avLst/>
          </a:prstGeom>
          <a:ln w="9525">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nal Title Slide - No Photo">
    <p:bg>
      <p:bgPr>
        <a:blipFill>
          <a:blip r:embed="rId2"/>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0" y="5584825"/>
            <a:ext cx="9144000" cy="1273175"/>
          </a:xfrm>
          <a:prstGeom prst="rect">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9ABBE8"/>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3759962" y="5643499"/>
            <a:ext cx="1621536"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5" name="New picture"/>
          <p:cNvPicPr/>
          <p:nvPr/>
        </p:nvPicPr>
        <p:blipFill>
          <a:blip r:embed="rId3"/>
          <a:stretch>
            <a:fillRect/>
          </a:stretch>
        </p:blipFill>
        <p:spPr>
          <a:xfrm>
            <a:off x="3759962" y="5643499"/>
            <a:ext cx="1621536" cy="654050"/>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89ABE3"/>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Long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Blu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89ABE3"/>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91440" rIns="91440" bIns="91440" rtlCol="0" anchor="ctr"/>
          <a:lstStyle>
            <a:defPPr/>
          </a:lstStyle>
          <a:p>
            <a:endParaRPr/>
          </a:p>
        </p:txBody>
      </p:sp>
      <p:sp>
        <p:nvSpPr>
          <p:cNvPr id="5"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Gray">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D9D9D6"/>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89ABE3"/>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180975" y="6372225"/>
            <a:ext cx="1162050" cy="4857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5" name="New picture"/>
          <p:cNvPicPr/>
          <p:nvPr/>
        </p:nvPicPr>
        <p:blipFill>
          <a:blip r:embed="rId2"/>
          <a:stretch>
            <a:fillRect/>
          </a:stretch>
        </p:blipFill>
        <p:spPr>
          <a:xfrm>
            <a:off x="180975" y="6372225"/>
            <a:ext cx="1162050" cy="485775"/>
          </a:xfrm>
          <a:prstGeom prst="rect">
            <a:avLst/>
          </a:prstGeom>
        </p:spPr>
      </p:pic>
      <p:sp>
        <p:nvSpPr>
          <p:cNvPr id="6"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s &amp; Graphs">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91440" rIns="91440" bIns="91440" rtlCol="0" anchor="ctr"/>
          <a:lstStyle>
            <a:defPP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91440" rIns="91440" bIns="91440" rtlCol="0" anchor="ctr"/>
          <a:lstStyle>
            <a:defPP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lvl1pPr algn="l">
              <a:defRPr sz="1200">
                <a:solidFill>
                  <a:schemeClr val="tx1">
                    <a:tint val="75000"/>
                  </a:schemeClr>
                </a:solidFill>
              </a:defRPr>
            </a:lvl1pPr>
          </a:lstStyle>
          <a:p>
            <a:fld id="{E8FD0B7A-F5DD-4F40-B4CB-3B2C354B893A}" type="datetimeFigureOut">
              <a:rPr lang="en-US" smtClean="0"/>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2343531"/>
            <a:ext cx="9144000" cy="105460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b"/>
          <a:lstStyle>
            <a:defPPr/>
          </a:lstStyle>
          <a:p>
            <a:pPr algn="ctr" defTabSz="457200">
              <a:lnSpc>
                <a:spcPct val="90000"/>
              </a:lnSpc>
              <a:spcBef>
                <a:spcPct val="0"/>
              </a:spcBef>
              <a:spcAft>
                <a:spcPct val="0"/>
              </a:spcAft>
            </a:pPr>
            <a:r>
              <a:rPr sz="4800" b="1">
                <a:solidFill>
                  <a:srgbClr val="FFFFFF"/>
                </a:solidFill>
                <a:latin typeface="Arial"/>
              </a:rPr>
              <a:t>2020 THIRD QUARTER RESULTS</a:t>
            </a:r>
          </a:p>
        </p:txBody>
      </p:sp>
      <p:sp>
        <p:nvSpPr>
          <p:cNvPr id="3" name="New shape"/>
          <p:cNvSpPr/>
          <p:nvPr/>
        </p:nvSpPr>
        <p:spPr>
          <a:xfrm>
            <a:off x="0" y="3490214"/>
            <a:ext cx="9145143" cy="8992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ctr" defTabSz="457200">
              <a:lnSpc>
                <a:spcPct val="90000"/>
              </a:lnSpc>
              <a:spcBef>
                <a:spcPts val="1000"/>
              </a:spcBef>
              <a:spcAft>
                <a:spcPct val="0"/>
              </a:spcAft>
            </a:pPr>
            <a:r>
              <a:rPr sz="4000">
                <a:solidFill>
                  <a:srgbClr val="FFFFFF"/>
                </a:solidFill>
                <a:latin typeface="Arial"/>
              </a:rPr>
              <a:t>NASDAQ: FULT</a:t>
            </a:r>
          </a:p>
        </p:txBody>
      </p:sp>
      <p:sp>
        <p:nvSpPr>
          <p:cNvPr id="4" name="New shape"/>
          <p:cNvSpPr/>
          <p:nvPr/>
        </p:nvSpPr>
        <p:spPr>
          <a:xfrm>
            <a:off x="-635" y="6445377"/>
            <a:ext cx="9144635" cy="41249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ctr" defTabSz="457200">
              <a:lnSpc>
                <a:spcPct val="90000"/>
              </a:lnSpc>
              <a:spcBef>
                <a:spcPts val="1000"/>
              </a:spcBef>
              <a:spcAft>
                <a:spcPct val="0"/>
              </a:spcAft>
            </a:pPr>
            <a:r>
              <a:rPr sz="1600">
                <a:solidFill>
                  <a:srgbClr val="FFFFFF"/>
                </a:solidFill>
                <a:latin typeface="Arial"/>
              </a:rPr>
              <a:t>Data as of September 30, 2020 unless otherwise noted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42595" y="206883"/>
            <a:ext cx="8085709"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ct val="0"/>
              </a:spcBef>
              <a:spcAft>
                <a:spcPct val="0"/>
              </a:spcAft>
            </a:pPr>
            <a:r>
              <a:rPr sz="3200" b="1">
                <a:solidFill>
                  <a:srgbClr val="004689"/>
                </a:solidFill>
                <a:latin typeface="Arial"/>
              </a:rPr>
              <a:t>Q4 2020 OUTLOOK</a:t>
            </a:r>
          </a:p>
        </p:txBody>
      </p:sp>
      <p:sp>
        <p:nvSpPr>
          <p:cNvPr id="3" name="New shape"/>
          <p:cNvSpPr/>
          <p:nvPr/>
        </p:nvSpPr>
        <p:spPr>
          <a:xfrm>
            <a:off x="353314" y="727583"/>
            <a:ext cx="8264271" cy="531926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marL="165100" algn="l" defTabSz="457200">
              <a:lnSpc>
                <a:spcPct val="100000"/>
              </a:lnSpc>
              <a:spcBef>
                <a:spcPts val="1000"/>
              </a:spcBef>
              <a:spcAft>
                <a:spcPts val="1000"/>
              </a:spcAft>
            </a:pPr>
            <a:r>
              <a:rPr sz="1400" b="1" i="1">
                <a:solidFill>
                  <a:srgbClr val="000000"/>
                </a:solidFill>
                <a:latin typeface="Arial"/>
              </a:rPr>
              <a:t>All previous guidance for 2020 has been withdrawn due to the impact from COVID-19.  At this time, select guidance for the </a:t>
            </a:r>
            <a:r>
              <a:rPr sz="1400" b="1" i="1" u="sng">
                <a:solidFill>
                  <a:srgbClr val="000000"/>
                </a:solidFill>
                <a:latin typeface="Arial"/>
              </a:rPr>
              <a:t>fourth quarter of 2020</a:t>
            </a:r>
            <a:r>
              <a:rPr sz="1400" b="1" i="1">
                <a:solidFill>
                  <a:srgbClr val="000000"/>
                </a:solidFill>
                <a:latin typeface="Arial"/>
              </a:rPr>
              <a:t> will be provided on the following areas in comparison to </a:t>
            </a:r>
            <a:r>
              <a:rPr sz="1400" b="1" i="1" u="sng">
                <a:solidFill>
                  <a:srgbClr val="000000"/>
                </a:solidFill>
                <a:latin typeface="Arial"/>
              </a:rPr>
              <a:t>third quarter of 2020</a:t>
            </a:r>
            <a:r>
              <a:rPr sz="1400" b="1" i="1">
                <a:solidFill>
                  <a:srgbClr val="000000"/>
                </a:solidFill>
                <a:latin typeface="Arial"/>
              </a:rPr>
              <a:t> actual results, except effective tax rate is the expected range of the effective tax rate for the fourth quarter of 2020: </a:t>
            </a:r>
          </a:p>
          <a:p>
            <a:pPr marL="165100" algn="l" defTabSz="457200">
              <a:lnSpc>
                <a:spcPct val="100000"/>
              </a:lnSpc>
              <a:spcBef>
                <a:spcPct val="0"/>
              </a:spcBef>
              <a:spcAft>
                <a:spcPts val="1000"/>
              </a:spcAft>
            </a:pPr>
            <a:endParaRPr sz="1400" b="1" i="1">
              <a:solidFill>
                <a:srgbClr val="000000"/>
              </a:solidFill>
              <a:latin typeface="Arial"/>
            </a:endParaRPr>
          </a:p>
          <a:p>
            <a:pPr marL="330200" lvl="1" indent="-165100" algn="l" defTabSz="457200">
              <a:lnSpc>
                <a:spcPct val="100000"/>
              </a:lnSpc>
              <a:spcBef>
                <a:spcPct val="0"/>
              </a:spcBef>
              <a:spcAft>
                <a:spcPts val="500"/>
              </a:spcAft>
              <a:buChar char="•"/>
            </a:pPr>
            <a:r>
              <a:rPr sz="1600" b="1">
                <a:solidFill>
                  <a:srgbClr val="000000"/>
                </a:solidFill>
                <a:latin typeface="Arial"/>
              </a:rPr>
              <a:t>Loans: </a:t>
            </a:r>
            <a:r>
              <a:rPr sz="1600">
                <a:solidFill>
                  <a:srgbClr val="000000"/>
                </a:solidFill>
                <a:latin typeface="Arial"/>
              </a:rPr>
              <a:t>Overall loan growth, including PPP, expected to be +/- 1 - 2%.</a:t>
            </a:r>
          </a:p>
          <a:p>
            <a:pPr marL="0" indent="63500" algn="l" defTabSz="457200">
              <a:lnSpc>
                <a:spcPct val="100000"/>
              </a:lnSpc>
              <a:spcBef>
                <a:spcPct val="0"/>
              </a:spcBef>
              <a:spcAft>
                <a:spcPts val="500"/>
              </a:spcAft>
            </a:pPr>
            <a:endParaRPr sz="1600">
              <a:solidFill>
                <a:srgbClr val="000000"/>
              </a:solidFill>
              <a:latin typeface="Arial"/>
            </a:endParaRPr>
          </a:p>
          <a:p>
            <a:pPr marL="330200" lvl="1" indent="-165100" algn="l" defTabSz="457200">
              <a:lnSpc>
                <a:spcPct val="100000"/>
              </a:lnSpc>
              <a:spcBef>
                <a:spcPct val="0"/>
              </a:spcBef>
              <a:spcAft>
                <a:spcPts val="500"/>
              </a:spcAft>
              <a:buChar char="•"/>
            </a:pPr>
            <a:r>
              <a:rPr sz="1600" b="1">
                <a:solidFill>
                  <a:srgbClr val="000000"/>
                </a:solidFill>
                <a:latin typeface="Arial"/>
              </a:rPr>
              <a:t>Deposits: </a:t>
            </a:r>
            <a:r>
              <a:rPr sz="1600">
                <a:solidFill>
                  <a:srgbClr val="000000"/>
                </a:solidFill>
                <a:latin typeface="Arial"/>
              </a:rPr>
              <a:t>Overall deposit decline expected to be 3 - 5%, with seasonal municipal deposit outflows accompanied by modest runoff of PPP funds.</a:t>
            </a:r>
          </a:p>
          <a:p>
            <a:pPr marL="0" indent="63500" algn="l" defTabSz="457200">
              <a:lnSpc>
                <a:spcPct val="100000"/>
              </a:lnSpc>
              <a:spcBef>
                <a:spcPct val="0"/>
              </a:spcBef>
              <a:spcAft>
                <a:spcPts val="500"/>
              </a:spcAft>
            </a:pPr>
            <a:endParaRPr sz="1600">
              <a:solidFill>
                <a:srgbClr val="000000"/>
              </a:solidFill>
              <a:latin typeface="Arial"/>
            </a:endParaRPr>
          </a:p>
          <a:p>
            <a:pPr marL="330200" lvl="1" indent="-165100" algn="l" defTabSz="457200">
              <a:lnSpc>
                <a:spcPct val="100000"/>
              </a:lnSpc>
              <a:spcBef>
                <a:spcPct val="0"/>
              </a:spcBef>
              <a:spcAft>
                <a:spcPts val="500"/>
              </a:spcAft>
              <a:buChar char="•"/>
            </a:pPr>
            <a:r>
              <a:rPr sz="1600" b="1">
                <a:solidFill>
                  <a:srgbClr val="000000"/>
                </a:solidFill>
                <a:latin typeface="Arial"/>
              </a:rPr>
              <a:t>Net Interest Income</a:t>
            </a:r>
            <a:r>
              <a:rPr sz="1600">
                <a:solidFill>
                  <a:srgbClr val="000000"/>
                </a:solidFill>
                <a:latin typeface="Arial"/>
              </a:rPr>
              <a:t>: In the range of $153 - $158 million, which includes $3-4 million attributable to PPP loan forgiveness. </a:t>
            </a:r>
          </a:p>
          <a:p>
            <a:pPr marL="0" indent="63500" algn="l" defTabSz="457200">
              <a:lnSpc>
                <a:spcPct val="100000"/>
              </a:lnSpc>
              <a:spcBef>
                <a:spcPct val="0"/>
              </a:spcBef>
              <a:spcAft>
                <a:spcPts val="500"/>
              </a:spcAft>
            </a:pPr>
            <a:endParaRPr sz="1600">
              <a:solidFill>
                <a:srgbClr val="000000"/>
              </a:solidFill>
              <a:latin typeface="Arial"/>
            </a:endParaRPr>
          </a:p>
          <a:p>
            <a:pPr marL="330200" lvl="1" indent="-165100" algn="l" defTabSz="457200">
              <a:lnSpc>
                <a:spcPct val="100000"/>
              </a:lnSpc>
              <a:spcBef>
                <a:spcPct val="0"/>
              </a:spcBef>
              <a:spcAft>
                <a:spcPts val="500"/>
              </a:spcAft>
              <a:buChar char="•"/>
            </a:pPr>
            <a:r>
              <a:rPr sz="1600" b="1">
                <a:solidFill>
                  <a:srgbClr val="000000"/>
                </a:solidFill>
                <a:latin typeface="Arial"/>
              </a:rPr>
              <a:t>Non-Interest Income:</a:t>
            </a:r>
            <a:r>
              <a:rPr sz="1600">
                <a:solidFill>
                  <a:srgbClr val="000000"/>
                </a:solidFill>
                <a:latin typeface="Arial"/>
              </a:rPr>
              <a:t> In the range of $57 - $62 million.</a:t>
            </a:r>
          </a:p>
          <a:p>
            <a:pPr marL="0" indent="63500" algn="l" defTabSz="457200">
              <a:lnSpc>
                <a:spcPct val="100000"/>
              </a:lnSpc>
              <a:spcBef>
                <a:spcPct val="0"/>
              </a:spcBef>
              <a:spcAft>
                <a:spcPts val="500"/>
              </a:spcAft>
            </a:pPr>
            <a:endParaRPr sz="1600">
              <a:solidFill>
                <a:srgbClr val="000000"/>
              </a:solidFill>
              <a:latin typeface="Arial"/>
            </a:endParaRPr>
          </a:p>
          <a:p>
            <a:pPr marL="330200" lvl="1" indent="-165100" algn="l" defTabSz="457200">
              <a:lnSpc>
                <a:spcPct val="100000"/>
              </a:lnSpc>
              <a:spcBef>
                <a:spcPct val="0"/>
              </a:spcBef>
              <a:spcAft>
                <a:spcPts val="500"/>
              </a:spcAft>
              <a:buChar char="•"/>
            </a:pPr>
            <a:r>
              <a:rPr sz="1600" b="1">
                <a:solidFill>
                  <a:srgbClr val="000000"/>
                </a:solidFill>
                <a:latin typeface="Arial"/>
              </a:rPr>
              <a:t>Non-Interest Expense:</a:t>
            </a:r>
            <a:r>
              <a:rPr sz="1600">
                <a:solidFill>
                  <a:srgbClr val="000000"/>
                </a:solidFill>
                <a:latin typeface="Arial"/>
              </a:rPr>
              <a:t> In the range of $139 - $142 million, excluding charges related to cost saving initiatives.</a:t>
            </a:r>
          </a:p>
          <a:p>
            <a:pPr marL="0" indent="63500" algn="l" defTabSz="457200">
              <a:lnSpc>
                <a:spcPct val="100000"/>
              </a:lnSpc>
              <a:spcBef>
                <a:spcPct val="0"/>
              </a:spcBef>
              <a:spcAft>
                <a:spcPts val="500"/>
              </a:spcAft>
            </a:pPr>
            <a:endParaRPr sz="1600">
              <a:solidFill>
                <a:srgbClr val="000000"/>
              </a:solidFill>
              <a:latin typeface="Arial"/>
            </a:endParaRPr>
          </a:p>
          <a:p>
            <a:pPr marL="330200" lvl="1" indent="-165100" algn="l" defTabSz="457200">
              <a:lnSpc>
                <a:spcPct val="100000"/>
              </a:lnSpc>
              <a:spcBef>
                <a:spcPct val="0"/>
              </a:spcBef>
              <a:spcAft>
                <a:spcPts val="500"/>
              </a:spcAft>
              <a:buChar char="•"/>
            </a:pPr>
            <a:r>
              <a:rPr sz="1600" b="1">
                <a:solidFill>
                  <a:srgbClr val="000000"/>
                </a:solidFill>
                <a:latin typeface="Arial"/>
              </a:rPr>
              <a:t>Effective Tax Rate: </a:t>
            </a:r>
            <a:r>
              <a:rPr sz="1600">
                <a:solidFill>
                  <a:srgbClr val="000000"/>
                </a:solidFill>
                <a:latin typeface="Arial"/>
              </a:rPr>
              <a:t>Between 14.5% - 15.5%</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E00999FD-F7A5-4B50-95C6-6844B0139103}" type="slidenum">
              <a:rPr sz="1200">
                <a:solidFill>
                  <a:srgbClr val="FFFFFF"/>
                </a:solidFill>
                <a:latin typeface="Arial"/>
              </a:rPr>
              <a:pPr/>
              <a:t>10</a:t>
            </a:fld>
            <a:endParaRPr sz="1200">
              <a:solidFill>
                <a:srgbClr val="FFFFFF"/>
              </a:solidFill>
              <a:latin typeface="Aria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ct val="0"/>
              </a:spcBef>
              <a:spcAft>
                <a:spcPct val="0"/>
              </a:spcAft>
            </a:pPr>
            <a:r>
              <a:rPr sz="3200" b="1">
                <a:solidFill>
                  <a:srgbClr val="004689"/>
                </a:solidFill>
                <a:latin typeface="Arial"/>
              </a:rPr>
              <a:t>NON-GAAP RECONCILIATION </a:t>
            </a:r>
          </a:p>
        </p:txBody>
      </p:sp>
      <p:sp>
        <p:nvSpPr>
          <p:cNvPr id="3" name="New shape"/>
          <p:cNvSpPr/>
          <p:nvPr/>
        </p:nvSpPr>
        <p:spPr>
          <a:xfrm>
            <a:off x="269240" y="698500"/>
            <a:ext cx="8605520" cy="12772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100" b="1" i="1" u="sng">
                <a:solidFill>
                  <a:srgbClr val="000000"/>
                </a:solidFill>
                <a:latin typeface="Calibri"/>
              </a:rPr>
              <a:t>Note</a:t>
            </a:r>
            <a:r>
              <a:rPr sz="1100">
                <a:solidFill>
                  <a:srgbClr val="000000"/>
                </a:solidFill>
                <a:latin typeface="Calibri"/>
              </a:rPr>
              <a:t>: </a:t>
            </a:r>
            <a:r>
              <a:rPr sz="1100" i="1">
                <a:solidFill>
                  <a:srgbClr val="000000"/>
                </a:solidFill>
                <a:latin typeface="Calibri"/>
              </a:rPr>
              <a:t>The Corporation has presented the following non-GAAP (Generally Accepted Accounting Principles) financial measures because it believes that these measures provide useful and comparative information to assess trends in the Corporation's results of operations and financial condition. Presentation of these non-GAAP financial measures is consistent with how the Corporation evaluates its performance internally and these non-GAAP financial measures are frequently used by securities analysts, investors and other interested parties in the evaluation of companies in the Corporation's industry. Investors should recognize that the Corporation's presentation of these non-GAAP financial measures might not be comparable to similarly-titled measures of other companies. These non-GAAP financial measures should not be considered a substitute for GAAP basis measures and the Corporation strongly encourages a review of its condensed consolidated financial statements in their entirety. </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84DA4BF2-31D1-4667-BB47-13510EC1B5AC}" type="slidenum">
              <a:rPr sz="1200">
                <a:solidFill>
                  <a:srgbClr val="FFFFFF"/>
                </a:solidFill>
                <a:latin typeface="Arial"/>
              </a:rPr>
              <a:pPr/>
              <a:t>11</a:t>
            </a:fld>
            <a:endParaRPr sz="1200">
              <a:solidFill>
                <a:srgbClr val="FFFFFF"/>
              </a:solidFill>
              <a:latin typeface="Arial"/>
            </a:endParaRPr>
          </a:p>
        </p:txBody>
      </p:sp>
      <p:graphicFrame>
        <p:nvGraphicFramePr>
          <p:cNvPr id="5" name="New Table"/>
          <p:cNvGraphicFramePr>
            <a:graphicFrameLocks noGrp="1"/>
          </p:cNvGraphicFramePr>
          <p:nvPr/>
        </p:nvGraphicFramePr>
        <p:xfrm>
          <a:off x="1343025" y="2496693"/>
          <a:ext cx="6457950" cy="2981782"/>
        </p:xfrm>
        <a:graphic>
          <a:graphicData uri="http://schemas.openxmlformats.org/drawingml/2006/table">
            <a:tbl>
              <a:tblPr>
                <a:tableStyleId>{5C22544A-7EE6-4342-B048-85BDC9FD1C3A}</a:tableStyleId>
              </a:tblPr>
              <a:tblGrid>
                <a:gridCol w="2924175">
                  <a:extLst>
                    <a:ext uri="{9D8B030D-6E8A-4147-A177-3AD203B41FA5}">
                      <a16:colId xmlns:a16="http://schemas.microsoft.com/office/drawing/2014/main" val="20000"/>
                    </a:ext>
                  </a:extLst>
                </a:gridCol>
                <a:gridCol w="257175">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gridCol w="552450">
                  <a:extLst>
                    <a:ext uri="{9D8B030D-6E8A-4147-A177-3AD203B41FA5}">
                      <a16:colId xmlns:a16="http://schemas.microsoft.com/office/drawing/2014/main" val="20003"/>
                    </a:ext>
                  </a:extLst>
                </a:gridCol>
                <a:gridCol w="247650">
                  <a:extLst>
                    <a:ext uri="{9D8B030D-6E8A-4147-A177-3AD203B41FA5}">
                      <a16:colId xmlns:a16="http://schemas.microsoft.com/office/drawing/2014/main" val="20004"/>
                    </a:ext>
                  </a:extLst>
                </a:gridCol>
                <a:gridCol w="200025">
                  <a:extLst>
                    <a:ext uri="{9D8B030D-6E8A-4147-A177-3AD203B41FA5}">
                      <a16:colId xmlns:a16="http://schemas.microsoft.com/office/drawing/2014/main" val="20005"/>
                    </a:ext>
                  </a:extLst>
                </a:gridCol>
                <a:gridCol w="152400">
                  <a:extLst>
                    <a:ext uri="{9D8B030D-6E8A-4147-A177-3AD203B41FA5}">
                      <a16:colId xmlns:a16="http://schemas.microsoft.com/office/drawing/2014/main" val="20006"/>
                    </a:ext>
                  </a:extLst>
                </a:gridCol>
                <a:gridCol w="552450">
                  <a:extLst>
                    <a:ext uri="{9D8B030D-6E8A-4147-A177-3AD203B41FA5}">
                      <a16:colId xmlns:a16="http://schemas.microsoft.com/office/drawing/2014/main" val="20007"/>
                    </a:ext>
                  </a:extLst>
                </a:gridCol>
                <a:gridCol w="247650">
                  <a:extLst>
                    <a:ext uri="{9D8B030D-6E8A-4147-A177-3AD203B41FA5}">
                      <a16:colId xmlns:a16="http://schemas.microsoft.com/office/drawing/2014/main" val="20008"/>
                    </a:ext>
                  </a:extLst>
                </a:gridCol>
                <a:gridCol w="219075">
                  <a:extLst>
                    <a:ext uri="{9D8B030D-6E8A-4147-A177-3AD203B41FA5}">
                      <a16:colId xmlns:a16="http://schemas.microsoft.com/office/drawing/2014/main" val="20009"/>
                    </a:ext>
                  </a:extLst>
                </a:gridCol>
                <a:gridCol w="152400">
                  <a:extLst>
                    <a:ext uri="{9D8B030D-6E8A-4147-A177-3AD203B41FA5}">
                      <a16:colId xmlns:a16="http://schemas.microsoft.com/office/drawing/2014/main" val="20010"/>
                    </a:ext>
                  </a:extLst>
                </a:gridCol>
                <a:gridCol w="552450">
                  <a:extLst>
                    <a:ext uri="{9D8B030D-6E8A-4147-A177-3AD203B41FA5}">
                      <a16:colId xmlns:a16="http://schemas.microsoft.com/office/drawing/2014/main" val="20011"/>
                    </a:ext>
                  </a:extLst>
                </a:gridCol>
                <a:gridCol w="247650">
                  <a:extLst>
                    <a:ext uri="{9D8B030D-6E8A-4147-A177-3AD203B41FA5}">
                      <a16:colId xmlns:a16="http://schemas.microsoft.com/office/drawing/2014/main" val="20012"/>
                    </a:ext>
                  </a:extLst>
                </a:gridCol>
              </a:tblGrid>
              <a:tr h="200025">
                <a:tc>
                  <a:txBody>
                    <a:bodyPr/>
                    <a:lstStyle>
                      <a:defPPr/>
                    </a:lstStyle>
                    <a:p>
                      <a:pPr algn="l">
                        <a:lnSpc>
                          <a:spcPct val="83000"/>
                        </a:lnSpc>
                      </a:pPr>
                      <a:endParaRPr sz="1000">
                        <a:solidFill>
                          <a:srgbClr val="000000"/>
                        </a:solidFill>
                        <a:latin typeface="Calibri"/>
                      </a:endParaRPr>
                    </a:p>
                  </a:txBody>
                  <a:tcPr marL="33401" marR="33401" marT="0" marB="19050" anchor="b">
                    <a:lnL w="0"/>
                    <a:lnR w="0"/>
                    <a:lnT w="0"/>
                    <a:lnB w="0"/>
                    <a:noFill/>
                  </a:tcPr>
                </a:tc>
                <a:tc>
                  <a:txBody>
                    <a:bodyPr/>
                    <a:lstStyle>
                      <a:defPPr/>
                    </a:lstStyle>
                    <a:p>
                      <a:pPr algn="l">
                        <a:lnSpc>
                          <a:spcPct val="83000"/>
                        </a:lnSpc>
                      </a:pPr>
                      <a:endParaRPr sz="1000">
                        <a:solidFill>
                          <a:srgbClr val="000000"/>
                        </a:solidFill>
                        <a:latin typeface="Calibri"/>
                      </a:endParaRPr>
                    </a:p>
                  </a:txBody>
                  <a:tcPr marL="33401" marR="33401" marT="0" marB="19050" anchor="b">
                    <a:lnL w="0"/>
                    <a:lnR w="0"/>
                    <a:lnT w="0"/>
                    <a:lnB w="0"/>
                    <a:noFill/>
                  </a:tcPr>
                </a:tc>
                <a:tc gridSpan="11">
                  <a:txBody>
                    <a:bodyPr/>
                    <a:lstStyle>
                      <a:defPPr/>
                    </a:lstStyle>
                    <a:p>
                      <a:pPr algn="ctr">
                        <a:lnSpc>
                          <a:spcPct val="83000"/>
                        </a:lnSpc>
                      </a:pPr>
                      <a:r>
                        <a:rPr sz="1000" b="1">
                          <a:solidFill>
                            <a:srgbClr val="000000"/>
                          </a:solidFill>
                          <a:latin typeface="Times New Roman"/>
                        </a:rPr>
                        <a:t>Three months ended</a:t>
                      </a:r>
                    </a:p>
                  </a:txBody>
                  <a:tcPr marL="33401" marR="33401"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hMerge="1">
                  <a:txBody>
                    <a:bodyPr/>
                    <a:lstStyle>
                      <a:defPPr/>
                    </a:lstStyle>
                    <a:p>
                      <a:endParaRPr/>
                    </a:p>
                  </a:txBody>
                  <a:tcPr>
                    <a:lnL w="0"/>
                    <a:lnR w="0"/>
                    <a:lnT w="0"/>
                    <a:lnB w="12700" cmpd="sng">
                      <a:solidFill>
                        <a:srgbClr val="000000"/>
                      </a:solidFill>
                      <a:prstDash val="solid"/>
                    </a:lnB>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0025">
                <a:tc>
                  <a:txBody>
                    <a:bodyPr/>
                    <a:lstStyle>
                      <a:defPPr/>
                    </a:lstStyle>
                    <a:p>
                      <a:pPr algn="l">
                        <a:lnSpc>
                          <a:spcPct val="83000"/>
                        </a:lnSpc>
                      </a:pPr>
                      <a:endParaRPr sz="1000">
                        <a:solidFill>
                          <a:srgbClr val="000000"/>
                        </a:solidFill>
                        <a:latin typeface="Calibri"/>
                      </a:endParaRPr>
                    </a:p>
                  </a:txBody>
                  <a:tcPr marL="33401" marR="33401" marT="0" marB="19050" anchor="b">
                    <a:lnL w="0"/>
                    <a:lnR w="0"/>
                    <a:lnT w="0"/>
                    <a:lnB w="0"/>
                    <a:noFill/>
                  </a:tcPr>
                </a:tc>
                <a:tc>
                  <a:txBody>
                    <a:bodyPr/>
                    <a:lstStyle>
                      <a:defPPr/>
                    </a:lstStyle>
                    <a:p>
                      <a:pPr algn="l">
                        <a:lnSpc>
                          <a:spcPct val="83000"/>
                        </a:lnSpc>
                      </a:pPr>
                      <a:endParaRPr sz="1000">
                        <a:solidFill>
                          <a:srgbClr val="000000"/>
                        </a:solidFill>
                        <a:latin typeface="Calibri"/>
                      </a:endParaRPr>
                    </a:p>
                  </a:txBody>
                  <a:tcPr marL="33401" marR="33401" marT="0" marB="19050" anchor="b">
                    <a:lnL w="0"/>
                    <a:lnR w="0"/>
                    <a:lnT w="0"/>
                    <a:lnB w="0"/>
                    <a:noFill/>
                  </a:tcPr>
                </a:tc>
                <a:tc gridSpan="3">
                  <a:txBody>
                    <a:bodyPr/>
                    <a:lstStyle>
                      <a:defPPr/>
                    </a:lstStyle>
                    <a:p>
                      <a:pPr algn="ctr">
                        <a:lnSpc>
                          <a:spcPct val="83000"/>
                        </a:lnSpc>
                      </a:pPr>
                      <a:r>
                        <a:rPr sz="1000" b="1">
                          <a:solidFill>
                            <a:srgbClr val="000000"/>
                          </a:solidFill>
                          <a:latin typeface="Times New Roman"/>
                        </a:rPr>
                        <a:t>Sep 30</a:t>
                      </a:r>
                    </a:p>
                  </a:txBody>
                  <a:tcPr marL="33401" marR="33401" marT="0" marB="19050" anchor="b">
                    <a:lnL w="0"/>
                    <a:lnR w="0"/>
                    <a:lnT w="12700" cmpd="sng">
                      <a:solidFill>
                        <a:srgbClr val="000000"/>
                      </a:solidFill>
                      <a:prstDash val="solid"/>
                    </a:lnT>
                    <a:lnB w="0"/>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tc>
                  <a:txBody>
                    <a:bodyPr/>
                    <a:lstStyle>
                      <a:defPPr/>
                    </a:lstStyle>
                    <a:p>
                      <a:endParaRPr sz="100"/>
                    </a:p>
                  </a:txBody>
                  <a:tcPr marL="0" marR="0" marT="0" marB="0" anchor="b">
                    <a:lnL w="0"/>
                    <a:lnR w="0"/>
                    <a:lnT w="12700" cmpd="sng">
                      <a:solidFill>
                        <a:srgbClr val="000000"/>
                      </a:solidFill>
                      <a:prstDash val="solid"/>
                    </a:lnT>
                    <a:lnB w="0"/>
                    <a:noFill/>
                  </a:tcPr>
                </a:tc>
                <a:tc gridSpan="3">
                  <a:txBody>
                    <a:bodyPr/>
                    <a:lstStyle>
                      <a:defPPr/>
                    </a:lstStyle>
                    <a:p>
                      <a:pPr algn="ctr">
                        <a:lnSpc>
                          <a:spcPct val="83000"/>
                        </a:lnSpc>
                      </a:pPr>
                      <a:r>
                        <a:rPr sz="1000" b="1">
                          <a:solidFill>
                            <a:srgbClr val="000000"/>
                          </a:solidFill>
                          <a:latin typeface="Times New Roman"/>
                        </a:rPr>
                        <a:t>Jun 30</a:t>
                      </a:r>
                    </a:p>
                  </a:txBody>
                  <a:tcPr marL="33401" marR="33401" marT="0" marB="19050" anchor="b">
                    <a:lnL w="0"/>
                    <a:lnR w="0"/>
                    <a:lnT w="12700" cmpd="sng">
                      <a:solidFill>
                        <a:srgbClr val="000000"/>
                      </a:solidFill>
                      <a:prstDash val="solid"/>
                    </a:lnT>
                    <a:lnB w="0"/>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tc>
                  <a:txBody>
                    <a:bodyPr/>
                    <a:lstStyle>
                      <a:defPPr/>
                    </a:lstStyle>
                    <a:p>
                      <a:endParaRPr sz="100"/>
                    </a:p>
                  </a:txBody>
                  <a:tcPr marL="0" marR="0" marT="0" marB="0" anchor="b">
                    <a:lnL w="0"/>
                    <a:lnR w="0"/>
                    <a:lnT w="12700" cmpd="sng">
                      <a:solidFill>
                        <a:srgbClr val="000000"/>
                      </a:solidFill>
                      <a:prstDash val="solid"/>
                    </a:lnT>
                    <a:lnB w="0"/>
                    <a:noFill/>
                  </a:tcPr>
                </a:tc>
                <a:tc gridSpan="3">
                  <a:txBody>
                    <a:bodyPr/>
                    <a:lstStyle>
                      <a:defPPr/>
                    </a:lstStyle>
                    <a:p>
                      <a:pPr algn="ctr">
                        <a:lnSpc>
                          <a:spcPct val="83000"/>
                        </a:lnSpc>
                      </a:pPr>
                      <a:r>
                        <a:rPr sz="1000" b="1">
                          <a:solidFill>
                            <a:srgbClr val="000000"/>
                          </a:solidFill>
                          <a:latin typeface="Times New Roman"/>
                        </a:rPr>
                        <a:t>Sep 30</a:t>
                      </a:r>
                    </a:p>
                  </a:txBody>
                  <a:tcPr marL="33401" marR="33401" marT="0" marB="19050" anchor="b">
                    <a:lnL w="0"/>
                    <a:lnR w="0"/>
                    <a:lnT w="12700" cmpd="sng">
                      <a:solidFill>
                        <a:srgbClr val="000000"/>
                      </a:solidFill>
                      <a:prstDash val="solid"/>
                    </a:lnT>
                    <a:lnB w="0"/>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extLst>
                  <a:ext uri="{0D108BD9-81ED-4DB2-BD59-A6C34878D82A}">
                    <a16:rowId xmlns:a16="http://schemas.microsoft.com/office/drawing/2014/main" val="10001"/>
                  </a:ext>
                </a:extLst>
              </a:tr>
              <a:tr h="200025">
                <a:tc gridSpan="2">
                  <a:txBody>
                    <a:bodyPr/>
                    <a:lstStyle>
                      <a:defPPr/>
                    </a:lstStyle>
                    <a:p>
                      <a:pPr algn="l">
                        <a:lnSpc>
                          <a:spcPct val="83000"/>
                        </a:lnSpc>
                      </a:pPr>
                      <a:r>
                        <a:rPr sz="1000" b="1" u="sng">
                          <a:solidFill>
                            <a:srgbClr val="000000"/>
                          </a:solidFill>
                          <a:latin typeface="Times New Roman"/>
                        </a:rPr>
                        <a:t>Return on average shareholders' equity (tangible)</a:t>
                      </a:r>
                    </a:p>
                  </a:txBody>
                  <a:tcPr marL="33401" marR="33401" marT="0" marB="19050" anchor="b">
                    <a:lnL w="0"/>
                    <a:lnR w="0"/>
                    <a:lnT w="0"/>
                    <a:lnB w="0"/>
                    <a:noFill/>
                  </a:tcPr>
                </a:tc>
                <a:tc hMerge="1">
                  <a:txBody>
                    <a:bodyPr/>
                    <a:lstStyle>
                      <a:defPPr/>
                    </a:lstStyle>
                    <a:p>
                      <a:endParaRPr/>
                    </a:p>
                  </a:txBody>
                  <a:tcPr anchor="b">
                    <a:lnL w="0"/>
                    <a:lnR w="0"/>
                    <a:lnT w="0"/>
                    <a:lnB w="0"/>
                    <a:noFill/>
                  </a:tcPr>
                </a:tc>
                <a:tc gridSpan="3">
                  <a:txBody>
                    <a:bodyPr/>
                    <a:lstStyle>
                      <a:defPPr/>
                    </a:lstStyle>
                    <a:p>
                      <a:pPr algn="ctr">
                        <a:lnSpc>
                          <a:spcPct val="83000"/>
                        </a:lnSpc>
                      </a:pPr>
                      <a:r>
                        <a:rPr sz="1000" b="1">
                          <a:solidFill>
                            <a:srgbClr val="000000"/>
                          </a:solidFill>
                          <a:latin typeface="Times New Roman"/>
                        </a:rPr>
                        <a:t>2020</a:t>
                      </a:r>
                    </a:p>
                  </a:txBody>
                  <a:tcPr marL="33401" marR="33401"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hMerge="1">
                  <a:txBody>
                    <a:bodyPr/>
                    <a:lstStyle>
                      <a:defPPr/>
                    </a:lstStyle>
                    <a:p>
                      <a:endParaRPr/>
                    </a:p>
                  </a:txBody>
                  <a:tcPr>
                    <a:lnL w="0"/>
                    <a:lnR w="0"/>
                    <a:lnT w="0"/>
                    <a:lnB w="12700" cmpd="sng">
                      <a:solidFill>
                        <a:srgbClr val="000000"/>
                      </a:solidFill>
                      <a:prstDash val="solid"/>
                    </a:lnB>
                  </a:tcPr>
                </a:tc>
                <a:tc>
                  <a:txBody>
                    <a:bodyPr/>
                    <a:lstStyle>
                      <a:defPPr/>
                    </a:lstStyle>
                    <a:p>
                      <a:endParaRPr sz="100"/>
                    </a:p>
                  </a:txBody>
                  <a:tcPr marL="0" marR="0" marT="0" marB="0" anchor="b">
                    <a:lnL w="0"/>
                    <a:lnR w="0"/>
                    <a:lnT w="0"/>
                    <a:lnB w="0"/>
                    <a:noFill/>
                  </a:tcPr>
                </a:tc>
                <a:tc gridSpan="3">
                  <a:txBody>
                    <a:bodyPr/>
                    <a:lstStyle>
                      <a:defPPr/>
                    </a:lstStyle>
                    <a:p>
                      <a:pPr algn="ctr">
                        <a:lnSpc>
                          <a:spcPct val="83000"/>
                        </a:lnSpc>
                      </a:pPr>
                      <a:r>
                        <a:rPr sz="1000" b="1">
                          <a:solidFill>
                            <a:srgbClr val="000000"/>
                          </a:solidFill>
                          <a:latin typeface="Times New Roman"/>
                        </a:rPr>
                        <a:t>2020</a:t>
                      </a:r>
                    </a:p>
                  </a:txBody>
                  <a:tcPr marL="33401" marR="33401"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hMerge="1">
                  <a:txBody>
                    <a:bodyPr/>
                    <a:lstStyle>
                      <a:defPPr/>
                    </a:lstStyle>
                    <a:p>
                      <a:endParaRPr/>
                    </a:p>
                  </a:txBody>
                  <a:tcPr>
                    <a:lnL w="0"/>
                    <a:lnR w="0"/>
                    <a:lnT w="0"/>
                    <a:lnB w="12700" cmpd="sng">
                      <a:solidFill>
                        <a:srgbClr val="000000"/>
                      </a:solidFill>
                      <a:prstDash val="solid"/>
                    </a:lnB>
                  </a:tcPr>
                </a:tc>
                <a:tc>
                  <a:txBody>
                    <a:bodyPr/>
                    <a:lstStyle>
                      <a:defPPr/>
                    </a:lstStyle>
                    <a:p>
                      <a:endParaRPr sz="100"/>
                    </a:p>
                  </a:txBody>
                  <a:tcPr marL="0" marR="0" marT="0" marB="0" anchor="b">
                    <a:lnL w="0"/>
                    <a:lnR w="0"/>
                    <a:lnT w="0"/>
                    <a:lnB w="0"/>
                    <a:noFill/>
                  </a:tcPr>
                </a:tc>
                <a:tc gridSpan="3">
                  <a:txBody>
                    <a:bodyPr/>
                    <a:lstStyle>
                      <a:defPPr/>
                    </a:lstStyle>
                    <a:p>
                      <a:pPr algn="ctr">
                        <a:lnSpc>
                          <a:spcPct val="83000"/>
                        </a:lnSpc>
                      </a:pPr>
                      <a:r>
                        <a:rPr sz="1000" b="1">
                          <a:solidFill>
                            <a:srgbClr val="000000"/>
                          </a:solidFill>
                          <a:latin typeface="Times New Roman"/>
                        </a:rPr>
                        <a:t>2019</a:t>
                      </a:r>
                    </a:p>
                  </a:txBody>
                  <a:tcPr marL="33401" marR="33401"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hMerge="1">
                  <a:txBody>
                    <a:bodyPr/>
                    <a:lstStyle>
                      <a:defPPr/>
                    </a:lstStyle>
                    <a:p>
                      <a:endParaRPr/>
                    </a:p>
                  </a:txBody>
                  <a:tcPr>
                    <a:lnL w="0"/>
                    <a:lnR w="0"/>
                    <a:lnT w="0"/>
                    <a:lnB w="12700" cmpd="sng">
                      <a:solidFill>
                        <a:srgbClr val="000000"/>
                      </a:solidFill>
                      <a:prstDash val="solid"/>
                    </a:lnB>
                  </a:tcPr>
                </a:tc>
                <a:extLst>
                  <a:ext uri="{0D108BD9-81ED-4DB2-BD59-A6C34878D82A}">
                    <a16:rowId xmlns:a16="http://schemas.microsoft.com/office/drawing/2014/main" val="10002"/>
                  </a:ext>
                </a:extLst>
              </a:tr>
              <a:tr h="200025">
                <a:tc gridSpan="2">
                  <a:txBody>
                    <a:bodyPr/>
                    <a:lstStyle>
                      <a:defPPr/>
                    </a:lstStyle>
                    <a:p>
                      <a:pPr algn="l">
                        <a:lnSpc>
                          <a:spcPct val="83000"/>
                        </a:lnSpc>
                      </a:pPr>
                      <a:r>
                        <a:rPr sz="1000">
                          <a:solidFill>
                            <a:srgbClr val="000000"/>
                          </a:solidFill>
                          <a:latin typeface="Times New Roman"/>
                        </a:rPr>
                        <a:t>Net income</a:t>
                      </a:r>
                    </a:p>
                  </a:txBody>
                  <a:tcPr marL="33401" marR="33401" marT="0" marB="19050" anchor="b">
                    <a:lnL w="0"/>
                    <a:lnR w="0"/>
                    <a:lnT w="0"/>
                    <a:lnB w="0"/>
                    <a:noFill/>
                  </a:tcPr>
                </a:tc>
                <a:tc hMerge="1">
                  <a:txBody>
                    <a:bodyPr/>
                    <a:lstStyle>
                      <a:defPPr/>
                    </a:lstStyle>
                    <a:p>
                      <a:endParaRPr/>
                    </a:p>
                  </a:txBody>
                  <a:tcPr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0"/>
                    <a:noFill/>
                  </a:tcPr>
                </a:tc>
                <a:tc>
                  <a:txBody>
                    <a:bodyPr/>
                    <a:lstStyle>
                      <a:defPPr/>
                    </a:lstStyle>
                    <a:p>
                      <a:pPr algn="r">
                        <a:lnSpc>
                          <a:spcPct val="83000"/>
                        </a:lnSpc>
                      </a:pPr>
                      <a:r>
                        <a:rPr sz="1000">
                          <a:solidFill>
                            <a:srgbClr val="000000"/>
                          </a:solidFill>
                          <a:latin typeface="Times New Roman"/>
                        </a:rPr>
                        <a:t>61,607 </a:t>
                      </a:r>
                    </a:p>
                  </a:txBody>
                  <a:tcPr marL="0" marR="0" marT="0" marB="19050" anchor="b">
                    <a:lnL w="0"/>
                    <a:lnR w="0"/>
                    <a:lnT w="12700" cmpd="sng">
                      <a:solidFill>
                        <a:srgbClr val="000000"/>
                      </a:solidFill>
                      <a:prstDash val="solid"/>
                    </a:lnT>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0"/>
                    <a:noFill/>
                  </a:tcPr>
                </a:tc>
                <a:tc>
                  <a:txBody>
                    <a:bodyPr/>
                    <a:lstStyle>
                      <a:defPPr/>
                    </a:lstStyle>
                    <a:p>
                      <a:endParaRPr sz="100"/>
                    </a:p>
                  </a:txBody>
                  <a:tcPr marL="0" marR="0" marT="0" marB="0"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0"/>
                    <a:noFill/>
                  </a:tcPr>
                </a:tc>
                <a:tc>
                  <a:txBody>
                    <a:bodyPr/>
                    <a:lstStyle>
                      <a:defPPr/>
                    </a:lstStyle>
                    <a:p>
                      <a:pPr algn="r">
                        <a:lnSpc>
                          <a:spcPct val="83000"/>
                        </a:lnSpc>
                      </a:pPr>
                      <a:r>
                        <a:rPr sz="1000">
                          <a:solidFill>
                            <a:srgbClr val="000000"/>
                          </a:solidFill>
                          <a:latin typeface="Times New Roman"/>
                        </a:rPr>
                        <a:t>39,559 </a:t>
                      </a:r>
                    </a:p>
                  </a:txBody>
                  <a:tcPr marL="0" marR="0" marT="0" marB="19050" anchor="b">
                    <a:lnL w="0"/>
                    <a:lnR w="0"/>
                    <a:lnT w="12700" cmpd="sng">
                      <a:solidFill>
                        <a:srgbClr val="000000"/>
                      </a:solidFill>
                      <a:prstDash val="solid"/>
                    </a:lnT>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0"/>
                    <a:noFill/>
                  </a:tcPr>
                </a:tc>
                <a:tc>
                  <a:txBody>
                    <a:bodyPr/>
                    <a:lstStyle>
                      <a:defPPr/>
                    </a:lstStyle>
                    <a:p>
                      <a:endParaRPr sz="100"/>
                    </a:p>
                  </a:txBody>
                  <a:tcPr marL="0" marR="0" marT="0" marB="0"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0"/>
                    <a:noFill/>
                  </a:tcPr>
                </a:tc>
                <a:tc>
                  <a:txBody>
                    <a:bodyPr/>
                    <a:lstStyle>
                      <a:defPPr/>
                    </a:lstStyle>
                    <a:p>
                      <a:pPr algn="r">
                        <a:lnSpc>
                          <a:spcPct val="83000"/>
                        </a:lnSpc>
                      </a:pPr>
                      <a:r>
                        <a:rPr sz="1000">
                          <a:solidFill>
                            <a:srgbClr val="000000"/>
                          </a:solidFill>
                          <a:latin typeface="Times New Roman"/>
                        </a:rPr>
                        <a:t>62,108 </a:t>
                      </a:r>
                    </a:p>
                  </a:txBody>
                  <a:tcPr marL="0" marR="0" marT="0" marB="19050" anchor="b">
                    <a:lnL w="0"/>
                    <a:lnR w="0"/>
                    <a:lnT w="12700" cmpd="sng">
                      <a:solidFill>
                        <a:srgbClr val="000000"/>
                      </a:solidFill>
                      <a:prstDash val="solid"/>
                    </a:lnT>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00025">
                <a:tc gridSpan="2">
                  <a:txBody>
                    <a:bodyPr/>
                    <a:lstStyle>
                      <a:defPPr/>
                    </a:lstStyle>
                    <a:p>
                      <a:pPr algn="l">
                        <a:lnSpc>
                          <a:spcPct val="83000"/>
                        </a:lnSpc>
                      </a:pPr>
                      <a:r>
                        <a:rPr sz="1000">
                          <a:solidFill>
                            <a:srgbClr val="000000"/>
                          </a:solidFill>
                          <a:latin typeface="Times New Roman"/>
                        </a:rPr>
                        <a:t>Plus: Intangible amortization, net of tax</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Times New Roman"/>
                        </a:rPr>
                        <a:t>103 </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104 </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846 </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extLst>
                  <a:ext uri="{0D108BD9-81ED-4DB2-BD59-A6C34878D82A}">
                    <a16:rowId xmlns:a16="http://schemas.microsoft.com/office/drawing/2014/main" val="10004"/>
                  </a:ext>
                </a:extLst>
              </a:tr>
              <a:tr h="200025">
                <a:tc gridSpan="2">
                  <a:txBody>
                    <a:bodyPr/>
                    <a:lstStyle>
                      <a:defPPr/>
                    </a:lstStyle>
                    <a:p>
                      <a:pPr algn="l">
                        <a:lnSpc>
                          <a:spcPct val="83000"/>
                        </a:lnSpc>
                      </a:pPr>
                      <a:r>
                        <a:rPr sz="1000">
                          <a:solidFill>
                            <a:srgbClr val="000000"/>
                          </a:solidFill>
                          <a:latin typeface="Times New Roman"/>
                        </a:rPr>
                        <a:t>(Numerator)</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Times New Roman"/>
                        </a:rPr>
                        <a:t>61,711 </a:t>
                      </a:r>
                    </a:p>
                  </a:txBody>
                  <a:tcPr marL="33401" marR="0" marT="0" marB="19050" anchor="b">
                    <a:lnL w="0"/>
                    <a:lnR w="0"/>
                    <a:lnT w="12700" cmpd="sng">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sng">
                      <a:prstDash val="solid"/>
                    </a:lnT>
                    <a:lnB w="12700" cmpd="dbl">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39,663 </a:t>
                      </a:r>
                    </a:p>
                  </a:txBody>
                  <a:tcPr marL="33401" marR="0" marT="0" marB="19050" anchor="b">
                    <a:lnL w="0"/>
                    <a:lnR w="0"/>
                    <a:lnT w="12700" cmpd="sng">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sng">
                      <a:prstDash val="solid"/>
                    </a:lnT>
                    <a:lnB w="12700" cmpd="dbl">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62,954 </a:t>
                      </a:r>
                    </a:p>
                  </a:txBody>
                  <a:tcPr marL="33401" marR="0" marT="0" marB="19050" anchor="b">
                    <a:lnL w="0"/>
                    <a:lnR w="0"/>
                    <a:lnT w="12700" cmpd="sng">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sng">
                      <a:prstDash val="solid"/>
                    </a:lnT>
                    <a:lnB w="12700" cmpd="dbl">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05"/>
                  </a:ext>
                </a:extLst>
              </a:tr>
              <a:tr h="200025">
                <a:tc>
                  <a:txBody>
                    <a:bodyPr/>
                    <a:lstStyle>
                      <a:defPPr/>
                    </a:lstStyle>
                    <a:p>
                      <a:pPr algn="l">
                        <a:lnSpc>
                          <a:spcPct val="83000"/>
                        </a:lnSpc>
                      </a:pPr>
                      <a:endParaRPr sz="1000">
                        <a:solidFill>
                          <a:srgbClr val="000000"/>
                        </a:solidFill>
                        <a:latin typeface="Calibri"/>
                      </a:endParaRPr>
                    </a:p>
                  </a:txBody>
                  <a:tcPr marL="33401" marR="33401" marT="0" marB="19050" anchor="b">
                    <a:lnL w="0"/>
                    <a:lnR w="0"/>
                    <a:lnT w="0"/>
                    <a:lnB w="0"/>
                    <a:noFill/>
                  </a:tcPr>
                </a:tc>
                <a:tc>
                  <a:txBody>
                    <a:bodyPr/>
                    <a:lstStyle>
                      <a:defPPr/>
                    </a:lstStyle>
                    <a:p>
                      <a:pPr algn="l">
                        <a:lnSpc>
                          <a:spcPct val="83000"/>
                        </a:lnSpc>
                      </a:pPr>
                      <a:endParaRPr sz="1000">
                        <a:solidFill>
                          <a:srgbClr val="000000"/>
                        </a:solidFill>
                        <a:latin typeface="Calibri"/>
                      </a:endParaRPr>
                    </a:p>
                  </a:txBody>
                  <a:tcPr marL="33401" marR="33401" marT="0" marB="19050" anchor="b">
                    <a:lnL w="0"/>
                    <a:lnR w="0"/>
                    <a:lnT w="0"/>
                    <a:lnB w="0"/>
                    <a:noFill/>
                  </a:tcPr>
                </a:tc>
                <a:tc gridSpan="3">
                  <a:txBody>
                    <a:bodyPr/>
                    <a:lstStyle>
                      <a:defPPr/>
                    </a:lstStyle>
                    <a:p>
                      <a:pPr algn="l">
                        <a:lnSpc>
                          <a:spcPct val="83000"/>
                        </a:lnSpc>
                      </a:pPr>
                      <a:endParaRPr sz="1800">
                        <a:solidFill>
                          <a:srgbClr val="000000"/>
                        </a:solidFill>
                        <a:latin typeface="Calibri"/>
                      </a:endParaRPr>
                    </a:p>
                  </a:txBody>
                  <a:tcPr marL="33401" marR="33401" marT="0" marB="19050" anchor="b">
                    <a:lnL w="0"/>
                    <a:lnR w="0"/>
                    <a:lnT w="12700" cmpd="dbl">
                      <a:solidFill>
                        <a:srgbClr val="000000"/>
                      </a:solidFill>
                      <a:prstDash val="solid"/>
                    </a:lnT>
                    <a:lnB w="12700" cmpd="sng">
                      <a:solidFill>
                        <a:srgbClr val="000000"/>
                      </a:solidFill>
                      <a:prstDash val="solid"/>
                    </a:lnB>
                    <a:noFill/>
                  </a:tcPr>
                </a:tc>
                <a:tc hMerge="1">
                  <a:txBody>
                    <a:bodyPr/>
                    <a:lstStyle>
                      <a:defPPr/>
                    </a:lstStyle>
                    <a:p>
                      <a:endParaRPr/>
                    </a:p>
                  </a:txBody>
                  <a:tcPr>
                    <a:lnL w="0"/>
                    <a:lnR w="0"/>
                    <a:lnT w="12700" cmpd="dbl">
                      <a:prstDash val="solid"/>
                    </a:lnT>
                    <a:lnB w="12700" cmpd="sng">
                      <a:solidFill>
                        <a:srgbClr val="000000"/>
                      </a:solidFill>
                      <a:prstDash val="solid"/>
                    </a:lnB>
                  </a:tcPr>
                </a:tc>
                <a:tc hMerge="1">
                  <a:txBody>
                    <a:bodyPr/>
                    <a:lstStyle>
                      <a:defPPr/>
                    </a:lstStyle>
                    <a:p>
                      <a:endParaRPr/>
                    </a:p>
                  </a:txBody>
                  <a:tcPr>
                    <a:lnL w="0"/>
                    <a:lnR w="0"/>
                    <a:lnT w="12700" cmpd="dbl">
                      <a:prstDash val="solid"/>
                    </a:lnT>
                    <a:lnB w="12700" cmpd="sng">
                      <a:solidFill>
                        <a:srgbClr val="000000"/>
                      </a:solidFill>
                      <a:prstDash val="solid"/>
                    </a:lnB>
                  </a:tcPr>
                </a:tc>
                <a:tc>
                  <a:txBody>
                    <a:bodyPr/>
                    <a:lstStyle>
                      <a:defPPr/>
                    </a:lstStyle>
                    <a:p>
                      <a:endParaRPr sz="100"/>
                    </a:p>
                  </a:txBody>
                  <a:tcPr marL="0" marR="0" marT="0" marB="0" anchor="b">
                    <a:lnL w="0"/>
                    <a:lnR w="0"/>
                    <a:lnT w="0"/>
                    <a:lnB w="0"/>
                    <a:noFill/>
                  </a:tcPr>
                </a:tc>
                <a:tc gridSpan="3">
                  <a:txBody>
                    <a:bodyPr/>
                    <a:lstStyle>
                      <a:defPPr/>
                    </a:lstStyle>
                    <a:p>
                      <a:pPr algn="l">
                        <a:lnSpc>
                          <a:spcPct val="83000"/>
                        </a:lnSpc>
                      </a:pPr>
                      <a:endParaRPr sz="1800">
                        <a:solidFill>
                          <a:srgbClr val="000000"/>
                        </a:solidFill>
                        <a:latin typeface="Calibri"/>
                      </a:endParaRPr>
                    </a:p>
                  </a:txBody>
                  <a:tcPr marL="33401" marR="33401" marT="0" marB="19050" anchor="b">
                    <a:lnL w="0"/>
                    <a:lnR w="0"/>
                    <a:lnT w="12700" cmpd="dbl">
                      <a:solidFill>
                        <a:srgbClr val="000000"/>
                      </a:solidFill>
                      <a:prstDash val="solid"/>
                    </a:lnT>
                    <a:lnB w="12700" cmpd="sng">
                      <a:solidFill>
                        <a:srgbClr val="000000"/>
                      </a:solidFill>
                      <a:prstDash val="solid"/>
                    </a:lnB>
                    <a:noFill/>
                  </a:tcPr>
                </a:tc>
                <a:tc hMerge="1">
                  <a:txBody>
                    <a:bodyPr/>
                    <a:lstStyle>
                      <a:defPPr/>
                    </a:lstStyle>
                    <a:p>
                      <a:endParaRPr/>
                    </a:p>
                  </a:txBody>
                  <a:tcPr>
                    <a:lnL w="0"/>
                    <a:lnR w="0"/>
                    <a:lnT w="12700" cmpd="dbl">
                      <a:prstDash val="solid"/>
                    </a:lnT>
                    <a:lnB w="12700" cmpd="sng">
                      <a:solidFill>
                        <a:srgbClr val="000000"/>
                      </a:solidFill>
                      <a:prstDash val="solid"/>
                    </a:lnB>
                  </a:tcPr>
                </a:tc>
                <a:tc hMerge="1">
                  <a:txBody>
                    <a:bodyPr/>
                    <a:lstStyle>
                      <a:defPPr/>
                    </a:lstStyle>
                    <a:p>
                      <a:endParaRPr/>
                    </a:p>
                  </a:txBody>
                  <a:tcPr>
                    <a:lnL w="0"/>
                    <a:lnR w="0"/>
                    <a:lnT w="12700" cmpd="dbl">
                      <a:prstDash val="solid"/>
                    </a:lnT>
                    <a:lnB w="12700" cmpd="sng">
                      <a:solidFill>
                        <a:srgbClr val="000000"/>
                      </a:solidFill>
                      <a:prstDash val="solid"/>
                    </a:lnB>
                  </a:tcPr>
                </a:tc>
                <a:tc>
                  <a:txBody>
                    <a:bodyPr/>
                    <a:lstStyle>
                      <a:defPPr/>
                    </a:lstStyle>
                    <a:p>
                      <a:endParaRPr sz="100"/>
                    </a:p>
                  </a:txBody>
                  <a:tcPr marL="0" marR="0" marT="0" marB="0" anchor="b">
                    <a:lnL w="0"/>
                    <a:lnR w="0"/>
                    <a:lnT w="0"/>
                    <a:lnB w="0"/>
                    <a:noFill/>
                  </a:tcPr>
                </a:tc>
                <a:tc gridSpan="3">
                  <a:txBody>
                    <a:bodyPr/>
                    <a:lstStyle>
                      <a:defPPr/>
                    </a:lstStyle>
                    <a:p>
                      <a:pPr algn="l">
                        <a:lnSpc>
                          <a:spcPct val="83000"/>
                        </a:lnSpc>
                      </a:pPr>
                      <a:endParaRPr sz="1800">
                        <a:solidFill>
                          <a:srgbClr val="000000"/>
                        </a:solidFill>
                        <a:latin typeface="Calibri"/>
                      </a:endParaRPr>
                    </a:p>
                  </a:txBody>
                  <a:tcPr marL="33401" marR="33401" marT="0" marB="19050" anchor="b">
                    <a:lnL w="0"/>
                    <a:lnR w="0"/>
                    <a:lnT w="12700" cmpd="dbl">
                      <a:solidFill>
                        <a:srgbClr val="000000"/>
                      </a:solidFill>
                      <a:prstDash val="solid"/>
                    </a:lnT>
                    <a:lnB w="12700" cmpd="sng">
                      <a:solidFill>
                        <a:srgbClr val="000000"/>
                      </a:solidFill>
                      <a:prstDash val="solid"/>
                    </a:lnB>
                    <a:noFill/>
                  </a:tcPr>
                </a:tc>
                <a:tc hMerge="1">
                  <a:txBody>
                    <a:bodyPr/>
                    <a:lstStyle>
                      <a:defPPr/>
                    </a:lstStyle>
                    <a:p>
                      <a:endParaRPr/>
                    </a:p>
                  </a:txBody>
                  <a:tcPr>
                    <a:lnL w="0"/>
                    <a:lnR w="0"/>
                    <a:lnT w="12700" cmpd="dbl">
                      <a:prstDash val="solid"/>
                    </a:lnT>
                    <a:lnB w="12700" cmpd="sng">
                      <a:solidFill>
                        <a:srgbClr val="000000"/>
                      </a:solidFill>
                      <a:prstDash val="solid"/>
                    </a:lnB>
                  </a:tcPr>
                </a:tc>
                <a:tc hMerge="1">
                  <a:txBody>
                    <a:bodyPr/>
                    <a:lstStyle>
                      <a:defPPr/>
                    </a:lstStyle>
                    <a:p>
                      <a:endParaRPr/>
                    </a:p>
                  </a:txBody>
                  <a:tcPr>
                    <a:lnL w="0"/>
                    <a:lnR w="0"/>
                    <a:lnT w="12700" cmpd="dbl">
                      <a:prstDash val="solid"/>
                    </a:lnT>
                    <a:lnB w="12700" cmpd="sng">
                      <a:solidFill>
                        <a:srgbClr val="000000"/>
                      </a:solidFill>
                      <a:prstDash val="solid"/>
                    </a:lnB>
                  </a:tcPr>
                </a:tc>
                <a:extLst>
                  <a:ext uri="{0D108BD9-81ED-4DB2-BD59-A6C34878D82A}">
                    <a16:rowId xmlns:a16="http://schemas.microsoft.com/office/drawing/2014/main" val="10006"/>
                  </a:ext>
                </a:extLst>
              </a:tr>
              <a:tr h="200025">
                <a:tc gridSpan="2">
                  <a:txBody>
                    <a:bodyPr/>
                    <a:lstStyle>
                      <a:defPPr/>
                    </a:lstStyle>
                    <a:p>
                      <a:pPr algn="l">
                        <a:lnSpc>
                          <a:spcPct val="83000"/>
                        </a:lnSpc>
                      </a:pPr>
                      <a:r>
                        <a:rPr sz="1000">
                          <a:solidFill>
                            <a:srgbClr val="000000"/>
                          </a:solidFill>
                          <a:latin typeface="Times New Roman"/>
                        </a:rPr>
                        <a:t>Average shareholders' equity</a:t>
                      </a:r>
                    </a:p>
                  </a:txBody>
                  <a:tcPr marL="33401" marR="33401" marT="0" marB="19050" anchor="b">
                    <a:lnL w="0"/>
                    <a:lnR w="0"/>
                    <a:lnT w="0"/>
                    <a:lnB w="0"/>
                    <a:noFill/>
                  </a:tcPr>
                </a:tc>
                <a:tc hMerge="1">
                  <a:txBody>
                    <a:bodyPr/>
                    <a:lstStyle>
                      <a:defPPr/>
                    </a:lstStyle>
                    <a:p>
                      <a:endParaRPr/>
                    </a:p>
                  </a:txBody>
                  <a:tcPr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0"/>
                    <a:noFill/>
                  </a:tcPr>
                </a:tc>
                <a:tc>
                  <a:txBody>
                    <a:bodyPr/>
                    <a:lstStyle>
                      <a:defPPr/>
                    </a:lstStyle>
                    <a:p>
                      <a:pPr algn="r">
                        <a:lnSpc>
                          <a:spcPct val="83000"/>
                        </a:lnSpc>
                      </a:pPr>
                      <a:r>
                        <a:rPr sz="1000">
                          <a:solidFill>
                            <a:srgbClr val="000000"/>
                          </a:solidFill>
                          <a:latin typeface="Times New Roman"/>
                        </a:rPr>
                        <a:t>2,374,091 </a:t>
                      </a:r>
                    </a:p>
                  </a:txBody>
                  <a:tcPr marL="0" marR="0" marT="0" marB="19050" anchor="b">
                    <a:lnL w="0"/>
                    <a:lnR w="0"/>
                    <a:lnT w="12700" cmpd="sng">
                      <a:solidFill>
                        <a:srgbClr val="000000"/>
                      </a:solidFill>
                      <a:prstDash val="solid"/>
                    </a:lnT>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0"/>
                    <a:noFill/>
                  </a:tcPr>
                </a:tc>
                <a:tc>
                  <a:txBody>
                    <a:bodyPr/>
                    <a:lstStyle>
                      <a:defPPr/>
                    </a:lstStyle>
                    <a:p>
                      <a:endParaRPr sz="100"/>
                    </a:p>
                  </a:txBody>
                  <a:tcPr marL="0" marR="0" marT="0" marB="0"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0"/>
                    <a:noFill/>
                  </a:tcPr>
                </a:tc>
                <a:tc>
                  <a:txBody>
                    <a:bodyPr/>
                    <a:lstStyle>
                      <a:defPPr/>
                    </a:lstStyle>
                    <a:p>
                      <a:pPr algn="r">
                        <a:lnSpc>
                          <a:spcPct val="83000"/>
                        </a:lnSpc>
                      </a:pPr>
                      <a:r>
                        <a:rPr sz="1000">
                          <a:solidFill>
                            <a:srgbClr val="000000"/>
                          </a:solidFill>
                          <a:latin typeface="Times New Roman"/>
                        </a:rPr>
                        <a:t>2,309,133 </a:t>
                      </a:r>
                    </a:p>
                  </a:txBody>
                  <a:tcPr marL="0" marR="0" marT="0" marB="19050" anchor="b">
                    <a:lnL w="0"/>
                    <a:lnR w="0"/>
                    <a:lnT w="12700" cmpd="sng">
                      <a:solidFill>
                        <a:srgbClr val="000000"/>
                      </a:solidFill>
                      <a:prstDash val="solid"/>
                    </a:lnT>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0"/>
                    <a:noFill/>
                  </a:tcPr>
                </a:tc>
                <a:tc>
                  <a:txBody>
                    <a:bodyPr/>
                    <a:lstStyle>
                      <a:defPPr/>
                    </a:lstStyle>
                    <a:p>
                      <a:endParaRPr sz="100"/>
                    </a:p>
                  </a:txBody>
                  <a:tcPr marL="0" marR="0" marT="0" marB="0"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0"/>
                    <a:noFill/>
                  </a:tcPr>
                </a:tc>
                <a:tc>
                  <a:txBody>
                    <a:bodyPr/>
                    <a:lstStyle>
                      <a:defPPr/>
                    </a:lstStyle>
                    <a:p>
                      <a:pPr algn="r">
                        <a:lnSpc>
                          <a:spcPct val="83000"/>
                        </a:lnSpc>
                      </a:pPr>
                      <a:r>
                        <a:rPr sz="1000">
                          <a:solidFill>
                            <a:srgbClr val="000000"/>
                          </a:solidFill>
                          <a:latin typeface="Times New Roman"/>
                        </a:rPr>
                        <a:t>2,315,585 </a:t>
                      </a:r>
                    </a:p>
                  </a:txBody>
                  <a:tcPr marL="0" marR="0" marT="0" marB="19050" anchor="b">
                    <a:lnL w="0"/>
                    <a:lnR w="0"/>
                    <a:lnT w="12700" cmpd="sng">
                      <a:solidFill>
                        <a:srgbClr val="000000"/>
                      </a:solidFill>
                      <a:prstDash val="solid"/>
                    </a:lnT>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0"/>
                    <a:noFill/>
                  </a:tcPr>
                </a:tc>
                <a:extLst>
                  <a:ext uri="{0D108BD9-81ED-4DB2-BD59-A6C34878D82A}">
                    <a16:rowId xmlns:a16="http://schemas.microsoft.com/office/drawing/2014/main" val="10007"/>
                  </a:ext>
                </a:extLst>
              </a:tr>
              <a:tr h="200025">
                <a:tc gridSpan="2">
                  <a:txBody>
                    <a:bodyPr/>
                    <a:lstStyle>
                      <a:defPPr/>
                    </a:lstStyle>
                    <a:p>
                      <a:pPr algn="l">
                        <a:lnSpc>
                          <a:spcPct val="83000"/>
                        </a:lnSpc>
                      </a:pPr>
                      <a:r>
                        <a:rPr sz="1000">
                          <a:solidFill>
                            <a:srgbClr val="000000"/>
                          </a:solidFill>
                          <a:latin typeface="Times New Roman"/>
                        </a:rPr>
                        <a:t>Less: Average goodwill and intangible assets</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Times New Roman"/>
                        </a:rPr>
                        <a:t>(534,971)</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(535,103)</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(535,184)</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extLst>
                  <a:ext uri="{0D108BD9-81ED-4DB2-BD59-A6C34878D82A}">
                    <a16:rowId xmlns:a16="http://schemas.microsoft.com/office/drawing/2014/main" val="10008"/>
                  </a:ext>
                </a:extLst>
              </a:tr>
              <a:tr h="200025">
                <a:tc gridSpan="2">
                  <a:txBody>
                    <a:bodyPr/>
                    <a:lstStyle>
                      <a:defPPr/>
                    </a:lstStyle>
                    <a:p>
                      <a:pPr algn="l">
                        <a:lnSpc>
                          <a:spcPct val="83000"/>
                        </a:lnSpc>
                      </a:pPr>
                      <a:r>
                        <a:rPr sz="1000">
                          <a:solidFill>
                            <a:srgbClr val="000000"/>
                          </a:solidFill>
                          <a:latin typeface="Times New Roman"/>
                        </a:rPr>
                        <a:t>Average tangible shareholders' equity (denominator)</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Times New Roman"/>
                        </a:rPr>
                        <a:t>1,839,120 </a:t>
                      </a:r>
                    </a:p>
                  </a:txBody>
                  <a:tcPr marL="33401" marR="0" marT="0" marB="19050" anchor="b">
                    <a:lnL w="0"/>
                    <a:lnR w="0"/>
                    <a:lnT w="12700" cmpd="sng">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sng">
                      <a:prstDash val="solid"/>
                    </a:lnT>
                    <a:lnB w="12700" cmpd="dbl">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1,774,030 </a:t>
                      </a:r>
                    </a:p>
                  </a:txBody>
                  <a:tcPr marL="33401" marR="0" marT="0" marB="19050" anchor="b">
                    <a:lnL w="0"/>
                    <a:lnR w="0"/>
                    <a:lnT w="12700" cmpd="sng">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sng">
                      <a:prstDash val="solid"/>
                    </a:lnT>
                    <a:lnB w="12700" cmpd="dbl">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1,780,401 </a:t>
                      </a:r>
                    </a:p>
                  </a:txBody>
                  <a:tcPr marL="33401" marR="0" marT="0" marB="19050" anchor="b">
                    <a:lnL w="0"/>
                    <a:lnR w="0"/>
                    <a:lnT w="12700" cmpd="sng">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sng">
                      <a:prstDash val="solid"/>
                    </a:lnT>
                    <a:lnB w="12700" cmpd="dbl">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09"/>
                  </a:ext>
                </a:extLst>
              </a:tr>
              <a:tr h="200025">
                <a:tc>
                  <a:txBody>
                    <a:bodyPr/>
                    <a:lstStyle>
                      <a:defPPr/>
                    </a:lstStyle>
                    <a:p>
                      <a:pPr algn="l">
                        <a:lnSpc>
                          <a:spcPct val="83000"/>
                        </a:lnSpc>
                      </a:pPr>
                      <a:endParaRPr sz="1000">
                        <a:solidFill>
                          <a:srgbClr val="000000"/>
                        </a:solidFill>
                        <a:latin typeface="Calibri"/>
                      </a:endParaRPr>
                    </a:p>
                  </a:txBody>
                  <a:tcPr marL="33401" marR="33401" marT="0" marB="19050" anchor="b">
                    <a:lnL w="0"/>
                    <a:lnR w="0"/>
                    <a:lnT w="0"/>
                    <a:lnB w="0"/>
                    <a:noFill/>
                  </a:tcPr>
                </a:tc>
                <a:tc>
                  <a:txBody>
                    <a:bodyPr/>
                    <a:lstStyle>
                      <a:defPPr/>
                    </a:lstStyle>
                    <a:p>
                      <a:pPr algn="l">
                        <a:lnSpc>
                          <a:spcPct val="83000"/>
                        </a:lnSpc>
                      </a:pPr>
                      <a:endParaRPr sz="1000">
                        <a:solidFill>
                          <a:srgbClr val="000000"/>
                        </a:solidFill>
                        <a:latin typeface="Calibri"/>
                      </a:endParaRPr>
                    </a:p>
                  </a:txBody>
                  <a:tcPr marL="33401" marR="33401" marT="0" marB="19050" anchor="b">
                    <a:lnL w="0"/>
                    <a:lnR w="0"/>
                    <a:lnT w="0"/>
                    <a:lnB w="0"/>
                    <a:noFill/>
                  </a:tcPr>
                </a:tc>
                <a:tc gridSpan="3">
                  <a:txBody>
                    <a:bodyPr/>
                    <a:lstStyle>
                      <a:defPPr/>
                    </a:lstStyle>
                    <a:p>
                      <a:pPr algn="l">
                        <a:lnSpc>
                          <a:spcPct val="83000"/>
                        </a:lnSpc>
                      </a:pPr>
                      <a:endParaRPr sz="1800">
                        <a:solidFill>
                          <a:srgbClr val="000000"/>
                        </a:solidFill>
                        <a:latin typeface="Calibri"/>
                      </a:endParaRPr>
                    </a:p>
                  </a:txBody>
                  <a:tcPr marL="33401" marR="33401" marT="0" marB="1905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tc>
                  <a:txBody>
                    <a:bodyPr/>
                    <a:lstStyle>
                      <a:defPPr/>
                    </a:lstStyle>
                    <a:p>
                      <a:endParaRPr sz="100"/>
                    </a:p>
                  </a:txBody>
                  <a:tcPr marL="0" marR="0" marT="0" marB="0" anchor="b">
                    <a:lnL w="0"/>
                    <a:lnR w="0"/>
                    <a:lnT w="0"/>
                    <a:lnB w="0"/>
                    <a:noFill/>
                  </a:tcPr>
                </a:tc>
                <a:tc gridSpan="3">
                  <a:txBody>
                    <a:bodyPr/>
                    <a:lstStyle>
                      <a:defPPr/>
                    </a:lstStyle>
                    <a:p>
                      <a:pPr algn="l">
                        <a:lnSpc>
                          <a:spcPct val="83000"/>
                        </a:lnSpc>
                      </a:pPr>
                      <a:endParaRPr sz="1800">
                        <a:solidFill>
                          <a:srgbClr val="000000"/>
                        </a:solidFill>
                        <a:latin typeface="Calibri"/>
                      </a:endParaRPr>
                    </a:p>
                  </a:txBody>
                  <a:tcPr marL="33401" marR="33401" marT="0" marB="1905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tc>
                  <a:txBody>
                    <a:bodyPr/>
                    <a:lstStyle>
                      <a:defPPr/>
                    </a:lstStyle>
                    <a:p>
                      <a:endParaRPr sz="100"/>
                    </a:p>
                  </a:txBody>
                  <a:tcPr marL="0" marR="0" marT="0" marB="0" anchor="b">
                    <a:lnL w="0"/>
                    <a:lnR w="0"/>
                    <a:lnT w="0"/>
                    <a:lnB w="0"/>
                    <a:noFill/>
                  </a:tcPr>
                </a:tc>
                <a:tc gridSpan="3">
                  <a:txBody>
                    <a:bodyPr/>
                    <a:lstStyle>
                      <a:defPPr/>
                    </a:lstStyle>
                    <a:p>
                      <a:pPr algn="l">
                        <a:lnSpc>
                          <a:spcPct val="83000"/>
                        </a:lnSpc>
                      </a:pPr>
                      <a:endParaRPr sz="1800">
                        <a:solidFill>
                          <a:srgbClr val="000000"/>
                        </a:solidFill>
                        <a:latin typeface="Calibri"/>
                      </a:endParaRPr>
                    </a:p>
                  </a:txBody>
                  <a:tcPr marL="33401" marR="33401" marT="0" marB="1905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extLst>
                  <a:ext uri="{0D108BD9-81ED-4DB2-BD59-A6C34878D82A}">
                    <a16:rowId xmlns:a16="http://schemas.microsoft.com/office/drawing/2014/main" val="10010"/>
                  </a:ext>
                </a:extLst>
              </a:tr>
              <a:tr h="200025">
                <a:tc gridSpan="2">
                  <a:txBody>
                    <a:bodyPr/>
                    <a:lstStyle>
                      <a:defPPr/>
                    </a:lstStyle>
                    <a:p>
                      <a:pPr algn="l">
                        <a:lnSpc>
                          <a:spcPct val="83000"/>
                        </a:lnSpc>
                      </a:pPr>
                      <a:r>
                        <a:rPr sz="1000">
                          <a:solidFill>
                            <a:srgbClr val="000000"/>
                          </a:solidFill>
                          <a:latin typeface="Times New Roman"/>
                        </a:rPr>
                        <a:t>Return on average shareholders' equity (tangible), annualized</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Times New Roman"/>
                        </a:rPr>
                        <a:t>13.5 </a:t>
                      </a:r>
                    </a:p>
                  </a:txBody>
                  <a:tcPr marL="33401" marR="0" marT="0" marB="19050" anchor="b">
                    <a:lnL w="0"/>
                    <a:lnR w="0"/>
                    <a:lnT w="0"/>
                    <a:lnB w="12700" cmpd="dbl">
                      <a:solidFill>
                        <a:srgbClr val="000000"/>
                      </a:solidFill>
                      <a:prstDash val="solid"/>
                    </a:lnB>
                    <a:noFill/>
                  </a:tcPr>
                </a:tc>
                <a:tc hMerge="1">
                  <a:txBody>
                    <a:bodyPr/>
                    <a:lstStyle>
                      <a:defPPr/>
                    </a:lstStyle>
                    <a:p>
                      <a:endParaRPr/>
                    </a:p>
                  </a:txBody>
                  <a:tcPr>
                    <a:lnL w="0"/>
                    <a:lnR w="0"/>
                    <a:lnT w="0"/>
                    <a:lnB w="12700" cmpd="dbl">
                      <a:solidFill>
                        <a:srgbClr val="000000"/>
                      </a:solidFill>
                      <a:prstDash val="solid"/>
                    </a:lnB>
                  </a:tcPr>
                </a:tc>
                <a:tc>
                  <a:txBody>
                    <a:bodyPr/>
                    <a:lstStyle>
                      <a:defPPr/>
                    </a:lstStyle>
                    <a:p>
                      <a:pPr algn="l">
                        <a:lnSpc>
                          <a:spcPct val="83000"/>
                        </a:lnSpc>
                      </a:pPr>
                      <a:r>
                        <a:rPr sz="1000">
                          <a:solidFill>
                            <a:srgbClr val="000000"/>
                          </a:solidFill>
                          <a:latin typeface="Times New Roman"/>
                        </a:rPr>
                        <a:t>%</a:t>
                      </a:r>
                    </a:p>
                  </a:txBody>
                  <a:tcPr marL="0" marR="9525" marT="0" marB="19050" anchor="b">
                    <a:lnL w="0"/>
                    <a:lnR w="0"/>
                    <a:lnT w="0"/>
                    <a:lnB w="12700" cmpd="dbl">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9.0 </a:t>
                      </a:r>
                    </a:p>
                  </a:txBody>
                  <a:tcPr marL="33401" marR="0" marT="0" marB="19050" anchor="b">
                    <a:lnL w="0"/>
                    <a:lnR w="0"/>
                    <a:lnT w="0"/>
                    <a:lnB w="12700" cmpd="dbl">
                      <a:solidFill>
                        <a:srgbClr val="000000"/>
                      </a:solidFill>
                      <a:prstDash val="solid"/>
                    </a:lnB>
                    <a:noFill/>
                  </a:tcPr>
                </a:tc>
                <a:tc hMerge="1">
                  <a:txBody>
                    <a:bodyPr/>
                    <a:lstStyle>
                      <a:defPPr/>
                    </a:lstStyle>
                    <a:p>
                      <a:endParaRPr/>
                    </a:p>
                  </a:txBody>
                  <a:tcPr>
                    <a:lnL w="0"/>
                    <a:lnR w="0"/>
                    <a:lnT w="0"/>
                    <a:lnB w="12700" cmpd="dbl">
                      <a:solidFill>
                        <a:srgbClr val="000000"/>
                      </a:solidFill>
                      <a:prstDash val="solid"/>
                    </a:lnB>
                  </a:tcPr>
                </a:tc>
                <a:tc>
                  <a:txBody>
                    <a:bodyPr/>
                    <a:lstStyle>
                      <a:defPPr/>
                    </a:lstStyle>
                    <a:p>
                      <a:pPr algn="l">
                        <a:lnSpc>
                          <a:spcPct val="83000"/>
                        </a:lnSpc>
                      </a:pPr>
                      <a:r>
                        <a:rPr sz="1000">
                          <a:solidFill>
                            <a:srgbClr val="000000"/>
                          </a:solidFill>
                          <a:latin typeface="Times New Roman"/>
                        </a:rPr>
                        <a:t>%</a:t>
                      </a:r>
                    </a:p>
                  </a:txBody>
                  <a:tcPr marL="0" marR="9525" marT="0" marB="19050" anchor="b">
                    <a:lnL w="0"/>
                    <a:lnR w="0"/>
                    <a:lnT w="0"/>
                    <a:lnB w="12700" cmpd="dbl">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14.0 </a:t>
                      </a:r>
                    </a:p>
                  </a:txBody>
                  <a:tcPr marL="33401" marR="0" marT="0" marB="19050" anchor="b">
                    <a:lnL w="0"/>
                    <a:lnR w="0"/>
                    <a:lnT w="0"/>
                    <a:lnB w="12700" cmpd="dbl">
                      <a:solidFill>
                        <a:srgbClr val="000000"/>
                      </a:solidFill>
                      <a:prstDash val="solid"/>
                    </a:lnB>
                    <a:noFill/>
                  </a:tcPr>
                </a:tc>
                <a:tc hMerge="1">
                  <a:txBody>
                    <a:bodyPr/>
                    <a:lstStyle>
                      <a:defPPr/>
                    </a:lstStyle>
                    <a:p>
                      <a:endParaRPr/>
                    </a:p>
                  </a:txBody>
                  <a:tcPr>
                    <a:lnL w="0"/>
                    <a:lnR w="0"/>
                    <a:lnT w="0"/>
                    <a:lnB w="12700" cmpd="dbl">
                      <a:solidFill>
                        <a:srgbClr val="000000"/>
                      </a:solidFill>
                      <a:prstDash val="solid"/>
                    </a:lnB>
                  </a:tcPr>
                </a:tc>
                <a:tc>
                  <a:txBody>
                    <a:bodyPr/>
                    <a:lstStyle>
                      <a:defPPr/>
                    </a:lstStyle>
                    <a:p>
                      <a:pPr algn="l">
                        <a:lnSpc>
                          <a:spcPct val="83000"/>
                        </a:lnSpc>
                      </a:pPr>
                      <a:r>
                        <a:rPr sz="1000">
                          <a:solidFill>
                            <a:srgbClr val="000000"/>
                          </a:solidFill>
                          <a:latin typeface="Times New Roman"/>
                        </a:rPr>
                        <a:t>%</a:t>
                      </a:r>
                    </a:p>
                  </a:txBody>
                  <a:tcPr marL="0" marR="9525" marT="0" marB="19050" anchor="b">
                    <a:lnL w="0"/>
                    <a:lnR w="0"/>
                    <a:lnT w="0"/>
                    <a:lnB w="12700" cmpd="dbl">
                      <a:solidFill>
                        <a:srgbClr val="000000"/>
                      </a:solidFill>
                      <a:prstDash val="solid"/>
                    </a:lnB>
                    <a:noFill/>
                  </a:tcPr>
                </a:tc>
                <a:extLst>
                  <a:ext uri="{0D108BD9-81ED-4DB2-BD59-A6C34878D82A}">
                    <a16:rowId xmlns:a16="http://schemas.microsoft.com/office/drawing/2014/main" val="10011"/>
                  </a:ext>
                </a:extLst>
              </a:tr>
              <a:tr h="200025">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tc>
                  <a:txBody>
                    <a:bodyPr/>
                    <a:lstStyle>
                      <a:defPPr/>
                    </a:lstStyle>
                    <a:p>
                      <a:endParaRPr sz="100"/>
                    </a:p>
                  </a:txBody>
                  <a:tcPr marL="0" marR="0" marT="0" marB="0" anchor="b">
                    <a:lnL w="0"/>
                    <a:lnR w="0"/>
                    <a:lnT w="0"/>
                    <a:lnB w="0"/>
                    <a:noFill/>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tc>
                  <a:txBody>
                    <a:bodyPr/>
                    <a:lstStyle>
                      <a:defPPr/>
                    </a:lstStyle>
                    <a:p>
                      <a:endParaRPr sz="100"/>
                    </a:p>
                  </a:txBody>
                  <a:tcPr marL="0" marR="0" marT="0" marB="0" anchor="b">
                    <a:lnL w="0"/>
                    <a:lnR w="0"/>
                    <a:lnT w="0"/>
                    <a:lnB w="0"/>
                    <a:noFill/>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extLst>
                  <a:ext uri="{0D108BD9-81ED-4DB2-BD59-A6C34878D82A}">
                    <a16:rowId xmlns:a16="http://schemas.microsoft.com/office/drawing/2014/main" val="10012"/>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ct val="0"/>
              </a:spcBef>
              <a:spcAft>
                <a:spcPct val="0"/>
              </a:spcAft>
            </a:pPr>
            <a:r>
              <a:rPr sz="3200" b="1">
                <a:solidFill>
                  <a:srgbClr val="004689"/>
                </a:solidFill>
                <a:latin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386CCAF6-DE20-4944-A93F-62777A6DA80D}" type="slidenum">
              <a:rPr sz="1200">
                <a:solidFill>
                  <a:srgbClr val="FFFFFF"/>
                </a:solidFill>
                <a:latin typeface="Arial"/>
              </a:rPr>
              <a:pPr/>
              <a:t>12</a:t>
            </a:fld>
            <a:endParaRPr sz="1200">
              <a:solidFill>
                <a:srgbClr val="FFFFFF"/>
              </a:solidFill>
              <a:latin typeface="Arial"/>
            </a:endParaRPr>
          </a:p>
        </p:txBody>
      </p:sp>
      <p:graphicFrame>
        <p:nvGraphicFramePr>
          <p:cNvPr id="4" name="New Table"/>
          <p:cNvGraphicFramePr>
            <a:graphicFrameLocks noGrp="1"/>
          </p:cNvGraphicFramePr>
          <p:nvPr/>
        </p:nvGraphicFramePr>
        <p:xfrm>
          <a:off x="391160" y="1054481"/>
          <a:ext cx="6419850" cy="3072384"/>
        </p:xfrm>
        <a:graphic>
          <a:graphicData uri="http://schemas.openxmlformats.org/drawingml/2006/table">
            <a:tbl>
              <a:tblPr>
                <a:tableStyleId>{5C22544A-7EE6-4342-B048-85BDC9FD1C3A}</a:tableStyleId>
              </a:tblPr>
              <a:tblGrid>
                <a:gridCol w="3190875">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01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65100">
                  <a:extLst>
                    <a:ext uri="{9D8B030D-6E8A-4147-A177-3AD203B41FA5}">
                      <a16:colId xmlns:a16="http://schemas.microsoft.com/office/drawing/2014/main" val="20004"/>
                    </a:ext>
                  </a:extLst>
                </a:gridCol>
                <a:gridCol w="114300">
                  <a:extLst>
                    <a:ext uri="{9D8B030D-6E8A-4147-A177-3AD203B41FA5}">
                      <a16:colId xmlns:a16="http://schemas.microsoft.com/office/drawing/2014/main" val="20005"/>
                    </a:ext>
                  </a:extLst>
                </a:gridCol>
                <a:gridCol w="1016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165100">
                  <a:extLst>
                    <a:ext uri="{9D8B030D-6E8A-4147-A177-3AD203B41FA5}">
                      <a16:colId xmlns:a16="http://schemas.microsoft.com/office/drawing/2014/main" val="20008"/>
                    </a:ext>
                  </a:extLst>
                </a:gridCol>
                <a:gridCol w="114300">
                  <a:extLst>
                    <a:ext uri="{9D8B030D-6E8A-4147-A177-3AD203B41FA5}">
                      <a16:colId xmlns:a16="http://schemas.microsoft.com/office/drawing/2014/main" val="20009"/>
                    </a:ext>
                  </a:extLst>
                </a:gridCol>
                <a:gridCol w="1016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gridCol w="165100">
                  <a:extLst>
                    <a:ext uri="{9D8B030D-6E8A-4147-A177-3AD203B41FA5}">
                      <a16:colId xmlns:a16="http://schemas.microsoft.com/office/drawing/2014/main" val="20012"/>
                    </a:ext>
                  </a:extLst>
                </a:gridCol>
              </a:tblGrid>
              <a:tr h="200025">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tc gridSpan="11">
                  <a:txBody>
                    <a:bodyPr/>
                    <a:lstStyle>
                      <a:defPPr/>
                    </a:lstStyle>
                    <a:p>
                      <a:pPr algn="ctr">
                        <a:lnSpc>
                          <a:spcPct val="83000"/>
                        </a:lnSpc>
                      </a:pPr>
                      <a:r>
                        <a:rPr sz="1000" b="1">
                          <a:solidFill>
                            <a:srgbClr val="000000"/>
                          </a:solidFill>
                          <a:latin typeface="Times New Roman"/>
                        </a:rPr>
                        <a:t>Three months ended</a:t>
                      </a:r>
                    </a:p>
                  </a:txBody>
                  <a:tcPr marL="33401" marR="33401" marT="0" marB="19050" anchor="b">
                    <a:lnL w="0"/>
                    <a:lnR w="0"/>
                    <a:lnT w="0"/>
                    <a:lnB w="12700" cmpd="sng">
                      <a:solidFill>
                        <a:srgbClr val="000000"/>
                      </a:solidFill>
                      <a:prstDash val="solid"/>
                    </a:lnB>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0025">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tc gridSpan="3">
                  <a:txBody>
                    <a:bodyPr/>
                    <a:lstStyle>
                      <a:defPPr/>
                    </a:lstStyle>
                    <a:p>
                      <a:pPr algn="ctr">
                        <a:lnSpc>
                          <a:spcPct val="83000"/>
                        </a:lnSpc>
                      </a:pPr>
                      <a:r>
                        <a:rPr sz="1000" b="1">
                          <a:solidFill>
                            <a:srgbClr val="000000"/>
                          </a:solidFill>
                          <a:latin typeface="Times New Roman"/>
                        </a:rPr>
                        <a:t>Sep 30</a:t>
                      </a:r>
                    </a:p>
                  </a:txBody>
                  <a:tcPr marL="33401" marR="33401" marT="0" marB="19050" anchor="b">
                    <a:lnL w="0"/>
                    <a:lnR w="0"/>
                    <a:lnT w="12700" cmpd="sng">
                      <a:solidFill>
                        <a:srgbClr val="000000"/>
                      </a:solidFill>
                      <a:prstDash val="solid"/>
                    </a:lnT>
                    <a:lnB w="0"/>
                    <a:noFill/>
                  </a:tcPr>
                </a:tc>
                <a:tc hMerge="1">
                  <a:txBody>
                    <a:bodyPr/>
                    <a:lstStyle>
                      <a:defPPr/>
                    </a:lstStyle>
                    <a:p>
                      <a:endParaRPr/>
                    </a:p>
                  </a:txBody>
                  <a:tcPr>
                    <a:lnL w="0"/>
                    <a:lnR w="0"/>
                    <a:lnT w="12700" cmpd="sng">
                      <a:solidFill>
                        <a:srgbClr val="000000"/>
                      </a:solidFill>
                      <a:prstDash val="solid"/>
                    </a:lnT>
                    <a:lnB w="0"/>
                  </a:tcPr>
                </a:tc>
                <a:tc hMerge="1">
                  <a:txBody>
                    <a:bodyPr/>
                    <a:lstStyle>
                      <a:defPPr/>
                    </a:lstStyle>
                    <a:p>
                      <a:endParaRPr/>
                    </a:p>
                  </a:txBody>
                  <a:tcPr>
                    <a:lnL w="0"/>
                    <a:lnR w="0"/>
                    <a:lnT w="12700" cmpd="sng">
                      <a:solidFill>
                        <a:srgbClr val="000000"/>
                      </a:solidFill>
                      <a:prstDash val="solid"/>
                    </a:lnT>
                    <a:lnB w="0"/>
                  </a:tcPr>
                </a:tc>
                <a:tc>
                  <a:txBody>
                    <a:bodyPr/>
                    <a:lstStyle>
                      <a:defPPr/>
                    </a:lstStyle>
                    <a:p>
                      <a:endParaRPr sz="100"/>
                    </a:p>
                  </a:txBody>
                  <a:tcPr marL="0" marR="0" marT="0" marB="0" anchor="b">
                    <a:lnL w="0"/>
                    <a:lnR w="0"/>
                    <a:lnT w="12700" cmpd="sng">
                      <a:solidFill>
                        <a:srgbClr val="000000"/>
                      </a:solidFill>
                      <a:prstDash val="solid"/>
                    </a:lnT>
                    <a:lnB w="0"/>
                    <a:noFill/>
                  </a:tcPr>
                </a:tc>
                <a:tc gridSpan="3">
                  <a:txBody>
                    <a:bodyPr/>
                    <a:lstStyle>
                      <a:defPPr/>
                    </a:lstStyle>
                    <a:p>
                      <a:pPr algn="ctr">
                        <a:lnSpc>
                          <a:spcPct val="83000"/>
                        </a:lnSpc>
                      </a:pPr>
                      <a:r>
                        <a:rPr sz="1000" b="1">
                          <a:solidFill>
                            <a:srgbClr val="000000"/>
                          </a:solidFill>
                          <a:latin typeface="Times New Roman"/>
                        </a:rPr>
                        <a:t>Jun 30</a:t>
                      </a:r>
                    </a:p>
                  </a:txBody>
                  <a:tcPr marL="33401" marR="33401" marT="0" marB="19050" anchor="b">
                    <a:lnL w="0"/>
                    <a:lnR w="0"/>
                    <a:lnT w="12700" cmpd="sng">
                      <a:solidFill>
                        <a:srgbClr val="000000"/>
                      </a:solidFill>
                      <a:prstDash val="solid"/>
                    </a:lnT>
                    <a:lnB w="0"/>
                    <a:noFill/>
                  </a:tcPr>
                </a:tc>
                <a:tc hMerge="1">
                  <a:txBody>
                    <a:bodyPr/>
                    <a:lstStyle>
                      <a:defPPr/>
                    </a:lstStyle>
                    <a:p>
                      <a:endParaRPr/>
                    </a:p>
                  </a:txBody>
                  <a:tcPr>
                    <a:lnL w="0"/>
                    <a:lnR w="0"/>
                    <a:lnT w="12700" cmpd="sng">
                      <a:prstDash val="solid"/>
                    </a:lnT>
                    <a:lnB w="0"/>
                  </a:tcPr>
                </a:tc>
                <a:tc hMerge="1">
                  <a:txBody>
                    <a:bodyPr/>
                    <a:lstStyle>
                      <a:defPPr/>
                    </a:lstStyle>
                    <a:p>
                      <a:endParaRPr/>
                    </a:p>
                  </a:txBody>
                  <a:tcPr>
                    <a:lnL w="0"/>
                    <a:lnR w="0"/>
                    <a:lnT w="12700" cmpd="sng">
                      <a:prstDash val="solid"/>
                    </a:lnT>
                    <a:lnB w="0"/>
                  </a:tcPr>
                </a:tc>
                <a:tc>
                  <a:txBody>
                    <a:bodyPr/>
                    <a:lstStyle>
                      <a:defPPr/>
                    </a:lstStyle>
                    <a:p>
                      <a:endParaRPr sz="100"/>
                    </a:p>
                  </a:txBody>
                  <a:tcPr marL="0" marR="0" marT="0" marB="0" anchor="b">
                    <a:lnL w="0"/>
                    <a:lnR w="0"/>
                    <a:lnT w="12700" cmpd="sng">
                      <a:solidFill>
                        <a:srgbClr val="000000"/>
                      </a:solidFill>
                      <a:prstDash val="solid"/>
                    </a:lnT>
                    <a:lnB w="0"/>
                    <a:noFill/>
                  </a:tcPr>
                </a:tc>
                <a:tc gridSpan="3">
                  <a:txBody>
                    <a:bodyPr/>
                    <a:lstStyle>
                      <a:defPPr/>
                    </a:lstStyle>
                    <a:p>
                      <a:pPr algn="ctr">
                        <a:lnSpc>
                          <a:spcPct val="83000"/>
                        </a:lnSpc>
                      </a:pPr>
                      <a:r>
                        <a:rPr sz="1000" b="1">
                          <a:solidFill>
                            <a:srgbClr val="000000"/>
                          </a:solidFill>
                          <a:latin typeface="Times New Roman"/>
                        </a:rPr>
                        <a:t>Sep 30</a:t>
                      </a:r>
                    </a:p>
                  </a:txBody>
                  <a:tcPr marL="33401" marR="33401" marT="0" marB="19050" anchor="b">
                    <a:lnL w="0"/>
                    <a:lnR w="0"/>
                    <a:lnT w="12700" cmpd="sng">
                      <a:solidFill>
                        <a:srgbClr val="000000"/>
                      </a:solidFill>
                      <a:prstDash val="solid"/>
                    </a:lnT>
                    <a:lnB w="0"/>
                    <a:noFill/>
                  </a:tcPr>
                </a:tc>
                <a:tc hMerge="1">
                  <a:txBody>
                    <a:bodyPr/>
                    <a:lstStyle>
                      <a:defPPr/>
                    </a:lstStyle>
                    <a:p>
                      <a:endParaRPr/>
                    </a:p>
                  </a:txBody>
                  <a:tcPr>
                    <a:lnL w="0"/>
                    <a:lnR w="0"/>
                    <a:lnT w="12700" cmpd="sng">
                      <a:prstDash val="solid"/>
                    </a:lnT>
                    <a:lnB w="0"/>
                  </a:tcPr>
                </a:tc>
                <a:tc hMerge="1">
                  <a:txBody>
                    <a:bodyPr/>
                    <a:lstStyle>
                      <a:defPPr/>
                    </a:lstStyle>
                    <a:p>
                      <a:endParaRPr/>
                    </a:p>
                  </a:txBody>
                  <a:tcPr>
                    <a:lnL w="0"/>
                    <a:lnR w="0"/>
                    <a:lnT w="12700" cmpd="sng">
                      <a:prstDash val="solid"/>
                    </a:lnT>
                    <a:lnB w="0"/>
                  </a:tcPr>
                </a:tc>
                <a:extLst>
                  <a:ext uri="{0D108BD9-81ED-4DB2-BD59-A6C34878D82A}">
                    <a16:rowId xmlns:a16="http://schemas.microsoft.com/office/drawing/2014/main" val="10001"/>
                  </a:ext>
                </a:extLst>
              </a:tr>
              <a:tr h="200025">
                <a:tc gridSpan="2">
                  <a:txBody>
                    <a:bodyPr/>
                    <a:lstStyle>
                      <a:defPPr/>
                    </a:lstStyle>
                    <a:p>
                      <a:pPr algn="l">
                        <a:lnSpc>
                          <a:spcPct val="83000"/>
                        </a:lnSpc>
                      </a:pPr>
                      <a:r>
                        <a:rPr sz="1000" b="1" u="sng">
                          <a:solidFill>
                            <a:srgbClr val="000000"/>
                          </a:solidFill>
                          <a:latin typeface="Times New Roman"/>
                        </a:rPr>
                        <a:t>Efficiency ratio</a:t>
                      </a:r>
                    </a:p>
                  </a:txBody>
                  <a:tcPr marL="33401" marR="33401" marT="0" marB="19050" anchor="b">
                    <a:lnL w="0"/>
                    <a:lnR w="0"/>
                    <a:lnT w="0"/>
                    <a:lnB w="0"/>
                    <a:noFill/>
                  </a:tcPr>
                </a:tc>
                <a:tc hMerge="1">
                  <a:txBody>
                    <a:bodyPr/>
                    <a:lstStyle>
                      <a:defPPr/>
                    </a:lstStyle>
                    <a:p>
                      <a:endParaRPr/>
                    </a:p>
                  </a:txBody>
                  <a:tcPr anchor="b">
                    <a:lnL w="0"/>
                    <a:lnR w="0"/>
                    <a:lnT w="0"/>
                    <a:lnB w="0"/>
                    <a:noFill/>
                  </a:tcPr>
                </a:tc>
                <a:tc gridSpan="3">
                  <a:txBody>
                    <a:bodyPr/>
                    <a:lstStyle>
                      <a:defPPr/>
                    </a:lstStyle>
                    <a:p>
                      <a:pPr algn="ctr">
                        <a:lnSpc>
                          <a:spcPct val="83000"/>
                        </a:lnSpc>
                      </a:pPr>
                      <a:r>
                        <a:rPr sz="1000" b="1">
                          <a:solidFill>
                            <a:srgbClr val="000000"/>
                          </a:solidFill>
                          <a:latin typeface="Times New Roman"/>
                        </a:rPr>
                        <a:t>2020</a:t>
                      </a:r>
                    </a:p>
                  </a:txBody>
                  <a:tcPr marL="33401" marR="33401"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hMerge="1">
                  <a:txBody>
                    <a:bodyPr/>
                    <a:lstStyle>
                      <a:defPPr/>
                    </a:lstStyle>
                    <a:p>
                      <a:endParaRPr/>
                    </a:p>
                  </a:txBody>
                  <a:tcPr>
                    <a:lnL w="0"/>
                    <a:lnR w="0"/>
                    <a:lnT w="0"/>
                    <a:lnB w="12700" cmpd="sng">
                      <a:solidFill>
                        <a:srgbClr val="000000"/>
                      </a:solidFill>
                      <a:prstDash val="solid"/>
                    </a:lnB>
                  </a:tcPr>
                </a:tc>
                <a:tc>
                  <a:txBody>
                    <a:bodyPr/>
                    <a:lstStyle>
                      <a:defPPr/>
                    </a:lstStyle>
                    <a:p>
                      <a:endParaRPr sz="100"/>
                    </a:p>
                  </a:txBody>
                  <a:tcPr marL="0" marR="0" marT="0" marB="0" anchor="b">
                    <a:lnL w="0"/>
                    <a:lnR w="0"/>
                    <a:lnT w="0"/>
                    <a:lnB w="0"/>
                    <a:noFill/>
                  </a:tcPr>
                </a:tc>
                <a:tc gridSpan="3">
                  <a:txBody>
                    <a:bodyPr/>
                    <a:lstStyle>
                      <a:defPPr/>
                    </a:lstStyle>
                    <a:p>
                      <a:pPr algn="ctr">
                        <a:lnSpc>
                          <a:spcPct val="83000"/>
                        </a:lnSpc>
                      </a:pPr>
                      <a:r>
                        <a:rPr sz="1000" b="1">
                          <a:solidFill>
                            <a:srgbClr val="000000"/>
                          </a:solidFill>
                          <a:latin typeface="Times New Roman"/>
                        </a:rPr>
                        <a:t>2020</a:t>
                      </a:r>
                    </a:p>
                  </a:txBody>
                  <a:tcPr marL="33401" marR="33401"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hMerge="1">
                  <a:txBody>
                    <a:bodyPr/>
                    <a:lstStyle>
                      <a:defPPr/>
                    </a:lstStyle>
                    <a:p>
                      <a:endParaRPr/>
                    </a:p>
                  </a:txBody>
                  <a:tcPr>
                    <a:lnL w="0"/>
                    <a:lnR w="0"/>
                    <a:lnT w="0"/>
                    <a:lnB w="12700" cmpd="sng">
                      <a:solidFill>
                        <a:srgbClr val="000000"/>
                      </a:solidFill>
                      <a:prstDash val="solid"/>
                    </a:lnB>
                  </a:tcPr>
                </a:tc>
                <a:tc>
                  <a:txBody>
                    <a:bodyPr/>
                    <a:lstStyle>
                      <a:defPPr/>
                    </a:lstStyle>
                    <a:p>
                      <a:endParaRPr sz="100"/>
                    </a:p>
                  </a:txBody>
                  <a:tcPr marL="0" marR="0" marT="0" marB="0" anchor="b">
                    <a:lnL w="0"/>
                    <a:lnR w="0"/>
                    <a:lnT w="0"/>
                    <a:lnB w="0"/>
                    <a:noFill/>
                  </a:tcPr>
                </a:tc>
                <a:tc gridSpan="3">
                  <a:txBody>
                    <a:bodyPr/>
                    <a:lstStyle>
                      <a:defPPr/>
                    </a:lstStyle>
                    <a:p>
                      <a:pPr algn="ctr">
                        <a:lnSpc>
                          <a:spcPct val="83000"/>
                        </a:lnSpc>
                      </a:pPr>
                      <a:r>
                        <a:rPr sz="1000" b="1">
                          <a:solidFill>
                            <a:srgbClr val="000000"/>
                          </a:solidFill>
                          <a:latin typeface="Times New Roman"/>
                        </a:rPr>
                        <a:t>2019</a:t>
                      </a:r>
                    </a:p>
                  </a:txBody>
                  <a:tcPr marL="33401" marR="33401"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hMerge="1">
                  <a:txBody>
                    <a:bodyPr/>
                    <a:lstStyle>
                      <a:defPPr/>
                    </a:lstStyle>
                    <a:p>
                      <a:endParaRPr/>
                    </a:p>
                  </a:txBody>
                  <a:tcPr>
                    <a:lnL w="0"/>
                    <a:lnR w="0"/>
                    <a:lnT w="0"/>
                    <a:lnB w="12700" cmpd="sng">
                      <a:solidFill>
                        <a:srgbClr val="000000"/>
                      </a:solidFill>
                      <a:prstDash val="solid"/>
                    </a:lnB>
                  </a:tcPr>
                </a:tc>
                <a:extLst>
                  <a:ext uri="{0D108BD9-81ED-4DB2-BD59-A6C34878D82A}">
                    <a16:rowId xmlns:a16="http://schemas.microsoft.com/office/drawing/2014/main" val="10002"/>
                  </a:ext>
                </a:extLst>
              </a:tr>
              <a:tr h="200025">
                <a:tc gridSpan="2">
                  <a:txBody>
                    <a:bodyPr/>
                    <a:lstStyle>
                      <a:defPPr/>
                    </a:lstStyle>
                    <a:p>
                      <a:pPr algn="l">
                        <a:lnSpc>
                          <a:spcPct val="83000"/>
                        </a:lnSpc>
                      </a:pPr>
                      <a:r>
                        <a:rPr sz="1000">
                          <a:solidFill>
                            <a:srgbClr val="000000"/>
                          </a:solidFill>
                          <a:latin typeface="Times New Roman"/>
                        </a:rPr>
                        <a:t>Non-interest expense</a:t>
                      </a:r>
                    </a:p>
                  </a:txBody>
                  <a:tcPr marL="33401" marR="33401" marT="0" marB="19050" anchor="b">
                    <a:lnL w="0"/>
                    <a:lnR w="0"/>
                    <a:lnT w="0"/>
                    <a:lnB w="0"/>
                    <a:noFill/>
                  </a:tcPr>
                </a:tc>
                <a:tc hMerge="1">
                  <a:txBody>
                    <a:bodyPr/>
                    <a:lstStyle>
                      <a:defPPr/>
                    </a:lstStyle>
                    <a:p>
                      <a:endParaRPr/>
                    </a:p>
                  </a:txBody>
                  <a:tcPr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0"/>
                    <a:noFill/>
                  </a:tcPr>
                </a:tc>
                <a:tc>
                  <a:txBody>
                    <a:bodyPr/>
                    <a:lstStyle>
                      <a:defPPr/>
                    </a:lstStyle>
                    <a:p>
                      <a:pPr algn="r">
                        <a:lnSpc>
                          <a:spcPct val="83000"/>
                        </a:lnSpc>
                      </a:pPr>
                      <a:r>
                        <a:rPr sz="1000">
                          <a:solidFill>
                            <a:srgbClr val="000000"/>
                          </a:solidFill>
                          <a:latin typeface="Times New Roman"/>
                        </a:rPr>
                        <a:t>139,147 </a:t>
                      </a:r>
                    </a:p>
                  </a:txBody>
                  <a:tcPr marL="0" marR="0" marT="0" marB="19050" anchor="b">
                    <a:lnL w="0"/>
                    <a:lnR w="0"/>
                    <a:lnT w="12700" cmpd="sng">
                      <a:solidFill>
                        <a:srgbClr val="000000"/>
                      </a:solidFill>
                      <a:prstDash val="solid"/>
                    </a:lnT>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0"/>
                    <a:noFill/>
                  </a:tcPr>
                </a:tc>
                <a:tc>
                  <a:txBody>
                    <a:bodyPr/>
                    <a:lstStyle>
                      <a:defPPr/>
                    </a:lstStyle>
                    <a:p>
                      <a:endParaRPr sz="100"/>
                    </a:p>
                  </a:txBody>
                  <a:tcPr marL="0" marR="0" marT="0" marB="0"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0"/>
                    <a:noFill/>
                  </a:tcPr>
                </a:tc>
                <a:tc>
                  <a:txBody>
                    <a:bodyPr/>
                    <a:lstStyle>
                      <a:defPPr/>
                    </a:lstStyle>
                    <a:p>
                      <a:pPr algn="r">
                        <a:lnSpc>
                          <a:spcPct val="83000"/>
                        </a:lnSpc>
                      </a:pPr>
                      <a:r>
                        <a:rPr sz="1000">
                          <a:solidFill>
                            <a:srgbClr val="000000"/>
                          </a:solidFill>
                          <a:latin typeface="Times New Roman"/>
                        </a:rPr>
                        <a:t>143,006 </a:t>
                      </a:r>
                    </a:p>
                  </a:txBody>
                  <a:tcPr marL="0" marR="0" marT="0" marB="19050" anchor="b">
                    <a:lnL w="0"/>
                    <a:lnR w="0"/>
                    <a:lnT w="12700" cmpd="sng">
                      <a:solidFill>
                        <a:srgbClr val="000000"/>
                      </a:solidFill>
                      <a:prstDash val="solid"/>
                    </a:lnT>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0"/>
                    <a:noFill/>
                  </a:tcPr>
                </a:tc>
                <a:tc>
                  <a:txBody>
                    <a:bodyPr/>
                    <a:lstStyle>
                      <a:defPPr/>
                    </a:lstStyle>
                    <a:p>
                      <a:endParaRPr sz="100"/>
                    </a:p>
                  </a:txBody>
                  <a:tcPr marL="0" marR="0" marT="0" marB="0"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0"/>
                    <a:noFill/>
                  </a:tcPr>
                </a:tc>
                <a:tc>
                  <a:txBody>
                    <a:bodyPr/>
                    <a:lstStyle>
                      <a:defPPr/>
                    </a:lstStyle>
                    <a:p>
                      <a:pPr algn="r">
                        <a:lnSpc>
                          <a:spcPct val="83000"/>
                        </a:lnSpc>
                      </a:pPr>
                      <a:r>
                        <a:rPr sz="1000">
                          <a:solidFill>
                            <a:srgbClr val="000000"/>
                          </a:solidFill>
                          <a:latin typeface="Times New Roman"/>
                        </a:rPr>
                        <a:t>146,770 </a:t>
                      </a:r>
                    </a:p>
                  </a:txBody>
                  <a:tcPr marL="0" marR="0" marT="0" marB="19050" anchor="b">
                    <a:lnL w="0"/>
                    <a:lnR w="0"/>
                    <a:lnT w="12700" cmpd="sng">
                      <a:solidFill>
                        <a:srgbClr val="000000"/>
                      </a:solidFill>
                      <a:prstDash val="solid"/>
                    </a:lnT>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00025">
                <a:tc>
                  <a:txBody>
                    <a:bodyPr/>
                    <a:lstStyle>
                      <a:defPPr/>
                    </a:lstStyle>
                    <a:p>
                      <a:pPr algn="l">
                        <a:lnSpc>
                          <a:spcPct val="83000"/>
                        </a:lnSpc>
                      </a:pPr>
                      <a:r>
                        <a:rPr sz="1000">
                          <a:solidFill>
                            <a:srgbClr val="000000"/>
                          </a:solidFill>
                          <a:latin typeface="Times New Roman"/>
                        </a:rPr>
                        <a:t>Less: Prepayment penalty of FHLB advances</a:t>
                      </a:r>
                    </a:p>
                  </a:txBody>
                  <a:tcPr marL="33401" marR="33401"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(2,878)</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(4,326)</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extLst>
                  <a:ext uri="{0D108BD9-81ED-4DB2-BD59-A6C34878D82A}">
                    <a16:rowId xmlns:a16="http://schemas.microsoft.com/office/drawing/2014/main" val="10004"/>
                  </a:ext>
                </a:extLst>
              </a:tr>
              <a:tr h="200025">
                <a:tc gridSpan="2">
                  <a:txBody>
                    <a:bodyPr/>
                    <a:lstStyle>
                      <a:defPPr/>
                    </a:lstStyle>
                    <a:p>
                      <a:pPr algn="l">
                        <a:lnSpc>
                          <a:spcPct val="83000"/>
                        </a:lnSpc>
                      </a:pPr>
                      <a:r>
                        <a:rPr sz="1000">
                          <a:solidFill>
                            <a:srgbClr val="000000"/>
                          </a:solidFill>
                          <a:latin typeface="Times New Roman"/>
                        </a:rPr>
                        <a:t>Less: Amortization of tax credit investments</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Times New Roman"/>
                        </a:rPr>
                        <a:t>(1,694)</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(1,450)</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(1,533)</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extLst>
                  <a:ext uri="{0D108BD9-81ED-4DB2-BD59-A6C34878D82A}">
                    <a16:rowId xmlns:a16="http://schemas.microsoft.com/office/drawing/2014/main" val="10005"/>
                  </a:ext>
                </a:extLst>
              </a:tr>
              <a:tr h="200025">
                <a:tc gridSpan="2">
                  <a:txBody>
                    <a:bodyPr/>
                    <a:lstStyle>
                      <a:defPPr/>
                    </a:lstStyle>
                    <a:p>
                      <a:pPr algn="l">
                        <a:lnSpc>
                          <a:spcPct val="83000"/>
                        </a:lnSpc>
                      </a:pPr>
                      <a:r>
                        <a:rPr sz="1000">
                          <a:solidFill>
                            <a:srgbClr val="000000"/>
                          </a:solidFill>
                          <a:latin typeface="Times New Roman"/>
                        </a:rPr>
                        <a:t>Less: Intangible amortization</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Times New Roman"/>
                        </a:rPr>
                        <a:t>(132)</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(132)</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(1,071)</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extLst>
                  <a:ext uri="{0D108BD9-81ED-4DB2-BD59-A6C34878D82A}">
                    <a16:rowId xmlns:a16="http://schemas.microsoft.com/office/drawing/2014/main" val="10006"/>
                  </a:ext>
                </a:extLst>
              </a:tr>
              <a:tr h="200025">
                <a:tc gridSpan="2">
                  <a:txBody>
                    <a:bodyPr/>
                    <a:lstStyle>
                      <a:defPPr/>
                    </a:lstStyle>
                    <a:p>
                      <a:pPr algn="l">
                        <a:lnSpc>
                          <a:spcPct val="83000"/>
                        </a:lnSpc>
                      </a:pPr>
                      <a:r>
                        <a:rPr sz="1000">
                          <a:solidFill>
                            <a:srgbClr val="000000"/>
                          </a:solidFill>
                          <a:latin typeface="Times New Roman"/>
                        </a:rPr>
                        <a:t>Non-interest expense (numerator)</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Times New Roman"/>
                        </a:rPr>
                        <a:t>137,321 </a:t>
                      </a:r>
                    </a:p>
                  </a:txBody>
                  <a:tcPr marL="33401" marR="0" marT="0" marB="19050" anchor="b">
                    <a:lnL w="0"/>
                    <a:lnR w="0"/>
                    <a:lnT w="12700" cmpd="sng">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sng">
                      <a:prstDash val="solid"/>
                    </a:lnT>
                    <a:lnB w="12700" cmpd="dbl">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138,545.555 </a:t>
                      </a:r>
                    </a:p>
                  </a:txBody>
                  <a:tcPr marL="33401" marR="0" marT="0" marB="19050" anchor="b">
                    <a:lnL w="0"/>
                    <a:lnR w="0"/>
                    <a:lnT w="12700" cmpd="sng">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sng">
                      <a:prstDash val="solid"/>
                    </a:lnT>
                    <a:lnB w="12700" cmpd="dbl">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139,840 </a:t>
                      </a:r>
                    </a:p>
                  </a:txBody>
                  <a:tcPr marL="33401" marR="0" marT="0" marB="19050" anchor="b">
                    <a:lnL w="0"/>
                    <a:lnR w="0"/>
                    <a:lnT w="12700" cmpd="sng">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sng">
                      <a:prstDash val="solid"/>
                    </a:lnT>
                    <a:lnB w="12700" cmpd="dbl">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07"/>
                  </a:ext>
                </a:extLst>
              </a:tr>
              <a:tr h="200025">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tc>
                  <a:txBody>
                    <a:bodyPr/>
                    <a:lstStyle>
                      <a:defPPr/>
                    </a:lstStyle>
                    <a:p>
                      <a:endParaRPr sz="100"/>
                    </a:p>
                  </a:txBody>
                  <a:tcPr marL="0" marR="0" marT="0" marB="0" anchor="b">
                    <a:lnL w="0"/>
                    <a:lnR w="0"/>
                    <a:lnT w="0"/>
                    <a:lnB w="0"/>
                    <a:noFill/>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tc>
                  <a:txBody>
                    <a:bodyPr/>
                    <a:lstStyle>
                      <a:defPPr/>
                    </a:lstStyle>
                    <a:p>
                      <a:endParaRPr sz="100"/>
                    </a:p>
                  </a:txBody>
                  <a:tcPr marL="0" marR="0" marT="0" marB="0" anchor="b">
                    <a:lnL w="0"/>
                    <a:lnR w="0"/>
                    <a:lnT w="0"/>
                    <a:lnB w="0"/>
                    <a:noFill/>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extLst>
                  <a:ext uri="{0D108BD9-81ED-4DB2-BD59-A6C34878D82A}">
                    <a16:rowId xmlns:a16="http://schemas.microsoft.com/office/drawing/2014/main" val="10008"/>
                  </a:ext>
                </a:extLst>
              </a:tr>
              <a:tr h="200025">
                <a:tc gridSpan="2">
                  <a:txBody>
                    <a:bodyPr/>
                    <a:lstStyle>
                      <a:defPPr/>
                    </a:lstStyle>
                    <a:p>
                      <a:pPr algn="l">
                        <a:lnSpc>
                          <a:spcPct val="83000"/>
                        </a:lnSpc>
                      </a:pPr>
                      <a:r>
                        <a:rPr sz="1000">
                          <a:solidFill>
                            <a:srgbClr val="000000"/>
                          </a:solidFill>
                          <a:latin typeface="Times New Roman"/>
                        </a:rPr>
                        <a:t>Net interest income (fully taxable equivalent)</a:t>
                      </a:r>
                    </a:p>
                  </a:txBody>
                  <a:tcPr marL="33401" marR="33401" marT="0" marB="19050" anchor="b">
                    <a:lnL w="0"/>
                    <a:lnR w="0"/>
                    <a:lnT w="0"/>
                    <a:lnB w="0"/>
                    <a:noFill/>
                  </a:tcPr>
                </a:tc>
                <a:tc hMerge="1">
                  <a:txBody>
                    <a:bodyPr/>
                    <a:lstStyle>
                      <a:defPPr/>
                    </a:lstStyle>
                    <a:p>
                      <a:endParaRPr/>
                    </a:p>
                  </a:txBody>
                  <a:tcPr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0"/>
                    <a:lnB w="0"/>
                    <a:noFill/>
                  </a:tcPr>
                </a:tc>
                <a:tc>
                  <a:txBody>
                    <a:bodyPr/>
                    <a:lstStyle>
                      <a:defPPr/>
                    </a:lstStyle>
                    <a:p>
                      <a:pPr algn="r">
                        <a:lnSpc>
                          <a:spcPct val="83000"/>
                        </a:lnSpc>
                      </a:pPr>
                      <a:r>
                        <a:rPr sz="1000">
                          <a:solidFill>
                            <a:srgbClr val="000000"/>
                          </a:solidFill>
                          <a:latin typeface="Times New Roman"/>
                        </a:rPr>
                        <a:t>157,106 </a:t>
                      </a:r>
                    </a:p>
                  </a:txBody>
                  <a:tcPr marL="0" marR="0" marT="0" marB="19050" anchor="b">
                    <a:lnL w="0"/>
                    <a:lnR w="0"/>
                    <a:lnT w="0"/>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0"/>
                    <a:lnB w="0"/>
                    <a:noFill/>
                  </a:tcPr>
                </a:tc>
                <a:tc>
                  <a:txBody>
                    <a:bodyPr/>
                    <a:lstStyle>
                      <a:defPPr/>
                    </a:lstStyle>
                    <a:p>
                      <a:pPr algn="r">
                        <a:lnSpc>
                          <a:spcPct val="83000"/>
                        </a:lnSpc>
                      </a:pPr>
                      <a:r>
                        <a:rPr sz="1000">
                          <a:solidFill>
                            <a:srgbClr val="000000"/>
                          </a:solidFill>
                          <a:latin typeface="Times New Roman"/>
                        </a:rPr>
                        <a:t>155,854 </a:t>
                      </a:r>
                    </a:p>
                  </a:txBody>
                  <a:tcPr marL="0" marR="0" marT="0" marB="19050" anchor="b">
                    <a:lnL w="0"/>
                    <a:lnR w="0"/>
                    <a:lnT w="0"/>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0"/>
                    <a:lnB w="0"/>
                    <a:noFill/>
                  </a:tcPr>
                </a:tc>
                <a:tc>
                  <a:txBody>
                    <a:bodyPr/>
                    <a:lstStyle>
                      <a:defPPr/>
                    </a:lstStyle>
                    <a:p>
                      <a:pPr algn="r">
                        <a:lnSpc>
                          <a:spcPct val="83000"/>
                        </a:lnSpc>
                      </a:pPr>
                      <a:r>
                        <a:rPr sz="1000">
                          <a:solidFill>
                            <a:srgbClr val="000000"/>
                          </a:solidFill>
                          <a:latin typeface="Times New Roman"/>
                        </a:rPr>
                        <a:t>164,517 </a:t>
                      </a:r>
                    </a:p>
                  </a:txBody>
                  <a:tcPr marL="0" marR="0" marT="0" marB="19050" anchor="b">
                    <a:lnL w="0"/>
                    <a:lnR w="0"/>
                    <a:lnT w="0"/>
                    <a:lnB w="0"/>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extLst>
                  <a:ext uri="{0D108BD9-81ED-4DB2-BD59-A6C34878D82A}">
                    <a16:rowId xmlns:a16="http://schemas.microsoft.com/office/drawing/2014/main" val="10009"/>
                  </a:ext>
                </a:extLst>
              </a:tr>
              <a:tr h="200025">
                <a:tc gridSpan="2">
                  <a:txBody>
                    <a:bodyPr/>
                    <a:lstStyle>
                      <a:defPPr/>
                    </a:lstStyle>
                    <a:p>
                      <a:pPr algn="l">
                        <a:lnSpc>
                          <a:spcPct val="83000"/>
                        </a:lnSpc>
                      </a:pPr>
                      <a:r>
                        <a:rPr sz="1000">
                          <a:solidFill>
                            <a:srgbClr val="000000"/>
                          </a:solidFill>
                          <a:latin typeface="Times New Roman"/>
                        </a:rPr>
                        <a:t>Plus: Total Non-interest income</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Times New Roman"/>
                        </a:rPr>
                        <a:t>63,248 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55,922 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59,813 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0"/>
                    <a:noFill/>
                  </a:tcPr>
                </a:tc>
                <a:extLst>
                  <a:ext uri="{0D108BD9-81ED-4DB2-BD59-A6C34878D82A}">
                    <a16:rowId xmlns:a16="http://schemas.microsoft.com/office/drawing/2014/main" val="10010"/>
                  </a:ext>
                </a:extLst>
              </a:tr>
              <a:tr h="200025">
                <a:tc gridSpan="2">
                  <a:txBody>
                    <a:bodyPr/>
                    <a:lstStyle>
                      <a:defPPr/>
                    </a:lstStyle>
                    <a:p>
                      <a:pPr algn="l">
                        <a:lnSpc>
                          <a:spcPct val="83000"/>
                        </a:lnSpc>
                      </a:pPr>
                      <a:r>
                        <a:rPr sz="1000">
                          <a:solidFill>
                            <a:srgbClr val="000000"/>
                          </a:solidFill>
                          <a:latin typeface="Times New Roman"/>
                        </a:rPr>
                        <a:t>Less: Investment securities gains, net</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Times New Roman"/>
                        </a:rPr>
                        <a:t>(2)</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(3,005)</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(4,492)</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0"/>
                    <a:lnB w="12700" cmpd="sng">
                      <a:solidFill>
                        <a:srgbClr val="000000"/>
                      </a:solidFill>
                      <a:prstDash val="solid"/>
                    </a:lnB>
                    <a:noFill/>
                  </a:tcPr>
                </a:tc>
                <a:extLst>
                  <a:ext uri="{0D108BD9-81ED-4DB2-BD59-A6C34878D82A}">
                    <a16:rowId xmlns:a16="http://schemas.microsoft.com/office/drawing/2014/main" val="10011"/>
                  </a:ext>
                </a:extLst>
              </a:tr>
              <a:tr h="200025">
                <a:tc gridSpan="2">
                  <a:txBody>
                    <a:bodyPr/>
                    <a:lstStyle>
                      <a:defPPr/>
                    </a:lstStyle>
                    <a:p>
                      <a:pPr algn="l">
                        <a:lnSpc>
                          <a:spcPct val="83000"/>
                        </a:lnSpc>
                      </a:pPr>
                      <a:r>
                        <a:rPr sz="1000">
                          <a:solidFill>
                            <a:srgbClr val="000000"/>
                          </a:solidFill>
                          <a:latin typeface="Times New Roman"/>
                        </a:rPr>
                        <a:t>Total revenue (denominator)</a:t>
                      </a:r>
                    </a:p>
                  </a:txBody>
                  <a:tcPr marL="33401" marR="33401" marT="0" marB="19050" anchor="b">
                    <a:lnL w="0"/>
                    <a:lnR w="0"/>
                    <a:lnT w="0"/>
                    <a:lnB w="0"/>
                    <a:noFill/>
                  </a:tcPr>
                </a:tc>
                <a:tc hMerge="1">
                  <a:txBody>
                    <a:bodyPr/>
                    <a:lstStyle>
                      <a:defPPr/>
                    </a:lstStyle>
                    <a:p>
                      <a:endParaRPr/>
                    </a:p>
                  </a:txBody>
                  <a:tcPr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r">
                        <a:lnSpc>
                          <a:spcPct val="83000"/>
                        </a:lnSpc>
                      </a:pPr>
                      <a:r>
                        <a:rPr sz="1000">
                          <a:solidFill>
                            <a:srgbClr val="000000"/>
                          </a:solidFill>
                          <a:latin typeface="Times New Roman"/>
                        </a:rPr>
                        <a:t>220,353 </a:t>
                      </a:r>
                    </a:p>
                  </a:txBody>
                  <a:tcPr marL="0"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endParaRPr sz="100"/>
                    </a:p>
                  </a:txBody>
                  <a:tcPr marL="0" marR="0" marT="0" marB="0"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r">
                        <a:lnSpc>
                          <a:spcPct val="83000"/>
                        </a:lnSpc>
                      </a:pPr>
                      <a:r>
                        <a:rPr sz="1000">
                          <a:solidFill>
                            <a:srgbClr val="000000"/>
                          </a:solidFill>
                          <a:latin typeface="Times New Roman"/>
                        </a:rPr>
                        <a:t>208,771 </a:t>
                      </a:r>
                    </a:p>
                  </a:txBody>
                  <a:tcPr marL="0"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endParaRPr sz="100"/>
                    </a:p>
                  </a:txBody>
                  <a:tcPr marL="0" marR="0" marT="0" marB="0" anchor="b">
                    <a:lnL w="0"/>
                    <a:lnR w="0"/>
                    <a:lnT w="0"/>
                    <a:lnB w="0"/>
                    <a:noFill/>
                  </a:tcPr>
                </a:tc>
                <a:tc>
                  <a:txBody>
                    <a:bodyPr/>
                    <a:lstStyle>
                      <a:defPPr/>
                    </a:lstStyle>
                    <a:p>
                      <a:pPr algn="l">
                        <a:lnSpc>
                          <a:spcPct val="83000"/>
                        </a:lnSpc>
                      </a:pPr>
                      <a:r>
                        <a:rPr sz="1000">
                          <a:solidFill>
                            <a:srgbClr val="000000"/>
                          </a:solidFill>
                          <a:latin typeface="Times New Roman"/>
                        </a:rPr>
                        <a:t>$</a:t>
                      </a:r>
                    </a:p>
                  </a:txBody>
                  <a:tcPr marL="33401"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r">
                        <a:lnSpc>
                          <a:spcPct val="83000"/>
                        </a:lnSpc>
                      </a:pPr>
                      <a:r>
                        <a:rPr sz="1000">
                          <a:solidFill>
                            <a:srgbClr val="000000"/>
                          </a:solidFill>
                          <a:latin typeface="Times New Roman"/>
                        </a:rPr>
                        <a:t>219,838 </a:t>
                      </a:r>
                    </a:p>
                  </a:txBody>
                  <a:tcPr marL="0"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000">
                        <a:solidFill>
                          <a:srgbClr val="000000"/>
                        </a:solidFill>
                        <a:latin typeface="Times New Roman"/>
                      </a:endParaRPr>
                    </a:p>
                  </a:txBody>
                  <a:tcPr marL="0" marR="9525" marT="0" marB="19050" anchor="b">
                    <a:lnL w="0"/>
                    <a:lnR w="0"/>
                    <a:lnT w="12700" cmpd="sng">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12"/>
                  </a:ext>
                </a:extLst>
              </a:tr>
              <a:tr h="200025">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tc>
                  <a:txBody>
                    <a:bodyPr/>
                    <a:lstStyle>
                      <a:defPPr/>
                    </a:lstStyle>
                    <a:p>
                      <a:endParaRPr sz="100"/>
                    </a:p>
                  </a:txBody>
                  <a:tcPr marL="0" marR="0" marT="0" marB="0" anchor="b">
                    <a:lnL w="0"/>
                    <a:lnR w="0"/>
                    <a:lnT w="0"/>
                    <a:lnB w="0"/>
                    <a:noFill/>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tc>
                  <a:txBody>
                    <a:bodyPr/>
                    <a:lstStyle>
                      <a:defPPr/>
                    </a:lstStyle>
                    <a:p>
                      <a:endParaRPr sz="100"/>
                    </a:p>
                  </a:txBody>
                  <a:tcPr marL="0" marR="0" marT="0" marB="0" anchor="b">
                    <a:lnL w="0"/>
                    <a:lnR w="0"/>
                    <a:lnT w="0"/>
                    <a:lnB w="0"/>
                    <a:noFill/>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extLst>
                  <a:ext uri="{0D108BD9-81ED-4DB2-BD59-A6C34878D82A}">
                    <a16:rowId xmlns:a16="http://schemas.microsoft.com/office/drawing/2014/main" val="10013"/>
                  </a:ext>
                </a:extLst>
              </a:tr>
              <a:tr h="200025">
                <a:tc gridSpan="2">
                  <a:txBody>
                    <a:bodyPr/>
                    <a:lstStyle>
                      <a:defPPr/>
                    </a:lstStyle>
                    <a:p>
                      <a:pPr algn="l">
                        <a:lnSpc>
                          <a:spcPct val="83000"/>
                        </a:lnSpc>
                      </a:pPr>
                      <a:r>
                        <a:rPr sz="1000">
                          <a:solidFill>
                            <a:srgbClr val="000000"/>
                          </a:solidFill>
                          <a:latin typeface="Times New Roman"/>
                        </a:rPr>
                        <a:t>Efficiency ratio</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Times New Roman"/>
                        </a:rPr>
                        <a:t>62.3 </a:t>
                      </a:r>
                    </a:p>
                  </a:txBody>
                  <a:tcPr marL="33401" marR="0" marT="0" marB="19050" anchor="b">
                    <a:lnL w="0"/>
                    <a:lnR w="0"/>
                    <a:lnT w="0"/>
                    <a:lnB w="12700" cmpd="dbl">
                      <a:solidFill>
                        <a:srgbClr val="000000"/>
                      </a:solidFill>
                      <a:prstDash val="solid"/>
                    </a:lnB>
                    <a:noFill/>
                  </a:tcPr>
                </a:tc>
                <a:tc hMerge="1">
                  <a:txBody>
                    <a:bodyPr/>
                    <a:lstStyle>
                      <a:defPPr/>
                    </a:lstStyle>
                    <a:p>
                      <a:endParaRPr/>
                    </a:p>
                  </a:txBody>
                  <a:tcPr>
                    <a:lnL w="0"/>
                    <a:lnR w="0"/>
                    <a:lnT w="0"/>
                    <a:lnB w="0"/>
                  </a:tcPr>
                </a:tc>
                <a:tc>
                  <a:txBody>
                    <a:bodyPr/>
                    <a:lstStyle>
                      <a:defPPr/>
                    </a:lstStyle>
                    <a:p>
                      <a:pPr algn="l">
                        <a:lnSpc>
                          <a:spcPct val="83000"/>
                        </a:lnSpc>
                      </a:pPr>
                      <a:r>
                        <a:rPr sz="1000">
                          <a:solidFill>
                            <a:srgbClr val="000000"/>
                          </a:solidFill>
                          <a:latin typeface="Times New Roman"/>
                        </a:rPr>
                        <a:t>%</a:t>
                      </a:r>
                    </a:p>
                  </a:txBody>
                  <a:tcPr marL="0" marR="9525" marT="0" marB="19050" anchor="b">
                    <a:lnL w="0"/>
                    <a:lnR w="0"/>
                    <a:lnT w="0"/>
                    <a:lnB w="12700" cmpd="dbl">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66.4 </a:t>
                      </a:r>
                    </a:p>
                  </a:txBody>
                  <a:tcPr marL="33401" marR="0" marT="0" marB="19050" anchor="b">
                    <a:lnL w="0"/>
                    <a:lnR w="0"/>
                    <a:lnT w="0"/>
                    <a:lnB w="12700" cmpd="dbl">
                      <a:solidFill>
                        <a:srgbClr val="000000"/>
                      </a:solidFill>
                      <a:prstDash val="solid"/>
                    </a:lnB>
                    <a:noFill/>
                  </a:tcPr>
                </a:tc>
                <a:tc hMerge="1">
                  <a:txBody>
                    <a:bodyPr/>
                    <a:lstStyle>
                      <a:defPPr/>
                    </a:lstStyle>
                    <a:p>
                      <a:endParaRPr/>
                    </a:p>
                  </a:txBody>
                  <a:tcPr>
                    <a:lnL w="0"/>
                    <a:lnR w="0"/>
                    <a:lnT w="0"/>
                    <a:lnB w="0"/>
                  </a:tcPr>
                </a:tc>
                <a:tc>
                  <a:txBody>
                    <a:bodyPr/>
                    <a:lstStyle>
                      <a:defPPr/>
                    </a:lstStyle>
                    <a:p>
                      <a:pPr algn="l">
                        <a:lnSpc>
                          <a:spcPct val="83000"/>
                        </a:lnSpc>
                      </a:pPr>
                      <a:r>
                        <a:rPr sz="1000">
                          <a:solidFill>
                            <a:srgbClr val="000000"/>
                          </a:solidFill>
                          <a:latin typeface="Times New Roman"/>
                        </a:rPr>
                        <a:t>%</a:t>
                      </a:r>
                    </a:p>
                  </a:txBody>
                  <a:tcPr marL="0" marR="9525" marT="0" marB="19050" anchor="b">
                    <a:lnL w="0"/>
                    <a:lnR w="0"/>
                    <a:lnT w="0"/>
                    <a:lnB w="12700" cmpd="dbl">
                      <a:solidFill>
                        <a:srgbClr val="000000"/>
                      </a:solidFill>
                      <a:prstDash val="solid"/>
                    </a:lnB>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Times New Roman"/>
                        </a:rPr>
                        <a:t>63.6 </a:t>
                      </a:r>
                    </a:p>
                  </a:txBody>
                  <a:tcPr marL="33401" marR="0" marT="0" marB="19050" anchor="b">
                    <a:lnL w="0"/>
                    <a:lnR w="0"/>
                    <a:lnT w="0"/>
                    <a:lnB w="12700" cmpd="dbl">
                      <a:solidFill>
                        <a:srgbClr val="000000"/>
                      </a:solidFill>
                      <a:prstDash val="solid"/>
                    </a:lnB>
                    <a:noFill/>
                  </a:tcPr>
                </a:tc>
                <a:tc hMerge="1">
                  <a:txBody>
                    <a:bodyPr/>
                    <a:lstStyle>
                      <a:defPPr/>
                    </a:lstStyle>
                    <a:p>
                      <a:endParaRPr/>
                    </a:p>
                  </a:txBody>
                  <a:tcPr>
                    <a:lnL w="0"/>
                    <a:lnR w="0"/>
                    <a:lnT w="0"/>
                    <a:lnB w="0"/>
                  </a:tcPr>
                </a:tc>
                <a:tc>
                  <a:txBody>
                    <a:bodyPr/>
                    <a:lstStyle>
                      <a:defPPr/>
                    </a:lstStyle>
                    <a:p>
                      <a:pPr algn="l">
                        <a:lnSpc>
                          <a:spcPct val="83000"/>
                        </a:lnSpc>
                      </a:pPr>
                      <a:r>
                        <a:rPr sz="1000">
                          <a:solidFill>
                            <a:srgbClr val="000000"/>
                          </a:solidFill>
                          <a:latin typeface="Times New Roman"/>
                        </a:rPr>
                        <a:t>%</a:t>
                      </a:r>
                    </a:p>
                  </a:txBody>
                  <a:tcPr marL="0" marR="9525" marT="0" marB="19050" anchor="b">
                    <a:lnL w="0"/>
                    <a:lnR w="0"/>
                    <a:lnT w="0"/>
                    <a:lnB w="12700" cmpd="dbl">
                      <a:solidFill>
                        <a:srgbClr val="000000"/>
                      </a:solidFill>
                      <a:prstDash val="solid"/>
                    </a:lnB>
                    <a:noFill/>
                  </a:tcPr>
                </a:tc>
                <a:extLst>
                  <a:ext uri="{0D108BD9-81ED-4DB2-BD59-A6C34878D82A}">
                    <a16:rowId xmlns:a16="http://schemas.microsoft.com/office/drawing/2014/main" val="10014"/>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ct val="0"/>
              </a:spcBef>
              <a:spcAft>
                <a:spcPct val="0"/>
              </a:spcAft>
            </a:pPr>
            <a:r>
              <a:rPr sz="3200" b="1">
                <a:solidFill>
                  <a:srgbClr val="004689"/>
                </a:solidFill>
                <a:latin typeface="Arial"/>
              </a:rPr>
              <a:t>APPENDIX - CREDIT DISCLOSURES</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762D56ED-6D10-453E-B479-95C255602663}" type="slidenum">
              <a:rPr sz="1200">
                <a:solidFill>
                  <a:srgbClr val="FFFFFF"/>
                </a:solidFill>
                <a:latin typeface="Arial"/>
              </a:rPr>
              <a:pPr/>
              <a:t>13</a:t>
            </a:fld>
            <a:endParaRPr sz="1200">
              <a:solidFill>
                <a:srgbClr val="FFFFFF"/>
              </a:solidFill>
              <a:latin typeface="Arial"/>
            </a:endParaRPr>
          </a:p>
        </p:txBody>
      </p:sp>
      <p:sp>
        <p:nvSpPr>
          <p:cNvPr id="4" name="New shape"/>
          <p:cNvSpPr/>
          <p:nvPr/>
        </p:nvSpPr>
        <p:spPr>
          <a:xfrm>
            <a:off x="215900" y="3206496"/>
            <a:ext cx="8845296" cy="240398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2400" b="1">
                <a:solidFill>
                  <a:srgbClr val="000000"/>
                </a:solidFill>
                <a:latin typeface="Calibri"/>
              </a:rPr>
              <a:t>Additional detail on deferrals and select industries</a:t>
            </a:r>
          </a:p>
          <a:p>
            <a:pPr algn="l" defTabSz="457200">
              <a:lnSpc>
                <a:spcPct val="100000"/>
              </a:lnSpc>
              <a:spcBef>
                <a:spcPct val="0"/>
              </a:spcBef>
              <a:spcAft>
                <a:spcPct val="0"/>
              </a:spcAft>
            </a:pPr>
            <a:r>
              <a:rPr sz="2000">
                <a:solidFill>
                  <a:srgbClr val="000000"/>
                </a:solidFill>
                <a:latin typeface="Calibri"/>
              </a:rPr>
              <a:t>(data as of September 30, 2020; all industry classifications based on NAICS codes)</a:t>
            </a:r>
          </a:p>
        </p:txBody>
      </p:sp>
      <p:sp>
        <p:nvSpPr>
          <p:cNvPr id="5" name="New shape"/>
          <p:cNvSpPr/>
          <p:nvPr/>
        </p:nvSpPr>
        <p:spPr>
          <a:xfrm>
            <a:off x="284353" y="4029202"/>
            <a:ext cx="8413115" cy="9055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284353" y="4029202"/>
            <a:ext cx="8413115" cy="90551"/>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54635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ts val="1000"/>
              </a:spcBef>
              <a:spcAft>
                <a:spcPct val="0"/>
              </a:spcAft>
            </a:pPr>
            <a:r>
              <a:rPr sz="2400" b="1">
                <a:solidFill>
                  <a:srgbClr val="263B80"/>
                </a:solidFill>
                <a:latin typeface="Arial"/>
              </a:rPr>
              <a:t>Deferrals Have Declined</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CE40A3A9-CDBA-480C-A891-448180B42712}" type="slidenum">
              <a:rPr sz="1600">
                <a:solidFill>
                  <a:srgbClr val="FFFFFF"/>
                </a:solidFill>
                <a:latin typeface="Arial"/>
              </a:rPr>
              <a:pPr/>
              <a:t>14</a:t>
            </a:fld>
            <a:endParaRPr sz="1600">
              <a:solidFill>
                <a:srgbClr val="FFFFFF"/>
              </a:solidFill>
              <a:latin typeface="Arial"/>
            </a:endParaRPr>
          </a:p>
        </p:txBody>
      </p:sp>
      <p:sp>
        <p:nvSpPr>
          <p:cNvPr id="4" name="New shape"/>
          <p:cNvSpPr/>
          <p:nvPr/>
        </p:nvSpPr>
        <p:spPr>
          <a:xfrm>
            <a:off x="382143" y="4245356"/>
            <a:ext cx="8345678" cy="201841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000">
                <a:solidFill>
                  <a:srgbClr val="000000"/>
                </a:solidFill>
                <a:latin typeface="Calibri"/>
              </a:rPr>
              <a:t>(1) Based on regulatory classifications.  </a:t>
            </a:r>
          </a:p>
          <a:p>
            <a:pPr algn="l" defTabSz="457200">
              <a:lnSpc>
                <a:spcPct val="100000"/>
              </a:lnSpc>
              <a:spcBef>
                <a:spcPct val="0"/>
              </a:spcBef>
              <a:spcAft>
                <a:spcPct val="0"/>
              </a:spcAft>
            </a:pPr>
            <a:endParaRPr sz="1000">
              <a:solidFill>
                <a:srgbClr val="000000"/>
              </a:solidFill>
              <a:latin typeface="Calibri"/>
            </a:endParaRPr>
          </a:p>
          <a:p>
            <a:pPr algn="l" defTabSz="457200">
              <a:lnSpc>
                <a:spcPct val="100000"/>
              </a:lnSpc>
              <a:spcBef>
                <a:spcPct val="0"/>
              </a:spcBef>
              <a:spcAft>
                <a:spcPct val="0"/>
              </a:spcAft>
            </a:pPr>
            <a:r>
              <a:rPr sz="1000">
                <a:solidFill>
                  <a:srgbClr val="000000"/>
                </a:solidFill>
                <a:latin typeface="Calibri"/>
              </a:rPr>
              <a:t>(2) Represents the portion of the portfolio balance as of September 30, 2020 that consists of loans that had entered into COVID-19 pandemic-related payment deferral arrangements at any time, including loans for which the payment deferral arrangements expired prior to September 30, 2020 and were not subsequently renewed or extended, and loans for which initial payment deferral arrangements expired prior to September 30, 2020 and the payment deferral arrangements were subsequently renewed or extended.</a:t>
            </a:r>
          </a:p>
          <a:p>
            <a:pPr algn="l" defTabSz="457200">
              <a:lnSpc>
                <a:spcPct val="100000"/>
              </a:lnSpc>
              <a:spcBef>
                <a:spcPct val="0"/>
              </a:spcBef>
              <a:spcAft>
                <a:spcPct val="0"/>
              </a:spcAft>
            </a:pPr>
            <a:endParaRPr sz="1000">
              <a:solidFill>
                <a:srgbClr val="000000"/>
              </a:solidFill>
              <a:latin typeface="Calibri"/>
            </a:endParaRPr>
          </a:p>
          <a:p>
            <a:pPr algn="l" defTabSz="457200">
              <a:lnSpc>
                <a:spcPct val="100000"/>
              </a:lnSpc>
              <a:spcBef>
                <a:spcPct val="0"/>
              </a:spcBef>
              <a:spcAft>
                <a:spcPct val="0"/>
              </a:spcAft>
            </a:pPr>
            <a:r>
              <a:rPr sz="1000">
                <a:solidFill>
                  <a:srgbClr val="000000"/>
                </a:solidFill>
                <a:latin typeface="Calibri"/>
              </a:rPr>
              <a:t>(3)  Represents the portion of the portfolio balance as of September 30, 2020 that consists solely of loans for which initial COVID-19 pandemic-related payment deferral arrangements expired prior to September 30, 2020 and the payment deferral arrangement were subsequently renewed or extended.  With respect to the residential mortgage portfolio, this includes all loans currently under forbearance, whether initial or extended term.</a:t>
            </a:r>
          </a:p>
          <a:p>
            <a:pPr algn="l" defTabSz="457200">
              <a:lnSpc>
                <a:spcPct val="100000"/>
              </a:lnSpc>
              <a:spcBef>
                <a:spcPct val="0"/>
              </a:spcBef>
              <a:spcAft>
                <a:spcPct val="0"/>
              </a:spcAft>
            </a:pPr>
            <a:endParaRPr sz="1000">
              <a:solidFill>
                <a:srgbClr val="000000"/>
              </a:solidFill>
              <a:latin typeface="Calibri"/>
            </a:endParaRPr>
          </a:p>
          <a:p>
            <a:pPr algn="l" defTabSz="457200">
              <a:lnSpc>
                <a:spcPct val="100000"/>
              </a:lnSpc>
              <a:spcBef>
                <a:spcPct val="0"/>
              </a:spcBef>
              <a:spcAft>
                <a:spcPct val="0"/>
              </a:spcAft>
            </a:pPr>
            <a:r>
              <a:rPr sz="1000">
                <a:solidFill>
                  <a:srgbClr val="000000"/>
                </a:solidFill>
                <a:latin typeface="Calibri"/>
              </a:rPr>
              <a:t>Note: Deferrals generally have a 90 day term.  Residential mortgage forbearances generally have a 180 day term.</a:t>
            </a:r>
          </a:p>
        </p:txBody>
      </p:sp>
      <p:sp>
        <p:nvSpPr>
          <p:cNvPr id="5" name="New shape"/>
          <p:cNvSpPr/>
          <p:nvPr/>
        </p:nvSpPr>
        <p:spPr>
          <a:xfrm>
            <a:off x="91440" y="979043"/>
            <a:ext cx="8961120" cy="2560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91440" y="979043"/>
            <a:ext cx="8961120" cy="256032"/>
          </a:xfrm>
          <a:prstGeom prst="rect">
            <a:avLst/>
          </a:prstGeom>
        </p:spPr>
      </p:pic>
      <p:sp>
        <p:nvSpPr>
          <p:cNvPr id="7" name="New shape"/>
          <p:cNvSpPr/>
          <p:nvPr/>
        </p:nvSpPr>
        <p:spPr>
          <a:xfrm>
            <a:off x="913384" y="1317117"/>
            <a:ext cx="6660134" cy="284619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8" name="New picture"/>
          <p:cNvPicPr/>
          <p:nvPr/>
        </p:nvPicPr>
        <p:blipFill>
          <a:blip r:embed="rId3"/>
          <a:stretch>
            <a:fillRect/>
          </a:stretch>
        </p:blipFill>
        <p:spPr>
          <a:xfrm>
            <a:off x="913384" y="1317117"/>
            <a:ext cx="6660134" cy="2846197"/>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871204"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ts val="1000"/>
              </a:spcBef>
              <a:spcAft>
                <a:spcPct val="0"/>
              </a:spcAft>
            </a:pPr>
            <a:r>
              <a:rPr sz="2400" b="1">
                <a:solidFill>
                  <a:srgbClr val="263B80"/>
                </a:solidFill>
                <a:latin typeface="Arial"/>
              </a:rPr>
              <a:t>Selected Industries With Heightened Risk Due to COVID-19</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7D7E118C-4409-4E38-8C2C-ED8A6C11C6C9}" type="slidenum">
              <a:rPr sz="1600">
                <a:solidFill>
                  <a:srgbClr val="FFFFFF"/>
                </a:solidFill>
                <a:latin typeface="Arial"/>
              </a:rPr>
              <a:pPr/>
              <a:t>15</a:t>
            </a:fld>
            <a:endParaRPr sz="1600">
              <a:solidFill>
                <a:srgbClr val="FFFFFF"/>
              </a:solidFill>
              <a:latin typeface="Arial"/>
            </a:endParaRPr>
          </a:p>
        </p:txBody>
      </p:sp>
      <p:sp>
        <p:nvSpPr>
          <p:cNvPr id="4" name="New shape"/>
          <p:cNvSpPr/>
          <p:nvPr/>
        </p:nvSpPr>
        <p:spPr>
          <a:xfrm>
            <a:off x="583438" y="5537962"/>
            <a:ext cx="8345678" cy="56705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000">
                <a:solidFill>
                  <a:srgbClr val="000000"/>
                </a:solidFill>
                <a:latin typeface="Calibri"/>
              </a:rPr>
              <a:t>(1) Based on regulatory classifications.  Commercial Portfolio consists of Commercial and Industrial, Commercial Mortgage, and Construction loans to commercial borrowers. Note: "Pass," "Special Mention" and "Substandard or Lower" are the Corporation's internal risk rating categories. Please see Note 1 - Basis of Presentation in the Corporation's Form 10-Q for the quarter ended June 30, 2020 for a description of these categories.</a:t>
            </a:r>
          </a:p>
          <a:p>
            <a:pPr algn="l" defTabSz="457200">
              <a:lnSpc>
                <a:spcPct val="100000"/>
              </a:lnSpc>
              <a:spcBef>
                <a:spcPct val="0"/>
              </a:spcBef>
              <a:spcAft>
                <a:spcPct val="0"/>
              </a:spcAft>
            </a:pPr>
            <a:endParaRPr sz="1000">
              <a:solidFill>
                <a:srgbClr val="000000"/>
              </a:solidFill>
              <a:latin typeface="Calibri"/>
            </a:endParaRPr>
          </a:p>
        </p:txBody>
      </p:sp>
      <p:sp>
        <p:nvSpPr>
          <p:cNvPr id="5" name="New shape"/>
          <p:cNvSpPr/>
          <p:nvPr/>
        </p:nvSpPr>
        <p:spPr>
          <a:xfrm>
            <a:off x="91567" y="1520317"/>
            <a:ext cx="8961120" cy="2560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91567" y="1520317"/>
            <a:ext cx="8961120" cy="256032"/>
          </a:xfrm>
          <a:prstGeom prst="rect">
            <a:avLst/>
          </a:prstGeom>
        </p:spPr>
      </p:pic>
      <p:sp>
        <p:nvSpPr>
          <p:cNvPr id="7" name="New shape"/>
          <p:cNvSpPr/>
          <p:nvPr/>
        </p:nvSpPr>
        <p:spPr>
          <a:xfrm>
            <a:off x="204851" y="1873504"/>
            <a:ext cx="8734425" cy="21812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8" name="New picture"/>
          <p:cNvPicPr/>
          <p:nvPr/>
        </p:nvPicPr>
        <p:blipFill>
          <a:blip r:embed="rId3"/>
          <a:stretch>
            <a:fillRect/>
          </a:stretch>
        </p:blipFill>
        <p:spPr>
          <a:xfrm>
            <a:off x="204851" y="1873504"/>
            <a:ext cx="8734425" cy="2181225"/>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ts val="1000"/>
              </a:spcBef>
              <a:spcAft>
                <a:spcPct val="0"/>
              </a:spcAft>
            </a:pPr>
            <a:r>
              <a:rPr sz="2400" b="1">
                <a:solidFill>
                  <a:srgbClr val="263B80"/>
                </a:solidFill>
                <a:latin typeface="Arial"/>
              </a:rPr>
              <a:t>Complete Hotel Portfolio Reviewed With Updated Risk Ratings</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17151DFA-0100-4F58-9CFD-1EB6432CA499}" type="slidenum">
              <a:rPr sz="1600">
                <a:solidFill>
                  <a:srgbClr val="FFFFFF"/>
                </a:solidFill>
                <a:latin typeface="Arial"/>
              </a:rPr>
              <a:pPr/>
              <a:t>16</a:t>
            </a:fld>
            <a:endParaRPr sz="1600">
              <a:solidFill>
                <a:srgbClr val="FFFFFF"/>
              </a:solidFill>
              <a:latin typeface="Arial"/>
            </a:endParaRPr>
          </a:p>
        </p:txBody>
      </p:sp>
      <p:sp>
        <p:nvSpPr>
          <p:cNvPr id="4" name="New shape"/>
          <p:cNvSpPr/>
          <p:nvPr/>
        </p:nvSpPr>
        <p:spPr>
          <a:xfrm>
            <a:off x="91440" y="979043"/>
            <a:ext cx="8961120" cy="2560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5" name="New picture"/>
          <p:cNvPicPr/>
          <p:nvPr/>
        </p:nvPicPr>
        <p:blipFill>
          <a:blip r:embed="rId2"/>
          <a:stretch>
            <a:fillRect/>
          </a:stretch>
        </p:blipFill>
        <p:spPr>
          <a:xfrm>
            <a:off x="91440" y="979043"/>
            <a:ext cx="8961120" cy="256032"/>
          </a:xfrm>
          <a:prstGeom prst="rect">
            <a:avLst/>
          </a:prstGeom>
        </p:spPr>
      </p:pic>
      <p:sp>
        <p:nvSpPr>
          <p:cNvPr id="6" name="New shape"/>
          <p:cNvSpPr/>
          <p:nvPr/>
        </p:nvSpPr>
        <p:spPr>
          <a:xfrm>
            <a:off x="181483" y="1399286"/>
            <a:ext cx="4273169" cy="461505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60 hotel loans totaling $366 million or 2.6% of the portfolio.</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Average loan size of $3.0 million.</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Approximately 51% of the hotel loans are in a COVID-19 deferral.</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Concentration in hotels that primarily rely on leisure segments in “drive-to” markets, which have been recovering faster than those dependent on air travel.</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74% of hotel loan portfolio consists of limited service hotels / extended stay hotels which typically have lower operating costs. </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Most loans are backed by experienced hotel operators with positive global cash flow and liquidity.  Majority of the loans include a personal guaranty from the principal(s).</a:t>
            </a:r>
          </a:p>
          <a:p>
            <a:pPr algn="l" defTabSz="457200">
              <a:lnSpc>
                <a:spcPct val="100000"/>
              </a:lnSpc>
              <a:spcBef>
                <a:spcPct val="0"/>
              </a:spcBef>
              <a:spcAft>
                <a:spcPct val="0"/>
              </a:spcAft>
            </a:pPr>
            <a:endParaRPr sz="13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p:txBody>
      </p:sp>
      <p:sp>
        <p:nvSpPr>
          <p:cNvPr id="7" name="New shape"/>
          <p:cNvSpPr/>
          <p:nvPr/>
        </p:nvSpPr>
        <p:spPr>
          <a:xfrm>
            <a:off x="4748911" y="1483360"/>
            <a:ext cx="3978910" cy="439293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8" name="New picture"/>
          <p:cNvPicPr/>
          <p:nvPr/>
        </p:nvPicPr>
        <p:blipFill>
          <a:blip r:embed="rId3"/>
          <a:stretch>
            <a:fillRect/>
          </a:stretch>
        </p:blipFill>
        <p:spPr>
          <a:xfrm>
            <a:off x="4748911" y="1483360"/>
            <a:ext cx="3978910" cy="439293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ts val="1000"/>
              </a:spcBef>
              <a:spcAft>
                <a:spcPct val="0"/>
              </a:spcAft>
            </a:pPr>
            <a:r>
              <a:rPr sz="2400" b="1">
                <a:solidFill>
                  <a:srgbClr val="263B80"/>
                </a:solidFill>
                <a:latin typeface="Arial"/>
              </a:rPr>
              <a:t>Food Services/Restaurant Portfolio Reflects Diversity In Size, Type And Geography</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EF2C63FA-1F19-4324-A914-76A55EC23D39}" type="slidenum">
              <a:rPr sz="1600">
                <a:solidFill>
                  <a:srgbClr val="FFFFFF"/>
                </a:solidFill>
                <a:latin typeface="Arial"/>
              </a:rPr>
              <a:pPr/>
              <a:t>17</a:t>
            </a:fld>
            <a:endParaRPr sz="1600">
              <a:solidFill>
                <a:srgbClr val="FFFFFF"/>
              </a:solidFill>
              <a:latin typeface="Arial"/>
            </a:endParaRPr>
          </a:p>
        </p:txBody>
      </p:sp>
      <p:sp>
        <p:nvSpPr>
          <p:cNvPr id="4" name="New shape"/>
          <p:cNvSpPr/>
          <p:nvPr/>
        </p:nvSpPr>
        <p:spPr>
          <a:xfrm>
            <a:off x="279908" y="1317625"/>
            <a:ext cx="4099306" cy="442226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800" b="1">
                <a:solidFill>
                  <a:srgbClr val="000000"/>
                </a:solidFill>
                <a:latin typeface="Calibri"/>
              </a:rPr>
              <a:t>Food Services/Restaurants portfolio reflects diversity in size, type and geography</a:t>
            </a:r>
          </a:p>
          <a:p>
            <a:pPr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Portfolio size of $106 million.</a:t>
            </a:r>
          </a:p>
          <a:p>
            <a:pPr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Diversified and granular portfolio with average loan size of $250 thousand.</a:t>
            </a:r>
          </a:p>
          <a:p>
            <a:pPr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Geographically dispersed exposure, with most destinations now open, subject to government capacity limits.</a:t>
            </a:r>
          </a:p>
          <a:p>
            <a:pPr algn="l" defTabSz="457200">
              <a:lnSpc>
                <a:spcPct val="100000"/>
              </a:lnSpc>
              <a:spcBef>
                <a:spcPct val="0"/>
              </a:spcBef>
              <a:spcAft>
                <a:spcPct val="0"/>
              </a:spcAft>
            </a:pPr>
            <a:endParaRPr sz="1800">
              <a:solidFill>
                <a:srgbClr val="000000"/>
              </a:solidFill>
              <a:latin typeface="Calibri"/>
            </a:endParaRPr>
          </a:p>
        </p:txBody>
      </p:sp>
      <p:sp>
        <p:nvSpPr>
          <p:cNvPr id="5" name="New shape"/>
          <p:cNvSpPr/>
          <p:nvPr/>
        </p:nvSpPr>
        <p:spPr>
          <a:xfrm>
            <a:off x="4702302" y="958215"/>
            <a:ext cx="4025519"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4702302" y="958215"/>
            <a:ext cx="4025519" cy="5141087"/>
          </a:xfrm>
          <a:prstGeom prst="rect">
            <a:avLst/>
          </a:prstGeom>
        </p:spPr>
      </p:pic>
      <p:sp>
        <p:nvSpPr>
          <p:cNvPr id="7" name="New shape"/>
          <p:cNvSpPr/>
          <p:nvPr/>
        </p:nvSpPr>
        <p:spPr>
          <a:xfrm>
            <a:off x="91440" y="979043"/>
            <a:ext cx="8961120" cy="2560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8" name="New picture"/>
          <p:cNvPicPr/>
          <p:nvPr/>
        </p:nvPicPr>
        <p:blipFill>
          <a:blip r:embed="rId3"/>
          <a:stretch>
            <a:fillRect/>
          </a:stretch>
        </p:blipFill>
        <p:spPr>
          <a:xfrm>
            <a:off x="91440" y="979043"/>
            <a:ext cx="8961120" cy="256032"/>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747760"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ts val="1000"/>
              </a:spcBef>
              <a:spcAft>
                <a:spcPct val="0"/>
              </a:spcAft>
            </a:pPr>
            <a:r>
              <a:rPr sz="2400" b="1">
                <a:solidFill>
                  <a:srgbClr val="263B80"/>
                </a:solidFill>
                <a:latin typeface="Arial"/>
              </a:rPr>
              <a:t>Arts and Entertainment: Portfolio Risk Assessment Shows Reasonable Ability To Perform Given Current Environment</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064C5289-429A-43D7-9C7E-E2EBB1BD3562}" type="slidenum">
              <a:rPr sz="1600">
                <a:solidFill>
                  <a:srgbClr val="FFFFFF"/>
                </a:solidFill>
                <a:latin typeface="Arial"/>
              </a:rPr>
              <a:pPr/>
              <a:t>18</a:t>
            </a:fld>
            <a:endParaRPr sz="1600">
              <a:solidFill>
                <a:srgbClr val="FFFFFF"/>
              </a:solidFill>
              <a:latin typeface="Arial"/>
            </a:endParaRPr>
          </a:p>
        </p:txBody>
      </p:sp>
      <p:sp>
        <p:nvSpPr>
          <p:cNvPr id="4" name="New shape"/>
          <p:cNvSpPr/>
          <p:nvPr/>
        </p:nvSpPr>
        <p:spPr>
          <a:xfrm>
            <a:off x="430911" y="1387983"/>
            <a:ext cx="3851910" cy="477939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400">
                <a:solidFill>
                  <a:srgbClr val="000000"/>
                </a:solidFill>
                <a:latin typeface="Calibri"/>
              </a:rPr>
              <a:t>The Arts/Entertainment portfolio risk assessment shows reasonable ability to perform given current environment</a:t>
            </a:r>
          </a:p>
          <a:p>
            <a:pPr algn="l" defTabSz="457200">
              <a:lnSpc>
                <a:spcPct val="100000"/>
              </a:lnSpc>
              <a:spcBef>
                <a:spcPct val="0"/>
              </a:spcBef>
              <a:spcAft>
                <a:spcPct val="0"/>
              </a:spcAft>
            </a:pPr>
            <a:endParaRPr sz="1400">
              <a:solidFill>
                <a:srgbClr val="000000"/>
              </a:solidFill>
              <a:latin typeface="Calibri"/>
            </a:endParaRPr>
          </a:p>
          <a:p>
            <a:pPr marL="457200" lvl="1" indent="-228600" algn="l" defTabSz="457200">
              <a:lnSpc>
                <a:spcPct val="100000"/>
              </a:lnSpc>
              <a:spcBef>
                <a:spcPct val="0"/>
              </a:spcBef>
              <a:spcAft>
                <a:spcPct val="0"/>
              </a:spcAft>
              <a:buChar char="•"/>
            </a:pPr>
            <a:r>
              <a:rPr sz="1400">
                <a:solidFill>
                  <a:srgbClr val="000000"/>
                </a:solidFill>
                <a:latin typeface="Calibri"/>
              </a:rPr>
              <a:t>Portfolio of $290 million. </a:t>
            </a:r>
          </a:p>
          <a:p>
            <a:pPr algn="l" defTabSz="457200">
              <a:lnSpc>
                <a:spcPct val="100000"/>
              </a:lnSpc>
              <a:spcBef>
                <a:spcPct val="0"/>
              </a:spcBef>
              <a:spcAft>
                <a:spcPct val="0"/>
              </a:spcAft>
            </a:pPr>
            <a:endParaRPr sz="1400">
              <a:solidFill>
                <a:srgbClr val="000000"/>
              </a:solidFill>
              <a:latin typeface="Calibri"/>
            </a:endParaRPr>
          </a:p>
          <a:p>
            <a:pPr marL="457200" lvl="1" indent="-228600" algn="l" defTabSz="457200">
              <a:lnSpc>
                <a:spcPct val="100000"/>
              </a:lnSpc>
              <a:spcBef>
                <a:spcPct val="0"/>
              </a:spcBef>
              <a:spcAft>
                <a:spcPct val="0"/>
              </a:spcAft>
              <a:buChar char="•"/>
            </a:pPr>
            <a:r>
              <a:rPr sz="1400">
                <a:solidFill>
                  <a:srgbClr val="000000"/>
                </a:solidFill>
                <a:latin typeface="Calibri"/>
              </a:rPr>
              <a:t>Diverse portfolio with average loan size of $1.1 million.</a:t>
            </a:r>
          </a:p>
          <a:p>
            <a:pPr algn="l" defTabSz="457200">
              <a:lnSpc>
                <a:spcPct val="100000"/>
              </a:lnSpc>
              <a:spcBef>
                <a:spcPct val="0"/>
              </a:spcBef>
              <a:spcAft>
                <a:spcPct val="0"/>
              </a:spcAft>
            </a:pPr>
            <a:endParaRPr sz="1400">
              <a:solidFill>
                <a:srgbClr val="000000"/>
              </a:solidFill>
              <a:latin typeface="Calibri"/>
            </a:endParaRPr>
          </a:p>
          <a:p>
            <a:pPr marL="457200" lvl="1" indent="-228600" algn="l" defTabSz="457200">
              <a:lnSpc>
                <a:spcPct val="100000"/>
              </a:lnSpc>
              <a:spcBef>
                <a:spcPct val="0"/>
              </a:spcBef>
              <a:spcAft>
                <a:spcPct val="0"/>
              </a:spcAft>
              <a:buChar char="•"/>
            </a:pPr>
            <a:r>
              <a:rPr sz="1400">
                <a:solidFill>
                  <a:srgbClr val="000000"/>
                </a:solidFill>
                <a:latin typeface="Calibri"/>
              </a:rPr>
              <a:t>Largest sub-sector includes fitness centers. 80% of fitness portfolio comprised primarily of regional YMCA facilities across five-state footprint, which are open and operating as well as providing social and youth support activities during pandemic.</a:t>
            </a:r>
          </a:p>
          <a:p>
            <a:pPr algn="l" defTabSz="457200">
              <a:lnSpc>
                <a:spcPct val="100000"/>
              </a:lnSpc>
              <a:spcBef>
                <a:spcPct val="0"/>
              </a:spcBef>
              <a:spcAft>
                <a:spcPct val="0"/>
              </a:spcAft>
            </a:pPr>
            <a:endParaRPr sz="1400">
              <a:solidFill>
                <a:srgbClr val="000000"/>
              </a:solidFill>
              <a:latin typeface="Calibri"/>
            </a:endParaRPr>
          </a:p>
          <a:p>
            <a:pPr marL="457200" lvl="1" indent="-228600" algn="l" defTabSz="457200">
              <a:lnSpc>
                <a:spcPct val="100000"/>
              </a:lnSpc>
              <a:spcBef>
                <a:spcPct val="0"/>
              </a:spcBef>
              <a:spcAft>
                <a:spcPct val="0"/>
              </a:spcAft>
              <a:buChar char="•"/>
            </a:pPr>
            <a:r>
              <a:rPr sz="1400">
                <a:solidFill>
                  <a:srgbClr val="000000"/>
                </a:solidFill>
                <a:latin typeface="Calibri"/>
              </a:rPr>
              <a:t>Performing Arts Promoters, Theater &amp; Performing Arts and Spectator &amp; Sports Teams portfolios reviewed and reflect reasonable ability to perform given current environment.</a:t>
            </a:r>
          </a:p>
          <a:p>
            <a:pPr algn="l" defTabSz="457200">
              <a:lnSpc>
                <a:spcPct val="100000"/>
              </a:lnSpc>
              <a:spcBef>
                <a:spcPct val="0"/>
              </a:spcBef>
              <a:spcAft>
                <a:spcPct val="0"/>
              </a:spcAft>
            </a:pPr>
            <a:endParaRPr sz="14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p:txBody>
      </p:sp>
      <p:sp>
        <p:nvSpPr>
          <p:cNvPr id="5" name="New shape"/>
          <p:cNvSpPr/>
          <p:nvPr/>
        </p:nvSpPr>
        <p:spPr>
          <a:xfrm>
            <a:off x="4903724" y="1109345"/>
            <a:ext cx="4019550" cy="51339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4903724" y="1109345"/>
            <a:ext cx="4019550" cy="5133975"/>
          </a:xfrm>
          <a:prstGeom prst="rect">
            <a:avLst/>
          </a:prstGeom>
        </p:spPr>
      </p:pic>
      <p:sp>
        <p:nvSpPr>
          <p:cNvPr id="7" name="New shape"/>
          <p:cNvSpPr/>
          <p:nvPr/>
        </p:nvSpPr>
        <p:spPr>
          <a:xfrm>
            <a:off x="91440" y="958215"/>
            <a:ext cx="8961120" cy="2560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8" name="New picture"/>
          <p:cNvPicPr/>
          <p:nvPr/>
        </p:nvPicPr>
        <p:blipFill>
          <a:blip r:embed="rId3"/>
          <a:stretch>
            <a:fillRect/>
          </a:stretch>
        </p:blipFill>
        <p:spPr>
          <a:xfrm>
            <a:off x="91440" y="958215"/>
            <a:ext cx="8961120" cy="25603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ts val="1000"/>
              </a:spcBef>
              <a:spcAft>
                <a:spcPct val="0"/>
              </a:spcAft>
            </a:pPr>
            <a:r>
              <a:rPr sz="2400" b="1">
                <a:solidFill>
                  <a:srgbClr val="263B80"/>
                </a:solidFill>
                <a:latin typeface="Arial"/>
              </a:rPr>
              <a:t>Healthcare: CCRC's Show Solid Occupancy, Performance And Continue To Have Waiting Lists</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117AA2C0-2177-4B13-8D0F-7A51DBE15280}" type="slidenum">
              <a:rPr sz="1600">
                <a:solidFill>
                  <a:srgbClr val="FFFFFF"/>
                </a:solidFill>
                <a:latin typeface="Arial"/>
              </a:rPr>
              <a:pPr/>
              <a:t>19</a:t>
            </a:fld>
            <a:endParaRPr sz="1600">
              <a:solidFill>
                <a:srgbClr val="FFFFFF"/>
              </a:solidFill>
              <a:latin typeface="Arial"/>
            </a:endParaRPr>
          </a:p>
        </p:txBody>
      </p:sp>
      <p:sp>
        <p:nvSpPr>
          <p:cNvPr id="4" name="New shape"/>
          <p:cNvSpPr/>
          <p:nvPr/>
        </p:nvSpPr>
        <p:spPr>
          <a:xfrm>
            <a:off x="181483" y="1440434"/>
            <a:ext cx="4622927"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600">
                <a:solidFill>
                  <a:srgbClr val="000000"/>
                </a:solidFill>
                <a:latin typeface="Calibri"/>
              </a:rPr>
              <a:t>CCRC's show solid occupancy, performance and continue to have waiting lists</a:t>
            </a:r>
          </a:p>
          <a:p>
            <a:pPr algn="l" defTabSz="457200">
              <a:lnSpc>
                <a:spcPct val="100000"/>
              </a:lnSpc>
              <a:spcBef>
                <a:spcPct val="0"/>
              </a:spcBef>
              <a:spcAft>
                <a:spcPct val="0"/>
              </a:spcAft>
            </a:pPr>
            <a:endParaRPr sz="1600">
              <a:solidFill>
                <a:srgbClr val="000000"/>
              </a:solidFill>
              <a:latin typeface="Calibri"/>
            </a:endParaRPr>
          </a:p>
          <a:p>
            <a:pPr marL="457200" lvl="1" indent="-228600" algn="l" defTabSz="457200">
              <a:lnSpc>
                <a:spcPct val="100000"/>
              </a:lnSpc>
              <a:spcBef>
                <a:spcPct val="0"/>
              </a:spcBef>
              <a:spcAft>
                <a:spcPct val="0"/>
              </a:spcAft>
              <a:buChar char="•"/>
            </a:pPr>
            <a:r>
              <a:rPr sz="1600">
                <a:solidFill>
                  <a:srgbClr val="000000"/>
                </a:solidFill>
                <a:latin typeface="Calibri"/>
              </a:rPr>
              <a:t>Portfolio of $967 million.</a:t>
            </a:r>
          </a:p>
          <a:p>
            <a:pPr algn="l" defTabSz="457200">
              <a:lnSpc>
                <a:spcPct val="100000"/>
              </a:lnSpc>
              <a:spcBef>
                <a:spcPct val="0"/>
              </a:spcBef>
              <a:spcAft>
                <a:spcPct val="0"/>
              </a:spcAft>
            </a:pPr>
            <a:endParaRPr sz="1600">
              <a:solidFill>
                <a:srgbClr val="000000"/>
              </a:solidFill>
              <a:latin typeface="Calibri"/>
            </a:endParaRPr>
          </a:p>
          <a:p>
            <a:pPr marL="457200" lvl="1" indent="-228600" algn="l" defTabSz="457200">
              <a:lnSpc>
                <a:spcPct val="100000"/>
              </a:lnSpc>
              <a:spcBef>
                <a:spcPct val="0"/>
              </a:spcBef>
              <a:spcAft>
                <a:spcPct val="0"/>
              </a:spcAft>
              <a:buChar char="•"/>
            </a:pPr>
            <a:r>
              <a:rPr sz="1600">
                <a:solidFill>
                  <a:srgbClr val="000000"/>
                </a:solidFill>
                <a:latin typeface="Calibri"/>
              </a:rPr>
              <a:t>Healthcare portfolio granular and diverse.</a:t>
            </a:r>
          </a:p>
          <a:p>
            <a:pPr algn="l" defTabSz="457200">
              <a:lnSpc>
                <a:spcPct val="100000"/>
              </a:lnSpc>
              <a:spcBef>
                <a:spcPct val="0"/>
              </a:spcBef>
              <a:spcAft>
                <a:spcPct val="0"/>
              </a:spcAft>
            </a:pPr>
            <a:endParaRPr sz="1600">
              <a:solidFill>
                <a:srgbClr val="000000"/>
              </a:solidFill>
              <a:latin typeface="Calibri"/>
            </a:endParaRPr>
          </a:p>
          <a:p>
            <a:pPr marL="457200" lvl="1" indent="-228600" algn="l" defTabSz="457200">
              <a:lnSpc>
                <a:spcPct val="100000"/>
              </a:lnSpc>
              <a:spcBef>
                <a:spcPct val="0"/>
              </a:spcBef>
              <a:spcAft>
                <a:spcPct val="0"/>
              </a:spcAft>
              <a:buChar char="•"/>
            </a:pPr>
            <a:r>
              <a:rPr sz="1600">
                <a:solidFill>
                  <a:srgbClr val="000000"/>
                </a:solidFill>
                <a:latin typeface="Calibri"/>
              </a:rPr>
              <a:t>Largest exposure is Nursing and Continuing Care facilities, which are primarily non-profit, religious-affiliated facilities across five state footprint. Specific characteristics include:	</a:t>
            </a:r>
          </a:p>
          <a:p>
            <a:pPr marL="857250" lvl="1" indent="-228600" algn="l" defTabSz="457200">
              <a:lnSpc>
                <a:spcPct val="100000"/>
              </a:lnSpc>
              <a:spcBef>
                <a:spcPct val="0"/>
              </a:spcBef>
              <a:spcAft>
                <a:spcPct val="0"/>
              </a:spcAft>
              <a:buChar char="◦"/>
            </a:pPr>
            <a:r>
              <a:rPr sz="1600">
                <a:solidFill>
                  <a:srgbClr val="000000"/>
                </a:solidFill>
                <a:latin typeface="Calibri"/>
              </a:rPr>
              <a:t>90-95% Occupancy at most facilities.</a:t>
            </a:r>
          </a:p>
          <a:p>
            <a:pPr marL="857250" lvl="1" indent="-228600" algn="l" defTabSz="457200">
              <a:lnSpc>
                <a:spcPct val="100000"/>
              </a:lnSpc>
              <a:spcBef>
                <a:spcPct val="0"/>
              </a:spcBef>
              <a:spcAft>
                <a:spcPct val="0"/>
              </a:spcAft>
              <a:buChar char="◦"/>
            </a:pPr>
            <a:r>
              <a:rPr sz="1600">
                <a:solidFill>
                  <a:srgbClr val="000000"/>
                </a:solidFill>
                <a:latin typeface="Calibri"/>
              </a:rPr>
              <a:t>Lengthy waiting lists.</a:t>
            </a:r>
          </a:p>
          <a:p>
            <a:pPr marL="857250" lvl="1" indent="-228600" algn="l" defTabSz="457200">
              <a:lnSpc>
                <a:spcPct val="100000"/>
              </a:lnSpc>
              <a:spcBef>
                <a:spcPct val="0"/>
              </a:spcBef>
              <a:spcAft>
                <a:spcPct val="0"/>
              </a:spcAft>
              <a:buChar char="◦"/>
            </a:pPr>
            <a:r>
              <a:rPr sz="1600">
                <a:solidFill>
                  <a:srgbClr val="000000"/>
                </a:solidFill>
                <a:latin typeface="Calibri"/>
              </a:rPr>
              <a:t>Demographics reflect continued demand.</a:t>
            </a:r>
          </a:p>
          <a:p>
            <a:pPr marL="857250" lvl="1" indent="-228600" algn="l" defTabSz="457200">
              <a:lnSpc>
                <a:spcPct val="100000"/>
              </a:lnSpc>
              <a:spcBef>
                <a:spcPct val="0"/>
              </a:spcBef>
              <a:spcAft>
                <a:spcPct val="0"/>
              </a:spcAft>
              <a:buChar char="◦"/>
            </a:pPr>
            <a:r>
              <a:rPr sz="1600">
                <a:solidFill>
                  <a:srgbClr val="000000"/>
                </a:solidFill>
                <a:latin typeface="Calibri"/>
              </a:rPr>
              <a:t>Minimal non-pass exposure</a:t>
            </a:r>
          </a:p>
          <a:p>
            <a:pPr marL="400050" algn="l" defTabSz="457200">
              <a:lnSpc>
                <a:spcPct val="100000"/>
              </a:lnSpc>
              <a:spcBef>
                <a:spcPct val="0"/>
              </a:spcBef>
              <a:spcAft>
                <a:spcPct val="0"/>
              </a:spcAft>
            </a:pPr>
            <a:endParaRPr sz="1600">
              <a:solidFill>
                <a:srgbClr val="000000"/>
              </a:solidFill>
              <a:latin typeface="Calibri"/>
            </a:endParaRPr>
          </a:p>
          <a:p>
            <a:pPr marL="457200" lvl="1" indent="-228600" algn="l" defTabSz="457200">
              <a:lnSpc>
                <a:spcPct val="100000"/>
              </a:lnSpc>
              <a:spcBef>
                <a:spcPct val="0"/>
              </a:spcBef>
              <a:spcAft>
                <a:spcPct val="0"/>
              </a:spcAft>
              <a:buChar char="•"/>
            </a:pPr>
            <a:r>
              <a:rPr sz="1600">
                <a:solidFill>
                  <a:srgbClr val="000000"/>
                </a:solidFill>
                <a:latin typeface="Calibri"/>
              </a:rPr>
              <a:t>General Medical and Surgical Hospital exposure is primarily to investment grade regional medical systems.</a:t>
            </a:r>
          </a:p>
          <a:p>
            <a:pPr algn="l" defTabSz="457200">
              <a:lnSpc>
                <a:spcPct val="100000"/>
              </a:lnSpc>
              <a:spcBef>
                <a:spcPct val="0"/>
              </a:spcBef>
              <a:spcAft>
                <a:spcPct val="0"/>
              </a:spcAft>
            </a:pPr>
            <a:endParaRPr sz="1600">
              <a:solidFill>
                <a:srgbClr val="000000"/>
              </a:solidFill>
              <a:latin typeface="Calibri"/>
            </a:endParaRPr>
          </a:p>
          <a:p>
            <a:pPr algn="l" defTabSz="457200">
              <a:lnSpc>
                <a:spcPct val="100000"/>
              </a:lnSpc>
              <a:spcBef>
                <a:spcPct val="0"/>
              </a:spcBef>
              <a:spcAft>
                <a:spcPct val="0"/>
              </a:spcAft>
            </a:pPr>
            <a:endParaRPr sz="16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p:txBody>
      </p:sp>
      <p:sp>
        <p:nvSpPr>
          <p:cNvPr id="5" name="New shape"/>
          <p:cNvSpPr/>
          <p:nvPr/>
        </p:nvSpPr>
        <p:spPr>
          <a:xfrm>
            <a:off x="4903724" y="1109345"/>
            <a:ext cx="4025519"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4903724" y="1109345"/>
            <a:ext cx="4025519" cy="5141087"/>
          </a:xfrm>
          <a:prstGeom prst="rect">
            <a:avLst/>
          </a:prstGeom>
        </p:spPr>
      </p:pic>
      <p:sp>
        <p:nvSpPr>
          <p:cNvPr id="7" name="New shape"/>
          <p:cNvSpPr/>
          <p:nvPr/>
        </p:nvSpPr>
        <p:spPr>
          <a:xfrm>
            <a:off x="91440" y="958215"/>
            <a:ext cx="8961120" cy="2560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8" name="New picture"/>
          <p:cNvPicPr/>
          <p:nvPr/>
        </p:nvPicPr>
        <p:blipFill>
          <a:blip r:embed="rId3"/>
          <a:stretch>
            <a:fillRect/>
          </a:stretch>
        </p:blipFill>
        <p:spPr>
          <a:xfrm>
            <a:off x="91440" y="958215"/>
            <a:ext cx="8961120" cy="256032"/>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5321" y="751332"/>
            <a:ext cx="8727313" cy="562978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ts val="1000"/>
              </a:spcBef>
              <a:spcAft>
                <a:spcPct val="0"/>
              </a:spcAft>
            </a:pPr>
            <a:r>
              <a:rPr sz="1200">
                <a:solidFill>
                  <a:srgbClr val="000000"/>
                </a:solidFill>
                <a:latin typeface="Calibri"/>
              </a:rPr>
              <a:t>This presentation may contain forward-looking statements with respect to the Corporation’s financial condition, results of operations and business. Do not unduly rely on forward-looking statements. Forward-looking statements can be identified by the use of words such as "may," "should," "will," "could," "estimates," "predicts," "potential," "continue," "anticipates," "believes," "plans," "expects," "future," "intends," “projects,” the negative of these terms and other comparable terminology.  These forward-looking statements may include projections of, or guidance on, the Corporation’s future financial performance, expected levels of future expenses, including future credit losses, anticipated growth strategies, descriptions of new business initiatives and anticipated trends in the Corporation’s business or financial results.  Management’s Q4 2020 Outlook contained herein is comprised of forward-looking statements.</a:t>
            </a:r>
          </a:p>
          <a:p>
            <a:pPr algn="l" defTabSz="457200">
              <a:lnSpc>
                <a:spcPct val="100000"/>
              </a:lnSpc>
              <a:spcBef>
                <a:spcPts val="1000"/>
              </a:spcBef>
              <a:spcAft>
                <a:spcPct val="0"/>
              </a:spcAft>
            </a:pPr>
            <a:endParaRPr sz="1200">
              <a:solidFill>
                <a:srgbClr val="000000"/>
              </a:solidFill>
              <a:latin typeface="Calibri"/>
            </a:endParaRPr>
          </a:p>
          <a:p>
            <a:pPr algn="l" defTabSz="457200">
              <a:lnSpc>
                <a:spcPct val="100000"/>
              </a:lnSpc>
              <a:spcBef>
                <a:spcPct val="0"/>
              </a:spcBef>
              <a:spcAft>
                <a:spcPct val="0"/>
              </a:spcAft>
            </a:pPr>
            <a:r>
              <a:rPr sz="1200">
                <a:solidFill>
                  <a:srgbClr val="000000"/>
                </a:solidFill>
                <a:latin typeface="Calibri"/>
              </a:rPr>
              <a:t>Forward-looking statements are neither historical facts, nor assurance of future performance.  Instead, they are based on current beliefs, expectations and assumptions regarding the future of the Corporation’s business, future plans and strategies, projections, anticipated events and trends, the economy and other future conditions.  Because forward-looking statements relate to the future, they are subject to inherent uncertainties, risks and changes in circumstances that are difficult to predict and many of which are outside of the Corporation’s control, and actual results and financial condition may differ materially from those indicated in the forward-looking statements.  Therefore, you should not unduly rely on any of these forward-looking statements.  Any forward-looking statement is based only on information currently available and speaks only as of the date when made.  The Corporation undertakes no obligation, other than as required by law, to update or revise any forward-looking statements, whether as a result of new information, future events or otherwise.</a:t>
            </a: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r>
              <a:rPr sz="1200">
                <a:solidFill>
                  <a:srgbClr val="000000"/>
                </a:solidFill>
                <a:latin typeface="Calibri"/>
              </a:rPr>
              <a:t>A discussion of certain risks and uncertainties affecting the Corporation, and some of the factors that could cause the Corporation’s actual results to differ materially from those described in the forward-looking statements, can be found in the sections entitled “Risk Factors” and “Management’s Discussion and Analysis of Financial Condition and Results of Operations” in the Corporation’s Annual Report on Form 10-K for the year ended December 31, 2019, Quarterly Reports on Form 10-Q for the quarters end March 31, 2020 and June 30, 2020 and other current and periodic reports, which have been, or will be, filed with the Securities and Exchange Commission and are or will be available in the Investor Relations section of the Corporation’s website (www.fult.com) and on the Securities and Exchange Commission’s website (www.sec.gov).</a:t>
            </a: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r>
              <a:rPr sz="1200">
                <a:solidFill>
                  <a:srgbClr val="000000"/>
                </a:solidFill>
                <a:latin typeface="Calibri"/>
              </a:rPr>
              <a:t>The Corporation uses certain non-GAAP financial measures in this presentation. These non-GAAP financial measures are reconciled to the most comparable GAAP measures at the end of this presentation.</a:t>
            </a:r>
          </a:p>
          <a:p>
            <a:pPr algn="l" defTabSz="457200">
              <a:lnSpc>
                <a:spcPct val="150000"/>
              </a:lnSpc>
              <a:spcBef>
                <a:spcPts val="1000"/>
              </a:spcBef>
              <a:spcAft>
                <a:spcPct val="0"/>
              </a:spcAft>
            </a:pPr>
            <a:endParaRPr sz="1400">
              <a:solidFill>
                <a:srgbClr val="000000"/>
              </a:solidFill>
              <a:latin typeface="Arial"/>
            </a:endParaRPr>
          </a:p>
        </p:txBody>
      </p:sp>
      <p:sp>
        <p:nvSpPr>
          <p:cNvPr id="3" name="New shape"/>
          <p:cNvSpPr/>
          <p:nvPr/>
        </p:nvSpPr>
        <p:spPr>
          <a:xfrm>
            <a:off x="155321" y="217932"/>
            <a:ext cx="8833231"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ts val="1000"/>
              </a:spcBef>
              <a:spcAft>
                <a:spcPct val="0"/>
              </a:spcAft>
            </a:pPr>
            <a:r>
              <a:rPr sz="3200" b="1">
                <a:solidFill>
                  <a:srgbClr val="263B80"/>
                </a:solidFill>
                <a:latin typeface="Arial"/>
              </a:rPr>
              <a:t>FORWARD-LOOKING STATEMENTS</a:t>
            </a:r>
          </a:p>
        </p:txBody>
      </p:sp>
      <p:sp>
        <p:nvSpPr>
          <p:cNvPr id="4"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5C78F4B4-1EBC-4252-8445-B6D19EEAF2F1}" type="slidenum">
              <a:rPr sz="1200">
                <a:solidFill>
                  <a:srgbClr val="FFFFFF"/>
                </a:solidFill>
                <a:latin typeface="Arial"/>
              </a:rPr>
              <a:pPr/>
              <a:t>2</a:t>
            </a:fld>
            <a:endParaRPr sz="1200">
              <a:solidFill>
                <a:srgbClr val="FFFFFF"/>
              </a:solidFill>
              <a:latin typeface="Aria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ts val="1000"/>
              </a:spcBef>
              <a:spcAft>
                <a:spcPct val="0"/>
              </a:spcAft>
            </a:pPr>
            <a:r>
              <a:rPr sz="2400" b="1">
                <a:solidFill>
                  <a:srgbClr val="263B80"/>
                </a:solidFill>
                <a:latin typeface="Arial"/>
              </a:rPr>
              <a:t>Retail Exposure Includes Significant Auto Dealership Portfolio That Has Rebounded Nicely</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011B97DE-6812-4B70-89DE-8CB4461FE6C4}" type="slidenum">
              <a:rPr sz="1600">
                <a:solidFill>
                  <a:srgbClr val="FFFFFF"/>
                </a:solidFill>
                <a:latin typeface="Arial"/>
              </a:rPr>
              <a:pPr/>
              <a:t>20</a:t>
            </a:fld>
            <a:endParaRPr sz="1600">
              <a:solidFill>
                <a:srgbClr val="FFFFFF"/>
              </a:solidFill>
              <a:latin typeface="Arial"/>
            </a:endParaRPr>
          </a:p>
        </p:txBody>
      </p:sp>
      <p:sp>
        <p:nvSpPr>
          <p:cNvPr id="4" name="New shape"/>
          <p:cNvSpPr/>
          <p:nvPr/>
        </p:nvSpPr>
        <p:spPr>
          <a:xfrm>
            <a:off x="249555" y="1375410"/>
            <a:ext cx="3568319" cy="437070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800">
                <a:solidFill>
                  <a:srgbClr val="000000"/>
                </a:solidFill>
                <a:latin typeface="Calibri"/>
              </a:rPr>
              <a:t>Retail exposure includes significant auto dealership portfolio that has rebounded nicely</a:t>
            </a:r>
          </a:p>
          <a:p>
            <a:pPr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Portfolio of $680 million.</a:t>
            </a:r>
          </a:p>
          <a:p>
            <a:pPr marL="457200" indent="-228600"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Approximately $457 million in Auto and Equipment Dealership exposure. Retail New and Used car sales are strong.</a:t>
            </a:r>
          </a:p>
          <a:p>
            <a:pPr marL="457200" indent="-228600"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Remaining portfolio granular and diverse. Stores are open and operating.</a:t>
            </a:r>
          </a:p>
          <a:p>
            <a:pPr algn="l" defTabSz="457200">
              <a:lnSpc>
                <a:spcPct val="100000"/>
              </a:lnSpc>
              <a:spcBef>
                <a:spcPct val="0"/>
              </a:spcBef>
              <a:spcAft>
                <a:spcPct val="0"/>
              </a:spcAft>
            </a:pPr>
            <a:endParaRPr sz="18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p:txBody>
      </p:sp>
      <p:sp>
        <p:nvSpPr>
          <p:cNvPr id="5" name="New shape"/>
          <p:cNvSpPr/>
          <p:nvPr/>
        </p:nvSpPr>
        <p:spPr>
          <a:xfrm>
            <a:off x="4454652" y="1394714"/>
            <a:ext cx="4357243" cy="457022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4454652" y="1394714"/>
            <a:ext cx="4357243" cy="4570222"/>
          </a:xfrm>
          <a:prstGeom prst="rect">
            <a:avLst/>
          </a:prstGeom>
        </p:spPr>
      </p:pic>
      <p:sp>
        <p:nvSpPr>
          <p:cNvPr id="7" name="New shape"/>
          <p:cNvSpPr/>
          <p:nvPr/>
        </p:nvSpPr>
        <p:spPr>
          <a:xfrm>
            <a:off x="91440" y="1119378"/>
            <a:ext cx="8961120" cy="2560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8" name="New picture"/>
          <p:cNvPicPr/>
          <p:nvPr/>
        </p:nvPicPr>
        <p:blipFill>
          <a:blip r:embed="rId3"/>
          <a:stretch>
            <a:fillRect/>
          </a:stretch>
        </p:blipFill>
        <p:spPr>
          <a:xfrm>
            <a:off x="91440" y="1119378"/>
            <a:ext cx="8961120" cy="256032"/>
          </a:xfrm>
          <a:prstGeom prst="rect">
            <a:avLst/>
          </a:prstGeom>
        </p:spPr>
      </p:pic>
      <p:sp>
        <p:nvSpPr>
          <p:cNvPr id="9" name="New shape"/>
          <p:cNvSpPr/>
          <p:nvPr/>
        </p:nvSpPr>
        <p:spPr>
          <a:xfrm>
            <a:off x="468757" y="5805043"/>
            <a:ext cx="8345678" cy="4763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000">
                <a:solidFill>
                  <a:srgbClr val="000000"/>
                </a:solidFill>
                <a:latin typeface="Calibri"/>
              </a:rPr>
              <a:t>(1) Other includes the following categories and corresponding percentages: Home Furnishings Stores (3%), Nonstore Retailers &amp; Direct Sell (2%), Health and Personal Care Stores (2%), Clothing &amp; Jewelry Stores (2%) and Sporting Goods &amp; Hobby (1%).</a:t>
            </a:r>
          </a:p>
          <a:p>
            <a:pPr algn="l" defTabSz="457200">
              <a:lnSpc>
                <a:spcPct val="100000"/>
              </a:lnSpc>
              <a:spcBef>
                <a:spcPct val="0"/>
              </a:spcBef>
              <a:spcAft>
                <a:spcPct val="0"/>
              </a:spcAft>
            </a:pPr>
            <a:endParaRPr sz="1000">
              <a:solidFill>
                <a:srgbClr val="000000"/>
              </a:solidFill>
              <a:latin typeface="Calibri"/>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ts val="1000"/>
              </a:spcBef>
              <a:spcAft>
                <a:spcPct val="0"/>
              </a:spcAft>
            </a:pPr>
            <a:r>
              <a:rPr sz="2400" b="1">
                <a:solidFill>
                  <a:srgbClr val="263B80"/>
                </a:solidFill>
                <a:latin typeface="Arial"/>
              </a:rPr>
              <a:t>Energy Portfolio Detail: No Direct Exposure to Upstream or Midstream; Downstream Comprised of Oil and Gasoline Retail Distribution</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9ED96951-CDC1-4D3F-B4D5-1B938E353ACF}" type="slidenum">
              <a:rPr sz="1600">
                <a:solidFill>
                  <a:srgbClr val="FFFFFF"/>
                </a:solidFill>
                <a:latin typeface="Arial"/>
              </a:rPr>
              <a:pPr/>
              <a:t>21</a:t>
            </a:fld>
            <a:endParaRPr sz="1600">
              <a:solidFill>
                <a:srgbClr val="FFFFFF"/>
              </a:solidFill>
              <a:latin typeface="Arial"/>
            </a:endParaRPr>
          </a:p>
        </p:txBody>
      </p:sp>
      <p:sp>
        <p:nvSpPr>
          <p:cNvPr id="4" name="New shape"/>
          <p:cNvSpPr/>
          <p:nvPr/>
        </p:nvSpPr>
        <p:spPr>
          <a:xfrm>
            <a:off x="181483" y="1440434"/>
            <a:ext cx="4273169"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endParaRPr sz="1300">
              <a:solidFill>
                <a:srgbClr val="000000"/>
              </a:solidFill>
              <a:latin typeface="Calibri"/>
            </a:endParaRP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Upstream - Exploration and production sector.  Includes searching for crude oil and natural gas fields, drilling of exploratory wells, and drilling and operating wells to bring crude oil and/or raw natural gas to the surface.</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Midstream - Involves the transportation (by pipeline, rail, barge, oil tanker or truck), storage, and wholesale marketing of crude or refined petroleum products. </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Downstream - Refers to the refining of petroleum crude oil and the processing and purifying of raw natural gas, as well as the marketing and distribution of products derived from crude oil and natural gas. The downstream sector touches consumers through products such as gasoline, kerosene, jet fuel, diesel oil, heating oil, fuel oils, lubricants, waxes, asphalt, natural gas, and liquefied petroleum gas (LPG) as well as hundreds of petrochemicals. Petrochemicals are broken out separately for this exercise.</a:t>
            </a: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p:txBody>
      </p:sp>
      <p:sp>
        <p:nvSpPr>
          <p:cNvPr id="5" name="New shape"/>
          <p:cNvSpPr/>
          <p:nvPr/>
        </p:nvSpPr>
        <p:spPr>
          <a:xfrm>
            <a:off x="181483" y="1440434"/>
            <a:ext cx="8961120" cy="2560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181483" y="1440434"/>
            <a:ext cx="8961120" cy="256032"/>
          </a:xfrm>
          <a:prstGeom prst="rect">
            <a:avLst/>
          </a:prstGeom>
        </p:spPr>
      </p:pic>
      <p:sp>
        <p:nvSpPr>
          <p:cNvPr id="7" name="New shape"/>
          <p:cNvSpPr/>
          <p:nvPr/>
        </p:nvSpPr>
        <p:spPr>
          <a:xfrm>
            <a:off x="4878070" y="2371471"/>
            <a:ext cx="3989070" cy="313563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8" name="New picture"/>
          <p:cNvPicPr/>
          <p:nvPr/>
        </p:nvPicPr>
        <p:blipFill>
          <a:blip r:embed="rId3"/>
          <a:stretch>
            <a:fillRect/>
          </a:stretch>
        </p:blipFill>
        <p:spPr>
          <a:xfrm>
            <a:off x="4878070" y="2371471"/>
            <a:ext cx="3989070" cy="313563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70535" y="5485257"/>
            <a:ext cx="7933690" cy="66167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marL="215900" lvl="1" indent="-215900" algn="l" defTabSz="457200">
              <a:lnSpc>
                <a:spcPct val="100000"/>
              </a:lnSpc>
              <a:spcBef>
                <a:spcPct val="0"/>
              </a:spcBef>
              <a:spcAft>
                <a:spcPct val="0"/>
              </a:spcAft>
              <a:buAutoNum type="arabicPeriod"/>
            </a:pPr>
            <a:r>
              <a:rPr sz="900" i="1">
                <a:solidFill>
                  <a:srgbClr val="000000"/>
                </a:solidFill>
                <a:latin typeface="Calibri"/>
              </a:rPr>
              <a:t>ROA is return an average assets determined by dividing net income for the period indicated by average assets, annualized.</a:t>
            </a:r>
          </a:p>
          <a:p>
            <a:pPr marL="215900" lvl="1" indent="-215900" algn="l" defTabSz="457200">
              <a:lnSpc>
                <a:spcPct val="100000"/>
              </a:lnSpc>
              <a:spcBef>
                <a:spcPct val="0"/>
              </a:spcBef>
              <a:spcAft>
                <a:spcPct val="0"/>
              </a:spcAft>
              <a:buAutoNum type="arabicPeriod" startAt="2"/>
            </a:pPr>
            <a:r>
              <a:rPr sz="900" i="1">
                <a:solidFill>
                  <a:srgbClr val="000000"/>
                </a:solidFill>
                <a:latin typeface="Calibri"/>
              </a:rPr>
              <a:t>ROE is return on average shareholders’ equity determined by dividing net income for the period indicated by average shareholders’ equity, annualized.</a:t>
            </a:r>
          </a:p>
          <a:p>
            <a:pPr marL="215900" lvl="1" indent="-215900" algn="l" defTabSz="457200">
              <a:lnSpc>
                <a:spcPct val="100000"/>
              </a:lnSpc>
              <a:spcBef>
                <a:spcPct val="0"/>
              </a:spcBef>
              <a:spcAft>
                <a:spcPct val="0"/>
              </a:spcAft>
              <a:buAutoNum type="arabicPeriod" startAt="3"/>
            </a:pPr>
            <a:r>
              <a:rPr sz="900" i="1">
                <a:solidFill>
                  <a:srgbClr val="000000"/>
                </a:solidFill>
                <a:latin typeface="Calibri"/>
              </a:rPr>
              <a:t>Non-GAAP financial measure.  Please refer to the calculation and management’s reasons for using this measure on the slide titled “Non-GAAP Reconciliation” at the end of this presentation</a:t>
            </a:r>
            <a:r>
              <a:rPr sz="1000" i="1">
                <a:solidFill>
                  <a:srgbClr val="000000"/>
                </a:solidFill>
                <a:latin typeface="Calibri"/>
              </a:rPr>
              <a:t>.</a:t>
            </a:r>
          </a:p>
        </p:txBody>
      </p:sp>
      <p:sp>
        <p:nvSpPr>
          <p:cNvPr id="3" name="New shape"/>
          <p:cNvSpPr/>
          <p:nvPr/>
        </p:nvSpPr>
        <p:spPr>
          <a:xfrm>
            <a:off x="261493" y="176657"/>
            <a:ext cx="8775446" cy="104038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ct val="0"/>
              </a:spcBef>
              <a:spcAft>
                <a:spcPct val="0"/>
              </a:spcAft>
            </a:pPr>
            <a:r>
              <a:rPr sz="3200" b="1">
                <a:solidFill>
                  <a:srgbClr val="004689"/>
                </a:solidFill>
                <a:latin typeface="Arial"/>
              </a:rPr>
              <a:t>INCOME STATEMENT SUMMARY</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16808808-6688-45E1-A159-4E6839DB7E1F}" type="slidenum">
              <a:rPr sz="1200">
                <a:solidFill>
                  <a:srgbClr val="FFFFFF"/>
                </a:solidFill>
                <a:latin typeface="Arial"/>
              </a:rPr>
              <a:pPr/>
              <a:t>3</a:t>
            </a:fld>
            <a:endParaRPr sz="1200">
              <a:solidFill>
                <a:srgbClr val="FFFFFF"/>
              </a:solidFill>
              <a:latin typeface="Arial"/>
            </a:endParaRPr>
          </a:p>
        </p:txBody>
      </p:sp>
      <p:graphicFrame>
        <p:nvGraphicFramePr>
          <p:cNvPr id="5" name="New Table"/>
          <p:cNvGraphicFramePr>
            <a:graphicFrameLocks noGrp="1"/>
          </p:cNvGraphicFramePr>
          <p:nvPr/>
        </p:nvGraphicFramePr>
        <p:xfrm>
          <a:off x="658241" y="827786"/>
          <a:ext cx="7334250" cy="4667250"/>
        </p:xfrm>
        <a:graphic>
          <a:graphicData uri="http://schemas.openxmlformats.org/drawingml/2006/table">
            <a:tbl>
              <a:tblPr>
                <a:tableStyleId>{5C22544A-7EE6-4342-B048-85BDC9FD1C3A}</a:tableStyleId>
              </a:tblPr>
              <a:tblGrid>
                <a:gridCol w="2676525">
                  <a:extLst>
                    <a:ext uri="{9D8B030D-6E8A-4147-A177-3AD203B41FA5}">
                      <a16:colId xmlns:a16="http://schemas.microsoft.com/office/drawing/2014/main" val="20000"/>
                    </a:ext>
                  </a:extLst>
                </a:gridCol>
                <a:gridCol w="101600">
                  <a:extLst>
                    <a:ext uri="{9D8B030D-6E8A-4147-A177-3AD203B41FA5}">
                      <a16:colId xmlns:a16="http://schemas.microsoft.com/office/drawing/2014/main" val="20001"/>
                    </a:ext>
                  </a:extLst>
                </a:gridCol>
                <a:gridCol w="1285875">
                  <a:extLst>
                    <a:ext uri="{9D8B030D-6E8A-4147-A177-3AD203B41FA5}">
                      <a16:colId xmlns:a16="http://schemas.microsoft.com/office/drawing/2014/main" val="20002"/>
                    </a:ext>
                  </a:extLst>
                </a:gridCol>
                <a:gridCol w="165100">
                  <a:extLst>
                    <a:ext uri="{9D8B030D-6E8A-4147-A177-3AD203B41FA5}">
                      <a16:colId xmlns:a16="http://schemas.microsoft.com/office/drawing/2014/main" val="20003"/>
                    </a:ext>
                  </a:extLst>
                </a:gridCol>
                <a:gridCol w="101600">
                  <a:extLst>
                    <a:ext uri="{9D8B030D-6E8A-4147-A177-3AD203B41FA5}">
                      <a16:colId xmlns:a16="http://schemas.microsoft.com/office/drawing/2014/main" val="20004"/>
                    </a:ext>
                  </a:extLst>
                </a:gridCol>
                <a:gridCol w="1285875">
                  <a:extLst>
                    <a:ext uri="{9D8B030D-6E8A-4147-A177-3AD203B41FA5}">
                      <a16:colId xmlns:a16="http://schemas.microsoft.com/office/drawing/2014/main" val="20005"/>
                    </a:ext>
                  </a:extLst>
                </a:gridCol>
                <a:gridCol w="165100">
                  <a:extLst>
                    <a:ext uri="{9D8B030D-6E8A-4147-A177-3AD203B41FA5}">
                      <a16:colId xmlns:a16="http://schemas.microsoft.com/office/drawing/2014/main" val="20006"/>
                    </a:ext>
                  </a:extLst>
                </a:gridCol>
                <a:gridCol w="101600">
                  <a:extLst>
                    <a:ext uri="{9D8B030D-6E8A-4147-A177-3AD203B41FA5}">
                      <a16:colId xmlns:a16="http://schemas.microsoft.com/office/drawing/2014/main" val="20007"/>
                    </a:ext>
                  </a:extLst>
                </a:gridCol>
                <a:gridCol w="1285875">
                  <a:extLst>
                    <a:ext uri="{9D8B030D-6E8A-4147-A177-3AD203B41FA5}">
                      <a16:colId xmlns:a16="http://schemas.microsoft.com/office/drawing/2014/main" val="20008"/>
                    </a:ext>
                  </a:extLst>
                </a:gridCol>
                <a:gridCol w="165100">
                  <a:extLst>
                    <a:ext uri="{9D8B030D-6E8A-4147-A177-3AD203B41FA5}">
                      <a16:colId xmlns:a16="http://schemas.microsoft.com/office/drawing/2014/main" val="20009"/>
                    </a:ext>
                  </a:extLst>
                </a:gridCol>
              </a:tblGrid>
              <a:tr h="361950">
                <a:tc>
                  <a:txBody>
                    <a:bodyPr/>
                    <a:lstStyle>
                      <a:defPPr/>
                    </a:lstStyle>
                    <a:p>
                      <a:endParaRPr sz="100"/>
                    </a:p>
                  </a:txBody>
                  <a:tcPr marL="0" marR="0" marT="0" marB="0" anchor="b">
                    <a:lnL w="0"/>
                    <a:lnR w="0"/>
                    <a:lnT w="0"/>
                    <a:lnB w="0"/>
                    <a:solidFill>
                      <a:srgbClr val="FFFFFF"/>
                    </a:solidFill>
                  </a:tcPr>
                </a:tc>
                <a:tc gridSpan="3">
                  <a:txBody>
                    <a:bodyPr/>
                    <a:lstStyle>
                      <a:defPPr/>
                    </a:lstStyle>
                    <a:p>
                      <a:endParaRPr sz="100"/>
                    </a:p>
                  </a:txBody>
                  <a:tcPr marL="0" marR="0" marT="0" marB="0" anchor="b">
                    <a:lnL w="0"/>
                    <a:lnR w="0"/>
                    <a:lnT w="0"/>
                    <a:lnB w="0"/>
                    <a:solidFill>
                      <a:srgbClr val="FFFFFF"/>
                    </a:solidFill>
                  </a:tcPr>
                </a:tc>
                <a:tc hMerge="1">
                  <a:txBody>
                    <a:bodyPr/>
                    <a:lstStyle>
                      <a:defPPr/>
                    </a:lstStyle>
                    <a:p>
                      <a:endParaRPr/>
                    </a:p>
                  </a:txBody>
                  <a:tcPr>
                    <a:lnL w="0"/>
                    <a:lnR w="0"/>
                    <a:lnT w="0"/>
                    <a:lnB w="0"/>
                  </a:tcPr>
                </a:tc>
                <a:tc hMerge="1">
                  <a:txBody>
                    <a:bodyPr/>
                    <a:lstStyle>
                      <a:defPPr/>
                    </a:lstStyle>
                    <a:p>
                      <a:endParaRPr/>
                    </a:p>
                  </a:txBody>
                  <a:tcPr>
                    <a:lnL w="0"/>
                    <a:lnR w="0"/>
                    <a:lnT w="0"/>
                    <a:lnB w="0"/>
                  </a:tcPr>
                </a:tc>
                <a:tc gridSpan="6">
                  <a:txBody>
                    <a:bodyPr/>
                    <a:lstStyle>
                      <a:defPPr/>
                    </a:lstStyle>
                    <a:p>
                      <a:pPr algn="ctr">
                        <a:lnSpc>
                          <a:spcPct val="83000"/>
                        </a:lnSpc>
                      </a:pPr>
                      <a:r>
                        <a:rPr sz="1200" b="1" u="sng">
                          <a:solidFill>
                            <a:srgbClr val="000000"/>
                          </a:solidFill>
                          <a:latin typeface="Calibri"/>
                        </a:rPr>
                        <a:t>Change From</a:t>
                      </a:r>
                    </a:p>
                  </a:txBody>
                  <a:tcPr marL="33401" marR="9525" marT="0" marB="19050" anchor="b">
                    <a:lnL w="0"/>
                    <a:lnR w="0"/>
                    <a:lnT w="0"/>
                    <a:lnB w="12700" cmpd="sng">
                      <a:solidFill>
                        <a:srgbClr val="000000"/>
                      </a:solidFill>
                      <a:prstDash val="solid"/>
                    </a:lnB>
                    <a:solidFill>
                      <a:srgbClr val="FFFFFF"/>
                    </a:solidFill>
                  </a:tcPr>
                </a:tc>
                <a:tc hMerge="1">
                  <a:txBody>
                    <a:bodyPr/>
                    <a:lstStyle>
                      <a:defPPr/>
                    </a:lstStyle>
                    <a:p>
                      <a:endParaRPr/>
                    </a:p>
                  </a:txBody>
                  <a:tcPr>
                    <a:lnL w="0"/>
                    <a:lnR w="0"/>
                    <a:lnT w="0"/>
                    <a:lnB w="0"/>
                  </a:tcPr>
                </a:tc>
                <a:tc hMerge="1">
                  <a:txBody>
                    <a:bodyPr/>
                    <a:lstStyle>
                      <a:defPPr/>
                    </a:lstStyle>
                    <a:p>
                      <a:endParaRPr/>
                    </a:p>
                  </a:txBody>
                  <a:tcPr>
                    <a:lnL w="0"/>
                    <a:lnR w="0"/>
                    <a:lnT w="0"/>
                    <a:lnB w="0"/>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tc hMerge="1">
                  <a:txBody>
                    <a:bodyPr/>
                    <a:lstStyle>
                      <a:defP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361950">
                <a:tc>
                  <a:txBody>
                    <a:bodyPr/>
                    <a:lstStyle>
                      <a:defPPr/>
                    </a:lstStyle>
                    <a:p>
                      <a:endParaRPr sz="100"/>
                    </a:p>
                  </a:txBody>
                  <a:tcPr marL="0" marR="0" marT="0" marB="0" anchor="b">
                    <a:lnL w="0"/>
                    <a:lnR w="0"/>
                    <a:lnT w="0"/>
                    <a:lnB w="12700" cmpd="sng">
                      <a:solidFill>
                        <a:srgbClr val="000000"/>
                      </a:solidFill>
                      <a:prstDash val="solid"/>
                    </a:lnB>
                    <a:solidFill>
                      <a:srgbClr val="FFFFFF"/>
                    </a:solidFill>
                  </a:tcPr>
                </a:tc>
                <a:tc gridSpan="3">
                  <a:txBody>
                    <a:bodyPr/>
                    <a:lstStyle>
                      <a:defPPr/>
                    </a:lstStyle>
                    <a:p>
                      <a:pPr algn="ctr">
                        <a:lnSpc>
                          <a:spcPct val="83000"/>
                        </a:lnSpc>
                      </a:pPr>
                      <a:r>
                        <a:rPr sz="1200" b="1" u="sng">
                          <a:solidFill>
                            <a:srgbClr val="000000"/>
                          </a:solidFill>
                          <a:latin typeface="Calibri"/>
                        </a:rPr>
                        <a:t>3Q20</a:t>
                      </a:r>
                    </a:p>
                  </a:txBody>
                  <a:tcPr marL="33401" marR="9525" marT="0" marB="19050" anchor="b">
                    <a:lnL w="0"/>
                    <a:lnR w="0"/>
                    <a:lnT w="0"/>
                    <a:lnB w="12700" cmpd="sng">
                      <a:solidFill>
                        <a:srgbClr val="000000"/>
                      </a:solidFill>
                      <a:prstDash val="solid"/>
                    </a:lnB>
                    <a:solidFill>
                      <a:srgbClr val="FFFFFF"/>
                    </a:solidFill>
                  </a:tcPr>
                </a:tc>
                <a:tc hMerge="1">
                  <a:txBody>
                    <a:bodyPr/>
                    <a:lstStyle>
                      <a:defPPr/>
                    </a:lstStyle>
                    <a:p>
                      <a:endParaRPr/>
                    </a:p>
                  </a:txBody>
                  <a:tcPr>
                    <a:lnL w="0"/>
                    <a:lnR w="0"/>
                    <a:lnT w="0"/>
                    <a:lnB w="12700" cmpd="sng">
                      <a:solidFill>
                        <a:srgbClr val="000000"/>
                      </a:solidFill>
                      <a:prstDash val="solid"/>
                    </a:lnB>
                  </a:tcPr>
                </a:tc>
                <a:tc hMerge="1">
                  <a:txBody>
                    <a:bodyPr/>
                    <a:lstStyle>
                      <a:defPPr/>
                    </a:lstStyle>
                    <a:p>
                      <a:endParaRPr/>
                    </a:p>
                  </a:txBody>
                  <a:tcPr>
                    <a:lnL w="0"/>
                    <a:lnR w="0"/>
                    <a:lnT w="0"/>
                    <a:lnB w="12700" cmpd="sng">
                      <a:solidFill>
                        <a:srgbClr val="000000"/>
                      </a:solidFill>
                      <a:prstDash val="solid"/>
                    </a:lnB>
                  </a:tcPr>
                </a:tc>
                <a:tc gridSpan="3">
                  <a:txBody>
                    <a:bodyPr/>
                    <a:lstStyle>
                      <a:defPPr/>
                    </a:lstStyle>
                    <a:p>
                      <a:pPr algn="ctr">
                        <a:lnSpc>
                          <a:spcPct val="83000"/>
                        </a:lnSpc>
                      </a:pPr>
                      <a:r>
                        <a:rPr sz="1200" b="1" u="sng">
                          <a:solidFill>
                            <a:srgbClr val="000000"/>
                          </a:solidFill>
                          <a:latin typeface="Calibri"/>
                        </a:rPr>
                        <a:t>2Q20</a:t>
                      </a:r>
                    </a:p>
                  </a:txBody>
                  <a:tcPr marL="33401" marR="9525" marT="0" marB="19050" anchor="b">
                    <a:lnL w="0"/>
                    <a:lnR w="0"/>
                    <a:lnT w="12700" cmpd="sng">
                      <a:solidFill>
                        <a:srgbClr val="000000"/>
                      </a:solidFill>
                      <a:prstDash val="solid"/>
                    </a:lnT>
                    <a:lnB w="12700" cmpd="sng">
                      <a:solidFill>
                        <a:srgbClr val="000000"/>
                      </a:solidFill>
                      <a:prstDash val="solid"/>
                    </a:lnB>
                    <a:solidFill>
                      <a:srgbClr val="FFFFFF"/>
                    </a:solidFill>
                  </a:tcPr>
                </a:tc>
                <a:tc hMerge="1">
                  <a:txBody>
                    <a:bodyPr/>
                    <a:lstStyle>
                      <a:defPPr/>
                    </a:lstStyle>
                    <a:p>
                      <a:endParaRPr/>
                    </a:p>
                  </a:txBody>
                  <a:tcPr>
                    <a:lnL w="0"/>
                    <a:lnR w="0"/>
                    <a:lnT w="12700" cmpd="sng">
                      <a:solidFill>
                        <a:srgbClr val="000000"/>
                      </a:solidFill>
                      <a:prstDash val="solid"/>
                    </a:lnT>
                    <a:lnB w="12700" cmpd="sng">
                      <a:solidFill>
                        <a:srgbClr val="000000"/>
                      </a:solidFill>
                      <a:prstDash val="solid"/>
                    </a:lnB>
                  </a:tcPr>
                </a:tc>
                <a:tc hMerge="1">
                  <a:txBody>
                    <a:bodyPr/>
                    <a:lstStyle>
                      <a:defPPr/>
                    </a:lstStyle>
                    <a:p>
                      <a:endParaRPr/>
                    </a:p>
                  </a:txBody>
                  <a:tcPr>
                    <a:lnL w="0"/>
                    <a:lnR w="0"/>
                    <a:lnT w="12700" cmpd="sng">
                      <a:solidFill>
                        <a:srgbClr val="000000"/>
                      </a:solidFill>
                      <a:prstDash val="solid"/>
                    </a:lnT>
                    <a:lnB w="12700" cmpd="sng">
                      <a:solidFill>
                        <a:srgbClr val="000000"/>
                      </a:solidFill>
                      <a:prstDash val="solid"/>
                    </a:lnB>
                  </a:tcPr>
                </a:tc>
                <a:tc gridSpan="3">
                  <a:txBody>
                    <a:bodyPr/>
                    <a:lstStyle>
                      <a:defPPr/>
                    </a:lstStyle>
                    <a:p>
                      <a:pPr algn="ctr">
                        <a:lnSpc>
                          <a:spcPct val="83000"/>
                        </a:lnSpc>
                      </a:pPr>
                      <a:r>
                        <a:rPr sz="1200" b="1" u="sng">
                          <a:solidFill>
                            <a:srgbClr val="000000"/>
                          </a:solidFill>
                          <a:latin typeface="Calibri"/>
                        </a:rPr>
                        <a:t>3Q19</a:t>
                      </a:r>
                    </a:p>
                  </a:txBody>
                  <a:tcPr marL="33401" marR="9525" marT="0" marB="19050" anchor="b">
                    <a:lnL w="0"/>
                    <a:lnR w="0"/>
                    <a:lnT w="12700" cmpd="sng">
                      <a:solidFill>
                        <a:srgbClr val="000000"/>
                      </a:solidFill>
                      <a:prstDash val="solid"/>
                    </a:lnT>
                    <a:lnB w="12700" cmpd="sng">
                      <a:solidFill>
                        <a:srgbClr val="000000"/>
                      </a:solidFill>
                      <a:prstDash val="solid"/>
                    </a:lnB>
                    <a:solidFill>
                      <a:srgbClr val="FFFFFF"/>
                    </a:solidFill>
                  </a:tcPr>
                </a:tc>
                <a:tc hMerge="1">
                  <a:txBody>
                    <a:bodyPr/>
                    <a:lstStyle>
                      <a:defPPr/>
                    </a:lstStyle>
                    <a:p>
                      <a:endParaRPr/>
                    </a:p>
                  </a:txBody>
                  <a:tcPr>
                    <a:lnL w="0"/>
                    <a:lnR w="0"/>
                    <a:lnT w="12700" cmpd="sng">
                      <a:prstDash val="solid"/>
                    </a:lnT>
                    <a:lnB w="12700" cmpd="sng">
                      <a:solidFill>
                        <a:srgbClr val="000000"/>
                      </a:solidFill>
                      <a:prstDash val="solid"/>
                    </a:lnB>
                  </a:tcPr>
                </a:tc>
                <a:tc hMerge="1">
                  <a:txBody>
                    <a:bodyPr/>
                    <a:lstStyle>
                      <a:defPPr/>
                    </a:lstStyle>
                    <a:p>
                      <a:endParaRPr/>
                    </a:p>
                  </a:txBody>
                  <a:tcPr>
                    <a:lnL w="0"/>
                    <a:lnR w="0"/>
                    <a:lnT w="12700" cmpd="sng">
                      <a:prstDash val="solid"/>
                    </a:lnT>
                    <a:lnB w="12700" cmpd="sng">
                      <a:solidFill>
                        <a:srgbClr val="000000"/>
                      </a:solidFill>
                      <a:prstDash val="solid"/>
                    </a:lnB>
                  </a:tcPr>
                </a:tc>
                <a:extLst>
                  <a:ext uri="{0D108BD9-81ED-4DB2-BD59-A6C34878D82A}">
                    <a16:rowId xmlns:a16="http://schemas.microsoft.com/office/drawing/2014/main" val="10001"/>
                  </a:ext>
                </a:extLst>
              </a:tr>
              <a:tr h="228600">
                <a:tc>
                  <a:txBody>
                    <a:bodyPr/>
                    <a:lstStyle>
                      <a:defPPr/>
                    </a:lstStyle>
                    <a:p>
                      <a:endParaRPr sz="100"/>
                    </a:p>
                  </a:txBody>
                  <a:tcPr marL="0" marR="0" marT="0" marB="0" anchor="b">
                    <a:lnL w="0"/>
                    <a:lnR w="0"/>
                    <a:lnT w="12700" cmpd="sng">
                      <a:solidFill>
                        <a:srgbClr val="000000"/>
                      </a:solidFill>
                      <a:prstDash val="solid"/>
                    </a:lnT>
                    <a:lnB w="0"/>
                    <a:solidFill>
                      <a:srgbClr val="FFFFFF"/>
                    </a:solidFill>
                  </a:tcPr>
                </a:tc>
                <a:tc gridSpan="9">
                  <a:txBody>
                    <a:bodyPr/>
                    <a:lstStyle>
                      <a:defPPr/>
                    </a:lstStyle>
                    <a:p>
                      <a:pPr algn="ctr">
                        <a:lnSpc>
                          <a:spcPct val="83000"/>
                        </a:lnSpc>
                      </a:pPr>
                      <a:r>
                        <a:rPr sz="1200" i="1">
                          <a:solidFill>
                            <a:srgbClr val="000000"/>
                          </a:solidFill>
                          <a:latin typeface="Calibri"/>
                        </a:rPr>
                        <a:t>(dollars in thousands, except per-share data)</a:t>
                      </a:r>
                    </a:p>
                  </a:txBody>
                  <a:tcPr marL="33401" marR="9525" marT="0" marB="19050" anchor="b">
                    <a:lnL w="0"/>
                    <a:lnR w="0"/>
                    <a:lnT w="12700" cmpd="sng">
                      <a:solidFill>
                        <a:srgbClr val="000000"/>
                      </a:solidFill>
                      <a:prstDash val="solid"/>
                    </a:lnT>
                    <a:lnB w="0"/>
                    <a:solidFill>
                      <a:srgbClr val="FFFFFF"/>
                    </a:solidFill>
                  </a:tcPr>
                </a:tc>
                <a:tc hMerge="1">
                  <a:txBody>
                    <a:bodyPr/>
                    <a:lstStyle>
                      <a:defPPr/>
                    </a:lstStyle>
                    <a:p>
                      <a:endParaRPr/>
                    </a:p>
                  </a:txBody>
                  <a:tcPr>
                    <a:lnL w="0"/>
                    <a:lnR w="0"/>
                    <a:lnT w="12700" cmpd="sng">
                      <a:prstDash val="solid"/>
                    </a:lnT>
                    <a:lnB w="0"/>
                  </a:tcPr>
                </a:tc>
                <a:tc hMerge="1">
                  <a:txBody>
                    <a:bodyPr/>
                    <a:lstStyle>
                      <a:defPPr/>
                    </a:lstStyle>
                    <a:p>
                      <a:endParaRPr/>
                    </a:p>
                  </a:txBody>
                  <a:tcPr>
                    <a:lnL w="0"/>
                    <a:lnR w="0"/>
                    <a:lnT w="12700" cmpd="sng">
                      <a:prstDash val="solid"/>
                    </a:lnT>
                    <a:lnB w="0"/>
                  </a:tcPr>
                </a:tc>
                <a:tc hMerge="1">
                  <a:txBody>
                    <a:bodyPr/>
                    <a:lstStyle>
                      <a:defPPr/>
                    </a:lstStyle>
                    <a:p>
                      <a:endParaRPr/>
                    </a:p>
                  </a:txBody>
                  <a:tcPr anchor="b">
                    <a:lnL w="0"/>
                    <a:lnR w="0"/>
                    <a:lnT w="12700" cmpd="sng">
                      <a:prstDash val="solid"/>
                    </a:lnT>
                    <a:lnB w="0"/>
                    <a:noFill/>
                  </a:tcPr>
                </a:tc>
                <a:tc hMerge="1">
                  <a:txBody>
                    <a:bodyPr/>
                    <a:lstStyle>
                      <a:defPPr/>
                    </a:lstStyle>
                    <a:p>
                      <a:endParaRPr/>
                    </a:p>
                  </a:txBody>
                  <a:tcPr anchor="b">
                    <a:lnL w="0"/>
                    <a:lnR w="0"/>
                    <a:lnT w="12700" cmpd="sng">
                      <a:prstDash val="solid"/>
                    </a:lnT>
                    <a:lnB w="0"/>
                    <a:noFill/>
                  </a:tcPr>
                </a:tc>
                <a:tc hMerge="1">
                  <a:txBody>
                    <a:bodyPr/>
                    <a:lstStyle>
                      <a:defPPr/>
                    </a:lstStyle>
                    <a:p>
                      <a:endParaRPr/>
                    </a:p>
                  </a:txBody>
                  <a:tcPr anchor="b">
                    <a:lnL w="0"/>
                    <a:lnR w="0"/>
                    <a:lnT w="12700" cmpd="sng">
                      <a:prstDash val="solid"/>
                    </a:lnT>
                    <a:lnB w="0"/>
                    <a:noFill/>
                  </a:tcPr>
                </a:tc>
                <a:tc hMerge="1">
                  <a:txBody>
                    <a:bodyPr/>
                    <a:lstStyle>
                      <a:defPPr/>
                    </a:lstStyle>
                    <a:p>
                      <a:endParaRPr/>
                    </a:p>
                  </a:txBody>
                  <a:tcPr anchor="b">
                    <a:lnL w="0"/>
                    <a:lnR w="0"/>
                    <a:lnT w="12700" cmpd="sng">
                      <a:prstDash val="solid"/>
                    </a:lnT>
                    <a:lnB w="0"/>
                    <a:noFill/>
                  </a:tcPr>
                </a:tc>
                <a:tc hMerge="1">
                  <a:txBody>
                    <a:bodyPr/>
                    <a:lstStyle>
                      <a:defPPr/>
                    </a:lstStyle>
                    <a:p>
                      <a:endParaRPr/>
                    </a:p>
                  </a:txBody>
                  <a:tcPr anchor="b">
                    <a:lnL w="0"/>
                    <a:lnR w="0"/>
                    <a:lnT w="12700" cmpd="sng">
                      <a:prstDash val="solid"/>
                    </a:lnT>
                    <a:lnB w="0"/>
                    <a:noFill/>
                  </a:tcPr>
                </a:tc>
                <a:tc hMerge="1">
                  <a:txBody>
                    <a:bodyPr/>
                    <a:lstStyle>
                      <a:defPPr/>
                    </a:lstStyle>
                    <a:p>
                      <a:endParaRPr/>
                    </a:p>
                  </a:txBody>
                  <a:tcPr anchor="b">
                    <a:lnL w="0"/>
                    <a:lnR w="0"/>
                    <a:lnT w="12700" cmpd="sng">
                      <a:prstDash val="solid"/>
                    </a:lnT>
                    <a:lnB w="0"/>
                    <a:noFill/>
                  </a:tcPr>
                </a:tc>
                <a:extLst>
                  <a:ext uri="{0D108BD9-81ED-4DB2-BD59-A6C34878D82A}">
                    <a16:rowId xmlns:a16="http://schemas.microsoft.com/office/drawing/2014/main" val="10002"/>
                  </a:ext>
                </a:extLst>
              </a:tr>
              <a:tr h="342900">
                <a:tc>
                  <a:txBody>
                    <a:bodyPr/>
                    <a:lstStyle>
                      <a:defPPr/>
                    </a:lstStyle>
                    <a:p>
                      <a:pPr algn="l">
                        <a:lnSpc>
                          <a:spcPct val="83000"/>
                        </a:lnSpc>
                      </a:pPr>
                      <a:r>
                        <a:rPr sz="1200" b="1">
                          <a:solidFill>
                            <a:srgbClr val="000000"/>
                          </a:solidFill>
                          <a:latin typeface="Calibri"/>
                        </a:rPr>
                        <a:t>Net Interest Income</a:t>
                      </a:r>
                    </a:p>
                  </a:txBody>
                  <a:tcPr marL="33401" marR="33401" marT="0" marB="19050" anchor="b">
                    <a:lnL w="0"/>
                    <a:lnR w="0"/>
                    <a:lnT w="0"/>
                    <a:lnB w="0"/>
                    <a:solidFill>
                      <a:srgbClr val="FFFFFF"/>
                    </a:solidFill>
                  </a:tcPr>
                </a:tc>
                <a:tc>
                  <a:txBody>
                    <a:bodyPr/>
                    <a:lstStyle>
                      <a:defPPr/>
                    </a:lstStyle>
                    <a:p>
                      <a:pPr algn="l">
                        <a:lnSpc>
                          <a:spcPct val="83000"/>
                        </a:lnSpc>
                      </a:pPr>
                      <a:r>
                        <a:rPr sz="1200" b="1">
                          <a:solidFill>
                            <a:srgbClr val="000000"/>
                          </a:solidFill>
                          <a:latin typeface="Calibri"/>
                        </a:rPr>
                        <a:t>$</a:t>
                      </a:r>
                    </a:p>
                  </a:txBody>
                  <a:tcPr marL="33401" marR="0" marT="0" marB="19050" anchor="b">
                    <a:lnL w="0"/>
                    <a:lnR w="0"/>
                    <a:lnT w="0"/>
                    <a:lnB w="0"/>
                    <a:solidFill>
                      <a:srgbClr val="FFFFFF"/>
                    </a:solidFill>
                  </a:tcPr>
                </a:tc>
                <a:tc>
                  <a:txBody>
                    <a:bodyPr/>
                    <a:lstStyle>
                      <a:defPPr/>
                    </a:lstStyle>
                    <a:p>
                      <a:pPr algn="r">
                        <a:lnSpc>
                          <a:spcPct val="83000"/>
                        </a:lnSpc>
                      </a:pPr>
                      <a:r>
                        <a:rPr sz="1200" b="1">
                          <a:solidFill>
                            <a:srgbClr val="000000"/>
                          </a:solidFill>
                          <a:latin typeface="Calibri"/>
                        </a:rPr>
                        <a:t>154,116 </a:t>
                      </a:r>
                    </a:p>
                  </a:txBody>
                  <a:tcPr marL="0" marR="0" marT="0" marB="19050" anchor="b">
                    <a:lnL w="0"/>
                    <a:lnR w="0"/>
                    <a:lnT w="0"/>
                    <a:lnB w="0"/>
                    <a:solidFill>
                      <a:srgbClr val="FFFFFF"/>
                    </a:solidFill>
                  </a:tcPr>
                </a:tc>
                <a:tc>
                  <a:txBody>
                    <a:bodyPr/>
                    <a:lstStyle>
                      <a:defPPr/>
                    </a:lstStyle>
                    <a:p>
                      <a:pPr algn="l">
                        <a:lnSpc>
                          <a:spcPct val="83000"/>
                        </a:lnSpc>
                      </a:pPr>
                      <a:endParaRPr sz="1200" b="1">
                        <a:solidFill>
                          <a:srgbClr val="000000"/>
                        </a:solidFill>
                        <a:latin typeface="Calibri"/>
                      </a:endParaRPr>
                    </a:p>
                  </a:txBody>
                  <a:tcPr marL="0" marR="9525" marT="0" marB="19050" anchor="b">
                    <a:lnL w="0"/>
                    <a:lnR w="0"/>
                    <a:lnT w="0"/>
                    <a:lnB w="0"/>
                    <a:solidFill>
                      <a:srgbClr val="FFFFFF"/>
                    </a:solidFill>
                  </a:tcPr>
                </a:tc>
                <a:tc>
                  <a:txBody>
                    <a:bodyPr/>
                    <a:lstStyle>
                      <a:defPPr/>
                    </a:lstStyle>
                    <a:p>
                      <a:pPr algn="l">
                        <a:lnSpc>
                          <a:spcPct val="83000"/>
                        </a:lnSpc>
                      </a:pPr>
                      <a:r>
                        <a:rPr sz="1200">
                          <a:solidFill>
                            <a:srgbClr val="000000"/>
                          </a:solidFill>
                          <a:latin typeface="Calibri"/>
                        </a:rPr>
                        <a:t>$</a:t>
                      </a:r>
                    </a:p>
                  </a:txBody>
                  <a:tcPr marL="33401" marR="0" marT="0" marB="19050" anchor="b">
                    <a:lnL w="0"/>
                    <a:lnR w="0"/>
                    <a:lnT w="0"/>
                    <a:lnB w="0"/>
                    <a:solidFill>
                      <a:srgbClr val="FFFFFF"/>
                    </a:solidFill>
                  </a:tcPr>
                </a:tc>
                <a:tc>
                  <a:txBody>
                    <a:bodyPr/>
                    <a:lstStyle>
                      <a:defPPr/>
                    </a:lstStyle>
                    <a:p>
                      <a:pPr algn="r">
                        <a:lnSpc>
                          <a:spcPct val="83000"/>
                        </a:lnSpc>
                      </a:pPr>
                      <a:r>
                        <a:rPr sz="1200">
                          <a:solidFill>
                            <a:srgbClr val="000000"/>
                          </a:solidFill>
                          <a:latin typeface="Calibri"/>
                        </a:rPr>
                        <a:t>1,362 </a:t>
                      </a:r>
                    </a:p>
                  </a:txBody>
                  <a:tcPr marL="0" marR="0" marT="0" marB="19050" anchor="b">
                    <a:lnL w="0"/>
                    <a:lnR w="0"/>
                    <a:lnT w="0"/>
                    <a:lnB w="0"/>
                    <a:solidFill>
                      <a:srgbClr val="FFFFFF"/>
                    </a:solidFill>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0"/>
                    <a:solidFill>
                      <a:srgbClr val="FFFFFF"/>
                    </a:solidFill>
                  </a:tcPr>
                </a:tc>
                <a:tc>
                  <a:txBody>
                    <a:bodyPr/>
                    <a:lstStyle>
                      <a:defPPr/>
                    </a:lstStyle>
                    <a:p>
                      <a:pPr algn="l">
                        <a:lnSpc>
                          <a:spcPct val="83000"/>
                        </a:lnSpc>
                      </a:pPr>
                      <a:r>
                        <a:rPr sz="1200">
                          <a:solidFill>
                            <a:srgbClr val="000000"/>
                          </a:solidFill>
                          <a:latin typeface="Calibri"/>
                        </a:rPr>
                        <a:t>$</a:t>
                      </a:r>
                    </a:p>
                  </a:txBody>
                  <a:tcPr marL="33401" marR="0" marT="0" marB="19050" anchor="b">
                    <a:lnL w="0"/>
                    <a:lnR w="0"/>
                    <a:lnT w="0"/>
                    <a:lnB w="0"/>
                    <a:solidFill>
                      <a:srgbClr val="FFFFFF"/>
                    </a:solidFill>
                  </a:tcPr>
                </a:tc>
                <a:tc>
                  <a:txBody>
                    <a:bodyPr/>
                    <a:lstStyle>
                      <a:defPPr/>
                    </a:lstStyle>
                    <a:p>
                      <a:pPr algn="r">
                        <a:lnSpc>
                          <a:spcPct val="83000"/>
                        </a:lnSpc>
                      </a:pPr>
                      <a:r>
                        <a:rPr sz="1200">
                          <a:solidFill>
                            <a:srgbClr val="000000"/>
                          </a:solidFill>
                          <a:latin typeface="Calibri"/>
                        </a:rPr>
                        <a:t>(7,144)</a:t>
                      </a:r>
                    </a:p>
                  </a:txBody>
                  <a:tcPr marL="0" marR="0" marT="0" marB="19050" anchor="b">
                    <a:lnL w="0"/>
                    <a:lnR w="0"/>
                    <a:lnT w="0"/>
                    <a:lnB w="0"/>
                    <a:solidFill>
                      <a:srgbClr val="FFFFFF"/>
                    </a:solidFill>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0"/>
                    <a:solidFill>
                      <a:srgbClr val="FFFFFF"/>
                    </a:solidFill>
                  </a:tcPr>
                </a:tc>
                <a:extLst>
                  <a:ext uri="{0D108BD9-81ED-4DB2-BD59-A6C34878D82A}">
                    <a16:rowId xmlns:a16="http://schemas.microsoft.com/office/drawing/2014/main" val="10003"/>
                  </a:ext>
                </a:extLst>
              </a:tr>
              <a:tr h="257175">
                <a:tc>
                  <a:txBody>
                    <a:bodyPr/>
                    <a:lstStyle>
                      <a:defPPr/>
                    </a:lstStyle>
                    <a:p>
                      <a:pPr algn="l">
                        <a:lnSpc>
                          <a:spcPct val="83000"/>
                        </a:lnSpc>
                      </a:pPr>
                      <a:r>
                        <a:rPr sz="1200" b="1">
                          <a:solidFill>
                            <a:srgbClr val="000000"/>
                          </a:solidFill>
                          <a:latin typeface="Calibri"/>
                        </a:rPr>
                        <a:t>Provision for Credit Losses</a:t>
                      </a:r>
                    </a:p>
                  </a:txBody>
                  <a:tcPr marL="33401" marR="33401" marT="0" marB="19050" anchor="b">
                    <a:lnL w="0"/>
                    <a:lnR w="0"/>
                    <a:lnT w="0"/>
                    <a:lnB w="0"/>
                    <a:solidFill>
                      <a:srgbClr val="FFFFFF"/>
                    </a:solidFill>
                  </a:tcPr>
                </a:tc>
                <a:tc gridSpan="2">
                  <a:txBody>
                    <a:bodyPr/>
                    <a:lstStyle>
                      <a:defPPr/>
                    </a:lstStyle>
                    <a:p>
                      <a:pPr algn="r">
                        <a:lnSpc>
                          <a:spcPct val="83000"/>
                        </a:lnSpc>
                      </a:pPr>
                      <a:r>
                        <a:rPr sz="1200" b="1">
                          <a:solidFill>
                            <a:srgbClr val="000000"/>
                          </a:solidFill>
                          <a:latin typeface="Calibri"/>
                        </a:rPr>
                        <a:t>7,080 </a:t>
                      </a:r>
                    </a:p>
                  </a:txBody>
                  <a:tcPr marL="33401" marR="0" marT="0" marB="19050" anchor="b">
                    <a:lnL w="0"/>
                    <a:lnR w="0"/>
                    <a:lnT w="0"/>
                    <a:lnB w="0"/>
                    <a:solidFill>
                      <a:srgbClr val="FFFFFF"/>
                    </a:solidFill>
                  </a:tcPr>
                </a:tc>
                <a:tc hMerge="1">
                  <a:txBody>
                    <a:bodyPr/>
                    <a:lstStyle>
                      <a:defPPr/>
                    </a:lstStyle>
                    <a:p>
                      <a:endParaRPr/>
                    </a:p>
                  </a:txBody>
                  <a:tcPr>
                    <a:lnL w="0"/>
                    <a:lnR w="0"/>
                    <a:lnT w="0"/>
                    <a:lnB w="0"/>
                  </a:tcPr>
                </a:tc>
                <a:tc>
                  <a:txBody>
                    <a:bodyPr/>
                    <a:lstStyle>
                      <a:defPPr/>
                    </a:lstStyle>
                    <a:p>
                      <a:pPr algn="l">
                        <a:lnSpc>
                          <a:spcPct val="83000"/>
                        </a:lnSpc>
                      </a:pPr>
                      <a:endParaRPr sz="1200" b="1">
                        <a:solidFill>
                          <a:srgbClr val="000000"/>
                        </a:solidFill>
                        <a:latin typeface="Calibri"/>
                      </a:endParaRPr>
                    </a:p>
                  </a:txBody>
                  <a:tcPr marL="0" marR="9525" marT="0" marB="19050" anchor="b">
                    <a:lnL w="0"/>
                    <a:lnR w="0"/>
                    <a:lnT w="0"/>
                    <a:lnB w="0"/>
                    <a:solidFill>
                      <a:srgbClr val="FFFFFF"/>
                    </a:solidFill>
                  </a:tcPr>
                </a:tc>
                <a:tc gridSpan="2">
                  <a:txBody>
                    <a:bodyPr/>
                    <a:lstStyle>
                      <a:defPPr/>
                    </a:lstStyle>
                    <a:p>
                      <a:pPr algn="r">
                        <a:lnSpc>
                          <a:spcPct val="83000"/>
                        </a:lnSpc>
                      </a:pPr>
                      <a:r>
                        <a:rPr sz="1200">
                          <a:solidFill>
                            <a:srgbClr val="000000"/>
                          </a:solidFill>
                          <a:latin typeface="Calibri"/>
                        </a:rPr>
                        <a:t>(12,490)</a:t>
                      </a:r>
                    </a:p>
                  </a:txBody>
                  <a:tcPr marL="33401" marR="0" marT="0" marB="19050" anchor="b">
                    <a:lnL w="0"/>
                    <a:lnR w="0"/>
                    <a:lnT w="0"/>
                    <a:lnB w="0"/>
                    <a:solidFill>
                      <a:srgbClr val="FFFFFF"/>
                    </a:solid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0"/>
                    <a:solidFill>
                      <a:srgbClr val="FFFFFF"/>
                    </a:solidFill>
                  </a:tcPr>
                </a:tc>
                <a:tc gridSpan="2">
                  <a:txBody>
                    <a:bodyPr/>
                    <a:lstStyle>
                      <a:defPPr/>
                    </a:lstStyle>
                    <a:p>
                      <a:pPr algn="r">
                        <a:lnSpc>
                          <a:spcPct val="83000"/>
                        </a:lnSpc>
                      </a:pPr>
                      <a:r>
                        <a:rPr sz="1200">
                          <a:solidFill>
                            <a:srgbClr val="000000"/>
                          </a:solidFill>
                          <a:latin typeface="Calibri"/>
                        </a:rPr>
                        <a:t>4,910 </a:t>
                      </a:r>
                    </a:p>
                  </a:txBody>
                  <a:tcPr marL="33401" marR="0" marT="0" marB="19050" anchor="b">
                    <a:lnL w="0"/>
                    <a:lnR w="0"/>
                    <a:lnT w="0"/>
                    <a:lnB w="0"/>
                    <a:solidFill>
                      <a:srgbClr val="FFFFFF"/>
                    </a:solid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0"/>
                    <a:solidFill>
                      <a:srgbClr val="FFFFFF"/>
                    </a:solidFill>
                  </a:tcPr>
                </a:tc>
                <a:extLst>
                  <a:ext uri="{0D108BD9-81ED-4DB2-BD59-A6C34878D82A}">
                    <a16:rowId xmlns:a16="http://schemas.microsoft.com/office/drawing/2014/main" val="10004"/>
                  </a:ext>
                </a:extLst>
              </a:tr>
              <a:tr h="266700">
                <a:tc>
                  <a:txBody>
                    <a:bodyPr/>
                    <a:lstStyle>
                      <a:defPPr/>
                    </a:lstStyle>
                    <a:p>
                      <a:pPr algn="l">
                        <a:lnSpc>
                          <a:spcPct val="83000"/>
                        </a:lnSpc>
                      </a:pPr>
                      <a:r>
                        <a:rPr sz="1200" b="1">
                          <a:solidFill>
                            <a:srgbClr val="000000"/>
                          </a:solidFill>
                          <a:latin typeface="Calibri"/>
                        </a:rPr>
                        <a:t>Non-Interest Income</a:t>
                      </a:r>
                    </a:p>
                  </a:txBody>
                  <a:tcPr marL="33401" marR="33401" marT="0" marB="19050" anchor="b">
                    <a:lnL w="0"/>
                    <a:lnR w="0"/>
                    <a:lnT w="0"/>
                    <a:lnB w="0"/>
                    <a:solidFill>
                      <a:srgbClr val="FFFFFF"/>
                    </a:solidFill>
                  </a:tcPr>
                </a:tc>
                <a:tc gridSpan="2">
                  <a:txBody>
                    <a:bodyPr/>
                    <a:lstStyle>
                      <a:defPPr/>
                    </a:lstStyle>
                    <a:p>
                      <a:pPr algn="r">
                        <a:lnSpc>
                          <a:spcPct val="83000"/>
                        </a:lnSpc>
                      </a:pPr>
                      <a:r>
                        <a:rPr sz="1200" b="1">
                          <a:solidFill>
                            <a:srgbClr val="000000"/>
                          </a:solidFill>
                          <a:latin typeface="Calibri"/>
                        </a:rPr>
                        <a:t>63,246 </a:t>
                      </a:r>
                    </a:p>
                  </a:txBody>
                  <a:tcPr marL="33401" marR="0" marT="0" marB="19050" anchor="b">
                    <a:lnL w="0"/>
                    <a:lnR w="0"/>
                    <a:lnT w="0"/>
                    <a:lnB w="0"/>
                    <a:solidFill>
                      <a:srgbClr val="FFFFFF"/>
                    </a:solidFill>
                  </a:tcPr>
                </a:tc>
                <a:tc hMerge="1">
                  <a:txBody>
                    <a:bodyPr/>
                    <a:lstStyle>
                      <a:defPPr/>
                    </a:lstStyle>
                    <a:p>
                      <a:endParaRPr/>
                    </a:p>
                  </a:txBody>
                  <a:tcPr>
                    <a:lnL w="0"/>
                    <a:lnR w="0"/>
                    <a:lnT w="0"/>
                    <a:lnB w="0"/>
                  </a:tcPr>
                </a:tc>
                <a:tc>
                  <a:txBody>
                    <a:bodyPr/>
                    <a:lstStyle>
                      <a:defPPr/>
                    </a:lstStyle>
                    <a:p>
                      <a:pPr algn="l">
                        <a:lnSpc>
                          <a:spcPct val="83000"/>
                        </a:lnSpc>
                      </a:pPr>
                      <a:endParaRPr sz="1200" b="1">
                        <a:solidFill>
                          <a:srgbClr val="000000"/>
                        </a:solidFill>
                        <a:latin typeface="Calibri"/>
                      </a:endParaRPr>
                    </a:p>
                  </a:txBody>
                  <a:tcPr marL="0" marR="9525" marT="0" marB="19050" anchor="b">
                    <a:lnL w="0"/>
                    <a:lnR w="0"/>
                    <a:lnT w="0"/>
                    <a:lnB w="0"/>
                    <a:solidFill>
                      <a:srgbClr val="FFFFFF"/>
                    </a:solidFill>
                  </a:tcPr>
                </a:tc>
                <a:tc gridSpan="2">
                  <a:txBody>
                    <a:bodyPr/>
                    <a:lstStyle>
                      <a:defPPr/>
                    </a:lstStyle>
                    <a:p>
                      <a:pPr algn="r">
                        <a:lnSpc>
                          <a:spcPct val="83000"/>
                        </a:lnSpc>
                      </a:pPr>
                      <a:r>
                        <a:rPr sz="1200">
                          <a:solidFill>
                            <a:srgbClr val="000000"/>
                          </a:solidFill>
                          <a:latin typeface="Calibri"/>
                        </a:rPr>
                        <a:t>10,329 </a:t>
                      </a:r>
                    </a:p>
                  </a:txBody>
                  <a:tcPr marL="33401" marR="0" marT="0" marB="19050" anchor="b">
                    <a:lnL w="0"/>
                    <a:lnR w="0"/>
                    <a:lnT w="0"/>
                    <a:lnB w="0"/>
                    <a:solidFill>
                      <a:srgbClr val="FFFFFF"/>
                    </a:solid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0"/>
                    <a:solidFill>
                      <a:srgbClr val="FFFFFF"/>
                    </a:solidFill>
                  </a:tcPr>
                </a:tc>
                <a:tc gridSpan="2">
                  <a:txBody>
                    <a:bodyPr/>
                    <a:lstStyle>
                      <a:defPPr/>
                    </a:lstStyle>
                    <a:p>
                      <a:pPr algn="r">
                        <a:lnSpc>
                          <a:spcPct val="83000"/>
                        </a:lnSpc>
                      </a:pPr>
                      <a:r>
                        <a:rPr sz="1200">
                          <a:solidFill>
                            <a:srgbClr val="000000"/>
                          </a:solidFill>
                          <a:latin typeface="Calibri"/>
                        </a:rPr>
                        <a:t>7,925 </a:t>
                      </a:r>
                    </a:p>
                  </a:txBody>
                  <a:tcPr marL="33401" marR="0" marT="0" marB="19050" anchor="b">
                    <a:lnL w="0"/>
                    <a:lnR w="0"/>
                    <a:lnT w="0"/>
                    <a:lnB w="0"/>
                    <a:solidFill>
                      <a:srgbClr val="FFFFFF"/>
                    </a:solid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0"/>
                    <a:solidFill>
                      <a:srgbClr val="FFFFFF"/>
                    </a:solidFill>
                  </a:tcPr>
                </a:tc>
                <a:extLst>
                  <a:ext uri="{0D108BD9-81ED-4DB2-BD59-A6C34878D82A}">
                    <a16:rowId xmlns:a16="http://schemas.microsoft.com/office/drawing/2014/main" val="10005"/>
                  </a:ext>
                </a:extLst>
              </a:tr>
              <a:tr h="266700">
                <a:tc>
                  <a:txBody>
                    <a:bodyPr/>
                    <a:lstStyle>
                      <a:defPPr/>
                    </a:lstStyle>
                    <a:p>
                      <a:pPr algn="l">
                        <a:lnSpc>
                          <a:spcPct val="83000"/>
                        </a:lnSpc>
                      </a:pPr>
                      <a:r>
                        <a:rPr sz="1200" b="1">
                          <a:solidFill>
                            <a:srgbClr val="000000"/>
                          </a:solidFill>
                          <a:latin typeface="Calibri"/>
                        </a:rPr>
                        <a:t>Securities Gains</a:t>
                      </a:r>
                    </a:p>
                  </a:txBody>
                  <a:tcPr marL="33401" marR="33401" marT="0" marB="19050" anchor="b">
                    <a:lnL w="0"/>
                    <a:lnR w="0"/>
                    <a:lnT w="0"/>
                    <a:lnB w="0"/>
                    <a:solidFill>
                      <a:srgbClr val="FFFFFF"/>
                    </a:solidFill>
                  </a:tcPr>
                </a:tc>
                <a:tc gridSpan="2">
                  <a:txBody>
                    <a:bodyPr/>
                    <a:lstStyle>
                      <a:defPPr/>
                    </a:lstStyle>
                    <a:p>
                      <a:pPr algn="r">
                        <a:lnSpc>
                          <a:spcPct val="83000"/>
                        </a:lnSpc>
                      </a:pPr>
                      <a:r>
                        <a:rPr sz="1200" b="1">
                          <a:solidFill>
                            <a:srgbClr val="000000"/>
                          </a:solidFill>
                          <a:latin typeface="Calibri"/>
                        </a:rPr>
                        <a:t>2 </a:t>
                      </a:r>
                    </a:p>
                  </a:txBody>
                  <a:tcPr marL="33401" marR="0" marT="0" marB="19050" anchor="b">
                    <a:lnL w="0"/>
                    <a:lnR w="0"/>
                    <a:lnT w="0"/>
                    <a:lnB w="0"/>
                    <a:solidFill>
                      <a:srgbClr val="FFFFFF"/>
                    </a:solidFill>
                  </a:tcPr>
                </a:tc>
                <a:tc hMerge="1">
                  <a:txBody>
                    <a:bodyPr/>
                    <a:lstStyle>
                      <a:defPPr/>
                    </a:lstStyle>
                    <a:p>
                      <a:endParaRPr/>
                    </a:p>
                  </a:txBody>
                  <a:tcPr>
                    <a:lnL w="0"/>
                    <a:lnR w="0"/>
                    <a:lnT w="0"/>
                    <a:lnB w="0"/>
                  </a:tcPr>
                </a:tc>
                <a:tc>
                  <a:txBody>
                    <a:bodyPr/>
                    <a:lstStyle>
                      <a:defPPr/>
                    </a:lstStyle>
                    <a:p>
                      <a:pPr algn="l">
                        <a:lnSpc>
                          <a:spcPct val="83000"/>
                        </a:lnSpc>
                      </a:pPr>
                      <a:endParaRPr sz="1200" b="1">
                        <a:solidFill>
                          <a:srgbClr val="000000"/>
                        </a:solidFill>
                        <a:latin typeface="Calibri"/>
                      </a:endParaRPr>
                    </a:p>
                  </a:txBody>
                  <a:tcPr marL="0" marR="9525" marT="0" marB="19050" anchor="b">
                    <a:lnL w="0"/>
                    <a:lnR w="0"/>
                    <a:lnT w="0"/>
                    <a:lnB w="0"/>
                    <a:solidFill>
                      <a:srgbClr val="FFFFFF"/>
                    </a:solidFill>
                  </a:tcPr>
                </a:tc>
                <a:tc gridSpan="2">
                  <a:txBody>
                    <a:bodyPr/>
                    <a:lstStyle>
                      <a:defPPr/>
                    </a:lstStyle>
                    <a:p>
                      <a:pPr algn="r">
                        <a:lnSpc>
                          <a:spcPct val="83000"/>
                        </a:lnSpc>
                      </a:pPr>
                      <a:r>
                        <a:rPr sz="1200">
                          <a:solidFill>
                            <a:srgbClr val="000000"/>
                          </a:solidFill>
                          <a:latin typeface="Calibri"/>
                        </a:rPr>
                        <a:t>(3,003)</a:t>
                      </a:r>
                    </a:p>
                  </a:txBody>
                  <a:tcPr marL="33401" marR="0" marT="0" marB="19050" anchor="b">
                    <a:lnL w="0"/>
                    <a:lnR w="0"/>
                    <a:lnT w="0"/>
                    <a:lnB w="0"/>
                    <a:solidFill>
                      <a:srgbClr val="FFFFFF"/>
                    </a:solid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0"/>
                    <a:solidFill>
                      <a:srgbClr val="FFFFFF"/>
                    </a:solidFill>
                  </a:tcPr>
                </a:tc>
                <a:tc gridSpan="2">
                  <a:txBody>
                    <a:bodyPr/>
                    <a:lstStyle>
                      <a:defPPr/>
                    </a:lstStyle>
                    <a:p>
                      <a:pPr algn="r">
                        <a:lnSpc>
                          <a:spcPct val="83000"/>
                        </a:lnSpc>
                      </a:pPr>
                      <a:r>
                        <a:rPr sz="1200">
                          <a:solidFill>
                            <a:srgbClr val="000000"/>
                          </a:solidFill>
                          <a:latin typeface="Calibri"/>
                        </a:rPr>
                        <a:t>(4,490)</a:t>
                      </a:r>
                    </a:p>
                  </a:txBody>
                  <a:tcPr marL="33401" marR="0" marT="0" marB="19050" anchor="b">
                    <a:lnL w="0"/>
                    <a:lnR w="0"/>
                    <a:lnT w="0"/>
                    <a:lnB w="0"/>
                    <a:solidFill>
                      <a:srgbClr val="FFFFFF"/>
                    </a:solid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0"/>
                    <a:solidFill>
                      <a:srgbClr val="FFFFFF"/>
                    </a:solidFill>
                  </a:tcPr>
                </a:tc>
                <a:extLst>
                  <a:ext uri="{0D108BD9-81ED-4DB2-BD59-A6C34878D82A}">
                    <a16:rowId xmlns:a16="http://schemas.microsoft.com/office/drawing/2014/main" val="10006"/>
                  </a:ext>
                </a:extLst>
              </a:tr>
              <a:tr h="257175">
                <a:tc>
                  <a:txBody>
                    <a:bodyPr/>
                    <a:lstStyle>
                      <a:defPPr/>
                    </a:lstStyle>
                    <a:p>
                      <a:pPr algn="l">
                        <a:lnSpc>
                          <a:spcPct val="83000"/>
                        </a:lnSpc>
                      </a:pPr>
                      <a:r>
                        <a:rPr sz="1200" b="1">
                          <a:solidFill>
                            <a:srgbClr val="000000"/>
                          </a:solidFill>
                          <a:latin typeface="Calibri"/>
                        </a:rPr>
                        <a:t>Non-Interest Expense</a:t>
                      </a:r>
                    </a:p>
                  </a:txBody>
                  <a:tcPr marL="33401" marR="33401" marT="0" marB="19050" anchor="b">
                    <a:lnL w="0"/>
                    <a:lnR w="0"/>
                    <a:lnT w="0"/>
                    <a:lnB w="12700" cmpd="sng">
                      <a:solidFill>
                        <a:srgbClr val="000000"/>
                      </a:solidFill>
                      <a:prstDash val="solid"/>
                    </a:lnB>
                    <a:solidFill>
                      <a:srgbClr val="FFFFFF"/>
                    </a:solidFill>
                  </a:tcPr>
                </a:tc>
                <a:tc gridSpan="2">
                  <a:txBody>
                    <a:bodyPr/>
                    <a:lstStyle>
                      <a:defPPr/>
                    </a:lstStyle>
                    <a:p>
                      <a:pPr algn="r">
                        <a:lnSpc>
                          <a:spcPct val="83000"/>
                        </a:lnSpc>
                      </a:pPr>
                      <a:r>
                        <a:rPr sz="1200" b="1">
                          <a:solidFill>
                            <a:srgbClr val="000000"/>
                          </a:solidFill>
                          <a:latin typeface="Calibri"/>
                        </a:rPr>
                        <a:t>139,147 </a:t>
                      </a:r>
                    </a:p>
                  </a:txBody>
                  <a:tcPr marL="33401" marR="0" marT="0" marB="19050" anchor="b">
                    <a:lnL w="0"/>
                    <a:lnR w="0"/>
                    <a:lnT w="0"/>
                    <a:lnB w="12700" cmpd="sng">
                      <a:solidFill>
                        <a:srgbClr val="000000"/>
                      </a:solidFill>
                      <a:prstDash val="solid"/>
                    </a:lnB>
                    <a:solidFill>
                      <a:srgbClr val="FFFFFF"/>
                    </a:solid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200" b="1">
                        <a:solidFill>
                          <a:srgbClr val="000000"/>
                        </a:solidFill>
                        <a:latin typeface="Calibri"/>
                      </a:endParaRPr>
                    </a:p>
                  </a:txBody>
                  <a:tcPr marL="0" marR="9525" marT="0" marB="19050" anchor="b">
                    <a:lnL w="0"/>
                    <a:lnR w="0"/>
                    <a:lnT w="0"/>
                    <a:lnB w="12700" cmpd="sng">
                      <a:solidFill>
                        <a:srgbClr val="000000"/>
                      </a:solidFill>
                      <a:prstDash val="solid"/>
                    </a:lnB>
                    <a:solidFill>
                      <a:srgbClr val="FFFFFF"/>
                    </a:solidFill>
                  </a:tcPr>
                </a:tc>
                <a:tc gridSpan="2">
                  <a:txBody>
                    <a:bodyPr/>
                    <a:lstStyle>
                      <a:defPPr/>
                    </a:lstStyle>
                    <a:p>
                      <a:pPr algn="r">
                        <a:lnSpc>
                          <a:spcPct val="83000"/>
                        </a:lnSpc>
                      </a:pPr>
                      <a:r>
                        <a:rPr sz="1200">
                          <a:solidFill>
                            <a:srgbClr val="000000"/>
                          </a:solidFill>
                          <a:latin typeface="Calibri"/>
                        </a:rPr>
                        <a:t>(3,859)</a:t>
                      </a:r>
                    </a:p>
                  </a:txBody>
                  <a:tcPr marL="33401" marR="0" marT="0" marB="19050" anchor="b">
                    <a:lnL w="0"/>
                    <a:lnR w="0"/>
                    <a:lnT w="0"/>
                    <a:lnB w="12700" cmpd="sng">
                      <a:solidFill>
                        <a:srgbClr val="000000"/>
                      </a:solidFill>
                      <a:prstDash val="solid"/>
                    </a:lnB>
                    <a:solidFill>
                      <a:srgbClr val="FFFFFF"/>
                    </a:solid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12700" cmpd="sng">
                      <a:solidFill>
                        <a:srgbClr val="000000"/>
                      </a:solidFill>
                      <a:prstDash val="solid"/>
                    </a:lnB>
                    <a:solidFill>
                      <a:srgbClr val="FFFFFF"/>
                    </a:solidFill>
                  </a:tcPr>
                </a:tc>
                <a:tc gridSpan="2">
                  <a:txBody>
                    <a:bodyPr/>
                    <a:lstStyle>
                      <a:defPPr/>
                    </a:lstStyle>
                    <a:p>
                      <a:pPr algn="r">
                        <a:lnSpc>
                          <a:spcPct val="83000"/>
                        </a:lnSpc>
                      </a:pPr>
                      <a:r>
                        <a:rPr sz="1200">
                          <a:solidFill>
                            <a:srgbClr val="000000"/>
                          </a:solidFill>
                          <a:latin typeface="Calibri"/>
                        </a:rPr>
                        <a:t>(7,623)</a:t>
                      </a:r>
                    </a:p>
                  </a:txBody>
                  <a:tcPr marL="33401" marR="0" marT="0" marB="19050" anchor="b">
                    <a:lnL w="0"/>
                    <a:lnR w="0"/>
                    <a:lnT w="0"/>
                    <a:lnB w="12700" cmpd="sng">
                      <a:solidFill>
                        <a:srgbClr val="000000"/>
                      </a:solidFill>
                      <a:prstDash val="solid"/>
                    </a:lnB>
                    <a:solidFill>
                      <a:srgbClr val="FFFFFF"/>
                    </a:solid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7"/>
                  </a:ext>
                </a:extLst>
              </a:tr>
              <a:tr h="257175">
                <a:tc>
                  <a:txBody>
                    <a:bodyPr/>
                    <a:lstStyle>
                      <a:defPPr/>
                    </a:lstStyle>
                    <a:p>
                      <a:pPr algn="l">
                        <a:lnSpc>
                          <a:spcPct val="83000"/>
                        </a:lnSpc>
                      </a:pPr>
                      <a:r>
                        <a:rPr sz="1200" b="1">
                          <a:solidFill>
                            <a:srgbClr val="000000"/>
                          </a:solidFill>
                          <a:latin typeface="Calibri"/>
                        </a:rPr>
                        <a:t>Income before Income Taxes</a:t>
                      </a:r>
                    </a:p>
                  </a:txBody>
                  <a:tcPr marL="33401" marR="33401" marT="0" marB="19050" anchor="b">
                    <a:lnL w="0"/>
                    <a:lnR w="0"/>
                    <a:lnT w="12700" cmpd="sng">
                      <a:solidFill>
                        <a:srgbClr val="000000"/>
                      </a:solidFill>
                      <a:prstDash val="solid"/>
                    </a:lnT>
                    <a:lnB w="0"/>
                    <a:solidFill>
                      <a:srgbClr val="FFFFFF"/>
                    </a:solidFill>
                  </a:tcPr>
                </a:tc>
                <a:tc gridSpan="2">
                  <a:txBody>
                    <a:bodyPr/>
                    <a:lstStyle>
                      <a:defPPr/>
                    </a:lstStyle>
                    <a:p>
                      <a:pPr algn="r">
                        <a:lnSpc>
                          <a:spcPct val="83000"/>
                        </a:lnSpc>
                      </a:pPr>
                      <a:r>
                        <a:rPr sz="1200" b="1">
                          <a:solidFill>
                            <a:srgbClr val="000000"/>
                          </a:solidFill>
                          <a:latin typeface="Calibri"/>
                        </a:rPr>
                        <a:t>71,137 </a:t>
                      </a:r>
                    </a:p>
                  </a:txBody>
                  <a:tcPr marL="33401" marR="0" marT="0" marB="19050" anchor="b">
                    <a:lnL w="0"/>
                    <a:lnR w="0"/>
                    <a:lnT w="12700" cmpd="sng">
                      <a:solidFill>
                        <a:srgbClr val="000000"/>
                      </a:solidFill>
                      <a:prstDash val="solid"/>
                    </a:lnT>
                    <a:lnB w="0"/>
                    <a:solidFill>
                      <a:srgbClr val="FFFFFF"/>
                    </a:solidFill>
                  </a:tcPr>
                </a:tc>
                <a:tc hMerge="1">
                  <a:txBody>
                    <a:bodyPr/>
                    <a:lstStyle>
                      <a:defPPr/>
                    </a:lstStyle>
                    <a:p>
                      <a:endParaRPr/>
                    </a:p>
                  </a:txBody>
                  <a:tcPr>
                    <a:lnL w="0"/>
                    <a:lnR w="0"/>
                    <a:lnT w="12700" cmpd="sng">
                      <a:prstDash val="solid"/>
                    </a:lnT>
                    <a:lnB w="0"/>
                  </a:tcPr>
                </a:tc>
                <a:tc>
                  <a:txBody>
                    <a:bodyPr/>
                    <a:lstStyle>
                      <a:defPPr/>
                    </a:lstStyle>
                    <a:p>
                      <a:pPr algn="l">
                        <a:lnSpc>
                          <a:spcPct val="83000"/>
                        </a:lnSpc>
                      </a:pPr>
                      <a:endParaRPr sz="1200" b="1">
                        <a:solidFill>
                          <a:srgbClr val="000000"/>
                        </a:solidFill>
                        <a:latin typeface="Calibri"/>
                      </a:endParaRPr>
                    </a:p>
                  </a:txBody>
                  <a:tcPr marL="0" marR="9525" marT="0" marB="19050" anchor="b">
                    <a:lnL w="0"/>
                    <a:lnR w="0"/>
                    <a:lnT w="12700" cmpd="sng">
                      <a:solidFill>
                        <a:srgbClr val="000000"/>
                      </a:solidFill>
                      <a:prstDash val="solid"/>
                    </a:lnT>
                    <a:lnB w="0"/>
                    <a:solidFill>
                      <a:srgbClr val="FFFFFF"/>
                    </a:solidFill>
                  </a:tcPr>
                </a:tc>
                <a:tc gridSpan="2">
                  <a:txBody>
                    <a:bodyPr/>
                    <a:lstStyle>
                      <a:defPPr/>
                    </a:lstStyle>
                    <a:p>
                      <a:pPr algn="r">
                        <a:lnSpc>
                          <a:spcPct val="83000"/>
                        </a:lnSpc>
                      </a:pPr>
                      <a:r>
                        <a:rPr sz="1200">
                          <a:solidFill>
                            <a:srgbClr val="000000"/>
                          </a:solidFill>
                          <a:latin typeface="Calibri"/>
                        </a:rPr>
                        <a:t>25,036 </a:t>
                      </a:r>
                    </a:p>
                  </a:txBody>
                  <a:tcPr marL="33401" marR="0" marT="0" marB="19050" anchor="b">
                    <a:lnL w="0"/>
                    <a:lnR w="0"/>
                    <a:lnT w="12700" cmpd="sng">
                      <a:solidFill>
                        <a:srgbClr val="000000"/>
                      </a:solidFill>
                      <a:prstDash val="solid"/>
                    </a:lnT>
                    <a:lnB w="0"/>
                    <a:solidFill>
                      <a:srgbClr val="FFFFFF"/>
                    </a:solidFill>
                  </a:tcPr>
                </a:tc>
                <a:tc hMerge="1">
                  <a:txBody>
                    <a:bodyPr/>
                    <a:lstStyle>
                      <a:defPPr/>
                    </a:lstStyle>
                    <a:p>
                      <a:endParaRPr/>
                    </a:p>
                  </a:txBody>
                  <a:tcPr>
                    <a:lnL w="0"/>
                    <a:lnR w="0"/>
                    <a:lnT w="12700" cmpd="sng">
                      <a:prstDash val="solid"/>
                    </a:lnT>
                    <a:lnB w="0"/>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12700" cmpd="sng">
                      <a:solidFill>
                        <a:srgbClr val="000000"/>
                      </a:solidFill>
                      <a:prstDash val="solid"/>
                    </a:lnT>
                    <a:lnB w="0"/>
                    <a:solidFill>
                      <a:srgbClr val="FFFFFF"/>
                    </a:solidFill>
                  </a:tcPr>
                </a:tc>
                <a:tc gridSpan="2">
                  <a:txBody>
                    <a:bodyPr/>
                    <a:lstStyle>
                      <a:defPPr/>
                    </a:lstStyle>
                    <a:p>
                      <a:pPr algn="r">
                        <a:lnSpc>
                          <a:spcPct val="83000"/>
                        </a:lnSpc>
                      </a:pPr>
                      <a:r>
                        <a:rPr sz="1200">
                          <a:solidFill>
                            <a:srgbClr val="000000"/>
                          </a:solidFill>
                          <a:latin typeface="Calibri"/>
                        </a:rPr>
                        <a:t>(996)</a:t>
                      </a:r>
                    </a:p>
                  </a:txBody>
                  <a:tcPr marL="33401" marR="0" marT="0" marB="19050" anchor="b">
                    <a:lnL w="0"/>
                    <a:lnR w="0"/>
                    <a:lnT w="12700" cmpd="sng">
                      <a:solidFill>
                        <a:srgbClr val="000000"/>
                      </a:solidFill>
                      <a:prstDash val="solid"/>
                    </a:lnT>
                    <a:lnB w="0"/>
                    <a:solidFill>
                      <a:srgbClr val="FFFFFF"/>
                    </a:solidFill>
                  </a:tcPr>
                </a:tc>
                <a:tc hMerge="1">
                  <a:txBody>
                    <a:bodyPr/>
                    <a:lstStyle>
                      <a:defPPr/>
                    </a:lstStyle>
                    <a:p>
                      <a:endParaRPr/>
                    </a:p>
                  </a:txBody>
                  <a:tcPr>
                    <a:lnL w="0"/>
                    <a:lnR w="0"/>
                    <a:lnT w="12700" cmpd="sng">
                      <a:prstDash val="solid"/>
                    </a:lnT>
                    <a:lnB w="0"/>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08"/>
                  </a:ext>
                </a:extLst>
              </a:tr>
              <a:tr h="266700">
                <a:tc>
                  <a:txBody>
                    <a:bodyPr/>
                    <a:lstStyle>
                      <a:defPPr/>
                    </a:lstStyle>
                    <a:p>
                      <a:pPr algn="l">
                        <a:lnSpc>
                          <a:spcPct val="83000"/>
                        </a:lnSpc>
                      </a:pPr>
                      <a:r>
                        <a:rPr sz="1200" b="1">
                          <a:solidFill>
                            <a:srgbClr val="000000"/>
                          </a:solidFill>
                          <a:latin typeface="Calibri"/>
                        </a:rPr>
                        <a:t>Income Taxes</a:t>
                      </a:r>
                    </a:p>
                  </a:txBody>
                  <a:tcPr marL="33401" marR="33401" marT="0" marB="19050" anchor="b">
                    <a:lnL w="0"/>
                    <a:lnR w="0"/>
                    <a:lnT w="0"/>
                    <a:lnB w="12700" cmpd="sng">
                      <a:solidFill>
                        <a:srgbClr val="000000"/>
                      </a:solidFill>
                      <a:prstDash val="solid"/>
                    </a:lnB>
                    <a:solidFill>
                      <a:srgbClr val="FFFFFF"/>
                    </a:solidFill>
                  </a:tcPr>
                </a:tc>
                <a:tc gridSpan="2">
                  <a:txBody>
                    <a:bodyPr/>
                    <a:lstStyle>
                      <a:defPPr/>
                    </a:lstStyle>
                    <a:p>
                      <a:pPr algn="r">
                        <a:lnSpc>
                          <a:spcPct val="83000"/>
                        </a:lnSpc>
                      </a:pPr>
                      <a:r>
                        <a:rPr sz="1200" b="1">
                          <a:solidFill>
                            <a:srgbClr val="000000"/>
                          </a:solidFill>
                          <a:latin typeface="Calibri"/>
                        </a:rPr>
                        <a:t>9,529 </a:t>
                      </a:r>
                    </a:p>
                  </a:txBody>
                  <a:tcPr marL="33401" marR="0" marT="0" marB="19050" anchor="b">
                    <a:lnL w="0"/>
                    <a:lnR w="0"/>
                    <a:lnT w="0"/>
                    <a:lnB w="12700" cmpd="sng">
                      <a:solidFill>
                        <a:srgbClr val="000000"/>
                      </a:solidFill>
                      <a:prstDash val="solid"/>
                    </a:lnB>
                    <a:solidFill>
                      <a:srgbClr val="FFFFFF"/>
                    </a:solid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200" b="1">
                        <a:solidFill>
                          <a:srgbClr val="000000"/>
                        </a:solidFill>
                        <a:latin typeface="Calibri"/>
                      </a:endParaRPr>
                    </a:p>
                  </a:txBody>
                  <a:tcPr marL="0" marR="9525" marT="0" marB="19050" anchor="b">
                    <a:lnL w="0"/>
                    <a:lnR w="0"/>
                    <a:lnT w="0"/>
                    <a:lnB w="12700" cmpd="sng">
                      <a:solidFill>
                        <a:srgbClr val="000000"/>
                      </a:solidFill>
                      <a:prstDash val="solid"/>
                    </a:lnB>
                    <a:solidFill>
                      <a:srgbClr val="FFFFFF"/>
                    </a:solidFill>
                  </a:tcPr>
                </a:tc>
                <a:tc gridSpan="2">
                  <a:txBody>
                    <a:bodyPr/>
                    <a:lstStyle>
                      <a:defPPr/>
                    </a:lstStyle>
                    <a:p>
                      <a:pPr algn="r">
                        <a:lnSpc>
                          <a:spcPct val="83000"/>
                        </a:lnSpc>
                      </a:pPr>
                      <a:r>
                        <a:rPr sz="1200">
                          <a:solidFill>
                            <a:srgbClr val="000000"/>
                          </a:solidFill>
                          <a:latin typeface="Calibri"/>
                        </a:rPr>
                        <a:t>2,988 </a:t>
                      </a:r>
                    </a:p>
                  </a:txBody>
                  <a:tcPr marL="33401" marR="0" marT="0" marB="19050" anchor="b">
                    <a:lnL w="0"/>
                    <a:lnR w="0"/>
                    <a:lnT w="0"/>
                    <a:lnB w="12700" cmpd="sng">
                      <a:solidFill>
                        <a:srgbClr val="000000"/>
                      </a:solidFill>
                      <a:prstDash val="solid"/>
                    </a:lnB>
                    <a:solidFill>
                      <a:srgbClr val="FFFFFF"/>
                    </a:solid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12700" cmpd="sng">
                      <a:solidFill>
                        <a:srgbClr val="000000"/>
                      </a:solidFill>
                      <a:prstDash val="solid"/>
                    </a:lnB>
                    <a:solidFill>
                      <a:srgbClr val="FFFFFF"/>
                    </a:solidFill>
                  </a:tcPr>
                </a:tc>
                <a:tc gridSpan="2">
                  <a:txBody>
                    <a:bodyPr/>
                    <a:lstStyle>
                      <a:defPPr/>
                    </a:lstStyle>
                    <a:p>
                      <a:pPr algn="r">
                        <a:lnSpc>
                          <a:spcPct val="83000"/>
                        </a:lnSpc>
                      </a:pPr>
                      <a:r>
                        <a:rPr sz="1200">
                          <a:solidFill>
                            <a:srgbClr val="000000"/>
                          </a:solidFill>
                          <a:latin typeface="Calibri"/>
                        </a:rPr>
                        <a:t>(496)</a:t>
                      </a:r>
                    </a:p>
                  </a:txBody>
                  <a:tcPr marL="33401" marR="0" marT="0" marB="19050" anchor="b">
                    <a:lnL w="0"/>
                    <a:lnR w="0"/>
                    <a:lnT w="0"/>
                    <a:lnB w="12700" cmpd="sng">
                      <a:solidFill>
                        <a:srgbClr val="000000"/>
                      </a:solidFill>
                      <a:prstDash val="solid"/>
                    </a:lnB>
                    <a:solidFill>
                      <a:srgbClr val="FFFFFF"/>
                    </a:solid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9"/>
                  </a:ext>
                </a:extLst>
              </a:tr>
              <a:tr h="295275">
                <a:tc>
                  <a:txBody>
                    <a:bodyPr/>
                    <a:lstStyle>
                      <a:defPPr/>
                    </a:lstStyle>
                    <a:p>
                      <a:pPr algn="l">
                        <a:lnSpc>
                          <a:spcPct val="83000"/>
                        </a:lnSpc>
                      </a:pPr>
                      <a:r>
                        <a:rPr sz="1200" b="1">
                          <a:solidFill>
                            <a:srgbClr val="000000"/>
                          </a:solidFill>
                          <a:latin typeface="Calibri"/>
                        </a:rPr>
                        <a:t>Net Income</a:t>
                      </a:r>
                    </a:p>
                  </a:txBody>
                  <a:tcPr marL="33401" marR="33401" marT="0" marB="19050" anchor="b">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l">
                        <a:lnSpc>
                          <a:spcPct val="83000"/>
                        </a:lnSpc>
                      </a:pPr>
                      <a:r>
                        <a:rPr sz="1200" b="1">
                          <a:solidFill>
                            <a:srgbClr val="000000"/>
                          </a:solidFill>
                          <a:latin typeface="Calibri"/>
                        </a:rPr>
                        <a:t>$</a:t>
                      </a:r>
                    </a:p>
                  </a:txBody>
                  <a:tcPr marL="33401" marR="0" marT="0" marB="19050" anchor="b">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r">
                        <a:lnSpc>
                          <a:spcPct val="83000"/>
                        </a:lnSpc>
                      </a:pPr>
                      <a:r>
                        <a:rPr sz="1200" b="1">
                          <a:solidFill>
                            <a:srgbClr val="000000"/>
                          </a:solidFill>
                          <a:latin typeface="Calibri"/>
                        </a:rPr>
                        <a:t>61,607 </a:t>
                      </a:r>
                    </a:p>
                  </a:txBody>
                  <a:tcPr marL="0" marR="0" marT="0" marB="19050" anchor="b">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l">
                        <a:lnSpc>
                          <a:spcPct val="83000"/>
                        </a:lnSpc>
                      </a:pPr>
                      <a:endParaRPr sz="1200" b="1">
                        <a:solidFill>
                          <a:srgbClr val="000000"/>
                        </a:solidFill>
                        <a:latin typeface="Calibri"/>
                      </a:endParaRPr>
                    </a:p>
                  </a:txBody>
                  <a:tcPr marL="0" marR="9525" marT="0" marB="19050" anchor="b">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l">
                        <a:lnSpc>
                          <a:spcPct val="83000"/>
                        </a:lnSpc>
                      </a:pPr>
                      <a:r>
                        <a:rPr sz="1200">
                          <a:solidFill>
                            <a:srgbClr val="000000"/>
                          </a:solidFill>
                          <a:latin typeface="Calibri"/>
                        </a:rPr>
                        <a:t>$</a:t>
                      </a:r>
                    </a:p>
                  </a:txBody>
                  <a:tcPr marL="33401" marR="0" marT="0" marB="19050" anchor="b">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r">
                        <a:lnSpc>
                          <a:spcPct val="83000"/>
                        </a:lnSpc>
                      </a:pPr>
                      <a:r>
                        <a:rPr sz="1200">
                          <a:solidFill>
                            <a:srgbClr val="000000"/>
                          </a:solidFill>
                          <a:latin typeface="Calibri"/>
                        </a:rPr>
                        <a:t>22,049 </a:t>
                      </a:r>
                    </a:p>
                  </a:txBody>
                  <a:tcPr marL="0" marR="0" marT="0" marB="19050" anchor="b">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l">
                        <a:lnSpc>
                          <a:spcPct val="83000"/>
                        </a:lnSpc>
                      </a:pPr>
                      <a:r>
                        <a:rPr sz="1200">
                          <a:solidFill>
                            <a:srgbClr val="000000"/>
                          </a:solidFill>
                          <a:latin typeface="Calibri"/>
                        </a:rPr>
                        <a:t>$</a:t>
                      </a:r>
                    </a:p>
                  </a:txBody>
                  <a:tcPr marL="33401" marR="0" marT="0" marB="19050" anchor="b">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r">
                        <a:lnSpc>
                          <a:spcPct val="83000"/>
                        </a:lnSpc>
                      </a:pPr>
                      <a:r>
                        <a:rPr sz="1200">
                          <a:solidFill>
                            <a:srgbClr val="000000"/>
                          </a:solidFill>
                          <a:latin typeface="Calibri"/>
                        </a:rPr>
                        <a:t>(501)</a:t>
                      </a:r>
                    </a:p>
                  </a:txBody>
                  <a:tcPr marL="0" marR="0" marT="0" marB="19050" anchor="b">
                    <a:lnL w="0"/>
                    <a:lnR w="0"/>
                    <a:lnT w="12700" cmpd="sng">
                      <a:solidFill>
                        <a:srgbClr val="000000"/>
                      </a:solidFill>
                      <a:prstDash val="solid"/>
                    </a:lnT>
                    <a:lnB w="12700" cmpd="dbl">
                      <a:solidFill>
                        <a:srgbClr val="000000"/>
                      </a:solidFill>
                      <a:prstDash val="solid"/>
                    </a:lnB>
                    <a:solidFill>
                      <a:srgbClr val="FFFFFF"/>
                    </a:solidFill>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12700" cmpd="sng">
                      <a:solidFill>
                        <a:srgbClr val="000000"/>
                      </a:solidFill>
                      <a:prstDash val="solid"/>
                    </a:lnT>
                    <a:lnB w="12700" cmpd="dbl">
                      <a:solidFill>
                        <a:srgbClr val="000000"/>
                      </a:solidFill>
                      <a:prstDash val="solid"/>
                    </a:lnB>
                    <a:solidFill>
                      <a:srgbClr val="FFFFFF"/>
                    </a:solidFill>
                  </a:tcPr>
                </a:tc>
                <a:extLst>
                  <a:ext uri="{0D108BD9-81ED-4DB2-BD59-A6C34878D82A}">
                    <a16:rowId xmlns:a16="http://schemas.microsoft.com/office/drawing/2014/main" val="10010"/>
                  </a:ext>
                </a:extLst>
              </a:tr>
              <a:tr h="304800">
                <a:tc>
                  <a:txBody>
                    <a:bodyPr/>
                    <a:lstStyle>
                      <a:defPPr/>
                    </a:lstStyle>
                    <a:p>
                      <a:pPr algn="l">
                        <a:lnSpc>
                          <a:spcPct val="83000"/>
                        </a:lnSpc>
                      </a:pPr>
                      <a:r>
                        <a:rPr sz="1200" b="1">
                          <a:solidFill>
                            <a:srgbClr val="000000"/>
                          </a:solidFill>
                          <a:latin typeface="Calibri"/>
                        </a:rPr>
                        <a:t>Net income per share (diluted)</a:t>
                      </a:r>
                    </a:p>
                  </a:txBody>
                  <a:tcPr marL="33401" marR="33401" marT="0" marB="19050" anchor="b">
                    <a:lnL w="0"/>
                    <a:lnR w="0"/>
                    <a:lnT w="12700" cmpd="dbl">
                      <a:solidFill>
                        <a:srgbClr val="000000"/>
                      </a:solidFill>
                      <a:prstDash val="solid"/>
                    </a:lnT>
                    <a:lnB w="12700" cmpd="dbl">
                      <a:solidFill>
                        <a:srgbClr val="000000"/>
                      </a:solidFill>
                      <a:prstDash val="solid"/>
                    </a:lnB>
                    <a:solidFill>
                      <a:srgbClr val="FFFFFF"/>
                    </a:solidFill>
                  </a:tcPr>
                </a:tc>
                <a:tc>
                  <a:txBody>
                    <a:bodyPr/>
                    <a:lstStyle>
                      <a:defPPr/>
                    </a:lstStyle>
                    <a:p>
                      <a:pPr algn="l">
                        <a:lnSpc>
                          <a:spcPct val="83000"/>
                        </a:lnSpc>
                      </a:pPr>
                      <a:r>
                        <a:rPr sz="1200" b="1">
                          <a:solidFill>
                            <a:srgbClr val="000000"/>
                          </a:solidFill>
                          <a:latin typeface="Calibri"/>
                        </a:rPr>
                        <a:t>$</a:t>
                      </a:r>
                    </a:p>
                  </a:txBody>
                  <a:tcPr marL="33401" marR="0" marT="0" marB="19050" anchor="b">
                    <a:lnL w="0"/>
                    <a:lnR w="0"/>
                    <a:lnT w="12700" cmpd="dbl">
                      <a:solidFill>
                        <a:srgbClr val="000000"/>
                      </a:solidFill>
                      <a:prstDash val="solid"/>
                    </a:lnT>
                    <a:lnB w="12700" cmpd="dbl">
                      <a:solidFill>
                        <a:srgbClr val="000000"/>
                      </a:solidFill>
                      <a:prstDash val="solid"/>
                    </a:lnB>
                    <a:noFill/>
                  </a:tcPr>
                </a:tc>
                <a:tc>
                  <a:txBody>
                    <a:bodyPr/>
                    <a:lstStyle>
                      <a:defPPr/>
                    </a:lstStyle>
                    <a:p>
                      <a:pPr algn="r">
                        <a:lnSpc>
                          <a:spcPct val="83000"/>
                        </a:lnSpc>
                      </a:pPr>
                      <a:r>
                        <a:rPr sz="1200" b="1">
                          <a:solidFill>
                            <a:srgbClr val="000000"/>
                          </a:solidFill>
                          <a:latin typeface="Calibri"/>
                        </a:rPr>
                        <a:t>0.38 </a:t>
                      </a:r>
                    </a:p>
                  </a:txBody>
                  <a:tcPr marL="0" marR="0" marT="0" marB="19050" anchor="b">
                    <a:lnL w="0"/>
                    <a:lnR w="0"/>
                    <a:lnT w="12700" cmpd="dbl">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200" b="1">
                        <a:solidFill>
                          <a:srgbClr val="000000"/>
                        </a:solidFill>
                        <a:latin typeface="Calibri"/>
                      </a:endParaRPr>
                    </a:p>
                  </a:txBody>
                  <a:tcPr marL="0" marR="9525" marT="0" marB="19050" anchor="b">
                    <a:lnL w="0"/>
                    <a:lnR w="0"/>
                    <a:lnT w="12700" cmpd="dbl">
                      <a:solidFill>
                        <a:srgbClr val="000000"/>
                      </a:solidFill>
                      <a:prstDash val="solid"/>
                    </a:lnT>
                    <a:lnB w="12700" cmpd="dbl">
                      <a:solidFill>
                        <a:srgbClr val="000000"/>
                      </a:solidFill>
                      <a:prstDash val="solid"/>
                    </a:lnB>
                    <a:noFill/>
                  </a:tcPr>
                </a:tc>
                <a:tc>
                  <a:txBody>
                    <a:bodyPr/>
                    <a:lstStyle>
                      <a:defPPr/>
                    </a:lstStyle>
                    <a:p>
                      <a:pPr algn="l">
                        <a:lnSpc>
                          <a:spcPct val="83000"/>
                        </a:lnSpc>
                      </a:pPr>
                      <a:r>
                        <a:rPr sz="1200">
                          <a:solidFill>
                            <a:srgbClr val="000000"/>
                          </a:solidFill>
                          <a:latin typeface="Calibri"/>
                        </a:rPr>
                        <a:t>$</a:t>
                      </a:r>
                    </a:p>
                  </a:txBody>
                  <a:tcPr marL="33401" marR="0" marT="0" marB="19050" anchor="b">
                    <a:lnL w="0"/>
                    <a:lnR w="0"/>
                    <a:lnT w="12700" cmpd="dbl">
                      <a:solidFill>
                        <a:srgbClr val="000000"/>
                      </a:solidFill>
                      <a:prstDash val="solid"/>
                    </a:lnT>
                    <a:lnB w="12700" cmpd="dbl">
                      <a:solidFill>
                        <a:srgbClr val="000000"/>
                      </a:solidFill>
                      <a:prstDash val="solid"/>
                    </a:lnB>
                    <a:noFill/>
                  </a:tcPr>
                </a:tc>
                <a:tc>
                  <a:txBody>
                    <a:bodyPr/>
                    <a:lstStyle>
                      <a:defPPr/>
                    </a:lstStyle>
                    <a:p>
                      <a:pPr algn="r">
                        <a:lnSpc>
                          <a:spcPct val="83000"/>
                        </a:lnSpc>
                      </a:pPr>
                      <a:r>
                        <a:rPr sz="1200">
                          <a:solidFill>
                            <a:srgbClr val="000000"/>
                          </a:solidFill>
                          <a:latin typeface="Calibri"/>
                        </a:rPr>
                        <a:t>0.14 </a:t>
                      </a:r>
                    </a:p>
                  </a:txBody>
                  <a:tcPr marL="0" marR="0" marT="0" marB="19050" anchor="b">
                    <a:lnL w="0"/>
                    <a:lnR w="0"/>
                    <a:lnT w="12700" cmpd="dbl">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12700" cmpd="dbl">
                      <a:solidFill>
                        <a:srgbClr val="000000"/>
                      </a:solidFill>
                      <a:prstDash val="solid"/>
                    </a:lnT>
                    <a:lnB w="12700" cmpd="dbl">
                      <a:solidFill>
                        <a:srgbClr val="000000"/>
                      </a:solidFill>
                      <a:prstDash val="solid"/>
                    </a:lnB>
                    <a:noFill/>
                  </a:tcPr>
                </a:tc>
                <a:tc>
                  <a:txBody>
                    <a:bodyPr/>
                    <a:lstStyle>
                      <a:defPPr/>
                    </a:lstStyle>
                    <a:p>
                      <a:pPr algn="l">
                        <a:lnSpc>
                          <a:spcPct val="83000"/>
                        </a:lnSpc>
                      </a:pPr>
                      <a:r>
                        <a:rPr sz="1200">
                          <a:solidFill>
                            <a:srgbClr val="000000"/>
                          </a:solidFill>
                          <a:latin typeface="Calibri"/>
                        </a:rPr>
                        <a:t>$</a:t>
                      </a:r>
                    </a:p>
                  </a:txBody>
                  <a:tcPr marL="33401" marR="0" marT="0" marB="19050" anchor="b">
                    <a:lnL w="0"/>
                    <a:lnR w="0"/>
                    <a:lnT w="12700" cmpd="dbl">
                      <a:solidFill>
                        <a:srgbClr val="000000"/>
                      </a:solidFill>
                      <a:prstDash val="solid"/>
                    </a:lnT>
                    <a:lnB w="12700" cmpd="dbl">
                      <a:solidFill>
                        <a:srgbClr val="000000"/>
                      </a:solidFill>
                      <a:prstDash val="solid"/>
                    </a:lnB>
                    <a:noFill/>
                  </a:tcPr>
                </a:tc>
                <a:tc>
                  <a:txBody>
                    <a:bodyPr/>
                    <a:lstStyle>
                      <a:defPPr/>
                    </a:lstStyle>
                    <a:p>
                      <a:pPr algn="r">
                        <a:lnSpc>
                          <a:spcPct val="83000"/>
                        </a:lnSpc>
                      </a:pPr>
                      <a:r>
                        <a:rPr sz="1200">
                          <a:solidFill>
                            <a:srgbClr val="000000"/>
                          </a:solidFill>
                          <a:latin typeface="Calibri"/>
                        </a:rPr>
                        <a:t>0.01 </a:t>
                      </a:r>
                    </a:p>
                  </a:txBody>
                  <a:tcPr marL="0" marR="0" marT="0" marB="19050" anchor="b">
                    <a:lnL w="0"/>
                    <a:lnR w="0"/>
                    <a:lnT w="12700" cmpd="dbl">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200">
                        <a:solidFill>
                          <a:srgbClr val="000000"/>
                        </a:solidFill>
                        <a:latin typeface="Calibri"/>
                      </a:endParaRPr>
                    </a:p>
                  </a:txBody>
                  <a:tcPr marL="0" marR="9525" marT="0" marB="19050" anchor="b">
                    <a:lnL w="0"/>
                    <a:lnR w="0"/>
                    <a:lnT w="12700" cmpd="dbl">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11"/>
                  </a:ext>
                </a:extLst>
              </a:tr>
              <a:tr h="304800">
                <a:tc>
                  <a:txBody>
                    <a:bodyPr/>
                    <a:lstStyle>
                      <a:defPPr/>
                    </a:lstStyle>
                    <a:p>
                      <a:pPr algn="l">
                        <a:lnSpc>
                          <a:spcPct val="83000"/>
                        </a:lnSpc>
                      </a:pPr>
                      <a:r>
                        <a:rPr sz="1200" b="1">
                          <a:solidFill>
                            <a:srgbClr val="000000"/>
                          </a:solidFill>
                          <a:latin typeface="Calibri"/>
                        </a:rPr>
                        <a:t>ROA (1)</a:t>
                      </a:r>
                    </a:p>
                  </a:txBody>
                  <a:tcPr marL="33401" marR="33401" marT="0" marB="19050" anchor="b">
                    <a:lnL w="0"/>
                    <a:lnR w="0"/>
                    <a:lnT w="12700" cmpd="dbl">
                      <a:solidFill>
                        <a:srgbClr val="000000"/>
                      </a:solidFill>
                      <a:prstDash val="solid"/>
                    </a:lnT>
                    <a:lnB w="12700" cmpd="dbl">
                      <a:solidFill>
                        <a:srgbClr val="000000"/>
                      </a:solidFill>
                      <a:prstDash val="solid"/>
                    </a:lnB>
                    <a:solidFill>
                      <a:srgbClr val="FFFFFF"/>
                    </a:solidFill>
                  </a:tcPr>
                </a:tc>
                <a:tc gridSpan="2">
                  <a:txBody>
                    <a:bodyPr/>
                    <a:lstStyle>
                      <a:defPPr/>
                    </a:lstStyle>
                    <a:p>
                      <a:pPr algn="r">
                        <a:lnSpc>
                          <a:spcPct val="83000"/>
                        </a:lnSpc>
                      </a:pPr>
                      <a:r>
                        <a:rPr sz="1200" b="1">
                          <a:solidFill>
                            <a:srgbClr val="000000"/>
                          </a:solidFill>
                          <a:latin typeface="Calibri"/>
                        </a:rPr>
                        <a:t>0.97 </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12700" cmpd="dbl">
                      <a:solidFill>
                        <a:srgbClr val="000000"/>
                      </a:solidFill>
                      <a:prstDash val="solid"/>
                    </a:lnB>
                  </a:tcPr>
                </a:tc>
                <a:tc>
                  <a:txBody>
                    <a:bodyPr/>
                    <a:lstStyle>
                      <a:defPPr/>
                    </a:lstStyle>
                    <a:p>
                      <a:pPr algn="l">
                        <a:lnSpc>
                          <a:spcPct val="83000"/>
                        </a:lnSpc>
                      </a:pPr>
                      <a:r>
                        <a:rPr sz="1200" b="1">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tc gridSpan="2">
                  <a:txBody>
                    <a:bodyPr/>
                    <a:lstStyle>
                      <a:defPPr/>
                    </a:lstStyle>
                    <a:p>
                      <a:pPr algn="r">
                        <a:lnSpc>
                          <a:spcPct val="83000"/>
                        </a:lnSpc>
                      </a:pPr>
                      <a:r>
                        <a:rPr sz="1200">
                          <a:solidFill>
                            <a:srgbClr val="000000"/>
                          </a:solidFill>
                          <a:latin typeface="Calibri"/>
                        </a:rPr>
                        <a:t>0.31 </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12700" cmpd="dbl">
                      <a:solidFill>
                        <a:srgbClr val="000000"/>
                      </a:solidFill>
                      <a:prstDash val="solid"/>
                    </a:lnB>
                  </a:tcPr>
                </a:tc>
                <a:tc>
                  <a:txBody>
                    <a:bodyPr/>
                    <a:lstStyle>
                      <a:defPPr/>
                    </a:lstStyle>
                    <a:p>
                      <a:pPr algn="l">
                        <a:lnSpc>
                          <a:spcPct val="83000"/>
                        </a:lnSpc>
                      </a:pPr>
                      <a:r>
                        <a:rPr sz="1200">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tc gridSpan="2">
                  <a:txBody>
                    <a:bodyPr/>
                    <a:lstStyle>
                      <a:defPPr/>
                    </a:lstStyle>
                    <a:p>
                      <a:pPr algn="r">
                        <a:lnSpc>
                          <a:spcPct val="83000"/>
                        </a:lnSpc>
                      </a:pPr>
                      <a:r>
                        <a:rPr sz="1200">
                          <a:solidFill>
                            <a:srgbClr val="000000"/>
                          </a:solidFill>
                          <a:latin typeface="Calibri"/>
                        </a:rPr>
                        <a:t>(0.18)</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12700" cmpd="dbl">
                      <a:solidFill>
                        <a:srgbClr val="000000"/>
                      </a:solidFill>
                      <a:prstDash val="solid"/>
                    </a:lnB>
                  </a:tcPr>
                </a:tc>
                <a:tc>
                  <a:txBody>
                    <a:bodyPr/>
                    <a:lstStyle>
                      <a:defPPr/>
                    </a:lstStyle>
                    <a:p>
                      <a:pPr algn="l">
                        <a:lnSpc>
                          <a:spcPct val="83000"/>
                        </a:lnSpc>
                      </a:pPr>
                      <a:r>
                        <a:rPr sz="1200">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12"/>
                  </a:ext>
                </a:extLst>
              </a:tr>
              <a:tr h="295275">
                <a:tc>
                  <a:txBody>
                    <a:bodyPr/>
                    <a:lstStyle>
                      <a:defPPr/>
                    </a:lstStyle>
                    <a:p>
                      <a:pPr algn="l">
                        <a:lnSpc>
                          <a:spcPct val="83000"/>
                        </a:lnSpc>
                      </a:pPr>
                      <a:r>
                        <a:rPr sz="1200" b="1">
                          <a:solidFill>
                            <a:srgbClr val="000000"/>
                          </a:solidFill>
                          <a:latin typeface="Calibri"/>
                        </a:rPr>
                        <a:t>ROE (2)</a:t>
                      </a:r>
                    </a:p>
                  </a:txBody>
                  <a:tcPr marL="33401" marR="33401" marT="0" marB="19050" anchor="b">
                    <a:lnL w="0"/>
                    <a:lnR w="0"/>
                    <a:lnT w="12700" cmpd="dbl">
                      <a:solidFill>
                        <a:srgbClr val="000000"/>
                      </a:solidFill>
                      <a:prstDash val="solid"/>
                    </a:lnT>
                    <a:lnB w="12700" cmpd="dbl">
                      <a:solidFill>
                        <a:srgbClr val="000000"/>
                      </a:solidFill>
                      <a:prstDash val="solid"/>
                    </a:lnB>
                    <a:solidFill>
                      <a:srgbClr val="FFFFFF"/>
                    </a:solidFill>
                  </a:tcPr>
                </a:tc>
                <a:tc gridSpan="2">
                  <a:txBody>
                    <a:bodyPr/>
                    <a:lstStyle>
                      <a:defPPr/>
                    </a:lstStyle>
                    <a:p>
                      <a:pPr algn="r">
                        <a:lnSpc>
                          <a:spcPct val="83000"/>
                        </a:lnSpc>
                      </a:pPr>
                      <a:r>
                        <a:rPr sz="1200" b="1">
                          <a:solidFill>
                            <a:srgbClr val="000000"/>
                          </a:solidFill>
                          <a:latin typeface="Calibri"/>
                        </a:rPr>
                        <a:t>10.32 </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12700" cmpd="dbl">
                      <a:solidFill>
                        <a:srgbClr val="000000"/>
                      </a:solidFill>
                      <a:prstDash val="solid"/>
                    </a:lnB>
                  </a:tcPr>
                </a:tc>
                <a:tc>
                  <a:txBody>
                    <a:bodyPr/>
                    <a:lstStyle>
                      <a:defPPr/>
                    </a:lstStyle>
                    <a:p>
                      <a:pPr algn="l">
                        <a:lnSpc>
                          <a:spcPct val="83000"/>
                        </a:lnSpc>
                      </a:pPr>
                      <a:r>
                        <a:rPr sz="1200" b="1">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tc gridSpan="2">
                  <a:txBody>
                    <a:bodyPr/>
                    <a:lstStyle>
                      <a:defPPr/>
                    </a:lstStyle>
                    <a:p>
                      <a:pPr algn="r">
                        <a:lnSpc>
                          <a:spcPct val="83000"/>
                        </a:lnSpc>
                      </a:pPr>
                      <a:r>
                        <a:rPr sz="1200">
                          <a:solidFill>
                            <a:srgbClr val="000000"/>
                          </a:solidFill>
                          <a:latin typeface="Calibri"/>
                        </a:rPr>
                        <a:t>3.43 </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12700" cmpd="dbl">
                      <a:solidFill>
                        <a:srgbClr val="000000"/>
                      </a:solidFill>
                      <a:prstDash val="solid"/>
                    </a:lnB>
                  </a:tcPr>
                </a:tc>
                <a:tc>
                  <a:txBody>
                    <a:bodyPr/>
                    <a:lstStyle>
                      <a:defPPr/>
                    </a:lstStyle>
                    <a:p>
                      <a:pPr algn="l">
                        <a:lnSpc>
                          <a:spcPct val="83000"/>
                        </a:lnSpc>
                      </a:pPr>
                      <a:r>
                        <a:rPr sz="1200">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tc gridSpan="2">
                  <a:txBody>
                    <a:bodyPr/>
                    <a:lstStyle>
                      <a:defPPr/>
                    </a:lstStyle>
                    <a:p>
                      <a:pPr algn="r">
                        <a:lnSpc>
                          <a:spcPct val="83000"/>
                        </a:lnSpc>
                      </a:pPr>
                      <a:r>
                        <a:rPr sz="1200">
                          <a:solidFill>
                            <a:srgbClr val="000000"/>
                          </a:solidFill>
                          <a:latin typeface="Calibri"/>
                        </a:rPr>
                        <a:t>(0.32)</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12700" cmpd="dbl">
                      <a:solidFill>
                        <a:srgbClr val="000000"/>
                      </a:solidFill>
                      <a:prstDash val="solid"/>
                    </a:lnB>
                  </a:tcPr>
                </a:tc>
                <a:tc>
                  <a:txBody>
                    <a:bodyPr/>
                    <a:lstStyle>
                      <a:defPPr/>
                    </a:lstStyle>
                    <a:p>
                      <a:pPr algn="l">
                        <a:lnSpc>
                          <a:spcPct val="83000"/>
                        </a:lnSpc>
                      </a:pPr>
                      <a:r>
                        <a:rPr sz="1200">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13"/>
                  </a:ext>
                </a:extLst>
              </a:tr>
              <a:tr h="304800">
                <a:tc>
                  <a:txBody>
                    <a:bodyPr/>
                    <a:lstStyle>
                      <a:defPPr/>
                    </a:lstStyle>
                    <a:p>
                      <a:pPr algn="l">
                        <a:lnSpc>
                          <a:spcPct val="83000"/>
                        </a:lnSpc>
                      </a:pPr>
                      <a:r>
                        <a:rPr sz="1200" b="1">
                          <a:solidFill>
                            <a:srgbClr val="000000"/>
                          </a:solidFill>
                          <a:latin typeface="Calibri"/>
                        </a:rPr>
                        <a:t>ROE (tangible) (3)</a:t>
                      </a:r>
                    </a:p>
                  </a:txBody>
                  <a:tcPr marL="33401" marR="33401" marT="0" marB="19050" anchor="b">
                    <a:lnL w="0"/>
                    <a:lnR w="0"/>
                    <a:lnT w="12700" cmpd="dbl">
                      <a:solidFill>
                        <a:srgbClr val="000000"/>
                      </a:solidFill>
                      <a:prstDash val="solid"/>
                    </a:lnT>
                    <a:lnB w="12700" cmpd="dbl">
                      <a:solidFill>
                        <a:srgbClr val="000000"/>
                      </a:solidFill>
                      <a:prstDash val="solid"/>
                    </a:lnB>
                    <a:solidFill>
                      <a:srgbClr val="FFFFFF"/>
                    </a:solidFill>
                  </a:tcPr>
                </a:tc>
                <a:tc gridSpan="2">
                  <a:txBody>
                    <a:bodyPr/>
                    <a:lstStyle>
                      <a:defPPr/>
                    </a:lstStyle>
                    <a:p>
                      <a:pPr algn="r">
                        <a:lnSpc>
                          <a:spcPct val="83000"/>
                        </a:lnSpc>
                      </a:pPr>
                      <a:r>
                        <a:rPr sz="1200" b="1">
                          <a:solidFill>
                            <a:srgbClr val="000000"/>
                          </a:solidFill>
                          <a:latin typeface="Calibri"/>
                        </a:rPr>
                        <a:t>13.50 </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12700" cmpd="dbl">
                      <a:solidFill>
                        <a:srgbClr val="000000"/>
                      </a:solidFill>
                      <a:prstDash val="solid"/>
                    </a:lnB>
                  </a:tcPr>
                </a:tc>
                <a:tc>
                  <a:txBody>
                    <a:bodyPr/>
                    <a:lstStyle>
                      <a:defPPr/>
                    </a:lstStyle>
                    <a:p>
                      <a:pPr algn="l">
                        <a:lnSpc>
                          <a:spcPct val="83000"/>
                        </a:lnSpc>
                      </a:pPr>
                      <a:r>
                        <a:rPr sz="1200" b="1">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tc gridSpan="2">
                  <a:txBody>
                    <a:bodyPr/>
                    <a:lstStyle>
                      <a:defPPr/>
                    </a:lstStyle>
                    <a:p>
                      <a:pPr algn="r">
                        <a:lnSpc>
                          <a:spcPct val="83000"/>
                        </a:lnSpc>
                      </a:pPr>
                      <a:r>
                        <a:rPr sz="1200">
                          <a:solidFill>
                            <a:srgbClr val="000000"/>
                          </a:solidFill>
                          <a:latin typeface="Calibri"/>
                        </a:rPr>
                        <a:t>4.51 </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12700" cmpd="dbl">
                      <a:solidFill>
                        <a:srgbClr val="000000"/>
                      </a:solidFill>
                      <a:prstDash val="solid"/>
                    </a:lnB>
                  </a:tcPr>
                </a:tc>
                <a:tc>
                  <a:txBody>
                    <a:bodyPr/>
                    <a:lstStyle>
                      <a:defPPr/>
                    </a:lstStyle>
                    <a:p>
                      <a:pPr algn="l">
                        <a:lnSpc>
                          <a:spcPct val="83000"/>
                        </a:lnSpc>
                      </a:pPr>
                      <a:r>
                        <a:rPr sz="1200">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tc gridSpan="2">
                  <a:txBody>
                    <a:bodyPr/>
                    <a:lstStyle>
                      <a:defPPr/>
                    </a:lstStyle>
                    <a:p>
                      <a:pPr algn="r">
                        <a:lnSpc>
                          <a:spcPct val="83000"/>
                        </a:lnSpc>
                      </a:pPr>
                      <a:r>
                        <a:rPr sz="1200">
                          <a:solidFill>
                            <a:srgbClr val="000000"/>
                          </a:solidFill>
                          <a:latin typeface="Calibri"/>
                        </a:rPr>
                        <a:t>(0.53)</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12700" cmpd="dbl">
                      <a:solidFill>
                        <a:srgbClr val="000000"/>
                      </a:solidFill>
                      <a:prstDash val="solid"/>
                    </a:lnB>
                  </a:tcPr>
                </a:tc>
                <a:tc>
                  <a:txBody>
                    <a:bodyPr/>
                    <a:lstStyle>
                      <a:defPPr/>
                    </a:lstStyle>
                    <a:p>
                      <a:pPr algn="l">
                        <a:lnSpc>
                          <a:spcPct val="83000"/>
                        </a:lnSpc>
                      </a:pPr>
                      <a:r>
                        <a:rPr sz="1200">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14"/>
                  </a:ext>
                </a:extLst>
              </a:tr>
              <a:tr h="295275">
                <a:tc>
                  <a:txBody>
                    <a:bodyPr/>
                    <a:lstStyle>
                      <a:defPPr/>
                    </a:lstStyle>
                    <a:p>
                      <a:pPr algn="l">
                        <a:lnSpc>
                          <a:spcPct val="83000"/>
                        </a:lnSpc>
                      </a:pPr>
                      <a:r>
                        <a:rPr sz="1200" b="1">
                          <a:solidFill>
                            <a:srgbClr val="000000"/>
                          </a:solidFill>
                          <a:latin typeface="Calibri"/>
                        </a:rPr>
                        <a:t>Efficiency ratio (3)</a:t>
                      </a:r>
                    </a:p>
                  </a:txBody>
                  <a:tcPr marL="33401" marR="33401" marT="0" marB="19050" anchor="b">
                    <a:lnL w="0"/>
                    <a:lnR w="0"/>
                    <a:lnT w="12700" cmpd="dbl">
                      <a:solidFill>
                        <a:srgbClr val="000000"/>
                      </a:solidFill>
                      <a:prstDash val="solid"/>
                    </a:lnT>
                    <a:lnB w="12700" cmpd="dbl">
                      <a:solidFill>
                        <a:srgbClr val="000000"/>
                      </a:solidFill>
                      <a:prstDash val="solid"/>
                    </a:lnB>
                    <a:solidFill>
                      <a:srgbClr val="FFFFFF"/>
                    </a:solidFill>
                  </a:tcPr>
                </a:tc>
                <a:tc gridSpan="2">
                  <a:txBody>
                    <a:bodyPr/>
                    <a:lstStyle>
                      <a:defPPr/>
                    </a:lstStyle>
                    <a:p>
                      <a:pPr algn="r">
                        <a:lnSpc>
                          <a:spcPct val="83000"/>
                        </a:lnSpc>
                      </a:pPr>
                      <a:r>
                        <a:rPr sz="1200" b="1">
                          <a:solidFill>
                            <a:srgbClr val="000000"/>
                          </a:solidFill>
                          <a:latin typeface="Calibri"/>
                        </a:rPr>
                        <a:t>62.3 </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0"/>
                  </a:tcPr>
                </a:tc>
                <a:tc>
                  <a:txBody>
                    <a:bodyPr/>
                    <a:lstStyle>
                      <a:defPPr/>
                    </a:lstStyle>
                    <a:p>
                      <a:pPr algn="l">
                        <a:lnSpc>
                          <a:spcPct val="83000"/>
                        </a:lnSpc>
                      </a:pPr>
                      <a:r>
                        <a:rPr sz="1200" b="1">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tc gridSpan="2">
                  <a:txBody>
                    <a:bodyPr/>
                    <a:lstStyle>
                      <a:defPPr/>
                    </a:lstStyle>
                    <a:p>
                      <a:pPr algn="r">
                        <a:lnSpc>
                          <a:spcPct val="83000"/>
                        </a:lnSpc>
                      </a:pPr>
                      <a:r>
                        <a:rPr sz="1200">
                          <a:solidFill>
                            <a:srgbClr val="000000"/>
                          </a:solidFill>
                          <a:latin typeface="Calibri"/>
                        </a:rPr>
                        <a:t>(4.0)</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0"/>
                  </a:tcPr>
                </a:tc>
                <a:tc>
                  <a:txBody>
                    <a:bodyPr/>
                    <a:lstStyle>
                      <a:defPPr/>
                    </a:lstStyle>
                    <a:p>
                      <a:pPr algn="l">
                        <a:lnSpc>
                          <a:spcPct val="83000"/>
                        </a:lnSpc>
                      </a:pPr>
                      <a:r>
                        <a:rPr sz="1200">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tc gridSpan="2">
                  <a:txBody>
                    <a:bodyPr/>
                    <a:lstStyle>
                      <a:defPPr/>
                    </a:lstStyle>
                    <a:p>
                      <a:pPr algn="r">
                        <a:lnSpc>
                          <a:spcPct val="83000"/>
                        </a:lnSpc>
                      </a:pPr>
                      <a:r>
                        <a:rPr sz="1200">
                          <a:solidFill>
                            <a:srgbClr val="000000"/>
                          </a:solidFill>
                          <a:latin typeface="Calibri"/>
                        </a:rPr>
                        <a:t>(1.3)</a:t>
                      </a:r>
                    </a:p>
                  </a:txBody>
                  <a:tcPr marL="33401" marR="0" marT="0" marB="19050" anchor="b">
                    <a:lnL w="0"/>
                    <a:lnR w="0"/>
                    <a:lnT w="12700" cmpd="dbl">
                      <a:solidFill>
                        <a:srgbClr val="000000"/>
                      </a:solidFill>
                      <a:prstDash val="solid"/>
                    </a:lnT>
                    <a:lnB w="12700" cmpd="dbl">
                      <a:solidFill>
                        <a:srgbClr val="000000"/>
                      </a:solidFill>
                      <a:prstDash val="solid"/>
                    </a:lnB>
                    <a:noFill/>
                  </a:tcPr>
                </a:tc>
                <a:tc hMerge="1">
                  <a:txBody>
                    <a:bodyPr/>
                    <a:lstStyle>
                      <a:defPPr/>
                    </a:lstStyle>
                    <a:p>
                      <a:endParaRPr/>
                    </a:p>
                  </a:txBody>
                  <a:tcPr>
                    <a:lnL w="0"/>
                    <a:lnR w="0"/>
                    <a:lnT w="12700" cmpd="dbl">
                      <a:prstDash val="solid"/>
                    </a:lnT>
                    <a:lnB w="0"/>
                  </a:tcPr>
                </a:tc>
                <a:tc>
                  <a:txBody>
                    <a:bodyPr/>
                    <a:lstStyle>
                      <a:defPPr/>
                    </a:lstStyle>
                    <a:p>
                      <a:pPr algn="l">
                        <a:lnSpc>
                          <a:spcPct val="83000"/>
                        </a:lnSpc>
                      </a:pPr>
                      <a:r>
                        <a:rPr sz="1200">
                          <a:solidFill>
                            <a:srgbClr val="000000"/>
                          </a:solidFill>
                          <a:latin typeface="Calibri"/>
                        </a:rPr>
                        <a:t>%</a:t>
                      </a:r>
                    </a:p>
                  </a:txBody>
                  <a:tcPr marL="0" marR="9525" marT="0" marB="19050" anchor="b">
                    <a:lnL w="0"/>
                    <a:lnR w="0"/>
                    <a:lnT w="12700" cmpd="dbl">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15"/>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9108" y="175387"/>
            <a:ext cx="8419338" cy="7016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ct val="0"/>
              </a:spcBef>
              <a:spcAft>
                <a:spcPct val="0"/>
              </a:spcAft>
            </a:pPr>
            <a:r>
              <a:rPr sz="3200" b="1">
                <a:solidFill>
                  <a:srgbClr val="004689"/>
                </a:solidFill>
                <a:latin typeface="Arial"/>
              </a:rPr>
              <a:t>NET INTEREST INCOME AND MARGIN</a:t>
            </a:r>
          </a:p>
        </p:txBody>
      </p:sp>
      <p:sp>
        <p:nvSpPr>
          <p:cNvPr id="3" name="New shape"/>
          <p:cNvSpPr/>
          <p:nvPr/>
        </p:nvSpPr>
        <p:spPr>
          <a:xfrm>
            <a:off x="339471" y="738632"/>
            <a:ext cx="4024249"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200" b="1">
                <a:solidFill>
                  <a:srgbClr val="000000"/>
                </a:solidFill>
                <a:latin typeface="Calibri"/>
              </a:rPr>
              <a:t>Net Interest Income &amp; Net Interest Margin</a:t>
            </a:r>
          </a:p>
        </p:txBody>
      </p:sp>
      <p:sp>
        <p:nvSpPr>
          <p:cNvPr id="4" name="New shape"/>
          <p:cNvSpPr/>
          <p:nvPr/>
        </p:nvSpPr>
        <p:spPr>
          <a:xfrm>
            <a:off x="5080889" y="738251"/>
            <a:ext cx="3842258" cy="277749"/>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200" b="1">
                <a:solidFill>
                  <a:srgbClr val="000000"/>
                </a:solidFill>
                <a:latin typeface="Calibri"/>
              </a:rPr>
              <a:t>Average Interest-Earning Assets &amp; Yields</a:t>
            </a:r>
          </a:p>
        </p:txBody>
      </p:sp>
      <p:sp>
        <p:nvSpPr>
          <p:cNvPr id="5" name="New shape"/>
          <p:cNvSpPr/>
          <p:nvPr/>
        </p:nvSpPr>
        <p:spPr>
          <a:xfrm>
            <a:off x="5245354" y="3402203"/>
            <a:ext cx="3677793"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200" b="1">
                <a:solidFill>
                  <a:srgbClr val="000000"/>
                </a:solidFill>
                <a:latin typeface="Calibri"/>
              </a:rPr>
              <a:t>Average Liabilities &amp; Rates</a:t>
            </a:r>
          </a:p>
        </p:txBody>
      </p:sp>
      <p:sp>
        <p:nvSpPr>
          <p:cNvPr id="6" name="New shape"/>
          <p:cNvSpPr/>
          <p:nvPr/>
        </p:nvSpPr>
        <p:spPr>
          <a:xfrm>
            <a:off x="228600" y="1144524"/>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000" b="1">
                <a:solidFill>
                  <a:srgbClr val="004E95"/>
                </a:solidFill>
                <a:latin typeface="Calibri"/>
              </a:rPr>
              <a:t>($ IN MILLIONS)</a:t>
            </a:r>
          </a:p>
        </p:txBody>
      </p:sp>
      <p:sp>
        <p:nvSpPr>
          <p:cNvPr id="7" name="New shape"/>
          <p:cNvSpPr/>
          <p:nvPr/>
        </p:nvSpPr>
        <p:spPr>
          <a:xfrm>
            <a:off x="5038090" y="1056386"/>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000" b="1">
                <a:solidFill>
                  <a:srgbClr val="004E95"/>
                </a:solidFill>
                <a:latin typeface="Calibri"/>
              </a:rPr>
              <a:t>($ IN BILLIONS)</a:t>
            </a:r>
          </a:p>
        </p:txBody>
      </p:sp>
      <p:sp>
        <p:nvSpPr>
          <p:cNvPr id="8" name="New shape"/>
          <p:cNvSpPr/>
          <p:nvPr/>
        </p:nvSpPr>
        <p:spPr>
          <a:xfrm>
            <a:off x="5245354" y="3707130"/>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000" b="1">
                <a:solidFill>
                  <a:srgbClr val="004E95"/>
                </a:solidFill>
                <a:latin typeface="Calibri"/>
              </a:rPr>
              <a:t>($ IN BILLIONS)</a:t>
            </a:r>
          </a:p>
        </p:txBody>
      </p:sp>
      <p:sp>
        <p:nvSpPr>
          <p:cNvPr id="9"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29E4A7CA-DC38-4CE6-9243-D3232DEFCDEB}" type="slidenum">
              <a:rPr sz="1200">
                <a:solidFill>
                  <a:srgbClr val="FFFFFF"/>
                </a:solidFill>
                <a:latin typeface="Arial"/>
              </a:rPr>
              <a:pPr/>
              <a:t>4</a:t>
            </a:fld>
            <a:endParaRPr sz="1200">
              <a:solidFill>
                <a:srgbClr val="FFFFFF"/>
              </a:solidFill>
              <a:latin typeface="Arial"/>
            </a:endParaRPr>
          </a:p>
        </p:txBody>
      </p:sp>
      <p:sp>
        <p:nvSpPr>
          <p:cNvPr id="10" name="New shape"/>
          <p:cNvSpPr/>
          <p:nvPr/>
        </p:nvSpPr>
        <p:spPr>
          <a:xfrm>
            <a:off x="5180711" y="3924046"/>
            <a:ext cx="3876167" cy="22383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11" name="New picture"/>
          <p:cNvPicPr/>
          <p:nvPr/>
        </p:nvPicPr>
        <p:blipFill>
          <a:blip r:embed="rId2"/>
          <a:stretch>
            <a:fillRect/>
          </a:stretch>
        </p:blipFill>
        <p:spPr>
          <a:xfrm>
            <a:off x="5180711" y="3924046"/>
            <a:ext cx="3876167" cy="2238375"/>
          </a:xfrm>
          <a:prstGeom prst="rect">
            <a:avLst/>
          </a:prstGeom>
        </p:spPr>
      </p:pic>
      <p:sp>
        <p:nvSpPr>
          <p:cNvPr id="12" name="New shape"/>
          <p:cNvSpPr/>
          <p:nvPr/>
        </p:nvSpPr>
        <p:spPr>
          <a:xfrm>
            <a:off x="100711" y="1644269"/>
            <a:ext cx="5080000" cy="43719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13" name="New picture"/>
          <p:cNvPicPr/>
          <p:nvPr/>
        </p:nvPicPr>
        <p:blipFill>
          <a:blip r:embed="rId3"/>
          <a:stretch>
            <a:fillRect/>
          </a:stretch>
        </p:blipFill>
        <p:spPr>
          <a:xfrm>
            <a:off x="100711" y="1644269"/>
            <a:ext cx="5080000" cy="4371975"/>
          </a:xfrm>
          <a:prstGeom prst="rect">
            <a:avLst/>
          </a:prstGeom>
        </p:spPr>
      </p:pic>
      <p:sp>
        <p:nvSpPr>
          <p:cNvPr id="14" name="New shape"/>
          <p:cNvSpPr/>
          <p:nvPr/>
        </p:nvSpPr>
        <p:spPr>
          <a:xfrm>
            <a:off x="5163185" y="1242187"/>
            <a:ext cx="3838575" cy="22383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15" name="New picture"/>
          <p:cNvPicPr/>
          <p:nvPr/>
        </p:nvPicPr>
        <p:blipFill>
          <a:blip r:embed="rId4"/>
          <a:stretch>
            <a:fillRect/>
          </a:stretch>
        </p:blipFill>
        <p:spPr>
          <a:xfrm>
            <a:off x="5163185" y="1242187"/>
            <a:ext cx="3838575" cy="223837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90525" y="148717"/>
            <a:ext cx="7315200" cy="60845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ct val="0"/>
              </a:spcBef>
              <a:spcAft>
                <a:spcPct val="0"/>
              </a:spcAft>
            </a:pPr>
            <a:r>
              <a:rPr sz="3200" b="1">
                <a:solidFill>
                  <a:srgbClr val="004689"/>
                </a:solidFill>
                <a:latin typeface="Arial"/>
              </a:rPr>
              <a:t>ASSET QUALITY </a:t>
            </a:r>
          </a:p>
          <a:p>
            <a:pPr algn="l" defTabSz="457200">
              <a:lnSpc>
                <a:spcPct val="90000"/>
              </a:lnSpc>
              <a:spcBef>
                <a:spcPct val="0"/>
              </a:spcBef>
              <a:spcAft>
                <a:spcPct val="0"/>
              </a:spcAft>
            </a:pPr>
            <a:r>
              <a:rPr sz="1000" b="1">
                <a:solidFill>
                  <a:srgbClr val="004689"/>
                </a:solidFill>
                <a:latin typeface="Arial"/>
              </a:rPr>
              <a:t>($ IN MILLIONS)</a:t>
            </a:r>
          </a:p>
        </p:txBody>
      </p:sp>
      <p:sp>
        <p:nvSpPr>
          <p:cNvPr id="3" name="New shape"/>
          <p:cNvSpPr/>
          <p:nvPr/>
        </p:nvSpPr>
        <p:spPr>
          <a:xfrm>
            <a:off x="322707" y="884301"/>
            <a:ext cx="3959352"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200" b="1">
                <a:solidFill>
                  <a:srgbClr val="000000"/>
                </a:solidFill>
                <a:latin typeface="Calibri"/>
              </a:rPr>
              <a:t>Provision for Credit Losses</a:t>
            </a:r>
          </a:p>
        </p:txBody>
      </p:sp>
      <p:sp>
        <p:nvSpPr>
          <p:cNvPr id="4" name="New shape"/>
          <p:cNvSpPr/>
          <p:nvPr/>
        </p:nvSpPr>
        <p:spPr>
          <a:xfrm>
            <a:off x="4891913" y="883920"/>
            <a:ext cx="38130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200" b="1">
                <a:solidFill>
                  <a:srgbClr val="000000"/>
                </a:solidFill>
                <a:latin typeface="Calibri"/>
              </a:rPr>
              <a:t>Non-Performing Loans (NPLs) &amp; NPLs to Loans</a:t>
            </a:r>
          </a:p>
        </p:txBody>
      </p:sp>
      <p:sp>
        <p:nvSpPr>
          <p:cNvPr id="5" name="New shape"/>
          <p:cNvSpPr/>
          <p:nvPr/>
        </p:nvSpPr>
        <p:spPr>
          <a:xfrm>
            <a:off x="4716399" y="3652774"/>
            <a:ext cx="4408424" cy="25304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sp>
        <p:nvSpPr>
          <p:cNvPr id="6" name="New shape"/>
          <p:cNvSpPr/>
          <p:nvPr/>
        </p:nvSpPr>
        <p:spPr>
          <a:xfrm>
            <a:off x="245999" y="3365500"/>
            <a:ext cx="3959352"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200" b="1">
                <a:solidFill>
                  <a:srgbClr val="000000"/>
                </a:solidFill>
                <a:latin typeface="Calibri"/>
              </a:rPr>
              <a:t>Net Charge-offs (NCOs) and NCOs to Average Loans</a:t>
            </a:r>
          </a:p>
        </p:txBody>
      </p:sp>
      <p:sp>
        <p:nvSpPr>
          <p:cNvPr id="7" name="New shape"/>
          <p:cNvSpPr/>
          <p:nvPr/>
        </p:nvSpPr>
        <p:spPr>
          <a:xfrm>
            <a:off x="4891913" y="3370580"/>
            <a:ext cx="38130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200" b="1">
                <a:solidFill>
                  <a:srgbClr val="000000"/>
                </a:solidFill>
                <a:latin typeface="Calibri"/>
              </a:rPr>
              <a:t>ACL(1) to NPLs &amp; Loans</a:t>
            </a:r>
          </a:p>
        </p:txBody>
      </p:sp>
      <p:sp>
        <p:nvSpPr>
          <p:cNvPr id="8" name="New shape"/>
          <p:cNvSpPr/>
          <p:nvPr/>
        </p:nvSpPr>
        <p:spPr>
          <a:xfrm>
            <a:off x="175895" y="3623437"/>
            <a:ext cx="4252849" cy="257009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sp>
        <p:nvSpPr>
          <p:cNvPr id="9" name="New shape"/>
          <p:cNvSpPr/>
          <p:nvPr/>
        </p:nvSpPr>
        <p:spPr>
          <a:xfrm>
            <a:off x="303149" y="1086612"/>
            <a:ext cx="3697224" cy="19494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sp>
        <p:nvSpPr>
          <p:cNvPr id="10"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7F482FD1-30CF-4C5B-B23B-6B3027B34D22}" type="slidenum">
              <a:rPr sz="1200">
                <a:solidFill>
                  <a:srgbClr val="FFFFFF"/>
                </a:solidFill>
                <a:latin typeface="Arial"/>
              </a:rPr>
              <a:pPr/>
              <a:t>5</a:t>
            </a:fld>
            <a:endParaRPr sz="1200">
              <a:solidFill>
                <a:srgbClr val="FFFFFF"/>
              </a:solidFill>
              <a:latin typeface="Arial"/>
            </a:endParaRPr>
          </a:p>
        </p:txBody>
      </p:sp>
      <p:sp>
        <p:nvSpPr>
          <p:cNvPr id="11" name="New shape"/>
          <p:cNvSpPr/>
          <p:nvPr/>
        </p:nvSpPr>
        <p:spPr>
          <a:xfrm>
            <a:off x="1386205" y="6340475"/>
            <a:ext cx="7217791" cy="49441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marL="215900" lvl="1" indent="-215900" algn="l" defTabSz="457200">
              <a:lnSpc>
                <a:spcPct val="100000"/>
              </a:lnSpc>
              <a:spcBef>
                <a:spcPct val="0"/>
              </a:spcBef>
              <a:spcAft>
                <a:spcPct val="0"/>
              </a:spcAft>
              <a:buAutoNum type="arabicPeriod"/>
            </a:pPr>
            <a:r>
              <a:rPr sz="1000" i="1">
                <a:solidFill>
                  <a:srgbClr val="000000"/>
                </a:solidFill>
                <a:latin typeface="Calibri"/>
              </a:rPr>
              <a:t>The allowance for credit losses (“ACL”) relates specifically to "Loans, net of unearned income" and does not include the ACL related to off-balance-sheet credit exposures.</a:t>
            </a:r>
          </a:p>
          <a:p>
            <a:pPr marL="0" algn="l" defTabSz="457200">
              <a:lnSpc>
                <a:spcPct val="100000"/>
              </a:lnSpc>
              <a:spcBef>
                <a:spcPct val="0"/>
              </a:spcBef>
              <a:spcAft>
                <a:spcPct val="0"/>
              </a:spcAft>
            </a:pPr>
            <a:endParaRPr sz="1000" i="1">
              <a:solidFill>
                <a:srgbClr val="000000"/>
              </a:solidFill>
              <a:latin typeface="Calibri"/>
            </a:endParaRPr>
          </a:p>
        </p:txBody>
      </p:sp>
      <p:sp>
        <p:nvSpPr>
          <p:cNvPr id="12" name="New shape"/>
          <p:cNvSpPr/>
          <p:nvPr/>
        </p:nvSpPr>
        <p:spPr>
          <a:xfrm>
            <a:off x="237236" y="1288415"/>
            <a:ext cx="4038600" cy="21431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13" name="New picture"/>
          <p:cNvPicPr/>
          <p:nvPr/>
        </p:nvPicPr>
        <p:blipFill>
          <a:blip r:embed="rId2"/>
          <a:stretch>
            <a:fillRect/>
          </a:stretch>
        </p:blipFill>
        <p:spPr>
          <a:xfrm>
            <a:off x="237236" y="1288415"/>
            <a:ext cx="4038600" cy="2143125"/>
          </a:xfrm>
          <a:prstGeom prst="rect">
            <a:avLst/>
          </a:prstGeom>
        </p:spPr>
      </p:pic>
      <p:sp>
        <p:nvSpPr>
          <p:cNvPr id="14" name="New shape"/>
          <p:cNvSpPr/>
          <p:nvPr/>
        </p:nvSpPr>
        <p:spPr>
          <a:xfrm>
            <a:off x="4716399" y="1335278"/>
            <a:ext cx="4038600" cy="21431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15" name="New picture"/>
          <p:cNvPicPr/>
          <p:nvPr/>
        </p:nvPicPr>
        <p:blipFill>
          <a:blip r:embed="rId3"/>
          <a:stretch>
            <a:fillRect/>
          </a:stretch>
        </p:blipFill>
        <p:spPr>
          <a:xfrm>
            <a:off x="4716399" y="1335278"/>
            <a:ext cx="4038600" cy="2143125"/>
          </a:xfrm>
          <a:prstGeom prst="rect">
            <a:avLst/>
          </a:prstGeom>
        </p:spPr>
      </p:pic>
      <p:sp>
        <p:nvSpPr>
          <p:cNvPr id="16" name="New shape"/>
          <p:cNvSpPr/>
          <p:nvPr/>
        </p:nvSpPr>
        <p:spPr>
          <a:xfrm>
            <a:off x="390525" y="3764407"/>
            <a:ext cx="4038600" cy="24288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17" name="New picture"/>
          <p:cNvPicPr/>
          <p:nvPr/>
        </p:nvPicPr>
        <p:blipFill>
          <a:blip r:embed="rId4"/>
          <a:stretch>
            <a:fillRect/>
          </a:stretch>
        </p:blipFill>
        <p:spPr>
          <a:xfrm>
            <a:off x="390525" y="3764407"/>
            <a:ext cx="4038600" cy="2428875"/>
          </a:xfrm>
          <a:prstGeom prst="rect">
            <a:avLst/>
          </a:prstGeom>
        </p:spPr>
      </p:pic>
      <p:sp>
        <p:nvSpPr>
          <p:cNvPr id="18" name="New shape"/>
          <p:cNvSpPr/>
          <p:nvPr/>
        </p:nvSpPr>
        <p:spPr>
          <a:xfrm>
            <a:off x="4863211" y="3803396"/>
            <a:ext cx="4114800" cy="239014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19" name="New picture"/>
          <p:cNvPicPr/>
          <p:nvPr/>
        </p:nvPicPr>
        <p:blipFill>
          <a:blip r:embed="rId5"/>
          <a:stretch>
            <a:fillRect/>
          </a:stretch>
        </p:blipFill>
        <p:spPr>
          <a:xfrm>
            <a:off x="4863211" y="3803396"/>
            <a:ext cx="4114800" cy="239014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39674" y="315214"/>
            <a:ext cx="7315200"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ct val="0"/>
              </a:spcBef>
              <a:spcAft>
                <a:spcPct val="0"/>
              </a:spcAft>
            </a:pPr>
            <a:r>
              <a:rPr sz="3200" b="1">
                <a:solidFill>
                  <a:srgbClr val="004689"/>
                </a:solidFill>
                <a:latin typeface="Arial"/>
              </a:rPr>
              <a:t>NON-INTEREST INCOME</a:t>
            </a:r>
            <a:r>
              <a:rPr sz="3200" b="1" baseline="30000">
                <a:solidFill>
                  <a:srgbClr val="004689"/>
                </a:solidFill>
                <a:latin typeface="Arial"/>
              </a:rPr>
              <a:t>(1)</a:t>
            </a:r>
            <a:br>
              <a:rPr sz="3200" b="1">
                <a:solidFill>
                  <a:srgbClr val="004689"/>
                </a:solidFill>
                <a:latin typeface="Arial"/>
              </a:rPr>
            </a:br>
            <a:endParaRPr sz="3200" b="1">
              <a:solidFill>
                <a:srgbClr val="004689"/>
              </a:solidFill>
              <a:latin typeface="Arial"/>
            </a:endParaRPr>
          </a:p>
        </p:txBody>
      </p:sp>
      <p:sp>
        <p:nvSpPr>
          <p:cNvPr id="3" name="New shape"/>
          <p:cNvSpPr/>
          <p:nvPr/>
        </p:nvSpPr>
        <p:spPr>
          <a:xfrm>
            <a:off x="3960876" y="5906516"/>
            <a:ext cx="4459224" cy="2769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marL="0" algn="just" defTabSz="457200">
              <a:lnSpc>
                <a:spcPct val="100000"/>
              </a:lnSpc>
              <a:spcBef>
                <a:spcPct val="0"/>
              </a:spcBef>
              <a:spcAft>
                <a:spcPct val="0"/>
              </a:spcAft>
            </a:pPr>
            <a:r>
              <a:rPr sz="1200" i="1">
                <a:solidFill>
                  <a:srgbClr val="000000"/>
                </a:solidFill>
                <a:latin typeface="Calibri"/>
              </a:rPr>
              <a:t>(1) Excluding investment securities gains</a:t>
            </a:r>
          </a:p>
        </p:txBody>
      </p:sp>
      <p:sp>
        <p:nvSpPr>
          <p:cNvPr id="4" name="New shape"/>
          <p:cNvSpPr/>
          <p:nvPr/>
        </p:nvSpPr>
        <p:spPr>
          <a:xfrm>
            <a:off x="439674" y="824230"/>
            <a:ext cx="3292602" cy="47701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200" b="1">
                <a:solidFill>
                  <a:srgbClr val="000000"/>
                </a:solidFill>
                <a:latin typeface="Arial"/>
              </a:rPr>
              <a:t>Three months ended September 30, 2020 </a:t>
            </a:r>
          </a:p>
          <a:p>
            <a:pPr algn="ctr" defTabSz="457200">
              <a:lnSpc>
                <a:spcPct val="100000"/>
              </a:lnSpc>
              <a:spcBef>
                <a:spcPct val="0"/>
              </a:spcBef>
              <a:spcAft>
                <a:spcPct val="0"/>
              </a:spcAft>
            </a:pPr>
            <a:r>
              <a:rPr sz="1200" i="1">
                <a:solidFill>
                  <a:srgbClr val="000000"/>
                </a:solidFill>
                <a:latin typeface="Arial"/>
              </a:rPr>
              <a:t>(percent of total non-interest income)</a:t>
            </a:r>
          </a:p>
        </p:txBody>
      </p:sp>
      <p:sp>
        <p:nvSpPr>
          <p:cNvPr id="5"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B9A58683-836C-4631-8C34-4E89BB59E3BD}" type="slidenum">
              <a:rPr sz="1200">
                <a:solidFill>
                  <a:srgbClr val="FFFFFF"/>
                </a:solidFill>
                <a:latin typeface="Arial"/>
              </a:rPr>
              <a:pPr/>
              <a:t>6</a:t>
            </a:fld>
            <a:endParaRPr sz="1200">
              <a:solidFill>
                <a:srgbClr val="FFFFFF"/>
              </a:solidFill>
              <a:latin typeface="Arial"/>
            </a:endParaRPr>
          </a:p>
        </p:txBody>
      </p:sp>
      <p:sp>
        <p:nvSpPr>
          <p:cNvPr id="6" name="New shape"/>
          <p:cNvSpPr/>
          <p:nvPr/>
        </p:nvSpPr>
        <p:spPr>
          <a:xfrm>
            <a:off x="3810000" y="3337306"/>
            <a:ext cx="5133975" cy="2542159"/>
          </a:xfrm>
          <a:prstGeom prst="rect">
            <a:avLst/>
          </a:prstGeom>
          <a:noFill/>
          <a:ln w="12700">
            <a:miter/>
          </a:ln>
        </p:spPr>
        <p:style>
          <a:lnRef idx="2">
            <a:srgbClr val="000000"/>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200" b="1" u="sng">
                <a:solidFill>
                  <a:srgbClr val="000000"/>
                </a:solidFill>
                <a:latin typeface="Arial"/>
              </a:rPr>
              <a:t>Non-interest income</a:t>
            </a:r>
            <a:r>
              <a:rPr sz="1200" b="1" u="sng" baseline="30000">
                <a:solidFill>
                  <a:srgbClr val="000000"/>
                </a:solidFill>
                <a:latin typeface="Arial"/>
              </a:rPr>
              <a:t>(1)</a:t>
            </a:r>
            <a:r>
              <a:rPr sz="1200" b="1" u="sng">
                <a:solidFill>
                  <a:srgbClr val="000000"/>
                </a:solidFill>
                <a:latin typeface="Arial"/>
              </a:rPr>
              <a:t> increased 20% from 2Q20</a:t>
            </a:r>
          </a:p>
          <a:p>
            <a:pPr algn="l" defTabSz="457200">
              <a:lnSpc>
                <a:spcPct val="100000"/>
              </a:lnSpc>
              <a:spcBef>
                <a:spcPct val="0"/>
              </a:spcBef>
              <a:spcAft>
                <a:spcPct val="0"/>
              </a:spcAft>
            </a:pPr>
            <a:endParaRPr sz="1200" b="1">
              <a:solidFill>
                <a:srgbClr val="000000"/>
              </a:solidFill>
              <a:latin typeface="Arial"/>
            </a:endParaRPr>
          </a:p>
          <a:p>
            <a:pPr algn="l" defTabSz="457200">
              <a:lnSpc>
                <a:spcPct val="100000"/>
              </a:lnSpc>
              <a:spcBef>
                <a:spcPct val="0"/>
              </a:spcBef>
              <a:spcAft>
                <a:spcPct val="0"/>
              </a:spcAft>
            </a:pPr>
            <a:r>
              <a:rPr sz="1200" u="sng">
                <a:solidFill>
                  <a:srgbClr val="000000"/>
                </a:solidFill>
                <a:latin typeface="Arial"/>
              </a:rPr>
              <a:t>Increases in all major categories:</a:t>
            </a:r>
          </a:p>
          <a:p>
            <a:pPr algn="l" defTabSz="457200">
              <a:lnSpc>
                <a:spcPct val="100000"/>
              </a:lnSpc>
              <a:spcBef>
                <a:spcPct val="0"/>
              </a:spcBef>
              <a:spcAft>
                <a:spcPct val="0"/>
              </a:spcAft>
            </a:pPr>
            <a:endParaRPr sz="1200">
              <a:solidFill>
                <a:srgbClr val="000000"/>
              </a:solidFill>
              <a:latin typeface="Arial"/>
            </a:endParaRPr>
          </a:p>
          <a:p>
            <a:pPr marL="285750" indent="-285750" algn="l" defTabSz="457200">
              <a:lnSpc>
                <a:spcPct val="100000"/>
              </a:lnSpc>
              <a:spcBef>
                <a:spcPct val="0"/>
              </a:spcBef>
              <a:spcAft>
                <a:spcPct val="0"/>
              </a:spcAft>
            </a:pPr>
            <a:r>
              <a:rPr sz="1200">
                <a:solidFill>
                  <a:srgbClr val="FAAC16"/>
                </a:solidFill>
                <a:latin typeface="Wingdings"/>
              </a:rPr>
              <a:t>n </a:t>
            </a:r>
            <a:r>
              <a:rPr sz="1200">
                <a:solidFill>
                  <a:srgbClr val="000000"/>
                </a:solidFill>
                <a:latin typeface="Arial"/>
              </a:rPr>
              <a:t>Brokerage income</a:t>
            </a:r>
          </a:p>
          <a:p>
            <a:pPr marL="285750" indent="-285750" algn="l" defTabSz="457200">
              <a:lnSpc>
                <a:spcPct val="100000"/>
              </a:lnSpc>
              <a:spcBef>
                <a:spcPct val="0"/>
              </a:spcBef>
              <a:spcAft>
                <a:spcPct val="0"/>
              </a:spcAft>
            </a:pPr>
            <a:endParaRPr sz="1200">
              <a:solidFill>
                <a:srgbClr val="000000"/>
              </a:solidFill>
              <a:latin typeface="Arial"/>
            </a:endParaRPr>
          </a:p>
          <a:p>
            <a:pPr marL="285750" indent="-285750" algn="l" defTabSz="457200">
              <a:lnSpc>
                <a:spcPct val="100000"/>
              </a:lnSpc>
              <a:spcBef>
                <a:spcPct val="0"/>
              </a:spcBef>
              <a:spcAft>
                <a:spcPct val="0"/>
              </a:spcAft>
            </a:pPr>
            <a:r>
              <a:rPr sz="1200">
                <a:solidFill>
                  <a:srgbClr val="00497F"/>
                </a:solidFill>
                <a:latin typeface="Wingdings"/>
              </a:rPr>
              <a:t>n </a:t>
            </a:r>
            <a:r>
              <a:rPr sz="1200">
                <a:solidFill>
                  <a:srgbClr val="000000"/>
                </a:solidFill>
                <a:latin typeface="Arial"/>
              </a:rPr>
              <a:t>Combined impact of higher sale gains (volume and spreads) and a $1.5 million MSR impairment charge in 3Q20, compared to $6.6 million MSR impairment charge in 2Q20.</a:t>
            </a:r>
          </a:p>
          <a:p>
            <a:pPr marL="285750" indent="-285750" algn="l" defTabSz="457200">
              <a:lnSpc>
                <a:spcPct val="100000"/>
              </a:lnSpc>
              <a:spcBef>
                <a:spcPct val="0"/>
              </a:spcBef>
              <a:spcAft>
                <a:spcPct val="0"/>
              </a:spcAft>
            </a:pPr>
            <a:endParaRPr sz="1200">
              <a:solidFill>
                <a:srgbClr val="000000"/>
              </a:solidFill>
              <a:latin typeface="Arial"/>
            </a:endParaRPr>
          </a:p>
          <a:p>
            <a:pPr algn="l" defTabSz="457200">
              <a:lnSpc>
                <a:spcPct val="100000"/>
              </a:lnSpc>
              <a:spcBef>
                <a:spcPct val="0"/>
              </a:spcBef>
              <a:spcAft>
                <a:spcPct val="0"/>
              </a:spcAft>
            </a:pPr>
            <a:r>
              <a:rPr sz="1200">
                <a:solidFill>
                  <a:srgbClr val="CCEEFF"/>
                </a:solidFill>
                <a:latin typeface="Wingdings"/>
              </a:rPr>
              <a:t>n</a:t>
            </a:r>
            <a:r>
              <a:rPr sz="1200">
                <a:solidFill>
                  <a:srgbClr val="FAAC16"/>
                </a:solidFill>
                <a:latin typeface="Wingdings"/>
              </a:rPr>
              <a:t> </a:t>
            </a:r>
            <a:r>
              <a:rPr sz="1200">
                <a:solidFill>
                  <a:srgbClr val="000000"/>
                </a:solidFill>
                <a:latin typeface="Arial"/>
              </a:rPr>
              <a:t>Mainly overdraft fees</a:t>
            </a:r>
          </a:p>
          <a:p>
            <a:pPr algn="l" defTabSz="457200">
              <a:lnSpc>
                <a:spcPct val="100000"/>
              </a:lnSpc>
              <a:spcBef>
                <a:spcPct val="0"/>
              </a:spcBef>
              <a:spcAft>
                <a:spcPct val="0"/>
              </a:spcAft>
            </a:pPr>
            <a:endParaRPr sz="1200">
              <a:solidFill>
                <a:srgbClr val="000000"/>
              </a:solidFill>
              <a:latin typeface="Arial"/>
            </a:endParaRPr>
          </a:p>
          <a:p>
            <a:pPr marL="285750" indent="-285750" algn="l" defTabSz="457200">
              <a:lnSpc>
                <a:spcPct val="100000"/>
              </a:lnSpc>
              <a:spcBef>
                <a:spcPct val="0"/>
              </a:spcBef>
              <a:spcAft>
                <a:spcPct val="0"/>
              </a:spcAft>
            </a:pPr>
            <a:r>
              <a:rPr sz="1200">
                <a:solidFill>
                  <a:srgbClr val="AADEAD"/>
                </a:solidFill>
                <a:latin typeface="Wingdings"/>
              </a:rPr>
              <a:t>n</a:t>
            </a:r>
            <a:r>
              <a:rPr sz="1200">
                <a:solidFill>
                  <a:srgbClr val="FAAC16"/>
                </a:solidFill>
                <a:latin typeface="Wingdings"/>
              </a:rPr>
              <a:t> </a:t>
            </a:r>
            <a:r>
              <a:rPr sz="1200">
                <a:solidFill>
                  <a:srgbClr val="000000"/>
                </a:solidFill>
                <a:latin typeface="Arial"/>
              </a:rPr>
              <a:t>Primarily merchant fees and Small Business Administration income</a:t>
            </a:r>
          </a:p>
        </p:txBody>
      </p:sp>
      <p:sp>
        <p:nvSpPr>
          <p:cNvPr id="7" name="New shape"/>
          <p:cNvSpPr/>
          <p:nvPr/>
        </p:nvSpPr>
        <p:spPr>
          <a:xfrm>
            <a:off x="146050" y="1062736"/>
            <a:ext cx="3609975"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8" name="New picture"/>
          <p:cNvPicPr/>
          <p:nvPr/>
        </p:nvPicPr>
        <p:blipFill>
          <a:blip r:embed="rId2"/>
          <a:stretch>
            <a:fillRect/>
          </a:stretch>
        </p:blipFill>
        <p:spPr>
          <a:xfrm>
            <a:off x="146050" y="1062736"/>
            <a:ext cx="3609975" cy="5141087"/>
          </a:xfrm>
          <a:prstGeom prst="rect">
            <a:avLst/>
          </a:prstGeom>
        </p:spPr>
      </p:pic>
      <p:graphicFrame>
        <p:nvGraphicFramePr>
          <p:cNvPr id="9" name="New Table"/>
          <p:cNvGraphicFramePr>
            <a:graphicFrameLocks noGrp="1"/>
          </p:cNvGraphicFramePr>
          <p:nvPr/>
        </p:nvGraphicFramePr>
        <p:xfrm>
          <a:off x="3810000" y="1159510"/>
          <a:ext cx="5133975" cy="2213610"/>
        </p:xfrm>
        <a:graphic>
          <a:graphicData uri="http://schemas.openxmlformats.org/drawingml/2006/table">
            <a:tbl>
              <a:tblPr>
                <a:tableStyleId>{5C22544A-7EE6-4342-B048-85BDC9FD1C3A}</a:tableStyleId>
              </a:tblPr>
              <a:tblGrid>
                <a:gridCol w="1657350">
                  <a:extLst>
                    <a:ext uri="{9D8B030D-6E8A-4147-A177-3AD203B41FA5}">
                      <a16:colId xmlns:a16="http://schemas.microsoft.com/office/drawing/2014/main" val="20000"/>
                    </a:ext>
                  </a:extLst>
                </a:gridCol>
                <a:gridCol w="209550">
                  <a:extLst>
                    <a:ext uri="{9D8B030D-6E8A-4147-A177-3AD203B41FA5}">
                      <a16:colId xmlns:a16="http://schemas.microsoft.com/office/drawing/2014/main" val="20001"/>
                    </a:ext>
                  </a:extLst>
                </a:gridCol>
                <a:gridCol w="101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65100">
                  <a:extLst>
                    <a:ext uri="{9D8B030D-6E8A-4147-A177-3AD203B41FA5}">
                      <a16:colId xmlns:a16="http://schemas.microsoft.com/office/drawing/2014/main" val="20004"/>
                    </a:ext>
                  </a:extLst>
                </a:gridCol>
                <a:gridCol w="101600">
                  <a:extLst>
                    <a:ext uri="{9D8B030D-6E8A-4147-A177-3AD203B41FA5}">
                      <a16:colId xmlns:a16="http://schemas.microsoft.com/office/drawing/2014/main" val="20005"/>
                    </a:ext>
                  </a:extLst>
                </a:gridCol>
                <a:gridCol w="771525">
                  <a:extLst>
                    <a:ext uri="{9D8B030D-6E8A-4147-A177-3AD203B41FA5}">
                      <a16:colId xmlns:a16="http://schemas.microsoft.com/office/drawing/2014/main" val="20006"/>
                    </a:ext>
                  </a:extLst>
                </a:gridCol>
                <a:gridCol w="165100">
                  <a:extLst>
                    <a:ext uri="{9D8B030D-6E8A-4147-A177-3AD203B41FA5}">
                      <a16:colId xmlns:a16="http://schemas.microsoft.com/office/drawing/2014/main" val="20007"/>
                    </a:ext>
                  </a:extLst>
                </a:gridCol>
                <a:gridCol w="101600">
                  <a:extLst>
                    <a:ext uri="{9D8B030D-6E8A-4147-A177-3AD203B41FA5}">
                      <a16:colId xmlns:a16="http://schemas.microsoft.com/office/drawing/2014/main" val="20008"/>
                    </a:ext>
                  </a:extLst>
                </a:gridCol>
                <a:gridCol w="800100">
                  <a:extLst>
                    <a:ext uri="{9D8B030D-6E8A-4147-A177-3AD203B41FA5}">
                      <a16:colId xmlns:a16="http://schemas.microsoft.com/office/drawing/2014/main" val="20009"/>
                    </a:ext>
                  </a:extLst>
                </a:gridCol>
                <a:gridCol w="165100">
                  <a:extLst>
                    <a:ext uri="{9D8B030D-6E8A-4147-A177-3AD203B41FA5}">
                      <a16:colId xmlns:a16="http://schemas.microsoft.com/office/drawing/2014/main" val="20010"/>
                    </a:ext>
                  </a:extLst>
                </a:gridCol>
                <a:gridCol w="133350">
                  <a:extLst>
                    <a:ext uri="{9D8B030D-6E8A-4147-A177-3AD203B41FA5}">
                      <a16:colId xmlns:a16="http://schemas.microsoft.com/office/drawing/2014/main" val="20011"/>
                    </a:ext>
                  </a:extLst>
                </a:gridCol>
              </a:tblGrid>
              <a:tr h="228600">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tc gridSpan="3">
                  <a:txBody>
                    <a:bodyPr/>
                    <a:lstStyle>
                      <a:defPPr/>
                    </a:lstStyle>
                    <a:p>
                      <a:pPr algn="ctr">
                        <a:lnSpc>
                          <a:spcPct val="83000"/>
                        </a:lnSpc>
                      </a:pPr>
                      <a:r>
                        <a:rPr sz="1200" b="1" u="sng">
                          <a:solidFill>
                            <a:srgbClr val="000000"/>
                          </a:solidFill>
                          <a:latin typeface="Arial"/>
                        </a:rPr>
                        <a:t>3Q20</a:t>
                      </a:r>
                    </a:p>
                  </a:txBody>
                  <a:tcPr marL="33401" marR="33401" marT="0" marB="19050" anchor="b">
                    <a:lnL w="0"/>
                    <a:lnR w="0"/>
                    <a:lnT w="0"/>
                    <a:lnB w="0"/>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tc gridSpan="3">
                  <a:txBody>
                    <a:bodyPr/>
                    <a:lstStyle>
                      <a:defPPr/>
                    </a:lstStyle>
                    <a:p>
                      <a:pPr algn="ctr">
                        <a:lnSpc>
                          <a:spcPct val="83000"/>
                        </a:lnSpc>
                      </a:pPr>
                      <a:r>
                        <a:rPr sz="1200" b="1" u="sng">
                          <a:solidFill>
                            <a:srgbClr val="000000"/>
                          </a:solidFill>
                          <a:latin typeface="Arial"/>
                        </a:rPr>
                        <a:t>2Q20</a:t>
                      </a:r>
                    </a:p>
                  </a:txBody>
                  <a:tcPr marL="33401" marR="33401" marT="0" marB="19050" anchor="b">
                    <a:lnL w="0"/>
                    <a:lnR w="0"/>
                    <a:lnT w="0"/>
                    <a:lnB w="0"/>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tc gridSpan="3">
                  <a:txBody>
                    <a:bodyPr/>
                    <a:lstStyle>
                      <a:defPPr/>
                    </a:lstStyle>
                    <a:p>
                      <a:pPr algn="ctr">
                        <a:lnSpc>
                          <a:spcPct val="83000"/>
                        </a:lnSpc>
                      </a:pPr>
                      <a:r>
                        <a:rPr sz="1200" b="1" u="sng">
                          <a:solidFill>
                            <a:srgbClr val="000000"/>
                          </a:solidFill>
                          <a:latin typeface="Arial"/>
                        </a:rPr>
                        <a:t>Change</a:t>
                      </a:r>
                    </a:p>
                  </a:txBody>
                  <a:tcPr marL="33401" marR="33401" marT="0" marB="19050" anchor="b">
                    <a:lnL w="0"/>
                    <a:lnR w="0"/>
                    <a:lnT w="0"/>
                    <a:lnB w="0"/>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0"/>
                  </a:ext>
                </a:extLst>
              </a:tr>
              <a:tr h="219075">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tc gridSpan="9">
                  <a:txBody>
                    <a:bodyPr/>
                    <a:lstStyle>
                      <a:defPPr/>
                    </a:lstStyle>
                    <a:p>
                      <a:pPr algn="ctr">
                        <a:lnSpc>
                          <a:spcPct val="83000"/>
                        </a:lnSpc>
                      </a:pPr>
                      <a:r>
                        <a:rPr sz="1200" i="1">
                          <a:solidFill>
                            <a:srgbClr val="000000"/>
                          </a:solidFill>
                          <a:latin typeface="Arial"/>
                        </a:rPr>
                        <a:t>(dollars in thousands)</a:t>
                      </a:r>
                    </a:p>
                  </a:txBody>
                  <a:tcPr marL="33401" marR="9525" marT="0" marB="19050" anchor="b">
                    <a:lnL w="0"/>
                    <a:lnR w="0"/>
                    <a:lnT w="0"/>
                    <a:lnB w="0"/>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tc hMerge="1">
                  <a:txBody>
                    <a:bodyPr/>
                    <a:lstStyle>
                      <a:defPPr/>
                    </a:lstStyle>
                    <a:p>
                      <a:endParaRPr/>
                    </a:p>
                  </a:txBody>
                  <a:tcPr anchor="b">
                    <a:lnL w="0"/>
                    <a:lnR w="0"/>
                    <a:lnT w="0"/>
                    <a:lnB w="0"/>
                    <a:noFill/>
                  </a:tcPr>
                </a:tc>
                <a:tc hMerge="1">
                  <a:txBody>
                    <a:bodyPr/>
                    <a:lstStyle>
                      <a:defPPr/>
                    </a:lstStyle>
                    <a:p>
                      <a:endParaRPr/>
                    </a:p>
                  </a:txBody>
                  <a:tcPr anchor="b">
                    <a:lnL w="0"/>
                    <a:lnR w="0"/>
                    <a:lnT w="0"/>
                    <a:lnB w="0"/>
                    <a:noFill/>
                  </a:tcPr>
                </a:tc>
                <a:tc hMerge="1">
                  <a:txBody>
                    <a:bodyPr/>
                    <a:lstStyle>
                      <a:defPPr/>
                    </a:lstStyle>
                    <a:p>
                      <a:endParaRPr/>
                    </a:p>
                  </a:txBody>
                  <a:tcPr anchor="b">
                    <a:lnL w="0"/>
                    <a:lnR w="0"/>
                    <a:lnT w="0"/>
                    <a:lnB w="0"/>
                    <a:noFill/>
                  </a:tcPr>
                </a:tc>
                <a:tc hMerge="1">
                  <a:txBody>
                    <a:bodyPr/>
                    <a:lstStyle>
                      <a:defPPr/>
                    </a:lstStyle>
                    <a:p>
                      <a:endParaRPr/>
                    </a:p>
                  </a:txBody>
                  <a:tcPr anchor="b">
                    <a:lnL w="0"/>
                    <a:lnR w="0"/>
                    <a:lnT w="0"/>
                    <a:lnB w="0"/>
                    <a:noFill/>
                  </a:tcPr>
                </a:tc>
                <a:tc hMerge="1">
                  <a:txBody>
                    <a:bodyPr/>
                    <a:lstStyle>
                      <a:defPPr/>
                    </a:lstStyle>
                    <a:p>
                      <a:endParaRPr/>
                    </a:p>
                  </a:txBody>
                  <a:tcPr anchor="b">
                    <a:lnL w="0"/>
                    <a:lnR w="0"/>
                    <a:lnT w="0"/>
                    <a:lnB w="0"/>
                    <a:noFill/>
                  </a:tcPr>
                </a:tc>
                <a:tc hMerge="1">
                  <a:txBody>
                    <a:bodyPr/>
                    <a:lstStyle>
                      <a:defPPr/>
                    </a:lstStyle>
                    <a:p>
                      <a:endParaRPr/>
                    </a:p>
                  </a:txBody>
                  <a:tcPr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1"/>
                  </a:ext>
                </a:extLst>
              </a:tr>
              <a:tr h="219075">
                <a:tc>
                  <a:txBody>
                    <a:bodyPr/>
                    <a:lstStyle>
                      <a:defPPr/>
                    </a:lstStyle>
                    <a:p>
                      <a:pPr algn="l" defTabSz="457200">
                        <a:lnSpc>
                          <a:spcPct val="100000"/>
                        </a:lnSpc>
                        <a:spcBef>
                          <a:spcPct val="0"/>
                        </a:spcBef>
                        <a:spcAft>
                          <a:spcPct val="0"/>
                        </a:spcAft>
                      </a:pPr>
                      <a:r>
                        <a:rPr sz="1100">
                          <a:solidFill>
                            <a:srgbClr val="FAAC16"/>
                          </a:solidFill>
                          <a:latin typeface="Wingdings"/>
                        </a:rPr>
                        <a:t>n </a:t>
                      </a:r>
                      <a:r>
                        <a:rPr sz="1100">
                          <a:solidFill>
                            <a:srgbClr val="000000"/>
                          </a:solidFill>
                          <a:latin typeface="Arial"/>
                        </a:rPr>
                        <a:t>Wealth Management</a:t>
                      </a:r>
                    </a:p>
                  </a:txBody>
                  <a:tcPr marL="33401" marR="33401" marT="0" marB="19050" anchor="b">
                    <a:lnL w="0"/>
                    <a:lnR w="0"/>
                    <a:lnT w="0"/>
                    <a:lnB w="0"/>
                    <a:noFill/>
                  </a:tcPr>
                </a:tc>
                <a:tc>
                  <a:txBody>
                    <a:bodyPr/>
                    <a:lstStyle>
                      <a:defPPr/>
                    </a:lstStyle>
                    <a:p>
                      <a:endParaRPr sz="100"/>
                    </a:p>
                  </a:txBody>
                  <a:tcPr marL="0" marR="0" marT="0" marB="0" anchor="b">
                    <a:lnL w="0"/>
                    <a:lnR w="0"/>
                    <a:lnT w="0"/>
                    <a:lnB w="0"/>
                    <a:noFill/>
                  </a:tcPr>
                </a:tc>
                <a:tc>
                  <a:txBody>
                    <a:bodyPr/>
                    <a:lstStyle>
                      <a:defPPr/>
                    </a:lstStyle>
                    <a:p>
                      <a:pPr algn="l">
                        <a:lnSpc>
                          <a:spcPct val="83000"/>
                        </a:lnSpc>
                      </a:pPr>
                      <a:r>
                        <a:rPr sz="1200">
                          <a:solidFill>
                            <a:srgbClr val="000000"/>
                          </a:solidFill>
                          <a:latin typeface="Arial"/>
                        </a:rPr>
                        <a:t>$</a:t>
                      </a:r>
                    </a:p>
                  </a:txBody>
                  <a:tcPr marL="33401" marR="0" marT="0" marB="19050" anchor="b">
                    <a:lnL w="0"/>
                    <a:lnR w="0"/>
                    <a:lnT w="0"/>
                    <a:lnB w="0"/>
                    <a:noFill/>
                  </a:tcPr>
                </a:tc>
                <a:tc>
                  <a:txBody>
                    <a:bodyPr/>
                    <a:lstStyle>
                      <a:defPPr/>
                    </a:lstStyle>
                    <a:p>
                      <a:pPr algn="r">
                        <a:lnSpc>
                          <a:spcPct val="83000"/>
                        </a:lnSpc>
                      </a:pPr>
                      <a:r>
                        <a:rPr sz="1200">
                          <a:solidFill>
                            <a:srgbClr val="000000"/>
                          </a:solidFill>
                          <a:latin typeface="Arial"/>
                        </a:rPr>
                        <a:t>14,943 </a:t>
                      </a:r>
                    </a:p>
                  </a:txBody>
                  <a:tcPr marL="0" marR="0" marT="0" marB="19050" anchor="b">
                    <a:lnL w="0"/>
                    <a:lnR w="0"/>
                    <a:lnT w="0"/>
                    <a:lnB w="0"/>
                    <a:noFill/>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a:txBody>
                    <a:bodyPr/>
                    <a:lstStyle>
                      <a:defPPr/>
                    </a:lstStyle>
                    <a:p>
                      <a:pPr algn="l">
                        <a:lnSpc>
                          <a:spcPct val="83000"/>
                        </a:lnSpc>
                      </a:pPr>
                      <a:r>
                        <a:rPr sz="1200">
                          <a:solidFill>
                            <a:srgbClr val="000000"/>
                          </a:solidFill>
                          <a:latin typeface="Arial"/>
                        </a:rPr>
                        <a:t>$</a:t>
                      </a:r>
                    </a:p>
                  </a:txBody>
                  <a:tcPr marL="33401" marR="0" marT="0" marB="19050" anchor="b">
                    <a:lnL w="0"/>
                    <a:lnR w="0"/>
                    <a:lnT w="0"/>
                    <a:lnB w="0"/>
                    <a:noFill/>
                  </a:tcPr>
                </a:tc>
                <a:tc>
                  <a:txBody>
                    <a:bodyPr/>
                    <a:lstStyle>
                      <a:defPPr/>
                    </a:lstStyle>
                    <a:p>
                      <a:pPr algn="r">
                        <a:lnSpc>
                          <a:spcPct val="83000"/>
                        </a:lnSpc>
                      </a:pPr>
                      <a:r>
                        <a:rPr sz="1200">
                          <a:solidFill>
                            <a:srgbClr val="000000"/>
                          </a:solidFill>
                          <a:latin typeface="Arial"/>
                        </a:rPr>
                        <a:t>13,407 </a:t>
                      </a:r>
                    </a:p>
                  </a:txBody>
                  <a:tcPr marL="0" marR="0" marT="0" marB="19050" anchor="b">
                    <a:lnL w="0"/>
                    <a:lnR w="0"/>
                    <a:lnT w="0"/>
                    <a:lnB w="0"/>
                    <a:noFill/>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a:txBody>
                    <a:bodyPr/>
                    <a:lstStyle>
                      <a:defPPr/>
                    </a:lstStyle>
                    <a:p>
                      <a:pPr algn="l">
                        <a:lnSpc>
                          <a:spcPct val="83000"/>
                        </a:lnSpc>
                      </a:pPr>
                      <a:r>
                        <a:rPr sz="1200">
                          <a:solidFill>
                            <a:srgbClr val="000000"/>
                          </a:solidFill>
                          <a:latin typeface="Arial"/>
                        </a:rPr>
                        <a:t>$</a:t>
                      </a:r>
                    </a:p>
                  </a:txBody>
                  <a:tcPr marL="33401" marR="0" marT="0" marB="19050" anchor="b">
                    <a:lnL w="0"/>
                    <a:lnR w="0"/>
                    <a:lnT w="0"/>
                    <a:lnB w="0"/>
                    <a:noFill/>
                  </a:tcPr>
                </a:tc>
                <a:tc>
                  <a:txBody>
                    <a:bodyPr/>
                    <a:lstStyle>
                      <a:defPPr/>
                    </a:lstStyle>
                    <a:p>
                      <a:pPr algn="r">
                        <a:lnSpc>
                          <a:spcPct val="83000"/>
                        </a:lnSpc>
                      </a:pPr>
                      <a:r>
                        <a:rPr sz="1200">
                          <a:solidFill>
                            <a:srgbClr val="000000"/>
                          </a:solidFill>
                          <a:latin typeface="Arial"/>
                        </a:rPr>
                        <a:t>1,536 </a:t>
                      </a:r>
                    </a:p>
                  </a:txBody>
                  <a:tcPr marL="0" marR="0" marT="0" marB="19050" anchor="b">
                    <a:lnL w="0"/>
                    <a:lnR w="0"/>
                    <a:lnT w="0"/>
                    <a:lnB w="0"/>
                    <a:noFill/>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2"/>
                  </a:ext>
                </a:extLst>
              </a:tr>
              <a:tr h="219075">
                <a:tc>
                  <a:txBody>
                    <a:bodyPr/>
                    <a:lstStyle>
                      <a:defPPr/>
                    </a:lstStyle>
                    <a:p>
                      <a:pPr algn="l" defTabSz="457200">
                        <a:lnSpc>
                          <a:spcPct val="100000"/>
                        </a:lnSpc>
                        <a:spcBef>
                          <a:spcPct val="0"/>
                        </a:spcBef>
                        <a:spcAft>
                          <a:spcPct val="0"/>
                        </a:spcAft>
                      </a:pPr>
                      <a:r>
                        <a:rPr sz="1100">
                          <a:solidFill>
                            <a:srgbClr val="00497F"/>
                          </a:solidFill>
                          <a:latin typeface="Wingdings"/>
                        </a:rPr>
                        <a:t>n</a:t>
                      </a:r>
                      <a:r>
                        <a:rPr sz="1100">
                          <a:solidFill>
                            <a:srgbClr val="330E74"/>
                          </a:solidFill>
                          <a:latin typeface="Wingdings"/>
                        </a:rPr>
                        <a:t> </a:t>
                      </a:r>
                      <a:r>
                        <a:rPr sz="1100">
                          <a:solidFill>
                            <a:srgbClr val="000000"/>
                          </a:solidFill>
                          <a:latin typeface="Arial"/>
                        </a:rPr>
                        <a:t>Mortgage Banking</a:t>
                      </a:r>
                    </a:p>
                  </a:txBody>
                  <a:tcPr marL="33401" marR="33401"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200">
                          <a:solidFill>
                            <a:srgbClr val="000000"/>
                          </a:solidFill>
                          <a:latin typeface="Arial"/>
                        </a:rPr>
                        <a:t>16,801 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200">
                          <a:solidFill>
                            <a:srgbClr val="000000"/>
                          </a:solidFill>
                          <a:latin typeface="Arial"/>
                        </a:rPr>
                        <a:t>9,964 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200">
                          <a:solidFill>
                            <a:srgbClr val="000000"/>
                          </a:solidFill>
                          <a:latin typeface="Arial"/>
                        </a:rPr>
                        <a:t>6,837 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3"/>
                  </a:ext>
                </a:extLst>
              </a:tr>
              <a:tr h="219075">
                <a:tc>
                  <a:txBody>
                    <a:bodyPr/>
                    <a:lstStyle>
                      <a:defPPr/>
                    </a:lstStyle>
                    <a:p>
                      <a:pPr algn="l" defTabSz="457200">
                        <a:lnSpc>
                          <a:spcPct val="100000"/>
                        </a:lnSpc>
                        <a:spcBef>
                          <a:spcPct val="0"/>
                        </a:spcBef>
                        <a:spcAft>
                          <a:spcPct val="0"/>
                        </a:spcAft>
                      </a:pPr>
                      <a:r>
                        <a:rPr sz="1100">
                          <a:solidFill>
                            <a:srgbClr val="CCEEFF"/>
                          </a:solidFill>
                          <a:latin typeface="Wingdings"/>
                        </a:rPr>
                        <a:t>n </a:t>
                      </a:r>
                      <a:r>
                        <a:rPr sz="1100">
                          <a:solidFill>
                            <a:srgbClr val="000000"/>
                          </a:solidFill>
                          <a:latin typeface="Arial"/>
                        </a:rPr>
                        <a:t>Consumer Banking</a:t>
                      </a:r>
                    </a:p>
                  </a:txBody>
                  <a:tcPr marL="33401" marR="33401"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200">
                          <a:solidFill>
                            <a:srgbClr val="000000"/>
                          </a:solidFill>
                          <a:latin typeface="Arial"/>
                        </a:rPr>
                        <a:t>10,423 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200">
                          <a:solidFill>
                            <a:srgbClr val="000000"/>
                          </a:solidFill>
                          <a:latin typeface="Arial"/>
                        </a:rPr>
                        <a:t>9,138 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200">
                          <a:solidFill>
                            <a:srgbClr val="000000"/>
                          </a:solidFill>
                          <a:latin typeface="Arial"/>
                        </a:rPr>
                        <a:t>1,285 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4"/>
                  </a:ext>
                </a:extLst>
              </a:tr>
              <a:tr h="219075">
                <a:tc>
                  <a:txBody>
                    <a:bodyPr/>
                    <a:lstStyle>
                      <a:defPPr/>
                    </a:lstStyle>
                    <a:p>
                      <a:pPr algn="l" defTabSz="457200">
                        <a:lnSpc>
                          <a:spcPct val="100000"/>
                        </a:lnSpc>
                        <a:spcBef>
                          <a:spcPct val="0"/>
                        </a:spcBef>
                        <a:spcAft>
                          <a:spcPct val="0"/>
                        </a:spcAft>
                      </a:pPr>
                      <a:r>
                        <a:rPr sz="1100">
                          <a:solidFill>
                            <a:srgbClr val="AADEAD"/>
                          </a:solidFill>
                          <a:latin typeface="Wingdings"/>
                        </a:rPr>
                        <a:t>n </a:t>
                      </a:r>
                      <a:r>
                        <a:rPr sz="1100">
                          <a:solidFill>
                            <a:srgbClr val="000000"/>
                          </a:solidFill>
                          <a:latin typeface="Arial"/>
                        </a:rPr>
                        <a:t>Commercial Banking</a:t>
                      </a:r>
                    </a:p>
                  </a:txBody>
                  <a:tcPr marL="33401" marR="33401"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200">
                          <a:solidFill>
                            <a:srgbClr val="000000"/>
                          </a:solidFill>
                          <a:latin typeface="Arial"/>
                        </a:rPr>
                        <a:t>18,311 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200">
                          <a:solidFill>
                            <a:srgbClr val="000000"/>
                          </a:solidFill>
                          <a:latin typeface="Arial"/>
                        </a:rPr>
                        <a:t>16,748 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200">
                          <a:solidFill>
                            <a:srgbClr val="000000"/>
                          </a:solidFill>
                          <a:latin typeface="Arial"/>
                        </a:rPr>
                        <a:t>1,563 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5"/>
                  </a:ext>
                </a:extLst>
              </a:tr>
              <a:tr h="219075">
                <a:tc>
                  <a:txBody>
                    <a:bodyPr/>
                    <a:lstStyle>
                      <a:defPPr/>
                    </a:lstStyle>
                    <a:p>
                      <a:pPr algn="l" defTabSz="457200">
                        <a:lnSpc>
                          <a:spcPct val="100000"/>
                        </a:lnSpc>
                        <a:spcBef>
                          <a:spcPct val="0"/>
                        </a:spcBef>
                        <a:spcAft>
                          <a:spcPct val="0"/>
                        </a:spcAft>
                      </a:pPr>
                      <a:r>
                        <a:rPr sz="1100">
                          <a:solidFill>
                            <a:srgbClr val="FFDE0F"/>
                          </a:solidFill>
                          <a:latin typeface="Wingdings"/>
                        </a:rPr>
                        <a:t>n </a:t>
                      </a:r>
                      <a:r>
                        <a:rPr sz="1100">
                          <a:solidFill>
                            <a:srgbClr val="000000"/>
                          </a:solidFill>
                          <a:latin typeface="Arial"/>
                        </a:rPr>
                        <a:t>Other</a:t>
                      </a:r>
                    </a:p>
                  </a:txBody>
                  <a:tcPr marL="33401" marR="33401"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200">
                          <a:solidFill>
                            <a:srgbClr val="000000"/>
                          </a:solidFill>
                          <a:latin typeface="Arial"/>
                        </a:rPr>
                        <a:t>2,769 </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12700" cmpd="sng">
                      <a:solidFill>
                        <a:srgbClr val="000000"/>
                      </a:solidFill>
                      <a:prstDash val="solid"/>
                    </a:lnB>
                    <a:noFill/>
                  </a:tcPr>
                </a:tc>
                <a:tc gridSpan="2">
                  <a:txBody>
                    <a:bodyPr/>
                    <a:lstStyle>
                      <a:defPPr/>
                    </a:lstStyle>
                    <a:p>
                      <a:pPr algn="r">
                        <a:lnSpc>
                          <a:spcPct val="83000"/>
                        </a:lnSpc>
                      </a:pPr>
                      <a:r>
                        <a:rPr sz="1200">
                          <a:solidFill>
                            <a:srgbClr val="000000"/>
                          </a:solidFill>
                          <a:latin typeface="Arial"/>
                        </a:rPr>
                        <a:t>3,660 </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12700" cmpd="sng">
                      <a:solidFill>
                        <a:srgbClr val="000000"/>
                      </a:solidFill>
                      <a:prstDash val="solid"/>
                    </a:lnB>
                    <a:noFill/>
                  </a:tcPr>
                </a:tc>
                <a:tc gridSpan="2">
                  <a:txBody>
                    <a:bodyPr/>
                    <a:lstStyle>
                      <a:defPPr/>
                    </a:lstStyle>
                    <a:p>
                      <a:pPr algn="r">
                        <a:lnSpc>
                          <a:spcPct val="83000"/>
                        </a:lnSpc>
                      </a:pPr>
                      <a:r>
                        <a:rPr sz="1200">
                          <a:solidFill>
                            <a:srgbClr val="000000"/>
                          </a:solidFill>
                          <a:latin typeface="Arial"/>
                        </a:rPr>
                        <a:t>(891)</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6"/>
                  </a:ext>
                </a:extLst>
              </a:tr>
              <a:tr h="219075">
                <a:tc>
                  <a:txBody>
                    <a:bodyPr/>
                    <a:lstStyle>
                      <a:defPPr/>
                    </a:lstStyle>
                    <a:p>
                      <a:pPr algn="l">
                        <a:lnSpc>
                          <a:spcPct val="83000"/>
                        </a:lnSpc>
                      </a:pPr>
                      <a:r>
                        <a:rPr sz="1100">
                          <a:solidFill>
                            <a:srgbClr val="000000"/>
                          </a:solidFill>
                          <a:latin typeface="Arial"/>
                        </a:rPr>
                        <a:t>Total</a:t>
                      </a:r>
                    </a:p>
                  </a:txBody>
                  <a:tcPr marL="33401" marR="33401" marT="0" marB="19050" anchor="b">
                    <a:lnL w="0"/>
                    <a:lnR w="0"/>
                    <a:lnT w="0"/>
                    <a:lnB w="12700" cmpd="dbl">
                      <a:solidFill>
                        <a:srgbClr val="000000"/>
                      </a:solidFill>
                      <a:prstDash val="solid"/>
                    </a:lnB>
                    <a:noFill/>
                  </a:tcPr>
                </a:tc>
                <a:tc>
                  <a:txBody>
                    <a:bodyPr/>
                    <a:lstStyle>
                      <a:defPPr/>
                    </a:lstStyle>
                    <a:p>
                      <a:endParaRPr sz="100"/>
                    </a:p>
                  </a:txBody>
                  <a:tcPr marL="0" marR="0" marT="0" marB="0" anchor="b">
                    <a:lnL w="0"/>
                    <a:lnR w="0"/>
                    <a:lnT w="0"/>
                    <a:lnB w="12700" cmpd="dbl">
                      <a:solidFill>
                        <a:srgbClr val="000000"/>
                      </a:solidFill>
                      <a:prstDash val="solid"/>
                    </a:lnB>
                    <a:noFill/>
                  </a:tcPr>
                </a:tc>
                <a:tc>
                  <a:txBody>
                    <a:bodyPr/>
                    <a:lstStyle>
                      <a:defPPr/>
                    </a:lstStyle>
                    <a:p>
                      <a:pPr algn="l">
                        <a:lnSpc>
                          <a:spcPct val="83000"/>
                        </a:lnSpc>
                      </a:pPr>
                      <a:r>
                        <a:rPr sz="1200">
                          <a:solidFill>
                            <a:srgbClr val="000000"/>
                          </a:solidFill>
                          <a:latin typeface="Arial"/>
                        </a:rPr>
                        <a:t>$</a:t>
                      </a:r>
                    </a:p>
                  </a:txBody>
                  <a:tcPr marL="33401"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r">
                        <a:lnSpc>
                          <a:spcPct val="83000"/>
                        </a:lnSpc>
                      </a:pPr>
                      <a:r>
                        <a:rPr sz="1200">
                          <a:solidFill>
                            <a:srgbClr val="000000"/>
                          </a:solidFill>
                          <a:latin typeface="Arial"/>
                        </a:rPr>
                        <a:t>63,246 </a:t>
                      </a:r>
                    </a:p>
                  </a:txBody>
                  <a:tcPr marL="0"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r>
                        <a:rPr sz="1200">
                          <a:solidFill>
                            <a:srgbClr val="000000"/>
                          </a:solidFill>
                          <a:latin typeface="Arial"/>
                        </a:rPr>
                        <a:t>$</a:t>
                      </a:r>
                    </a:p>
                  </a:txBody>
                  <a:tcPr marL="33401"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r">
                        <a:lnSpc>
                          <a:spcPct val="83000"/>
                        </a:lnSpc>
                      </a:pPr>
                      <a:r>
                        <a:rPr sz="1200">
                          <a:solidFill>
                            <a:srgbClr val="000000"/>
                          </a:solidFill>
                          <a:latin typeface="Arial"/>
                        </a:rPr>
                        <a:t>52,917 </a:t>
                      </a:r>
                    </a:p>
                  </a:txBody>
                  <a:tcPr marL="0"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r>
                        <a:rPr sz="1200">
                          <a:solidFill>
                            <a:srgbClr val="000000"/>
                          </a:solidFill>
                          <a:latin typeface="Arial"/>
                        </a:rPr>
                        <a:t>$</a:t>
                      </a:r>
                    </a:p>
                  </a:txBody>
                  <a:tcPr marL="33401"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r">
                        <a:lnSpc>
                          <a:spcPct val="83000"/>
                        </a:lnSpc>
                      </a:pPr>
                      <a:r>
                        <a:rPr sz="1200">
                          <a:solidFill>
                            <a:srgbClr val="000000"/>
                          </a:solidFill>
                          <a:latin typeface="Arial"/>
                        </a:rPr>
                        <a:t>10,329 </a:t>
                      </a:r>
                    </a:p>
                  </a:txBody>
                  <a:tcPr marL="0"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200">
                        <a:solidFill>
                          <a:srgbClr val="000000"/>
                        </a:solidFill>
                        <a:latin typeface="Arial"/>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7"/>
                  </a:ext>
                </a:extLst>
              </a:tr>
              <a:tr h="180975">
                <a:tc gridSpan="11">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nchor="b">
                    <a:lnL w="0"/>
                    <a:lnR w="0"/>
                    <a:lnT w="0"/>
                    <a:lnB w="0"/>
                    <a:noFill/>
                  </a:tcPr>
                </a:tc>
                <a:tc hMerge="1">
                  <a:txBody>
                    <a:bodyPr/>
                    <a:lstStyle>
                      <a:defPPr/>
                    </a:lstStyle>
                    <a:p>
                      <a:endParaRPr/>
                    </a:p>
                  </a:txBody>
                  <a:tcPr anchor="b">
                    <a:lnL w="0"/>
                    <a:lnR w="0"/>
                    <a:lnT w="12700" cmpd="dbl">
                      <a:prstDash val="solid"/>
                    </a:lnT>
                    <a:lnB w="0"/>
                    <a:noFill/>
                  </a:tcPr>
                </a:tc>
                <a:tc hMerge="1">
                  <a:txBody>
                    <a:bodyPr/>
                    <a:lstStyle>
                      <a:defPPr/>
                    </a:lstStyle>
                    <a:p>
                      <a:endParaRPr/>
                    </a:p>
                  </a:txBody>
                  <a:tcPr anchor="b">
                    <a:lnL w="0"/>
                    <a:lnR w="0"/>
                    <a:lnT w="12700" cmpd="dbl">
                      <a:prstDash val="solid"/>
                    </a:lnT>
                    <a:lnB w="0"/>
                    <a:noFill/>
                  </a:tcPr>
                </a:tc>
                <a:tc hMerge="1">
                  <a:txBody>
                    <a:bodyPr/>
                    <a:lstStyle>
                      <a:defPPr/>
                    </a:lstStyle>
                    <a:p>
                      <a:endParaRPr/>
                    </a:p>
                  </a:txBody>
                  <a:tcPr anchor="b">
                    <a:lnL w="0"/>
                    <a:lnR w="0"/>
                    <a:lnT w="12700" cmpd="dbl">
                      <a:prstDash val="solid"/>
                    </a:lnT>
                    <a:lnB w="0"/>
                    <a:noFill/>
                  </a:tcPr>
                </a:tc>
                <a:tc hMerge="1">
                  <a:txBody>
                    <a:bodyPr/>
                    <a:lstStyle>
                      <a:defPPr/>
                    </a:lstStyle>
                    <a:p>
                      <a:endParaRPr/>
                    </a:p>
                  </a:txBody>
                  <a:tcPr anchor="b">
                    <a:lnL w="0"/>
                    <a:lnR w="0"/>
                    <a:lnT w="12700" cmpd="dbl">
                      <a:prstDash val="solid"/>
                    </a:lnT>
                    <a:lnB w="0"/>
                    <a:noFill/>
                  </a:tcPr>
                </a:tc>
                <a:tc hMerge="1">
                  <a:txBody>
                    <a:bodyPr/>
                    <a:lstStyle>
                      <a:defPPr/>
                    </a:lstStyle>
                    <a:p>
                      <a:endParaRPr/>
                    </a:p>
                  </a:txBody>
                  <a:tcPr anchor="b">
                    <a:lnL w="0"/>
                    <a:lnR w="0"/>
                    <a:lnT w="12700" cmpd="dbl">
                      <a:prstDash val="solid"/>
                    </a:lnT>
                    <a:lnB w="0"/>
                    <a:noFill/>
                  </a:tcPr>
                </a:tc>
                <a:tc hMerge="1">
                  <a:txBody>
                    <a:bodyPr/>
                    <a:lstStyle>
                      <a:defPPr/>
                    </a:lstStyle>
                    <a:p>
                      <a:endParaRPr/>
                    </a:p>
                  </a:txBody>
                  <a:tcPr anchor="b">
                    <a:lnL w="0"/>
                    <a:lnR w="0"/>
                    <a:lnT w="12700" cmpd="dbl">
                      <a:prstDash val="solid"/>
                    </a:lnT>
                    <a:lnB w="0"/>
                    <a:noFill/>
                  </a:tcPr>
                </a:tc>
                <a:tc hMerge="1">
                  <a:txBody>
                    <a:bodyPr/>
                    <a:lstStyle>
                      <a:defPPr/>
                    </a:lstStyle>
                    <a:p>
                      <a:endParaRPr/>
                    </a:p>
                  </a:txBody>
                  <a:tcPr anchor="b">
                    <a:lnL w="0"/>
                    <a:lnR w="0"/>
                    <a:lnT w="12700" cmpd="dbl">
                      <a:prstDash val="solid"/>
                    </a:lnT>
                    <a:lnB w="0"/>
                    <a:noFill/>
                  </a:tcPr>
                </a:tc>
                <a:tc hMerge="1">
                  <a:txBody>
                    <a:bodyPr/>
                    <a:lstStyle>
                      <a:defPPr/>
                    </a:lstStyle>
                    <a:p>
                      <a:endParaRPr/>
                    </a:p>
                  </a:txBody>
                  <a:tcPr anchor="b">
                    <a:lnL w="0"/>
                    <a:lnR w="0"/>
                    <a:lnT w="12700" cmpd="dbl">
                      <a:prstDash val="solid"/>
                    </a:lnT>
                    <a:lnB w="0"/>
                    <a:noFill/>
                  </a:tcPr>
                </a:tc>
                <a:tc hMerge="1">
                  <a:txBody>
                    <a:bodyPr/>
                    <a:lstStyle>
                      <a:defPPr/>
                    </a:lstStyle>
                    <a:p>
                      <a:endParaRPr/>
                    </a:p>
                  </a:txBody>
                  <a:tcPr anchor="b">
                    <a:lnL w="0"/>
                    <a:lnR w="0"/>
                    <a:lnT w="12700" cmpd="dbl">
                      <a:prstDash val="solid"/>
                    </a:lnT>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14198" y="124968"/>
            <a:ext cx="7007225" cy="355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ct val="0"/>
              </a:spcBef>
              <a:spcAft>
                <a:spcPct val="0"/>
              </a:spcAft>
            </a:pPr>
            <a:r>
              <a:rPr sz="3200" b="1">
                <a:solidFill>
                  <a:srgbClr val="004689"/>
                </a:solidFill>
                <a:latin typeface="Arial"/>
              </a:rPr>
              <a:t>NON-INTEREST EXPENSE</a:t>
            </a:r>
          </a:p>
        </p:txBody>
      </p:sp>
      <p:sp>
        <p:nvSpPr>
          <p:cNvPr id="3" name="New shape"/>
          <p:cNvSpPr/>
          <p:nvPr/>
        </p:nvSpPr>
        <p:spPr>
          <a:xfrm>
            <a:off x="255016" y="820039"/>
            <a:ext cx="3349752" cy="47701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200" b="1">
                <a:solidFill>
                  <a:srgbClr val="000000"/>
                </a:solidFill>
                <a:latin typeface="Arial"/>
              </a:rPr>
              <a:t>Three months ended September 30, 2020 </a:t>
            </a:r>
          </a:p>
          <a:p>
            <a:pPr algn="ctr" defTabSz="457200">
              <a:lnSpc>
                <a:spcPct val="100000"/>
              </a:lnSpc>
              <a:spcBef>
                <a:spcPct val="0"/>
              </a:spcBef>
              <a:spcAft>
                <a:spcPct val="0"/>
              </a:spcAft>
            </a:pPr>
            <a:r>
              <a:rPr sz="1200" i="1">
                <a:solidFill>
                  <a:srgbClr val="000000"/>
                </a:solidFill>
                <a:latin typeface="Arial"/>
              </a:rPr>
              <a:t>(percent of total non-interest expense)</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0DB6A913-529E-4B9F-85F0-FDC3EC85D848}" type="slidenum">
              <a:rPr sz="1200">
                <a:solidFill>
                  <a:srgbClr val="FFFFFF"/>
                </a:solidFill>
                <a:latin typeface="Arial"/>
              </a:rPr>
              <a:pPr/>
              <a:t>7</a:t>
            </a:fld>
            <a:endParaRPr sz="1200">
              <a:solidFill>
                <a:srgbClr val="FFFFFF"/>
              </a:solidFill>
              <a:latin typeface="Arial"/>
            </a:endParaRPr>
          </a:p>
        </p:txBody>
      </p:sp>
      <p:sp>
        <p:nvSpPr>
          <p:cNvPr id="5" name="New shape"/>
          <p:cNvSpPr/>
          <p:nvPr/>
        </p:nvSpPr>
        <p:spPr>
          <a:xfrm>
            <a:off x="53975" y="638683"/>
            <a:ext cx="3609975" cy="536435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53975" y="638683"/>
            <a:ext cx="3609975" cy="5364353"/>
          </a:xfrm>
          <a:prstGeom prst="rect">
            <a:avLst/>
          </a:prstGeom>
        </p:spPr>
      </p:pic>
      <p:graphicFrame>
        <p:nvGraphicFramePr>
          <p:cNvPr id="7" name="New Table"/>
          <p:cNvGraphicFramePr>
            <a:graphicFrameLocks noGrp="1"/>
          </p:cNvGraphicFramePr>
          <p:nvPr/>
        </p:nvGraphicFramePr>
        <p:xfrm>
          <a:off x="3436747" y="1512697"/>
          <a:ext cx="5486400" cy="2239518"/>
        </p:xfrm>
        <a:graphic>
          <a:graphicData uri="http://schemas.openxmlformats.org/drawingml/2006/table">
            <a:tbl>
              <a:tblPr>
                <a:tableStyleId>{5C22544A-7EE6-4342-B048-85BDC9FD1C3A}</a:tableStyleId>
              </a:tblPr>
              <a:tblGrid>
                <a:gridCol w="2600325">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101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65100">
                  <a:extLst>
                    <a:ext uri="{9D8B030D-6E8A-4147-A177-3AD203B41FA5}">
                      <a16:colId xmlns:a16="http://schemas.microsoft.com/office/drawing/2014/main" val="20004"/>
                    </a:ext>
                  </a:extLst>
                </a:gridCol>
                <a:gridCol w="101600">
                  <a:extLst>
                    <a:ext uri="{9D8B030D-6E8A-4147-A177-3AD203B41FA5}">
                      <a16:colId xmlns:a16="http://schemas.microsoft.com/office/drawing/2014/main" val="20005"/>
                    </a:ext>
                  </a:extLst>
                </a:gridCol>
                <a:gridCol w="695325">
                  <a:extLst>
                    <a:ext uri="{9D8B030D-6E8A-4147-A177-3AD203B41FA5}">
                      <a16:colId xmlns:a16="http://schemas.microsoft.com/office/drawing/2014/main" val="20006"/>
                    </a:ext>
                  </a:extLst>
                </a:gridCol>
                <a:gridCol w="165100">
                  <a:extLst>
                    <a:ext uri="{9D8B030D-6E8A-4147-A177-3AD203B41FA5}">
                      <a16:colId xmlns:a16="http://schemas.microsoft.com/office/drawing/2014/main" val="20007"/>
                    </a:ext>
                  </a:extLst>
                </a:gridCol>
                <a:gridCol w="101600">
                  <a:extLst>
                    <a:ext uri="{9D8B030D-6E8A-4147-A177-3AD203B41FA5}">
                      <a16:colId xmlns:a16="http://schemas.microsoft.com/office/drawing/2014/main" val="20008"/>
                    </a:ext>
                  </a:extLst>
                </a:gridCol>
                <a:gridCol w="419100">
                  <a:extLst>
                    <a:ext uri="{9D8B030D-6E8A-4147-A177-3AD203B41FA5}">
                      <a16:colId xmlns:a16="http://schemas.microsoft.com/office/drawing/2014/main" val="20009"/>
                    </a:ext>
                  </a:extLst>
                </a:gridCol>
                <a:gridCol w="165100">
                  <a:extLst>
                    <a:ext uri="{9D8B030D-6E8A-4147-A177-3AD203B41FA5}">
                      <a16:colId xmlns:a16="http://schemas.microsoft.com/office/drawing/2014/main" val="20010"/>
                    </a:ext>
                  </a:extLst>
                </a:gridCol>
                <a:gridCol w="142875">
                  <a:extLst>
                    <a:ext uri="{9D8B030D-6E8A-4147-A177-3AD203B41FA5}">
                      <a16:colId xmlns:a16="http://schemas.microsoft.com/office/drawing/2014/main" val="20011"/>
                    </a:ext>
                  </a:extLst>
                </a:gridCol>
              </a:tblGrid>
              <a:tr h="276225">
                <a:tc gridSpan="2">
                  <a:txBody>
                    <a:bodyPr/>
                    <a:lstStyle>
                      <a:defPPr/>
                    </a:lstStyle>
                    <a:p>
                      <a:endParaRPr sz="100"/>
                    </a:p>
                  </a:txBody>
                  <a:tcPr marL="0" marR="0" marT="0" marB="0" anchor="b">
                    <a:lnL w="0"/>
                    <a:lnR w="0"/>
                    <a:lnT w="0"/>
                    <a:lnB w="0"/>
                    <a:noFill/>
                  </a:tcPr>
                </a:tc>
                <a:tc hMerge="1">
                  <a:txBody>
                    <a:bodyPr/>
                    <a:lstStyle>
                      <a:defPPr/>
                    </a:lstStyle>
                    <a:p>
                      <a:endParaRPr/>
                    </a:p>
                  </a:txBody>
                  <a:tcPr anchor="b">
                    <a:lnL w="0"/>
                    <a:lnR w="0"/>
                    <a:lnT w="0"/>
                    <a:lnB w="0"/>
                    <a:noFill/>
                  </a:tcPr>
                </a:tc>
                <a:tc gridSpan="3">
                  <a:txBody>
                    <a:bodyPr/>
                    <a:lstStyle>
                      <a:defPPr/>
                    </a:lstStyle>
                    <a:p>
                      <a:pPr algn="ctr">
                        <a:lnSpc>
                          <a:spcPct val="83000"/>
                        </a:lnSpc>
                      </a:pPr>
                      <a:r>
                        <a:rPr sz="1000" b="1" u="sng">
                          <a:solidFill>
                            <a:srgbClr val="000000"/>
                          </a:solidFill>
                          <a:latin typeface="Arial"/>
                        </a:rPr>
                        <a:t>3Q20</a:t>
                      </a:r>
                    </a:p>
                  </a:txBody>
                  <a:tcPr marL="33401" marR="33401" marT="0" marB="19050" anchor="b">
                    <a:lnL w="0"/>
                    <a:lnR w="0"/>
                    <a:lnT w="0"/>
                    <a:lnB w="0"/>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tc gridSpan="3">
                  <a:txBody>
                    <a:bodyPr/>
                    <a:lstStyle>
                      <a:defPPr/>
                    </a:lstStyle>
                    <a:p>
                      <a:pPr algn="ctr">
                        <a:lnSpc>
                          <a:spcPct val="83000"/>
                        </a:lnSpc>
                      </a:pPr>
                      <a:r>
                        <a:rPr sz="1000" b="1" u="sng">
                          <a:solidFill>
                            <a:srgbClr val="000000"/>
                          </a:solidFill>
                          <a:latin typeface="Arial"/>
                        </a:rPr>
                        <a:t>2Q20</a:t>
                      </a:r>
                    </a:p>
                  </a:txBody>
                  <a:tcPr marL="33401" marR="33401" marT="0" marB="19050" anchor="b">
                    <a:lnL w="0"/>
                    <a:lnR w="0"/>
                    <a:lnT w="0"/>
                    <a:lnB w="0"/>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tc gridSpan="3">
                  <a:txBody>
                    <a:bodyPr/>
                    <a:lstStyle>
                      <a:defPPr/>
                    </a:lstStyle>
                    <a:p>
                      <a:pPr algn="ctr">
                        <a:lnSpc>
                          <a:spcPct val="83000"/>
                        </a:lnSpc>
                      </a:pPr>
                      <a:r>
                        <a:rPr sz="1000" b="1" u="sng">
                          <a:solidFill>
                            <a:srgbClr val="000000"/>
                          </a:solidFill>
                          <a:latin typeface="Arial"/>
                        </a:rPr>
                        <a:t>Change</a:t>
                      </a:r>
                    </a:p>
                  </a:txBody>
                  <a:tcPr marL="33401" marR="33401" marT="0" marB="19050" anchor="b">
                    <a:lnL w="0"/>
                    <a:lnR w="0"/>
                    <a:lnT w="0"/>
                    <a:lnB w="0"/>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0"/>
                  </a:ext>
                </a:extLst>
              </a:tr>
              <a:tr h="190500">
                <a:tc>
                  <a:txBody>
                    <a:bodyPr/>
                    <a:lstStyle>
                      <a:defPPr/>
                    </a:lstStyle>
                    <a:p>
                      <a:endParaRPr sz="100"/>
                    </a:p>
                  </a:txBody>
                  <a:tcPr marL="0" marR="0" marT="0" marB="0" anchor="b">
                    <a:lnL w="0"/>
                    <a:lnR w="0"/>
                    <a:lnT w="0"/>
                    <a:lnB w="0"/>
                    <a:noFill/>
                  </a:tcPr>
                </a:tc>
                <a:tc>
                  <a:txBody>
                    <a:bodyPr/>
                    <a:lstStyle>
                      <a:defPPr/>
                    </a:lstStyle>
                    <a:p>
                      <a:endParaRPr sz="100"/>
                    </a:p>
                  </a:txBody>
                  <a:tcPr marL="0" marR="0" marT="0" marB="0" anchor="b">
                    <a:lnL w="0"/>
                    <a:lnR w="0"/>
                    <a:lnT w="0"/>
                    <a:lnB w="0"/>
                    <a:noFill/>
                  </a:tcPr>
                </a:tc>
                <a:tc gridSpan="9">
                  <a:txBody>
                    <a:bodyPr/>
                    <a:lstStyle>
                      <a:defPPr/>
                    </a:lstStyle>
                    <a:p>
                      <a:pPr algn="ctr">
                        <a:lnSpc>
                          <a:spcPct val="83000"/>
                        </a:lnSpc>
                      </a:pPr>
                      <a:r>
                        <a:rPr sz="1000" i="1">
                          <a:solidFill>
                            <a:srgbClr val="000000"/>
                          </a:solidFill>
                          <a:latin typeface="Arial"/>
                        </a:rPr>
                        <a:t>(dollars in thousands)</a:t>
                      </a:r>
                    </a:p>
                  </a:txBody>
                  <a:tcPr marL="33401" marR="9525" marT="0" marB="19050" anchor="b">
                    <a:lnL w="0"/>
                    <a:lnR w="0"/>
                    <a:lnT w="0"/>
                    <a:lnB w="0"/>
                    <a:noFill/>
                  </a:tcPr>
                </a:tc>
                <a:tc hMerge="1">
                  <a:txBody>
                    <a:bodyPr/>
                    <a:lstStyle>
                      <a:defPPr/>
                    </a:lstStyle>
                    <a:p>
                      <a:endParaRPr/>
                    </a:p>
                  </a:txBody>
                  <a:tcPr>
                    <a:lnL w="0"/>
                    <a:lnR w="0"/>
                    <a:lnT w="0"/>
                    <a:lnB w="0"/>
                  </a:tcPr>
                </a:tc>
                <a:tc hMerge="1">
                  <a:txBody>
                    <a:bodyPr/>
                    <a:lstStyle>
                      <a:defPPr/>
                    </a:lstStyle>
                    <a:p>
                      <a:endParaRPr/>
                    </a:p>
                  </a:txBody>
                  <a:tcPr>
                    <a:lnL w="0"/>
                    <a:lnR w="0"/>
                    <a:lnT w="0"/>
                    <a:lnB w="0"/>
                  </a:tcPr>
                </a:tc>
                <a:tc hMerge="1">
                  <a:txBody>
                    <a:bodyPr/>
                    <a:lstStyle>
                      <a:defPPr/>
                    </a:lstStyle>
                    <a:p>
                      <a:endParaRPr/>
                    </a:p>
                  </a:txBody>
                  <a:tcPr anchor="b">
                    <a:lnL w="0"/>
                    <a:lnR w="0"/>
                    <a:lnT w="0"/>
                    <a:lnB w="0"/>
                    <a:noFill/>
                  </a:tcPr>
                </a:tc>
                <a:tc hMerge="1">
                  <a:txBody>
                    <a:bodyPr/>
                    <a:lstStyle>
                      <a:defPPr/>
                    </a:lstStyle>
                    <a:p>
                      <a:endParaRPr/>
                    </a:p>
                  </a:txBody>
                  <a:tcPr anchor="b">
                    <a:lnL w="0"/>
                    <a:lnR w="0"/>
                    <a:lnT w="0"/>
                    <a:lnB w="0"/>
                    <a:noFill/>
                  </a:tcPr>
                </a:tc>
                <a:tc hMerge="1">
                  <a:txBody>
                    <a:bodyPr/>
                    <a:lstStyle>
                      <a:defPPr/>
                    </a:lstStyle>
                    <a:p>
                      <a:endParaRPr/>
                    </a:p>
                  </a:txBody>
                  <a:tcPr anchor="b">
                    <a:lnL w="0"/>
                    <a:lnR w="0"/>
                    <a:lnT w="0"/>
                    <a:lnB w="0"/>
                    <a:noFill/>
                  </a:tcPr>
                </a:tc>
                <a:tc hMerge="1">
                  <a:txBody>
                    <a:bodyPr/>
                    <a:lstStyle>
                      <a:defPPr/>
                    </a:lstStyle>
                    <a:p>
                      <a:endParaRPr/>
                    </a:p>
                  </a:txBody>
                  <a:tcPr anchor="b">
                    <a:lnL w="0"/>
                    <a:lnR w="0"/>
                    <a:lnT w="0"/>
                    <a:lnB w="0"/>
                    <a:noFill/>
                  </a:tcPr>
                </a:tc>
                <a:tc hMerge="1">
                  <a:txBody>
                    <a:bodyPr/>
                    <a:lstStyle>
                      <a:defPPr/>
                    </a:lstStyle>
                    <a:p>
                      <a:endParaRPr/>
                    </a:p>
                  </a:txBody>
                  <a:tcPr anchor="b">
                    <a:lnL w="0"/>
                    <a:lnR w="0"/>
                    <a:lnT w="0"/>
                    <a:lnB w="0"/>
                    <a:noFill/>
                  </a:tcPr>
                </a:tc>
                <a:tc hMerge="1">
                  <a:txBody>
                    <a:bodyPr/>
                    <a:lstStyle>
                      <a:defPPr/>
                    </a:lstStyle>
                    <a:p>
                      <a:endParaRPr/>
                    </a:p>
                  </a:txBody>
                  <a:tcPr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1"/>
                  </a:ext>
                </a:extLst>
              </a:tr>
              <a:tr h="190500">
                <a:tc gridSpan="2">
                  <a:txBody>
                    <a:bodyPr/>
                    <a:lstStyle>
                      <a:defPPr/>
                    </a:lstStyle>
                    <a:p>
                      <a:pPr algn="l" defTabSz="457200">
                        <a:lnSpc>
                          <a:spcPct val="100000"/>
                        </a:lnSpc>
                        <a:spcBef>
                          <a:spcPct val="0"/>
                        </a:spcBef>
                        <a:spcAft>
                          <a:spcPct val="0"/>
                        </a:spcAft>
                      </a:pPr>
                      <a:r>
                        <a:rPr sz="1200">
                          <a:solidFill>
                            <a:srgbClr val="00497F"/>
                          </a:solidFill>
                          <a:latin typeface="Wingdings"/>
                        </a:rPr>
                        <a:t>n </a:t>
                      </a:r>
                      <a:r>
                        <a:rPr sz="1000">
                          <a:solidFill>
                            <a:srgbClr val="000000"/>
                          </a:solidFill>
                          <a:latin typeface="Arial"/>
                        </a:rPr>
                        <a:t>Salaries and Benefits</a:t>
                      </a:r>
                    </a:p>
                  </a:txBody>
                  <a:tcPr marL="33401" marR="33401" marT="0" marB="19050" anchor="b">
                    <a:lnL w="0"/>
                    <a:lnR w="0"/>
                    <a:lnT w="0"/>
                    <a:lnB w="0"/>
                    <a:noFill/>
                  </a:tcPr>
                </a:tc>
                <a:tc hMerge="1">
                  <a:txBody>
                    <a:bodyPr/>
                    <a:lstStyle>
                      <a:defPPr/>
                    </a:lstStyle>
                    <a:p>
                      <a:endParaRPr/>
                    </a:p>
                  </a:txBody>
                  <a:tcPr anchor="b">
                    <a:lnL w="0"/>
                    <a:lnR w="0"/>
                    <a:lnT w="0"/>
                    <a:lnB w="0"/>
                    <a:noFill/>
                  </a:tcPr>
                </a:tc>
                <a:tc>
                  <a:txBody>
                    <a:bodyPr/>
                    <a:lstStyle>
                      <a:defPPr/>
                    </a:lstStyle>
                    <a:p>
                      <a:pPr algn="l">
                        <a:lnSpc>
                          <a:spcPct val="83000"/>
                        </a:lnSpc>
                      </a:pPr>
                      <a:r>
                        <a:rPr sz="1000">
                          <a:solidFill>
                            <a:srgbClr val="000000"/>
                          </a:solidFill>
                          <a:latin typeface="Arial"/>
                        </a:rPr>
                        <a:t>$</a:t>
                      </a:r>
                    </a:p>
                  </a:txBody>
                  <a:tcPr marL="33401" marR="0" marT="0" marB="19050" anchor="b">
                    <a:lnL w="0"/>
                    <a:lnR w="0"/>
                    <a:lnT w="0"/>
                    <a:lnB w="0"/>
                    <a:noFill/>
                  </a:tcPr>
                </a:tc>
                <a:tc>
                  <a:txBody>
                    <a:bodyPr/>
                    <a:lstStyle>
                      <a:defPPr/>
                    </a:lstStyle>
                    <a:p>
                      <a:pPr algn="r">
                        <a:lnSpc>
                          <a:spcPct val="83000"/>
                        </a:lnSpc>
                      </a:pPr>
                      <a:r>
                        <a:rPr sz="1000">
                          <a:solidFill>
                            <a:srgbClr val="000000"/>
                          </a:solidFill>
                          <a:latin typeface="Arial"/>
                        </a:rPr>
                        <a:t>79,227 </a:t>
                      </a:r>
                    </a:p>
                  </a:txBody>
                  <a:tcPr marL="0" marR="0" marT="0" marB="19050" anchor="b">
                    <a:lnL w="0"/>
                    <a:lnR w="0"/>
                    <a:lnT w="0"/>
                    <a:lnB w="0"/>
                    <a:noFill/>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a:txBody>
                    <a:bodyPr/>
                    <a:lstStyle>
                      <a:defPPr/>
                    </a:lstStyle>
                    <a:p>
                      <a:pPr algn="l">
                        <a:lnSpc>
                          <a:spcPct val="83000"/>
                        </a:lnSpc>
                      </a:pPr>
                      <a:r>
                        <a:rPr sz="1000">
                          <a:solidFill>
                            <a:srgbClr val="000000"/>
                          </a:solidFill>
                          <a:latin typeface="Arial"/>
                        </a:rPr>
                        <a:t>$</a:t>
                      </a:r>
                    </a:p>
                  </a:txBody>
                  <a:tcPr marL="33401" marR="0" marT="0" marB="19050" anchor="b">
                    <a:lnL w="0"/>
                    <a:lnR w="0"/>
                    <a:lnT w="0"/>
                    <a:lnB w="0"/>
                    <a:noFill/>
                  </a:tcPr>
                </a:tc>
                <a:tc>
                  <a:txBody>
                    <a:bodyPr/>
                    <a:lstStyle>
                      <a:defPPr/>
                    </a:lstStyle>
                    <a:p>
                      <a:pPr algn="r">
                        <a:lnSpc>
                          <a:spcPct val="83000"/>
                        </a:lnSpc>
                      </a:pPr>
                      <a:r>
                        <a:rPr sz="1000">
                          <a:solidFill>
                            <a:srgbClr val="000000"/>
                          </a:solidFill>
                          <a:latin typeface="Arial"/>
                        </a:rPr>
                        <a:t>81,012 </a:t>
                      </a:r>
                    </a:p>
                  </a:txBody>
                  <a:tcPr marL="0" marR="0" marT="0" marB="19050" anchor="b">
                    <a:lnL w="0"/>
                    <a:lnR w="0"/>
                    <a:lnT w="0"/>
                    <a:lnB w="0"/>
                    <a:noFill/>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a:txBody>
                    <a:bodyPr/>
                    <a:lstStyle>
                      <a:defPPr/>
                    </a:lstStyle>
                    <a:p>
                      <a:pPr algn="l">
                        <a:lnSpc>
                          <a:spcPct val="83000"/>
                        </a:lnSpc>
                      </a:pPr>
                      <a:r>
                        <a:rPr sz="1000">
                          <a:solidFill>
                            <a:srgbClr val="000000"/>
                          </a:solidFill>
                          <a:latin typeface="Arial"/>
                        </a:rPr>
                        <a:t>$</a:t>
                      </a:r>
                    </a:p>
                  </a:txBody>
                  <a:tcPr marL="33401" marR="0" marT="0" marB="19050" anchor="b">
                    <a:lnL w="0"/>
                    <a:lnR w="0"/>
                    <a:lnT w="0"/>
                    <a:lnB w="0"/>
                    <a:noFill/>
                  </a:tcPr>
                </a:tc>
                <a:tc>
                  <a:txBody>
                    <a:bodyPr/>
                    <a:lstStyle>
                      <a:defPPr/>
                    </a:lstStyle>
                    <a:p>
                      <a:pPr algn="r">
                        <a:lnSpc>
                          <a:spcPct val="83000"/>
                        </a:lnSpc>
                      </a:pPr>
                      <a:r>
                        <a:rPr sz="1000">
                          <a:solidFill>
                            <a:srgbClr val="000000"/>
                          </a:solidFill>
                          <a:latin typeface="Arial"/>
                        </a:rPr>
                        <a:t>(1,785)</a:t>
                      </a:r>
                    </a:p>
                  </a:txBody>
                  <a:tcPr marL="0" marR="0" marT="0" marB="19050" anchor="b">
                    <a:lnL w="0"/>
                    <a:lnR w="0"/>
                    <a:lnT w="0"/>
                    <a:lnB w="0"/>
                    <a:noFill/>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2"/>
                  </a:ext>
                </a:extLst>
              </a:tr>
              <a:tr h="190500">
                <a:tc gridSpan="2">
                  <a:txBody>
                    <a:bodyPr/>
                    <a:lstStyle>
                      <a:defPPr/>
                    </a:lstStyle>
                    <a:p>
                      <a:pPr algn="l" defTabSz="457200">
                        <a:lnSpc>
                          <a:spcPct val="100000"/>
                        </a:lnSpc>
                        <a:spcBef>
                          <a:spcPct val="0"/>
                        </a:spcBef>
                        <a:spcAft>
                          <a:spcPct val="0"/>
                        </a:spcAft>
                      </a:pPr>
                      <a:r>
                        <a:rPr sz="1200">
                          <a:solidFill>
                            <a:srgbClr val="FAAC16"/>
                          </a:solidFill>
                          <a:latin typeface="Wingdings"/>
                        </a:rPr>
                        <a:t>n </a:t>
                      </a:r>
                      <a:r>
                        <a:rPr sz="1000">
                          <a:solidFill>
                            <a:srgbClr val="000000"/>
                          </a:solidFill>
                          <a:latin typeface="Arial"/>
                        </a:rPr>
                        <a:t>Occupancy</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Arial"/>
                        </a:rPr>
                        <a:t>13,221 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000">
                          <a:solidFill>
                            <a:srgbClr val="000000"/>
                          </a:solidFill>
                          <a:latin typeface="Arial"/>
                        </a:rPr>
                        <a:t>13,144 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000">
                          <a:solidFill>
                            <a:srgbClr val="000000"/>
                          </a:solidFill>
                          <a:latin typeface="Arial"/>
                        </a:rPr>
                        <a:t>77 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3"/>
                  </a:ext>
                </a:extLst>
              </a:tr>
              <a:tr h="190500">
                <a:tc gridSpan="2">
                  <a:txBody>
                    <a:bodyPr/>
                    <a:lstStyle>
                      <a:defPPr/>
                    </a:lstStyle>
                    <a:p>
                      <a:pPr algn="l" defTabSz="457200">
                        <a:lnSpc>
                          <a:spcPct val="100000"/>
                        </a:lnSpc>
                        <a:spcBef>
                          <a:spcPct val="0"/>
                        </a:spcBef>
                        <a:spcAft>
                          <a:spcPct val="0"/>
                        </a:spcAft>
                      </a:pPr>
                      <a:r>
                        <a:rPr sz="1200">
                          <a:solidFill>
                            <a:srgbClr val="AADEAD"/>
                          </a:solidFill>
                          <a:latin typeface="Wingdings"/>
                        </a:rPr>
                        <a:t>n </a:t>
                      </a:r>
                      <a:r>
                        <a:rPr sz="1000">
                          <a:solidFill>
                            <a:srgbClr val="000000"/>
                          </a:solidFill>
                          <a:latin typeface="Arial"/>
                        </a:rPr>
                        <a:t>Data Processing and Software</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Arial"/>
                        </a:rPr>
                        <a:t>12,285 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000">
                          <a:solidFill>
                            <a:srgbClr val="000000"/>
                          </a:solidFill>
                          <a:latin typeface="Arial"/>
                        </a:rPr>
                        <a:t>12,193 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000">
                          <a:solidFill>
                            <a:srgbClr val="000000"/>
                          </a:solidFill>
                          <a:latin typeface="Arial"/>
                        </a:rPr>
                        <a:t>92 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4"/>
                  </a:ext>
                </a:extLst>
              </a:tr>
              <a:tr h="190500">
                <a:tc gridSpan="2">
                  <a:txBody>
                    <a:bodyPr/>
                    <a:lstStyle>
                      <a:defPPr/>
                    </a:lstStyle>
                    <a:p>
                      <a:pPr algn="l" defTabSz="457200">
                        <a:lnSpc>
                          <a:spcPct val="100000"/>
                        </a:lnSpc>
                        <a:spcBef>
                          <a:spcPct val="0"/>
                        </a:spcBef>
                        <a:spcAft>
                          <a:spcPct val="0"/>
                        </a:spcAft>
                      </a:pPr>
                      <a:r>
                        <a:rPr sz="1200">
                          <a:solidFill>
                            <a:srgbClr val="CCEEFF"/>
                          </a:solidFill>
                          <a:latin typeface="Wingdings"/>
                        </a:rPr>
                        <a:t>n </a:t>
                      </a:r>
                      <a:r>
                        <a:rPr sz="1000">
                          <a:solidFill>
                            <a:srgbClr val="000000"/>
                          </a:solidFill>
                          <a:latin typeface="Arial"/>
                        </a:rPr>
                        <a:t>Other Outside Services</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Arial"/>
                        </a:rPr>
                        <a:t>7,617 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000">
                          <a:solidFill>
                            <a:srgbClr val="000000"/>
                          </a:solidFill>
                          <a:latin typeface="Arial"/>
                        </a:rPr>
                        <a:t>7,600 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000">
                          <a:solidFill>
                            <a:srgbClr val="000000"/>
                          </a:solidFill>
                          <a:latin typeface="Arial"/>
                        </a:rPr>
                        <a:t>17 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5"/>
                  </a:ext>
                </a:extLst>
              </a:tr>
              <a:tr h="219075">
                <a:tc>
                  <a:txBody>
                    <a:bodyPr/>
                    <a:lstStyle>
                      <a:defPPr/>
                    </a:lstStyle>
                    <a:p>
                      <a:pPr algn="l" defTabSz="457200">
                        <a:lnSpc>
                          <a:spcPct val="100000"/>
                        </a:lnSpc>
                        <a:spcBef>
                          <a:spcPct val="0"/>
                        </a:spcBef>
                        <a:spcAft>
                          <a:spcPct val="0"/>
                        </a:spcAft>
                      </a:pPr>
                      <a:r>
                        <a:rPr sz="1200">
                          <a:solidFill>
                            <a:srgbClr val="7D560B"/>
                          </a:solidFill>
                          <a:latin typeface="Wingdings"/>
                        </a:rPr>
                        <a:t>n </a:t>
                      </a:r>
                      <a:r>
                        <a:rPr sz="1000">
                          <a:solidFill>
                            <a:srgbClr val="000000"/>
                          </a:solidFill>
                          <a:latin typeface="Arial"/>
                        </a:rPr>
                        <a:t>Prepayment Penalty on FHLB Advances</a:t>
                      </a:r>
                    </a:p>
                  </a:txBody>
                  <a:tcPr marL="33401" marR="33401" marT="0" marB="19050" anchor="b">
                    <a:lnL w="0"/>
                    <a:lnR w="0"/>
                    <a:lnT w="0"/>
                    <a:lnB w="0"/>
                    <a:noFill/>
                  </a:tcPr>
                </a:tc>
                <a:tc>
                  <a:txBody>
                    <a:bodyPr/>
                    <a:lstStyle>
                      <a:defPPr/>
                    </a:lstStyle>
                    <a:p>
                      <a:endParaRPr sz="100"/>
                    </a:p>
                  </a:txBody>
                  <a:tcPr marL="0" marR="0" marT="0" marB="0" anchor="b">
                    <a:lnL w="0"/>
                    <a:lnR w="0"/>
                    <a:lnT w="0"/>
                    <a:lnB w="0"/>
                    <a:noFill/>
                  </a:tcPr>
                </a:tc>
                <a:tc gridSpan="2">
                  <a:txBody>
                    <a:bodyPr/>
                    <a:lstStyle>
                      <a:defPPr/>
                    </a:lstStyle>
                    <a:p>
                      <a:pPr algn="r">
                        <a:lnSpc>
                          <a:spcPct val="83000"/>
                        </a:lnSpc>
                      </a:pPr>
                      <a:r>
                        <a:rPr sz="1000">
                          <a:solidFill>
                            <a:srgbClr val="000000"/>
                          </a:solidFill>
                          <a:latin typeface="Arial"/>
                        </a:rPr>
                        <a:t>—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000">
                          <a:solidFill>
                            <a:srgbClr val="000000"/>
                          </a:solidFill>
                          <a:latin typeface="Arial"/>
                        </a:rPr>
                        <a:t>2,878 </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gridSpan="2">
                  <a:txBody>
                    <a:bodyPr/>
                    <a:lstStyle>
                      <a:defPPr/>
                    </a:lstStyle>
                    <a:p>
                      <a:pPr algn="r">
                        <a:lnSpc>
                          <a:spcPct val="83000"/>
                        </a:lnSpc>
                      </a:pPr>
                      <a:r>
                        <a:rPr sz="1000">
                          <a:solidFill>
                            <a:srgbClr val="000000"/>
                          </a:solidFill>
                          <a:latin typeface="Arial"/>
                        </a:rPr>
                        <a:t>(2,878)</a:t>
                      </a:r>
                    </a:p>
                  </a:txBody>
                  <a:tcPr marL="33401" marR="0" marT="0" marB="19050" anchor="b">
                    <a:lnL w="0"/>
                    <a:lnR w="0"/>
                    <a:lnT w="0"/>
                    <a:lnB w="0"/>
                    <a:noFill/>
                  </a:tcPr>
                </a:tc>
                <a:tc hMerge="1">
                  <a:txBody>
                    <a:bodyPr/>
                    <a:lstStyle>
                      <a:defPPr/>
                    </a:lstStyle>
                    <a:p>
                      <a:endParaRPr/>
                    </a:p>
                  </a:txBody>
                  <a:tcPr>
                    <a:lnL w="0"/>
                    <a:lnR w="0"/>
                    <a:lnT w="0"/>
                    <a:lnB w="0"/>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0"/>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6"/>
                  </a:ext>
                </a:extLst>
              </a:tr>
              <a:tr h="190500">
                <a:tc gridSpan="2">
                  <a:txBody>
                    <a:bodyPr/>
                    <a:lstStyle>
                      <a:defPPr/>
                    </a:lstStyle>
                    <a:p>
                      <a:pPr algn="l" defTabSz="457200">
                        <a:lnSpc>
                          <a:spcPct val="100000"/>
                        </a:lnSpc>
                        <a:spcBef>
                          <a:spcPct val="0"/>
                        </a:spcBef>
                        <a:spcAft>
                          <a:spcPct val="0"/>
                        </a:spcAft>
                      </a:pPr>
                      <a:r>
                        <a:rPr sz="1200">
                          <a:solidFill>
                            <a:srgbClr val="FFDE0F"/>
                          </a:solidFill>
                          <a:latin typeface="Wingdings"/>
                        </a:rPr>
                        <a:t>n </a:t>
                      </a:r>
                      <a:r>
                        <a:rPr sz="1000">
                          <a:solidFill>
                            <a:srgbClr val="000000"/>
                          </a:solidFill>
                          <a:latin typeface="Arial"/>
                        </a:rPr>
                        <a:t>Other</a:t>
                      </a:r>
                    </a:p>
                  </a:txBody>
                  <a:tcPr marL="33401" marR="33401" marT="0" marB="19050" anchor="b">
                    <a:lnL w="0"/>
                    <a:lnR w="0"/>
                    <a:lnT w="0"/>
                    <a:lnB w="0"/>
                    <a:noFill/>
                  </a:tcPr>
                </a:tc>
                <a:tc hMerge="1">
                  <a:txBody>
                    <a:bodyPr/>
                    <a:lstStyle>
                      <a:defPPr/>
                    </a:lstStyle>
                    <a:p>
                      <a:endParaRPr/>
                    </a:p>
                  </a:txBody>
                  <a:tcPr anchor="b">
                    <a:lnL w="0"/>
                    <a:lnR w="0"/>
                    <a:lnT w="0"/>
                    <a:lnB w="0"/>
                    <a:noFill/>
                  </a:tcPr>
                </a:tc>
                <a:tc gridSpan="2">
                  <a:txBody>
                    <a:bodyPr/>
                    <a:lstStyle>
                      <a:defPPr/>
                    </a:lstStyle>
                    <a:p>
                      <a:pPr algn="r">
                        <a:lnSpc>
                          <a:spcPct val="83000"/>
                        </a:lnSpc>
                      </a:pPr>
                      <a:r>
                        <a:rPr sz="1000">
                          <a:solidFill>
                            <a:srgbClr val="000000"/>
                          </a:solidFill>
                          <a:latin typeface="Arial"/>
                        </a:rPr>
                        <a:t>26,797 </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12700" cmpd="sng">
                      <a:solidFill>
                        <a:srgbClr val="000000"/>
                      </a:solidFill>
                      <a:prstDash val="solid"/>
                    </a:lnB>
                    <a:noFill/>
                  </a:tcPr>
                </a:tc>
                <a:tc gridSpan="2">
                  <a:txBody>
                    <a:bodyPr/>
                    <a:lstStyle>
                      <a:defPPr/>
                    </a:lstStyle>
                    <a:p>
                      <a:pPr algn="r">
                        <a:lnSpc>
                          <a:spcPct val="83000"/>
                        </a:lnSpc>
                      </a:pPr>
                      <a:r>
                        <a:rPr sz="1000">
                          <a:solidFill>
                            <a:srgbClr val="000000"/>
                          </a:solidFill>
                          <a:latin typeface="Arial"/>
                        </a:rPr>
                        <a:t>26,179 </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12700" cmpd="sng">
                      <a:solidFill>
                        <a:srgbClr val="000000"/>
                      </a:solidFill>
                      <a:prstDash val="solid"/>
                    </a:lnB>
                    <a:noFill/>
                  </a:tcPr>
                </a:tc>
                <a:tc gridSpan="2">
                  <a:txBody>
                    <a:bodyPr/>
                    <a:lstStyle>
                      <a:defPPr/>
                    </a:lstStyle>
                    <a:p>
                      <a:pPr algn="r">
                        <a:lnSpc>
                          <a:spcPct val="83000"/>
                        </a:lnSpc>
                      </a:pPr>
                      <a:r>
                        <a:rPr sz="1000">
                          <a:solidFill>
                            <a:srgbClr val="000000"/>
                          </a:solidFill>
                          <a:latin typeface="Arial"/>
                        </a:rPr>
                        <a:t>618 </a:t>
                      </a:r>
                    </a:p>
                  </a:txBody>
                  <a:tcPr marL="33401" marR="0" marT="0" marB="19050" anchor="b">
                    <a:lnL w="0"/>
                    <a:lnR w="0"/>
                    <a:lnT w="0"/>
                    <a:lnB w="12700" cmpd="sng">
                      <a:solidFill>
                        <a:srgbClr val="000000"/>
                      </a:solidFill>
                      <a:prstDash val="solid"/>
                    </a:lnB>
                    <a:noFill/>
                  </a:tcPr>
                </a:tc>
                <a:tc hMerge="1">
                  <a:txBody>
                    <a:bodyPr/>
                    <a:lstStyle>
                      <a:defPPr/>
                    </a:lstStyle>
                    <a:p>
                      <a:endParaRPr/>
                    </a:p>
                  </a:txBody>
                  <a:tcPr>
                    <a:lnL w="0"/>
                    <a:lnR w="0"/>
                    <a:lnT w="0"/>
                    <a:lnB w="12700" cmpd="sng">
                      <a:solidFill>
                        <a:srgbClr val="000000"/>
                      </a:solidFill>
                      <a:prstDash val="solid"/>
                    </a:lnB>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0"/>
                    <a:lnB w="12700" cmpd="sng">
                      <a:solidFill>
                        <a:srgbClr val="000000"/>
                      </a:solidFill>
                      <a:prstDash val="solid"/>
                    </a:lnB>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7"/>
                  </a:ext>
                </a:extLst>
              </a:tr>
              <a:tr h="190500">
                <a:tc gridSpan="2">
                  <a:txBody>
                    <a:bodyPr/>
                    <a:lstStyle>
                      <a:defPPr/>
                    </a:lstStyle>
                    <a:p>
                      <a:pPr algn="l">
                        <a:lnSpc>
                          <a:spcPct val="83000"/>
                        </a:lnSpc>
                      </a:pPr>
                      <a:r>
                        <a:rPr sz="1000" i="1">
                          <a:solidFill>
                            <a:srgbClr val="000000"/>
                          </a:solidFill>
                          <a:latin typeface="Arial"/>
                        </a:rPr>
                        <a:t>Total</a:t>
                      </a:r>
                    </a:p>
                  </a:txBody>
                  <a:tcPr marL="33401" marR="33401" marT="0" marB="19050" anchor="b">
                    <a:lnL w="0"/>
                    <a:lnR w="0"/>
                    <a:lnT w="0"/>
                    <a:lnB w="0"/>
                    <a:noFill/>
                  </a:tcPr>
                </a:tc>
                <a:tc hMerge="1">
                  <a:txBody>
                    <a:bodyPr/>
                    <a:lstStyle>
                      <a:defPPr/>
                    </a:lstStyle>
                    <a:p>
                      <a:endParaRPr/>
                    </a:p>
                  </a:txBody>
                  <a:tcPr anchor="b">
                    <a:lnL w="0"/>
                    <a:lnR w="0"/>
                    <a:lnT w="0"/>
                    <a:lnB w="0"/>
                    <a:noFill/>
                  </a:tcPr>
                </a:tc>
                <a:tc>
                  <a:txBody>
                    <a:bodyPr/>
                    <a:lstStyle>
                      <a:defPPr/>
                    </a:lstStyle>
                    <a:p>
                      <a:pPr algn="l">
                        <a:lnSpc>
                          <a:spcPct val="83000"/>
                        </a:lnSpc>
                      </a:pPr>
                      <a:r>
                        <a:rPr sz="1000">
                          <a:solidFill>
                            <a:srgbClr val="000000"/>
                          </a:solidFill>
                          <a:latin typeface="Arial"/>
                        </a:rPr>
                        <a:t>$</a:t>
                      </a:r>
                    </a:p>
                  </a:txBody>
                  <a:tcPr marL="33401"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r">
                        <a:lnSpc>
                          <a:spcPct val="83000"/>
                        </a:lnSpc>
                      </a:pPr>
                      <a:r>
                        <a:rPr sz="1000">
                          <a:solidFill>
                            <a:srgbClr val="000000"/>
                          </a:solidFill>
                          <a:latin typeface="Arial"/>
                        </a:rPr>
                        <a:t>139,147 </a:t>
                      </a:r>
                    </a:p>
                  </a:txBody>
                  <a:tcPr marL="0"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r>
                        <a:rPr sz="1000">
                          <a:solidFill>
                            <a:srgbClr val="000000"/>
                          </a:solidFill>
                          <a:latin typeface="Arial"/>
                        </a:rPr>
                        <a:t>$</a:t>
                      </a:r>
                    </a:p>
                  </a:txBody>
                  <a:tcPr marL="33401"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r">
                        <a:lnSpc>
                          <a:spcPct val="83000"/>
                        </a:lnSpc>
                      </a:pPr>
                      <a:r>
                        <a:rPr sz="1000">
                          <a:solidFill>
                            <a:srgbClr val="000000"/>
                          </a:solidFill>
                          <a:latin typeface="Arial"/>
                        </a:rPr>
                        <a:t>143,006 </a:t>
                      </a:r>
                    </a:p>
                  </a:txBody>
                  <a:tcPr marL="0"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r>
                        <a:rPr sz="1000">
                          <a:solidFill>
                            <a:srgbClr val="000000"/>
                          </a:solidFill>
                          <a:latin typeface="Arial"/>
                        </a:rPr>
                        <a:t>$</a:t>
                      </a:r>
                    </a:p>
                  </a:txBody>
                  <a:tcPr marL="33401"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r">
                        <a:lnSpc>
                          <a:spcPct val="83000"/>
                        </a:lnSpc>
                      </a:pPr>
                      <a:r>
                        <a:rPr sz="1000">
                          <a:solidFill>
                            <a:srgbClr val="000000"/>
                          </a:solidFill>
                          <a:latin typeface="Arial"/>
                        </a:rPr>
                        <a:t>(3,859)</a:t>
                      </a:r>
                    </a:p>
                  </a:txBody>
                  <a:tcPr marL="0" marR="0"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pPr algn="l">
                        <a:lnSpc>
                          <a:spcPct val="83000"/>
                        </a:lnSpc>
                      </a:pPr>
                      <a:endParaRPr sz="1000">
                        <a:solidFill>
                          <a:srgbClr val="000000"/>
                        </a:solidFill>
                        <a:latin typeface="Arial"/>
                      </a:endParaRPr>
                    </a:p>
                  </a:txBody>
                  <a:tcPr marL="0" marR="9525" marT="0" marB="19050" anchor="b">
                    <a:lnL w="0"/>
                    <a:lnR w="0"/>
                    <a:lnT w="12700" cmpd="sng">
                      <a:solidFill>
                        <a:srgbClr val="000000"/>
                      </a:solidFill>
                      <a:prstDash val="solid"/>
                    </a:lnT>
                    <a:lnB w="12700" cmpd="dbl">
                      <a:solidFill>
                        <a:srgbClr val="000000"/>
                      </a:solidFill>
                      <a:prstDash val="solid"/>
                    </a:lnB>
                    <a:noFill/>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8"/>
                  </a:ext>
                </a:extLst>
              </a:tr>
              <a:tr h="0">
                <a:tc gridSpan="2">
                  <a:txBody>
                    <a:bodyPr/>
                    <a:lstStyle>
                      <a:defPPr/>
                    </a:lstStyle>
                    <a:p>
                      <a:endParaRPr sz="100"/>
                    </a:p>
                  </a:txBody>
                  <a:tcPr marL="0" marR="0" marT="0" marB="0" anchor="b">
                    <a:lnL w="0"/>
                    <a:lnR w="0"/>
                    <a:lnT w="0"/>
                    <a:lnB w="0"/>
                    <a:noFill/>
                  </a:tcPr>
                </a:tc>
                <a:tc hMerge="1">
                  <a:txBody>
                    <a:bodyPr/>
                    <a:lstStyle>
                      <a:defPPr/>
                    </a:lstStyle>
                    <a:p>
                      <a:endParaRPr/>
                    </a:p>
                  </a:txBody>
                  <a:tcPr anchor="b">
                    <a:lnL w="0"/>
                    <a:lnR w="0"/>
                    <a:lnT w="0"/>
                    <a:lnB w="0"/>
                    <a:noFill/>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tc gridSpan="3">
                  <a:txBody>
                    <a:bodyPr/>
                    <a:lstStyle>
                      <a:defPPr/>
                    </a:lstStyle>
                    <a:p>
                      <a:endParaRPr sz="100"/>
                    </a:p>
                  </a:txBody>
                  <a:tcPr marL="0" marR="0" marT="0" marB="0" anchor="b">
                    <a:lnL w="0"/>
                    <a:lnR w="0"/>
                    <a:lnT w="12700" cmpd="dbl">
                      <a:solidFill>
                        <a:srgbClr val="000000"/>
                      </a:solidFill>
                      <a:prstDash val="solid"/>
                    </a:lnT>
                    <a:lnB w="0"/>
                    <a:noFill/>
                  </a:tcPr>
                </a:tc>
                <a:tc hMerge="1">
                  <a:txBody>
                    <a:bodyPr/>
                    <a:lstStyle>
                      <a:defPPr/>
                    </a:lstStyle>
                    <a:p>
                      <a:endParaRPr/>
                    </a:p>
                  </a:txBody>
                  <a:tcPr>
                    <a:lnL w="0"/>
                    <a:lnR w="0"/>
                    <a:lnT w="12700" cmpd="dbl">
                      <a:prstDash val="solid"/>
                    </a:lnT>
                    <a:lnB w="0"/>
                  </a:tcPr>
                </a:tc>
                <a:tc hMerge="1">
                  <a:txBody>
                    <a:bodyPr/>
                    <a:lstStyle>
                      <a:defPPr/>
                    </a:lstStyle>
                    <a:p>
                      <a:endParaRPr/>
                    </a:p>
                  </a:txBody>
                  <a:tcPr>
                    <a:lnL w="0"/>
                    <a:lnR w="0"/>
                    <a:lnT w="12700" cmpd="dbl">
                      <a:prstDash val="solid"/>
                    </a:lnT>
                    <a:lnB w="0"/>
                  </a:tcPr>
                </a:tc>
                <a:tc>
                  <a:txBody>
                    <a:bodyPr/>
                    <a:lstStyle>
                      <a:defPPr/>
                    </a:lstStyle>
                    <a:p>
                      <a:endParaRPr sz="100"/>
                    </a:p>
                  </a:txBody>
                  <a:tcPr marL="0" marR="0" marT="0" marB="0" anchor="b">
                    <a:lnL w="0"/>
                    <a:lnR w="0"/>
                    <a:lnT w="0"/>
                    <a:lnB w="0"/>
                    <a:noFill/>
                  </a:tcPr>
                </a:tc>
                <a:extLst>
                  <a:ext uri="{0D108BD9-81ED-4DB2-BD59-A6C34878D82A}">
                    <a16:rowId xmlns:a16="http://schemas.microsoft.com/office/drawing/2014/main" val="10009"/>
                  </a:ext>
                </a:extLst>
              </a:tr>
            </a:tbl>
          </a:graphicData>
        </a:graphic>
      </p:graphicFrame>
      <p:sp>
        <p:nvSpPr>
          <p:cNvPr id="8" name="New shape"/>
          <p:cNvSpPr/>
          <p:nvPr/>
        </p:nvSpPr>
        <p:spPr>
          <a:xfrm>
            <a:off x="3436747" y="3623437"/>
            <a:ext cx="5486400" cy="2379599"/>
          </a:xfrm>
          <a:prstGeom prst="rect">
            <a:avLst/>
          </a:prstGeom>
          <a:noFill/>
          <a:ln w="12700">
            <a:miter/>
          </a:ln>
        </p:spPr>
        <p:style>
          <a:lnRef idx="2">
            <a:srgbClr val="000000"/>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200" b="1" u="sng">
                <a:solidFill>
                  <a:srgbClr val="000000"/>
                </a:solidFill>
                <a:latin typeface="Arial"/>
              </a:rPr>
              <a:t>Non-interest expense decreased 2.7% from 2Q20</a:t>
            </a:r>
          </a:p>
          <a:p>
            <a:pPr algn="l" defTabSz="457200">
              <a:lnSpc>
                <a:spcPct val="100000"/>
              </a:lnSpc>
              <a:spcBef>
                <a:spcPct val="0"/>
              </a:spcBef>
              <a:spcAft>
                <a:spcPct val="0"/>
              </a:spcAft>
            </a:pPr>
            <a:endParaRPr sz="1200" b="1">
              <a:solidFill>
                <a:srgbClr val="000000"/>
              </a:solidFill>
              <a:latin typeface="Arial"/>
            </a:endParaRPr>
          </a:p>
          <a:p>
            <a:pPr algn="l" defTabSz="457200">
              <a:lnSpc>
                <a:spcPct val="100000"/>
              </a:lnSpc>
              <a:spcBef>
                <a:spcPct val="0"/>
              </a:spcBef>
              <a:spcAft>
                <a:spcPct val="0"/>
              </a:spcAft>
            </a:pPr>
            <a:r>
              <a:rPr sz="1200" u="sng">
                <a:solidFill>
                  <a:srgbClr val="000000"/>
                </a:solidFill>
                <a:latin typeface="Arial"/>
              </a:rPr>
              <a:t>Decreases in:</a:t>
            </a:r>
          </a:p>
          <a:p>
            <a:pPr algn="l" defTabSz="457200">
              <a:lnSpc>
                <a:spcPct val="100000"/>
              </a:lnSpc>
              <a:spcBef>
                <a:spcPct val="0"/>
              </a:spcBef>
              <a:spcAft>
                <a:spcPct val="0"/>
              </a:spcAft>
            </a:pPr>
            <a:endParaRPr sz="1200">
              <a:solidFill>
                <a:srgbClr val="000000"/>
              </a:solidFill>
              <a:latin typeface="Arial"/>
            </a:endParaRPr>
          </a:p>
          <a:p>
            <a:pPr marL="285750" indent="-285877" algn="l" defTabSz="457200">
              <a:lnSpc>
                <a:spcPct val="100000"/>
              </a:lnSpc>
              <a:spcBef>
                <a:spcPct val="0"/>
              </a:spcBef>
              <a:spcAft>
                <a:spcPct val="0"/>
              </a:spcAft>
            </a:pPr>
            <a:r>
              <a:rPr sz="1200">
                <a:solidFill>
                  <a:srgbClr val="00497F"/>
                </a:solidFill>
                <a:latin typeface="Wingdings"/>
              </a:rPr>
              <a:t>n </a:t>
            </a:r>
            <a:r>
              <a:rPr sz="1200">
                <a:solidFill>
                  <a:srgbClr val="000000"/>
                </a:solidFill>
                <a:latin typeface="Arial"/>
              </a:rPr>
              <a:t>COVID-19 bonuses in 2Q20 and seasonal decrease in payroll taxes, partially offset by higher health insurance expense</a:t>
            </a:r>
          </a:p>
          <a:p>
            <a:pPr marL="285750" indent="-285877" algn="l" defTabSz="457200">
              <a:lnSpc>
                <a:spcPct val="100000"/>
              </a:lnSpc>
              <a:spcBef>
                <a:spcPct val="0"/>
              </a:spcBef>
              <a:spcAft>
                <a:spcPct val="0"/>
              </a:spcAft>
            </a:pPr>
            <a:endParaRPr sz="1200">
              <a:solidFill>
                <a:srgbClr val="000000"/>
              </a:solidFill>
              <a:latin typeface="Arial"/>
            </a:endParaRPr>
          </a:p>
          <a:p>
            <a:pPr algn="l" defTabSz="457200">
              <a:lnSpc>
                <a:spcPct val="100000"/>
              </a:lnSpc>
              <a:spcBef>
                <a:spcPct val="0"/>
              </a:spcBef>
              <a:spcAft>
                <a:spcPct val="0"/>
              </a:spcAft>
            </a:pPr>
            <a:r>
              <a:rPr sz="1200">
                <a:solidFill>
                  <a:srgbClr val="7D560B"/>
                </a:solidFill>
                <a:latin typeface="Wingdings"/>
              </a:rPr>
              <a:t>n </a:t>
            </a:r>
            <a:r>
              <a:rPr sz="1200">
                <a:solidFill>
                  <a:srgbClr val="000000"/>
                </a:solidFill>
                <a:latin typeface="Arial"/>
              </a:rPr>
              <a:t>Prepayment Penalty on FHLB Advances</a:t>
            </a:r>
            <a:r>
              <a:rPr sz="1200" i="1">
                <a:solidFill>
                  <a:srgbClr val="000000"/>
                </a:solidFill>
                <a:latin typeface="Arial"/>
              </a:rPr>
              <a:t> </a:t>
            </a:r>
            <a:r>
              <a:rPr sz="1200">
                <a:solidFill>
                  <a:srgbClr val="000000"/>
                </a:solidFill>
                <a:latin typeface="Arial"/>
              </a:rPr>
              <a:t>recorded in 2Q20</a:t>
            </a:r>
          </a:p>
          <a:p>
            <a:pPr algn="l" defTabSz="457200">
              <a:lnSpc>
                <a:spcPct val="100000"/>
              </a:lnSpc>
              <a:spcBef>
                <a:spcPct val="0"/>
              </a:spcBef>
              <a:spcAft>
                <a:spcPct val="0"/>
              </a:spcAft>
            </a:pPr>
            <a:endParaRPr sz="1200">
              <a:solidFill>
                <a:srgbClr val="000000"/>
              </a:solidFill>
              <a:latin typeface="Arial"/>
            </a:endParaRPr>
          </a:p>
          <a:p>
            <a:pPr algn="l" defTabSz="457200">
              <a:lnSpc>
                <a:spcPct val="100000"/>
              </a:lnSpc>
              <a:spcBef>
                <a:spcPct val="0"/>
              </a:spcBef>
              <a:spcAft>
                <a:spcPct val="0"/>
              </a:spcAft>
            </a:pPr>
            <a:r>
              <a:rPr sz="1200" u="sng">
                <a:solidFill>
                  <a:srgbClr val="000000"/>
                </a:solidFill>
                <a:latin typeface="Arial"/>
              </a:rPr>
              <a:t>Increases in:</a:t>
            </a:r>
          </a:p>
          <a:p>
            <a:pPr algn="l" defTabSz="457200">
              <a:lnSpc>
                <a:spcPct val="100000"/>
              </a:lnSpc>
              <a:spcBef>
                <a:spcPct val="0"/>
              </a:spcBef>
              <a:spcAft>
                <a:spcPct val="0"/>
              </a:spcAft>
            </a:pPr>
            <a:endParaRPr sz="1200">
              <a:solidFill>
                <a:srgbClr val="000000"/>
              </a:solidFill>
              <a:latin typeface="Arial"/>
            </a:endParaRPr>
          </a:p>
          <a:p>
            <a:pPr algn="l" defTabSz="457200">
              <a:lnSpc>
                <a:spcPct val="100000"/>
              </a:lnSpc>
              <a:spcBef>
                <a:spcPct val="0"/>
              </a:spcBef>
              <a:spcAft>
                <a:spcPct val="0"/>
              </a:spcAft>
            </a:pPr>
            <a:r>
              <a:rPr sz="1200">
                <a:solidFill>
                  <a:srgbClr val="FFDE0F"/>
                </a:solidFill>
                <a:latin typeface="Wingdings"/>
              </a:rPr>
              <a:t>n </a:t>
            </a:r>
            <a:r>
              <a:rPr sz="1200">
                <a:solidFill>
                  <a:srgbClr val="000000"/>
                </a:solidFill>
                <a:latin typeface="Arial"/>
              </a:rPr>
              <a:t>$1.5 million SEC litigation settlement recorded in 3Q20</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14198" y="124968"/>
            <a:ext cx="7007225" cy="59385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ct val="0"/>
              </a:spcBef>
              <a:spcAft>
                <a:spcPct val="0"/>
              </a:spcAft>
            </a:pPr>
            <a:r>
              <a:rPr sz="3200" b="1">
                <a:solidFill>
                  <a:srgbClr val="004689"/>
                </a:solidFill>
                <a:latin typeface="Arial"/>
              </a:rPr>
              <a:t>COST SAVING INITIATIVES</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E48994DD-4B0C-45F7-97BA-8A1CA14894D8}" type="slidenum">
              <a:rPr sz="1200">
                <a:solidFill>
                  <a:srgbClr val="FFFFFF"/>
                </a:solidFill>
                <a:latin typeface="Arial"/>
              </a:rPr>
              <a:pPr/>
              <a:t>8</a:t>
            </a:fld>
            <a:endParaRPr sz="1200">
              <a:solidFill>
                <a:srgbClr val="FFFFFF"/>
              </a:solidFill>
              <a:latin typeface="Arial"/>
            </a:endParaRPr>
          </a:p>
        </p:txBody>
      </p:sp>
      <p:sp>
        <p:nvSpPr>
          <p:cNvPr id="4" name="New shape"/>
          <p:cNvSpPr/>
          <p:nvPr/>
        </p:nvSpPr>
        <p:spPr>
          <a:xfrm>
            <a:off x="314198" y="870331"/>
            <a:ext cx="3878072" cy="511733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400">
                <a:solidFill>
                  <a:srgbClr val="000000"/>
                </a:solidFill>
                <a:latin typeface="Calibri"/>
              </a:rPr>
              <a:t>Comprehensive review of expenses undertaken over the past 4 months resulting in the following cost savings initiatives:</a:t>
            </a:r>
          </a:p>
          <a:p>
            <a:pPr algn="l" defTabSz="457200">
              <a:lnSpc>
                <a:spcPct val="100000"/>
              </a:lnSpc>
              <a:spcBef>
                <a:spcPct val="0"/>
              </a:spcBef>
              <a:spcAft>
                <a:spcPct val="0"/>
              </a:spcAft>
            </a:pPr>
            <a:endParaRPr sz="1200">
              <a:solidFill>
                <a:srgbClr val="000000"/>
              </a:solidFill>
              <a:latin typeface="Calibri"/>
            </a:endParaRPr>
          </a:p>
          <a:p>
            <a:pPr marL="457200" lvl="1" indent="-228600" algn="l" defTabSz="457200">
              <a:lnSpc>
                <a:spcPct val="100000"/>
              </a:lnSpc>
              <a:spcBef>
                <a:spcPct val="0"/>
              </a:spcBef>
              <a:spcAft>
                <a:spcPct val="0"/>
              </a:spcAft>
              <a:buChar char="•"/>
            </a:pPr>
            <a:r>
              <a:rPr sz="1200">
                <a:solidFill>
                  <a:srgbClr val="000000"/>
                </a:solidFill>
                <a:latin typeface="Calibri"/>
              </a:rPr>
              <a:t>Previously disclosed 21 financial centers expected to be closed and consolidated in January 2021</a:t>
            </a:r>
          </a:p>
          <a:p>
            <a:pPr algn="l" defTabSz="457200">
              <a:lnSpc>
                <a:spcPct val="100000"/>
              </a:lnSpc>
              <a:spcBef>
                <a:spcPct val="0"/>
              </a:spcBef>
              <a:spcAft>
                <a:spcPct val="0"/>
              </a:spcAft>
            </a:pPr>
            <a:endParaRPr sz="1200">
              <a:solidFill>
                <a:srgbClr val="000000"/>
              </a:solidFill>
              <a:latin typeface="Calibri"/>
            </a:endParaRPr>
          </a:p>
          <a:p>
            <a:pPr marL="457200" lvl="1" indent="-228600" algn="l" defTabSz="457200">
              <a:lnSpc>
                <a:spcPct val="100000"/>
              </a:lnSpc>
              <a:spcBef>
                <a:spcPct val="0"/>
              </a:spcBef>
              <a:spcAft>
                <a:spcPct val="0"/>
              </a:spcAft>
              <a:buChar char="•"/>
            </a:pPr>
            <a:r>
              <a:rPr sz="1200">
                <a:solidFill>
                  <a:srgbClr val="000000"/>
                </a:solidFill>
                <a:latin typeface="Calibri"/>
              </a:rPr>
              <a:t>Further cost savings initiatives planned related to delivery systems, reallocation of management responsibilities and flattening of reporting structures, vendor contracts and streamlining of other functions</a:t>
            </a:r>
          </a:p>
          <a:p>
            <a:pPr algn="l" defTabSz="457200">
              <a:lnSpc>
                <a:spcPct val="100000"/>
              </a:lnSpc>
              <a:spcBef>
                <a:spcPct val="0"/>
              </a:spcBef>
              <a:spcAft>
                <a:spcPct val="0"/>
              </a:spcAft>
            </a:pPr>
            <a:endParaRPr sz="1200">
              <a:solidFill>
                <a:srgbClr val="000000"/>
              </a:solidFill>
              <a:latin typeface="Calibri"/>
            </a:endParaRPr>
          </a:p>
          <a:p>
            <a:pPr marL="457200" lvl="1" indent="-228600" algn="l" defTabSz="457200">
              <a:lnSpc>
                <a:spcPct val="100000"/>
              </a:lnSpc>
              <a:spcBef>
                <a:spcPct val="0"/>
              </a:spcBef>
              <a:spcAft>
                <a:spcPct val="0"/>
              </a:spcAft>
              <a:buChar char="•"/>
            </a:pPr>
            <a:r>
              <a:rPr sz="1200">
                <a:solidFill>
                  <a:srgbClr val="000000"/>
                </a:solidFill>
                <a:latin typeface="Calibri"/>
              </a:rPr>
              <a:t>Including the 21 financial center closures and consolidation announced on October 1, 2020, initiatives expected to result in annualized pre-tax savings of $25 million to be fully-realized in 2Q21</a:t>
            </a:r>
          </a:p>
          <a:p>
            <a:pPr algn="l" defTabSz="457200">
              <a:lnSpc>
                <a:spcPct val="100000"/>
              </a:lnSpc>
              <a:spcBef>
                <a:spcPct val="0"/>
              </a:spcBef>
              <a:spcAft>
                <a:spcPct val="0"/>
              </a:spcAft>
            </a:pPr>
            <a:endParaRPr sz="1200">
              <a:solidFill>
                <a:srgbClr val="000000"/>
              </a:solidFill>
              <a:latin typeface="Calibri"/>
            </a:endParaRPr>
          </a:p>
          <a:p>
            <a:pPr marL="457200" lvl="1" indent="-228600" algn="l" defTabSz="457200">
              <a:lnSpc>
                <a:spcPct val="100000"/>
              </a:lnSpc>
              <a:spcBef>
                <a:spcPct val="0"/>
              </a:spcBef>
              <a:spcAft>
                <a:spcPct val="0"/>
              </a:spcAft>
              <a:buChar char="•"/>
            </a:pPr>
            <a:r>
              <a:rPr sz="1200">
                <a:solidFill>
                  <a:srgbClr val="000000"/>
                </a:solidFill>
                <a:latin typeface="Calibri"/>
              </a:rPr>
              <a:t>A portion of the savings to be reinvested to accelerate digital transformation</a:t>
            </a:r>
          </a:p>
          <a:p>
            <a:pPr algn="l" defTabSz="457200">
              <a:lnSpc>
                <a:spcPct val="100000"/>
              </a:lnSpc>
              <a:spcBef>
                <a:spcPct val="0"/>
              </a:spcBef>
              <a:spcAft>
                <a:spcPct val="0"/>
              </a:spcAft>
            </a:pPr>
            <a:endParaRPr sz="1200">
              <a:solidFill>
                <a:srgbClr val="000000"/>
              </a:solidFill>
              <a:latin typeface="Calibri"/>
            </a:endParaRPr>
          </a:p>
          <a:p>
            <a:pPr marL="457200" lvl="1" indent="-228600" algn="l" defTabSz="457200">
              <a:lnSpc>
                <a:spcPct val="100000"/>
              </a:lnSpc>
              <a:spcBef>
                <a:spcPct val="0"/>
              </a:spcBef>
              <a:spcAft>
                <a:spcPct val="0"/>
              </a:spcAft>
              <a:buChar char="•"/>
            </a:pPr>
            <a:r>
              <a:rPr sz="1200">
                <a:solidFill>
                  <a:srgbClr val="000000"/>
                </a:solidFill>
                <a:latin typeface="Calibri"/>
              </a:rPr>
              <a:t>Anticipate aggregate pre-tax charges of $17 to $19 million to be recorded, which are expected to be recovered through non-interest expense reductions within approximately 8 months</a:t>
            </a:r>
          </a:p>
        </p:txBody>
      </p:sp>
      <p:sp>
        <p:nvSpPr>
          <p:cNvPr id="5" name="New shape"/>
          <p:cNvSpPr/>
          <p:nvPr/>
        </p:nvSpPr>
        <p:spPr>
          <a:xfrm>
            <a:off x="4407535" y="1270000"/>
            <a:ext cx="4416679" cy="36195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6" name="New picture"/>
          <p:cNvPicPr/>
          <p:nvPr/>
        </p:nvPicPr>
        <p:blipFill>
          <a:blip r:embed="rId2"/>
          <a:stretch>
            <a:fillRect/>
          </a:stretch>
        </p:blipFill>
        <p:spPr>
          <a:xfrm>
            <a:off x="4407535" y="1270000"/>
            <a:ext cx="4416679" cy="3619500"/>
          </a:xfrm>
          <a:prstGeom prst="rect">
            <a:avLst/>
          </a:prstGeom>
        </p:spPr>
      </p:pic>
      <p:sp>
        <p:nvSpPr>
          <p:cNvPr id="7" name="New shape"/>
          <p:cNvSpPr/>
          <p:nvPr/>
        </p:nvSpPr>
        <p:spPr>
          <a:xfrm>
            <a:off x="4648581" y="4702429"/>
            <a:ext cx="3934714" cy="37414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r" defTabSz="457200">
              <a:lnSpc>
                <a:spcPct val="100000"/>
              </a:lnSpc>
              <a:spcBef>
                <a:spcPct val="0"/>
              </a:spcBef>
              <a:spcAft>
                <a:spcPct val="0"/>
              </a:spcAft>
            </a:pPr>
            <a:r>
              <a:rPr sz="1000" i="1">
                <a:solidFill>
                  <a:srgbClr val="000000"/>
                </a:solidFill>
                <a:latin typeface="Calibri"/>
              </a:rPr>
              <a:t>dollars in millions</a:t>
            </a:r>
          </a:p>
        </p:txBody>
      </p:sp>
      <p:sp>
        <p:nvSpPr>
          <p:cNvPr id="8" name="New shape"/>
          <p:cNvSpPr/>
          <p:nvPr/>
        </p:nvSpPr>
        <p:spPr>
          <a:xfrm>
            <a:off x="5041265" y="3760851"/>
            <a:ext cx="1140079" cy="62052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800" b="1">
                <a:solidFill>
                  <a:srgbClr val="000000"/>
                </a:solidFill>
                <a:latin typeface="Calibri"/>
              </a:rPr>
              <a:t>Actual</a:t>
            </a:r>
          </a:p>
          <a:p>
            <a:pPr algn="ctr" defTabSz="457200">
              <a:lnSpc>
                <a:spcPct val="100000"/>
              </a:lnSpc>
              <a:spcBef>
                <a:spcPct val="0"/>
              </a:spcBef>
              <a:spcAft>
                <a:spcPct val="0"/>
              </a:spcAft>
            </a:pPr>
            <a:r>
              <a:rPr sz="1800" b="1">
                <a:solidFill>
                  <a:srgbClr val="000000"/>
                </a:solidFill>
                <a:latin typeface="Calibri"/>
              </a:rPr>
              <a:t>$0.8</a:t>
            </a:r>
          </a:p>
        </p:txBody>
      </p:sp>
      <p:sp>
        <p:nvSpPr>
          <p:cNvPr id="9" name="New shape"/>
          <p:cNvSpPr/>
          <p:nvPr/>
        </p:nvSpPr>
        <p:spPr>
          <a:xfrm>
            <a:off x="6181344" y="1622425"/>
            <a:ext cx="1140079" cy="37414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800" b="1">
                <a:solidFill>
                  <a:srgbClr val="000000"/>
                </a:solidFill>
                <a:latin typeface="Calibri"/>
              </a:rPr>
              <a:t>Projected</a:t>
            </a:r>
          </a:p>
          <a:p>
            <a:pPr algn="ctr" defTabSz="457200">
              <a:lnSpc>
                <a:spcPct val="100000"/>
              </a:lnSpc>
              <a:spcBef>
                <a:spcPct val="0"/>
              </a:spcBef>
              <a:spcAft>
                <a:spcPct val="0"/>
              </a:spcAft>
            </a:pPr>
            <a:r>
              <a:rPr sz="1800" b="1">
                <a:solidFill>
                  <a:srgbClr val="000000"/>
                </a:solidFill>
                <a:latin typeface="Calibri"/>
              </a:rPr>
              <a:t>$16-$17</a:t>
            </a:r>
          </a:p>
        </p:txBody>
      </p:sp>
      <p:sp>
        <p:nvSpPr>
          <p:cNvPr id="10" name="New shape"/>
          <p:cNvSpPr/>
          <p:nvPr/>
        </p:nvSpPr>
        <p:spPr>
          <a:xfrm>
            <a:off x="7443216" y="3587750"/>
            <a:ext cx="1140079" cy="62052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ct val="0"/>
              </a:spcBef>
              <a:spcAft>
                <a:spcPct val="0"/>
              </a:spcAft>
            </a:pPr>
            <a:r>
              <a:rPr sz="1800" b="1">
                <a:solidFill>
                  <a:srgbClr val="000000"/>
                </a:solidFill>
                <a:latin typeface="Calibri"/>
              </a:rPr>
              <a:t>Projected</a:t>
            </a:r>
          </a:p>
          <a:p>
            <a:pPr algn="ctr" defTabSz="457200">
              <a:lnSpc>
                <a:spcPct val="100000"/>
              </a:lnSpc>
              <a:spcBef>
                <a:spcPct val="0"/>
              </a:spcBef>
              <a:spcAft>
                <a:spcPct val="0"/>
              </a:spcAft>
            </a:pPr>
            <a:r>
              <a:rPr sz="1800" b="1">
                <a:solidFill>
                  <a:srgbClr val="000000"/>
                </a:solidFill>
                <a:latin typeface="Calibri"/>
              </a:rPr>
              <a:t>$0-$1</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65125" y="298450"/>
            <a:ext cx="8341868" cy="4318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90000"/>
              </a:lnSpc>
              <a:spcBef>
                <a:spcPct val="0"/>
              </a:spcBef>
              <a:spcAft>
                <a:spcPct val="0"/>
              </a:spcAft>
            </a:pPr>
            <a:r>
              <a:rPr sz="3200" b="1">
                <a:solidFill>
                  <a:srgbClr val="004689"/>
                </a:solidFill>
                <a:latin typeface="Arial"/>
              </a:rPr>
              <a:t>CAPITAL POSITION REMAINS STRONG</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pPr algn="ctr" defTabSz="457200">
              <a:lnSpc>
                <a:spcPct val="100000"/>
              </a:lnSpc>
              <a:spcBef>
                <a:spcPct val="0"/>
              </a:spcBef>
              <a:spcAft>
                <a:spcPct val="0"/>
              </a:spcAft>
            </a:pPr>
            <a:fld id="{BDCD01A2-C552-47AE-88A1-681CC92F7428}" type="slidenum">
              <a:rPr sz="1200">
                <a:solidFill>
                  <a:srgbClr val="FFFFFF"/>
                </a:solidFill>
                <a:latin typeface="Arial"/>
              </a:rPr>
              <a:pPr/>
              <a:t>9</a:t>
            </a:fld>
            <a:endParaRPr sz="1200">
              <a:solidFill>
                <a:srgbClr val="FFFFFF"/>
              </a:solidFill>
              <a:latin typeface="Arial"/>
            </a:endParaRPr>
          </a:p>
        </p:txBody>
      </p:sp>
      <p:sp>
        <p:nvSpPr>
          <p:cNvPr id="4" name="New shape"/>
          <p:cNvSpPr/>
          <p:nvPr/>
        </p:nvSpPr>
        <p:spPr>
          <a:xfrm>
            <a:off x="352806" y="5487797"/>
            <a:ext cx="8366506" cy="71920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ctr" defTabSz="457200">
              <a:lnSpc>
                <a:spcPct val="100000"/>
              </a:lnSpc>
              <a:spcBef>
                <a:spcPts val="500"/>
              </a:spcBef>
              <a:spcAft>
                <a:spcPts val="600"/>
              </a:spcAft>
            </a:pPr>
            <a:r>
              <a:rPr sz="1600" b="1">
                <a:solidFill>
                  <a:srgbClr val="000000"/>
                </a:solidFill>
                <a:latin typeface="Calibri"/>
              </a:rPr>
              <a:t>Suspended share repurchases in Mid-March.  </a:t>
            </a:r>
          </a:p>
          <a:p>
            <a:pPr algn="ctr" defTabSz="457200">
              <a:lnSpc>
                <a:spcPct val="100000"/>
              </a:lnSpc>
              <a:spcBef>
                <a:spcPct val="0"/>
              </a:spcBef>
              <a:spcAft>
                <a:spcPts val="600"/>
              </a:spcAft>
            </a:pPr>
            <a:r>
              <a:rPr sz="1600" b="1">
                <a:solidFill>
                  <a:srgbClr val="000000"/>
                </a:solidFill>
                <a:latin typeface="Calibri"/>
              </a:rPr>
              <a:t>Dividend remains at $0.13 quarterly.</a:t>
            </a:r>
          </a:p>
        </p:txBody>
      </p:sp>
      <p:sp>
        <p:nvSpPr>
          <p:cNvPr id="5" name="New shape"/>
          <p:cNvSpPr/>
          <p:nvPr/>
        </p:nvSpPr>
        <p:spPr>
          <a:xfrm>
            <a:off x="1338072" y="6329680"/>
            <a:ext cx="7137527" cy="92329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marL="228600" lvl="1" indent="-228600" algn="l" defTabSz="457200">
              <a:lnSpc>
                <a:spcPct val="100000"/>
              </a:lnSpc>
              <a:spcBef>
                <a:spcPct val="0"/>
              </a:spcBef>
              <a:spcAft>
                <a:spcPct val="0"/>
              </a:spcAft>
              <a:buAutoNum type="arabicPeriod"/>
            </a:pPr>
            <a:r>
              <a:rPr sz="900" i="1">
                <a:solidFill>
                  <a:srgbClr val="000000"/>
                </a:solidFill>
                <a:latin typeface="Calibri"/>
              </a:rPr>
              <a:t>Regulatory capital ratios as of September 30, 2020 are preliminary.</a:t>
            </a:r>
          </a:p>
          <a:p>
            <a:pPr marL="228600" lvl="1" indent="-228600" algn="l" defTabSz="457200">
              <a:lnSpc>
                <a:spcPct val="100000"/>
              </a:lnSpc>
              <a:spcBef>
                <a:spcPct val="0"/>
              </a:spcBef>
              <a:spcAft>
                <a:spcPct val="0"/>
              </a:spcAft>
              <a:buAutoNum type="arabicPeriod" startAt="2"/>
            </a:pPr>
            <a:r>
              <a:rPr sz="900" i="1">
                <a:solidFill>
                  <a:srgbClr val="000000"/>
                </a:solidFill>
                <a:latin typeface="Calibri"/>
              </a:rPr>
              <a:t>Excesses shown are to regulatory minimums, including the 250 basis point capital conservation buffer, except for Tier 1 Leverage which is the well-capitalized minimum. Dollars are in millions.</a:t>
            </a:r>
          </a:p>
          <a:p>
            <a:pPr marL="228600" indent="-228600" algn="l" defTabSz="457200">
              <a:lnSpc>
                <a:spcPct val="100000"/>
              </a:lnSpc>
              <a:spcBef>
                <a:spcPct val="0"/>
              </a:spcBef>
              <a:spcAft>
                <a:spcPct val="0"/>
              </a:spcAft>
            </a:pPr>
            <a:endParaRPr sz="900" i="1">
              <a:solidFill>
                <a:srgbClr val="000000"/>
              </a:solidFill>
              <a:latin typeface="Calibri"/>
            </a:endParaRPr>
          </a:p>
          <a:p>
            <a:pPr algn="l" defTabSz="457200">
              <a:lnSpc>
                <a:spcPct val="100000"/>
              </a:lnSpc>
              <a:spcBef>
                <a:spcPct val="0"/>
              </a:spcBef>
              <a:spcAft>
                <a:spcPct val="0"/>
              </a:spcAft>
            </a:pPr>
            <a:endParaRPr sz="900" i="1">
              <a:solidFill>
                <a:srgbClr val="000000"/>
              </a:solidFill>
              <a:latin typeface="Calibri"/>
            </a:endParaRPr>
          </a:p>
        </p:txBody>
      </p:sp>
      <p:sp>
        <p:nvSpPr>
          <p:cNvPr id="6" name="New shape"/>
          <p:cNvSpPr/>
          <p:nvPr/>
        </p:nvSpPr>
        <p:spPr>
          <a:xfrm>
            <a:off x="1338072" y="1171575"/>
            <a:ext cx="6395847" cy="419341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defPPr/>
          </a:lstStyle>
          <a:p>
            <a:endParaRPr/>
          </a:p>
        </p:txBody>
      </p:sp>
      <p:pic>
        <p:nvPicPr>
          <p:cNvPr id="7" name="New picture"/>
          <p:cNvPicPr/>
          <p:nvPr/>
        </p:nvPicPr>
        <p:blipFill>
          <a:blip r:embed="rId2"/>
          <a:stretch>
            <a:fillRect/>
          </a:stretch>
        </p:blipFill>
        <p:spPr>
          <a:xfrm>
            <a:off x="1338072" y="1171575"/>
            <a:ext cx="6395847" cy="4193413"/>
          </a:xfrm>
          <a:prstGeom prst="rect">
            <a:avLst/>
          </a:prstGeom>
        </p:spPr>
      </p:pic>
      <p:sp>
        <p:nvSpPr>
          <p:cNvPr id="8" name="New shape"/>
          <p:cNvSpPr/>
          <p:nvPr/>
        </p:nvSpPr>
        <p:spPr>
          <a:xfrm>
            <a:off x="2440940" y="3310001"/>
            <a:ext cx="511937" cy="2381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000">
                <a:solidFill>
                  <a:srgbClr val="000000"/>
                </a:solidFill>
                <a:latin typeface="Arial"/>
              </a:rPr>
              <a:t>$601</a:t>
            </a:r>
          </a:p>
        </p:txBody>
      </p:sp>
      <p:sp>
        <p:nvSpPr>
          <p:cNvPr id="9" name="New shape"/>
          <p:cNvSpPr/>
          <p:nvPr/>
        </p:nvSpPr>
        <p:spPr>
          <a:xfrm>
            <a:off x="3832987" y="2787523"/>
            <a:ext cx="511937" cy="24942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000">
                <a:solidFill>
                  <a:srgbClr val="000000"/>
                </a:solidFill>
                <a:latin typeface="Arial"/>
              </a:rPr>
              <a:t>$196</a:t>
            </a:r>
          </a:p>
        </p:txBody>
      </p:sp>
      <p:sp>
        <p:nvSpPr>
          <p:cNvPr id="10" name="New shape"/>
          <p:cNvSpPr/>
          <p:nvPr/>
        </p:nvSpPr>
        <p:spPr>
          <a:xfrm>
            <a:off x="5260213" y="2912237"/>
            <a:ext cx="511937" cy="26073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000">
                <a:solidFill>
                  <a:srgbClr val="000000"/>
                </a:solidFill>
                <a:latin typeface="Arial"/>
              </a:rPr>
              <a:t>$485</a:t>
            </a:r>
          </a:p>
        </p:txBody>
      </p:sp>
      <p:sp>
        <p:nvSpPr>
          <p:cNvPr id="11" name="New shape"/>
          <p:cNvSpPr/>
          <p:nvPr/>
        </p:nvSpPr>
        <p:spPr>
          <a:xfrm>
            <a:off x="6654038" y="2205609"/>
            <a:ext cx="511937" cy="26073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000">
                <a:solidFill>
                  <a:srgbClr val="000000"/>
                </a:solidFill>
                <a:latin typeface="Arial"/>
              </a:rPr>
              <a:t>$648</a:t>
            </a:r>
          </a:p>
        </p:txBody>
      </p:sp>
      <p:sp>
        <p:nvSpPr>
          <p:cNvPr id="12" name="New shape"/>
          <p:cNvSpPr/>
          <p:nvPr/>
        </p:nvSpPr>
        <p:spPr>
          <a:xfrm>
            <a:off x="3506089" y="897763"/>
            <a:ext cx="1869567"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defPPr/>
          </a:lstStyle>
          <a:p>
            <a:pPr algn="l" defTabSz="457200">
              <a:lnSpc>
                <a:spcPct val="100000"/>
              </a:lnSpc>
              <a:spcBef>
                <a:spcPct val="0"/>
              </a:spcBef>
              <a:spcAft>
                <a:spcPct val="0"/>
              </a:spcAft>
            </a:pPr>
            <a:r>
              <a:rPr sz="1200" i="1">
                <a:solidFill>
                  <a:srgbClr val="000000"/>
                </a:solidFill>
                <a:latin typeface="Calibri"/>
              </a:rPr>
              <a:t>(as of September 30, 2020)</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4 unknown"/>
  <p:tag name="AS_RELEASE_DATE" val="2020.02.29"/>
  <p:tag name="AS_TITLE" val="Aspose.Slides for Java"/>
  <p:tag name="AS_VERSION" val="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2917</Words>
  <Application>Microsoft Office PowerPoint</Application>
  <PresentationFormat>On-screen Show (4:3)</PresentationFormat>
  <Paragraphs>460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 99.2 9.30.20 Earnings CC Slides</dc:title>
  <dc:creator>Hartman, Melissa</dc:creator>
  <cp:lastModifiedBy>Hartman, Melissa</cp:lastModifiedBy>
  <cp:revision>1</cp:revision>
  <cp:lastPrinted>2020-10-20T20:29:13Z</cp:lastPrinted>
  <dcterms:created xsi:type="dcterms:W3CDTF">2020-10-20T20:29:13Z</dcterms:created>
  <dcterms:modified xsi:type="dcterms:W3CDTF">2020-10-20T20:29:43Z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