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 id="274" r:id="rId10"/>
    <p:sldId id="276" r:id="rId11"/>
    <p:sldId id="278" r:id="rId12"/>
    <p:sldId id="280" r:id="rId13"/>
    <p:sldId id="282" r:id="rId14"/>
    <p:sldId id="286" r:id="rId15"/>
    <p:sldId id="288" r:id="rId16"/>
    <p:sldId id="290" r:id="rId17"/>
    <p:sldId id="292" r:id="rId18"/>
    <p:sldId id="294" r:id="rId19"/>
    <p:sldId id="296" r:id="rId20"/>
    <p:sldId id="298" r:id="rId21"/>
    <p:sldId id="300" r:id="rId22"/>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p:restoredTop sz="0"/>
  </p:normalViewPr>
  <p:slideViewPr>
    <p:cSldViewPr>
      <p:cViewPr varScale="1">
        <p:scale>
          <a:sx n="73" d="100"/>
          <a:sy n="73" d="100"/>
        </p:scale>
        <p:origin x="1458" y="7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nternal Title Slide">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1143" y="0"/>
            <a:ext cx="9144000" cy="68580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3" name="New picture"/>
          <p:cNvPicPr/>
          <p:nvPr/>
        </p:nvPicPr>
        <p:blipFill>
          <a:blip r:embed="rId2"/>
          <a:stretch>
            <a:fillRect/>
          </a:stretch>
        </p:blipFill>
        <p:spPr>
          <a:xfrm>
            <a:off x="1143" y="0"/>
            <a:ext cx="9144000" cy="6858000"/>
          </a:xfrm>
          <a:prstGeom prst="rect">
            <a:avLst/>
          </a:prstGeom>
        </p:spPr>
      </p:pic>
      <p:sp>
        <p:nvSpPr>
          <p:cNvPr id="4" name="New shape"/>
          <p:cNvSpPr/>
          <p:nvPr/>
        </p:nvSpPr>
        <p:spPr>
          <a:xfrm>
            <a:off x="0" y="5584825"/>
            <a:ext cx="9144000" cy="1273175"/>
          </a:xfrm>
          <a:prstGeom prst="rect">
            <a:avLst/>
          </a:prstGeom>
          <a:ln w="6350">
            <a:noFill/>
            <a:prstDash val="solid"/>
            <a:miter/>
          </a:ln>
        </p:spPr>
        <p:style>
          <a:lnRef idx="2">
            <a:schemeClr val="accent1">
              <a:shade val="50000"/>
            </a:schemeClr>
          </a:lnRef>
          <a:fillRef idx="1">
            <a:srgbClr val="00468B">
              <a:alpha val="52157"/>
            </a:srgbClr>
          </a:fillRef>
          <a:effectRef idx="0">
            <a:schemeClr val="accent1"/>
          </a:effectRef>
          <a:fontRef idx="minor">
            <a:schemeClr val="lt1"/>
          </a:fontRef>
        </p:style>
        <p:txBody>
          <a:bodyPr lIns="91440" tIns="53340" rIns="91440" bIns="91440" rtlCol="0" anchor="ctr"/>
          <a:lstStyle/>
          <a:p>
            <a:endParaRPr/>
          </a:p>
        </p:txBody>
      </p:sp>
      <p:sp>
        <p:nvSpPr>
          <p:cNvPr id="5" name="New shape"/>
          <p:cNvSpPr/>
          <p:nvPr/>
        </p:nvSpPr>
        <p:spPr>
          <a:xfrm>
            <a:off x="3759962" y="5643499"/>
            <a:ext cx="1621536" cy="65405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3"/>
          <a:stretch>
            <a:fillRect/>
          </a:stretch>
        </p:blipFill>
        <p:spPr>
          <a:xfrm>
            <a:off x="3759962" y="5643499"/>
            <a:ext cx="1621536" cy="654050"/>
          </a:xfrm>
          <a:prstGeom prst="rect">
            <a:avLst/>
          </a:prstGeom>
        </p:spPr>
      </p:pic>
      <p:sp>
        <p:nvSpPr>
          <p:cNvPr id="7"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53340" rIns="91440" bIns="91440" rtlCol="0" anchor="ctr"/>
          <a:lstStyle/>
          <a:p>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0"/>
            <a:ext cx="9144000" cy="6851650"/>
          </a:xfrm>
          <a:prstGeom prst="rect">
            <a:avLst/>
          </a:prstGeom>
          <a:ln w="6350">
            <a:prstDash val="solid"/>
            <a:miter/>
          </a:ln>
        </p:spPr>
        <p:style>
          <a:lnRef idx="2">
            <a:srgbClr val="89ABE3"/>
          </a:lnRef>
          <a:fillRef idx="1">
            <a:srgbClr val="D9D9D6"/>
          </a:fillRef>
          <a:effectRef idx="0">
            <a:schemeClr val="accent1"/>
          </a:effectRef>
          <a:fontRef idx="minor">
            <a:schemeClr val="lt1"/>
          </a:fontRef>
        </p:style>
        <p:txBody>
          <a:bodyPr lIns="91440" tIns="53340" rIns="91440" bIns="91440" rtlCol="0" anchor="ctr"/>
          <a:lstStyle/>
          <a:p>
            <a:endParaRPr/>
          </a:p>
        </p:txBody>
      </p:sp>
      <p:sp>
        <p:nvSpPr>
          <p:cNvPr id="3"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89ABE3"/>
          </a:fillRef>
          <a:effectRef idx="0">
            <a:schemeClr val="accent1"/>
          </a:effectRef>
          <a:fontRef idx="minor">
            <a:schemeClr val="lt1"/>
          </a:fontRef>
        </p:style>
        <p:txBody>
          <a:bodyPr lIns="91440" tIns="53340" rIns="91440" bIns="91440" rtlCol="0" anchor="ctr"/>
          <a:lstStyle/>
          <a:p>
            <a:endParaRPr/>
          </a:p>
        </p:txBody>
      </p:sp>
      <p:sp>
        <p:nvSpPr>
          <p:cNvPr id="4"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53340" rIns="91440" bIns="91440" rtlCol="0" anchor="ctr"/>
          <a:lstStyle/>
          <a:p>
            <a:endParaRPr/>
          </a:p>
        </p:txBody>
      </p:sp>
      <p:sp>
        <p:nvSpPr>
          <p:cNvPr id="5" name="New shape"/>
          <p:cNvSpPr/>
          <p:nvPr/>
        </p:nvSpPr>
        <p:spPr>
          <a:xfrm>
            <a:off x="180975" y="6372225"/>
            <a:ext cx="1162050" cy="48577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180975" y="6372225"/>
            <a:ext cx="1162050" cy="485775"/>
          </a:xfrm>
          <a:prstGeom prst="rect">
            <a:avLst/>
          </a:prstGeom>
        </p:spPr>
      </p:pic>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Content and Chart">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4699" y="0"/>
            <a:ext cx="9144000" cy="6851650"/>
          </a:xfrm>
          <a:prstGeom prst="rect">
            <a:avLst/>
          </a:prstGeom>
          <a:ln w="6350">
            <a:prstDash val="solid"/>
            <a:miter/>
          </a:ln>
        </p:spPr>
        <p:style>
          <a:lnRef idx="2">
            <a:srgbClr val="89ABE3"/>
          </a:lnRef>
          <a:fillRef idx="1">
            <a:srgbClr val="89ABE3"/>
          </a:fillRef>
          <a:effectRef idx="0">
            <a:schemeClr val="accent1"/>
          </a:effectRef>
          <a:fontRef idx="minor">
            <a:schemeClr val="lt1"/>
          </a:fontRef>
        </p:style>
        <p:txBody>
          <a:bodyPr lIns="91440" tIns="53340" rIns="91440" bIns="91440" rtlCol="0" anchor="ctr"/>
          <a:lstStyle/>
          <a:p>
            <a:endParaRPr/>
          </a:p>
        </p:txBody>
      </p:sp>
      <p:sp>
        <p:nvSpPr>
          <p:cNvPr id="3"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FFFFFF"/>
          </a:fillRef>
          <a:effectRef idx="0">
            <a:schemeClr val="accent1"/>
          </a:effectRef>
          <a:fontRef idx="minor">
            <a:schemeClr val="lt1"/>
          </a:fontRef>
        </p:style>
        <p:txBody>
          <a:bodyPr lIns="91440" tIns="53340" rIns="91440" bIns="91440" rtlCol="0" anchor="ctr"/>
          <a:lstStyle/>
          <a:p>
            <a:endParaRPr/>
          </a:p>
        </p:txBody>
      </p:sp>
      <p:sp>
        <p:nvSpPr>
          <p:cNvPr id="4"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9"/>
          </a:fillRef>
          <a:effectRef idx="0">
            <a:schemeClr val="accent1"/>
          </a:effectRef>
          <a:fontRef idx="minor">
            <a:schemeClr val="lt1"/>
          </a:fontRef>
        </p:style>
        <p:txBody>
          <a:bodyPr lIns="91440" tIns="53340" rIns="91440" bIns="91440" rtlCol="0" anchor="ctr"/>
          <a:lstStyle/>
          <a:p>
            <a:endParaRPr/>
          </a:p>
        </p:txBody>
      </p:sp>
      <p:sp>
        <p:nvSpPr>
          <p:cNvPr id="5"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lumn Layout">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3034792" y="2404999"/>
            <a:ext cx="3067050" cy="3928999"/>
          </a:xfrm>
          <a:prstGeom prst="rect">
            <a:avLst/>
          </a:prstGeom>
          <a:ln w="76200">
            <a:noFill/>
            <a:prstDash val="solid"/>
            <a:miter/>
          </a:ln>
        </p:spPr>
        <p:style>
          <a:lnRef idx="2">
            <a:schemeClr val="accent1">
              <a:shade val="50000"/>
            </a:schemeClr>
          </a:lnRef>
          <a:fillRef idx="1">
            <a:srgbClr val="004689"/>
          </a:fillRef>
          <a:effectRef idx="0">
            <a:schemeClr val="accent1"/>
          </a:effectRef>
          <a:fontRef idx="minor">
            <a:schemeClr val="lt1"/>
          </a:fontRef>
        </p:style>
        <p:txBody>
          <a:bodyPr lIns="91440" tIns="53340" rIns="91440" bIns="91440" rtlCol="0" anchor="ctr"/>
          <a:lstStyle/>
          <a:p>
            <a:endParaRPr/>
          </a:p>
        </p:txBody>
      </p:sp>
      <p:sp>
        <p:nvSpPr>
          <p:cNvPr id="3" name="New shape"/>
          <p:cNvSpPr/>
          <p:nvPr/>
        </p:nvSpPr>
        <p:spPr>
          <a:xfrm>
            <a:off x="0" y="2404999"/>
            <a:ext cx="3034792" cy="3928999"/>
          </a:xfrm>
          <a:prstGeom prst="rect">
            <a:avLst/>
          </a:prstGeom>
          <a:ln w="76200">
            <a:noFill/>
            <a:prstDash val="solid"/>
            <a:miter/>
          </a:ln>
        </p:spPr>
        <p:style>
          <a:lnRef idx="2">
            <a:schemeClr val="accent1">
              <a:shade val="50000"/>
            </a:schemeClr>
          </a:lnRef>
          <a:fillRef idx="1">
            <a:srgbClr val="9ABBE8"/>
          </a:fillRef>
          <a:effectRef idx="0">
            <a:schemeClr val="accent1"/>
          </a:effectRef>
          <a:fontRef idx="minor">
            <a:schemeClr val="lt1"/>
          </a:fontRef>
        </p:style>
        <p:txBody>
          <a:bodyPr lIns="91440" tIns="53340" rIns="91440" bIns="91440" rtlCol="0" anchor="ctr"/>
          <a:lstStyle/>
          <a:p>
            <a:endParaRPr/>
          </a:p>
        </p:txBody>
      </p:sp>
      <p:sp>
        <p:nvSpPr>
          <p:cNvPr id="4" name="New shape"/>
          <p:cNvSpPr/>
          <p:nvPr/>
        </p:nvSpPr>
        <p:spPr>
          <a:xfrm>
            <a:off x="6101842" y="2404999"/>
            <a:ext cx="3042031" cy="3928999"/>
          </a:xfrm>
          <a:prstGeom prst="rect">
            <a:avLst/>
          </a:prstGeom>
          <a:ln w="76200">
            <a:noFill/>
            <a:prstDash val="solid"/>
            <a:miter/>
          </a:ln>
        </p:spPr>
        <p:style>
          <a:lnRef idx="2">
            <a:schemeClr val="accent1">
              <a:shade val="50000"/>
            </a:schemeClr>
          </a:lnRef>
          <a:fillRef idx="1">
            <a:srgbClr val="D9D9D9"/>
          </a:fillRef>
          <a:effectRef idx="0">
            <a:schemeClr val="accent1"/>
          </a:effectRef>
          <a:fontRef idx="minor">
            <a:schemeClr val="lt1"/>
          </a:fontRef>
        </p:style>
        <p:txBody>
          <a:bodyPr lIns="91440" tIns="53340" rIns="91440" bIns="91440" rtlCol="0" anchor="ctr"/>
          <a:lstStyle/>
          <a:p>
            <a:endParaRPr/>
          </a:p>
        </p:txBody>
      </p:sp>
      <p:sp>
        <p:nvSpPr>
          <p:cNvPr id="5"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53340" rIns="91440" bIns="91440" rtlCol="0" anchor="ctr"/>
          <a:lstStyle/>
          <a:p>
            <a:endParaRPr/>
          </a:p>
        </p:txBody>
      </p:sp>
      <p:sp>
        <p:nvSpPr>
          <p:cNvPr id="6"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7"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Layout - Bright">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3034792" y="2404999"/>
            <a:ext cx="3067050" cy="3928999"/>
          </a:xfrm>
          <a:prstGeom prst="rect">
            <a:avLst/>
          </a:prstGeom>
          <a:ln w="76200">
            <a:noFill/>
            <a:prstDash val="solid"/>
            <a:miter/>
          </a:ln>
        </p:spPr>
        <p:style>
          <a:lnRef idx="2">
            <a:schemeClr val="accent1">
              <a:shade val="50000"/>
            </a:schemeClr>
          </a:lnRef>
          <a:fillRef idx="1">
            <a:srgbClr val="004689"/>
          </a:fillRef>
          <a:effectRef idx="0">
            <a:schemeClr val="accent1"/>
          </a:effectRef>
          <a:fontRef idx="minor">
            <a:schemeClr val="lt1"/>
          </a:fontRef>
        </p:style>
        <p:txBody>
          <a:bodyPr lIns="91440" tIns="53340" rIns="91440" bIns="91440" rtlCol="0" anchor="ctr"/>
          <a:lstStyle/>
          <a:p>
            <a:endParaRPr/>
          </a:p>
        </p:txBody>
      </p:sp>
      <p:sp>
        <p:nvSpPr>
          <p:cNvPr id="3" name="New shape"/>
          <p:cNvSpPr/>
          <p:nvPr/>
        </p:nvSpPr>
        <p:spPr>
          <a:xfrm>
            <a:off x="0" y="2404999"/>
            <a:ext cx="3034792" cy="3928999"/>
          </a:xfrm>
          <a:prstGeom prst="rect">
            <a:avLst/>
          </a:prstGeom>
          <a:ln w="76200">
            <a:noFill/>
            <a:prstDash val="solid"/>
            <a:miter/>
          </a:ln>
        </p:spPr>
        <p:style>
          <a:lnRef idx="2">
            <a:schemeClr val="accent1">
              <a:shade val="50000"/>
            </a:schemeClr>
          </a:lnRef>
          <a:fillRef idx="1">
            <a:srgbClr val="6ABA89"/>
          </a:fillRef>
          <a:effectRef idx="0">
            <a:schemeClr val="accent1"/>
          </a:effectRef>
          <a:fontRef idx="minor">
            <a:schemeClr val="lt1"/>
          </a:fontRef>
        </p:style>
        <p:txBody>
          <a:bodyPr lIns="91440" tIns="53340" rIns="91440" bIns="91440" rtlCol="0" anchor="ctr"/>
          <a:lstStyle/>
          <a:p>
            <a:endParaRPr/>
          </a:p>
        </p:txBody>
      </p:sp>
      <p:sp>
        <p:nvSpPr>
          <p:cNvPr id="4" name="New shape"/>
          <p:cNvSpPr/>
          <p:nvPr/>
        </p:nvSpPr>
        <p:spPr>
          <a:xfrm>
            <a:off x="6101842" y="2404999"/>
            <a:ext cx="3042031" cy="3928999"/>
          </a:xfrm>
          <a:prstGeom prst="rect">
            <a:avLst/>
          </a:prstGeom>
          <a:ln w="76200">
            <a:noFill/>
            <a:prstDash val="solid"/>
            <a:miter/>
          </a:ln>
        </p:spPr>
        <p:style>
          <a:lnRef idx="2">
            <a:schemeClr val="accent1">
              <a:shade val="50000"/>
            </a:schemeClr>
          </a:lnRef>
          <a:fillRef idx="1">
            <a:srgbClr val="EAB917"/>
          </a:fillRef>
          <a:effectRef idx="0">
            <a:schemeClr val="accent1"/>
          </a:effectRef>
          <a:fontRef idx="minor">
            <a:schemeClr val="lt1"/>
          </a:fontRef>
        </p:style>
        <p:txBody>
          <a:bodyPr lIns="91440" tIns="53340" rIns="91440" bIns="91440" rtlCol="0" anchor="ctr"/>
          <a:lstStyle/>
          <a:p>
            <a:endParaRPr/>
          </a:p>
        </p:txBody>
      </p:sp>
      <p:sp>
        <p:nvSpPr>
          <p:cNvPr id="5"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53340" rIns="91440" bIns="91440" rtlCol="0" anchor="ctr"/>
          <a:lstStyle/>
          <a:p>
            <a:endParaRPr/>
          </a:p>
        </p:txBody>
      </p:sp>
      <p:sp>
        <p:nvSpPr>
          <p:cNvPr id="6"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7"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Only Layout">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0"/>
            <a:ext cx="9144000" cy="6851650"/>
          </a:xfrm>
          <a:prstGeom prst="rect">
            <a:avLst/>
          </a:prstGeom>
          <a:ln w="6350">
            <a:prstDash val="solid"/>
            <a:miter/>
          </a:ln>
        </p:spPr>
        <p:style>
          <a:lnRef idx="2">
            <a:srgbClr val="89ABE3"/>
          </a:lnRef>
          <a:fillRef idx="1">
            <a:srgbClr val="D9D9D6"/>
          </a:fillRef>
          <a:effectRef idx="0">
            <a:schemeClr val="accent1"/>
          </a:effectRef>
          <a:fontRef idx="minor">
            <a:schemeClr val="lt1"/>
          </a:fontRef>
        </p:style>
        <p:txBody>
          <a:bodyPr lIns="91440" tIns="53340" rIns="91440" bIns="91440" rtlCol="0" anchor="ctr"/>
          <a:lstStyle/>
          <a:p>
            <a:endParaRPr/>
          </a:p>
        </p:txBody>
      </p:sp>
      <p:sp>
        <p:nvSpPr>
          <p:cNvPr id="3"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89ABE3"/>
          </a:fillRef>
          <a:effectRef idx="0">
            <a:schemeClr val="accent1"/>
          </a:effectRef>
          <a:fontRef idx="minor">
            <a:schemeClr val="lt1"/>
          </a:fontRef>
        </p:style>
        <p:txBody>
          <a:bodyPr lIns="91440" tIns="53340" rIns="91440" bIns="91440" rtlCol="0" anchor="ctr"/>
          <a:lstStyle/>
          <a:p>
            <a:endParaRPr/>
          </a:p>
        </p:txBody>
      </p:sp>
      <p:sp>
        <p:nvSpPr>
          <p:cNvPr id="4"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53340" rIns="91440" bIns="91440" rtlCol="0" anchor="ctr"/>
          <a:lstStyle/>
          <a:p>
            <a:endParaRPr/>
          </a:p>
        </p:txBody>
      </p:sp>
      <p:sp>
        <p:nvSpPr>
          <p:cNvPr id="5" name="New shape"/>
          <p:cNvSpPr/>
          <p:nvPr/>
        </p:nvSpPr>
        <p:spPr>
          <a:xfrm>
            <a:off x="180975" y="6372225"/>
            <a:ext cx="1162050" cy="48577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180975" y="6372225"/>
            <a:ext cx="1162050" cy="485775"/>
          </a:xfrm>
          <a:prstGeom prst="rect">
            <a:avLst/>
          </a:prstGeom>
        </p:spPr>
      </p:pic>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amp; Image">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D9D9D6"/>
          </a:fillRef>
          <a:effectRef idx="0">
            <a:schemeClr val="accent1"/>
          </a:effectRef>
          <a:fontRef idx="minor">
            <a:schemeClr val="lt1"/>
          </a:fontRef>
        </p:style>
        <p:txBody>
          <a:bodyPr lIns="91440" tIns="53340" rIns="91440" bIns="91440" rtlCol="0" anchor="ctr"/>
          <a:lstStyle/>
          <a:p>
            <a:endParaRPr/>
          </a:p>
        </p:txBody>
      </p:sp>
      <p:sp>
        <p:nvSpPr>
          <p:cNvPr id="3"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53340" rIns="91440" bIns="91440" rtlCol="0" anchor="ctr"/>
          <a:lstStyle/>
          <a:p>
            <a:endParaRPr/>
          </a:p>
        </p:txBody>
      </p:sp>
      <p:sp>
        <p:nvSpPr>
          <p:cNvPr id="4"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4699" y="0"/>
            <a:ext cx="9144000" cy="6851650"/>
          </a:xfrm>
          <a:prstGeom prst="rect">
            <a:avLst/>
          </a:prstGeom>
          <a:ln w="6350">
            <a:prstDash val="solid"/>
            <a:miter/>
          </a:ln>
        </p:spPr>
        <p:style>
          <a:lnRef idx="2">
            <a:srgbClr val="89ABE3"/>
          </a:lnRef>
          <a:fillRef idx="1">
            <a:srgbClr val="89ABE3"/>
          </a:fillRef>
          <a:effectRef idx="0">
            <a:schemeClr val="accent1"/>
          </a:effectRef>
          <a:fontRef idx="minor">
            <a:schemeClr val="lt1"/>
          </a:fontRef>
        </p:style>
        <p:txBody>
          <a:bodyPr lIns="91440" tIns="53340" rIns="91440" bIns="91440" rtlCol="0" anchor="ctr"/>
          <a:lstStyle/>
          <a:p>
            <a:endParaRPr/>
          </a:p>
        </p:txBody>
      </p:sp>
      <p:sp>
        <p:nvSpPr>
          <p:cNvPr id="3"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FFFFFF"/>
          </a:fillRef>
          <a:effectRef idx="0">
            <a:schemeClr val="accent1"/>
          </a:effectRef>
          <a:fontRef idx="minor">
            <a:schemeClr val="lt1"/>
          </a:fontRef>
        </p:style>
        <p:txBody>
          <a:bodyPr lIns="91440" tIns="53340" rIns="91440" bIns="91440" rtlCol="0" anchor="ctr"/>
          <a:lstStyle/>
          <a:p>
            <a:endParaRPr/>
          </a:p>
        </p:txBody>
      </p:sp>
      <p:sp>
        <p:nvSpPr>
          <p:cNvPr id="4"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9"/>
          </a:fillRef>
          <a:effectRef idx="0">
            <a:schemeClr val="accent1"/>
          </a:effectRef>
          <a:fontRef idx="minor">
            <a:schemeClr val="lt1"/>
          </a:fontRef>
        </p:style>
        <p:txBody>
          <a:bodyPr lIns="91440" tIns="53340" rIns="91440" bIns="91440" rtlCol="0" anchor="ctr"/>
          <a:lstStyle/>
          <a:p>
            <a:endParaRPr/>
          </a:p>
        </p:txBody>
      </p:sp>
      <p:sp>
        <p:nvSpPr>
          <p:cNvPr id="5"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101092" y="6364224"/>
            <a:ext cx="1270381" cy="458724"/>
          </a:xfrm>
          <a:prstGeom prst="rect">
            <a:avLst/>
          </a:prstGeom>
        </p:spPr>
      </p:pic>
      <p:sp>
        <p:nvSpPr>
          <p:cNvPr id="7" name="New shape"/>
          <p:cNvSpPr/>
          <p:nvPr/>
        </p:nvSpPr>
        <p:spPr>
          <a:xfrm>
            <a:off x="180975" y="6372225"/>
            <a:ext cx="1162050" cy="48577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8" name="New picture"/>
          <p:cNvPicPr/>
          <p:nvPr/>
        </p:nvPicPr>
        <p:blipFill>
          <a:blip r:embed="rId3"/>
          <a:stretch>
            <a:fillRect/>
          </a:stretch>
        </p:blipFill>
        <p:spPr>
          <a:xfrm>
            <a:off x="180975" y="6372225"/>
            <a:ext cx="1162050" cy="485775"/>
          </a:xfrm>
          <a:prstGeom prst="rect">
            <a:avLst/>
          </a:prstGeom>
        </p:spPr>
      </p:pic>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Table">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0"/>
            <a:ext cx="9144000" cy="6851650"/>
          </a:xfrm>
          <a:prstGeom prst="rect">
            <a:avLst/>
          </a:prstGeom>
          <a:ln w="6350">
            <a:prstDash val="solid"/>
            <a:miter/>
          </a:ln>
        </p:spPr>
        <p:style>
          <a:lnRef idx="2">
            <a:srgbClr val="89ABE3"/>
          </a:lnRef>
          <a:fillRef idx="1">
            <a:srgbClr val="D9D9D6"/>
          </a:fillRef>
          <a:effectRef idx="0">
            <a:schemeClr val="accent1"/>
          </a:effectRef>
          <a:fontRef idx="minor">
            <a:schemeClr val="lt1"/>
          </a:fontRef>
        </p:style>
        <p:txBody>
          <a:bodyPr lIns="91440" tIns="53340" rIns="91440" bIns="91440" rtlCol="0" anchor="ctr"/>
          <a:lstStyle/>
          <a:p>
            <a:endParaRPr/>
          </a:p>
        </p:txBody>
      </p:sp>
      <p:sp>
        <p:nvSpPr>
          <p:cNvPr id="3"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89ABE3"/>
          </a:fillRef>
          <a:effectRef idx="0">
            <a:schemeClr val="accent1"/>
          </a:effectRef>
          <a:fontRef idx="minor">
            <a:schemeClr val="lt1"/>
          </a:fontRef>
        </p:style>
        <p:txBody>
          <a:bodyPr lIns="91440" tIns="53340" rIns="91440" bIns="91440" rtlCol="0" anchor="ctr"/>
          <a:lstStyle/>
          <a:p>
            <a:endParaRPr/>
          </a:p>
        </p:txBody>
      </p:sp>
      <p:sp>
        <p:nvSpPr>
          <p:cNvPr id="4"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53340" rIns="91440" bIns="91440" rtlCol="0" anchor="ctr"/>
          <a:lstStyle/>
          <a:p>
            <a:endParaRPr/>
          </a:p>
        </p:txBody>
      </p:sp>
      <p:sp>
        <p:nvSpPr>
          <p:cNvPr id="5" name="New shape"/>
          <p:cNvSpPr/>
          <p:nvPr/>
        </p:nvSpPr>
        <p:spPr>
          <a:xfrm>
            <a:off x="180975" y="6372225"/>
            <a:ext cx="1162050" cy="48577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180975" y="6372225"/>
            <a:ext cx="1162050" cy="485775"/>
          </a:xfrm>
          <a:prstGeom prst="rect">
            <a:avLst/>
          </a:prstGeom>
        </p:spPr>
      </p:pic>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Table">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D9D9D6"/>
          </a:fillRef>
          <a:effectRef idx="0">
            <a:schemeClr val="accent1"/>
          </a:effectRef>
          <a:fontRef idx="minor">
            <a:schemeClr val="lt1"/>
          </a:fontRef>
        </p:style>
        <p:txBody>
          <a:bodyPr lIns="91440" tIns="53340" rIns="91440" bIns="91440" rtlCol="0" anchor="ctr"/>
          <a:lstStyle/>
          <a:p>
            <a:endParaRPr/>
          </a:p>
        </p:txBody>
      </p:sp>
      <p:sp>
        <p:nvSpPr>
          <p:cNvPr id="3"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53340" rIns="91440" bIns="91440" rtlCol="0" anchor="ctr"/>
          <a:lstStyle/>
          <a:p>
            <a:endParaRPr/>
          </a:p>
        </p:txBody>
      </p:sp>
      <p:sp>
        <p:nvSpPr>
          <p:cNvPr id="4"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Image">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D9D9D6"/>
          </a:fillRef>
          <a:effectRef idx="0">
            <a:schemeClr val="accent1"/>
          </a:effectRef>
          <a:fontRef idx="minor">
            <a:schemeClr val="lt1"/>
          </a:fontRef>
        </p:style>
        <p:txBody>
          <a:bodyPr lIns="91440" tIns="53340" rIns="91440" bIns="91440" rtlCol="0" anchor="ctr"/>
          <a:lstStyle/>
          <a:p>
            <a:endParaRPr/>
          </a:p>
        </p:txBody>
      </p:sp>
      <p:sp>
        <p:nvSpPr>
          <p:cNvPr id="3"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53340" rIns="91440" bIns="91440" rtlCol="0" anchor="ctr"/>
          <a:lstStyle/>
          <a:p>
            <a:endParaRPr/>
          </a:p>
        </p:txBody>
      </p:sp>
      <p:sp>
        <p:nvSpPr>
          <p:cNvPr id="4"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Internal Title Slide">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19050"/>
            <a:ext cx="9145143" cy="684428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3" name="New picture"/>
          <p:cNvPicPr/>
          <p:nvPr/>
        </p:nvPicPr>
        <p:blipFill>
          <a:blip r:embed="rId2"/>
          <a:stretch>
            <a:fillRect/>
          </a:stretch>
        </p:blipFill>
        <p:spPr>
          <a:xfrm>
            <a:off x="0" y="-19050"/>
            <a:ext cx="9145143" cy="6844284"/>
          </a:xfrm>
          <a:prstGeom prst="rect">
            <a:avLst/>
          </a:prstGeom>
        </p:spPr>
      </p:pic>
      <p:sp>
        <p:nvSpPr>
          <p:cNvPr id="4" name="New shape"/>
          <p:cNvSpPr/>
          <p:nvPr/>
        </p:nvSpPr>
        <p:spPr>
          <a:xfrm>
            <a:off x="0" y="5584825"/>
            <a:ext cx="9144000" cy="1273175"/>
          </a:xfrm>
          <a:prstGeom prst="rect">
            <a:avLst/>
          </a:prstGeom>
          <a:ln w="6350">
            <a:noFill/>
            <a:prstDash val="solid"/>
            <a:miter/>
          </a:ln>
        </p:spPr>
        <p:style>
          <a:lnRef idx="2">
            <a:schemeClr val="accent1">
              <a:shade val="50000"/>
            </a:schemeClr>
          </a:lnRef>
          <a:fillRef idx="1">
            <a:srgbClr val="00468B">
              <a:alpha val="52157"/>
            </a:srgbClr>
          </a:fillRef>
          <a:effectRef idx="0">
            <a:schemeClr val="accent1"/>
          </a:effectRef>
          <a:fontRef idx="minor">
            <a:schemeClr val="lt1"/>
          </a:fontRef>
        </p:style>
        <p:txBody>
          <a:bodyPr lIns="91440" tIns="53340" rIns="91440" bIns="91440" rtlCol="0" anchor="ctr"/>
          <a:lstStyle/>
          <a:p>
            <a:endParaRPr/>
          </a:p>
        </p:txBody>
      </p:sp>
      <p:sp>
        <p:nvSpPr>
          <p:cNvPr id="5" name="New shape"/>
          <p:cNvSpPr/>
          <p:nvPr/>
        </p:nvSpPr>
        <p:spPr>
          <a:xfrm>
            <a:off x="3759962" y="5643499"/>
            <a:ext cx="1621536" cy="65405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3"/>
          <a:stretch>
            <a:fillRect/>
          </a:stretch>
        </p:blipFill>
        <p:spPr>
          <a:xfrm>
            <a:off x="3759962" y="5643499"/>
            <a:ext cx="1621536" cy="654050"/>
          </a:xfrm>
          <a:prstGeom prst="rect">
            <a:avLst/>
          </a:prstGeom>
        </p:spPr>
      </p:pic>
      <p:sp>
        <p:nvSpPr>
          <p:cNvPr id="7"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53340" rIns="91440" bIns="91440" rtlCol="0" anchor="ctr"/>
          <a:lstStyle/>
          <a:p>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vider Slide_Lg Headline">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0"/>
            <a:ext cx="9144000" cy="6334125"/>
          </a:xfrm>
          <a:prstGeom prst="rect">
            <a:avLst/>
          </a:prstGeom>
          <a:ln w="6350">
            <a:noFill/>
            <a:prstDash val="solid"/>
            <a:miter/>
          </a:ln>
        </p:spPr>
        <p:style>
          <a:lnRef idx="2">
            <a:schemeClr val="accent1">
              <a:shade val="50000"/>
            </a:schemeClr>
          </a:lnRef>
          <a:fillRef idx="1">
            <a:srgbClr val="D9D9D6"/>
          </a:fillRef>
          <a:effectRef idx="0">
            <a:schemeClr val="accent1"/>
          </a:effectRef>
          <a:fontRef idx="minor">
            <a:schemeClr val="lt1"/>
          </a:fontRef>
        </p:style>
        <p:txBody>
          <a:bodyPr lIns="91440" tIns="53340" rIns="91440" bIns="91440" rtlCol="0" anchor="ctr"/>
          <a:lstStyle/>
          <a:p>
            <a:endParaRPr/>
          </a:p>
        </p:txBody>
      </p:sp>
      <p:sp>
        <p:nvSpPr>
          <p:cNvPr id="3" name="New shape"/>
          <p:cNvSpPr/>
          <p:nvPr/>
        </p:nvSpPr>
        <p:spPr>
          <a:xfrm>
            <a:off x="1376299" y="1820799"/>
            <a:ext cx="6423406" cy="2751074"/>
          </a:xfrm>
          <a:prstGeom prst="rect">
            <a:avLst/>
          </a:prstGeom>
          <a:ln w="9525">
            <a:noFill/>
            <a:prstDash val="solid"/>
            <a:miter/>
          </a:ln>
        </p:spPr>
        <p:style>
          <a:lnRef idx="2">
            <a:schemeClr val="accent1">
              <a:shade val="50000"/>
            </a:schemeClr>
          </a:lnRef>
          <a:fillRef idx="1">
            <a:srgbClr val="FFFFFF"/>
          </a:fillRef>
          <a:effectRef idx="0">
            <a:schemeClr val="accent1"/>
          </a:effectRef>
          <a:fontRef idx="minor">
            <a:schemeClr val="lt1"/>
          </a:fontRef>
        </p:style>
        <p:txBody>
          <a:bodyPr lIns="91440" tIns="53340" rIns="91440" bIns="91440" rtlCol="0" anchor="ctr"/>
          <a:lstStyle/>
          <a:p>
            <a:endParaRPr/>
          </a:p>
        </p:txBody>
      </p:sp>
      <p:sp>
        <p:nvSpPr>
          <p:cNvPr id="4"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53340" rIns="91440" bIns="91440" rtlCol="0" anchor="ctr"/>
          <a:lstStyle/>
          <a:p>
            <a:endParaRPr/>
          </a:p>
        </p:txBody>
      </p:sp>
      <p:sp>
        <p:nvSpPr>
          <p:cNvPr id="5"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ernal Title Slide - No Photo">
    <p:bg>
      <p:bgPr>
        <a:blipFill>
          <a:blip r:embed="rId2"/>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0" y="5584825"/>
            <a:ext cx="9144000" cy="1273175"/>
          </a:xfrm>
          <a:prstGeom prst="rect">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53340" rIns="91440" bIns="91440" rtlCol="0" anchor="ctr"/>
          <a:lstStyle/>
          <a:p>
            <a:endParaRPr/>
          </a:p>
        </p:txBody>
      </p:sp>
      <p:sp>
        <p:nvSpPr>
          <p:cNvPr id="3"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9ABBE8"/>
          </a:fillRef>
          <a:effectRef idx="0">
            <a:schemeClr val="accent1"/>
          </a:effectRef>
          <a:fontRef idx="minor">
            <a:schemeClr val="lt1"/>
          </a:fontRef>
        </p:style>
        <p:txBody>
          <a:bodyPr lIns="91440" tIns="53340" rIns="91440" bIns="91440" rtlCol="0" anchor="ctr"/>
          <a:lstStyle/>
          <a:p>
            <a:endParaRPr/>
          </a:p>
        </p:txBody>
      </p:sp>
      <p:sp>
        <p:nvSpPr>
          <p:cNvPr id="4" name="New shape"/>
          <p:cNvSpPr/>
          <p:nvPr/>
        </p:nvSpPr>
        <p:spPr>
          <a:xfrm>
            <a:off x="3759962" y="5643499"/>
            <a:ext cx="1621536" cy="65405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3"/>
          <a:stretch>
            <a:fillRect/>
          </a:stretch>
        </p:blipFill>
        <p:spPr>
          <a:xfrm>
            <a:off x="3759962" y="5643499"/>
            <a:ext cx="1621536" cy="654050"/>
          </a:xfrm>
          <a:prstGeom prst="rect">
            <a:avLst/>
          </a:prstGeom>
        </p:spPr>
      </p:pic>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0"/>
            <a:ext cx="9144000" cy="6851650"/>
          </a:xfrm>
          <a:prstGeom prst="rect">
            <a:avLst/>
          </a:prstGeom>
          <a:ln w="6350">
            <a:prstDash val="solid"/>
            <a:miter/>
          </a:ln>
        </p:spPr>
        <p:style>
          <a:lnRef idx="2">
            <a:srgbClr val="89ABE3"/>
          </a:lnRef>
          <a:fillRef idx="1">
            <a:srgbClr val="89ABE3"/>
          </a:fillRef>
          <a:effectRef idx="0">
            <a:schemeClr val="accent1"/>
          </a:effectRef>
          <a:fontRef idx="minor">
            <a:schemeClr val="lt1"/>
          </a:fontRef>
        </p:style>
        <p:txBody>
          <a:bodyPr lIns="91440" tIns="53340" rIns="91440" bIns="91440" rtlCol="0" anchor="ctr"/>
          <a:lstStyle/>
          <a:p>
            <a:endParaRPr/>
          </a:p>
        </p:txBody>
      </p:sp>
      <p:sp>
        <p:nvSpPr>
          <p:cNvPr id="3"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FFFFFF"/>
          </a:fillRef>
          <a:effectRef idx="0">
            <a:schemeClr val="accent1"/>
          </a:effectRef>
          <a:fontRef idx="minor">
            <a:schemeClr val="lt1"/>
          </a:fontRef>
        </p:style>
        <p:txBody>
          <a:bodyPr lIns="91440" tIns="53340" rIns="91440" bIns="91440" rtlCol="0" anchor="ctr"/>
          <a:lstStyle/>
          <a:p>
            <a:endParaRPr/>
          </a:p>
        </p:txBody>
      </p:sp>
      <p:sp>
        <p:nvSpPr>
          <p:cNvPr id="4"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9"/>
          </a:fillRef>
          <a:effectRef idx="0">
            <a:schemeClr val="accent1"/>
          </a:effectRef>
          <a:fontRef idx="minor">
            <a:schemeClr val="lt1"/>
          </a:fontRef>
        </p:style>
        <p:txBody>
          <a:bodyPr lIns="91440" tIns="53340" rIns="91440" bIns="91440" rtlCol="0" anchor="ctr"/>
          <a:lstStyle/>
          <a:p>
            <a:endParaRPr/>
          </a:p>
        </p:txBody>
      </p:sp>
      <p:sp>
        <p:nvSpPr>
          <p:cNvPr id="5"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D9D9D6"/>
          </a:fillRef>
          <a:effectRef idx="0">
            <a:schemeClr val="accent1"/>
          </a:effectRef>
          <a:fontRef idx="minor">
            <a:schemeClr val="lt1"/>
          </a:fontRef>
        </p:style>
        <p:txBody>
          <a:bodyPr lIns="91440" tIns="53340" rIns="91440" bIns="91440" rtlCol="0" anchor="ctr"/>
          <a:lstStyle/>
          <a:p>
            <a:endParaRPr/>
          </a:p>
        </p:txBody>
      </p:sp>
      <p:sp>
        <p:nvSpPr>
          <p:cNvPr id="3"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53340" rIns="91440" bIns="91440" rtlCol="0" anchor="ctr"/>
          <a:lstStyle/>
          <a:p>
            <a:endParaRPr/>
          </a:p>
        </p:txBody>
      </p:sp>
      <p:sp>
        <p:nvSpPr>
          <p:cNvPr id="4"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Long Content">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D9D9D6"/>
          </a:fillRef>
          <a:effectRef idx="0">
            <a:schemeClr val="accent1"/>
          </a:effectRef>
          <a:fontRef idx="minor">
            <a:schemeClr val="lt1"/>
          </a:fontRef>
        </p:style>
        <p:txBody>
          <a:bodyPr lIns="91440" tIns="53340" rIns="91440" bIns="91440" rtlCol="0" anchor="ctr"/>
          <a:lstStyle/>
          <a:p>
            <a:endParaRPr/>
          </a:p>
        </p:txBody>
      </p:sp>
      <p:sp>
        <p:nvSpPr>
          <p:cNvPr id="3"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53340" rIns="91440" bIns="91440" rtlCol="0" anchor="ctr"/>
          <a:lstStyle/>
          <a:p>
            <a:endParaRPr/>
          </a:p>
        </p:txBody>
      </p:sp>
      <p:sp>
        <p:nvSpPr>
          <p:cNvPr id="4"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 Blue">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0"/>
            <a:ext cx="9144000" cy="6851650"/>
          </a:xfrm>
          <a:prstGeom prst="rect">
            <a:avLst/>
          </a:prstGeom>
          <a:ln w="6350">
            <a:prstDash val="solid"/>
            <a:miter/>
          </a:ln>
        </p:spPr>
        <p:style>
          <a:lnRef idx="2">
            <a:srgbClr val="89ABE3"/>
          </a:lnRef>
          <a:fillRef idx="1">
            <a:srgbClr val="89ABE3"/>
          </a:fillRef>
          <a:effectRef idx="0">
            <a:schemeClr val="accent1"/>
          </a:effectRef>
          <a:fontRef idx="minor">
            <a:schemeClr val="lt1"/>
          </a:fontRef>
        </p:style>
        <p:txBody>
          <a:bodyPr lIns="91440" tIns="53340" rIns="91440" bIns="91440" rtlCol="0" anchor="ctr"/>
          <a:lstStyle/>
          <a:p>
            <a:endParaRPr/>
          </a:p>
        </p:txBody>
      </p:sp>
      <p:sp>
        <p:nvSpPr>
          <p:cNvPr id="3"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FFFFFF"/>
          </a:fillRef>
          <a:effectRef idx="0">
            <a:schemeClr val="accent1"/>
          </a:effectRef>
          <a:fontRef idx="minor">
            <a:schemeClr val="lt1"/>
          </a:fontRef>
        </p:style>
        <p:txBody>
          <a:bodyPr lIns="91440" tIns="53340" rIns="91440" bIns="91440" rtlCol="0" anchor="ctr"/>
          <a:lstStyle/>
          <a:p>
            <a:endParaRPr/>
          </a:p>
        </p:txBody>
      </p:sp>
      <p:sp>
        <p:nvSpPr>
          <p:cNvPr id="4"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9"/>
          </a:fillRef>
          <a:effectRef idx="0">
            <a:schemeClr val="accent1"/>
          </a:effectRef>
          <a:fontRef idx="minor">
            <a:schemeClr val="lt1"/>
          </a:fontRef>
        </p:style>
        <p:txBody>
          <a:bodyPr lIns="91440" tIns="53340" rIns="91440" bIns="91440" rtlCol="0" anchor="ctr"/>
          <a:lstStyle/>
          <a:p>
            <a:endParaRPr/>
          </a:p>
        </p:txBody>
      </p:sp>
      <p:sp>
        <p:nvSpPr>
          <p:cNvPr id="5"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 Gray">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0"/>
            <a:ext cx="9144000" cy="6851650"/>
          </a:xfrm>
          <a:prstGeom prst="rect">
            <a:avLst/>
          </a:prstGeom>
          <a:ln w="6350">
            <a:prstDash val="solid"/>
            <a:miter/>
          </a:ln>
        </p:spPr>
        <p:style>
          <a:lnRef idx="2">
            <a:srgbClr val="89ABE3"/>
          </a:lnRef>
          <a:fillRef idx="1">
            <a:srgbClr val="D9D9D6"/>
          </a:fillRef>
          <a:effectRef idx="0">
            <a:schemeClr val="accent1"/>
          </a:effectRef>
          <a:fontRef idx="minor">
            <a:schemeClr val="lt1"/>
          </a:fontRef>
        </p:style>
        <p:txBody>
          <a:bodyPr lIns="91440" tIns="53340" rIns="91440" bIns="91440" rtlCol="0" anchor="ctr"/>
          <a:lstStyle/>
          <a:p>
            <a:endParaRPr/>
          </a:p>
        </p:txBody>
      </p:sp>
      <p:sp>
        <p:nvSpPr>
          <p:cNvPr id="3"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89ABE3"/>
          </a:fillRef>
          <a:effectRef idx="0">
            <a:schemeClr val="accent1"/>
          </a:effectRef>
          <a:fontRef idx="minor">
            <a:schemeClr val="lt1"/>
          </a:fontRef>
        </p:style>
        <p:txBody>
          <a:bodyPr lIns="91440" tIns="53340" rIns="91440" bIns="91440" rtlCol="0" anchor="ctr"/>
          <a:lstStyle/>
          <a:p>
            <a:endParaRPr/>
          </a:p>
        </p:txBody>
      </p:sp>
      <p:sp>
        <p:nvSpPr>
          <p:cNvPr id="4" name="New shape"/>
          <p:cNvSpPr/>
          <p:nvPr/>
        </p:nvSpPr>
        <p:spPr>
          <a:xfrm>
            <a:off x="180975" y="6372225"/>
            <a:ext cx="1162050" cy="48577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a:off x="180975" y="6372225"/>
            <a:ext cx="1162050" cy="485775"/>
          </a:xfrm>
          <a:prstGeom prst="rect">
            <a:avLst/>
          </a:prstGeom>
        </p:spPr>
      </p:pic>
      <p:sp>
        <p:nvSpPr>
          <p:cNvPr id="6"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53340" rIns="91440" bIns="91440" rtlCol="0" anchor="ctr"/>
          <a:lstStyle/>
          <a:p>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s &amp; Graphs">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D9D9D6"/>
          </a:fillRef>
          <a:effectRef idx="0">
            <a:schemeClr val="accent1"/>
          </a:effectRef>
          <a:fontRef idx="minor">
            <a:schemeClr val="lt1"/>
          </a:fontRef>
        </p:style>
        <p:txBody>
          <a:bodyPr lIns="91440" tIns="53340" rIns="91440" bIns="91440" rtlCol="0" anchor="ctr"/>
          <a:lstStyle/>
          <a:p>
            <a:endParaRPr/>
          </a:p>
        </p:txBody>
      </p:sp>
      <p:sp>
        <p:nvSpPr>
          <p:cNvPr id="3"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53340" rIns="91440" bIns="91440" rtlCol="0" anchor="ctr"/>
          <a:lstStyle/>
          <a:p>
            <a:endParaRPr/>
          </a:p>
        </p:txBody>
      </p:sp>
      <p:sp>
        <p:nvSpPr>
          <p:cNvPr id="4"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2343531"/>
            <a:ext cx="9144000" cy="1054608"/>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b"/>
          <a:lstStyle/>
          <a:p>
            <a:pPr algn="ctr" defTabSz="457200">
              <a:lnSpc>
                <a:spcPct val="90000"/>
              </a:lnSpc>
              <a:spcBef>
                <a:spcPct val="0"/>
              </a:spcBef>
              <a:spcAft>
                <a:spcPct val="0"/>
              </a:spcAft>
            </a:pPr>
            <a:r>
              <a:rPr sz="4800" b="1">
                <a:solidFill>
                  <a:srgbClr val="FFFFFF"/>
                </a:solidFill>
                <a:latin typeface="Arial"/>
              </a:rPr>
              <a:t>2020 AND FOURTH QUARTER RESULTS</a:t>
            </a:r>
          </a:p>
        </p:txBody>
      </p:sp>
      <p:sp>
        <p:nvSpPr>
          <p:cNvPr id="3" name="New shape"/>
          <p:cNvSpPr/>
          <p:nvPr/>
        </p:nvSpPr>
        <p:spPr>
          <a:xfrm>
            <a:off x="0" y="3490214"/>
            <a:ext cx="9145143" cy="89928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90000"/>
              </a:lnSpc>
              <a:spcBef>
                <a:spcPts val="1000"/>
              </a:spcBef>
              <a:spcAft>
                <a:spcPct val="0"/>
              </a:spcAft>
            </a:pPr>
            <a:r>
              <a:rPr sz="4000">
                <a:solidFill>
                  <a:srgbClr val="FFFFFF"/>
                </a:solidFill>
                <a:latin typeface="Arial"/>
              </a:rPr>
              <a:t>NASDAQ: FULT</a:t>
            </a:r>
          </a:p>
        </p:txBody>
      </p:sp>
      <p:sp>
        <p:nvSpPr>
          <p:cNvPr id="4" name="New shape"/>
          <p:cNvSpPr/>
          <p:nvPr/>
        </p:nvSpPr>
        <p:spPr>
          <a:xfrm>
            <a:off x="-635" y="6445377"/>
            <a:ext cx="9144635" cy="412496"/>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90000"/>
              </a:lnSpc>
              <a:spcBef>
                <a:spcPts val="1000"/>
              </a:spcBef>
              <a:spcAft>
                <a:spcPct val="0"/>
              </a:spcAft>
            </a:pPr>
            <a:r>
              <a:rPr sz="1600">
                <a:solidFill>
                  <a:srgbClr val="FFFFFF"/>
                </a:solidFill>
                <a:latin typeface="Arial"/>
              </a:rPr>
              <a:t>Data as of December 31, 2020 unless otherwise noted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42595" y="206883"/>
            <a:ext cx="8085709"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rPr>
              <a:t>2021 OUTLOOK</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C643E99F-8B57-478E-AF10-E238486A735D}" type="slidenum">
              <a:rPr sz="1200">
                <a:solidFill>
                  <a:srgbClr val="FFFFFF"/>
                </a:solidFill>
                <a:latin typeface="Arial"/>
              </a:rPr>
              <a:t>10</a:t>
            </a:fld>
            <a:endParaRPr sz="1200">
              <a:solidFill>
                <a:srgbClr val="FFFFFF"/>
              </a:solidFill>
              <a:latin typeface="Arial"/>
            </a:endParaRPr>
          </a:p>
        </p:txBody>
      </p:sp>
      <p:sp>
        <p:nvSpPr>
          <p:cNvPr id="4" name="New shape"/>
          <p:cNvSpPr/>
          <p:nvPr/>
        </p:nvSpPr>
        <p:spPr>
          <a:xfrm>
            <a:off x="618109" y="1275969"/>
            <a:ext cx="7887970" cy="412750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2200" b="1" u="sng">
                <a:solidFill>
                  <a:srgbClr val="000000"/>
                </a:solidFill>
                <a:latin typeface="Calibri"/>
              </a:rPr>
              <a:t>Net interest income</a:t>
            </a:r>
            <a:r>
              <a:rPr sz="2200">
                <a:solidFill>
                  <a:srgbClr val="000000"/>
                </a:solidFill>
                <a:latin typeface="Calibri"/>
              </a:rPr>
              <a:t>: $620 - $640 million</a:t>
            </a:r>
          </a:p>
          <a:p>
            <a:pPr algn="l" defTabSz="457200">
              <a:lnSpc>
                <a:spcPct val="100000"/>
              </a:lnSpc>
              <a:spcBef>
                <a:spcPct val="0"/>
              </a:spcBef>
              <a:spcAft>
                <a:spcPct val="0"/>
              </a:spcAft>
            </a:pPr>
            <a:endParaRPr sz="2200">
              <a:solidFill>
                <a:srgbClr val="000000"/>
              </a:solidFill>
              <a:latin typeface="Calibri"/>
            </a:endParaRPr>
          </a:p>
          <a:p>
            <a:pPr algn="l" defTabSz="457200">
              <a:lnSpc>
                <a:spcPct val="100000"/>
              </a:lnSpc>
              <a:spcBef>
                <a:spcPct val="0"/>
              </a:spcBef>
              <a:spcAft>
                <a:spcPct val="0"/>
              </a:spcAft>
            </a:pPr>
            <a:r>
              <a:rPr sz="2200" b="1" u="sng">
                <a:solidFill>
                  <a:srgbClr val="000000"/>
                </a:solidFill>
                <a:latin typeface="Calibri"/>
              </a:rPr>
              <a:t>Provision for credit losses</a:t>
            </a:r>
            <a:r>
              <a:rPr sz="2200">
                <a:solidFill>
                  <a:srgbClr val="000000"/>
                </a:solidFill>
                <a:latin typeface="Calibri"/>
              </a:rPr>
              <a:t>: $30 - $50 million</a:t>
            </a:r>
          </a:p>
          <a:p>
            <a:pPr algn="l" defTabSz="457200">
              <a:lnSpc>
                <a:spcPct val="100000"/>
              </a:lnSpc>
              <a:spcBef>
                <a:spcPct val="0"/>
              </a:spcBef>
              <a:spcAft>
                <a:spcPct val="0"/>
              </a:spcAft>
            </a:pPr>
            <a:endParaRPr sz="2200">
              <a:solidFill>
                <a:srgbClr val="000000"/>
              </a:solidFill>
              <a:latin typeface="Calibri"/>
            </a:endParaRPr>
          </a:p>
          <a:p>
            <a:pPr algn="l" defTabSz="457200">
              <a:lnSpc>
                <a:spcPct val="100000"/>
              </a:lnSpc>
              <a:spcBef>
                <a:spcPct val="0"/>
              </a:spcBef>
              <a:spcAft>
                <a:spcPct val="0"/>
              </a:spcAft>
            </a:pPr>
            <a:r>
              <a:rPr sz="2200" b="1" u="sng">
                <a:solidFill>
                  <a:srgbClr val="000000"/>
                </a:solidFill>
                <a:latin typeface="Calibri"/>
              </a:rPr>
              <a:t>Non-interest income</a:t>
            </a:r>
            <a:r>
              <a:rPr sz="2200">
                <a:solidFill>
                  <a:srgbClr val="000000"/>
                </a:solidFill>
                <a:latin typeface="Calibri"/>
              </a:rPr>
              <a:t>: $210 - $220 million</a:t>
            </a:r>
          </a:p>
          <a:p>
            <a:pPr algn="l" defTabSz="457200">
              <a:lnSpc>
                <a:spcPct val="100000"/>
              </a:lnSpc>
              <a:spcBef>
                <a:spcPct val="0"/>
              </a:spcBef>
              <a:spcAft>
                <a:spcPct val="0"/>
              </a:spcAft>
            </a:pPr>
            <a:endParaRPr sz="2200">
              <a:solidFill>
                <a:srgbClr val="000000"/>
              </a:solidFill>
              <a:latin typeface="Calibri"/>
            </a:endParaRPr>
          </a:p>
          <a:p>
            <a:pPr algn="l" defTabSz="457200">
              <a:lnSpc>
                <a:spcPct val="100000"/>
              </a:lnSpc>
              <a:spcBef>
                <a:spcPct val="0"/>
              </a:spcBef>
              <a:spcAft>
                <a:spcPct val="0"/>
              </a:spcAft>
            </a:pPr>
            <a:r>
              <a:rPr sz="2200" b="1" u="sng">
                <a:solidFill>
                  <a:srgbClr val="000000"/>
                </a:solidFill>
                <a:latin typeface="Calibri"/>
              </a:rPr>
              <a:t>Non-interest expense</a:t>
            </a:r>
            <a:r>
              <a:rPr sz="2200">
                <a:solidFill>
                  <a:srgbClr val="000000"/>
                </a:solidFill>
                <a:latin typeface="Calibri"/>
              </a:rPr>
              <a:t>: $550 - $570 million</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25425" y="177800"/>
            <a:ext cx="8845296"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rPr>
              <a:t>NON-GAAP RECONCILIATION </a:t>
            </a:r>
          </a:p>
        </p:txBody>
      </p:sp>
      <p:sp>
        <p:nvSpPr>
          <p:cNvPr id="3" name="New shape"/>
          <p:cNvSpPr/>
          <p:nvPr/>
        </p:nvSpPr>
        <p:spPr>
          <a:xfrm>
            <a:off x="269240" y="698500"/>
            <a:ext cx="8605520" cy="127723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100" b="1" i="1" u="sng">
                <a:solidFill>
                  <a:srgbClr val="000000"/>
                </a:solidFill>
                <a:latin typeface="Calibri"/>
              </a:rPr>
              <a:t>Note</a:t>
            </a:r>
            <a:r>
              <a:rPr sz="1100">
                <a:solidFill>
                  <a:srgbClr val="000000"/>
                </a:solidFill>
                <a:latin typeface="Calibri"/>
              </a:rPr>
              <a:t>: </a:t>
            </a:r>
            <a:r>
              <a:rPr sz="1100" i="1">
                <a:solidFill>
                  <a:srgbClr val="000000"/>
                </a:solidFill>
                <a:latin typeface="Calibri"/>
              </a:rPr>
              <a:t>The Corporation has presented the following non-GAAP (Generally Accepted Accounting Principles) financial measures because it believes that these measures provide useful and comparative information to assess trends in the Corporation's results of operations and financial condition. Presentation of these non-GAAP financial measures is consistent with how the Corporation evaluates its performance internally and these non-GAAP financial measures are frequently used by securities analysts, investors and other interested parties in the evaluation of companies in the Corporation's industry. Investors should recognize that the Corporation's presentation of these non-GAAP financial measures might not be comparable to similarly-titled measures of other companies. These non-GAAP financial measures should not be considered a substitute for GAAP basis measures and the Corporation strongly encourages a review of its condensed consolidated financial statements in their entirety. </a:t>
            </a:r>
          </a:p>
        </p:txBody>
      </p:sp>
      <p:sp>
        <p:nvSpPr>
          <p:cNvPr id="4"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52C1C43E-7E7A-4087-A562-B58A497E63C5}" type="slidenum">
              <a:rPr sz="1200">
                <a:solidFill>
                  <a:srgbClr val="FFFFFF"/>
                </a:solidFill>
                <a:latin typeface="Arial"/>
              </a:rPr>
              <a:t>11</a:t>
            </a:fld>
            <a:endParaRPr sz="1200">
              <a:solidFill>
                <a:srgbClr val="FFFFFF"/>
              </a:solidFill>
              <a:latin typeface="Arial"/>
            </a:endParaRPr>
          </a:p>
        </p:txBody>
      </p:sp>
      <p:graphicFrame>
        <p:nvGraphicFramePr>
          <p:cNvPr id="5" name="New Table"/>
          <p:cNvGraphicFramePr>
            <a:graphicFrameLocks noGrp="1"/>
          </p:cNvGraphicFramePr>
          <p:nvPr/>
        </p:nvGraphicFramePr>
        <p:xfrm>
          <a:off x="1343025" y="2496693"/>
          <a:ext cx="7181850" cy="3432780"/>
        </p:xfrm>
        <a:graphic>
          <a:graphicData uri="http://schemas.openxmlformats.org/drawingml/2006/table">
            <a:tbl>
              <a:tblPr>
                <a:tableStyleId>{5C22544A-7EE6-4342-B048-85BDC9FD1C3A}</a:tableStyleId>
              </a:tblPr>
              <a:tblGrid>
                <a:gridCol w="3381375">
                  <a:extLst>
                    <a:ext uri="{9D8B030D-6E8A-4147-A177-3AD203B41FA5}">
                      <a16:colId xmlns:a16="http://schemas.microsoft.com/office/drawing/2014/main" val="20000"/>
                    </a:ext>
                  </a:extLst>
                </a:gridCol>
                <a:gridCol w="523875">
                  <a:extLst>
                    <a:ext uri="{9D8B030D-6E8A-4147-A177-3AD203B41FA5}">
                      <a16:colId xmlns:a16="http://schemas.microsoft.com/office/drawing/2014/main" val="20001"/>
                    </a:ext>
                  </a:extLst>
                </a:gridCol>
                <a:gridCol w="296037">
                  <a:extLst>
                    <a:ext uri="{9D8B030D-6E8A-4147-A177-3AD203B41FA5}">
                      <a16:colId xmlns:a16="http://schemas.microsoft.com/office/drawing/2014/main" val="20002"/>
                    </a:ext>
                  </a:extLst>
                </a:gridCol>
                <a:gridCol w="508381">
                  <a:extLst>
                    <a:ext uri="{9D8B030D-6E8A-4147-A177-3AD203B41FA5}">
                      <a16:colId xmlns:a16="http://schemas.microsoft.com/office/drawing/2014/main" val="20003"/>
                    </a:ext>
                  </a:extLst>
                </a:gridCol>
                <a:gridCol w="148082">
                  <a:extLst>
                    <a:ext uri="{9D8B030D-6E8A-4147-A177-3AD203B41FA5}">
                      <a16:colId xmlns:a16="http://schemas.microsoft.com/office/drawing/2014/main" val="20004"/>
                    </a:ext>
                  </a:extLst>
                </a:gridCol>
                <a:gridCol w="200025">
                  <a:extLst>
                    <a:ext uri="{9D8B030D-6E8A-4147-A177-3AD203B41FA5}">
                      <a16:colId xmlns:a16="http://schemas.microsoft.com/office/drawing/2014/main" val="20005"/>
                    </a:ext>
                  </a:extLst>
                </a:gridCol>
                <a:gridCol w="296037">
                  <a:extLst>
                    <a:ext uri="{9D8B030D-6E8A-4147-A177-3AD203B41FA5}">
                      <a16:colId xmlns:a16="http://schemas.microsoft.com/office/drawing/2014/main" val="20006"/>
                    </a:ext>
                  </a:extLst>
                </a:gridCol>
                <a:gridCol w="508381">
                  <a:extLst>
                    <a:ext uri="{9D8B030D-6E8A-4147-A177-3AD203B41FA5}">
                      <a16:colId xmlns:a16="http://schemas.microsoft.com/office/drawing/2014/main" val="20007"/>
                    </a:ext>
                  </a:extLst>
                </a:gridCol>
                <a:gridCol w="148082">
                  <a:extLst>
                    <a:ext uri="{9D8B030D-6E8A-4147-A177-3AD203B41FA5}">
                      <a16:colId xmlns:a16="http://schemas.microsoft.com/office/drawing/2014/main" val="20008"/>
                    </a:ext>
                  </a:extLst>
                </a:gridCol>
                <a:gridCol w="219075">
                  <a:extLst>
                    <a:ext uri="{9D8B030D-6E8A-4147-A177-3AD203B41FA5}">
                      <a16:colId xmlns:a16="http://schemas.microsoft.com/office/drawing/2014/main" val="20009"/>
                    </a:ext>
                  </a:extLst>
                </a:gridCol>
                <a:gridCol w="296037">
                  <a:extLst>
                    <a:ext uri="{9D8B030D-6E8A-4147-A177-3AD203B41FA5}">
                      <a16:colId xmlns:a16="http://schemas.microsoft.com/office/drawing/2014/main" val="20010"/>
                    </a:ext>
                  </a:extLst>
                </a:gridCol>
                <a:gridCol w="508381">
                  <a:extLst>
                    <a:ext uri="{9D8B030D-6E8A-4147-A177-3AD203B41FA5}">
                      <a16:colId xmlns:a16="http://schemas.microsoft.com/office/drawing/2014/main" val="20011"/>
                    </a:ext>
                  </a:extLst>
                </a:gridCol>
                <a:gridCol w="148082">
                  <a:extLst>
                    <a:ext uri="{9D8B030D-6E8A-4147-A177-3AD203B41FA5}">
                      <a16:colId xmlns:a16="http://schemas.microsoft.com/office/drawing/2014/main" val="20012"/>
                    </a:ext>
                  </a:extLst>
                </a:gridCol>
              </a:tblGrid>
              <a:tr h="200025">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gridSpan="11">
                  <a:txBody>
                    <a:bodyPr/>
                    <a:lstStyle/>
                    <a:p>
                      <a:pPr algn="ctr">
                        <a:lnSpc>
                          <a:spcPct val="99600"/>
                        </a:lnSpc>
                      </a:pPr>
                      <a:r>
                        <a:rPr sz="1000" b="1">
                          <a:solidFill>
                            <a:srgbClr val="000000"/>
                          </a:solidFill>
                          <a:latin typeface="Times New Roman"/>
                        </a:rPr>
                        <a:t>Three months ended</a:t>
                      </a:r>
                    </a:p>
                  </a:txBody>
                  <a:tcPr marL="27432" marR="27432"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hMerge="1">
                  <a:txBody>
                    <a:bodyPr/>
                    <a:lstStyle/>
                    <a:p>
                      <a:endParaRPr/>
                    </a:p>
                  </a:txBody>
                  <a:tcPr>
                    <a:lnL w="0"/>
                    <a:lnR w="0"/>
                    <a:lnT w="0"/>
                    <a:lnB w="12700" cmpd="sng">
                      <a:solidFill>
                        <a:srgbClr val="000000"/>
                      </a:solidFill>
                      <a:prstDash val="solid"/>
                    </a:lnB>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extLst>
                  <a:ext uri="{0D108BD9-81ED-4DB2-BD59-A6C34878D82A}">
                    <a16:rowId xmlns:a16="http://schemas.microsoft.com/office/drawing/2014/main" val="10000"/>
                  </a:ext>
                </a:extLst>
              </a:tr>
              <a:tr h="200025">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gridSpan="3">
                  <a:txBody>
                    <a:bodyPr/>
                    <a:lstStyle/>
                    <a:p>
                      <a:pPr algn="ctr">
                        <a:lnSpc>
                          <a:spcPct val="99600"/>
                        </a:lnSpc>
                      </a:pPr>
                      <a:r>
                        <a:rPr sz="1000" b="1">
                          <a:solidFill>
                            <a:srgbClr val="000000"/>
                          </a:solidFill>
                          <a:latin typeface="Times New Roman"/>
                        </a:rPr>
                        <a:t>Dec 31</a:t>
                      </a:r>
                    </a:p>
                  </a:txBody>
                  <a:tcPr marL="27432" marR="27432" marT="0" marB="18288" anchor="b">
                    <a:lnL w="0"/>
                    <a:lnR w="0"/>
                    <a:lnT w="12700" cmpd="sng">
                      <a:solidFill>
                        <a:srgbClr val="000000"/>
                      </a:solidFill>
                      <a:prstDash val="solid"/>
                    </a:lnT>
                    <a:lnB w="0"/>
                    <a:noFill/>
                  </a:tcPr>
                </a:tc>
                <a:tc hMerge="1">
                  <a:txBody>
                    <a:bodyPr/>
                    <a:lstStyle/>
                    <a:p>
                      <a:endParaRPr/>
                    </a:p>
                  </a:txBody>
                  <a:tcPr>
                    <a:lnL w="0"/>
                    <a:lnR w="0"/>
                    <a:lnT w="0"/>
                    <a:lnB w="0"/>
                  </a:tcPr>
                </a:tc>
                <a:tc hMerge="1">
                  <a:txBody>
                    <a:bodyPr/>
                    <a:lstStyle/>
                    <a:p>
                      <a:endParaRPr/>
                    </a:p>
                  </a:txBody>
                  <a:tcPr>
                    <a:lnL w="0"/>
                    <a:lnR w="0"/>
                    <a:lnT w="0"/>
                    <a:lnB w="0"/>
                  </a:tcPr>
                </a:tc>
                <a:tc>
                  <a:txBody>
                    <a:bodyPr/>
                    <a:lstStyle/>
                    <a:p>
                      <a:endParaRPr sz="100"/>
                    </a:p>
                  </a:txBody>
                  <a:tcPr marL="0" marR="0" marT="0" marB="0" anchor="b">
                    <a:lnL w="0"/>
                    <a:lnR w="0"/>
                    <a:lnT w="12700" cmpd="sng">
                      <a:solidFill>
                        <a:srgbClr val="000000"/>
                      </a:solidFill>
                      <a:prstDash val="solid"/>
                    </a:lnT>
                    <a:lnB w="0"/>
                    <a:noFill/>
                  </a:tcPr>
                </a:tc>
                <a:tc gridSpan="3">
                  <a:txBody>
                    <a:bodyPr/>
                    <a:lstStyle/>
                    <a:p>
                      <a:pPr algn="ctr">
                        <a:lnSpc>
                          <a:spcPct val="99600"/>
                        </a:lnSpc>
                      </a:pPr>
                      <a:r>
                        <a:rPr sz="1000" b="1">
                          <a:solidFill>
                            <a:srgbClr val="000000"/>
                          </a:solidFill>
                          <a:latin typeface="Times New Roman"/>
                        </a:rPr>
                        <a:t>Sep 30</a:t>
                      </a:r>
                    </a:p>
                  </a:txBody>
                  <a:tcPr marL="27432" marR="27432" marT="0" marB="18288" anchor="b">
                    <a:lnL w="0"/>
                    <a:lnR w="0"/>
                    <a:lnT w="12700" cmpd="sng">
                      <a:solidFill>
                        <a:srgbClr val="000000"/>
                      </a:solidFill>
                      <a:prstDash val="solid"/>
                    </a:lnT>
                    <a:lnB w="0"/>
                    <a:noFill/>
                  </a:tcPr>
                </a:tc>
                <a:tc hMerge="1">
                  <a:txBody>
                    <a:bodyPr/>
                    <a:lstStyle/>
                    <a:p>
                      <a:endParaRPr/>
                    </a:p>
                  </a:txBody>
                  <a:tcPr>
                    <a:lnL w="0"/>
                    <a:lnR w="0"/>
                    <a:lnT w="0"/>
                    <a:lnB w="0"/>
                  </a:tcPr>
                </a:tc>
                <a:tc hMerge="1">
                  <a:txBody>
                    <a:bodyPr/>
                    <a:lstStyle/>
                    <a:p>
                      <a:endParaRPr/>
                    </a:p>
                  </a:txBody>
                  <a:tcPr>
                    <a:lnL w="0"/>
                    <a:lnR w="0"/>
                    <a:lnT w="0"/>
                    <a:lnB w="0"/>
                  </a:tcPr>
                </a:tc>
                <a:tc>
                  <a:txBody>
                    <a:bodyPr/>
                    <a:lstStyle/>
                    <a:p>
                      <a:endParaRPr sz="100"/>
                    </a:p>
                  </a:txBody>
                  <a:tcPr marL="0" marR="0" marT="0" marB="0" anchor="b">
                    <a:lnL w="0"/>
                    <a:lnR w="0"/>
                    <a:lnT w="12700" cmpd="sng">
                      <a:solidFill>
                        <a:srgbClr val="000000"/>
                      </a:solidFill>
                      <a:prstDash val="solid"/>
                    </a:lnT>
                    <a:lnB w="0"/>
                    <a:noFill/>
                  </a:tcPr>
                </a:tc>
                <a:tc gridSpan="3">
                  <a:txBody>
                    <a:bodyPr/>
                    <a:lstStyle/>
                    <a:p>
                      <a:pPr algn="ctr">
                        <a:lnSpc>
                          <a:spcPct val="99600"/>
                        </a:lnSpc>
                      </a:pPr>
                      <a:r>
                        <a:rPr sz="1000" b="1">
                          <a:solidFill>
                            <a:srgbClr val="000000"/>
                          </a:solidFill>
                          <a:latin typeface="Times New Roman"/>
                        </a:rPr>
                        <a:t>Dec 31</a:t>
                      </a:r>
                    </a:p>
                  </a:txBody>
                  <a:tcPr marL="27432" marR="27432" marT="0" marB="18288" anchor="b">
                    <a:lnL w="0"/>
                    <a:lnR w="0"/>
                    <a:lnT w="12700" cmpd="sng">
                      <a:solidFill>
                        <a:srgbClr val="000000"/>
                      </a:solidFill>
                      <a:prstDash val="solid"/>
                    </a:lnT>
                    <a:lnB w="0"/>
                    <a:noFill/>
                  </a:tcPr>
                </a:tc>
                <a:tc hMerge="1">
                  <a:txBody>
                    <a:bodyPr/>
                    <a:lstStyle/>
                    <a:p>
                      <a:endParaRPr/>
                    </a:p>
                  </a:txBody>
                  <a:tcPr>
                    <a:lnL w="0"/>
                    <a:lnR w="0"/>
                    <a:lnT w="0"/>
                    <a:lnB w="0"/>
                  </a:tcPr>
                </a:tc>
                <a:tc hMerge="1">
                  <a:txBody>
                    <a:bodyPr/>
                    <a:lstStyle/>
                    <a:p>
                      <a:endParaRPr/>
                    </a:p>
                  </a:txBody>
                  <a:tcPr>
                    <a:lnL w="0"/>
                    <a:lnR w="0"/>
                    <a:lnT w="0"/>
                    <a:lnB w="0"/>
                  </a:tcPr>
                </a:tc>
                <a:extLst>
                  <a:ext uri="{0D108BD9-81ED-4DB2-BD59-A6C34878D82A}">
                    <a16:rowId xmlns:a16="http://schemas.microsoft.com/office/drawing/2014/main" val="10001"/>
                  </a:ext>
                </a:extLst>
              </a:tr>
              <a:tr h="333375">
                <a:tc gridSpan="2">
                  <a:txBody>
                    <a:bodyPr/>
                    <a:lstStyle/>
                    <a:p>
                      <a:pPr algn="l">
                        <a:lnSpc>
                          <a:spcPct val="99600"/>
                        </a:lnSpc>
                      </a:pPr>
                      <a:r>
                        <a:rPr sz="1000" b="1" u="sng">
                          <a:solidFill>
                            <a:srgbClr val="000000"/>
                          </a:solidFill>
                          <a:latin typeface="Times New Roman"/>
                        </a:rPr>
                        <a:t>Return on average common shareholders' equity (tangible)</a:t>
                      </a:r>
                    </a:p>
                  </a:txBody>
                  <a:tcPr marL="27432" marR="27432" marT="0" marB="18288" anchor="b">
                    <a:lnL w="0"/>
                    <a:lnR w="0"/>
                    <a:lnT w="0"/>
                    <a:lnB w="0"/>
                    <a:noFill/>
                  </a:tcPr>
                </a:tc>
                <a:tc hMerge="1">
                  <a:txBody>
                    <a:bodyPr/>
                    <a:lstStyle/>
                    <a:p>
                      <a:endParaRPr/>
                    </a:p>
                  </a:txBody>
                  <a:tcPr anchor="b">
                    <a:lnL w="0"/>
                    <a:lnR w="0"/>
                    <a:lnT w="0"/>
                    <a:lnB w="0"/>
                    <a:noFill/>
                  </a:tcPr>
                </a:tc>
                <a:tc gridSpan="3">
                  <a:txBody>
                    <a:bodyPr/>
                    <a:lstStyle/>
                    <a:p>
                      <a:pPr algn="ctr">
                        <a:lnSpc>
                          <a:spcPct val="99600"/>
                        </a:lnSpc>
                      </a:pPr>
                      <a:r>
                        <a:rPr sz="1000" b="1">
                          <a:solidFill>
                            <a:srgbClr val="000000"/>
                          </a:solidFill>
                          <a:latin typeface="Times New Roman"/>
                        </a:rPr>
                        <a:t>2020</a:t>
                      </a:r>
                    </a:p>
                  </a:txBody>
                  <a:tcPr marL="27432" marR="27432"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hMerge="1">
                  <a:txBody>
                    <a:bodyPr/>
                    <a:lstStyle/>
                    <a:p>
                      <a:endParaRPr/>
                    </a:p>
                  </a:txBody>
                  <a:tcPr>
                    <a:lnL w="0"/>
                    <a:lnR w="0"/>
                    <a:lnT w="0"/>
                    <a:lnB w="12700" cmpd="sng">
                      <a:solidFill>
                        <a:srgbClr val="000000"/>
                      </a:solidFill>
                      <a:prstDash val="solid"/>
                    </a:lnB>
                  </a:tcPr>
                </a:tc>
                <a:tc>
                  <a:txBody>
                    <a:bodyPr/>
                    <a:lstStyle/>
                    <a:p>
                      <a:endParaRPr sz="100"/>
                    </a:p>
                  </a:txBody>
                  <a:tcPr marL="0" marR="0" marT="0" marB="0" anchor="b">
                    <a:lnL w="0"/>
                    <a:lnR w="0"/>
                    <a:lnT w="0"/>
                    <a:lnB w="0"/>
                    <a:noFill/>
                  </a:tcPr>
                </a:tc>
                <a:tc gridSpan="3">
                  <a:txBody>
                    <a:bodyPr/>
                    <a:lstStyle/>
                    <a:p>
                      <a:pPr algn="ctr">
                        <a:lnSpc>
                          <a:spcPct val="99600"/>
                        </a:lnSpc>
                      </a:pPr>
                      <a:r>
                        <a:rPr sz="1000" b="1">
                          <a:solidFill>
                            <a:srgbClr val="000000"/>
                          </a:solidFill>
                          <a:latin typeface="Times New Roman"/>
                        </a:rPr>
                        <a:t>2020</a:t>
                      </a:r>
                    </a:p>
                  </a:txBody>
                  <a:tcPr marL="27432" marR="27432"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hMerge="1">
                  <a:txBody>
                    <a:bodyPr/>
                    <a:lstStyle/>
                    <a:p>
                      <a:endParaRPr/>
                    </a:p>
                  </a:txBody>
                  <a:tcPr>
                    <a:lnL w="0"/>
                    <a:lnR w="0"/>
                    <a:lnT w="0"/>
                    <a:lnB w="12700" cmpd="sng">
                      <a:solidFill>
                        <a:srgbClr val="000000"/>
                      </a:solidFill>
                      <a:prstDash val="solid"/>
                    </a:lnB>
                  </a:tcPr>
                </a:tc>
                <a:tc>
                  <a:txBody>
                    <a:bodyPr/>
                    <a:lstStyle/>
                    <a:p>
                      <a:endParaRPr sz="100"/>
                    </a:p>
                  </a:txBody>
                  <a:tcPr marL="0" marR="0" marT="0" marB="0" anchor="b">
                    <a:lnL w="0"/>
                    <a:lnR w="0"/>
                    <a:lnT w="0"/>
                    <a:lnB w="0"/>
                    <a:noFill/>
                  </a:tcPr>
                </a:tc>
                <a:tc gridSpan="3">
                  <a:txBody>
                    <a:bodyPr/>
                    <a:lstStyle/>
                    <a:p>
                      <a:pPr algn="ctr">
                        <a:lnSpc>
                          <a:spcPct val="99600"/>
                        </a:lnSpc>
                      </a:pPr>
                      <a:r>
                        <a:rPr sz="1000" b="1">
                          <a:solidFill>
                            <a:srgbClr val="000000"/>
                          </a:solidFill>
                          <a:latin typeface="Times New Roman"/>
                        </a:rPr>
                        <a:t>2019</a:t>
                      </a:r>
                    </a:p>
                  </a:txBody>
                  <a:tcPr marL="27432" marR="27432"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hMerge="1">
                  <a:txBody>
                    <a:bodyPr/>
                    <a:lstStyle/>
                    <a:p>
                      <a:endParaRPr/>
                    </a:p>
                  </a:txBody>
                  <a:tcPr>
                    <a:lnL w="0"/>
                    <a:lnR w="0"/>
                    <a:lnT w="0"/>
                    <a:lnB w="12700" cmpd="sng">
                      <a:solidFill>
                        <a:srgbClr val="000000"/>
                      </a:solidFill>
                      <a:prstDash val="solid"/>
                    </a:lnB>
                  </a:tcPr>
                </a:tc>
                <a:extLst>
                  <a:ext uri="{0D108BD9-81ED-4DB2-BD59-A6C34878D82A}">
                    <a16:rowId xmlns:a16="http://schemas.microsoft.com/office/drawing/2014/main" val="10002"/>
                  </a:ext>
                </a:extLst>
              </a:tr>
              <a:tr h="200025">
                <a:tc gridSpan="2">
                  <a:txBody>
                    <a:bodyPr/>
                    <a:lstStyle/>
                    <a:p>
                      <a:pPr algn="l">
                        <a:lnSpc>
                          <a:spcPct val="99600"/>
                        </a:lnSpc>
                      </a:pPr>
                      <a:r>
                        <a:rPr sz="1000">
                          <a:solidFill>
                            <a:srgbClr val="000000"/>
                          </a:solidFill>
                          <a:latin typeface="Times New Roman"/>
                        </a:rPr>
                        <a:t>Net income available to common shareholders</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12700" cmpd="sng">
                      <a:solidFill>
                        <a:srgbClr val="000000"/>
                      </a:solidFill>
                      <a:prstDash val="solid"/>
                    </a:lnT>
                    <a:lnB w="0"/>
                    <a:noFill/>
                  </a:tcPr>
                </a:tc>
                <a:tc>
                  <a:txBody>
                    <a:bodyPr/>
                    <a:lstStyle/>
                    <a:p>
                      <a:pPr algn="r">
                        <a:lnSpc>
                          <a:spcPct val="99600"/>
                        </a:lnSpc>
                      </a:pPr>
                      <a:r>
                        <a:rPr sz="1000">
                          <a:solidFill>
                            <a:srgbClr val="000000"/>
                          </a:solidFill>
                          <a:latin typeface="Times New Roman"/>
                        </a:rPr>
                        <a:t>48,690</a:t>
                      </a:r>
                    </a:p>
                  </a:txBody>
                  <a:tcPr marL="0" marR="0" marT="0" marB="18288" anchor="b">
                    <a:lnL w="0"/>
                    <a:lnR w="0"/>
                    <a:lnT w="12700" cmpd="sng">
                      <a:solidFill>
                        <a:srgbClr val="000000"/>
                      </a:solidFill>
                      <a:prstDash val="solid"/>
                    </a:lnT>
                    <a:lnB w="0"/>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12700" cmpd="sng">
                      <a:solidFill>
                        <a:srgbClr val="000000"/>
                      </a:solidFill>
                      <a:prstDash val="solid"/>
                    </a:lnT>
                    <a:lnB w="0"/>
                    <a:noFill/>
                  </a:tcPr>
                </a:tc>
                <a:tc>
                  <a:txBody>
                    <a:bodyPr/>
                    <a:lstStyle/>
                    <a:p>
                      <a:pPr algn="r">
                        <a:lnSpc>
                          <a:spcPct val="99600"/>
                        </a:lnSpc>
                      </a:pPr>
                      <a:r>
                        <a:rPr sz="1000">
                          <a:solidFill>
                            <a:srgbClr val="000000"/>
                          </a:solidFill>
                          <a:latin typeface="Times New Roman"/>
                        </a:rPr>
                        <a:t>61,610</a:t>
                      </a:r>
                    </a:p>
                  </a:txBody>
                  <a:tcPr marL="0" marR="0" marT="0" marB="18288" anchor="b">
                    <a:lnL w="0"/>
                    <a:lnR w="0"/>
                    <a:lnT w="12700" cmpd="sng">
                      <a:solidFill>
                        <a:srgbClr val="000000"/>
                      </a:solidFill>
                      <a:prstDash val="solid"/>
                    </a:lnT>
                    <a:lnB w="0"/>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12700" cmpd="sng">
                      <a:solidFill>
                        <a:srgbClr val="000000"/>
                      </a:solidFill>
                      <a:prstDash val="solid"/>
                    </a:lnT>
                    <a:lnB w="0"/>
                    <a:noFill/>
                  </a:tcPr>
                </a:tc>
                <a:tc>
                  <a:txBody>
                    <a:bodyPr/>
                    <a:lstStyle/>
                    <a:p>
                      <a:pPr algn="r">
                        <a:lnSpc>
                          <a:spcPct val="99600"/>
                        </a:lnSpc>
                      </a:pPr>
                      <a:r>
                        <a:rPr sz="1000">
                          <a:solidFill>
                            <a:srgbClr val="000000"/>
                          </a:solidFill>
                          <a:latin typeface="Times New Roman"/>
                        </a:rPr>
                        <a:t>47,789</a:t>
                      </a:r>
                    </a:p>
                  </a:txBody>
                  <a:tcPr marL="0" marR="0" marT="0" marB="18288" anchor="b">
                    <a:lnL w="0"/>
                    <a:lnR w="0"/>
                    <a:lnT w="12700" cmpd="sng">
                      <a:solidFill>
                        <a:srgbClr val="000000"/>
                      </a:solidFill>
                      <a:prstDash val="solid"/>
                    </a:lnT>
                    <a:lnB w="0"/>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0"/>
                    <a:noFill/>
                  </a:tcPr>
                </a:tc>
                <a:extLst>
                  <a:ext uri="{0D108BD9-81ED-4DB2-BD59-A6C34878D82A}">
                    <a16:rowId xmlns:a16="http://schemas.microsoft.com/office/drawing/2014/main" val="10003"/>
                  </a:ext>
                </a:extLst>
              </a:tr>
              <a:tr h="200025">
                <a:tc gridSpan="2">
                  <a:txBody>
                    <a:bodyPr/>
                    <a:lstStyle/>
                    <a:p>
                      <a:pPr algn="l">
                        <a:lnSpc>
                          <a:spcPct val="99600"/>
                        </a:lnSpc>
                      </a:pPr>
                      <a:r>
                        <a:rPr sz="1000">
                          <a:solidFill>
                            <a:srgbClr val="000000"/>
                          </a:solidFill>
                          <a:latin typeface="Times New Roman"/>
                        </a:rPr>
                        <a:t>Plus: Intangible amortization, net of tax</a:t>
                      </a:r>
                    </a:p>
                  </a:txBody>
                  <a:tcPr marL="27432" marR="27432" marT="0" marB="18288" anchor="b">
                    <a:lnL w="0"/>
                    <a:lnR w="0"/>
                    <a:lnT w="0"/>
                    <a:lnB w="0"/>
                    <a:noFill/>
                  </a:tcPr>
                </a:tc>
                <a:tc hMerge="1">
                  <a:txBody>
                    <a:bodyPr/>
                    <a:lstStyle/>
                    <a:p>
                      <a:endParaRPr/>
                    </a:p>
                  </a:txBody>
                  <a:tcPr anchor="b">
                    <a:lnL w="0"/>
                    <a:lnR w="0"/>
                    <a:lnT w="0"/>
                    <a:lnB w="0"/>
                    <a:noFill/>
                  </a:tcPr>
                </a:tc>
                <a:tc gridSpan="2">
                  <a:txBody>
                    <a:bodyPr/>
                    <a:lstStyle/>
                    <a:p>
                      <a:pPr algn="r">
                        <a:lnSpc>
                          <a:spcPct val="99600"/>
                        </a:lnSpc>
                      </a:pPr>
                      <a:r>
                        <a:rPr sz="1000">
                          <a:solidFill>
                            <a:srgbClr val="000000"/>
                          </a:solidFill>
                          <a:latin typeface="Times New Roman"/>
                        </a:rPr>
                        <a:t>104</a:t>
                      </a:r>
                    </a:p>
                  </a:txBody>
                  <a:tcPr marL="27432" marR="0"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a:txBody>
                    <a:bodyPr/>
                    <a:lstStyle/>
                    <a:p>
                      <a:pPr algn="r">
                        <a:lnSpc>
                          <a:spcPct val="99600"/>
                        </a:lnSpc>
                      </a:pPr>
                      <a:endParaRPr sz="1000">
                        <a:solidFill>
                          <a:srgbClr val="000000"/>
                        </a:solidFill>
                        <a:latin typeface="Times New Roman"/>
                      </a:endParaRP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gridSpan="2">
                  <a:txBody>
                    <a:bodyPr/>
                    <a:lstStyle/>
                    <a:p>
                      <a:pPr algn="r">
                        <a:lnSpc>
                          <a:spcPct val="99600"/>
                        </a:lnSpc>
                      </a:pPr>
                      <a:r>
                        <a:rPr sz="1000">
                          <a:solidFill>
                            <a:srgbClr val="000000"/>
                          </a:solidFill>
                          <a:latin typeface="Times New Roman"/>
                        </a:rPr>
                        <a:t>103</a:t>
                      </a:r>
                    </a:p>
                  </a:txBody>
                  <a:tcPr marL="27432" marR="0"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a:txBody>
                    <a:bodyPr/>
                    <a:lstStyle/>
                    <a:p>
                      <a:pPr algn="r">
                        <a:lnSpc>
                          <a:spcPct val="99600"/>
                        </a:lnSpc>
                      </a:pPr>
                      <a:endParaRPr sz="1000">
                        <a:solidFill>
                          <a:srgbClr val="000000"/>
                        </a:solidFill>
                        <a:latin typeface="Times New Roman"/>
                      </a:endParaRP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gridSpan="2">
                  <a:txBody>
                    <a:bodyPr/>
                    <a:lstStyle/>
                    <a:p>
                      <a:pPr algn="r">
                        <a:lnSpc>
                          <a:spcPct val="99600"/>
                        </a:lnSpc>
                      </a:pPr>
                      <a:r>
                        <a:rPr sz="1000">
                          <a:solidFill>
                            <a:srgbClr val="000000"/>
                          </a:solidFill>
                          <a:latin typeface="Times New Roman"/>
                        </a:rPr>
                        <a:t>112</a:t>
                      </a:r>
                    </a:p>
                  </a:txBody>
                  <a:tcPr marL="27432" marR="0"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a:txBody>
                    <a:bodyPr/>
                    <a:lstStyle/>
                    <a:p>
                      <a:pPr algn="r">
                        <a:lnSpc>
                          <a:spcPct val="99600"/>
                        </a:lnSpc>
                      </a:pPr>
                      <a:endParaRPr sz="1000">
                        <a:solidFill>
                          <a:srgbClr val="000000"/>
                        </a:solidFill>
                        <a:latin typeface="Times New Roman"/>
                      </a:endParaRP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04"/>
                  </a:ext>
                </a:extLst>
              </a:tr>
              <a:tr h="200025">
                <a:tc gridSpan="2">
                  <a:txBody>
                    <a:bodyPr/>
                    <a:lstStyle/>
                    <a:p>
                      <a:pPr algn="l">
                        <a:lnSpc>
                          <a:spcPct val="99600"/>
                        </a:lnSpc>
                      </a:pPr>
                      <a:r>
                        <a:rPr sz="1000">
                          <a:solidFill>
                            <a:srgbClr val="000000"/>
                          </a:solidFill>
                          <a:latin typeface="Times New Roman"/>
                        </a:rPr>
                        <a:t>(Numerator)</a:t>
                      </a:r>
                    </a:p>
                  </a:txBody>
                  <a:tcPr marL="27432" marR="27432" marT="0" marB="18288" anchor="b">
                    <a:lnL w="0"/>
                    <a:lnR w="0"/>
                    <a:lnT w="0"/>
                    <a:lnB w="0"/>
                    <a:noFill/>
                  </a:tcPr>
                </a:tc>
                <a:tc hMerge="1">
                  <a:txBody>
                    <a:bodyPr/>
                    <a:lstStyle/>
                    <a:p>
                      <a:endParaRPr/>
                    </a:p>
                  </a:txBody>
                  <a:tcPr anchor="b">
                    <a:lnL w="0"/>
                    <a:lnR w="0"/>
                    <a:lnT w="0"/>
                    <a:lnB w="0"/>
                    <a:noFill/>
                  </a:tcPr>
                </a:tc>
                <a:tc gridSpan="2">
                  <a:txBody>
                    <a:bodyPr/>
                    <a:lstStyle/>
                    <a:p>
                      <a:pPr algn="r">
                        <a:lnSpc>
                          <a:spcPct val="99600"/>
                        </a:lnSpc>
                      </a:pPr>
                      <a:r>
                        <a:rPr sz="1000">
                          <a:solidFill>
                            <a:srgbClr val="000000"/>
                          </a:solidFill>
                          <a:latin typeface="Times New Roman"/>
                        </a:rPr>
                        <a:t>48,794</a:t>
                      </a:r>
                    </a:p>
                  </a:txBody>
                  <a:tcPr marL="27432" marR="0" marT="0" marB="18288" anchor="b">
                    <a:lnL w="0"/>
                    <a:lnR w="0"/>
                    <a:lnT w="12700" cmpd="sng">
                      <a:solidFill>
                        <a:srgbClr val="000000"/>
                      </a:solidFill>
                      <a:prstDash val="solid"/>
                    </a:lnT>
                    <a:lnB w="12700" cmpd="dbl">
                      <a:solidFill>
                        <a:srgbClr val="000000"/>
                      </a:solidFill>
                      <a:prstDash val="solid"/>
                    </a:lnB>
                    <a:noFill/>
                  </a:tcPr>
                </a:tc>
                <a:tc hMerge="1">
                  <a:txBody>
                    <a:bodyPr/>
                    <a:lstStyle/>
                    <a:p>
                      <a:endParaRPr/>
                    </a:p>
                  </a:txBody>
                  <a:tcPr>
                    <a:lnL w="0"/>
                    <a:lnR w="0"/>
                    <a:lnT w="12700" cmpd="sng">
                      <a:prstDash val="solid"/>
                    </a:lnT>
                    <a:lnB w="12700" cmpd="dbl">
                      <a:solidFill>
                        <a:srgbClr val="000000"/>
                      </a:solidFill>
                      <a:prstDash val="solid"/>
                    </a:lnB>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12700" cmpd="dbl">
                      <a:solidFill>
                        <a:srgbClr val="000000"/>
                      </a:solidFill>
                      <a:prstDash val="solid"/>
                    </a:lnB>
                    <a:noFill/>
                  </a:tcPr>
                </a:tc>
                <a:tc>
                  <a:txBody>
                    <a:bodyPr/>
                    <a:lstStyle/>
                    <a:p>
                      <a:endParaRPr sz="100"/>
                    </a:p>
                  </a:txBody>
                  <a:tcPr marL="0" marR="0" marT="0" marB="0" anchor="b">
                    <a:lnL w="0"/>
                    <a:lnR w="0"/>
                    <a:lnT w="0"/>
                    <a:lnB w="0"/>
                    <a:noFill/>
                  </a:tcPr>
                </a:tc>
                <a:tc gridSpan="2">
                  <a:txBody>
                    <a:bodyPr/>
                    <a:lstStyle/>
                    <a:p>
                      <a:pPr algn="r">
                        <a:lnSpc>
                          <a:spcPct val="99600"/>
                        </a:lnSpc>
                      </a:pPr>
                      <a:r>
                        <a:rPr sz="1000">
                          <a:solidFill>
                            <a:srgbClr val="000000"/>
                          </a:solidFill>
                          <a:latin typeface="Times New Roman"/>
                        </a:rPr>
                        <a:t>61,713</a:t>
                      </a:r>
                    </a:p>
                  </a:txBody>
                  <a:tcPr marL="27432" marR="0" marT="0" marB="18288" anchor="b">
                    <a:lnL w="0"/>
                    <a:lnR w="0"/>
                    <a:lnT w="12700" cmpd="sng">
                      <a:solidFill>
                        <a:srgbClr val="000000"/>
                      </a:solidFill>
                      <a:prstDash val="solid"/>
                    </a:lnT>
                    <a:lnB w="12700" cmpd="dbl">
                      <a:solidFill>
                        <a:srgbClr val="000000"/>
                      </a:solidFill>
                      <a:prstDash val="solid"/>
                    </a:lnB>
                    <a:noFill/>
                  </a:tcPr>
                </a:tc>
                <a:tc hMerge="1">
                  <a:txBody>
                    <a:bodyPr/>
                    <a:lstStyle/>
                    <a:p>
                      <a:endParaRPr/>
                    </a:p>
                  </a:txBody>
                  <a:tcPr>
                    <a:lnL w="0"/>
                    <a:lnR w="0"/>
                    <a:lnT w="12700" cmpd="sng">
                      <a:prstDash val="solid"/>
                    </a:lnT>
                    <a:lnB w="12700" cmpd="dbl">
                      <a:solidFill>
                        <a:srgbClr val="000000"/>
                      </a:solidFill>
                      <a:prstDash val="solid"/>
                    </a:lnB>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12700" cmpd="dbl">
                      <a:solidFill>
                        <a:srgbClr val="000000"/>
                      </a:solidFill>
                      <a:prstDash val="solid"/>
                    </a:lnB>
                    <a:noFill/>
                  </a:tcPr>
                </a:tc>
                <a:tc>
                  <a:txBody>
                    <a:bodyPr/>
                    <a:lstStyle/>
                    <a:p>
                      <a:endParaRPr sz="100"/>
                    </a:p>
                  </a:txBody>
                  <a:tcPr marL="0" marR="0" marT="0" marB="0" anchor="b">
                    <a:lnL w="0"/>
                    <a:lnR w="0"/>
                    <a:lnT w="0"/>
                    <a:lnB w="0"/>
                    <a:noFill/>
                  </a:tcPr>
                </a:tc>
                <a:tc gridSpan="2">
                  <a:txBody>
                    <a:bodyPr/>
                    <a:lstStyle/>
                    <a:p>
                      <a:pPr algn="r">
                        <a:lnSpc>
                          <a:spcPct val="99600"/>
                        </a:lnSpc>
                      </a:pPr>
                      <a:r>
                        <a:rPr sz="1000">
                          <a:solidFill>
                            <a:srgbClr val="000000"/>
                          </a:solidFill>
                          <a:latin typeface="Times New Roman"/>
                        </a:rPr>
                        <a:t>47,901</a:t>
                      </a:r>
                    </a:p>
                  </a:txBody>
                  <a:tcPr marL="27432" marR="0" marT="0" marB="18288" anchor="b">
                    <a:lnL w="0"/>
                    <a:lnR w="0"/>
                    <a:lnT w="12700" cmpd="sng">
                      <a:solidFill>
                        <a:srgbClr val="000000"/>
                      </a:solidFill>
                      <a:prstDash val="solid"/>
                    </a:lnT>
                    <a:lnB w="12700" cmpd="dbl">
                      <a:solidFill>
                        <a:srgbClr val="000000"/>
                      </a:solidFill>
                      <a:prstDash val="solid"/>
                    </a:lnB>
                    <a:noFill/>
                  </a:tcPr>
                </a:tc>
                <a:tc hMerge="1">
                  <a:txBody>
                    <a:bodyPr/>
                    <a:lstStyle/>
                    <a:p>
                      <a:endParaRPr/>
                    </a:p>
                  </a:txBody>
                  <a:tcPr>
                    <a:lnL w="0"/>
                    <a:lnR w="0"/>
                    <a:lnT w="12700" cmpd="sng">
                      <a:prstDash val="solid"/>
                    </a:lnT>
                    <a:lnB w="12700" cmpd="dbl">
                      <a:solidFill>
                        <a:srgbClr val="000000"/>
                      </a:solidFill>
                      <a:prstDash val="solid"/>
                    </a:lnB>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12700" cmpd="dbl">
                      <a:solidFill>
                        <a:srgbClr val="000000"/>
                      </a:solidFill>
                      <a:prstDash val="solid"/>
                    </a:lnB>
                    <a:noFill/>
                  </a:tcPr>
                </a:tc>
                <a:extLst>
                  <a:ext uri="{0D108BD9-81ED-4DB2-BD59-A6C34878D82A}">
                    <a16:rowId xmlns:a16="http://schemas.microsoft.com/office/drawing/2014/main" val="10005"/>
                  </a:ext>
                </a:extLst>
              </a:tr>
              <a:tr h="200025">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gridSpan="3">
                  <a:txBody>
                    <a:bodyPr/>
                    <a:lstStyle/>
                    <a:p>
                      <a:endParaRPr sz="100"/>
                    </a:p>
                  </a:txBody>
                  <a:tcPr marL="0" marR="0" marT="0" marB="0" anchor="b">
                    <a:lnL w="0"/>
                    <a:lnR w="0"/>
                    <a:lnT w="12700" cmpd="dbl">
                      <a:solidFill>
                        <a:srgbClr val="000000"/>
                      </a:solidFill>
                      <a:prstDash val="solid"/>
                    </a:lnT>
                    <a:lnB w="12700" cmpd="sng">
                      <a:solidFill>
                        <a:srgbClr val="000000"/>
                      </a:solidFill>
                      <a:prstDash val="solid"/>
                    </a:lnB>
                    <a:noFill/>
                  </a:tcPr>
                </a:tc>
                <a:tc hMerge="1">
                  <a:txBody>
                    <a:bodyPr/>
                    <a:lstStyle/>
                    <a:p>
                      <a:endParaRPr/>
                    </a:p>
                  </a:txBody>
                  <a:tcPr>
                    <a:lnL w="0"/>
                    <a:lnR w="0"/>
                    <a:lnT w="12700" cmpd="dbl">
                      <a:prstDash val="solid"/>
                    </a:lnT>
                    <a:lnB w="12700" cmpd="sng">
                      <a:solidFill>
                        <a:srgbClr val="000000"/>
                      </a:solidFill>
                      <a:prstDash val="solid"/>
                    </a:lnB>
                  </a:tcPr>
                </a:tc>
                <a:tc hMerge="1">
                  <a:txBody>
                    <a:bodyPr/>
                    <a:lstStyle/>
                    <a:p>
                      <a:endParaRPr/>
                    </a:p>
                  </a:txBody>
                  <a:tcPr>
                    <a:lnL w="0"/>
                    <a:lnR w="0"/>
                    <a:lnT w="12700" cmpd="dbl">
                      <a:prstDash val="solid"/>
                    </a:lnT>
                    <a:lnB w="12700" cmpd="sng">
                      <a:solidFill>
                        <a:srgbClr val="000000"/>
                      </a:solidFill>
                      <a:prstDash val="solid"/>
                    </a:lnB>
                  </a:tcPr>
                </a:tc>
                <a:tc>
                  <a:txBody>
                    <a:bodyPr/>
                    <a:lstStyle/>
                    <a:p>
                      <a:endParaRPr sz="100"/>
                    </a:p>
                  </a:txBody>
                  <a:tcPr marL="0" marR="0" marT="0" marB="0" anchor="b">
                    <a:lnL w="0"/>
                    <a:lnR w="0"/>
                    <a:lnT w="0"/>
                    <a:lnB w="0"/>
                    <a:noFill/>
                  </a:tcPr>
                </a:tc>
                <a:tc gridSpan="3">
                  <a:txBody>
                    <a:bodyPr/>
                    <a:lstStyle/>
                    <a:p>
                      <a:endParaRPr sz="100"/>
                    </a:p>
                  </a:txBody>
                  <a:tcPr marL="0" marR="0" marT="0" marB="0" anchor="b">
                    <a:lnL w="0"/>
                    <a:lnR w="0"/>
                    <a:lnT w="12700" cmpd="dbl">
                      <a:solidFill>
                        <a:srgbClr val="000000"/>
                      </a:solidFill>
                      <a:prstDash val="solid"/>
                    </a:lnT>
                    <a:lnB w="12700" cmpd="sng">
                      <a:solidFill>
                        <a:srgbClr val="000000"/>
                      </a:solidFill>
                      <a:prstDash val="solid"/>
                    </a:lnB>
                    <a:noFill/>
                  </a:tcPr>
                </a:tc>
                <a:tc hMerge="1">
                  <a:txBody>
                    <a:bodyPr/>
                    <a:lstStyle/>
                    <a:p>
                      <a:endParaRPr/>
                    </a:p>
                  </a:txBody>
                  <a:tcPr>
                    <a:lnL w="0"/>
                    <a:lnR w="0"/>
                    <a:lnT w="12700" cmpd="dbl">
                      <a:prstDash val="solid"/>
                    </a:lnT>
                    <a:lnB w="12700" cmpd="sng">
                      <a:solidFill>
                        <a:srgbClr val="000000"/>
                      </a:solidFill>
                      <a:prstDash val="solid"/>
                    </a:lnB>
                  </a:tcPr>
                </a:tc>
                <a:tc hMerge="1">
                  <a:txBody>
                    <a:bodyPr/>
                    <a:lstStyle/>
                    <a:p>
                      <a:endParaRPr/>
                    </a:p>
                  </a:txBody>
                  <a:tcPr>
                    <a:lnL w="0"/>
                    <a:lnR w="0"/>
                    <a:lnT w="12700" cmpd="dbl">
                      <a:prstDash val="solid"/>
                    </a:lnT>
                    <a:lnB w="12700" cmpd="sng">
                      <a:solidFill>
                        <a:srgbClr val="000000"/>
                      </a:solidFill>
                      <a:prstDash val="solid"/>
                    </a:lnB>
                  </a:tcPr>
                </a:tc>
                <a:tc>
                  <a:txBody>
                    <a:bodyPr/>
                    <a:lstStyle/>
                    <a:p>
                      <a:endParaRPr sz="100"/>
                    </a:p>
                  </a:txBody>
                  <a:tcPr marL="0" marR="0" marT="0" marB="0" anchor="b">
                    <a:lnL w="0"/>
                    <a:lnR w="0"/>
                    <a:lnT w="0"/>
                    <a:lnB w="0"/>
                    <a:noFill/>
                  </a:tcPr>
                </a:tc>
                <a:tc gridSpan="3">
                  <a:txBody>
                    <a:bodyPr/>
                    <a:lstStyle/>
                    <a:p>
                      <a:endParaRPr sz="100"/>
                    </a:p>
                  </a:txBody>
                  <a:tcPr marL="0" marR="0" marT="0" marB="0" anchor="b">
                    <a:lnL w="0"/>
                    <a:lnR w="0"/>
                    <a:lnT w="12700" cmpd="dbl">
                      <a:solidFill>
                        <a:srgbClr val="000000"/>
                      </a:solidFill>
                      <a:prstDash val="solid"/>
                    </a:lnT>
                    <a:lnB w="12700" cmpd="sng">
                      <a:solidFill>
                        <a:srgbClr val="000000"/>
                      </a:solidFill>
                      <a:prstDash val="solid"/>
                    </a:lnB>
                    <a:noFill/>
                  </a:tcPr>
                </a:tc>
                <a:tc hMerge="1">
                  <a:txBody>
                    <a:bodyPr/>
                    <a:lstStyle/>
                    <a:p>
                      <a:endParaRPr/>
                    </a:p>
                  </a:txBody>
                  <a:tcPr>
                    <a:lnL w="0"/>
                    <a:lnR w="0"/>
                    <a:lnT w="12700" cmpd="dbl">
                      <a:prstDash val="solid"/>
                    </a:lnT>
                    <a:lnB w="12700" cmpd="sng">
                      <a:solidFill>
                        <a:srgbClr val="000000"/>
                      </a:solidFill>
                      <a:prstDash val="solid"/>
                    </a:lnB>
                  </a:tcPr>
                </a:tc>
                <a:tc hMerge="1">
                  <a:txBody>
                    <a:bodyPr/>
                    <a:lstStyle/>
                    <a:p>
                      <a:endParaRPr/>
                    </a:p>
                  </a:txBody>
                  <a:tcPr>
                    <a:lnL w="0"/>
                    <a:lnR w="0"/>
                    <a:lnT w="12700" cmpd="dbl">
                      <a:prstDash val="solid"/>
                    </a:lnT>
                    <a:lnB w="12700" cmpd="sng">
                      <a:solidFill>
                        <a:srgbClr val="000000"/>
                      </a:solidFill>
                      <a:prstDash val="solid"/>
                    </a:lnB>
                  </a:tcPr>
                </a:tc>
                <a:extLst>
                  <a:ext uri="{0D108BD9-81ED-4DB2-BD59-A6C34878D82A}">
                    <a16:rowId xmlns:a16="http://schemas.microsoft.com/office/drawing/2014/main" val="10006"/>
                  </a:ext>
                </a:extLst>
              </a:tr>
              <a:tr h="200025">
                <a:tc gridSpan="2">
                  <a:txBody>
                    <a:bodyPr/>
                    <a:lstStyle/>
                    <a:p>
                      <a:pPr algn="l">
                        <a:lnSpc>
                          <a:spcPct val="99600"/>
                        </a:lnSpc>
                      </a:pPr>
                      <a:r>
                        <a:rPr sz="1000">
                          <a:solidFill>
                            <a:srgbClr val="000000"/>
                          </a:solidFill>
                          <a:latin typeface="Times New Roman"/>
                        </a:rPr>
                        <a:t>Average shareholders' equity</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12700" cmpd="sng">
                      <a:solidFill>
                        <a:srgbClr val="000000"/>
                      </a:solidFill>
                      <a:prstDash val="solid"/>
                    </a:lnT>
                    <a:lnB w="0"/>
                    <a:noFill/>
                  </a:tcPr>
                </a:tc>
                <a:tc>
                  <a:txBody>
                    <a:bodyPr/>
                    <a:lstStyle/>
                    <a:p>
                      <a:pPr algn="r">
                        <a:lnSpc>
                          <a:spcPct val="99600"/>
                        </a:lnSpc>
                      </a:pPr>
                      <a:r>
                        <a:rPr sz="1000">
                          <a:solidFill>
                            <a:srgbClr val="000000"/>
                          </a:solidFill>
                          <a:latin typeface="Times New Roman"/>
                        </a:rPr>
                        <a:t>2,544,866</a:t>
                      </a:r>
                    </a:p>
                  </a:txBody>
                  <a:tcPr marL="0" marR="0" marT="0" marB="18288" anchor="b">
                    <a:lnL w="0"/>
                    <a:lnR w="0"/>
                    <a:lnT w="12700" cmpd="sng">
                      <a:solidFill>
                        <a:srgbClr val="000000"/>
                      </a:solidFill>
                      <a:prstDash val="solid"/>
                    </a:lnT>
                    <a:lnB w="0"/>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12700" cmpd="sng">
                      <a:solidFill>
                        <a:srgbClr val="000000"/>
                      </a:solidFill>
                      <a:prstDash val="solid"/>
                    </a:lnT>
                    <a:lnB w="0"/>
                    <a:noFill/>
                  </a:tcPr>
                </a:tc>
                <a:tc>
                  <a:txBody>
                    <a:bodyPr/>
                    <a:lstStyle/>
                    <a:p>
                      <a:pPr algn="r">
                        <a:lnSpc>
                          <a:spcPct val="99600"/>
                        </a:lnSpc>
                      </a:pPr>
                      <a:r>
                        <a:rPr sz="1000">
                          <a:solidFill>
                            <a:srgbClr val="000000"/>
                          </a:solidFill>
                          <a:latin typeface="Times New Roman"/>
                        </a:rPr>
                        <a:t>2,374,091</a:t>
                      </a:r>
                    </a:p>
                  </a:txBody>
                  <a:tcPr marL="0" marR="0" marT="0" marB="18288" anchor="b">
                    <a:lnL w="0"/>
                    <a:lnR w="0"/>
                    <a:lnT w="12700" cmpd="sng">
                      <a:solidFill>
                        <a:srgbClr val="000000"/>
                      </a:solidFill>
                      <a:prstDash val="solid"/>
                    </a:lnT>
                    <a:lnB w="0"/>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12700" cmpd="sng">
                      <a:solidFill>
                        <a:srgbClr val="000000"/>
                      </a:solidFill>
                      <a:prstDash val="solid"/>
                    </a:lnT>
                    <a:lnB w="0"/>
                    <a:noFill/>
                  </a:tcPr>
                </a:tc>
                <a:tc>
                  <a:txBody>
                    <a:bodyPr/>
                    <a:lstStyle/>
                    <a:p>
                      <a:pPr algn="r">
                        <a:lnSpc>
                          <a:spcPct val="99600"/>
                        </a:lnSpc>
                      </a:pPr>
                      <a:r>
                        <a:rPr sz="1000">
                          <a:solidFill>
                            <a:srgbClr val="000000"/>
                          </a:solidFill>
                          <a:latin typeface="Times New Roman"/>
                        </a:rPr>
                        <a:t>2,341,397</a:t>
                      </a:r>
                    </a:p>
                  </a:txBody>
                  <a:tcPr marL="0" marR="0" marT="0" marB="18288" anchor="b">
                    <a:lnL w="0"/>
                    <a:lnR w="0"/>
                    <a:lnT w="12700" cmpd="sng">
                      <a:solidFill>
                        <a:srgbClr val="000000"/>
                      </a:solidFill>
                      <a:prstDash val="solid"/>
                    </a:lnT>
                    <a:lnB w="0"/>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0"/>
                    <a:noFill/>
                  </a:tcPr>
                </a:tc>
                <a:extLst>
                  <a:ext uri="{0D108BD9-81ED-4DB2-BD59-A6C34878D82A}">
                    <a16:rowId xmlns:a16="http://schemas.microsoft.com/office/drawing/2014/main" val="10007"/>
                  </a:ext>
                </a:extLst>
              </a:tr>
              <a:tr h="200025">
                <a:tc>
                  <a:txBody>
                    <a:bodyPr/>
                    <a:lstStyle/>
                    <a:p>
                      <a:pPr algn="l">
                        <a:lnSpc>
                          <a:spcPct val="99600"/>
                        </a:lnSpc>
                      </a:pPr>
                      <a:r>
                        <a:rPr sz="1000">
                          <a:solidFill>
                            <a:srgbClr val="000000"/>
                          </a:solidFill>
                          <a:latin typeface="Times New Roman"/>
                        </a:rPr>
                        <a:t>Less: Average preferred stock</a:t>
                      </a:r>
                    </a:p>
                  </a:txBody>
                  <a:tcPr marL="27432" marR="27432" marT="0" marB="18288" anchor="b">
                    <a:lnL w="0"/>
                    <a:lnR w="0"/>
                    <a:lnT w="0"/>
                    <a:lnB w="0"/>
                    <a:noFill/>
                  </a:tcPr>
                </a:tc>
                <a:tc>
                  <a:txBody>
                    <a:bodyPr/>
                    <a:lstStyle/>
                    <a:p>
                      <a:endParaRPr sz="100"/>
                    </a:p>
                  </a:txBody>
                  <a:tcPr marL="0" marR="0" marT="0" marB="0" anchor="b">
                    <a:lnL w="0"/>
                    <a:lnR w="0"/>
                    <a:lnT w="0"/>
                    <a:lnB w="0"/>
                    <a:noFill/>
                  </a:tcPr>
                </a:tc>
                <a:tc gridSpan="2">
                  <a:txBody>
                    <a:bodyPr/>
                    <a:lstStyle/>
                    <a:p>
                      <a:pPr algn="r">
                        <a:lnSpc>
                          <a:spcPct val="99600"/>
                        </a:lnSpc>
                      </a:pPr>
                      <a:r>
                        <a:rPr sz="1000">
                          <a:solidFill>
                            <a:srgbClr val="000000"/>
                          </a:solidFill>
                          <a:latin typeface="Times New Roman"/>
                        </a:rPr>
                        <a:t>(127,639</a:t>
                      </a:r>
                    </a:p>
                  </a:txBody>
                  <a:tcPr marL="27432" marR="0" marT="0" marB="18288" anchor="b">
                    <a:lnL w="0"/>
                    <a:lnR w="0"/>
                    <a:lnT w="0"/>
                    <a:lnB w="0"/>
                    <a:noFill/>
                  </a:tcPr>
                </a:tc>
                <a:tc hMerge="1">
                  <a:txBody>
                    <a:bodyPr/>
                    <a:lstStyle/>
                    <a:p>
                      <a:endParaRPr/>
                    </a:p>
                  </a:txBody>
                  <a:tcPr>
                    <a:lnL w="0"/>
                    <a:lnR w="0"/>
                    <a:lnT w="0"/>
                    <a:lnB w="0"/>
                  </a:tcPr>
                </a:tc>
                <a:tc>
                  <a:txBody>
                    <a:bodyPr/>
                    <a:lstStyle/>
                    <a:p>
                      <a:pPr algn="l">
                        <a:lnSpc>
                          <a:spcPct val="99600"/>
                        </a:lnSpc>
                      </a:pPr>
                      <a:r>
                        <a:rPr sz="1000">
                          <a:solidFill>
                            <a:srgbClr val="000000"/>
                          </a:solidFill>
                          <a:latin typeface="Times New Roman"/>
                        </a:rPr>
                        <a:t>)</a:t>
                      </a:r>
                    </a:p>
                  </a:txBody>
                  <a:tcPr marL="0" marR="0" marT="0" marB="18288" anchor="b">
                    <a:lnL w="0"/>
                    <a:lnR w="0"/>
                    <a:lnT w="0"/>
                    <a:lnB w="0"/>
                    <a:noFill/>
                  </a:tcPr>
                </a:tc>
                <a:tc>
                  <a:txBody>
                    <a:bodyPr/>
                    <a:lstStyle/>
                    <a:p>
                      <a:pPr algn="l">
                        <a:lnSpc>
                          <a:spcPct val="99600"/>
                        </a:lnSpc>
                      </a:pPr>
                      <a:endParaRPr sz="1800">
                        <a:solidFill>
                          <a:srgbClr val="000000"/>
                        </a:solidFill>
                        <a:latin typeface="Calibri"/>
                      </a:endParaRPr>
                    </a:p>
                  </a:txBody>
                  <a:tcPr marL="27432" marR="27432" marT="0" marB="18288" anchor="b">
                    <a:lnL w="0"/>
                    <a:lnR w="0"/>
                    <a:lnT w="0"/>
                    <a:lnB w="0"/>
                    <a:noFill/>
                  </a:tcPr>
                </a:tc>
                <a:tc gridSpan="2">
                  <a:txBody>
                    <a:bodyPr/>
                    <a:lstStyle/>
                    <a:p>
                      <a:pPr algn="r">
                        <a:lnSpc>
                          <a:spcPct val="99600"/>
                        </a:lnSpc>
                      </a:pPr>
                      <a:r>
                        <a:rPr sz="1000">
                          <a:solidFill>
                            <a:srgbClr val="000000"/>
                          </a:solidFill>
                          <a:latin typeface="Times New Roman"/>
                        </a:rPr>
                        <a:t>—</a:t>
                      </a:r>
                    </a:p>
                  </a:txBody>
                  <a:tcPr marL="27432" marR="0" marT="0" marB="18288" anchor="b">
                    <a:lnL w="0"/>
                    <a:lnR w="0"/>
                    <a:lnT w="0"/>
                    <a:lnB w="0"/>
                    <a:noFill/>
                  </a:tcPr>
                </a:tc>
                <a:tc hMerge="1">
                  <a:txBody>
                    <a:bodyPr/>
                    <a:lstStyle/>
                    <a:p>
                      <a:endParaRPr/>
                    </a:p>
                  </a:txBody>
                  <a:tcPr>
                    <a:lnL w="0"/>
                    <a:lnR w="0"/>
                    <a:lnT w="0"/>
                    <a:lnB w="0"/>
                  </a:tcPr>
                </a:tc>
                <a:tc>
                  <a:txBody>
                    <a:bodyPr/>
                    <a:lstStyle/>
                    <a:p>
                      <a:pPr algn="r">
                        <a:lnSpc>
                          <a:spcPct val="99600"/>
                        </a:lnSpc>
                      </a:pPr>
                      <a:endParaRPr sz="1000">
                        <a:solidFill>
                          <a:srgbClr val="000000"/>
                        </a:solidFill>
                        <a:latin typeface="Times New Roman"/>
                      </a:endParaRPr>
                    </a:p>
                  </a:txBody>
                  <a:tcPr marL="0" marR="9144" marT="0" marB="18288" anchor="b">
                    <a:lnL w="0"/>
                    <a:lnR w="0"/>
                    <a:lnT w="0"/>
                    <a:lnB w="0"/>
                    <a:noFill/>
                  </a:tcPr>
                </a:tc>
                <a:tc>
                  <a:txBody>
                    <a:bodyPr/>
                    <a:lstStyle/>
                    <a:p>
                      <a:endParaRPr sz="100"/>
                    </a:p>
                  </a:txBody>
                  <a:tcPr marL="0" marR="0" marT="0" marB="0" anchor="b">
                    <a:lnL w="0"/>
                    <a:lnR w="0"/>
                    <a:lnT w="0"/>
                    <a:lnB w="0"/>
                    <a:noFill/>
                  </a:tcPr>
                </a:tc>
                <a:tc gridSpan="2">
                  <a:txBody>
                    <a:bodyPr/>
                    <a:lstStyle/>
                    <a:p>
                      <a:pPr algn="r">
                        <a:lnSpc>
                          <a:spcPct val="99600"/>
                        </a:lnSpc>
                      </a:pPr>
                      <a:r>
                        <a:rPr sz="1000">
                          <a:solidFill>
                            <a:srgbClr val="000000"/>
                          </a:solidFill>
                          <a:latin typeface="Times New Roman"/>
                        </a:rPr>
                        <a:t>—</a:t>
                      </a:r>
                    </a:p>
                  </a:txBody>
                  <a:tcPr marL="27432" marR="0" marT="0" marB="18288" anchor="b">
                    <a:lnL w="0"/>
                    <a:lnR w="0"/>
                    <a:lnT w="0"/>
                    <a:lnB w="0"/>
                    <a:noFill/>
                  </a:tcPr>
                </a:tc>
                <a:tc hMerge="1">
                  <a:txBody>
                    <a:bodyPr/>
                    <a:lstStyle/>
                    <a:p>
                      <a:endParaRPr/>
                    </a:p>
                  </a:txBody>
                  <a:tcPr>
                    <a:lnL w="0"/>
                    <a:lnR w="0"/>
                    <a:lnT w="0"/>
                    <a:lnB w="0"/>
                  </a:tcPr>
                </a:tc>
                <a:tc>
                  <a:txBody>
                    <a:bodyPr/>
                    <a:lstStyle/>
                    <a:p>
                      <a:pPr algn="r">
                        <a:lnSpc>
                          <a:spcPct val="99600"/>
                        </a:lnSpc>
                      </a:pPr>
                      <a:endParaRPr sz="1000">
                        <a:solidFill>
                          <a:srgbClr val="000000"/>
                        </a:solidFill>
                        <a:latin typeface="Times New Roman"/>
                      </a:endParaRPr>
                    </a:p>
                  </a:txBody>
                  <a:tcPr marL="0" marR="9144" marT="0" marB="18288" anchor="b">
                    <a:lnL w="0"/>
                    <a:lnR w="0"/>
                    <a:lnT w="0"/>
                    <a:lnB w="0"/>
                    <a:noFill/>
                  </a:tcPr>
                </a:tc>
                <a:extLst>
                  <a:ext uri="{0D108BD9-81ED-4DB2-BD59-A6C34878D82A}">
                    <a16:rowId xmlns:a16="http://schemas.microsoft.com/office/drawing/2014/main" val="10008"/>
                  </a:ext>
                </a:extLst>
              </a:tr>
              <a:tr h="200025">
                <a:tc gridSpan="2">
                  <a:txBody>
                    <a:bodyPr/>
                    <a:lstStyle/>
                    <a:p>
                      <a:pPr algn="l">
                        <a:lnSpc>
                          <a:spcPct val="99600"/>
                        </a:lnSpc>
                      </a:pPr>
                      <a:r>
                        <a:rPr sz="1000">
                          <a:solidFill>
                            <a:srgbClr val="000000"/>
                          </a:solidFill>
                          <a:latin typeface="Times New Roman"/>
                        </a:rPr>
                        <a:t>Less: Average goodwill and intangible assets</a:t>
                      </a:r>
                    </a:p>
                  </a:txBody>
                  <a:tcPr marL="27432" marR="27432" marT="0" marB="18288" anchor="b">
                    <a:lnL w="0"/>
                    <a:lnR w="0"/>
                    <a:lnT w="0"/>
                    <a:lnB w="0"/>
                    <a:noFill/>
                  </a:tcPr>
                </a:tc>
                <a:tc hMerge="1">
                  <a:txBody>
                    <a:bodyPr/>
                    <a:lstStyle/>
                    <a:p>
                      <a:endParaRPr/>
                    </a:p>
                  </a:txBody>
                  <a:tcPr anchor="b">
                    <a:lnL w="0"/>
                    <a:lnR w="0"/>
                    <a:lnT w="0"/>
                    <a:lnB w="0"/>
                    <a:noFill/>
                  </a:tcPr>
                </a:tc>
                <a:tc gridSpan="2">
                  <a:txBody>
                    <a:bodyPr/>
                    <a:lstStyle/>
                    <a:p>
                      <a:pPr algn="r">
                        <a:lnSpc>
                          <a:spcPct val="99600"/>
                        </a:lnSpc>
                      </a:pPr>
                      <a:r>
                        <a:rPr sz="1000">
                          <a:solidFill>
                            <a:srgbClr val="000000"/>
                          </a:solidFill>
                          <a:latin typeface="Times New Roman"/>
                        </a:rPr>
                        <a:t>(535,474</a:t>
                      </a:r>
                    </a:p>
                  </a:txBody>
                  <a:tcPr marL="27432" marR="0"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a:txBody>
                    <a:bodyPr/>
                    <a:lstStyle/>
                    <a:p>
                      <a:pPr algn="l">
                        <a:lnSpc>
                          <a:spcPct val="99600"/>
                        </a:lnSpc>
                      </a:pPr>
                      <a:r>
                        <a:rPr sz="1000">
                          <a:solidFill>
                            <a:srgbClr val="000000"/>
                          </a:solidFill>
                          <a:latin typeface="Times New Roman"/>
                        </a:rPr>
                        <a:t>)</a:t>
                      </a:r>
                    </a:p>
                  </a:txBody>
                  <a:tcPr marL="0" marR="0"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gridSpan="2">
                  <a:txBody>
                    <a:bodyPr/>
                    <a:lstStyle/>
                    <a:p>
                      <a:pPr algn="r">
                        <a:lnSpc>
                          <a:spcPct val="99600"/>
                        </a:lnSpc>
                      </a:pPr>
                      <a:r>
                        <a:rPr sz="1000">
                          <a:solidFill>
                            <a:srgbClr val="000000"/>
                          </a:solidFill>
                          <a:latin typeface="Times New Roman"/>
                        </a:rPr>
                        <a:t>(534,971</a:t>
                      </a:r>
                    </a:p>
                  </a:txBody>
                  <a:tcPr marL="27432" marR="0"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a:txBody>
                    <a:bodyPr/>
                    <a:lstStyle/>
                    <a:p>
                      <a:pPr algn="l">
                        <a:lnSpc>
                          <a:spcPct val="99600"/>
                        </a:lnSpc>
                      </a:pPr>
                      <a:r>
                        <a:rPr sz="1000">
                          <a:solidFill>
                            <a:srgbClr val="000000"/>
                          </a:solidFill>
                          <a:latin typeface="Times New Roman"/>
                        </a:rPr>
                        <a:t>)</a:t>
                      </a:r>
                    </a:p>
                  </a:txBody>
                  <a:tcPr marL="0" marR="0"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gridSpan="2">
                  <a:txBody>
                    <a:bodyPr/>
                    <a:lstStyle/>
                    <a:p>
                      <a:pPr algn="r">
                        <a:lnSpc>
                          <a:spcPct val="99600"/>
                        </a:lnSpc>
                      </a:pPr>
                      <a:r>
                        <a:rPr sz="1000">
                          <a:solidFill>
                            <a:srgbClr val="000000"/>
                          </a:solidFill>
                          <a:latin typeface="Times New Roman"/>
                        </a:rPr>
                        <a:t>(534,190</a:t>
                      </a:r>
                    </a:p>
                  </a:txBody>
                  <a:tcPr marL="27432" marR="0"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a:txBody>
                    <a:bodyPr/>
                    <a:lstStyle/>
                    <a:p>
                      <a:pPr algn="l">
                        <a:lnSpc>
                          <a:spcPct val="99600"/>
                        </a:lnSpc>
                      </a:pPr>
                      <a:r>
                        <a:rPr sz="1000">
                          <a:solidFill>
                            <a:srgbClr val="000000"/>
                          </a:solidFill>
                          <a:latin typeface="Times New Roman"/>
                        </a:rPr>
                        <a:t>)</a:t>
                      </a:r>
                    </a:p>
                  </a:txBody>
                  <a:tcPr marL="0" marR="0" marT="0" marB="18288" anchor="b">
                    <a:lnL w="0"/>
                    <a:lnR w="0"/>
                    <a:lnT w="0"/>
                    <a:lnB w="12700" cmpd="sng">
                      <a:solidFill>
                        <a:srgbClr val="000000"/>
                      </a:solidFill>
                      <a:prstDash val="solid"/>
                    </a:lnB>
                    <a:noFill/>
                  </a:tcPr>
                </a:tc>
                <a:extLst>
                  <a:ext uri="{0D108BD9-81ED-4DB2-BD59-A6C34878D82A}">
                    <a16:rowId xmlns:a16="http://schemas.microsoft.com/office/drawing/2014/main" val="10009"/>
                  </a:ext>
                </a:extLst>
              </a:tr>
              <a:tr h="342900">
                <a:tc gridSpan="2">
                  <a:txBody>
                    <a:bodyPr/>
                    <a:lstStyle/>
                    <a:p>
                      <a:pPr algn="l">
                        <a:lnSpc>
                          <a:spcPct val="99600"/>
                        </a:lnSpc>
                      </a:pPr>
                      <a:r>
                        <a:rPr sz="1000">
                          <a:solidFill>
                            <a:srgbClr val="000000"/>
                          </a:solidFill>
                          <a:latin typeface="Times New Roman"/>
                        </a:rPr>
                        <a:t>Average tangible common shareholders' equity (denominator)</a:t>
                      </a:r>
                    </a:p>
                  </a:txBody>
                  <a:tcPr marL="27432" marR="27432" marT="0" marB="18288" anchor="b">
                    <a:lnL w="0"/>
                    <a:lnR w="0"/>
                    <a:lnT w="0"/>
                    <a:lnB w="0"/>
                    <a:noFill/>
                  </a:tcPr>
                </a:tc>
                <a:tc hMerge="1">
                  <a:txBody>
                    <a:bodyPr/>
                    <a:lstStyle/>
                    <a:p>
                      <a:endParaRPr/>
                    </a:p>
                  </a:txBody>
                  <a:tcPr anchor="b">
                    <a:lnL w="0"/>
                    <a:lnR w="0"/>
                    <a:lnT w="0"/>
                    <a:lnB w="0"/>
                    <a:noFill/>
                  </a:tcPr>
                </a:tc>
                <a:tc gridSpan="2">
                  <a:txBody>
                    <a:bodyPr/>
                    <a:lstStyle/>
                    <a:p>
                      <a:pPr algn="r">
                        <a:lnSpc>
                          <a:spcPct val="99600"/>
                        </a:lnSpc>
                      </a:pPr>
                      <a:r>
                        <a:rPr sz="1000">
                          <a:solidFill>
                            <a:srgbClr val="000000"/>
                          </a:solidFill>
                          <a:latin typeface="Times New Roman"/>
                        </a:rPr>
                        <a:t>1,881,753</a:t>
                      </a:r>
                    </a:p>
                  </a:txBody>
                  <a:tcPr marL="27432" marR="0" marT="0" marB="18288" anchor="b">
                    <a:lnL w="0"/>
                    <a:lnR w="0"/>
                    <a:lnT w="12700" cmpd="sng">
                      <a:solidFill>
                        <a:srgbClr val="000000"/>
                      </a:solidFill>
                      <a:prstDash val="solid"/>
                    </a:lnT>
                    <a:lnB w="12700" cmpd="dbl">
                      <a:solidFill>
                        <a:srgbClr val="000000"/>
                      </a:solidFill>
                      <a:prstDash val="solid"/>
                    </a:lnB>
                    <a:noFill/>
                  </a:tcPr>
                </a:tc>
                <a:tc hMerge="1">
                  <a:txBody>
                    <a:bodyPr/>
                    <a:lstStyle/>
                    <a:p>
                      <a:endParaRPr/>
                    </a:p>
                  </a:txBody>
                  <a:tcPr>
                    <a:lnL w="0"/>
                    <a:lnR w="0"/>
                    <a:lnT w="12700" cmpd="sng">
                      <a:prstDash val="solid"/>
                    </a:lnT>
                    <a:lnB w="12700" cmpd="dbl">
                      <a:solidFill>
                        <a:srgbClr val="000000"/>
                      </a:solidFill>
                      <a:prstDash val="solid"/>
                    </a:lnB>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12700" cmpd="dbl">
                      <a:solidFill>
                        <a:srgbClr val="000000"/>
                      </a:solidFill>
                      <a:prstDash val="solid"/>
                    </a:lnB>
                    <a:noFill/>
                  </a:tcPr>
                </a:tc>
                <a:tc>
                  <a:txBody>
                    <a:bodyPr/>
                    <a:lstStyle/>
                    <a:p>
                      <a:endParaRPr sz="100"/>
                    </a:p>
                  </a:txBody>
                  <a:tcPr marL="0" marR="0" marT="0" marB="0" anchor="b">
                    <a:lnL w="0"/>
                    <a:lnR w="0"/>
                    <a:lnT w="0"/>
                    <a:lnB w="0"/>
                    <a:noFill/>
                  </a:tcPr>
                </a:tc>
                <a:tc gridSpan="2">
                  <a:txBody>
                    <a:bodyPr/>
                    <a:lstStyle/>
                    <a:p>
                      <a:pPr algn="r">
                        <a:lnSpc>
                          <a:spcPct val="99600"/>
                        </a:lnSpc>
                      </a:pPr>
                      <a:r>
                        <a:rPr sz="1000">
                          <a:solidFill>
                            <a:srgbClr val="000000"/>
                          </a:solidFill>
                          <a:latin typeface="Times New Roman"/>
                        </a:rPr>
                        <a:t>1,839,120</a:t>
                      </a:r>
                    </a:p>
                  </a:txBody>
                  <a:tcPr marL="27432" marR="0" marT="0" marB="18288" anchor="b">
                    <a:lnL w="0"/>
                    <a:lnR w="0"/>
                    <a:lnT w="12700" cmpd="sng">
                      <a:solidFill>
                        <a:srgbClr val="000000"/>
                      </a:solidFill>
                      <a:prstDash val="solid"/>
                    </a:lnT>
                    <a:lnB w="12700" cmpd="dbl">
                      <a:solidFill>
                        <a:srgbClr val="000000"/>
                      </a:solidFill>
                      <a:prstDash val="solid"/>
                    </a:lnB>
                    <a:noFill/>
                  </a:tcPr>
                </a:tc>
                <a:tc hMerge="1">
                  <a:txBody>
                    <a:bodyPr/>
                    <a:lstStyle/>
                    <a:p>
                      <a:endParaRPr/>
                    </a:p>
                  </a:txBody>
                  <a:tcPr>
                    <a:lnL w="0"/>
                    <a:lnR w="0"/>
                    <a:lnT w="12700" cmpd="sng">
                      <a:prstDash val="solid"/>
                    </a:lnT>
                    <a:lnB w="12700" cmpd="dbl">
                      <a:solidFill>
                        <a:srgbClr val="000000"/>
                      </a:solidFill>
                      <a:prstDash val="solid"/>
                    </a:lnB>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12700" cmpd="dbl">
                      <a:solidFill>
                        <a:srgbClr val="000000"/>
                      </a:solidFill>
                      <a:prstDash val="solid"/>
                    </a:lnB>
                    <a:noFill/>
                  </a:tcPr>
                </a:tc>
                <a:tc>
                  <a:txBody>
                    <a:bodyPr/>
                    <a:lstStyle/>
                    <a:p>
                      <a:endParaRPr sz="100"/>
                    </a:p>
                  </a:txBody>
                  <a:tcPr marL="0" marR="0" marT="0" marB="0" anchor="b">
                    <a:lnL w="0"/>
                    <a:lnR w="0"/>
                    <a:lnT w="0"/>
                    <a:lnB w="0"/>
                    <a:noFill/>
                  </a:tcPr>
                </a:tc>
                <a:tc gridSpan="2">
                  <a:txBody>
                    <a:bodyPr/>
                    <a:lstStyle/>
                    <a:p>
                      <a:pPr algn="r">
                        <a:lnSpc>
                          <a:spcPct val="99600"/>
                        </a:lnSpc>
                      </a:pPr>
                      <a:r>
                        <a:rPr sz="1000">
                          <a:solidFill>
                            <a:srgbClr val="000000"/>
                          </a:solidFill>
                          <a:latin typeface="Times New Roman"/>
                        </a:rPr>
                        <a:t>1,807,207</a:t>
                      </a:r>
                    </a:p>
                  </a:txBody>
                  <a:tcPr marL="27432" marR="0" marT="0" marB="18288" anchor="b">
                    <a:lnL w="0"/>
                    <a:lnR w="0"/>
                    <a:lnT w="12700" cmpd="sng">
                      <a:solidFill>
                        <a:srgbClr val="000000"/>
                      </a:solidFill>
                      <a:prstDash val="solid"/>
                    </a:lnT>
                    <a:lnB w="12700" cmpd="dbl">
                      <a:solidFill>
                        <a:srgbClr val="000000"/>
                      </a:solidFill>
                      <a:prstDash val="solid"/>
                    </a:lnB>
                    <a:noFill/>
                  </a:tcPr>
                </a:tc>
                <a:tc hMerge="1">
                  <a:txBody>
                    <a:bodyPr/>
                    <a:lstStyle/>
                    <a:p>
                      <a:endParaRPr/>
                    </a:p>
                  </a:txBody>
                  <a:tcPr>
                    <a:lnL w="0"/>
                    <a:lnR w="0"/>
                    <a:lnT w="12700" cmpd="sng">
                      <a:prstDash val="solid"/>
                    </a:lnT>
                    <a:lnB w="12700" cmpd="dbl">
                      <a:solidFill>
                        <a:srgbClr val="000000"/>
                      </a:solidFill>
                      <a:prstDash val="solid"/>
                    </a:lnB>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12700" cmpd="dbl">
                      <a:solidFill>
                        <a:srgbClr val="000000"/>
                      </a:solidFill>
                      <a:prstDash val="solid"/>
                    </a:lnB>
                    <a:noFill/>
                  </a:tcPr>
                </a:tc>
                <a:extLst>
                  <a:ext uri="{0D108BD9-81ED-4DB2-BD59-A6C34878D82A}">
                    <a16:rowId xmlns:a16="http://schemas.microsoft.com/office/drawing/2014/main" val="10010"/>
                  </a:ext>
                </a:extLst>
              </a:tr>
              <a:tr h="200025">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gridSpan="3">
                  <a:txBody>
                    <a:bodyPr/>
                    <a:lstStyle/>
                    <a:p>
                      <a:endParaRPr sz="100"/>
                    </a:p>
                  </a:txBody>
                  <a:tcPr marL="0" marR="0" marT="0" marB="0" anchor="b">
                    <a:lnL w="0"/>
                    <a:lnR w="0"/>
                    <a:lnT w="12700" cmpd="dbl">
                      <a:solidFill>
                        <a:srgbClr val="000000"/>
                      </a:solidFill>
                      <a:prstDash val="solid"/>
                    </a:lnT>
                    <a:lnB w="0"/>
                    <a:noFill/>
                  </a:tcPr>
                </a:tc>
                <a:tc hMerge="1">
                  <a:txBody>
                    <a:bodyPr/>
                    <a:lstStyle/>
                    <a:p>
                      <a:endParaRPr/>
                    </a:p>
                  </a:txBody>
                  <a:tcPr>
                    <a:lnL w="0"/>
                    <a:lnR w="0"/>
                    <a:lnT w="12700" cmpd="dbl">
                      <a:prstDash val="solid"/>
                    </a:lnT>
                    <a:lnB w="0"/>
                  </a:tcPr>
                </a:tc>
                <a:tc hMerge="1">
                  <a:txBody>
                    <a:bodyPr/>
                    <a:lstStyle/>
                    <a:p>
                      <a:endParaRPr/>
                    </a:p>
                  </a:txBody>
                  <a:tcPr>
                    <a:lnL w="0"/>
                    <a:lnR w="0"/>
                    <a:lnT w="12700" cmpd="dbl">
                      <a:prstDash val="solid"/>
                    </a:lnT>
                    <a:lnB w="0"/>
                  </a:tcPr>
                </a:tc>
                <a:tc>
                  <a:txBody>
                    <a:bodyPr/>
                    <a:lstStyle/>
                    <a:p>
                      <a:endParaRPr sz="100"/>
                    </a:p>
                  </a:txBody>
                  <a:tcPr marL="0" marR="0" marT="0" marB="0" anchor="b">
                    <a:lnL w="0"/>
                    <a:lnR w="0"/>
                    <a:lnT w="0"/>
                    <a:lnB w="0"/>
                    <a:noFill/>
                  </a:tcPr>
                </a:tc>
                <a:tc gridSpan="3">
                  <a:txBody>
                    <a:bodyPr/>
                    <a:lstStyle/>
                    <a:p>
                      <a:endParaRPr sz="100"/>
                    </a:p>
                  </a:txBody>
                  <a:tcPr marL="0" marR="0" marT="0" marB="0" anchor="b">
                    <a:lnL w="0"/>
                    <a:lnR w="0"/>
                    <a:lnT w="12700" cmpd="dbl">
                      <a:solidFill>
                        <a:srgbClr val="000000"/>
                      </a:solidFill>
                      <a:prstDash val="solid"/>
                    </a:lnT>
                    <a:lnB w="0"/>
                    <a:noFill/>
                  </a:tcPr>
                </a:tc>
                <a:tc hMerge="1">
                  <a:txBody>
                    <a:bodyPr/>
                    <a:lstStyle/>
                    <a:p>
                      <a:endParaRPr/>
                    </a:p>
                  </a:txBody>
                  <a:tcPr>
                    <a:lnL w="0"/>
                    <a:lnR w="0"/>
                    <a:lnT w="12700" cmpd="dbl">
                      <a:prstDash val="solid"/>
                    </a:lnT>
                    <a:lnB w="0"/>
                  </a:tcPr>
                </a:tc>
                <a:tc hMerge="1">
                  <a:txBody>
                    <a:bodyPr/>
                    <a:lstStyle/>
                    <a:p>
                      <a:endParaRPr/>
                    </a:p>
                  </a:txBody>
                  <a:tcPr>
                    <a:lnL w="0"/>
                    <a:lnR w="0"/>
                    <a:lnT w="12700" cmpd="dbl">
                      <a:prstDash val="solid"/>
                    </a:lnT>
                    <a:lnB w="0"/>
                  </a:tcPr>
                </a:tc>
                <a:tc>
                  <a:txBody>
                    <a:bodyPr/>
                    <a:lstStyle/>
                    <a:p>
                      <a:endParaRPr sz="100"/>
                    </a:p>
                  </a:txBody>
                  <a:tcPr marL="0" marR="0" marT="0" marB="0" anchor="b">
                    <a:lnL w="0"/>
                    <a:lnR w="0"/>
                    <a:lnT w="0"/>
                    <a:lnB w="0"/>
                    <a:noFill/>
                  </a:tcPr>
                </a:tc>
                <a:tc gridSpan="3">
                  <a:txBody>
                    <a:bodyPr/>
                    <a:lstStyle/>
                    <a:p>
                      <a:endParaRPr sz="100"/>
                    </a:p>
                  </a:txBody>
                  <a:tcPr marL="0" marR="0" marT="0" marB="0" anchor="b">
                    <a:lnL w="0"/>
                    <a:lnR w="0"/>
                    <a:lnT w="12700" cmpd="dbl">
                      <a:solidFill>
                        <a:srgbClr val="000000"/>
                      </a:solidFill>
                      <a:prstDash val="solid"/>
                    </a:lnT>
                    <a:lnB w="0"/>
                    <a:noFill/>
                  </a:tcPr>
                </a:tc>
                <a:tc hMerge="1">
                  <a:txBody>
                    <a:bodyPr/>
                    <a:lstStyle/>
                    <a:p>
                      <a:endParaRPr/>
                    </a:p>
                  </a:txBody>
                  <a:tcPr>
                    <a:lnL w="0"/>
                    <a:lnR w="0"/>
                    <a:lnT w="12700" cmpd="dbl">
                      <a:prstDash val="solid"/>
                    </a:lnT>
                    <a:lnB w="0"/>
                  </a:tcPr>
                </a:tc>
                <a:tc hMerge="1">
                  <a:txBody>
                    <a:bodyPr/>
                    <a:lstStyle/>
                    <a:p>
                      <a:endParaRPr/>
                    </a:p>
                  </a:txBody>
                  <a:tcPr>
                    <a:lnL w="0"/>
                    <a:lnR w="0"/>
                    <a:lnT w="12700" cmpd="dbl">
                      <a:prstDash val="solid"/>
                    </a:lnT>
                    <a:lnB w="0"/>
                  </a:tcPr>
                </a:tc>
                <a:extLst>
                  <a:ext uri="{0D108BD9-81ED-4DB2-BD59-A6C34878D82A}">
                    <a16:rowId xmlns:a16="http://schemas.microsoft.com/office/drawing/2014/main" val="10011"/>
                  </a:ext>
                </a:extLst>
              </a:tr>
              <a:tr h="342900">
                <a:tc gridSpan="2">
                  <a:txBody>
                    <a:bodyPr/>
                    <a:lstStyle/>
                    <a:p>
                      <a:pPr algn="l">
                        <a:lnSpc>
                          <a:spcPct val="99600"/>
                        </a:lnSpc>
                      </a:pPr>
                      <a:r>
                        <a:rPr sz="1000">
                          <a:solidFill>
                            <a:srgbClr val="000000"/>
                          </a:solidFill>
                          <a:latin typeface="Times New Roman"/>
                        </a:rPr>
                        <a:t>Return on average common  shareholders' equity (tangible), annualized</a:t>
                      </a:r>
                    </a:p>
                  </a:txBody>
                  <a:tcPr marL="27432" marR="27432" marT="0" marB="18288" anchor="b">
                    <a:lnL w="0"/>
                    <a:lnR w="0"/>
                    <a:lnT w="0"/>
                    <a:lnB w="0"/>
                    <a:noFill/>
                  </a:tcPr>
                </a:tc>
                <a:tc hMerge="1">
                  <a:txBody>
                    <a:bodyPr/>
                    <a:lstStyle/>
                    <a:p>
                      <a:endParaRPr/>
                    </a:p>
                  </a:txBody>
                  <a:tcPr anchor="b">
                    <a:lnL w="0"/>
                    <a:lnR w="0"/>
                    <a:lnT w="0"/>
                    <a:lnB w="0"/>
                    <a:noFill/>
                  </a:tcPr>
                </a:tc>
                <a:tc gridSpan="2">
                  <a:txBody>
                    <a:bodyPr/>
                    <a:lstStyle/>
                    <a:p>
                      <a:pPr algn="r">
                        <a:lnSpc>
                          <a:spcPct val="99600"/>
                        </a:lnSpc>
                      </a:pPr>
                      <a:r>
                        <a:rPr sz="1000">
                          <a:solidFill>
                            <a:srgbClr val="000000"/>
                          </a:solidFill>
                          <a:latin typeface="Times New Roman"/>
                        </a:rPr>
                        <a:t>10.3</a:t>
                      </a:r>
                    </a:p>
                  </a:txBody>
                  <a:tcPr marL="27432" marR="0" marT="0" marB="18288" anchor="b">
                    <a:lnL w="0"/>
                    <a:lnR w="0"/>
                    <a:lnT w="0"/>
                    <a:lnB w="12700" cmpd="dbl">
                      <a:solidFill>
                        <a:srgbClr val="000000"/>
                      </a:solidFill>
                      <a:prstDash val="solid"/>
                    </a:lnB>
                    <a:noFill/>
                  </a:tcPr>
                </a:tc>
                <a:tc hMerge="1">
                  <a:txBody>
                    <a:bodyPr/>
                    <a:lstStyle/>
                    <a:p>
                      <a:endParaRPr/>
                    </a:p>
                  </a:txBody>
                  <a:tcPr>
                    <a:lnL w="0"/>
                    <a:lnR w="0"/>
                    <a:lnT w="0"/>
                    <a:lnB w="12700" cmpd="dbl">
                      <a:solidFill>
                        <a:srgbClr val="000000"/>
                      </a:solidFill>
                      <a:prstDash val="solid"/>
                    </a:lnB>
                  </a:tcPr>
                </a:tc>
                <a:tc>
                  <a:txBody>
                    <a:bodyPr/>
                    <a:lstStyle/>
                    <a:p>
                      <a:pPr algn="r">
                        <a:lnSpc>
                          <a:spcPct val="99600"/>
                        </a:lnSpc>
                      </a:pPr>
                      <a:r>
                        <a:rPr sz="1000">
                          <a:solidFill>
                            <a:srgbClr val="000000"/>
                          </a:solidFill>
                          <a:latin typeface="Times New Roman"/>
                        </a:rPr>
                        <a:t>%</a:t>
                      </a:r>
                    </a:p>
                  </a:txBody>
                  <a:tcPr marL="0" marR="9144" marT="0" marB="18288" anchor="b">
                    <a:lnL w="0"/>
                    <a:lnR w="0"/>
                    <a:lnT w="0"/>
                    <a:lnB w="12700" cmpd="dbl">
                      <a:solidFill>
                        <a:srgbClr val="000000"/>
                      </a:solidFill>
                      <a:prstDash val="solid"/>
                    </a:lnB>
                    <a:noFill/>
                  </a:tcPr>
                </a:tc>
                <a:tc>
                  <a:txBody>
                    <a:bodyPr/>
                    <a:lstStyle/>
                    <a:p>
                      <a:endParaRPr sz="100"/>
                    </a:p>
                  </a:txBody>
                  <a:tcPr marL="0" marR="0" marT="0" marB="0" anchor="b">
                    <a:lnL w="0"/>
                    <a:lnR w="0"/>
                    <a:lnT w="0"/>
                    <a:lnB w="0"/>
                    <a:noFill/>
                  </a:tcPr>
                </a:tc>
                <a:tc gridSpan="2">
                  <a:txBody>
                    <a:bodyPr/>
                    <a:lstStyle/>
                    <a:p>
                      <a:pPr algn="r">
                        <a:lnSpc>
                          <a:spcPct val="99600"/>
                        </a:lnSpc>
                      </a:pPr>
                      <a:r>
                        <a:rPr sz="1000">
                          <a:solidFill>
                            <a:srgbClr val="000000"/>
                          </a:solidFill>
                          <a:latin typeface="Times New Roman"/>
                        </a:rPr>
                        <a:t>13.5</a:t>
                      </a:r>
                    </a:p>
                  </a:txBody>
                  <a:tcPr marL="27432" marR="0" marT="0" marB="18288" anchor="b">
                    <a:lnL w="0"/>
                    <a:lnR w="0"/>
                    <a:lnT w="0"/>
                    <a:lnB w="12700" cmpd="dbl">
                      <a:solidFill>
                        <a:srgbClr val="000000"/>
                      </a:solidFill>
                      <a:prstDash val="solid"/>
                    </a:lnB>
                    <a:noFill/>
                  </a:tcPr>
                </a:tc>
                <a:tc hMerge="1">
                  <a:txBody>
                    <a:bodyPr/>
                    <a:lstStyle/>
                    <a:p>
                      <a:endParaRPr/>
                    </a:p>
                  </a:txBody>
                  <a:tcPr>
                    <a:lnL w="0"/>
                    <a:lnR w="0"/>
                    <a:lnT w="0"/>
                    <a:lnB w="12700" cmpd="dbl">
                      <a:solidFill>
                        <a:srgbClr val="000000"/>
                      </a:solidFill>
                      <a:prstDash val="solid"/>
                    </a:lnB>
                  </a:tcPr>
                </a:tc>
                <a:tc>
                  <a:txBody>
                    <a:bodyPr/>
                    <a:lstStyle/>
                    <a:p>
                      <a:pPr algn="r">
                        <a:lnSpc>
                          <a:spcPct val="99600"/>
                        </a:lnSpc>
                      </a:pPr>
                      <a:r>
                        <a:rPr sz="1000">
                          <a:solidFill>
                            <a:srgbClr val="000000"/>
                          </a:solidFill>
                          <a:latin typeface="Times New Roman"/>
                        </a:rPr>
                        <a:t>%</a:t>
                      </a:r>
                    </a:p>
                  </a:txBody>
                  <a:tcPr marL="0" marR="9144" marT="0" marB="18288" anchor="b">
                    <a:lnL w="0"/>
                    <a:lnR w="0"/>
                    <a:lnT w="0"/>
                    <a:lnB w="12700" cmpd="dbl">
                      <a:solidFill>
                        <a:srgbClr val="000000"/>
                      </a:solidFill>
                      <a:prstDash val="solid"/>
                    </a:lnB>
                    <a:noFill/>
                  </a:tcPr>
                </a:tc>
                <a:tc>
                  <a:txBody>
                    <a:bodyPr/>
                    <a:lstStyle/>
                    <a:p>
                      <a:endParaRPr sz="100"/>
                    </a:p>
                  </a:txBody>
                  <a:tcPr marL="0" marR="0" marT="0" marB="0" anchor="b">
                    <a:lnL w="0"/>
                    <a:lnR w="0"/>
                    <a:lnT w="0"/>
                    <a:lnB w="0"/>
                    <a:noFill/>
                  </a:tcPr>
                </a:tc>
                <a:tc gridSpan="2">
                  <a:txBody>
                    <a:bodyPr/>
                    <a:lstStyle/>
                    <a:p>
                      <a:pPr algn="r">
                        <a:lnSpc>
                          <a:spcPct val="99600"/>
                        </a:lnSpc>
                      </a:pPr>
                      <a:r>
                        <a:rPr sz="1000">
                          <a:solidFill>
                            <a:srgbClr val="000000"/>
                          </a:solidFill>
                          <a:latin typeface="Times New Roman"/>
                        </a:rPr>
                        <a:t>10.5</a:t>
                      </a:r>
                    </a:p>
                  </a:txBody>
                  <a:tcPr marL="27432" marR="0" marT="0" marB="18288" anchor="b">
                    <a:lnL w="0"/>
                    <a:lnR w="0"/>
                    <a:lnT w="0"/>
                    <a:lnB w="12700" cmpd="dbl">
                      <a:solidFill>
                        <a:srgbClr val="000000"/>
                      </a:solidFill>
                      <a:prstDash val="solid"/>
                    </a:lnB>
                    <a:noFill/>
                  </a:tcPr>
                </a:tc>
                <a:tc hMerge="1">
                  <a:txBody>
                    <a:bodyPr/>
                    <a:lstStyle/>
                    <a:p>
                      <a:endParaRPr/>
                    </a:p>
                  </a:txBody>
                  <a:tcPr>
                    <a:lnL w="0"/>
                    <a:lnR w="0"/>
                    <a:lnT w="0"/>
                    <a:lnB w="12700" cmpd="dbl">
                      <a:solidFill>
                        <a:srgbClr val="000000"/>
                      </a:solidFill>
                      <a:prstDash val="solid"/>
                    </a:lnB>
                  </a:tcPr>
                </a:tc>
                <a:tc>
                  <a:txBody>
                    <a:bodyPr/>
                    <a:lstStyle/>
                    <a:p>
                      <a:pPr algn="r">
                        <a:lnSpc>
                          <a:spcPct val="99600"/>
                        </a:lnSpc>
                      </a:pPr>
                      <a:r>
                        <a:rPr sz="1000">
                          <a:solidFill>
                            <a:srgbClr val="000000"/>
                          </a:solidFill>
                          <a:latin typeface="Times New Roman"/>
                        </a:rPr>
                        <a:t>%</a:t>
                      </a:r>
                    </a:p>
                  </a:txBody>
                  <a:tcPr marL="0" marR="9144" marT="0" marB="18288" anchor="b">
                    <a:lnL w="0"/>
                    <a:lnR w="0"/>
                    <a:lnT w="0"/>
                    <a:lnB w="12700" cmpd="dbl">
                      <a:solidFill>
                        <a:srgbClr val="000000"/>
                      </a:solidFill>
                      <a:prstDash val="solid"/>
                    </a:lnB>
                    <a:noFill/>
                  </a:tcPr>
                </a:tc>
                <a:extLst>
                  <a:ext uri="{0D108BD9-81ED-4DB2-BD59-A6C34878D82A}">
                    <a16:rowId xmlns:a16="http://schemas.microsoft.com/office/drawing/2014/main" val="10012"/>
                  </a:ext>
                </a:extLst>
              </a:tr>
              <a:tr h="200025">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gridSpan="3">
                  <a:txBody>
                    <a:bodyPr/>
                    <a:lstStyle/>
                    <a:p>
                      <a:endParaRPr sz="100"/>
                    </a:p>
                  </a:txBody>
                  <a:tcPr marL="0" marR="0" marT="0" marB="0" anchor="b">
                    <a:lnL w="0"/>
                    <a:lnR w="0"/>
                    <a:lnT w="12700" cmpd="dbl">
                      <a:solidFill>
                        <a:srgbClr val="000000"/>
                      </a:solidFill>
                      <a:prstDash val="solid"/>
                    </a:lnT>
                    <a:lnB w="0"/>
                    <a:noFill/>
                  </a:tcPr>
                </a:tc>
                <a:tc hMerge="1">
                  <a:txBody>
                    <a:bodyPr/>
                    <a:lstStyle/>
                    <a:p>
                      <a:endParaRPr/>
                    </a:p>
                  </a:txBody>
                  <a:tcPr>
                    <a:lnL w="0"/>
                    <a:lnR w="0"/>
                    <a:lnT w="12700" cmpd="dbl">
                      <a:prstDash val="solid"/>
                    </a:lnT>
                    <a:lnB w="0"/>
                  </a:tcPr>
                </a:tc>
                <a:tc hMerge="1">
                  <a:txBody>
                    <a:bodyPr/>
                    <a:lstStyle/>
                    <a:p>
                      <a:endParaRPr/>
                    </a:p>
                  </a:txBody>
                  <a:tcPr>
                    <a:lnL w="0"/>
                    <a:lnR w="0"/>
                    <a:lnT w="12700" cmpd="dbl">
                      <a:prstDash val="solid"/>
                    </a:lnT>
                    <a:lnB w="0"/>
                  </a:tcPr>
                </a:tc>
                <a:tc>
                  <a:txBody>
                    <a:bodyPr/>
                    <a:lstStyle/>
                    <a:p>
                      <a:endParaRPr sz="100"/>
                    </a:p>
                  </a:txBody>
                  <a:tcPr marL="0" marR="0" marT="0" marB="0" anchor="b">
                    <a:lnL w="0"/>
                    <a:lnR w="0"/>
                    <a:lnT w="0"/>
                    <a:lnB w="0"/>
                    <a:noFill/>
                  </a:tcPr>
                </a:tc>
                <a:tc gridSpan="3">
                  <a:txBody>
                    <a:bodyPr/>
                    <a:lstStyle/>
                    <a:p>
                      <a:endParaRPr sz="100"/>
                    </a:p>
                  </a:txBody>
                  <a:tcPr marL="0" marR="0" marT="0" marB="0" anchor="b">
                    <a:lnL w="0"/>
                    <a:lnR w="0"/>
                    <a:lnT w="12700" cmpd="dbl">
                      <a:solidFill>
                        <a:srgbClr val="000000"/>
                      </a:solidFill>
                      <a:prstDash val="solid"/>
                    </a:lnT>
                    <a:lnB w="0"/>
                    <a:noFill/>
                  </a:tcPr>
                </a:tc>
                <a:tc hMerge="1">
                  <a:txBody>
                    <a:bodyPr/>
                    <a:lstStyle/>
                    <a:p>
                      <a:endParaRPr/>
                    </a:p>
                  </a:txBody>
                  <a:tcPr>
                    <a:lnL w="0"/>
                    <a:lnR w="0"/>
                    <a:lnT w="12700" cmpd="dbl">
                      <a:prstDash val="solid"/>
                    </a:lnT>
                    <a:lnB w="0"/>
                  </a:tcPr>
                </a:tc>
                <a:tc hMerge="1">
                  <a:txBody>
                    <a:bodyPr/>
                    <a:lstStyle/>
                    <a:p>
                      <a:endParaRPr/>
                    </a:p>
                  </a:txBody>
                  <a:tcPr>
                    <a:lnL w="0"/>
                    <a:lnR w="0"/>
                    <a:lnT w="12700" cmpd="dbl">
                      <a:prstDash val="solid"/>
                    </a:lnT>
                    <a:lnB w="0"/>
                  </a:tcPr>
                </a:tc>
                <a:tc>
                  <a:txBody>
                    <a:bodyPr/>
                    <a:lstStyle/>
                    <a:p>
                      <a:endParaRPr sz="100"/>
                    </a:p>
                  </a:txBody>
                  <a:tcPr marL="0" marR="0" marT="0" marB="0" anchor="b">
                    <a:lnL w="0"/>
                    <a:lnR w="0"/>
                    <a:lnT w="0"/>
                    <a:lnB w="0"/>
                    <a:noFill/>
                  </a:tcPr>
                </a:tc>
                <a:tc gridSpan="3">
                  <a:txBody>
                    <a:bodyPr/>
                    <a:lstStyle/>
                    <a:p>
                      <a:endParaRPr sz="100"/>
                    </a:p>
                  </a:txBody>
                  <a:tcPr marL="0" marR="0" marT="0" marB="0" anchor="b">
                    <a:lnL w="0"/>
                    <a:lnR w="0"/>
                    <a:lnT w="12700" cmpd="dbl">
                      <a:solidFill>
                        <a:srgbClr val="000000"/>
                      </a:solidFill>
                      <a:prstDash val="solid"/>
                    </a:lnT>
                    <a:lnB w="0"/>
                    <a:noFill/>
                  </a:tcPr>
                </a:tc>
                <a:tc hMerge="1">
                  <a:txBody>
                    <a:bodyPr/>
                    <a:lstStyle/>
                    <a:p>
                      <a:endParaRPr/>
                    </a:p>
                  </a:txBody>
                  <a:tcPr>
                    <a:lnL w="0"/>
                    <a:lnR w="0"/>
                    <a:lnT w="12700" cmpd="dbl">
                      <a:prstDash val="solid"/>
                    </a:lnT>
                    <a:lnB w="0"/>
                  </a:tcPr>
                </a:tc>
                <a:tc hMerge="1">
                  <a:txBody>
                    <a:bodyPr/>
                    <a:lstStyle/>
                    <a:p>
                      <a:endParaRPr/>
                    </a:p>
                  </a:txBody>
                  <a:tcPr>
                    <a:lnL w="0"/>
                    <a:lnR w="0"/>
                    <a:lnT w="12700" cmpd="dbl">
                      <a:prstDash val="solid"/>
                    </a:lnT>
                    <a:lnB w="0"/>
                  </a:tcPr>
                </a:tc>
                <a:extLst>
                  <a:ext uri="{0D108BD9-81ED-4DB2-BD59-A6C34878D82A}">
                    <a16:rowId xmlns:a16="http://schemas.microsoft.com/office/drawing/2014/main" val="10013"/>
                  </a:ext>
                </a:extLst>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25425" y="177800"/>
            <a:ext cx="8845296"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rPr>
              <a:t>NON-GAAP RECONCILIATION </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816FE741-D589-4C21-8B92-D754F4DEB8A3}" type="slidenum">
              <a:rPr sz="1200">
                <a:solidFill>
                  <a:srgbClr val="FFFFFF"/>
                </a:solidFill>
                <a:latin typeface="Arial"/>
              </a:rPr>
              <a:t>12</a:t>
            </a:fld>
            <a:endParaRPr sz="1200">
              <a:solidFill>
                <a:srgbClr val="FFFFFF"/>
              </a:solidFill>
              <a:latin typeface="Arial"/>
            </a:endParaRPr>
          </a:p>
        </p:txBody>
      </p:sp>
      <p:graphicFrame>
        <p:nvGraphicFramePr>
          <p:cNvPr id="4" name="New Table"/>
          <p:cNvGraphicFramePr>
            <a:graphicFrameLocks noGrp="1"/>
          </p:cNvGraphicFramePr>
          <p:nvPr/>
        </p:nvGraphicFramePr>
        <p:xfrm>
          <a:off x="115443" y="1058672"/>
          <a:ext cx="6419850" cy="3165881"/>
        </p:xfrm>
        <a:graphic>
          <a:graphicData uri="http://schemas.openxmlformats.org/drawingml/2006/table">
            <a:tbl>
              <a:tblPr>
                <a:tableStyleId>{5C22544A-7EE6-4342-B048-85BDC9FD1C3A}</a:tableStyleId>
              </a:tblPr>
              <a:tblGrid>
                <a:gridCol w="3190875">
                  <a:extLst>
                    <a:ext uri="{9D8B030D-6E8A-4147-A177-3AD203B41FA5}">
                      <a16:colId xmlns:a16="http://schemas.microsoft.com/office/drawing/2014/main" val="20000"/>
                    </a:ext>
                  </a:extLst>
                </a:gridCol>
                <a:gridCol w="142875">
                  <a:extLst>
                    <a:ext uri="{9D8B030D-6E8A-4147-A177-3AD203B41FA5}">
                      <a16:colId xmlns:a16="http://schemas.microsoft.com/office/drawing/2014/main" val="20001"/>
                    </a:ext>
                  </a:extLst>
                </a:gridCol>
                <a:gridCol w="391160">
                  <a:extLst>
                    <a:ext uri="{9D8B030D-6E8A-4147-A177-3AD203B41FA5}">
                      <a16:colId xmlns:a16="http://schemas.microsoft.com/office/drawing/2014/main" val="20002"/>
                    </a:ext>
                  </a:extLst>
                </a:gridCol>
                <a:gridCol w="413258">
                  <a:extLst>
                    <a:ext uri="{9D8B030D-6E8A-4147-A177-3AD203B41FA5}">
                      <a16:colId xmlns:a16="http://schemas.microsoft.com/office/drawing/2014/main" val="20003"/>
                    </a:ext>
                  </a:extLst>
                </a:gridCol>
                <a:gridCol w="148082">
                  <a:extLst>
                    <a:ext uri="{9D8B030D-6E8A-4147-A177-3AD203B41FA5}">
                      <a16:colId xmlns:a16="http://schemas.microsoft.com/office/drawing/2014/main" val="20004"/>
                    </a:ext>
                  </a:extLst>
                </a:gridCol>
                <a:gridCol w="114300">
                  <a:extLst>
                    <a:ext uri="{9D8B030D-6E8A-4147-A177-3AD203B41FA5}">
                      <a16:colId xmlns:a16="http://schemas.microsoft.com/office/drawing/2014/main" val="20005"/>
                    </a:ext>
                  </a:extLst>
                </a:gridCol>
                <a:gridCol w="391160">
                  <a:extLst>
                    <a:ext uri="{9D8B030D-6E8A-4147-A177-3AD203B41FA5}">
                      <a16:colId xmlns:a16="http://schemas.microsoft.com/office/drawing/2014/main" val="20006"/>
                    </a:ext>
                  </a:extLst>
                </a:gridCol>
                <a:gridCol w="413258">
                  <a:extLst>
                    <a:ext uri="{9D8B030D-6E8A-4147-A177-3AD203B41FA5}">
                      <a16:colId xmlns:a16="http://schemas.microsoft.com/office/drawing/2014/main" val="20007"/>
                    </a:ext>
                  </a:extLst>
                </a:gridCol>
                <a:gridCol w="148082">
                  <a:extLst>
                    <a:ext uri="{9D8B030D-6E8A-4147-A177-3AD203B41FA5}">
                      <a16:colId xmlns:a16="http://schemas.microsoft.com/office/drawing/2014/main" val="20008"/>
                    </a:ext>
                  </a:extLst>
                </a:gridCol>
                <a:gridCol w="114300">
                  <a:extLst>
                    <a:ext uri="{9D8B030D-6E8A-4147-A177-3AD203B41FA5}">
                      <a16:colId xmlns:a16="http://schemas.microsoft.com/office/drawing/2014/main" val="20009"/>
                    </a:ext>
                  </a:extLst>
                </a:gridCol>
                <a:gridCol w="391160">
                  <a:extLst>
                    <a:ext uri="{9D8B030D-6E8A-4147-A177-3AD203B41FA5}">
                      <a16:colId xmlns:a16="http://schemas.microsoft.com/office/drawing/2014/main" val="20010"/>
                    </a:ext>
                  </a:extLst>
                </a:gridCol>
                <a:gridCol w="413258">
                  <a:extLst>
                    <a:ext uri="{9D8B030D-6E8A-4147-A177-3AD203B41FA5}">
                      <a16:colId xmlns:a16="http://schemas.microsoft.com/office/drawing/2014/main" val="20011"/>
                    </a:ext>
                  </a:extLst>
                </a:gridCol>
                <a:gridCol w="148082">
                  <a:extLst>
                    <a:ext uri="{9D8B030D-6E8A-4147-A177-3AD203B41FA5}">
                      <a16:colId xmlns:a16="http://schemas.microsoft.com/office/drawing/2014/main" val="20012"/>
                    </a:ext>
                  </a:extLst>
                </a:gridCol>
              </a:tblGrid>
              <a:tr h="200025">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gridSpan="11">
                  <a:txBody>
                    <a:bodyPr/>
                    <a:lstStyle/>
                    <a:p>
                      <a:pPr algn="ctr">
                        <a:lnSpc>
                          <a:spcPct val="99600"/>
                        </a:lnSpc>
                      </a:pPr>
                      <a:r>
                        <a:rPr sz="1000" b="1">
                          <a:solidFill>
                            <a:srgbClr val="000000"/>
                          </a:solidFill>
                          <a:latin typeface="Times New Roman"/>
                        </a:rPr>
                        <a:t>Three months ended</a:t>
                      </a:r>
                    </a:p>
                  </a:txBody>
                  <a:tcPr marL="27432" marR="27432" marT="0" marB="18288" anchor="b">
                    <a:lnL w="0"/>
                    <a:lnR w="0"/>
                    <a:lnT w="0"/>
                    <a:lnB w="12700" cmpd="sng">
                      <a:solidFill>
                        <a:srgbClr val="000000"/>
                      </a:solidFill>
                      <a:prstDash val="solid"/>
                    </a:lnB>
                    <a:noFill/>
                  </a:tcPr>
                </a:tc>
                <a:tc hMerge="1">
                  <a:txBody>
                    <a:bodyPr/>
                    <a:lstStyle/>
                    <a:p>
                      <a:endParaRPr/>
                    </a:p>
                  </a:txBody>
                  <a:tcPr>
                    <a:lnL w="0"/>
                    <a:lnR w="0"/>
                    <a:lnT w="0"/>
                    <a:lnB w="0"/>
                  </a:tcPr>
                </a:tc>
                <a:tc hMerge="1">
                  <a:txBody>
                    <a:bodyPr/>
                    <a:lstStyle/>
                    <a:p>
                      <a:endParaRPr/>
                    </a:p>
                  </a:txBody>
                  <a:tcPr>
                    <a:lnL w="0"/>
                    <a:lnR w="0"/>
                    <a:lnT w="0"/>
                    <a:lnB w="0"/>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extLst>
                  <a:ext uri="{0D108BD9-81ED-4DB2-BD59-A6C34878D82A}">
                    <a16:rowId xmlns:a16="http://schemas.microsoft.com/office/drawing/2014/main" val="10000"/>
                  </a:ext>
                </a:extLst>
              </a:tr>
              <a:tr h="200025">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gridSpan="3">
                  <a:txBody>
                    <a:bodyPr/>
                    <a:lstStyle/>
                    <a:p>
                      <a:pPr algn="ctr">
                        <a:lnSpc>
                          <a:spcPct val="99600"/>
                        </a:lnSpc>
                      </a:pPr>
                      <a:r>
                        <a:rPr sz="1000" b="1">
                          <a:solidFill>
                            <a:srgbClr val="000000"/>
                          </a:solidFill>
                          <a:latin typeface="Times New Roman"/>
                        </a:rPr>
                        <a:t>Dec 31</a:t>
                      </a:r>
                    </a:p>
                  </a:txBody>
                  <a:tcPr marL="27432" marR="27432" marT="0" marB="18288" anchor="b">
                    <a:lnL w="0"/>
                    <a:lnR w="0"/>
                    <a:lnT w="12700" cmpd="sng">
                      <a:solidFill>
                        <a:srgbClr val="000000"/>
                      </a:solidFill>
                      <a:prstDash val="solid"/>
                    </a:lnT>
                    <a:lnB w="0"/>
                    <a:noFill/>
                  </a:tcPr>
                </a:tc>
                <a:tc hMerge="1">
                  <a:txBody>
                    <a:bodyPr/>
                    <a:lstStyle/>
                    <a:p>
                      <a:endParaRPr/>
                    </a:p>
                  </a:txBody>
                  <a:tcPr>
                    <a:lnL w="0"/>
                    <a:lnR w="0"/>
                    <a:lnT w="12700" cmpd="sng">
                      <a:solidFill>
                        <a:srgbClr val="000000"/>
                      </a:solidFill>
                      <a:prstDash val="solid"/>
                    </a:lnT>
                    <a:lnB w="0"/>
                  </a:tcPr>
                </a:tc>
                <a:tc hMerge="1">
                  <a:txBody>
                    <a:bodyPr/>
                    <a:lstStyle/>
                    <a:p>
                      <a:endParaRPr/>
                    </a:p>
                  </a:txBody>
                  <a:tcPr>
                    <a:lnL w="0"/>
                    <a:lnR w="0"/>
                    <a:lnT w="12700" cmpd="sng">
                      <a:solidFill>
                        <a:srgbClr val="000000"/>
                      </a:solidFill>
                      <a:prstDash val="solid"/>
                    </a:lnT>
                    <a:lnB w="0"/>
                  </a:tcPr>
                </a:tc>
                <a:tc>
                  <a:txBody>
                    <a:bodyPr/>
                    <a:lstStyle/>
                    <a:p>
                      <a:endParaRPr sz="100"/>
                    </a:p>
                  </a:txBody>
                  <a:tcPr marL="0" marR="0" marT="0" marB="0" anchor="b">
                    <a:lnL w="0"/>
                    <a:lnR w="0"/>
                    <a:lnT w="12700" cmpd="sng">
                      <a:solidFill>
                        <a:srgbClr val="000000"/>
                      </a:solidFill>
                      <a:prstDash val="solid"/>
                    </a:lnT>
                    <a:lnB w="0"/>
                    <a:noFill/>
                  </a:tcPr>
                </a:tc>
                <a:tc gridSpan="3">
                  <a:txBody>
                    <a:bodyPr/>
                    <a:lstStyle/>
                    <a:p>
                      <a:pPr algn="ctr">
                        <a:lnSpc>
                          <a:spcPct val="99600"/>
                        </a:lnSpc>
                      </a:pPr>
                      <a:r>
                        <a:rPr sz="1000" b="1">
                          <a:solidFill>
                            <a:srgbClr val="000000"/>
                          </a:solidFill>
                          <a:latin typeface="Times New Roman"/>
                        </a:rPr>
                        <a:t>Sep 30</a:t>
                      </a:r>
                    </a:p>
                  </a:txBody>
                  <a:tcPr marL="27432" marR="27432" marT="0" marB="18288" anchor="b">
                    <a:lnL w="0"/>
                    <a:lnR w="0"/>
                    <a:lnT w="12700" cmpd="sng">
                      <a:solidFill>
                        <a:srgbClr val="000000"/>
                      </a:solidFill>
                      <a:prstDash val="solid"/>
                    </a:lnT>
                    <a:lnB w="0"/>
                    <a:noFill/>
                  </a:tcPr>
                </a:tc>
                <a:tc hMerge="1">
                  <a:txBody>
                    <a:bodyPr/>
                    <a:lstStyle/>
                    <a:p>
                      <a:endParaRPr/>
                    </a:p>
                  </a:txBody>
                  <a:tcPr>
                    <a:lnL w="0"/>
                    <a:lnR w="0"/>
                    <a:lnT w="12700" cmpd="sng">
                      <a:prstDash val="solid"/>
                    </a:lnT>
                    <a:lnB w="0"/>
                  </a:tcPr>
                </a:tc>
                <a:tc hMerge="1">
                  <a:txBody>
                    <a:bodyPr/>
                    <a:lstStyle/>
                    <a:p>
                      <a:endParaRPr/>
                    </a:p>
                  </a:txBody>
                  <a:tcPr>
                    <a:lnL w="0"/>
                    <a:lnR w="0"/>
                    <a:lnT w="12700" cmpd="sng">
                      <a:prstDash val="solid"/>
                    </a:lnT>
                    <a:lnB w="0"/>
                  </a:tcPr>
                </a:tc>
                <a:tc>
                  <a:txBody>
                    <a:bodyPr/>
                    <a:lstStyle/>
                    <a:p>
                      <a:endParaRPr sz="100"/>
                    </a:p>
                  </a:txBody>
                  <a:tcPr marL="0" marR="0" marT="0" marB="0" anchor="b">
                    <a:lnL w="0"/>
                    <a:lnR w="0"/>
                    <a:lnT w="12700" cmpd="sng">
                      <a:solidFill>
                        <a:srgbClr val="000000"/>
                      </a:solidFill>
                      <a:prstDash val="solid"/>
                    </a:lnT>
                    <a:lnB w="0"/>
                    <a:noFill/>
                  </a:tcPr>
                </a:tc>
                <a:tc gridSpan="3">
                  <a:txBody>
                    <a:bodyPr/>
                    <a:lstStyle/>
                    <a:p>
                      <a:pPr algn="ctr">
                        <a:lnSpc>
                          <a:spcPct val="99600"/>
                        </a:lnSpc>
                      </a:pPr>
                      <a:r>
                        <a:rPr sz="1000" b="1">
                          <a:solidFill>
                            <a:srgbClr val="000000"/>
                          </a:solidFill>
                          <a:latin typeface="Times New Roman"/>
                        </a:rPr>
                        <a:t>Dec 31</a:t>
                      </a:r>
                    </a:p>
                  </a:txBody>
                  <a:tcPr marL="27432" marR="27432" marT="0" marB="18288" anchor="b">
                    <a:lnL w="0"/>
                    <a:lnR w="0"/>
                    <a:lnT w="12700" cmpd="sng">
                      <a:solidFill>
                        <a:srgbClr val="000000"/>
                      </a:solidFill>
                      <a:prstDash val="solid"/>
                    </a:lnT>
                    <a:lnB w="0"/>
                    <a:noFill/>
                  </a:tcPr>
                </a:tc>
                <a:tc hMerge="1">
                  <a:txBody>
                    <a:bodyPr/>
                    <a:lstStyle/>
                    <a:p>
                      <a:endParaRPr/>
                    </a:p>
                  </a:txBody>
                  <a:tcPr>
                    <a:lnL w="0"/>
                    <a:lnR w="0"/>
                    <a:lnT w="12700" cmpd="sng">
                      <a:prstDash val="solid"/>
                    </a:lnT>
                    <a:lnB w="0"/>
                  </a:tcPr>
                </a:tc>
                <a:tc hMerge="1">
                  <a:txBody>
                    <a:bodyPr/>
                    <a:lstStyle/>
                    <a:p>
                      <a:endParaRPr/>
                    </a:p>
                  </a:txBody>
                  <a:tcPr>
                    <a:lnL w="0"/>
                    <a:lnR w="0"/>
                    <a:lnT w="12700" cmpd="sng">
                      <a:prstDash val="solid"/>
                    </a:lnT>
                    <a:lnB w="0"/>
                  </a:tcPr>
                </a:tc>
                <a:extLst>
                  <a:ext uri="{0D108BD9-81ED-4DB2-BD59-A6C34878D82A}">
                    <a16:rowId xmlns:a16="http://schemas.microsoft.com/office/drawing/2014/main" val="10001"/>
                  </a:ext>
                </a:extLst>
              </a:tr>
              <a:tr h="200025">
                <a:tc gridSpan="2">
                  <a:txBody>
                    <a:bodyPr/>
                    <a:lstStyle/>
                    <a:p>
                      <a:pPr algn="l">
                        <a:lnSpc>
                          <a:spcPct val="99600"/>
                        </a:lnSpc>
                      </a:pPr>
                      <a:r>
                        <a:rPr sz="1000" b="1" u="sng">
                          <a:solidFill>
                            <a:srgbClr val="000000"/>
                          </a:solidFill>
                          <a:latin typeface="Times New Roman"/>
                        </a:rPr>
                        <a:t>Efficiency ratio</a:t>
                      </a:r>
                    </a:p>
                  </a:txBody>
                  <a:tcPr marL="27432" marR="27432" marT="0" marB="18288" anchor="b">
                    <a:lnL w="0"/>
                    <a:lnR w="0"/>
                    <a:lnT w="0"/>
                    <a:lnB w="0"/>
                    <a:noFill/>
                  </a:tcPr>
                </a:tc>
                <a:tc hMerge="1">
                  <a:txBody>
                    <a:bodyPr/>
                    <a:lstStyle/>
                    <a:p>
                      <a:endParaRPr/>
                    </a:p>
                  </a:txBody>
                  <a:tcPr anchor="b">
                    <a:lnL w="0"/>
                    <a:lnR w="0"/>
                    <a:lnT w="0"/>
                    <a:lnB w="0"/>
                    <a:noFill/>
                  </a:tcPr>
                </a:tc>
                <a:tc gridSpan="3">
                  <a:txBody>
                    <a:bodyPr/>
                    <a:lstStyle/>
                    <a:p>
                      <a:pPr algn="ctr">
                        <a:lnSpc>
                          <a:spcPct val="99600"/>
                        </a:lnSpc>
                      </a:pPr>
                      <a:r>
                        <a:rPr sz="1000" b="1">
                          <a:solidFill>
                            <a:srgbClr val="000000"/>
                          </a:solidFill>
                          <a:latin typeface="Times New Roman"/>
                        </a:rPr>
                        <a:t>2020</a:t>
                      </a:r>
                    </a:p>
                  </a:txBody>
                  <a:tcPr marL="27432" marR="27432"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hMerge="1">
                  <a:txBody>
                    <a:bodyPr/>
                    <a:lstStyle/>
                    <a:p>
                      <a:endParaRPr/>
                    </a:p>
                  </a:txBody>
                  <a:tcPr>
                    <a:lnL w="0"/>
                    <a:lnR w="0"/>
                    <a:lnT w="0"/>
                    <a:lnB w="12700" cmpd="sng">
                      <a:solidFill>
                        <a:srgbClr val="000000"/>
                      </a:solidFill>
                      <a:prstDash val="solid"/>
                    </a:lnB>
                  </a:tcPr>
                </a:tc>
                <a:tc>
                  <a:txBody>
                    <a:bodyPr/>
                    <a:lstStyle/>
                    <a:p>
                      <a:endParaRPr sz="100"/>
                    </a:p>
                  </a:txBody>
                  <a:tcPr marL="0" marR="0" marT="0" marB="0" anchor="b">
                    <a:lnL w="0"/>
                    <a:lnR w="0"/>
                    <a:lnT w="0"/>
                    <a:lnB w="0"/>
                    <a:noFill/>
                  </a:tcPr>
                </a:tc>
                <a:tc gridSpan="3">
                  <a:txBody>
                    <a:bodyPr/>
                    <a:lstStyle/>
                    <a:p>
                      <a:pPr algn="ctr">
                        <a:lnSpc>
                          <a:spcPct val="99600"/>
                        </a:lnSpc>
                      </a:pPr>
                      <a:r>
                        <a:rPr sz="1000" b="1">
                          <a:solidFill>
                            <a:srgbClr val="000000"/>
                          </a:solidFill>
                          <a:latin typeface="Times New Roman"/>
                        </a:rPr>
                        <a:t>2020</a:t>
                      </a:r>
                    </a:p>
                  </a:txBody>
                  <a:tcPr marL="27432" marR="27432"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hMerge="1">
                  <a:txBody>
                    <a:bodyPr/>
                    <a:lstStyle/>
                    <a:p>
                      <a:endParaRPr/>
                    </a:p>
                  </a:txBody>
                  <a:tcPr>
                    <a:lnL w="0"/>
                    <a:lnR w="0"/>
                    <a:lnT w="0"/>
                    <a:lnB w="12700" cmpd="sng">
                      <a:solidFill>
                        <a:srgbClr val="000000"/>
                      </a:solidFill>
                      <a:prstDash val="solid"/>
                    </a:lnB>
                  </a:tcPr>
                </a:tc>
                <a:tc>
                  <a:txBody>
                    <a:bodyPr/>
                    <a:lstStyle/>
                    <a:p>
                      <a:endParaRPr sz="100"/>
                    </a:p>
                  </a:txBody>
                  <a:tcPr marL="0" marR="0" marT="0" marB="0" anchor="b">
                    <a:lnL w="0"/>
                    <a:lnR w="0"/>
                    <a:lnT w="0"/>
                    <a:lnB w="0"/>
                    <a:noFill/>
                  </a:tcPr>
                </a:tc>
                <a:tc gridSpan="3">
                  <a:txBody>
                    <a:bodyPr/>
                    <a:lstStyle/>
                    <a:p>
                      <a:pPr algn="ctr">
                        <a:lnSpc>
                          <a:spcPct val="99600"/>
                        </a:lnSpc>
                      </a:pPr>
                      <a:r>
                        <a:rPr sz="1000" b="1">
                          <a:solidFill>
                            <a:srgbClr val="000000"/>
                          </a:solidFill>
                          <a:latin typeface="Times New Roman"/>
                        </a:rPr>
                        <a:t>2019</a:t>
                      </a:r>
                    </a:p>
                  </a:txBody>
                  <a:tcPr marL="27432" marR="27432"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hMerge="1">
                  <a:txBody>
                    <a:bodyPr/>
                    <a:lstStyle/>
                    <a:p>
                      <a:endParaRPr/>
                    </a:p>
                  </a:txBody>
                  <a:tcPr>
                    <a:lnL w="0"/>
                    <a:lnR w="0"/>
                    <a:lnT w="0"/>
                    <a:lnB w="12700" cmpd="sng">
                      <a:solidFill>
                        <a:srgbClr val="000000"/>
                      </a:solidFill>
                      <a:prstDash val="solid"/>
                    </a:lnB>
                  </a:tcPr>
                </a:tc>
                <a:extLst>
                  <a:ext uri="{0D108BD9-81ED-4DB2-BD59-A6C34878D82A}">
                    <a16:rowId xmlns:a16="http://schemas.microsoft.com/office/drawing/2014/main" val="10002"/>
                  </a:ext>
                </a:extLst>
              </a:tr>
              <a:tr h="200025">
                <a:tc gridSpan="2">
                  <a:txBody>
                    <a:bodyPr/>
                    <a:lstStyle/>
                    <a:p>
                      <a:pPr algn="l">
                        <a:lnSpc>
                          <a:spcPct val="99600"/>
                        </a:lnSpc>
                      </a:pPr>
                      <a:r>
                        <a:rPr sz="1000">
                          <a:solidFill>
                            <a:srgbClr val="000000"/>
                          </a:solidFill>
                          <a:latin typeface="Times New Roman"/>
                        </a:rPr>
                        <a:t>Non-interest expense</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12700" cmpd="sng">
                      <a:solidFill>
                        <a:srgbClr val="000000"/>
                      </a:solidFill>
                      <a:prstDash val="solid"/>
                    </a:lnT>
                    <a:lnB w="0"/>
                    <a:noFill/>
                  </a:tcPr>
                </a:tc>
                <a:tc>
                  <a:txBody>
                    <a:bodyPr/>
                    <a:lstStyle/>
                    <a:p>
                      <a:pPr algn="r">
                        <a:lnSpc>
                          <a:spcPct val="99600"/>
                        </a:lnSpc>
                      </a:pPr>
                      <a:r>
                        <a:rPr sz="1000">
                          <a:solidFill>
                            <a:srgbClr val="000000"/>
                          </a:solidFill>
                          <a:latin typeface="Times New Roman"/>
                        </a:rPr>
                        <a:t>154,737</a:t>
                      </a:r>
                    </a:p>
                  </a:txBody>
                  <a:tcPr marL="0" marR="0" marT="0" marB="18288" anchor="b">
                    <a:lnL w="0"/>
                    <a:lnR w="0"/>
                    <a:lnT w="12700" cmpd="sng">
                      <a:solidFill>
                        <a:srgbClr val="000000"/>
                      </a:solidFill>
                      <a:prstDash val="solid"/>
                    </a:lnT>
                    <a:lnB w="0"/>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12700" cmpd="sng">
                      <a:solidFill>
                        <a:srgbClr val="000000"/>
                      </a:solidFill>
                      <a:prstDash val="solid"/>
                    </a:lnT>
                    <a:lnB w="0"/>
                    <a:noFill/>
                  </a:tcPr>
                </a:tc>
                <a:tc>
                  <a:txBody>
                    <a:bodyPr/>
                    <a:lstStyle/>
                    <a:p>
                      <a:pPr algn="r">
                        <a:lnSpc>
                          <a:spcPct val="99600"/>
                        </a:lnSpc>
                      </a:pPr>
                      <a:r>
                        <a:rPr sz="1000">
                          <a:solidFill>
                            <a:srgbClr val="000000"/>
                          </a:solidFill>
                          <a:latin typeface="Times New Roman"/>
                        </a:rPr>
                        <a:t>139,145</a:t>
                      </a:r>
                    </a:p>
                  </a:txBody>
                  <a:tcPr marL="0" marR="0" marT="0" marB="18288" anchor="b">
                    <a:lnL w="0"/>
                    <a:lnR w="0"/>
                    <a:lnT w="12700" cmpd="sng">
                      <a:solidFill>
                        <a:srgbClr val="000000"/>
                      </a:solidFill>
                      <a:prstDash val="solid"/>
                    </a:lnT>
                    <a:lnB w="0"/>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12700" cmpd="sng">
                      <a:solidFill>
                        <a:srgbClr val="000000"/>
                      </a:solidFill>
                      <a:prstDash val="solid"/>
                    </a:lnT>
                    <a:lnB w="0"/>
                    <a:noFill/>
                  </a:tcPr>
                </a:tc>
                <a:tc>
                  <a:txBody>
                    <a:bodyPr/>
                    <a:lstStyle/>
                    <a:p>
                      <a:pPr algn="r">
                        <a:lnSpc>
                          <a:spcPct val="99600"/>
                        </a:lnSpc>
                      </a:pPr>
                      <a:r>
                        <a:rPr sz="1000">
                          <a:solidFill>
                            <a:srgbClr val="000000"/>
                          </a:solidFill>
                          <a:latin typeface="Times New Roman"/>
                        </a:rPr>
                        <a:t>138,974</a:t>
                      </a:r>
                    </a:p>
                  </a:txBody>
                  <a:tcPr marL="0" marR="0" marT="0" marB="18288" anchor="b">
                    <a:lnL w="0"/>
                    <a:lnR w="0"/>
                    <a:lnT w="12700" cmpd="sng">
                      <a:solidFill>
                        <a:srgbClr val="000000"/>
                      </a:solidFill>
                      <a:prstDash val="solid"/>
                    </a:lnT>
                    <a:lnB w="0"/>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0"/>
                    <a:noFill/>
                  </a:tcPr>
                </a:tc>
                <a:extLst>
                  <a:ext uri="{0D108BD9-81ED-4DB2-BD59-A6C34878D82A}">
                    <a16:rowId xmlns:a16="http://schemas.microsoft.com/office/drawing/2014/main" val="10003"/>
                  </a:ext>
                </a:extLst>
              </a:tr>
              <a:tr h="200025">
                <a:tc gridSpan="2">
                  <a:txBody>
                    <a:bodyPr/>
                    <a:lstStyle/>
                    <a:p>
                      <a:pPr algn="l">
                        <a:lnSpc>
                          <a:spcPct val="99600"/>
                        </a:lnSpc>
                      </a:pPr>
                      <a:r>
                        <a:rPr sz="1000">
                          <a:solidFill>
                            <a:srgbClr val="000000"/>
                          </a:solidFill>
                          <a:latin typeface="Times New Roman"/>
                        </a:rPr>
                        <a:t>Less: Amortization of tax credit investments</a:t>
                      </a:r>
                    </a:p>
                  </a:txBody>
                  <a:tcPr marL="27432" marR="27432" marT="0" marB="18288" anchor="b">
                    <a:lnL w="0"/>
                    <a:lnR w="0"/>
                    <a:lnT w="0"/>
                    <a:lnB w="0"/>
                    <a:noFill/>
                  </a:tcPr>
                </a:tc>
                <a:tc hMerge="1">
                  <a:txBody>
                    <a:bodyPr/>
                    <a:lstStyle/>
                    <a:p>
                      <a:endParaRPr/>
                    </a:p>
                  </a:txBody>
                  <a:tcPr anchor="b">
                    <a:lnL w="0"/>
                    <a:lnR w="0"/>
                    <a:lnT w="0"/>
                    <a:lnB w="0"/>
                    <a:noFill/>
                  </a:tcPr>
                </a:tc>
                <a:tc gridSpan="2">
                  <a:txBody>
                    <a:bodyPr/>
                    <a:lstStyle/>
                    <a:p>
                      <a:pPr algn="r">
                        <a:lnSpc>
                          <a:spcPct val="99600"/>
                        </a:lnSpc>
                      </a:pPr>
                      <a:r>
                        <a:rPr sz="1000">
                          <a:solidFill>
                            <a:srgbClr val="000000"/>
                          </a:solidFill>
                          <a:latin typeface="Times New Roman"/>
                        </a:rPr>
                        <a:t>(1,532</a:t>
                      </a:r>
                    </a:p>
                  </a:txBody>
                  <a:tcPr marL="27432" marR="0" marT="0" marB="18288" anchor="b">
                    <a:lnL w="0"/>
                    <a:lnR w="0"/>
                    <a:lnT w="0"/>
                    <a:lnB w="0"/>
                    <a:noFill/>
                  </a:tcPr>
                </a:tc>
                <a:tc hMerge="1">
                  <a:txBody>
                    <a:bodyPr/>
                    <a:lstStyle/>
                    <a:p>
                      <a:endParaRPr/>
                    </a:p>
                  </a:txBody>
                  <a:tcPr>
                    <a:lnL w="0"/>
                    <a:lnR w="0"/>
                    <a:lnT w="0"/>
                    <a:lnB w="0"/>
                  </a:tcPr>
                </a:tc>
                <a:tc>
                  <a:txBody>
                    <a:bodyPr/>
                    <a:lstStyle/>
                    <a:p>
                      <a:pPr algn="l">
                        <a:lnSpc>
                          <a:spcPct val="99600"/>
                        </a:lnSpc>
                      </a:pPr>
                      <a:r>
                        <a:rPr sz="1000">
                          <a:solidFill>
                            <a:srgbClr val="000000"/>
                          </a:solidFill>
                          <a:latin typeface="Times New Roman"/>
                        </a:rPr>
                        <a:t>)</a:t>
                      </a:r>
                    </a:p>
                  </a:txBody>
                  <a:tcPr marL="0" marR="0" marT="0" marB="18288" anchor="b">
                    <a:lnL w="0"/>
                    <a:lnR w="0"/>
                    <a:lnT w="0"/>
                    <a:lnB w="0"/>
                    <a:noFill/>
                  </a:tcPr>
                </a:tc>
                <a:tc>
                  <a:txBody>
                    <a:bodyPr/>
                    <a:lstStyle/>
                    <a:p>
                      <a:endParaRPr sz="100"/>
                    </a:p>
                  </a:txBody>
                  <a:tcPr marL="0" marR="0" marT="0" marB="0" anchor="b">
                    <a:lnL w="0"/>
                    <a:lnR w="0"/>
                    <a:lnT w="0"/>
                    <a:lnB w="0"/>
                    <a:noFill/>
                  </a:tcPr>
                </a:tc>
                <a:tc gridSpan="2">
                  <a:txBody>
                    <a:bodyPr/>
                    <a:lstStyle/>
                    <a:p>
                      <a:pPr algn="r">
                        <a:lnSpc>
                          <a:spcPct val="99600"/>
                        </a:lnSpc>
                      </a:pPr>
                      <a:r>
                        <a:rPr sz="1000">
                          <a:solidFill>
                            <a:srgbClr val="000000"/>
                          </a:solidFill>
                          <a:latin typeface="Times New Roman"/>
                        </a:rPr>
                        <a:t>(1,694</a:t>
                      </a:r>
                    </a:p>
                  </a:txBody>
                  <a:tcPr marL="27432" marR="0" marT="0" marB="18288" anchor="b">
                    <a:lnL w="0"/>
                    <a:lnR w="0"/>
                    <a:lnT w="0"/>
                    <a:lnB w="0"/>
                    <a:noFill/>
                  </a:tcPr>
                </a:tc>
                <a:tc hMerge="1">
                  <a:txBody>
                    <a:bodyPr/>
                    <a:lstStyle/>
                    <a:p>
                      <a:endParaRPr/>
                    </a:p>
                  </a:txBody>
                  <a:tcPr>
                    <a:lnL w="0"/>
                    <a:lnR w="0"/>
                    <a:lnT w="0"/>
                    <a:lnB w="0"/>
                  </a:tcPr>
                </a:tc>
                <a:tc>
                  <a:txBody>
                    <a:bodyPr/>
                    <a:lstStyle/>
                    <a:p>
                      <a:pPr algn="l">
                        <a:lnSpc>
                          <a:spcPct val="99600"/>
                        </a:lnSpc>
                      </a:pPr>
                      <a:r>
                        <a:rPr sz="1000">
                          <a:solidFill>
                            <a:srgbClr val="000000"/>
                          </a:solidFill>
                          <a:latin typeface="Times New Roman"/>
                        </a:rPr>
                        <a:t>)</a:t>
                      </a:r>
                    </a:p>
                  </a:txBody>
                  <a:tcPr marL="0" marR="0" marT="0" marB="18288" anchor="b">
                    <a:lnL w="0"/>
                    <a:lnR w="0"/>
                    <a:lnT w="0"/>
                    <a:lnB w="0"/>
                    <a:noFill/>
                  </a:tcPr>
                </a:tc>
                <a:tc>
                  <a:txBody>
                    <a:bodyPr/>
                    <a:lstStyle/>
                    <a:p>
                      <a:endParaRPr sz="100"/>
                    </a:p>
                  </a:txBody>
                  <a:tcPr marL="0" marR="0" marT="0" marB="0" anchor="b">
                    <a:lnL w="0"/>
                    <a:lnR w="0"/>
                    <a:lnT w="0"/>
                    <a:lnB w="0"/>
                    <a:noFill/>
                  </a:tcPr>
                </a:tc>
                <a:tc gridSpan="2">
                  <a:txBody>
                    <a:bodyPr/>
                    <a:lstStyle/>
                    <a:p>
                      <a:pPr algn="r">
                        <a:lnSpc>
                          <a:spcPct val="99600"/>
                        </a:lnSpc>
                      </a:pPr>
                      <a:r>
                        <a:rPr sz="1000">
                          <a:solidFill>
                            <a:srgbClr val="000000"/>
                          </a:solidFill>
                          <a:latin typeface="Times New Roman"/>
                        </a:rPr>
                        <a:t>(1,505</a:t>
                      </a:r>
                    </a:p>
                  </a:txBody>
                  <a:tcPr marL="27432" marR="0" marT="0" marB="18288" anchor="b">
                    <a:lnL w="0"/>
                    <a:lnR w="0"/>
                    <a:lnT w="0"/>
                    <a:lnB w="0"/>
                    <a:noFill/>
                  </a:tcPr>
                </a:tc>
                <a:tc hMerge="1">
                  <a:txBody>
                    <a:bodyPr/>
                    <a:lstStyle/>
                    <a:p>
                      <a:endParaRPr/>
                    </a:p>
                  </a:txBody>
                  <a:tcPr>
                    <a:lnL w="0"/>
                    <a:lnR w="0"/>
                    <a:lnT w="0"/>
                    <a:lnB w="0"/>
                  </a:tcPr>
                </a:tc>
                <a:tc>
                  <a:txBody>
                    <a:bodyPr/>
                    <a:lstStyle/>
                    <a:p>
                      <a:pPr algn="l">
                        <a:lnSpc>
                          <a:spcPct val="99600"/>
                        </a:lnSpc>
                      </a:pPr>
                      <a:r>
                        <a:rPr sz="1000">
                          <a:solidFill>
                            <a:srgbClr val="000000"/>
                          </a:solidFill>
                          <a:latin typeface="Times New Roman"/>
                        </a:rPr>
                        <a:t>)</a:t>
                      </a:r>
                    </a:p>
                  </a:txBody>
                  <a:tcPr marL="0" marR="0" marT="0" marB="18288" anchor="b">
                    <a:lnL w="0"/>
                    <a:lnR w="0"/>
                    <a:lnT w="0"/>
                    <a:lnB w="0"/>
                    <a:noFill/>
                  </a:tcPr>
                </a:tc>
                <a:extLst>
                  <a:ext uri="{0D108BD9-81ED-4DB2-BD59-A6C34878D82A}">
                    <a16:rowId xmlns:a16="http://schemas.microsoft.com/office/drawing/2014/main" val="10004"/>
                  </a:ext>
                </a:extLst>
              </a:tr>
              <a:tr h="200025">
                <a:tc gridSpan="2">
                  <a:txBody>
                    <a:bodyPr/>
                    <a:lstStyle/>
                    <a:p>
                      <a:pPr algn="l">
                        <a:lnSpc>
                          <a:spcPct val="99600"/>
                        </a:lnSpc>
                      </a:pPr>
                      <a:r>
                        <a:rPr sz="1000">
                          <a:solidFill>
                            <a:srgbClr val="000000"/>
                          </a:solidFill>
                          <a:latin typeface="Times New Roman"/>
                        </a:rPr>
                        <a:t>Less: Intangible amortization</a:t>
                      </a:r>
                    </a:p>
                  </a:txBody>
                  <a:tcPr marL="27432" marR="27432" marT="0" marB="18288" anchor="b">
                    <a:lnL w="0"/>
                    <a:lnR w="0"/>
                    <a:lnT w="0"/>
                    <a:lnB w="0"/>
                    <a:noFill/>
                  </a:tcPr>
                </a:tc>
                <a:tc hMerge="1">
                  <a:txBody>
                    <a:bodyPr/>
                    <a:lstStyle/>
                    <a:p>
                      <a:endParaRPr/>
                    </a:p>
                  </a:txBody>
                  <a:tcPr anchor="b">
                    <a:lnL w="0"/>
                    <a:lnR w="0"/>
                    <a:lnT w="0"/>
                    <a:lnB w="0"/>
                    <a:noFill/>
                  </a:tcPr>
                </a:tc>
                <a:tc gridSpan="2">
                  <a:txBody>
                    <a:bodyPr/>
                    <a:lstStyle/>
                    <a:p>
                      <a:pPr algn="r">
                        <a:lnSpc>
                          <a:spcPct val="99600"/>
                        </a:lnSpc>
                      </a:pPr>
                      <a:r>
                        <a:rPr sz="1000">
                          <a:solidFill>
                            <a:srgbClr val="000000"/>
                          </a:solidFill>
                          <a:latin typeface="Times New Roman"/>
                        </a:rPr>
                        <a:t>(132</a:t>
                      </a:r>
                    </a:p>
                  </a:txBody>
                  <a:tcPr marL="27432" marR="0"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a:txBody>
                    <a:bodyPr/>
                    <a:lstStyle/>
                    <a:p>
                      <a:pPr algn="l">
                        <a:lnSpc>
                          <a:spcPct val="99600"/>
                        </a:lnSpc>
                      </a:pPr>
                      <a:r>
                        <a:rPr sz="1000">
                          <a:solidFill>
                            <a:srgbClr val="000000"/>
                          </a:solidFill>
                          <a:latin typeface="Times New Roman"/>
                        </a:rPr>
                        <a:t>)</a:t>
                      </a:r>
                    </a:p>
                  </a:txBody>
                  <a:tcPr marL="0" marR="0"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gridSpan="2">
                  <a:txBody>
                    <a:bodyPr/>
                    <a:lstStyle/>
                    <a:p>
                      <a:pPr algn="r">
                        <a:lnSpc>
                          <a:spcPct val="99600"/>
                        </a:lnSpc>
                      </a:pPr>
                      <a:r>
                        <a:rPr sz="1000">
                          <a:solidFill>
                            <a:srgbClr val="000000"/>
                          </a:solidFill>
                          <a:latin typeface="Times New Roman"/>
                        </a:rPr>
                        <a:t>(132</a:t>
                      </a:r>
                    </a:p>
                  </a:txBody>
                  <a:tcPr marL="27432" marR="0"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a:txBody>
                    <a:bodyPr/>
                    <a:lstStyle/>
                    <a:p>
                      <a:pPr algn="l">
                        <a:lnSpc>
                          <a:spcPct val="99600"/>
                        </a:lnSpc>
                      </a:pPr>
                      <a:r>
                        <a:rPr sz="1000">
                          <a:solidFill>
                            <a:srgbClr val="000000"/>
                          </a:solidFill>
                          <a:latin typeface="Times New Roman"/>
                        </a:rPr>
                        <a:t>)</a:t>
                      </a:r>
                    </a:p>
                  </a:txBody>
                  <a:tcPr marL="0" marR="0"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gridSpan="2">
                  <a:txBody>
                    <a:bodyPr/>
                    <a:lstStyle/>
                    <a:p>
                      <a:pPr algn="r">
                        <a:lnSpc>
                          <a:spcPct val="99600"/>
                        </a:lnSpc>
                      </a:pPr>
                      <a:r>
                        <a:rPr sz="1000">
                          <a:solidFill>
                            <a:srgbClr val="000000"/>
                          </a:solidFill>
                          <a:latin typeface="Times New Roman"/>
                        </a:rPr>
                        <a:t>(142</a:t>
                      </a:r>
                    </a:p>
                  </a:txBody>
                  <a:tcPr marL="27432" marR="0"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a:txBody>
                    <a:bodyPr/>
                    <a:lstStyle/>
                    <a:p>
                      <a:pPr algn="l">
                        <a:lnSpc>
                          <a:spcPct val="99600"/>
                        </a:lnSpc>
                      </a:pPr>
                      <a:r>
                        <a:rPr sz="1000">
                          <a:solidFill>
                            <a:srgbClr val="000000"/>
                          </a:solidFill>
                          <a:latin typeface="Times New Roman"/>
                        </a:rPr>
                        <a:t>)</a:t>
                      </a:r>
                    </a:p>
                  </a:txBody>
                  <a:tcPr marL="0" marR="0" marT="0" marB="18288" anchor="b">
                    <a:lnL w="0"/>
                    <a:lnR w="0"/>
                    <a:lnT w="0"/>
                    <a:lnB w="12700" cmpd="sng">
                      <a:solidFill>
                        <a:srgbClr val="000000"/>
                      </a:solidFill>
                      <a:prstDash val="solid"/>
                    </a:lnB>
                    <a:noFill/>
                  </a:tcPr>
                </a:tc>
                <a:extLst>
                  <a:ext uri="{0D108BD9-81ED-4DB2-BD59-A6C34878D82A}">
                    <a16:rowId xmlns:a16="http://schemas.microsoft.com/office/drawing/2014/main" val="10005"/>
                  </a:ext>
                </a:extLst>
              </a:tr>
              <a:tr h="200025">
                <a:tc gridSpan="2">
                  <a:txBody>
                    <a:bodyPr/>
                    <a:lstStyle/>
                    <a:p>
                      <a:pPr algn="l">
                        <a:lnSpc>
                          <a:spcPct val="99600"/>
                        </a:lnSpc>
                      </a:pPr>
                      <a:r>
                        <a:rPr sz="1000">
                          <a:solidFill>
                            <a:srgbClr val="000000"/>
                          </a:solidFill>
                          <a:latin typeface="Times New Roman"/>
                        </a:rPr>
                        <a:t>Non-interest expense (numerator)</a:t>
                      </a:r>
                    </a:p>
                  </a:txBody>
                  <a:tcPr marL="27432" marR="27432" marT="0" marB="18288" anchor="b">
                    <a:lnL w="0"/>
                    <a:lnR w="0"/>
                    <a:lnT w="0"/>
                    <a:lnB w="0"/>
                    <a:noFill/>
                  </a:tcPr>
                </a:tc>
                <a:tc hMerge="1">
                  <a:txBody>
                    <a:bodyPr/>
                    <a:lstStyle/>
                    <a:p>
                      <a:endParaRPr/>
                    </a:p>
                  </a:txBody>
                  <a:tcPr anchor="b">
                    <a:lnL w="0"/>
                    <a:lnR w="0"/>
                    <a:lnT w="0"/>
                    <a:lnB w="0"/>
                    <a:noFill/>
                  </a:tcPr>
                </a:tc>
                <a:tc gridSpan="2">
                  <a:txBody>
                    <a:bodyPr/>
                    <a:lstStyle/>
                    <a:p>
                      <a:pPr algn="r">
                        <a:lnSpc>
                          <a:spcPct val="99600"/>
                        </a:lnSpc>
                      </a:pPr>
                      <a:r>
                        <a:rPr sz="1000">
                          <a:solidFill>
                            <a:srgbClr val="000000"/>
                          </a:solidFill>
                          <a:latin typeface="Times New Roman"/>
                        </a:rPr>
                        <a:t>153,073</a:t>
                      </a:r>
                    </a:p>
                  </a:txBody>
                  <a:tcPr marL="27432" marR="0" marT="0" marB="18288" anchor="b">
                    <a:lnL w="0"/>
                    <a:lnR w="0"/>
                    <a:lnT w="12700" cmpd="sng">
                      <a:solidFill>
                        <a:srgbClr val="000000"/>
                      </a:solidFill>
                      <a:prstDash val="solid"/>
                    </a:lnT>
                    <a:lnB w="12700" cmpd="dbl">
                      <a:solidFill>
                        <a:srgbClr val="000000"/>
                      </a:solidFill>
                      <a:prstDash val="solid"/>
                    </a:lnB>
                    <a:noFill/>
                  </a:tcPr>
                </a:tc>
                <a:tc hMerge="1">
                  <a:txBody>
                    <a:bodyPr/>
                    <a:lstStyle/>
                    <a:p>
                      <a:endParaRPr/>
                    </a:p>
                  </a:txBody>
                  <a:tcPr>
                    <a:lnL w="0"/>
                    <a:lnR w="0"/>
                    <a:lnT w="12700" cmpd="sng">
                      <a:prstDash val="solid"/>
                    </a:lnT>
                    <a:lnB w="12700" cmpd="dbl">
                      <a:solidFill>
                        <a:srgbClr val="000000"/>
                      </a:solidFill>
                      <a:prstDash val="solid"/>
                    </a:lnB>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12700" cmpd="dbl">
                      <a:solidFill>
                        <a:srgbClr val="000000"/>
                      </a:solidFill>
                      <a:prstDash val="solid"/>
                    </a:lnB>
                    <a:noFill/>
                  </a:tcPr>
                </a:tc>
                <a:tc>
                  <a:txBody>
                    <a:bodyPr/>
                    <a:lstStyle/>
                    <a:p>
                      <a:endParaRPr sz="100"/>
                    </a:p>
                  </a:txBody>
                  <a:tcPr marL="0" marR="0" marT="0" marB="0" anchor="b">
                    <a:lnL w="0"/>
                    <a:lnR w="0"/>
                    <a:lnT w="0"/>
                    <a:lnB w="0"/>
                    <a:noFill/>
                  </a:tcPr>
                </a:tc>
                <a:tc gridSpan="2">
                  <a:txBody>
                    <a:bodyPr/>
                    <a:lstStyle/>
                    <a:p>
                      <a:pPr algn="r">
                        <a:lnSpc>
                          <a:spcPct val="99600"/>
                        </a:lnSpc>
                      </a:pPr>
                      <a:r>
                        <a:rPr sz="1000">
                          <a:solidFill>
                            <a:srgbClr val="000000"/>
                          </a:solidFill>
                          <a:latin typeface="Times New Roman"/>
                        </a:rPr>
                        <a:t>137,319</a:t>
                      </a:r>
                    </a:p>
                  </a:txBody>
                  <a:tcPr marL="27432" marR="0" marT="0" marB="18288" anchor="b">
                    <a:lnL w="0"/>
                    <a:lnR w="0"/>
                    <a:lnT w="12700" cmpd="sng">
                      <a:solidFill>
                        <a:srgbClr val="000000"/>
                      </a:solidFill>
                      <a:prstDash val="solid"/>
                    </a:lnT>
                    <a:lnB w="12700" cmpd="dbl">
                      <a:solidFill>
                        <a:srgbClr val="000000"/>
                      </a:solidFill>
                      <a:prstDash val="solid"/>
                    </a:lnB>
                    <a:noFill/>
                  </a:tcPr>
                </a:tc>
                <a:tc hMerge="1">
                  <a:txBody>
                    <a:bodyPr/>
                    <a:lstStyle/>
                    <a:p>
                      <a:endParaRPr/>
                    </a:p>
                  </a:txBody>
                  <a:tcPr>
                    <a:lnL w="0"/>
                    <a:lnR w="0"/>
                    <a:lnT w="12700" cmpd="sng">
                      <a:prstDash val="solid"/>
                    </a:lnT>
                    <a:lnB w="12700" cmpd="dbl">
                      <a:solidFill>
                        <a:srgbClr val="000000"/>
                      </a:solidFill>
                      <a:prstDash val="solid"/>
                    </a:lnB>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12700" cmpd="dbl">
                      <a:solidFill>
                        <a:srgbClr val="000000"/>
                      </a:solidFill>
                      <a:prstDash val="solid"/>
                    </a:lnB>
                    <a:noFill/>
                  </a:tcPr>
                </a:tc>
                <a:tc>
                  <a:txBody>
                    <a:bodyPr/>
                    <a:lstStyle/>
                    <a:p>
                      <a:endParaRPr sz="100"/>
                    </a:p>
                  </a:txBody>
                  <a:tcPr marL="0" marR="0" marT="0" marB="0" anchor="b">
                    <a:lnL w="0"/>
                    <a:lnR w="0"/>
                    <a:lnT w="0"/>
                    <a:lnB w="0"/>
                    <a:noFill/>
                  </a:tcPr>
                </a:tc>
                <a:tc gridSpan="2">
                  <a:txBody>
                    <a:bodyPr/>
                    <a:lstStyle/>
                    <a:p>
                      <a:pPr algn="r">
                        <a:lnSpc>
                          <a:spcPct val="99600"/>
                        </a:lnSpc>
                      </a:pPr>
                      <a:r>
                        <a:rPr sz="1000">
                          <a:solidFill>
                            <a:srgbClr val="000000"/>
                          </a:solidFill>
                          <a:latin typeface="Times New Roman"/>
                        </a:rPr>
                        <a:t>137,327</a:t>
                      </a:r>
                    </a:p>
                  </a:txBody>
                  <a:tcPr marL="27432" marR="0" marT="0" marB="18288" anchor="b">
                    <a:lnL w="0"/>
                    <a:lnR w="0"/>
                    <a:lnT w="12700" cmpd="sng">
                      <a:solidFill>
                        <a:srgbClr val="000000"/>
                      </a:solidFill>
                      <a:prstDash val="solid"/>
                    </a:lnT>
                    <a:lnB w="12700" cmpd="dbl">
                      <a:solidFill>
                        <a:srgbClr val="000000"/>
                      </a:solidFill>
                      <a:prstDash val="solid"/>
                    </a:lnB>
                    <a:noFill/>
                  </a:tcPr>
                </a:tc>
                <a:tc hMerge="1">
                  <a:txBody>
                    <a:bodyPr/>
                    <a:lstStyle/>
                    <a:p>
                      <a:endParaRPr/>
                    </a:p>
                  </a:txBody>
                  <a:tcPr>
                    <a:lnL w="0"/>
                    <a:lnR w="0"/>
                    <a:lnT w="12700" cmpd="sng">
                      <a:prstDash val="solid"/>
                    </a:lnT>
                    <a:lnB w="12700" cmpd="dbl">
                      <a:solidFill>
                        <a:srgbClr val="000000"/>
                      </a:solidFill>
                      <a:prstDash val="solid"/>
                    </a:lnB>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12700" cmpd="dbl">
                      <a:solidFill>
                        <a:srgbClr val="000000"/>
                      </a:solidFill>
                      <a:prstDash val="solid"/>
                    </a:lnB>
                    <a:noFill/>
                  </a:tcPr>
                </a:tc>
                <a:extLst>
                  <a:ext uri="{0D108BD9-81ED-4DB2-BD59-A6C34878D82A}">
                    <a16:rowId xmlns:a16="http://schemas.microsoft.com/office/drawing/2014/main" val="10006"/>
                  </a:ext>
                </a:extLst>
              </a:tr>
              <a:tr h="200025">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gridSpan="3">
                  <a:txBody>
                    <a:bodyPr/>
                    <a:lstStyle/>
                    <a:p>
                      <a:endParaRPr sz="100"/>
                    </a:p>
                  </a:txBody>
                  <a:tcPr marL="0" marR="0" marT="0" marB="0" anchor="b">
                    <a:lnL w="0"/>
                    <a:lnR w="0"/>
                    <a:lnT w="12700" cmpd="dbl">
                      <a:solidFill>
                        <a:srgbClr val="000000"/>
                      </a:solidFill>
                      <a:prstDash val="solid"/>
                    </a:lnT>
                    <a:lnB w="0"/>
                    <a:noFill/>
                  </a:tcPr>
                </a:tc>
                <a:tc hMerge="1">
                  <a:txBody>
                    <a:bodyPr/>
                    <a:lstStyle/>
                    <a:p>
                      <a:endParaRPr/>
                    </a:p>
                  </a:txBody>
                  <a:tcPr>
                    <a:lnL w="0"/>
                    <a:lnR w="0"/>
                    <a:lnT w="12700" cmpd="dbl">
                      <a:prstDash val="solid"/>
                    </a:lnT>
                    <a:lnB w="0"/>
                  </a:tcPr>
                </a:tc>
                <a:tc hMerge="1">
                  <a:txBody>
                    <a:bodyPr/>
                    <a:lstStyle/>
                    <a:p>
                      <a:endParaRPr/>
                    </a:p>
                  </a:txBody>
                  <a:tcPr>
                    <a:lnL w="0"/>
                    <a:lnR w="0"/>
                    <a:lnT w="12700" cmpd="dbl">
                      <a:prstDash val="solid"/>
                    </a:lnT>
                    <a:lnB w="0"/>
                  </a:tcPr>
                </a:tc>
                <a:tc>
                  <a:txBody>
                    <a:bodyPr/>
                    <a:lstStyle/>
                    <a:p>
                      <a:endParaRPr sz="100"/>
                    </a:p>
                  </a:txBody>
                  <a:tcPr marL="0" marR="0" marT="0" marB="0" anchor="b">
                    <a:lnL w="0"/>
                    <a:lnR w="0"/>
                    <a:lnT w="0"/>
                    <a:lnB w="0"/>
                    <a:noFill/>
                  </a:tcPr>
                </a:tc>
                <a:tc gridSpan="3">
                  <a:txBody>
                    <a:bodyPr/>
                    <a:lstStyle/>
                    <a:p>
                      <a:endParaRPr sz="100"/>
                    </a:p>
                  </a:txBody>
                  <a:tcPr marL="0" marR="0" marT="0" marB="0" anchor="b">
                    <a:lnL w="0"/>
                    <a:lnR w="0"/>
                    <a:lnT w="12700" cmpd="dbl">
                      <a:solidFill>
                        <a:srgbClr val="000000"/>
                      </a:solidFill>
                      <a:prstDash val="solid"/>
                    </a:lnT>
                    <a:lnB w="0"/>
                    <a:noFill/>
                  </a:tcPr>
                </a:tc>
                <a:tc hMerge="1">
                  <a:txBody>
                    <a:bodyPr/>
                    <a:lstStyle/>
                    <a:p>
                      <a:endParaRPr/>
                    </a:p>
                  </a:txBody>
                  <a:tcPr>
                    <a:lnL w="0"/>
                    <a:lnR w="0"/>
                    <a:lnT w="12700" cmpd="dbl">
                      <a:prstDash val="solid"/>
                    </a:lnT>
                    <a:lnB w="0"/>
                  </a:tcPr>
                </a:tc>
                <a:tc hMerge="1">
                  <a:txBody>
                    <a:bodyPr/>
                    <a:lstStyle/>
                    <a:p>
                      <a:endParaRPr/>
                    </a:p>
                  </a:txBody>
                  <a:tcPr>
                    <a:lnL w="0"/>
                    <a:lnR w="0"/>
                    <a:lnT w="12700" cmpd="dbl">
                      <a:prstDash val="solid"/>
                    </a:lnT>
                    <a:lnB w="0"/>
                  </a:tcPr>
                </a:tc>
                <a:tc>
                  <a:txBody>
                    <a:bodyPr/>
                    <a:lstStyle/>
                    <a:p>
                      <a:endParaRPr sz="100"/>
                    </a:p>
                  </a:txBody>
                  <a:tcPr marL="0" marR="0" marT="0" marB="0" anchor="b">
                    <a:lnL w="0"/>
                    <a:lnR w="0"/>
                    <a:lnT w="0"/>
                    <a:lnB w="0"/>
                    <a:noFill/>
                  </a:tcPr>
                </a:tc>
                <a:tc gridSpan="3">
                  <a:txBody>
                    <a:bodyPr/>
                    <a:lstStyle/>
                    <a:p>
                      <a:endParaRPr sz="100"/>
                    </a:p>
                  </a:txBody>
                  <a:tcPr marL="0" marR="0" marT="0" marB="0" anchor="b">
                    <a:lnL w="0"/>
                    <a:lnR w="0"/>
                    <a:lnT w="12700" cmpd="dbl">
                      <a:solidFill>
                        <a:srgbClr val="000000"/>
                      </a:solidFill>
                      <a:prstDash val="solid"/>
                    </a:lnT>
                    <a:lnB w="0"/>
                    <a:noFill/>
                  </a:tcPr>
                </a:tc>
                <a:tc hMerge="1">
                  <a:txBody>
                    <a:bodyPr/>
                    <a:lstStyle/>
                    <a:p>
                      <a:endParaRPr/>
                    </a:p>
                  </a:txBody>
                  <a:tcPr>
                    <a:lnL w="0"/>
                    <a:lnR w="0"/>
                    <a:lnT w="12700" cmpd="dbl">
                      <a:prstDash val="solid"/>
                    </a:lnT>
                    <a:lnB w="0"/>
                  </a:tcPr>
                </a:tc>
                <a:tc hMerge="1">
                  <a:txBody>
                    <a:bodyPr/>
                    <a:lstStyle/>
                    <a:p>
                      <a:endParaRPr/>
                    </a:p>
                  </a:txBody>
                  <a:tcPr>
                    <a:lnL w="0"/>
                    <a:lnR w="0"/>
                    <a:lnT w="12700" cmpd="dbl">
                      <a:prstDash val="solid"/>
                    </a:lnT>
                    <a:lnB w="0"/>
                  </a:tcPr>
                </a:tc>
                <a:extLst>
                  <a:ext uri="{0D108BD9-81ED-4DB2-BD59-A6C34878D82A}">
                    <a16:rowId xmlns:a16="http://schemas.microsoft.com/office/drawing/2014/main" val="10007"/>
                  </a:ext>
                </a:extLst>
              </a:tr>
              <a:tr h="200025">
                <a:tc gridSpan="2">
                  <a:txBody>
                    <a:bodyPr/>
                    <a:lstStyle/>
                    <a:p>
                      <a:pPr algn="l">
                        <a:lnSpc>
                          <a:spcPct val="99600"/>
                        </a:lnSpc>
                      </a:pPr>
                      <a:r>
                        <a:rPr sz="1000">
                          <a:solidFill>
                            <a:srgbClr val="000000"/>
                          </a:solidFill>
                          <a:latin typeface="Times New Roman"/>
                        </a:rPr>
                        <a:t>Net interest income (fully taxable equivalent)</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0"/>
                    <a:lnB w="0"/>
                    <a:noFill/>
                  </a:tcPr>
                </a:tc>
                <a:tc>
                  <a:txBody>
                    <a:bodyPr/>
                    <a:lstStyle/>
                    <a:p>
                      <a:pPr algn="r">
                        <a:lnSpc>
                          <a:spcPct val="99600"/>
                        </a:lnSpc>
                      </a:pPr>
                      <a:r>
                        <a:rPr sz="1000">
                          <a:solidFill>
                            <a:srgbClr val="000000"/>
                          </a:solidFill>
                          <a:latin typeface="Times New Roman"/>
                        </a:rPr>
                        <a:t>164,578</a:t>
                      </a:r>
                    </a:p>
                  </a:txBody>
                  <a:tcPr marL="0" marR="0" marT="0" marB="18288" anchor="b">
                    <a:lnL w="0"/>
                    <a:lnR w="0"/>
                    <a:lnT w="0"/>
                    <a:lnB w="0"/>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0"/>
                    <a:lnB w="0"/>
                    <a:noFill/>
                  </a:tcPr>
                </a:tc>
                <a:tc>
                  <a:txBody>
                    <a:bodyPr/>
                    <a:lstStyle/>
                    <a:p>
                      <a:pPr algn="r">
                        <a:lnSpc>
                          <a:spcPct val="99600"/>
                        </a:lnSpc>
                      </a:pPr>
                      <a:r>
                        <a:rPr sz="1000">
                          <a:solidFill>
                            <a:srgbClr val="000000"/>
                          </a:solidFill>
                          <a:latin typeface="Times New Roman"/>
                        </a:rPr>
                        <a:t>157,106</a:t>
                      </a:r>
                    </a:p>
                  </a:txBody>
                  <a:tcPr marL="0" marR="0" marT="0" marB="18288" anchor="b">
                    <a:lnL w="0"/>
                    <a:lnR w="0"/>
                    <a:lnT w="0"/>
                    <a:lnB w="0"/>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0"/>
                    <a:lnB w="0"/>
                    <a:noFill/>
                  </a:tcPr>
                </a:tc>
                <a:tc>
                  <a:txBody>
                    <a:bodyPr/>
                    <a:lstStyle/>
                    <a:p>
                      <a:pPr algn="r">
                        <a:lnSpc>
                          <a:spcPct val="99600"/>
                        </a:lnSpc>
                      </a:pPr>
                      <a:r>
                        <a:rPr sz="1000">
                          <a:solidFill>
                            <a:srgbClr val="000000"/>
                          </a:solidFill>
                          <a:latin typeface="Times New Roman"/>
                        </a:rPr>
                        <a:t>162,479</a:t>
                      </a:r>
                    </a:p>
                  </a:txBody>
                  <a:tcPr marL="0" marR="0" marT="0" marB="18288" anchor="b">
                    <a:lnL w="0"/>
                    <a:lnR w="0"/>
                    <a:lnT w="0"/>
                    <a:lnB w="0"/>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0"/>
                    <a:lnB w="0"/>
                    <a:noFill/>
                  </a:tcPr>
                </a:tc>
                <a:extLst>
                  <a:ext uri="{0D108BD9-81ED-4DB2-BD59-A6C34878D82A}">
                    <a16:rowId xmlns:a16="http://schemas.microsoft.com/office/drawing/2014/main" val="10008"/>
                  </a:ext>
                </a:extLst>
              </a:tr>
              <a:tr h="200025">
                <a:tc gridSpan="2">
                  <a:txBody>
                    <a:bodyPr/>
                    <a:lstStyle/>
                    <a:p>
                      <a:pPr algn="l">
                        <a:lnSpc>
                          <a:spcPct val="99600"/>
                        </a:lnSpc>
                      </a:pPr>
                      <a:r>
                        <a:rPr sz="1000">
                          <a:solidFill>
                            <a:srgbClr val="000000"/>
                          </a:solidFill>
                          <a:latin typeface="Times New Roman"/>
                        </a:rPr>
                        <a:t>Plus: Total Non-interest income</a:t>
                      </a:r>
                    </a:p>
                  </a:txBody>
                  <a:tcPr marL="27432" marR="27432" marT="0" marB="18288" anchor="b">
                    <a:lnL w="0"/>
                    <a:lnR w="0"/>
                    <a:lnT w="0"/>
                    <a:lnB w="0"/>
                    <a:noFill/>
                  </a:tcPr>
                </a:tc>
                <a:tc hMerge="1">
                  <a:txBody>
                    <a:bodyPr/>
                    <a:lstStyle/>
                    <a:p>
                      <a:endParaRPr/>
                    </a:p>
                  </a:txBody>
                  <a:tcPr anchor="b">
                    <a:lnL w="0"/>
                    <a:lnR w="0"/>
                    <a:lnT w="0"/>
                    <a:lnB w="0"/>
                    <a:noFill/>
                  </a:tcPr>
                </a:tc>
                <a:tc gridSpan="2">
                  <a:txBody>
                    <a:bodyPr/>
                    <a:lstStyle/>
                    <a:p>
                      <a:pPr algn="r">
                        <a:lnSpc>
                          <a:spcPct val="99600"/>
                        </a:lnSpc>
                      </a:pPr>
                      <a:r>
                        <a:rPr sz="1000">
                          <a:solidFill>
                            <a:srgbClr val="000000"/>
                          </a:solidFill>
                          <a:latin typeface="Times New Roman"/>
                        </a:rPr>
                        <a:t>55,574</a:t>
                      </a:r>
                    </a:p>
                  </a:txBody>
                  <a:tcPr marL="27432" marR="0" marT="0" marB="18288" anchor="b">
                    <a:lnL w="0"/>
                    <a:lnR w="0"/>
                    <a:lnT w="0"/>
                    <a:lnB w="0"/>
                    <a:noFill/>
                  </a:tcPr>
                </a:tc>
                <a:tc hMerge="1">
                  <a:txBody>
                    <a:bodyPr/>
                    <a:lstStyle/>
                    <a:p>
                      <a:endParaRPr/>
                    </a:p>
                  </a:txBody>
                  <a:tcPr>
                    <a:lnL w="0"/>
                    <a:lnR w="0"/>
                    <a:lnT w="0"/>
                    <a:lnB w="0"/>
                  </a:tcPr>
                </a:tc>
                <a:tc>
                  <a:txBody>
                    <a:bodyPr/>
                    <a:lstStyle/>
                    <a:p>
                      <a:pPr algn="r">
                        <a:lnSpc>
                          <a:spcPct val="99600"/>
                        </a:lnSpc>
                      </a:pPr>
                      <a:endParaRPr sz="1000">
                        <a:solidFill>
                          <a:srgbClr val="000000"/>
                        </a:solidFill>
                        <a:latin typeface="Times New Roman"/>
                      </a:endParaRPr>
                    </a:p>
                  </a:txBody>
                  <a:tcPr marL="0" marR="9144" marT="0" marB="18288" anchor="b">
                    <a:lnL w="0"/>
                    <a:lnR w="0"/>
                    <a:lnT w="0"/>
                    <a:lnB w="0"/>
                    <a:noFill/>
                  </a:tcPr>
                </a:tc>
                <a:tc>
                  <a:txBody>
                    <a:bodyPr/>
                    <a:lstStyle/>
                    <a:p>
                      <a:endParaRPr sz="100"/>
                    </a:p>
                  </a:txBody>
                  <a:tcPr marL="0" marR="0" marT="0" marB="0" anchor="b">
                    <a:lnL w="0"/>
                    <a:lnR w="0"/>
                    <a:lnT w="0"/>
                    <a:lnB w="0"/>
                    <a:noFill/>
                  </a:tcPr>
                </a:tc>
                <a:tc gridSpan="2">
                  <a:txBody>
                    <a:bodyPr/>
                    <a:lstStyle/>
                    <a:p>
                      <a:pPr algn="r">
                        <a:lnSpc>
                          <a:spcPct val="99600"/>
                        </a:lnSpc>
                      </a:pPr>
                      <a:r>
                        <a:rPr sz="1000">
                          <a:solidFill>
                            <a:srgbClr val="000000"/>
                          </a:solidFill>
                          <a:latin typeface="Times New Roman"/>
                        </a:rPr>
                        <a:t>63,248</a:t>
                      </a:r>
                    </a:p>
                  </a:txBody>
                  <a:tcPr marL="27432" marR="0" marT="0" marB="18288" anchor="b">
                    <a:lnL w="0"/>
                    <a:lnR w="0"/>
                    <a:lnT w="0"/>
                    <a:lnB w="0"/>
                    <a:noFill/>
                  </a:tcPr>
                </a:tc>
                <a:tc hMerge="1">
                  <a:txBody>
                    <a:bodyPr/>
                    <a:lstStyle/>
                    <a:p>
                      <a:endParaRPr/>
                    </a:p>
                  </a:txBody>
                  <a:tcPr>
                    <a:lnL w="0"/>
                    <a:lnR w="0"/>
                    <a:lnT w="0"/>
                    <a:lnB w="0"/>
                  </a:tcPr>
                </a:tc>
                <a:tc>
                  <a:txBody>
                    <a:bodyPr/>
                    <a:lstStyle/>
                    <a:p>
                      <a:pPr algn="r">
                        <a:lnSpc>
                          <a:spcPct val="99600"/>
                        </a:lnSpc>
                      </a:pPr>
                      <a:endParaRPr sz="1000">
                        <a:solidFill>
                          <a:srgbClr val="000000"/>
                        </a:solidFill>
                        <a:latin typeface="Times New Roman"/>
                      </a:endParaRPr>
                    </a:p>
                  </a:txBody>
                  <a:tcPr marL="0" marR="9144" marT="0" marB="18288" anchor="b">
                    <a:lnL w="0"/>
                    <a:lnR w="0"/>
                    <a:lnT w="0"/>
                    <a:lnB w="0"/>
                    <a:noFill/>
                  </a:tcPr>
                </a:tc>
                <a:tc>
                  <a:txBody>
                    <a:bodyPr/>
                    <a:lstStyle/>
                    <a:p>
                      <a:endParaRPr sz="100"/>
                    </a:p>
                  </a:txBody>
                  <a:tcPr marL="0" marR="0" marT="0" marB="0" anchor="b">
                    <a:lnL w="0"/>
                    <a:lnR w="0"/>
                    <a:lnT w="0"/>
                    <a:lnB w="0"/>
                    <a:noFill/>
                  </a:tcPr>
                </a:tc>
                <a:tc gridSpan="2">
                  <a:txBody>
                    <a:bodyPr/>
                    <a:lstStyle/>
                    <a:p>
                      <a:pPr algn="r">
                        <a:lnSpc>
                          <a:spcPct val="99600"/>
                        </a:lnSpc>
                      </a:pPr>
                      <a:r>
                        <a:rPr sz="1000">
                          <a:solidFill>
                            <a:srgbClr val="000000"/>
                          </a:solidFill>
                          <a:latin typeface="Times New Roman"/>
                        </a:rPr>
                        <a:t>55,281</a:t>
                      </a:r>
                    </a:p>
                  </a:txBody>
                  <a:tcPr marL="27432" marR="0" marT="0" marB="18288" anchor="b">
                    <a:lnL w="0"/>
                    <a:lnR w="0"/>
                    <a:lnT w="0"/>
                    <a:lnB w="0"/>
                    <a:noFill/>
                  </a:tcPr>
                </a:tc>
                <a:tc hMerge="1">
                  <a:txBody>
                    <a:bodyPr/>
                    <a:lstStyle/>
                    <a:p>
                      <a:endParaRPr/>
                    </a:p>
                  </a:txBody>
                  <a:tcPr>
                    <a:lnL w="0"/>
                    <a:lnR w="0"/>
                    <a:lnT w="0"/>
                    <a:lnB w="0"/>
                  </a:tcPr>
                </a:tc>
                <a:tc>
                  <a:txBody>
                    <a:bodyPr/>
                    <a:lstStyle/>
                    <a:p>
                      <a:pPr algn="r">
                        <a:lnSpc>
                          <a:spcPct val="99600"/>
                        </a:lnSpc>
                      </a:pPr>
                      <a:endParaRPr sz="1000">
                        <a:solidFill>
                          <a:srgbClr val="000000"/>
                        </a:solidFill>
                        <a:latin typeface="Times New Roman"/>
                      </a:endParaRPr>
                    </a:p>
                  </a:txBody>
                  <a:tcPr marL="0" marR="9144" marT="0" marB="18288" anchor="b">
                    <a:lnL w="0"/>
                    <a:lnR w="0"/>
                    <a:lnT w="0"/>
                    <a:lnB w="0"/>
                    <a:noFill/>
                  </a:tcPr>
                </a:tc>
                <a:extLst>
                  <a:ext uri="{0D108BD9-81ED-4DB2-BD59-A6C34878D82A}">
                    <a16:rowId xmlns:a16="http://schemas.microsoft.com/office/drawing/2014/main" val="10009"/>
                  </a:ext>
                </a:extLst>
              </a:tr>
              <a:tr h="200025">
                <a:tc gridSpan="2">
                  <a:txBody>
                    <a:bodyPr/>
                    <a:lstStyle/>
                    <a:p>
                      <a:pPr algn="l">
                        <a:lnSpc>
                          <a:spcPct val="99600"/>
                        </a:lnSpc>
                      </a:pPr>
                      <a:r>
                        <a:rPr sz="1000">
                          <a:solidFill>
                            <a:srgbClr val="000000"/>
                          </a:solidFill>
                          <a:latin typeface="Times New Roman"/>
                        </a:rPr>
                        <a:t>Less: Investment securities gains, net</a:t>
                      </a:r>
                    </a:p>
                  </a:txBody>
                  <a:tcPr marL="27432" marR="27432" marT="0" marB="18288" anchor="b">
                    <a:lnL w="0"/>
                    <a:lnR w="0"/>
                    <a:lnT w="0"/>
                    <a:lnB w="0"/>
                    <a:noFill/>
                  </a:tcPr>
                </a:tc>
                <a:tc hMerge="1">
                  <a:txBody>
                    <a:bodyPr/>
                    <a:lstStyle/>
                    <a:p>
                      <a:endParaRPr/>
                    </a:p>
                  </a:txBody>
                  <a:tcPr anchor="b">
                    <a:lnL w="0"/>
                    <a:lnR w="0"/>
                    <a:lnT w="0"/>
                    <a:lnB w="0"/>
                    <a:noFill/>
                  </a:tcPr>
                </a:tc>
                <a:tc gridSpan="2">
                  <a:txBody>
                    <a:bodyPr/>
                    <a:lstStyle/>
                    <a:p>
                      <a:pPr algn="r">
                        <a:lnSpc>
                          <a:spcPct val="99600"/>
                        </a:lnSpc>
                      </a:pPr>
                      <a:r>
                        <a:rPr sz="1000">
                          <a:solidFill>
                            <a:srgbClr val="000000"/>
                          </a:solidFill>
                          <a:latin typeface="Times New Roman"/>
                        </a:rPr>
                        <a:t>—</a:t>
                      </a:r>
                    </a:p>
                  </a:txBody>
                  <a:tcPr marL="27432" marR="0"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a:txBody>
                    <a:bodyPr/>
                    <a:lstStyle/>
                    <a:p>
                      <a:pPr algn="r">
                        <a:lnSpc>
                          <a:spcPct val="99600"/>
                        </a:lnSpc>
                      </a:pPr>
                      <a:endParaRPr sz="1000">
                        <a:solidFill>
                          <a:srgbClr val="000000"/>
                        </a:solidFill>
                        <a:latin typeface="Times New Roman"/>
                      </a:endParaRP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gridSpan="2">
                  <a:txBody>
                    <a:bodyPr/>
                    <a:lstStyle/>
                    <a:p>
                      <a:pPr algn="r">
                        <a:lnSpc>
                          <a:spcPct val="99600"/>
                        </a:lnSpc>
                      </a:pPr>
                      <a:r>
                        <a:rPr sz="1000">
                          <a:solidFill>
                            <a:srgbClr val="000000"/>
                          </a:solidFill>
                          <a:latin typeface="Times New Roman"/>
                        </a:rPr>
                        <a:t>(2</a:t>
                      </a:r>
                    </a:p>
                  </a:txBody>
                  <a:tcPr marL="27432" marR="0"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a:txBody>
                    <a:bodyPr/>
                    <a:lstStyle/>
                    <a:p>
                      <a:pPr algn="l">
                        <a:lnSpc>
                          <a:spcPct val="99600"/>
                        </a:lnSpc>
                      </a:pPr>
                      <a:r>
                        <a:rPr sz="1000">
                          <a:solidFill>
                            <a:srgbClr val="000000"/>
                          </a:solidFill>
                          <a:latin typeface="Times New Roman"/>
                        </a:rPr>
                        <a:t>)</a:t>
                      </a:r>
                    </a:p>
                  </a:txBody>
                  <a:tcPr marL="0" marR="0"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gridSpan="2">
                  <a:txBody>
                    <a:bodyPr/>
                    <a:lstStyle/>
                    <a:p>
                      <a:pPr algn="r">
                        <a:lnSpc>
                          <a:spcPct val="99600"/>
                        </a:lnSpc>
                      </a:pPr>
                      <a:r>
                        <a:rPr sz="1000">
                          <a:solidFill>
                            <a:srgbClr val="000000"/>
                          </a:solidFill>
                          <a:latin typeface="Times New Roman"/>
                        </a:rPr>
                        <a:t>—</a:t>
                      </a:r>
                    </a:p>
                  </a:txBody>
                  <a:tcPr marL="27432" marR="0"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a:txBody>
                    <a:bodyPr/>
                    <a:lstStyle/>
                    <a:p>
                      <a:pPr algn="r">
                        <a:lnSpc>
                          <a:spcPct val="99600"/>
                        </a:lnSpc>
                      </a:pPr>
                      <a:endParaRPr sz="1000">
                        <a:solidFill>
                          <a:srgbClr val="000000"/>
                        </a:solidFill>
                        <a:latin typeface="Times New Roman"/>
                      </a:endParaRP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10"/>
                  </a:ext>
                </a:extLst>
              </a:tr>
              <a:tr h="200025">
                <a:tc gridSpan="2">
                  <a:txBody>
                    <a:bodyPr/>
                    <a:lstStyle/>
                    <a:p>
                      <a:pPr algn="l">
                        <a:lnSpc>
                          <a:spcPct val="99600"/>
                        </a:lnSpc>
                      </a:pPr>
                      <a:r>
                        <a:rPr sz="1000">
                          <a:solidFill>
                            <a:srgbClr val="000000"/>
                          </a:solidFill>
                          <a:latin typeface="Times New Roman"/>
                        </a:rPr>
                        <a:t>Total revenue (denominator)</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12700" cmpd="sng">
                      <a:solidFill>
                        <a:srgbClr val="000000"/>
                      </a:solidFill>
                      <a:prstDash val="solid"/>
                    </a:lnT>
                    <a:lnB w="12700" cmpd="dbl">
                      <a:solidFill>
                        <a:srgbClr val="000000"/>
                      </a:solidFill>
                      <a:prstDash val="solid"/>
                    </a:lnB>
                    <a:noFill/>
                  </a:tcPr>
                </a:tc>
                <a:tc>
                  <a:txBody>
                    <a:bodyPr/>
                    <a:lstStyle/>
                    <a:p>
                      <a:pPr algn="r">
                        <a:lnSpc>
                          <a:spcPct val="99600"/>
                        </a:lnSpc>
                      </a:pPr>
                      <a:r>
                        <a:rPr sz="1000">
                          <a:solidFill>
                            <a:srgbClr val="000000"/>
                          </a:solidFill>
                          <a:latin typeface="Times New Roman"/>
                        </a:rPr>
                        <a:t>220,151</a:t>
                      </a:r>
                    </a:p>
                  </a:txBody>
                  <a:tcPr marL="0" marR="0" marT="0" marB="18288" anchor="b">
                    <a:lnL w="0"/>
                    <a:lnR w="0"/>
                    <a:lnT w="12700" cmpd="sng">
                      <a:solidFill>
                        <a:srgbClr val="000000"/>
                      </a:solidFill>
                      <a:prstDash val="solid"/>
                    </a:lnT>
                    <a:lnB w="12700" cmpd="dbl">
                      <a:solidFill>
                        <a:srgbClr val="000000"/>
                      </a:solidFill>
                      <a:prstDash val="solid"/>
                    </a:lnB>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127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12700" cmpd="sng">
                      <a:solidFill>
                        <a:srgbClr val="000000"/>
                      </a:solidFill>
                      <a:prstDash val="solid"/>
                    </a:lnT>
                    <a:lnB w="12700" cmpd="dbl">
                      <a:solidFill>
                        <a:srgbClr val="000000"/>
                      </a:solidFill>
                      <a:prstDash val="solid"/>
                    </a:lnB>
                    <a:noFill/>
                  </a:tcPr>
                </a:tc>
                <a:tc>
                  <a:txBody>
                    <a:bodyPr/>
                    <a:lstStyle/>
                    <a:p>
                      <a:pPr algn="r">
                        <a:lnSpc>
                          <a:spcPct val="99600"/>
                        </a:lnSpc>
                      </a:pPr>
                      <a:r>
                        <a:rPr sz="1000">
                          <a:solidFill>
                            <a:srgbClr val="000000"/>
                          </a:solidFill>
                          <a:latin typeface="Times New Roman"/>
                        </a:rPr>
                        <a:t>220,353</a:t>
                      </a:r>
                    </a:p>
                  </a:txBody>
                  <a:tcPr marL="0" marR="0" marT="0" marB="18288" anchor="b">
                    <a:lnL w="0"/>
                    <a:lnR w="0"/>
                    <a:lnT w="12700" cmpd="sng">
                      <a:solidFill>
                        <a:srgbClr val="000000"/>
                      </a:solidFill>
                      <a:prstDash val="solid"/>
                    </a:lnT>
                    <a:lnB w="12700" cmpd="dbl">
                      <a:solidFill>
                        <a:srgbClr val="000000"/>
                      </a:solidFill>
                      <a:prstDash val="solid"/>
                    </a:lnB>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127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12700" cmpd="sng">
                      <a:solidFill>
                        <a:srgbClr val="000000"/>
                      </a:solidFill>
                      <a:prstDash val="solid"/>
                    </a:lnT>
                    <a:lnB w="12700" cmpd="dbl">
                      <a:solidFill>
                        <a:srgbClr val="000000"/>
                      </a:solidFill>
                      <a:prstDash val="solid"/>
                    </a:lnB>
                    <a:noFill/>
                  </a:tcPr>
                </a:tc>
                <a:tc>
                  <a:txBody>
                    <a:bodyPr/>
                    <a:lstStyle/>
                    <a:p>
                      <a:pPr algn="r">
                        <a:lnSpc>
                          <a:spcPct val="99600"/>
                        </a:lnSpc>
                      </a:pPr>
                      <a:r>
                        <a:rPr sz="1000">
                          <a:solidFill>
                            <a:srgbClr val="000000"/>
                          </a:solidFill>
                          <a:latin typeface="Times New Roman"/>
                        </a:rPr>
                        <a:t>217,760</a:t>
                      </a:r>
                    </a:p>
                  </a:txBody>
                  <a:tcPr marL="0" marR="0" marT="0" marB="18288" anchor="b">
                    <a:lnL w="0"/>
                    <a:lnR w="0"/>
                    <a:lnT w="12700" cmpd="sng">
                      <a:solidFill>
                        <a:srgbClr val="000000"/>
                      </a:solidFill>
                      <a:prstDash val="solid"/>
                    </a:lnT>
                    <a:lnB w="12700" cmpd="dbl">
                      <a:solidFill>
                        <a:srgbClr val="000000"/>
                      </a:solidFill>
                      <a:prstDash val="solid"/>
                    </a:lnB>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12700" cmpd="dbl">
                      <a:solidFill>
                        <a:srgbClr val="000000"/>
                      </a:solidFill>
                      <a:prstDash val="solid"/>
                    </a:lnB>
                    <a:noFill/>
                  </a:tcPr>
                </a:tc>
                <a:extLst>
                  <a:ext uri="{0D108BD9-81ED-4DB2-BD59-A6C34878D82A}">
                    <a16:rowId xmlns:a16="http://schemas.microsoft.com/office/drawing/2014/main" val="10011"/>
                  </a:ext>
                </a:extLst>
              </a:tr>
              <a:tr h="200025">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gridSpan="3">
                  <a:txBody>
                    <a:bodyPr/>
                    <a:lstStyle/>
                    <a:p>
                      <a:endParaRPr sz="100"/>
                    </a:p>
                  </a:txBody>
                  <a:tcPr marL="0" marR="0" marT="0" marB="0" anchor="b">
                    <a:lnL w="0"/>
                    <a:lnR w="0"/>
                    <a:lnT w="12700" cmpd="dbl">
                      <a:solidFill>
                        <a:srgbClr val="000000"/>
                      </a:solidFill>
                      <a:prstDash val="solid"/>
                    </a:lnT>
                    <a:lnB w="0"/>
                    <a:noFill/>
                  </a:tcPr>
                </a:tc>
                <a:tc hMerge="1">
                  <a:txBody>
                    <a:bodyPr/>
                    <a:lstStyle/>
                    <a:p>
                      <a:endParaRPr/>
                    </a:p>
                  </a:txBody>
                  <a:tcPr>
                    <a:lnL w="0"/>
                    <a:lnR w="0"/>
                    <a:lnT w="12700" cmpd="dbl">
                      <a:prstDash val="solid"/>
                    </a:lnT>
                    <a:lnB w="0"/>
                  </a:tcPr>
                </a:tc>
                <a:tc hMerge="1">
                  <a:txBody>
                    <a:bodyPr/>
                    <a:lstStyle/>
                    <a:p>
                      <a:endParaRPr/>
                    </a:p>
                  </a:txBody>
                  <a:tcPr>
                    <a:lnL w="0"/>
                    <a:lnR w="0"/>
                    <a:lnT w="12700" cmpd="dbl">
                      <a:prstDash val="solid"/>
                    </a:lnT>
                    <a:lnB w="0"/>
                  </a:tcPr>
                </a:tc>
                <a:tc>
                  <a:txBody>
                    <a:bodyPr/>
                    <a:lstStyle/>
                    <a:p>
                      <a:endParaRPr sz="100"/>
                    </a:p>
                  </a:txBody>
                  <a:tcPr marL="0" marR="0" marT="0" marB="0" anchor="b">
                    <a:lnL w="0"/>
                    <a:lnR w="0"/>
                    <a:lnT w="0"/>
                    <a:lnB w="0"/>
                    <a:noFill/>
                  </a:tcPr>
                </a:tc>
                <a:tc gridSpan="3">
                  <a:txBody>
                    <a:bodyPr/>
                    <a:lstStyle/>
                    <a:p>
                      <a:endParaRPr sz="100"/>
                    </a:p>
                  </a:txBody>
                  <a:tcPr marL="0" marR="0" marT="0" marB="0" anchor="b">
                    <a:lnL w="0"/>
                    <a:lnR w="0"/>
                    <a:lnT w="12700" cmpd="dbl">
                      <a:solidFill>
                        <a:srgbClr val="000000"/>
                      </a:solidFill>
                      <a:prstDash val="solid"/>
                    </a:lnT>
                    <a:lnB w="0"/>
                    <a:noFill/>
                  </a:tcPr>
                </a:tc>
                <a:tc hMerge="1">
                  <a:txBody>
                    <a:bodyPr/>
                    <a:lstStyle/>
                    <a:p>
                      <a:endParaRPr/>
                    </a:p>
                  </a:txBody>
                  <a:tcPr>
                    <a:lnL w="0"/>
                    <a:lnR w="0"/>
                    <a:lnT w="12700" cmpd="dbl">
                      <a:prstDash val="solid"/>
                    </a:lnT>
                    <a:lnB w="0"/>
                  </a:tcPr>
                </a:tc>
                <a:tc hMerge="1">
                  <a:txBody>
                    <a:bodyPr/>
                    <a:lstStyle/>
                    <a:p>
                      <a:endParaRPr/>
                    </a:p>
                  </a:txBody>
                  <a:tcPr>
                    <a:lnL w="0"/>
                    <a:lnR w="0"/>
                    <a:lnT w="12700" cmpd="dbl">
                      <a:prstDash val="solid"/>
                    </a:lnT>
                    <a:lnB w="0"/>
                  </a:tcPr>
                </a:tc>
                <a:tc>
                  <a:txBody>
                    <a:bodyPr/>
                    <a:lstStyle/>
                    <a:p>
                      <a:endParaRPr sz="100"/>
                    </a:p>
                  </a:txBody>
                  <a:tcPr marL="0" marR="0" marT="0" marB="0" anchor="b">
                    <a:lnL w="0"/>
                    <a:lnR w="0"/>
                    <a:lnT w="0"/>
                    <a:lnB w="0"/>
                    <a:noFill/>
                  </a:tcPr>
                </a:tc>
                <a:tc gridSpan="3">
                  <a:txBody>
                    <a:bodyPr/>
                    <a:lstStyle/>
                    <a:p>
                      <a:endParaRPr sz="100"/>
                    </a:p>
                  </a:txBody>
                  <a:tcPr marL="0" marR="0" marT="0" marB="0" anchor="b">
                    <a:lnL w="0"/>
                    <a:lnR w="0"/>
                    <a:lnT w="12700" cmpd="dbl">
                      <a:solidFill>
                        <a:srgbClr val="000000"/>
                      </a:solidFill>
                      <a:prstDash val="solid"/>
                    </a:lnT>
                    <a:lnB w="0"/>
                    <a:noFill/>
                  </a:tcPr>
                </a:tc>
                <a:tc hMerge="1">
                  <a:txBody>
                    <a:bodyPr/>
                    <a:lstStyle/>
                    <a:p>
                      <a:endParaRPr/>
                    </a:p>
                  </a:txBody>
                  <a:tcPr>
                    <a:lnL w="0"/>
                    <a:lnR w="0"/>
                    <a:lnT w="12700" cmpd="dbl">
                      <a:prstDash val="solid"/>
                    </a:lnT>
                    <a:lnB w="0"/>
                  </a:tcPr>
                </a:tc>
                <a:tc hMerge="1">
                  <a:txBody>
                    <a:bodyPr/>
                    <a:lstStyle/>
                    <a:p>
                      <a:endParaRPr/>
                    </a:p>
                  </a:txBody>
                  <a:tcPr>
                    <a:lnL w="0"/>
                    <a:lnR w="0"/>
                    <a:lnT w="12700" cmpd="dbl">
                      <a:prstDash val="solid"/>
                    </a:lnT>
                    <a:lnB w="0"/>
                  </a:tcPr>
                </a:tc>
                <a:extLst>
                  <a:ext uri="{0D108BD9-81ED-4DB2-BD59-A6C34878D82A}">
                    <a16:rowId xmlns:a16="http://schemas.microsoft.com/office/drawing/2014/main" val="10012"/>
                  </a:ext>
                </a:extLst>
              </a:tr>
              <a:tr h="200025">
                <a:tc gridSpan="2">
                  <a:txBody>
                    <a:bodyPr/>
                    <a:lstStyle/>
                    <a:p>
                      <a:pPr algn="l">
                        <a:lnSpc>
                          <a:spcPct val="99600"/>
                        </a:lnSpc>
                      </a:pPr>
                      <a:r>
                        <a:rPr sz="1000">
                          <a:solidFill>
                            <a:srgbClr val="000000"/>
                          </a:solidFill>
                          <a:latin typeface="Times New Roman"/>
                        </a:rPr>
                        <a:t>Efficiency ratio</a:t>
                      </a:r>
                    </a:p>
                  </a:txBody>
                  <a:tcPr marL="27432" marR="27432" marT="0" marB="18288" anchor="b">
                    <a:lnL w="0"/>
                    <a:lnR w="0"/>
                    <a:lnT w="0"/>
                    <a:lnB w="0"/>
                    <a:noFill/>
                  </a:tcPr>
                </a:tc>
                <a:tc hMerge="1">
                  <a:txBody>
                    <a:bodyPr/>
                    <a:lstStyle/>
                    <a:p>
                      <a:endParaRPr/>
                    </a:p>
                  </a:txBody>
                  <a:tcPr anchor="b">
                    <a:lnL w="0"/>
                    <a:lnR w="0"/>
                    <a:lnT w="0"/>
                    <a:lnB w="0"/>
                    <a:noFill/>
                  </a:tcPr>
                </a:tc>
                <a:tc gridSpan="2">
                  <a:txBody>
                    <a:bodyPr/>
                    <a:lstStyle/>
                    <a:p>
                      <a:pPr algn="r">
                        <a:lnSpc>
                          <a:spcPct val="99600"/>
                        </a:lnSpc>
                      </a:pPr>
                      <a:r>
                        <a:rPr sz="1000">
                          <a:solidFill>
                            <a:srgbClr val="000000"/>
                          </a:solidFill>
                          <a:latin typeface="Times New Roman"/>
                        </a:rPr>
                        <a:t>69.5</a:t>
                      </a:r>
                    </a:p>
                  </a:txBody>
                  <a:tcPr marL="27432" marR="0" marT="0" marB="18288" anchor="b">
                    <a:lnL w="0"/>
                    <a:lnR w="0"/>
                    <a:lnT w="0"/>
                    <a:lnB w="12700" cmpd="dbl">
                      <a:solidFill>
                        <a:srgbClr val="000000"/>
                      </a:solidFill>
                      <a:prstDash val="solid"/>
                    </a:lnB>
                    <a:noFill/>
                  </a:tcPr>
                </a:tc>
                <a:tc hMerge="1">
                  <a:txBody>
                    <a:bodyPr/>
                    <a:lstStyle/>
                    <a:p>
                      <a:endParaRPr/>
                    </a:p>
                  </a:txBody>
                  <a:tcPr>
                    <a:lnL w="0"/>
                    <a:lnR w="0"/>
                    <a:lnT w="0"/>
                    <a:lnB w="0"/>
                  </a:tcPr>
                </a:tc>
                <a:tc>
                  <a:txBody>
                    <a:bodyPr/>
                    <a:lstStyle/>
                    <a:p>
                      <a:pPr algn="r">
                        <a:lnSpc>
                          <a:spcPct val="99600"/>
                        </a:lnSpc>
                      </a:pPr>
                      <a:r>
                        <a:rPr sz="1000">
                          <a:solidFill>
                            <a:srgbClr val="000000"/>
                          </a:solidFill>
                          <a:latin typeface="Times New Roman"/>
                        </a:rPr>
                        <a:t>%</a:t>
                      </a:r>
                    </a:p>
                  </a:txBody>
                  <a:tcPr marL="0" marR="9144" marT="0" marB="18288" anchor="b">
                    <a:lnL w="0"/>
                    <a:lnR w="0"/>
                    <a:lnT w="0"/>
                    <a:lnB w="12700" cmpd="dbl">
                      <a:solidFill>
                        <a:srgbClr val="000000"/>
                      </a:solidFill>
                      <a:prstDash val="solid"/>
                    </a:lnB>
                    <a:noFill/>
                  </a:tcPr>
                </a:tc>
                <a:tc>
                  <a:txBody>
                    <a:bodyPr/>
                    <a:lstStyle/>
                    <a:p>
                      <a:endParaRPr sz="100"/>
                    </a:p>
                  </a:txBody>
                  <a:tcPr marL="0" marR="0" marT="0" marB="0" anchor="b">
                    <a:lnL w="0"/>
                    <a:lnR w="0"/>
                    <a:lnT w="0"/>
                    <a:lnB w="0"/>
                    <a:noFill/>
                  </a:tcPr>
                </a:tc>
                <a:tc gridSpan="2">
                  <a:txBody>
                    <a:bodyPr/>
                    <a:lstStyle/>
                    <a:p>
                      <a:pPr algn="r">
                        <a:lnSpc>
                          <a:spcPct val="99600"/>
                        </a:lnSpc>
                      </a:pPr>
                      <a:r>
                        <a:rPr sz="1000">
                          <a:solidFill>
                            <a:srgbClr val="000000"/>
                          </a:solidFill>
                          <a:latin typeface="Times New Roman"/>
                        </a:rPr>
                        <a:t>62.3</a:t>
                      </a:r>
                    </a:p>
                  </a:txBody>
                  <a:tcPr marL="27432" marR="0" marT="0" marB="18288" anchor="b">
                    <a:lnL w="0"/>
                    <a:lnR w="0"/>
                    <a:lnT w="0"/>
                    <a:lnB w="12700" cmpd="dbl">
                      <a:solidFill>
                        <a:srgbClr val="000000"/>
                      </a:solidFill>
                      <a:prstDash val="solid"/>
                    </a:lnB>
                    <a:noFill/>
                  </a:tcPr>
                </a:tc>
                <a:tc hMerge="1">
                  <a:txBody>
                    <a:bodyPr/>
                    <a:lstStyle/>
                    <a:p>
                      <a:endParaRPr/>
                    </a:p>
                  </a:txBody>
                  <a:tcPr>
                    <a:lnL w="0"/>
                    <a:lnR w="0"/>
                    <a:lnT w="0"/>
                    <a:lnB w="0"/>
                  </a:tcPr>
                </a:tc>
                <a:tc>
                  <a:txBody>
                    <a:bodyPr/>
                    <a:lstStyle/>
                    <a:p>
                      <a:pPr algn="r">
                        <a:lnSpc>
                          <a:spcPct val="99600"/>
                        </a:lnSpc>
                      </a:pPr>
                      <a:r>
                        <a:rPr sz="1000">
                          <a:solidFill>
                            <a:srgbClr val="000000"/>
                          </a:solidFill>
                          <a:latin typeface="Times New Roman"/>
                        </a:rPr>
                        <a:t>%</a:t>
                      </a:r>
                    </a:p>
                  </a:txBody>
                  <a:tcPr marL="0" marR="9144" marT="0" marB="18288" anchor="b">
                    <a:lnL w="0"/>
                    <a:lnR w="0"/>
                    <a:lnT w="0"/>
                    <a:lnB w="12700" cmpd="dbl">
                      <a:solidFill>
                        <a:srgbClr val="000000"/>
                      </a:solidFill>
                      <a:prstDash val="solid"/>
                    </a:lnB>
                    <a:noFill/>
                  </a:tcPr>
                </a:tc>
                <a:tc>
                  <a:txBody>
                    <a:bodyPr/>
                    <a:lstStyle/>
                    <a:p>
                      <a:endParaRPr sz="100"/>
                    </a:p>
                  </a:txBody>
                  <a:tcPr marL="0" marR="0" marT="0" marB="0" anchor="b">
                    <a:lnL w="0"/>
                    <a:lnR w="0"/>
                    <a:lnT w="0"/>
                    <a:lnB w="0"/>
                    <a:noFill/>
                  </a:tcPr>
                </a:tc>
                <a:tc gridSpan="2">
                  <a:txBody>
                    <a:bodyPr/>
                    <a:lstStyle/>
                    <a:p>
                      <a:pPr algn="r">
                        <a:lnSpc>
                          <a:spcPct val="99600"/>
                        </a:lnSpc>
                      </a:pPr>
                      <a:r>
                        <a:rPr sz="1000">
                          <a:solidFill>
                            <a:srgbClr val="000000"/>
                          </a:solidFill>
                          <a:latin typeface="Times New Roman"/>
                        </a:rPr>
                        <a:t>63.1</a:t>
                      </a:r>
                    </a:p>
                  </a:txBody>
                  <a:tcPr marL="27432" marR="0" marT="0" marB="18288" anchor="b">
                    <a:lnL w="0"/>
                    <a:lnR w="0"/>
                    <a:lnT w="0"/>
                    <a:lnB w="12700" cmpd="dbl">
                      <a:solidFill>
                        <a:srgbClr val="000000"/>
                      </a:solidFill>
                      <a:prstDash val="solid"/>
                    </a:lnB>
                    <a:noFill/>
                  </a:tcPr>
                </a:tc>
                <a:tc hMerge="1">
                  <a:txBody>
                    <a:bodyPr/>
                    <a:lstStyle/>
                    <a:p>
                      <a:endParaRPr/>
                    </a:p>
                  </a:txBody>
                  <a:tcPr>
                    <a:lnL w="0"/>
                    <a:lnR w="0"/>
                    <a:lnT w="0"/>
                    <a:lnB w="0"/>
                  </a:tcPr>
                </a:tc>
                <a:tc>
                  <a:txBody>
                    <a:bodyPr/>
                    <a:lstStyle/>
                    <a:p>
                      <a:pPr algn="r">
                        <a:lnSpc>
                          <a:spcPct val="99600"/>
                        </a:lnSpc>
                      </a:pPr>
                      <a:r>
                        <a:rPr sz="1000">
                          <a:solidFill>
                            <a:srgbClr val="000000"/>
                          </a:solidFill>
                          <a:latin typeface="Times New Roman"/>
                        </a:rPr>
                        <a:t>%</a:t>
                      </a:r>
                    </a:p>
                  </a:txBody>
                  <a:tcPr marL="0" marR="9144" marT="0" marB="18288" anchor="b">
                    <a:lnL w="0"/>
                    <a:lnR w="0"/>
                    <a:lnT w="0"/>
                    <a:lnB w="12700" cmpd="dbl">
                      <a:solidFill>
                        <a:srgbClr val="000000"/>
                      </a:solidFill>
                      <a:prstDash val="solid"/>
                    </a:lnB>
                    <a:noFill/>
                  </a:tcPr>
                </a:tc>
                <a:extLst>
                  <a:ext uri="{0D108BD9-81ED-4DB2-BD59-A6C34878D82A}">
                    <a16:rowId xmlns:a16="http://schemas.microsoft.com/office/drawing/2014/main" val="10013"/>
                  </a:ext>
                </a:extLst>
              </a:tr>
            </a:tbl>
          </a:graphicData>
        </a:graphic>
      </p:graphicFrame>
      <p:graphicFrame>
        <p:nvGraphicFramePr>
          <p:cNvPr id="5" name="New Table"/>
          <p:cNvGraphicFramePr>
            <a:graphicFrameLocks noGrp="1"/>
          </p:cNvGraphicFramePr>
          <p:nvPr/>
        </p:nvGraphicFramePr>
        <p:xfrm>
          <a:off x="115443" y="4151503"/>
          <a:ext cx="8591550" cy="2413269"/>
        </p:xfrm>
        <a:graphic>
          <a:graphicData uri="http://schemas.openxmlformats.org/drawingml/2006/table">
            <a:tbl>
              <a:tblPr>
                <a:tableStyleId>{5C22544A-7EE6-4342-B048-85BDC9FD1C3A}</a:tableStyleId>
              </a:tblPr>
              <a:tblGrid>
                <a:gridCol w="3381375">
                  <a:extLst>
                    <a:ext uri="{9D8B030D-6E8A-4147-A177-3AD203B41FA5}">
                      <a16:colId xmlns:a16="http://schemas.microsoft.com/office/drawing/2014/main" val="20000"/>
                    </a:ext>
                  </a:extLst>
                </a:gridCol>
                <a:gridCol w="242443">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148082">
                  <a:extLst>
                    <a:ext uri="{9D8B030D-6E8A-4147-A177-3AD203B41FA5}">
                      <a16:colId xmlns:a16="http://schemas.microsoft.com/office/drawing/2014/main" val="20003"/>
                    </a:ext>
                  </a:extLst>
                </a:gridCol>
                <a:gridCol w="142875">
                  <a:extLst>
                    <a:ext uri="{9D8B030D-6E8A-4147-A177-3AD203B41FA5}">
                      <a16:colId xmlns:a16="http://schemas.microsoft.com/office/drawing/2014/main" val="20004"/>
                    </a:ext>
                  </a:extLst>
                </a:gridCol>
                <a:gridCol w="185293">
                  <a:extLst>
                    <a:ext uri="{9D8B030D-6E8A-4147-A177-3AD203B41FA5}">
                      <a16:colId xmlns:a16="http://schemas.microsoft.com/office/drawing/2014/main" val="20005"/>
                    </a:ext>
                  </a:extLst>
                </a:gridCol>
                <a:gridCol w="571500">
                  <a:extLst>
                    <a:ext uri="{9D8B030D-6E8A-4147-A177-3AD203B41FA5}">
                      <a16:colId xmlns:a16="http://schemas.microsoft.com/office/drawing/2014/main" val="20006"/>
                    </a:ext>
                  </a:extLst>
                </a:gridCol>
                <a:gridCol w="148082">
                  <a:extLst>
                    <a:ext uri="{9D8B030D-6E8A-4147-A177-3AD203B41FA5}">
                      <a16:colId xmlns:a16="http://schemas.microsoft.com/office/drawing/2014/main" val="20007"/>
                    </a:ext>
                  </a:extLst>
                </a:gridCol>
                <a:gridCol w="104775">
                  <a:extLst>
                    <a:ext uri="{9D8B030D-6E8A-4147-A177-3AD203B41FA5}">
                      <a16:colId xmlns:a16="http://schemas.microsoft.com/office/drawing/2014/main" val="20008"/>
                    </a:ext>
                  </a:extLst>
                </a:gridCol>
                <a:gridCol w="232918">
                  <a:extLst>
                    <a:ext uri="{9D8B030D-6E8A-4147-A177-3AD203B41FA5}">
                      <a16:colId xmlns:a16="http://schemas.microsoft.com/office/drawing/2014/main" val="20009"/>
                    </a:ext>
                  </a:extLst>
                </a:gridCol>
                <a:gridCol w="571500">
                  <a:extLst>
                    <a:ext uri="{9D8B030D-6E8A-4147-A177-3AD203B41FA5}">
                      <a16:colId xmlns:a16="http://schemas.microsoft.com/office/drawing/2014/main" val="20010"/>
                    </a:ext>
                  </a:extLst>
                </a:gridCol>
                <a:gridCol w="148082">
                  <a:extLst>
                    <a:ext uri="{9D8B030D-6E8A-4147-A177-3AD203B41FA5}">
                      <a16:colId xmlns:a16="http://schemas.microsoft.com/office/drawing/2014/main" val="20011"/>
                    </a:ext>
                  </a:extLst>
                </a:gridCol>
                <a:gridCol w="85725">
                  <a:extLst>
                    <a:ext uri="{9D8B030D-6E8A-4147-A177-3AD203B41FA5}">
                      <a16:colId xmlns:a16="http://schemas.microsoft.com/office/drawing/2014/main" val="20012"/>
                    </a:ext>
                  </a:extLst>
                </a:gridCol>
                <a:gridCol w="232918">
                  <a:extLst>
                    <a:ext uri="{9D8B030D-6E8A-4147-A177-3AD203B41FA5}">
                      <a16:colId xmlns:a16="http://schemas.microsoft.com/office/drawing/2014/main" val="20013"/>
                    </a:ext>
                  </a:extLst>
                </a:gridCol>
                <a:gridCol w="571500">
                  <a:extLst>
                    <a:ext uri="{9D8B030D-6E8A-4147-A177-3AD203B41FA5}">
                      <a16:colId xmlns:a16="http://schemas.microsoft.com/office/drawing/2014/main" val="20014"/>
                    </a:ext>
                  </a:extLst>
                </a:gridCol>
                <a:gridCol w="148082">
                  <a:extLst>
                    <a:ext uri="{9D8B030D-6E8A-4147-A177-3AD203B41FA5}">
                      <a16:colId xmlns:a16="http://schemas.microsoft.com/office/drawing/2014/main" val="20015"/>
                    </a:ext>
                  </a:extLst>
                </a:gridCol>
                <a:gridCol w="152400">
                  <a:extLst>
                    <a:ext uri="{9D8B030D-6E8A-4147-A177-3AD203B41FA5}">
                      <a16:colId xmlns:a16="http://schemas.microsoft.com/office/drawing/2014/main" val="20016"/>
                    </a:ext>
                  </a:extLst>
                </a:gridCol>
                <a:gridCol w="232918">
                  <a:extLst>
                    <a:ext uri="{9D8B030D-6E8A-4147-A177-3AD203B41FA5}">
                      <a16:colId xmlns:a16="http://schemas.microsoft.com/office/drawing/2014/main" val="20017"/>
                    </a:ext>
                  </a:extLst>
                </a:gridCol>
                <a:gridCol w="571500">
                  <a:extLst>
                    <a:ext uri="{9D8B030D-6E8A-4147-A177-3AD203B41FA5}">
                      <a16:colId xmlns:a16="http://schemas.microsoft.com/office/drawing/2014/main" val="20018"/>
                    </a:ext>
                  </a:extLst>
                </a:gridCol>
                <a:gridCol w="148082">
                  <a:extLst>
                    <a:ext uri="{9D8B030D-6E8A-4147-A177-3AD203B41FA5}">
                      <a16:colId xmlns:a16="http://schemas.microsoft.com/office/drawing/2014/main" val="20019"/>
                    </a:ext>
                  </a:extLst>
                </a:gridCol>
              </a:tblGrid>
              <a:tr h="161925">
                <a:tc>
                  <a:txBody>
                    <a:bodyPr/>
                    <a:lstStyle/>
                    <a:p>
                      <a:pPr algn="l">
                        <a:lnSpc>
                          <a:spcPct val="99600"/>
                        </a:lnSpc>
                      </a:pPr>
                      <a:endParaRPr sz="1800">
                        <a:solidFill>
                          <a:srgbClr val="000000"/>
                        </a:solidFill>
                        <a:latin typeface="Calibri"/>
                      </a:endParaRPr>
                    </a:p>
                  </a:txBody>
                  <a:tcPr marL="27432" marR="27432" marT="0" marB="18288" anchor="b">
                    <a:lnL w="0"/>
                    <a:lnR w="0"/>
                    <a:lnT w="0"/>
                    <a:lnB w="0"/>
                    <a:noFill/>
                  </a:tcPr>
                </a:tc>
                <a:tc gridSpan="3">
                  <a:txBody>
                    <a:bodyPr/>
                    <a:lstStyle/>
                    <a:p>
                      <a:pPr algn="l">
                        <a:lnSpc>
                          <a:spcPct val="99600"/>
                        </a:lnSpc>
                      </a:pPr>
                      <a:endParaRPr sz="1000" b="1" u="sng">
                        <a:solidFill>
                          <a:srgbClr val="000000"/>
                        </a:solidFill>
                        <a:latin typeface="Times New Roman"/>
                      </a:endParaRPr>
                    </a:p>
                  </a:txBody>
                  <a:tcPr marL="27432" marR="27432"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hMerge="1">
                  <a:txBody>
                    <a:bodyPr/>
                    <a:lstStyle/>
                    <a:p>
                      <a:endParaRPr/>
                    </a:p>
                  </a:txBody>
                  <a:tcPr>
                    <a:lnL w="0"/>
                    <a:lnR w="0"/>
                    <a:lnT w="0"/>
                    <a:lnB w="12700" cmpd="sng">
                      <a:solidFill>
                        <a:srgbClr val="000000"/>
                      </a:solidFill>
                      <a:prstDash val="solid"/>
                    </a:lnB>
                  </a:tcPr>
                </a:tc>
                <a:tc>
                  <a:txBody>
                    <a:bodyPr/>
                    <a:lstStyle/>
                    <a:p>
                      <a:pPr algn="l">
                        <a:lnSpc>
                          <a:spcPct val="99600"/>
                        </a:lnSpc>
                      </a:pPr>
                      <a:endParaRPr sz="1000" b="1" u="sng">
                        <a:solidFill>
                          <a:srgbClr val="000000"/>
                        </a:solidFill>
                        <a:latin typeface="Times New Roman"/>
                      </a:endParaRPr>
                    </a:p>
                  </a:txBody>
                  <a:tcPr marL="27432" marR="27432" marT="0" marB="18288" anchor="b">
                    <a:lnL w="0"/>
                    <a:lnR w="0"/>
                    <a:lnT w="0"/>
                    <a:lnB w="12700" cmpd="sng">
                      <a:solidFill>
                        <a:srgbClr val="000000"/>
                      </a:solidFill>
                      <a:prstDash val="solid"/>
                    </a:lnB>
                    <a:noFill/>
                  </a:tcPr>
                </a:tc>
                <a:tc gridSpan="3">
                  <a:txBody>
                    <a:bodyPr/>
                    <a:lstStyle/>
                    <a:p>
                      <a:endParaRPr sz="100"/>
                    </a:p>
                  </a:txBody>
                  <a:tcPr marL="0" marR="0" marT="0" marB="0"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hMerge="1">
                  <a:txBody>
                    <a:bodyPr/>
                    <a:lstStyle/>
                    <a:p>
                      <a:endParaRPr/>
                    </a:p>
                  </a:txBody>
                  <a:tcPr>
                    <a:lnL w="0"/>
                    <a:lnR w="0"/>
                    <a:lnT w="0"/>
                    <a:lnB w="12700" cmpd="sng">
                      <a:solidFill>
                        <a:srgbClr val="000000"/>
                      </a:solidFill>
                      <a:prstDash val="solid"/>
                    </a:lnB>
                  </a:tcPr>
                </a:tc>
                <a:tc>
                  <a:txBody>
                    <a:bodyPr/>
                    <a:lstStyle/>
                    <a:p>
                      <a:endParaRPr sz="100"/>
                    </a:p>
                  </a:txBody>
                  <a:tcPr marL="0" marR="0" marT="0" marB="0" anchor="b">
                    <a:lnL w="0"/>
                    <a:lnR w="0"/>
                    <a:lnT w="0"/>
                    <a:lnB w="12700" cmpd="sng">
                      <a:solidFill>
                        <a:srgbClr val="000000"/>
                      </a:solidFill>
                      <a:prstDash val="solid"/>
                    </a:lnB>
                    <a:noFill/>
                  </a:tcPr>
                </a:tc>
                <a:tc gridSpan="3">
                  <a:txBody>
                    <a:bodyPr/>
                    <a:lstStyle/>
                    <a:p>
                      <a:endParaRPr sz="100"/>
                    </a:p>
                  </a:txBody>
                  <a:tcPr marL="0" marR="0" marT="0" marB="0"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hMerge="1">
                  <a:txBody>
                    <a:bodyPr/>
                    <a:lstStyle/>
                    <a:p>
                      <a:endParaRPr/>
                    </a:p>
                  </a:txBody>
                  <a:tcPr>
                    <a:lnL w="0"/>
                    <a:lnR w="0"/>
                    <a:lnT w="0"/>
                    <a:lnB w="12700" cmpd="sng">
                      <a:solidFill>
                        <a:srgbClr val="000000"/>
                      </a:solidFill>
                      <a:prstDash val="solid"/>
                    </a:lnB>
                  </a:tcPr>
                </a:tc>
                <a:tc>
                  <a:txBody>
                    <a:bodyPr/>
                    <a:lstStyle/>
                    <a:p>
                      <a:endParaRPr sz="100"/>
                    </a:p>
                  </a:txBody>
                  <a:tcPr marL="0" marR="0" marT="0" marB="0" anchor="b">
                    <a:lnL w="0"/>
                    <a:lnR w="0"/>
                    <a:lnT w="0"/>
                    <a:lnB w="12700" cmpd="sng">
                      <a:solidFill>
                        <a:srgbClr val="000000"/>
                      </a:solidFill>
                      <a:prstDash val="solid"/>
                    </a:lnB>
                    <a:noFill/>
                  </a:tcPr>
                </a:tc>
                <a:tc gridSpan="3">
                  <a:txBody>
                    <a:bodyPr/>
                    <a:lstStyle/>
                    <a:p>
                      <a:endParaRPr sz="100"/>
                    </a:p>
                  </a:txBody>
                  <a:tcPr marL="0" marR="0" marT="0" marB="0"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hMerge="1">
                  <a:txBody>
                    <a:bodyPr/>
                    <a:lstStyle/>
                    <a:p>
                      <a:endParaRPr/>
                    </a:p>
                  </a:txBody>
                  <a:tcPr>
                    <a:lnL w="0"/>
                    <a:lnR w="0"/>
                    <a:lnT w="0"/>
                    <a:lnB w="12700" cmpd="sng">
                      <a:solidFill>
                        <a:srgbClr val="000000"/>
                      </a:solidFill>
                      <a:prstDash val="solid"/>
                    </a:lnB>
                  </a:tcPr>
                </a:tc>
                <a:tc>
                  <a:txBody>
                    <a:bodyPr/>
                    <a:lstStyle/>
                    <a:p>
                      <a:endParaRPr sz="100"/>
                    </a:p>
                  </a:txBody>
                  <a:tcPr marL="0" marR="0" marT="0" marB="0" anchor="b">
                    <a:lnL w="0"/>
                    <a:lnR w="0"/>
                    <a:lnT w="0"/>
                    <a:lnB w="12700" cmpd="sng">
                      <a:solidFill>
                        <a:srgbClr val="000000"/>
                      </a:solidFill>
                      <a:prstDash val="solid"/>
                    </a:lnB>
                    <a:noFill/>
                  </a:tcPr>
                </a:tc>
                <a:tc gridSpan="3">
                  <a:txBody>
                    <a:bodyPr/>
                    <a:lstStyle/>
                    <a:p>
                      <a:endParaRPr sz="100"/>
                    </a:p>
                  </a:txBody>
                  <a:tcPr marL="0" marR="0" marT="0" marB="0"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hMerge="1">
                  <a:txBody>
                    <a:bodyPr/>
                    <a:lstStyle/>
                    <a:p>
                      <a:endParaRPr/>
                    </a:p>
                  </a:txBody>
                  <a:tcPr>
                    <a:lnL w="0"/>
                    <a:lnR w="0"/>
                    <a:lnT w="0"/>
                    <a:lnB w="12700" cmpd="sng">
                      <a:solidFill>
                        <a:srgbClr val="000000"/>
                      </a:solidFill>
                      <a:prstDash val="solid"/>
                    </a:lnB>
                  </a:tcPr>
                </a:tc>
                <a:extLst>
                  <a:ext uri="{0D108BD9-81ED-4DB2-BD59-A6C34878D82A}">
                    <a16:rowId xmlns:a16="http://schemas.microsoft.com/office/drawing/2014/main" val="10000"/>
                  </a:ext>
                </a:extLst>
              </a:tr>
              <a:tr h="161925">
                <a:tc>
                  <a:txBody>
                    <a:bodyPr/>
                    <a:lstStyle/>
                    <a:p>
                      <a:endParaRPr sz="100"/>
                    </a:p>
                  </a:txBody>
                  <a:tcPr marL="0" marR="0" marT="0" marB="0" anchor="b">
                    <a:lnL w="0"/>
                    <a:lnR w="0"/>
                    <a:lnT w="0"/>
                    <a:lnB w="0"/>
                    <a:noFill/>
                  </a:tcPr>
                </a:tc>
                <a:tc gridSpan="3">
                  <a:txBody>
                    <a:bodyPr/>
                    <a:lstStyle/>
                    <a:p>
                      <a:pPr algn="ctr">
                        <a:lnSpc>
                          <a:spcPct val="99600"/>
                        </a:lnSpc>
                      </a:pPr>
                      <a:r>
                        <a:rPr sz="1000" b="1">
                          <a:solidFill>
                            <a:srgbClr val="000000"/>
                          </a:solidFill>
                          <a:latin typeface="Times New Roman"/>
                        </a:rPr>
                        <a:t>Dec 31</a:t>
                      </a:r>
                    </a:p>
                  </a:txBody>
                  <a:tcPr marL="27432" marR="27432" marT="0" marB="18288" anchor="b">
                    <a:lnL w="0"/>
                    <a:lnR w="0"/>
                    <a:lnT w="12700" cmpd="sng">
                      <a:solidFill>
                        <a:srgbClr val="000000"/>
                      </a:solidFill>
                      <a:prstDash val="solid"/>
                    </a:lnT>
                    <a:lnB w="0"/>
                    <a:noFill/>
                  </a:tcPr>
                </a:tc>
                <a:tc hMerge="1">
                  <a:txBody>
                    <a:bodyPr/>
                    <a:lstStyle/>
                    <a:p>
                      <a:endParaRPr/>
                    </a:p>
                  </a:txBody>
                  <a:tcPr>
                    <a:lnL w="0"/>
                    <a:lnR w="0"/>
                    <a:lnT w="12700" cmpd="sng">
                      <a:prstDash val="solid"/>
                    </a:lnT>
                    <a:lnB w="0"/>
                  </a:tcPr>
                </a:tc>
                <a:tc hMerge="1">
                  <a:txBody>
                    <a:bodyPr/>
                    <a:lstStyle/>
                    <a:p>
                      <a:endParaRPr/>
                    </a:p>
                  </a:txBody>
                  <a:tcPr>
                    <a:lnL w="0"/>
                    <a:lnR w="0"/>
                    <a:lnT w="12700" cmpd="sng">
                      <a:prstDash val="solid"/>
                    </a:lnT>
                    <a:lnB w="0"/>
                  </a:tcPr>
                </a:tc>
                <a:tc>
                  <a:txBody>
                    <a:bodyPr/>
                    <a:lstStyle/>
                    <a:p>
                      <a:pPr algn="l">
                        <a:lnSpc>
                          <a:spcPct val="99600"/>
                        </a:lnSpc>
                      </a:pPr>
                      <a:endParaRPr sz="1000">
                        <a:solidFill>
                          <a:srgbClr val="000000"/>
                        </a:solidFill>
                        <a:latin typeface="Calibri"/>
                      </a:endParaRPr>
                    </a:p>
                  </a:txBody>
                  <a:tcPr marL="27432" marR="27432" marT="0" marB="18288" anchor="b">
                    <a:lnL w="0"/>
                    <a:lnR w="0"/>
                    <a:lnT w="12700" cmpd="sng">
                      <a:solidFill>
                        <a:srgbClr val="000000"/>
                      </a:solidFill>
                      <a:prstDash val="solid"/>
                    </a:lnT>
                    <a:lnB w="0"/>
                    <a:noFill/>
                  </a:tcPr>
                </a:tc>
                <a:tc gridSpan="3">
                  <a:txBody>
                    <a:bodyPr/>
                    <a:lstStyle/>
                    <a:p>
                      <a:pPr algn="ctr">
                        <a:lnSpc>
                          <a:spcPct val="99600"/>
                        </a:lnSpc>
                      </a:pPr>
                      <a:r>
                        <a:rPr sz="1000" b="1">
                          <a:solidFill>
                            <a:srgbClr val="000000"/>
                          </a:solidFill>
                          <a:latin typeface="Times New Roman"/>
                        </a:rPr>
                        <a:t>Sep 30</a:t>
                      </a:r>
                    </a:p>
                  </a:txBody>
                  <a:tcPr marL="27432" marR="27432" marT="0" marB="18288" anchor="b">
                    <a:lnL w="0"/>
                    <a:lnR w="0"/>
                    <a:lnT w="12700" cmpd="sng">
                      <a:solidFill>
                        <a:srgbClr val="000000"/>
                      </a:solidFill>
                      <a:prstDash val="solid"/>
                    </a:lnT>
                    <a:lnB w="0"/>
                    <a:noFill/>
                  </a:tcPr>
                </a:tc>
                <a:tc hMerge="1">
                  <a:txBody>
                    <a:bodyPr/>
                    <a:lstStyle/>
                    <a:p>
                      <a:endParaRPr/>
                    </a:p>
                  </a:txBody>
                  <a:tcPr>
                    <a:lnL w="0"/>
                    <a:lnR w="0"/>
                    <a:lnT w="12700" cmpd="sng">
                      <a:prstDash val="solid"/>
                    </a:lnT>
                    <a:lnB w="0"/>
                  </a:tcPr>
                </a:tc>
                <a:tc hMerge="1">
                  <a:txBody>
                    <a:bodyPr/>
                    <a:lstStyle/>
                    <a:p>
                      <a:endParaRPr/>
                    </a:p>
                  </a:txBody>
                  <a:tcPr>
                    <a:lnL w="0"/>
                    <a:lnR w="0"/>
                    <a:lnT w="12700" cmpd="sng">
                      <a:prstDash val="solid"/>
                    </a:lnT>
                    <a:lnB w="0"/>
                  </a:tcPr>
                </a:tc>
                <a:tc>
                  <a:txBody>
                    <a:bodyPr/>
                    <a:lstStyle/>
                    <a:p>
                      <a:pPr algn="l">
                        <a:lnSpc>
                          <a:spcPct val="99600"/>
                        </a:lnSpc>
                      </a:pPr>
                      <a:endParaRPr sz="1000">
                        <a:solidFill>
                          <a:srgbClr val="000000"/>
                        </a:solidFill>
                        <a:latin typeface="Calibri"/>
                      </a:endParaRPr>
                    </a:p>
                  </a:txBody>
                  <a:tcPr marL="27432" marR="27432" marT="0" marB="18288" anchor="b">
                    <a:lnL w="0"/>
                    <a:lnR w="0"/>
                    <a:lnT w="12700" cmpd="sng">
                      <a:solidFill>
                        <a:srgbClr val="000000"/>
                      </a:solidFill>
                      <a:prstDash val="solid"/>
                    </a:lnT>
                    <a:lnB w="0"/>
                    <a:noFill/>
                  </a:tcPr>
                </a:tc>
                <a:tc gridSpan="3">
                  <a:txBody>
                    <a:bodyPr/>
                    <a:lstStyle/>
                    <a:p>
                      <a:pPr algn="ctr">
                        <a:lnSpc>
                          <a:spcPct val="99600"/>
                        </a:lnSpc>
                      </a:pPr>
                      <a:r>
                        <a:rPr sz="1000" b="1">
                          <a:solidFill>
                            <a:srgbClr val="000000"/>
                          </a:solidFill>
                          <a:latin typeface="Times New Roman"/>
                        </a:rPr>
                        <a:t>Jun 30</a:t>
                      </a:r>
                    </a:p>
                  </a:txBody>
                  <a:tcPr marL="27432" marR="27432" marT="0" marB="18288" anchor="b">
                    <a:lnL w="0"/>
                    <a:lnR w="0"/>
                    <a:lnT w="12700" cmpd="sng">
                      <a:solidFill>
                        <a:srgbClr val="000000"/>
                      </a:solidFill>
                      <a:prstDash val="solid"/>
                    </a:lnT>
                    <a:lnB w="0"/>
                    <a:noFill/>
                  </a:tcPr>
                </a:tc>
                <a:tc hMerge="1">
                  <a:txBody>
                    <a:bodyPr/>
                    <a:lstStyle/>
                    <a:p>
                      <a:endParaRPr/>
                    </a:p>
                  </a:txBody>
                  <a:tcPr>
                    <a:lnL w="0"/>
                    <a:lnR w="0"/>
                    <a:lnT w="12700" cmpd="sng">
                      <a:prstDash val="solid"/>
                    </a:lnT>
                    <a:lnB w="0"/>
                  </a:tcPr>
                </a:tc>
                <a:tc hMerge="1">
                  <a:txBody>
                    <a:bodyPr/>
                    <a:lstStyle/>
                    <a:p>
                      <a:endParaRPr/>
                    </a:p>
                  </a:txBody>
                  <a:tcPr>
                    <a:lnL w="0"/>
                    <a:lnR w="0"/>
                    <a:lnT w="12700" cmpd="sng">
                      <a:prstDash val="solid"/>
                    </a:lnT>
                    <a:lnB w="0"/>
                  </a:tcPr>
                </a:tc>
                <a:tc>
                  <a:txBody>
                    <a:bodyPr/>
                    <a:lstStyle/>
                    <a:p>
                      <a:pPr algn="l">
                        <a:lnSpc>
                          <a:spcPct val="99600"/>
                        </a:lnSpc>
                      </a:pPr>
                      <a:endParaRPr sz="1000">
                        <a:solidFill>
                          <a:srgbClr val="000000"/>
                        </a:solidFill>
                        <a:latin typeface="Calibri"/>
                      </a:endParaRPr>
                    </a:p>
                  </a:txBody>
                  <a:tcPr marL="27432" marR="27432" marT="0" marB="18288" anchor="b">
                    <a:lnL w="0"/>
                    <a:lnR w="0"/>
                    <a:lnT w="12700" cmpd="sng">
                      <a:solidFill>
                        <a:srgbClr val="000000"/>
                      </a:solidFill>
                      <a:prstDash val="solid"/>
                    </a:lnT>
                    <a:lnB w="0"/>
                    <a:noFill/>
                  </a:tcPr>
                </a:tc>
                <a:tc gridSpan="3">
                  <a:txBody>
                    <a:bodyPr/>
                    <a:lstStyle/>
                    <a:p>
                      <a:pPr algn="ctr">
                        <a:lnSpc>
                          <a:spcPct val="99600"/>
                        </a:lnSpc>
                      </a:pPr>
                      <a:r>
                        <a:rPr sz="1000" b="1">
                          <a:solidFill>
                            <a:srgbClr val="000000"/>
                          </a:solidFill>
                          <a:latin typeface="Times New Roman"/>
                        </a:rPr>
                        <a:t>Mar 31</a:t>
                      </a:r>
                    </a:p>
                  </a:txBody>
                  <a:tcPr marL="27432" marR="27432" marT="0" marB="18288" anchor="b">
                    <a:lnL w="0"/>
                    <a:lnR w="0"/>
                    <a:lnT w="12700" cmpd="sng">
                      <a:solidFill>
                        <a:srgbClr val="000000"/>
                      </a:solidFill>
                      <a:prstDash val="solid"/>
                    </a:lnT>
                    <a:lnB w="0"/>
                    <a:noFill/>
                  </a:tcPr>
                </a:tc>
                <a:tc hMerge="1">
                  <a:txBody>
                    <a:bodyPr/>
                    <a:lstStyle/>
                    <a:p>
                      <a:endParaRPr/>
                    </a:p>
                  </a:txBody>
                  <a:tcPr>
                    <a:lnL w="0"/>
                    <a:lnR w="0"/>
                    <a:lnT w="12700" cmpd="sng">
                      <a:prstDash val="solid"/>
                    </a:lnT>
                    <a:lnB w="0"/>
                  </a:tcPr>
                </a:tc>
                <a:tc hMerge="1">
                  <a:txBody>
                    <a:bodyPr/>
                    <a:lstStyle/>
                    <a:p>
                      <a:endParaRPr/>
                    </a:p>
                  </a:txBody>
                  <a:tcPr>
                    <a:lnL w="0"/>
                    <a:lnR w="0"/>
                    <a:lnT w="12700" cmpd="sng">
                      <a:prstDash val="solid"/>
                    </a:lnT>
                    <a:lnB w="0"/>
                  </a:tcPr>
                </a:tc>
                <a:tc>
                  <a:txBody>
                    <a:bodyPr/>
                    <a:lstStyle/>
                    <a:p>
                      <a:pPr algn="l">
                        <a:lnSpc>
                          <a:spcPct val="99600"/>
                        </a:lnSpc>
                      </a:pPr>
                      <a:endParaRPr sz="1000">
                        <a:solidFill>
                          <a:srgbClr val="000000"/>
                        </a:solidFill>
                        <a:latin typeface="Calibri"/>
                      </a:endParaRPr>
                    </a:p>
                  </a:txBody>
                  <a:tcPr marL="27432" marR="27432" marT="0" marB="18288" anchor="b">
                    <a:lnL w="0"/>
                    <a:lnR w="0"/>
                    <a:lnT w="12700" cmpd="sng">
                      <a:solidFill>
                        <a:srgbClr val="000000"/>
                      </a:solidFill>
                      <a:prstDash val="solid"/>
                    </a:lnT>
                    <a:lnB w="0"/>
                    <a:noFill/>
                  </a:tcPr>
                </a:tc>
                <a:tc gridSpan="3">
                  <a:txBody>
                    <a:bodyPr/>
                    <a:lstStyle/>
                    <a:p>
                      <a:pPr algn="ctr">
                        <a:lnSpc>
                          <a:spcPct val="99600"/>
                        </a:lnSpc>
                      </a:pPr>
                      <a:r>
                        <a:rPr sz="1000" b="1">
                          <a:solidFill>
                            <a:srgbClr val="000000"/>
                          </a:solidFill>
                          <a:latin typeface="Times New Roman"/>
                        </a:rPr>
                        <a:t>Dec 31</a:t>
                      </a:r>
                    </a:p>
                  </a:txBody>
                  <a:tcPr marL="27432" marR="27432" marT="0" marB="18288" anchor="b">
                    <a:lnL w="0"/>
                    <a:lnR w="0"/>
                    <a:lnT w="12700" cmpd="sng">
                      <a:solidFill>
                        <a:srgbClr val="000000"/>
                      </a:solidFill>
                      <a:prstDash val="solid"/>
                    </a:lnT>
                    <a:lnB w="0"/>
                    <a:noFill/>
                  </a:tcPr>
                </a:tc>
                <a:tc hMerge="1">
                  <a:txBody>
                    <a:bodyPr/>
                    <a:lstStyle/>
                    <a:p>
                      <a:endParaRPr/>
                    </a:p>
                  </a:txBody>
                  <a:tcPr>
                    <a:lnL w="0"/>
                    <a:lnR w="0"/>
                    <a:lnT w="12700" cmpd="sng">
                      <a:prstDash val="solid"/>
                    </a:lnT>
                    <a:lnB w="0"/>
                  </a:tcPr>
                </a:tc>
                <a:tc hMerge="1">
                  <a:txBody>
                    <a:bodyPr/>
                    <a:lstStyle/>
                    <a:p>
                      <a:endParaRPr/>
                    </a:p>
                  </a:txBody>
                  <a:tcPr>
                    <a:lnL w="0"/>
                    <a:lnR w="0"/>
                    <a:lnT w="12700" cmpd="sng">
                      <a:prstDash val="solid"/>
                    </a:lnT>
                    <a:lnB w="0"/>
                  </a:tcPr>
                </a:tc>
                <a:extLst>
                  <a:ext uri="{0D108BD9-81ED-4DB2-BD59-A6C34878D82A}">
                    <a16:rowId xmlns:a16="http://schemas.microsoft.com/office/drawing/2014/main" val="10001"/>
                  </a:ext>
                </a:extLst>
              </a:tr>
              <a:tr h="171450">
                <a:tc>
                  <a:txBody>
                    <a:bodyPr/>
                    <a:lstStyle/>
                    <a:p>
                      <a:pPr algn="l">
                        <a:lnSpc>
                          <a:spcPct val="99600"/>
                        </a:lnSpc>
                      </a:pPr>
                      <a:r>
                        <a:rPr sz="1000" b="1" u="sng">
                          <a:solidFill>
                            <a:srgbClr val="000000"/>
                          </a:solidFill>
                          <a:latin typeface="Times New Roman"/>
                        </a:rPr>
                        <a:t>Asset Quality, excluding PPP</a:t>
                      </a:r>
                    </a:p>
                  </a:txBody>
                  <a:tcPr marL="27432" marR="27432" marT="0" marB="18288" anchor="b">
                    <a:lnL w="0"/>
                    <a:lnR w="0"/>
                    <a:lnT w="0"/>
                    <a:lnB w="0"/>
                    <a:noFill/>
                  </a:tcPr>
                </a:tc>
                <a:tc gridSpan="3">
                  <a:txBody>
                    <a:bodyPr/>
                    <a:lstStyle/>
                    <a:p>
                      <a:pPr algn="ctr">
                        <a:lnSpc>
                          <a:spcPct val="99600"/>
                        </a:lnSpc>
                      </a:pPr>
                      <a:r>
                        <a:rPr sz="1000" b="1">
                          <a:solidFill>
                            <a:srgbClr val="000000"/>
                          </a:solidFill>
                          <a:latin typeface="Times New Roman"/>
                        </a:rPr>
                        <a:t>2020</a:t>
                      </a:r>
                    </a:p>
                  </a:txBody>
                  <a:tcPr marL="27432" marR="27432"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hMerge="1">
                  <a:txBody>
                    <a:bodyPr/>
                    <a:lstStyle/>
                    <a:p>
                      <a:endParaRPr/>
                    </a:p>
                  </a:txBody>
                  <a:tcPr>
                    <a:lnL w="0"/>
                    <a:lnR w="0"/>
                    <a:lnT w="0"/>
                    <a:lnB w="12700" cmpd="sng">
                      <a:solidFill>
                        <a:srgbClr val="000000"/>
                      </a:solidFill>
                      <a:prstDash val="solid"/>
                    </a:lnB>
                  </a:tcPr>
                </a:tc>
                <a:tc>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gridSpan="3">
                  <a:txBody>
                    <a:bodyPr/>
                    <a:lstStyle/>
                    <a:p>
                      <a:pPr algn="ctr">
                        <a:lnSpc>
                          <a:spcPct val="99600"/>
                        </a:lnSpc>
                      </a:pPr>
                      <a:r>
                        <a:rPr sz="1000" b="1">
                          <a:solidFill>
                            <a:srgbClr val="000000"/>
                          </a:solidFill>
                          <a:latin typeface="Times New Roman"/>
                        </a:rPr>
                        <a:t>2020</a:t>
                      </a:r>
                    </a:p>
                  </a:txBody>
                  <a:tcPr marL="27432" marR="27432"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hMerge="1">
                  <a:txBody>
                    <a:bodyPr/>
                    <a:lstStyle/>
                    <a:p>
                      <a:endParaRPr/>
                    </a:p>
                  </a:txBody>
                  <a:tcPr>
                    <a:lnL w="0"/>
                    <a:lnR w="0"/>
                    <a:lnT w="0"/>
                    <a:lnB w="12700" cmpd="sng">
                      <a:solidFill>
                        <a:srgbClr val="000000"/>
                      </a:solidFill>
                      <a:prstDash val="solid"/>
                    </a:lnB>
                  </a:tcPr>
                </a:tc>
                <a:tc>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gridSpan="3">
                  <a:txBody>
                    <a:bodyPr/>
                    <a:lstStyle/>
                    <a:p>
                      <a:pPr algn="ctr">
                        <a:lnSpc>
                          <a:spcPct val="99600"/>
                        </a:lnSpc>
                      </a:pPr>
                      <a:r>
                        <a:rPr sz="1000" b="1">
                          <a:solidFill>
                            <a:srgbClr val="000000"/>
                          </a:solidFill>
                          <a:latin typeface="Times New Roman"/>
                        </a:rPr>
                        <a:t>2020</a:t>
                      </a:r>
                    </a:p>
                  </a:txBody>
                  <a:tcPr marL="27432" marR="27432"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hMerge="1">
                  <a:txBody>
                    <a:bodyPr/>
                    <a:lstStyle/>
                    <a:p>
                      <a:endParaRPr/>
                    </a:p>
                  </a:txBody>
                  <a:tcPr>
                    <a:lnL w="0"/>
                    <a:lnR w="0"/>
                    <a:lnT w="0"/>
                    <a:lnB w="12700" cmpd="sng">
                      <a:solidFill>
                        <a:srgbClr val="000000"/>
                      </a:solidFill>
                      <a:prstDash val="solid"/>
                    </a:lnB>
                  </a:tcPr>
                </a:tc>
                <a:tc>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gridSpan="3">
                  <a:txBody>
                    <a:bodyPr/>
                    <a:lstStyle/>
                    <a:p>
                      <a:pPr algn="ctr">
                        <a:lnSpc>
                          <a:spcPct val="99600"/>
                        </a:lnSpc>
                      </a:pPr>
                      <a:r>
                        <a:rPr sz="1000" b="1">
                          <a:solidFill>
                            <a:srgbClr val="000000"/>
                          </a:solidFill>
                          <a:latin typeface="Times New Roman"/>
                        </a:rPr>
                        <a:t>2020</a:t>
                      </a:r>
                    </a:p>
                  </a:txBody>
                  <a:tcPr marL="27432" marR="27432"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hMerge="1">
                  <a:txBody>
                    <a:bodyPr/>
                    <a:lstStyle/>
                    <a:p>
                      <a:endParaRPr/>
                    </a:p>
                  </a:txBody>
                  <a:tcPr>
                    <a:lnL w="0"/>
                    <a:lnR w="0"/>
                    <a:lnT w="0"/>
                    <a:lnB w="12700" cmpd="sng">
                      <a:solidFill>
                        <a:srgbClr val="000000"/>
                      </a:solidFill>
                      <a:prstDash val="solid"/>
                    </a:lnB>
                  </a:tcPr>
                </a:tc>
                <a:tc>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gridSpan="3">
                  <a:txBody>
                    <a:bodyPr/>
                    <a:lstStyle/>
                    <a:p>
                      <a:pPr algn="ctr">
                        <a:lnSpc>
                          <a:spcPct val="99600"/>
                        </a:lnSpc>
                      </a:pPr>
                      <a:r>
                        <a:rPr sz="1000" b="1">
                          <a:solidFill>
                            <a:srgbClr val="000000"/>
                          </a:solidFill>
                          <a:latin typeface="Times New Roman"/>
                        </a:rPr>
                        <a:t>2019</a:t>
                      </a:r>
                    </a:p>
                  </a:txBody>
                  <a:tcPr marL="27432" marR="27432"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hMerge="1">
                  <a:txBody>
                    <a:bodyPr/>
                    <a:lstStyle/>
                    <a:p>
                      <a:endParaRPr/>
                    </a:p>
                  </a:txBody>
                  <a:tcPr>
                    <a:lnL w="0"/>
                    <a:lnR w="0"/>
                    <a:lnT w="0"/>
                    <a:lnB w="12700" cmpd="sng">
                      <a:solidFill>
                        <a:srgbClr val="000000"/>
                      </a:solidFill>
                      <a:prstDash val="solid"/>
                    </a:lnB>
                  </a:tcPr>
                </a:tc>
                <a:extLst>
                  <a:ext uri="{0D108BD9-81ED-4DB2-BD59-A6C34878D82A}">
                    <a16:rowId xmlns:a16="http://schemas.microsoft.com/office/drawing/2014/main" val="10002"/>
                  </a:ext>
                </a:extLst>
              </a:tr>
              <a:tr h="171450">
                <a:tc>
                  <a:txBody>
                    <a:bodyPr/>
                    <a:lstStyle/>
                    <a:p>
                      <a:pPr algn="l">
                        <a:lnSpc>
                          <a:spcPct val="99600"/>
                        </a:lnSpc>
                      </a:pPr>
                      <a:r>
                        <a:rPr sz="1000">
                          <a:solidFill>
                            <a:srgbClr val="000000"/>
                          </a:solidFill>
                          <a:latin typeface="Times New Roman"/>
                        </a:rPr>
                        <a:t>ACL - loans (numerator)</a:t>
                      </a:r>
                    </a:p>
                  </a:txBody>
                  <a:tcPr marL="27432" marR="27432" marT="0" marB="18288"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12700" cmpd="sng">
                      <a:solidFill>
                        <a:srgbClr val="000000"/>
                      </a:solidFill>
                      <a:prstDash val="solid"/>
                    </a:lnT>
                    <a:lnB w="0"/>
                    <a:noFill/>
                  </a:tcPr>
                </a:tc>
                <a:tc>
                  <a:txBody>
                    <a:bodyPr/>
                    <a:lstStyle/>
                    <a:p>
                      <a:pPr algn="r">
                        <a:lnSpc>
                          <a:spcPct val="99600"/>
                        </a:lnSpc>
                      </a:pPr>
                      <a:r>
                        <a:rPr sz="1000">
                          <a:solidFill>
                            <a:srgbClr val="000000"/>
                          </a:solidFill>
                          <a:latin typeface="Times New Roman"/>
                        </a:rPr>
                        <a:t>277,567</a:t>
                      </a:r>
                    </a:p>
                  </a:txBody>
                  <a:tcPr marL="0" marR="0" marT="0" marB="18288" anchor="b">
                    <a:lnL w="0"/>
                    <a:lnR w="0"/>
                    <a:lnT w="12700" cmpd="sng">
                      <a:solidFill>
                        <a:srgbClr val="000000"/>
                      </a:solidFill>
                      <a:prstDash val="solid"/>
                    </a:lnT>
                    <a:lnB w="0"/>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0"/>
                    <a:noFill/>
                  </a:tcPr>
                </a:tc>
                <a:tc>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12700" cmpd="sng">
                      <a:solidFill>
                        <a:srgbClr val="000000"/>
                      </a:solidFill>
                      <a:prstDash val="solid"/>
                    </a:lnT>
                    <a:lnB w="0"/>
                    <a:noFill/>
                  </a:tcPr>
                </a:tc>
                <a:tc>
                  <a:txBody>
                    <a:bodyPr/>
                    <a:lstStyle/>
                    <a:p>
                      <a:pPr algn="r">
                        <a:lnSpc>
                          <a:spcPct val="99600"/>
                        </a:lnSpc>
                      </a:pPr>
                      <a:r>
                        <a:rPr sz="1000">
                          <a:solidFill>
                            <a:srgbClr val="000000"/>
                          </a:solidFill>
                          <a:latin typeface="Times New Roman"/>
                        </a:rPr>
                        <a:t>266,825</a:t>
                      </a:r>
                    </a:p>
                  </a:txBody>
                  <a:tcPr marL="0" marR="0" marT="0" marB="18288" anchor="b">
                    <a:lnL w="0"/>
                    <a:lnR w="0"/>
                    <a:lnT w="12700" cmpd="sng">
                      <a:solidFill>
                        <a:srgbClr val="000000"/>
                      </a:solidFill>
                      <a:prstDash val="solid"/>
                    </a:lnT>
                    <a:lnB w="0"/>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0"/>
                    <a:noFill/>
                  </a:tcPr>
                </a:tc>
                <a:tc>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12700" cmpd="sng">
                      <a:solidFill>
                        <a:srgbClr val="000000"/>
                      </a:solidFill>
                      <a:prstDash val="solid"/>
                    </a:lnT>
                    <a:lnB w="0"/>
                    <a:noFill/>
                  </a:tcPr>
                </a:tc>
                <a:tc>
                  <a:txBody>
                    <a:bodyPr/>
                    <a:lstStyle/>
                    <a:p>
                      <a:pPr algn="r">
                        <a:lnSpc>
                          <a:spcPct val="99600"/>
                        </a:lnSpc>
                      </a:pPr>
                      <a:r>
                        <a:rPr sz="1000">
                          <a:solidFill>
                            <a:srgbClr val="000000"/>
                          </a:solidFill>
                          <a:latin typeface="Times New Roman"/>
                        </a:rPr>
                        <a:t>256,537</a:t>
                      </a:r>
                    </a:p>
                  </a:txBody>
                  <a:tcPr marL="0" marR="0" marT="0" marB="18288" anchor="b">
                    <a:lnL w="0"/>
                    <a:lnR w="0"/>
                    <a:lnT w="12700" cmpd="sng">
                      <a:solidFill>
                        <a:srgbClr val="000000"/>
                      </a:solidFill>
                      <a:prstDash val="solid"/>
                    </a:lnT>
                    <a:lnB w="0"/>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0"/>
                    <a:noFill/>
                  </a:tcPr>
                </a:tc>
                <a:tc>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12700" cmpd="sng">
                      <a:solidFill>
                        <a:srgbClr val="000000"/>
                      </a:solidFill>
                      <a:prstDash val="solid"/>
                    </a:lnT>
                    <a:lnB w="0"/>
                    <a:noFill/>
                  </a:tcPr>
                </a:tc>
                <a:tc>
                  <a:txBody>
                    <a:bodyPr/>
                    <a:lstStyle/>
                    <a:p>
                      <a:pPr algn="r">
                        <a:lnSpc>
                          <a:spcPct val="99600"/>
                        </a:lnSpc>
                      </a:pPr>
                      <a:r>
                        <a:rPr sz="1000">
                          <a:solidFill>
                            <a:srgbClr val="000000"/>
                          </a:solidFill>
                          <a:latin typeface="Times New Roman"/>
                        </a:rPr>
                        <a:t>238,508</a:t>
                      </a:r>
                    </a:p>
                  </a:txBody>
                  <a:tcPr marL="0" marR="0" marT="0" marB="18288" anchor="b">
                    <a:lnL w="0"/>
                    <a:lnR w="0"/>
                    <a:lnT w="12700" cmpd="sng">
                      <a:solidFill>
                        <a:srgbClr val="000000"/>
                      </a:solidFill>
                      <a:prstDash val="solid"/>
                    </a:lnT>
                    <a:lnB w="0"/>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0"/>
                    <a:noFill/>
                  </a:tcPr>
                </a:tc>
                <a:tc>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12700" cmpd="sng">
                      <a:solidFill>
                        <a:srgbClr val="000000"/>
                      </a:solidFill>
                      <a:prstDash val="solid"/>
                    </a:lnT>
                    <a:lnB w="0"/>
                    <a:noFill/>
                  </a:tcPr>
                </a:tc>
                <a:tc>
                  <a:txBody>
                    <a:bodyPr/>
                    <a:lstStyle/>
                    <a:p>
                      <a:pPr algn="r">
                        <a:lnSpc>
                          <a:spcPct val="99600"/>
                        </a:lnSpc>
                      </a:pPr>
                      <a:r>
                        <a:rPr sz="1000">
                          <a:solidFill>
                            <a:srgbClr val="000000"/>
                          </a:solidFill>
                          <a:latin typeface="Times New Roman"/>
                        </a:rPr>
                        <a:t>163,622</a:t>
                      </a:r>
                    </a:p>
                  </a:txBody>
                  <a:tcPr marL="0" marR="0" marT="0" marB="18288" anchor="b">
                    <a:lnL w="0"/>
                    <a:lnR w="0"/>
                    <a:lnT w="12700" cmpd="sng">
                      <a:solidFill>
                        <a:srgbClr val="000000"/>
                      </a:solidFill>
                      <a:prstDash val="solid"/>
                    </a:lnT>
                    <a:lnB w="0"/>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0"/>
                    <a:noFill/>
                  </a:tcPr>
                </a:tc>
                <a:extLst>
                  <a:ext uri="{0D108BD9-81ED-4DB2-BD59-A6C34878D82A}">
                    <a16:rowId xmlns:a16="http://schemas.microsoft.com/office/drawing/2014/main" val="10003"/>
                  </a:ext>
                </a:extLst>
              </a:tr>
              <a:tr h="161925">
                <a:tc>
                  <a:txBody>
                    <a:bodyPr/>
                    <a:lstStyle/>
                    <a:p>
                      <a:pPr algn="l">
                        <a:lnSpc>
                          <a:spcPct val="99600"/>
                        </a:lnSpc>
                      </a:pPr>
                      <a:endParaRPr sz="1000">
                        <a:solidFill>
                          <a:srgbClr val="000000"/>
                        </a:solidFill>
                        <a:latin typeface="Times New Roman"/>
                      </a:endParaRPr>
                    </a:p>
                  </a:txBody>
                  <a:tcPr marL="27432" marR="27432" marT="0" marB="18288" anchor="b">
                    <a:lnL w="0"/>
                    <a:lnR w="0"/>
                    <a:lnT w="0"/>
                    <a:lnB w="0"/>
                    <a:noFill/>
                  </a:tcPr>
                </a:tc>
                <a:tc gridSpan="3">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hMerge="1">
                  <a:txBody>
                    <a:bodyPr/>
                    <a:lstStyle/>
                    <a:p>
                      <a:endParaRPr/>
                    </a:p>
                  </a:txBody>
                  <a:tcPr>
                    <a:lnL w="0"/>
                    <a:lnR w="0"/>
                    <a:lnT w="0"/>
                    <a:lnB w="0"/>
                  </a:tcPr>
                </a:tc>
                <a:tc hMerge="1">
                  <a:txBody>
                    <a:bodyPr/>
                    <a:lstStyle/>
                    <a:p>
                      <a:endParaRPr/>
                    </a:p>
                  </a:txBody>
                  <a:tcPr>
                    <a:lnL w="0"/>
                    <a:lnR w="0"/>
                    <a:lnT w="0"/>
                    <a:lnB w="0"/>
                  </a:tcPr>
                </a:tc>
                <a:tc>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gridSpan="3">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hMerge="1">
                  <a:txBody>
                    <a:bodyPr/>
                    <a:lstStyle/>
                    <a:p>
                      <a:endParaRPr/>
                    </a:p>
                  </a:txBody>
                  <a:tcPr>
                    <a:lnL w="0"/>
                    <a:lnR w="0"/>
                    <a:lnT w="0"/>
                    <a:lnB w="0"/>
                  </a:tcPr>
                </a:tc>
                <a:tc hMerge="1">
                  <a:txBody>
                    <a:bodyPr/>
                    <a:lstStyle/>
                    <a:p>
                      <a:endParaRPr/>
                    </a:p>
                  </a:txBody>
                  <a:tcPr>
                    <a:lnL w="0"/>
                    <a:lnR w="0"/>
                    <a:lnT w="0"/>
                    <a:lnB w="0"/>
                  </a:tcPr>
                </a:tc>
                <a:tc>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gridSpan="3">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hMerge="1">
                  <a:txBody>
                    <a:bodyPr/>
                    <a:lstStyle/>
                    <a:p>
                      <a:endParaRPr/>
                    </a:p>
                  </a:txBody>
                  <a:tcPr>
                    <a:lnL w="0"/>
                    <a:lnR w="0"/>
                    <a:lnT w="0"/>
                    <a:lnB w="0"/>
                  </a:tcPr>
                </a:tc>
                <a:tc hMerge="1">
                  <a:txBody>
                    <a:bodyPr/>
                    <a:lstStyle/>
                    <a:p>
                      <a:endParaRPr/>
                    </a:p>
                  </a:txBody>
                  <a:tcPr>
                    <a:lnL w="0"/>
                    <a:lnR w="0"/>
                    <a:lnT w="0"/>
                    <a:lnB w="0"/>
                  </a:tcPr>
                </a:tc>
                <a:tc>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gridSpan="3">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hMerge="1">
                  <a:txBody>
                    <a:bodyPr/>
                    <a:lstStyle/>
                    <a:p>
                      <a:endParaRPr/>
                    </a:p>
                  </a:txBody>
                  <a:tcPr>
                    <a:lnL w="0"/>
                    <a:lnR w="0"/>
                    <a:lnT w="0"/>
                    <a:lnB w="0"/>
                  </a:tcPr>
                </a:tc>
                <a:tc hMerge="1">
                  <a:txBody>
                    <a:bodyPr/>
                    <a:lstStyle/>
                    <a:p>
                      <a:endParaRPr/>
                    </a:p>
                  </a:txBody>
                  <a:tcPr>
                    <a:lnL w="0"/>
                    <a:lnR w="0"/>
                    <a:lnT w="0"/>
                    <a:lnB w="0"/>
                  </a:tcPr>
                </a:tc>
                <a:tc>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gridSpan="3">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hMerge="1">
                  <a:txBody>
                    <a:bodyPr/>
                    <a:lstStyle/>
                    <a:p>
                      <a:endParaRPr/>
                    </a:p>
                  </a:txBody>
                  <a:tcPr>
                    <a:lnL w="0"/>
                    <a:lnR w="0"/>
                    <a:lnT w="0"/>
                    <a:lnB w="0"/>
                  </a:tcPr>
                </a:tc>
                <a:tc hMerge="1">
                  <a:txBody>
                    <a:bodyPr/>
                    <a:lstStyle/>
                    <a:p>
                      <a:endParaRPr/>
                    </a:p>
                  </a:txBody>
                  <a:tcPr>
                    <a:lnL w="0"/>
                    <a:lnR w="0"/>
                    <a:lnT w="0"/>
                    <a:lnB w="0"/>
                  </a:tcPr>
                </a:tc>
                <a:extLst>
                  <a:ext uri="{0D108BD9-81ED-4DB2-BD59-A6C34878D82A}">
                    <a16:rowId xmlns:a16="http://schemas.microsoft.com/office/drawing/2014/main" val="10004"/>
                  </a:ext>
                </a:extLst>
              </a:tr>
              <a:tr h="161925">
                <a:tc>
                  <a:txBody>
                    <a:bodyPr/>
                    <a:lstStyle/>
                    <a:p>
                      <a:pPr algn="l">
                        <a:lnSpc>
                          <a:spcPct val="99600"/>
                        </a:lnSpc>
                      </a:pPr>
                      <a:r>
                        <a:rPr sz="1000">
                          <a:solidFill>
                            <a:srgbClr val="000000"/>
                          </a:solidFill>
                          <a:latin typeface="Times New Roman"/>
                        </a:rPr>
                        <a:t>Loans, net of unearned income</a:t>
                      </a:r>
                    </a:p>
                  </a:txBody>
                  <a:tcPr marL="27432" marR="27432" marT="0" marB="18288"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0"/>
                    <a:lnB w="0"/>
                    <a:noFill/>
                  </a:tcPr>
                </a:tc>
                <a:tc>
                  <a:txBody>
                    <a:bodyPr/>
                    <a:lstStyle/>
                    <a:p>
                      <a:pPr algn="r">
                        <a:lnSpc>
                          <a:spcPct val="99600"/>
                        </a:lnSpc>
                      </a:pPr>
                      <a:r>
                        <a:rPr sz="1000">
                          <a:solidFill>
                            <a:srgbClr val="000000"/>
                          </a:solidFill>
                          <a:latin typeface="Times New Roman"/>
                        </a:rPr>
                        <a:t>18,900,820</a:t>
                      </a:r>
                    </a:p>
                  </a:txBody>
                  <a:tcPr marL="0" marR="0" marT="0" marB="18288" anchor="b">
                    <a:lnL w="0"/>
                    <a:lnR w="0"/>
                    <a:lnT w="0"/>
                    <a:lnB w="0"/>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0"/>
                    <a:lnB w="0"/>
                    <a:noFill/>
                  </a:tcPr>
                </a:tc>
                <a:tc>
                  <a:txBody>
                    <a:bodyPr/>
                    <a:lstStyle/>
                    <a:p>
                      <a:pPr algn="l">
                        <a:lnSpc>
                          <a:spcPct val="99600"/>
                        </a:lnSpc>
                      </a:pPr>
                      <a:endParaRPr sz="1800">
                        <a:solidFill>
                          <a:srgbClr val="000000"/>
                        </a:solidFill>
                        <a:latin typeface="Calibri"/>
                      </a:endParaRPr>
                    </a:p>
                  </a:txBody>
                  <a:tcPr marL="27432" marR="27432" marT="0" marB="18288"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0"/>
                    <a:lnB w="0"/>
                    <a:noFill/>
                  </a:tcPr>
                </a:tc>
                <a:tc>
                  <a:txBody>
                    <a:bodyPr/>
                    <a:lstStyle/>
                    <a:p>
                      <a:pPr algn="r">
                        <a:lnSpc>
                          <a:spcPct val="99600"/>
                        </a:lnSpc>
                      </a:pPr>
                      <a:r>
                        <a:rPr sz="1000">
                          <a:solidFill>
                            <a:srgbClr val="000000"/>
                          </a:solidFill>
                          <a:latin typeface="Times New Roman"/>
                        </a:rPr>
                        <a:t>19,028,621</a:t>
                      </a:r>
                    </a:p>
                  </a:txBody>
                  <a:tcPr marL="0" marR="0" marT="0" marB="18288" anchor="b">
                    <a:lnL w="0"/>
                    <a:lnR w="0"/>
                    <a:lnT w="0"/>
                    <a:lnB w="0"/>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0"/>
                    <a:lnB w="0"/>
                    <a:noFill/>
                  </a:tcPr>
                </a:tc>
                <a:tc>
                  <a:txBody>
                    <a:bodyPr/>
                    <a:lstStyle/>
                    <a:p>
                      <a:pPr algn="l">
                        <a:lnSpc>
                          <a:spcPct val="99600"/>
                        </a:lnSpc>
                      </a:pPr>
                      <a:endParaRPr sz="1800">
                        <a:solidFill>
                          <a:srgbClr val="000000"/>
                        </a:solidFill>
                        <a:latin typeface="Calibri"/>
                      </a:endParaRPr>
                    </a:p>
                  </a:txBody>
                  <a:tcPr marL="27432" marR="27432" marT="0" marB="18288"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0"/>
                    <a:lnB w="0"/>
                    <a:noFill/>
                  </a:tcPr>
                </a:tc>
                <a:tc>
                  <a:txBody>
                    <a:bodyPr/>
                    <a:lstStyle/>
                    <a:p>
                      <a:pPr algn="r">
                        <a:lnSpc>
                          <a:spcPct val="99600"/>
                        </a:lnSpc>
                      </a:pPr>
                      <a:r>
                        <a:rPr sz="1000">
                          <a:solidFill>
                            <a:srgbClr val="000000"/>
                          </a:solidFill>
                          <a:latin typeface="Times New Roman"/>
                        </a:rPr>
                        <a:t>18,704,722</a:t>
                      </a:r>
                    </a:p>
                  </a:txBody>
                  <a:tcPr marL="0" marR="0" marT="0" marB="18288" anchor="b">
                    <a:lnL w="0"/>
                    <a:lnR w="0"/>
                    <a:lnT w="0"/>
                    <a:lnB w="0"/>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0"/>
                    <a:lnB w="0"/>
                    <a:noFill/>
                  </a:tcPr>
                </a:tc>
                <a:tc>
                  <a:txBody>
                    <a:bodyPr/>
                    <a:lstStyle/>
                    <a:p>
                      <a:pPr algn="l">
                        <a:lnSpc>
                          <a:spcPct val="99600"/>
                        </a:lnSpc>
                      </a:pPr>
                      <a:endParaRPr sz="1800">
                        <a:solidFill>
                          <a:srgbClr val="000000"/>
                        </a:solidFill>
                        <a:latin typeface="Calibri"/>
                      </a:endParaRPr>
                    </a:p>
                  </a:txBody>
                  <a:tcPr marL="27432" marR="27432" marT="0" marB="18288"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0"/>
                    <a:lnB w="0"/>
                    <a:noFill/>
                  </a:tcPr>
                </a:tc>
                <a:tc>
                  <a:txBody>
                    <a:bodyPr/>
                    <a:lstStyle/>
                    <a:p>
                      <a:pPr algn="r">
                        <a:lnSpc>
                          <a:spcPct val="99600"/>
                        </a:lnSpc>
                      </a:pPr>
                      <a:r>
                        <a:rPr sz="1000">
                          <a:solidFill>
                            <a:srgbClr val="000000"/>
                          </a:solidFill>
                          <a:latin typeface="Times New Roman"/>
                        </a:rPr>
                        <a:t>17,077,403</a:t>
                      </a:r>
                    </a:p>
                  </a:txBody>
                  <a:tcPr marL="0" marR="0" marT="0" marB="18288" anchor="b">
                    <a:lnL w="0"/>
                    <a:lnR w="0"/>
                    <a:lnT w="0"/>
                    <a:lnB w="0"/>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0"/>
                    <a:lnB w="0"/>
                    <a:noFill/>
                  </a:tcPr>
                </a:tc>
                <a:tc>
                  <a:txBody>
                    <a:bodyPr/>
                    <a:lstStyle/>
                    <a:p>
                      <a:pPr algn="l">
                        <a:lnSpc>
                          <a:spcPct val="99600"/>
                        </a:lnSpc>
                      </a:pPr>
                      <a:endParaRPr sz="1800">
                        <a:solidFill>
                          <a:srgbClr val="000000"/>
                        </a:solidFill>
                        <a:latin typeface="Calibri"/>
                      </a:endParaRPr>
                    </a:p>
                  </a:txBody>
                  <a:tcPr marL="27432" marR="27432" marT="0" marB="18288"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0"/>
                    <a:lnB w="0"/>
                    <a:noFill/>
                  </a:tcPr>
                </a:tc>
                <a:tc>
                  <a:txBody>
                    <a:bodyPr/>
                    <a:lstStyle/>
                    <a:p>
                      <a:pPr algn="r">
                        <a:lnSpc>
                          <a:spcPct val="99600"/>
                        </a:lnSpc>
                      </a:pPr>
                      <a:r>
                        <a:rPr sz="1000">
                          <a:solidFill>
                            <a:srgbClr val="000000"/>
                          </a:solidFill>
                          <a:latin typeface="Times New Roman"/>
                        </a:rPr>
                        <a:t>16,837,526</a:t>
                      </a:r>
                    </a:p>
                  </a:txBody>
                  <a:tcPr marL="0" marR="0" marT="0" marB="18288" anchor="b">
                    <a:lnL w="0"/>
                    <a:lnR w="0"/>
                    <a:lnT w="0"/>
                    <a:lnB w="0"/>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0"/>
                    <a:lnB w="0"/>
                    <a:noFill/>
                  </a:tcPr>
                </a:tc>
                <a:extLst>
                  <a:ext uri="{0D108BD9-81ED-4DB2-BD59-A6C34878D82A}">
                    <a16:rowId xmlns:a16="http://schemas.microsoft.com/office/drawing/2014/main" val="10005"/>
                  </a:ext>
                </a:extLst>
              </a:tr>
              <a:tr h="171450">
                <a:tc>
                  <a:txBody>
                    <a:bodyPr/>
                    <a:lstStyle/>
                    <a:p>
                      <a:pPr algn="l">
                        <a:lnSpc>
                          <a:spcPct val="99600"/>
                        </a:lnSpc>
                      </a:pPr>
                      <a:r>
                        <a:rPr sz="1000">
                          <a:solidFill>
                            <a:srgbClr val="000000"/>
                          </a:solidFill>
                          <a:latin typeface="Times New Roman"/>
                        </a:rPr>
                        <a:t>Less: PPP loans</a:t>
                      </a:r>
                    </a:p>
                  </a:txBody>
                  <a:tcPr marL="27432" marR="27432" marT="0" marB="18288" anchor="b">
                    <a:lnL w="0"/>
                    <a:lnR w="0"/>
                    <a:lnT w="0"/>
                    <a:lnB w="0"/>
                    <a:noFill/>
                  </a:tcPr>
                </a:tc>
                <a:tc gridSpan="2">
                  <a:txBody>
                    <a:bodyPr/>
                    <a:lstStyle/>
                    <a:p>
                      <a:pPr algn="r">
                        <a:lnSpc>
                          <a:spcPct val="99600"/>
                        </a:lnSpc>
                      </a:pPr>
                      <a:r>
                        <a:rPr sz="1000">
                          <a:solidFill>
                            <a:srgbClr val="000000"/>
                          </a:solidFill>
                          <a:latin typeface="Times New Roman"/>
                        </a:rPr>
                        <a:t>(1,581,712</a:t>
                      </a:r>
                    </a:p>
                  </a:txBody>
                  <a:tcPr marL="27432" marR="0"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a:txBody>
                    <a:bodyPr/>
                    <a:lstStyle/>
                    <a:p>
                      <a:pPr algn="l">
                        <a:lnSpc>
                          <a:spcPct val="99600"/>
                        </a:lnSpc>
                      </a:pPr>
                      <a:r>
                        <a:rPr sz="1000">
                          <a:solidFill>
                            <a:srgbClr val="000000"/>
                          </a:solidFill>
                          <a:latin typeface="Times New Roman"/>
                        </a:rPr>
                        <a:t>)</a:t>
                      </a:r>
                    </a:p>
                  </a:txBody>
                  <a:tcPr marL="0" marR="0" marT="0" marB="18288" anchor="b">
                    <a:lnL w="0"/>
                    <a:lnR w="0"/>
                    <a:lnT w="0"/>
                    <a:lnB w="12700" cmpd="sng">
                      <a:solidFill>
                        <a:srgbClr val="000000"/>
                      </a:solidFill>
                      <a:prstDash val="solid"/>
                    </a:lnB>
                    <a:noFill/>
                  </a:tcPr>
                </a:tc>
                <a:tc>
                  <a:txBody>
                    <a:bodyPr/>
                    <a:lstStyle/>
                    <a:p>
                      <a:pPr algn="l">
                        <a:lnSpc>
                          <a:spcPct val="99600"/>
                        </a:lnSpc>
                      </a:pPr>
                      <a:endParaRPr sz="1800">
                        <a:solidFill>
                          <a:srgbClr val="000000"/>
                        </a:solidFill>
                        <a:latin typeface="Calibri"/>
                      </a:endParaRPr>
                    </a:p>
                  </a:txBody>
                  <a:tcPr marL="27432" marR="27432" marT="0" marB="18288" anchor="b">
                    <a:lnL w="0"/>
                    <a:lnR w="0"/>
                    <a:lnT w="0"/>
                    <a:lnB w="0"/>
                    <a:noFill/>
                  </a:tcPr>
                </a:tc>
                <a:tc gridSpan="2">
                  <a:txBody>
                    <a:bodyPr/>
                    <a:lstStyle/>
                    <a:p>
                      <a:pPr algn="r">
                        <a:lnSpc>
                          <a:spcPct val="99600"/>
                        </a:lnSpc>
                      </a:pPr>
                      <a:r>
                        <a:rPr sz="1000">
                          <a:solidFill>
                            <a:srgbClr val="000000"/>
                          </a:solidFill>
                          <a:latin typeface="Times New Roman"/>
                        </a:rPr>
                        <a:t>(1,960,165</a:t>
                      </a:r>
                    </a:p>
                  </a:txBody>
                  <a:tcPr marL="27432" marR="0"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a:txBody>
                    <a:bodyPr/>
                    <a:lstStyle/>
                    <a:p>
                      <a:pPr algn="l">
                        <a:lnSpc>
                          <a:spcPct val="99600"/>
                        </a:lnSpc>
                      </a:pPr>
                      <a:r>
                        <a:rPr sz="1000">
                          <a:solidFill>
                            <a:srgbClr val="000000"/>
                          </a:solidFill>
                          <a:latin typeface="Times New Roman"/>
                        </a:rPr>
                        <a:t>)</a:t>
                      </a:r>
                    </a:p>
                  </a:txBody>
                  <a:tcPr marL="0" marR="0" marT="0" marB="18288" anchor="b">
                    <a:lnL w="0"/>
                    <a:lnR w="0"/>
                    <a:lnT w="0"/>
                    <a:lnB w="12700" cmpd="sng">
                      <a:solidFill>
                        <a:srgbClr val="000000"/>
                      </a:solidFill>
                      <a:prstDash val="solid"/>
                    </a:lnB>
                    <a:noFill/>
                  </a:tcPr>
                </a:tc>
                <a:tc>
                  <a:txBody>
                    <a:bodyPr/>
                    <a:lstStyle/>
                    <a:p>
                      <a:pPr algn="l">
                        <a:lnSpc>
                          <a:spcPct val="99600"/>
                        </a:lnSpc>
                      </a:pPr>
                      <a:endParaRPr sz="1800">
                        <a:solidFill>
                          <a:srgbClr val="000000"/>
                        </a:solidFill>
                        <a:latin typeface="Calibri"/>
                      </a:endParaRPr>
                    </a:p>
                  </a:txBody>
                  <a:tcPr marL="27432" marR="27432" marT="0" marB="18288" anchor="b">
                    <a:lnL w="0"/>
                    <a:lnR w="0"/>
                    <a:lnT w="0"/>
                    <a:lnB w="0"/>
                    <a:noFill/>
                  </a:tcPr>
                </a:tc>
                <a:tc gridSpan="2">
                  <a:txBody>
                    <a:bodyPr/>
                    <a:lstStyle/>
                    <a:p>
                      <a:pPr algn="r">
                        <a:lnSpc>
                          <a:spcPct val="99600"/>
                        </a:lnSpc>
                      </a:pPr>
                      <a:r>
                        <a:rPr sz="1000">
                          <a:solidFill>
                            <a:srgbClr val="000000"/>
                          </a:solidFill>
                          <a:latin typeface="Times New Roman"/>
                        </a:rPr>
                        <a:t>(1,937,034</a:t>
                      </a:r>
                    </a:p>
                  </a:txBody>
                  <a:tcPr marL="27432" marR="0"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a:txBody>
                    <a:bodyPr/>
                    <a:lstStyle/>
                    <a:p>
                      <a:pPr algn="l">
                        <a:lnSpc>
                          <a:spcPct val="99600"/>
                        </a:lnSpc>
                      </a:pPr>
                      <a:r>
                        <a:rPr sz="1000">
                          <a:solidFill>
                            <a:srgbClr val="000000"/>
                          </a:solidFill>
                          <a:latin typeface="Times New Roman"/>
                        </a:rPr>
                        <a:t>)</a:t>
                      </a:r>
                    </a:p>
                  </a:txBody>
                  <a:tcPr marL="0" marR="0" marT="0" marB="18288" anchor="b">
                    <a:lnL w="0"/>
                    <a:lnR w="0"/>
                    <a:lnT w="0"/>
                    <a:lnB w="12700" cmpd="sng">
                      <a:solidFill>
                        <a:srgbClr val="000000"/>
                      </a:solidFill>
                      <a:prstDash val="solid"/>
                    </a:lnB>
                    <a:noFill/>
                  </a:tcPr>
                </a:tc>
                <a:tc>
                  <a:txBody>
                    <a:bodyPr/>
                    <a:lstStyle/>
                    <a:p>
                      <a:pPr algn="l">
                        <a:lnSpc>
                          <a:spcPct val="99600"/>
                        </a:lnSpc>
                      </a:pPr>
                      <a:endParaRPr sz="1800">
                        <a:solidFill>
                          <a:srgbClr val="000000"/>
                        </a:solidFill>
                        <a:latin typeface="Calibri"/>
                      </a:endParaRPr>
                    </a:p>
                  </a:txBody>
                  <a:tcPr marL="27432" marR="27432" marT="0" marB="18288" anchor="b">
                    <a:lnL w="0"/>
                    <a:lnR w="0"/>
                    <a:lnT w="0"/>
                    <a:lnB w="0"/>
                    <a:noFill/>
                  </a:tcPr>
                </a:tc>
                <a:tc gridSpan="2">
                  <a:txBody>
                    <a:bodyPr/>
                    <a:lstStyle/>
                    <a:p>
                      <a:pPr algn="r">
                        <a:lnSpc>
                          <a:spcPct val="99600"/>
                        </a:lnSpc>
                      </a:pPr>
                      <a:r>
                        <a:rPr sz="1000">
                          <a:solidFill>
                            <a:srgbClr val="000000"/>
                          </a:solidFill>
                          <a:latin typeface="Times New Roman"/>
                        </a:rPr>
                        <a:t>—</a:t>
                      </a:r>
                    </a:p>
                  </a:txBody>
                  <a:tcPr marL="27432" marR="0"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a:txBody>
                    <a:bodyPr/>
                    <a:lstStyle/>
                    <a:p>
                      <a:pPr algn="r">
                        <a:lnSpc>
                          <a:spcPct val="99600"/>
                        </a:lnSpc>
                      </a:pPr>
                      <a:endParaRPr sz="1000">
                        <a:solidFill>
                          <a:srgbClr val="000000"/>
                        </a:solidFill>
                        <a:latin typeface="Times New Roman"/>
                      </a:endParaRPr>
                    </a:p>
                  </a:txBody>
                  <a:tcPr marL="0" marR="9144" marT="0" marB="18288" anchor="b">
                    <a:lnL w="0"/>
                    <a:lnR w="0"/>
                    <a:lnT w="0"/>
                    <a:lnB w="12700" cmpd="sng">
                      <a:solidFill>
                        <a:srgbClr val="000000"/>
                      </a:solidFill>
                      <a:prstDash val="solid"/>
                    </a:lnB>
                    <a:noFill/>
                  </a:tcPr>
                </a:tc>
                <a:tc>
                  <a:txBody>
                    <a:bodyPr/>
                    <a:lstStyle/>
                    <a:p>
                      <a:pPr algn="l">
                        <a:lnSpc>
                          <a:spcPct val="99600"/>
                        </a:lnSpc>
                      </a:pPr>
                      <a:endParaRPr sz="1800">
                        <a:solidFill>
                          <a:srgbClr val="000000"/>
                        </a:solidFill>
                        <a:latin typeface="Calibri"/>
                      </a:endParaRPr>
                    </a:p>
                  </a:txBody>
                  <a:tcPr marL="27432" marR="27432" marT="0" marB="18288" anchor="b">
                    <a:lnL w="0"/>
                    <a:lnR w="0"/>
                    <a:lnT w="0"/>
                    <a:lnB w="0"/>
                    <a:noFill/>
                  </a:tcPr>
                </a:tc>
                <a:tc gridSpan="2">
                  <a:txBody>
                    <a:bodyPr/>
                    <a:lstStyle/>
                    <a:p>
                      <a:pPr algn="r">
                        <a:lnSpc>
                          <a:spcPct val="99600"/>
                        </a:lnSpc>
                      </a:pPr>
                      <a:r>
                        <a:rPr sz="1000">
                          <a:solidFill>
                            <a:srgbClr val="000000"/>
                          </a:solidFill>
                          <a:latin typeface="Times New Roman"/>
                        </a:rPr>
                        <a:t>—</a:t>
                      </a:r>
                    </a:p>
                  </a:txBody>
                  <a:tcPr marL="27432" marR="0"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a:txBody>
                    <a:bodyPr/>
                    <a:lstStyle/>
                    <a:p>
                      <a:pPr algn="r">
                        <a:lnSpc>
                          <a:spcPct val="99600"/>
                        </a:lnSpc>
                      </a:pPr>
                      <a:endParaRPr sz="1000">
                        <a:solidFill>
                          <a:srgbClr val="000000"/>
                        </a:solidFill>
                        <a:latin typeface="Times New Roman"/>
                      </a:endParaRP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06"/>
                  </a:ext>
                </a:extLst>
              </a:tr>
              <a:tr h="161925">
                <a:tc>
                  <a:txBody>
                    <a:bodyPr/>
                    <a:lstStyle/>
                    <a:p>
                      <a:pPr algn="l">
                        <a:lnSpc>
                          <a:spcPct val="99600"/>
                        </a:lnSpc>
                      </a:pPr>
                      <a:r>
                        <a:rPr sz="1000">
                          <a:solidFill>
                            <a:srgbClr val="000000"/>
                          </a:solidFill>
                          <a:latin typeface="Times New Roman"/>
                        </a:rPr>
                        <a:t>Total adjusted loans (denominator)</a:t>
                      </a:r>
                    </a:p>
                  </a:txBody>
                  <a:tcPr marL="27432" marR="27432" marT="0" marB="18288"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12700" cmpd="sng">
                      <a:solidFill>
                        <a:srgbClr val="000000"/>
                      </a:solidFill>
                      <a:prstDash val="solid"/>
                    </a:lnT>
                    <a:lnB w="0"/>
                    <a:noFill/>
                  </a:tcPr>
                </a:tc>
                <a:tc>
                  <a:txBody>
                    <a:bodyPr/>
                    <a:lstStyle/>
                    <a:p>
                      <a:pPr algn="r">
                        <a:lnSpc>
                          <a:spcPct val="99600"/>
                        </a:lnSpc>
                      </a:pPr>
                      <a:r>
                        <a:rPr sz="1000">
                          <a:solidFill>
                            <a:srgbClr val="000000"/>
                          </a:solidFill>
                          <a:latin typeface="Times New Roman"/>
                        </a:rPr>
                        <a:t>17,319,108</a:t>
                      </a:r>
                    </a:p>
                  </a:txBody>
                  <a:tcPr marL="0" marR="0" marT="0" marB="18288" anchor="b">
                    <a:lnL w="0"/>
                    <a:lnR w="0"/>
                    <a:lnT w="12700" cmpd="sng">
                      <a:solidFill>
                        <a:srgbClr val="000000"/>
                      </a:solidFill>
                      <a:prstDash val="solid"/>
                    </a:lnT>
                    <a:lnB w="0"/>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0"/>
                    <a:noFill/>
                  </a:tcPr>
                </a:tc>
                <a:tc>
                  <a:txBody>
                    <a:bodyPr/>
                    <a:lstStyle/>
                    <a:p>
                      <a:pPr algn="l">
                        <a:lnSpc>
                          <a:spcPct val="99600"/>
                        </a:lnSpc>
                      </a:pPr>
                      <a:endParaRPr sz="1800">
                        <a:solidFill>
                          <a:srgbClr val="000000"/>
                        </a:solidFill>
                        <a:latin typeface="Calibri"/>
                      </a:endParaRPr>
                    </a:p>
                  </a:txBody>
                  <a:tcPr marL="27432" marR="27432" marT="0" marB="18288"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12700" cmpd="sng">
                      <a:solidFill>
                        <a:srgbClr val="000000"/>
                      </a:solidFill>
                      <a:prstDash val="solid"/>
                    </a:lnT>
                    <a:lnB w="0"/>
                    <a:noFill/>
                  </a:tcPr>
                </a:tc>
                <a:tc>
                  <a:txBody>
                    <a:bodyPr/>
                    <a:lstStyle/>
                    <a:p>
                      <a:pPr algn="r">
                        <a:lnSpc>
                          <a:spcPct val="99600"/>
                        </a:lnSpc>
                      </a:pPr>
                      <a:r>
                        <a:rPr sz="1000">
                          <a:solidFill>
                            <a:srgbClr val="000000"/>
                          </a:solidFill>
                          <a:latin typeface="Times New Roman"/>
                        </a:rPr>
                        <a:t>17,068,456</a:t>
                      </a:r>
                    </a:p>
                  </a:txBody>
                  <a:tcPr marL="0" marR="0" marT="0" marB="18288" anchor="b">
                    <a:lnL w="0"/>
                    <a:lnR w="0"/>
                    <a:lnT w="12700" cmpd="sng">
                      <a:solidFill>
                        <a:srgbClr val="000000"/>
                      </a:solidFill>
                      <a:prstDash val="solid"/>
                    </a:lnT>
                    <a:lnB w="0"/>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0"/>
                    <a:noFill/>
                  </a:tcPr>
                </a:tc>
                <a:tc>
                  <a:txBody>
                    <a:bodyPr/>
                    <a:lstStyle/>
                    <a:p>
                      <a:pPr algn="l">
                        <a:lnSpc>
                          <a:spcPct val="99600"/>
                        </a:lnSpc>
                      </a:pPr>
                      <a:endParaRPr sz="1800">
                        <a:solidFill>
                          <a:srgbClr val="000000"/>
                        </a:solidFill>
                        <a:latin typeface="Calibri"/>
                      </a:endParaRPr>
                    </a:p>
                  </a:txBody>
                  <a:tcPr marL="27432" marR="27432" marT="0" marB="18288"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12700" cmpd="sng">
                      <a:solidFill>
                        <a:srgbClr val="000000"/>
                      </a:solidFill>
                      <a:prstDash val="solid"/>
                    </a:lnT>
                    <a:lnB w="0"/>
                    <a:noFill/>
                  </a:tcPr>
                </a:tc>
                <a:tc>
                  <a:txBody>
                    <a:bodyPr/>
                    <a:lstStyle/>
                    <a:p>
                      <a:pPr algn="r">
                        <a:lnSpc>
                          <a:spcPct val="99600"/>
                        </a:lnSpc>
                      </a:pPr>
                      <a:r>
                        <a:rPr sz="1000">
                          <a:solidFill>
                            <a:srgbClr val="000000"/>
                          </a:solidFill>
                          <a:latin typeface="Times New Roman"/>
                        </a:rPr>
                        <a:t>16,767,688</a:t>
                      </a:r>
                    </a:p>
                  </a:txBody>
                  <a:tcPr marL="0" marR="0" marT="0" marB="18288" anchor="b">
                    <a:lnL w="0"/>
                    <a:lnR w="0"/>
                    <a:lnT w="12700" cmpd="sng">
                      <a:solidFill>
                        <a:srgbClr val="000000"/>
                      </a:solidFill>
                      <a:prstDash val="solid"/>
                    </a:lnT>
                    <a:lnB w="0"/>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0"/>
                    <a:noFill/>
                  </a:tcPr>
                </a:tc>
                <a:tc>
                  <a:txBody>
                    <a:bodyPr/>
                    <a:lstStyle/>
                    <a:p>
                      <a:pPr algn="l">
                        <a:lnSpc>
                          <a:spcPct val="99600"/>
                        </a:lnSpc>
                      </a:pPr>
                      <a:endParaRPr sz="1800">
                        <a:solidFill>
                          <a:srgbClr val="000000"/>
                        </a:solidFill>
                        <a:latin typeface="Calibri"/>
                      </a:endParaRPr>
                    </a:p>
                  </a:txBody>
                  <a:tcPr marL="27432" marR="27432" marT="0" marB="18288"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12700" cmpd="sng">
                      <a:solidFill>
                        <a:srgbClr val="000000"/>
                      </a:solidFill>
                      <a:prstDash val="solid"/>
                    </a:lnT>
                    <a:lnB w="0"/>
                    <a:noFill/>
                  </a:tcPr>
                </a:tc>
                <a:tc>
                  <a:txBody>
                    <a:bodyPr/>
                    <a:lstStyle/>
                    <a:p>
                      <a:pPr algn="r">
                        <a:lnSpc>
                          <a:spcPct val="99600"/>
                        </a:lnSpc>
                      </a:pPr>
                      <a:r>
                        <a:rPr sz="1000">
                          <a:solidFill>
                            <a:srgbClr val="000000"/>
                          </a:solidFill>
                          <a:latin typeface="Times New Roman"/>
                        </a:rPr>
                        <a:t>17,077,403</a:t>
                      </a:r>
                    </a:p>
                  </a:txBody>
                  <a:tcPr marL="0" marR="0" marT="0" marB="18288" anchor="b">
                    <a:lnL w="0"/>
                    <a:lnR w="0"/>
                    <a:lnT w="12700" cmpd="sng">
                      <a:solidFill>
                        <a:srgbClr val="000000"/>
                      </a:solidFill>
                      <a:prstDash val="solid"/>
                    </a:lnT>
                    <a:lnB w="0"/>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0"/>
                    <a:noFill/>
                  </a:tcPr>
                </a:tc>
                <a:tc>
                  <a:txBody>
                    <a:bodyPr/>
                    <a:lstStyle/>
                    <a:p>
                      <a:pPr algn="l">
                        <a:lnSpc>
                          <a:spcPct val="99600"/>
                        </a:lnSpc>
                      </a:pPr>
                      <a:endParaRPr sz="1800">
                        <a:solidFill>
                          <a:srgbClr val="000000"/>
                        </a:solidFill>
                        <a:latin typeface="Calibri"/>
                      </a:endParaRPr>
                    </a:p>
                  </a:txBody>
                  <a:tcPr marL="27432" marR="27432" marT="0" marB="18288" anchor="b">
                    <a:lnL w="0"/>
                    <a:lnR w="0"/>
                    <a:lnT w="0"/>
                    <a:lnB w="0"/>
                    <a:noFill/>
                  </a:tcPr>
                </a:tc>
                <a:tc>
                  <a:txBody>
                    <a:bodyPr/>
                    <a:lstStyle/>
                    <a:p>
                      <a:pPr algn="l">
                        <a:lnSpc>
                          <a:spcPct val="99600"/>
                        </a:lnSpc>
                      </a:pPr>
                      <a:r>
                        <a:rPr sz="1000">
                          <a:solidFill>
                            <a:srgbClr val="000000"/>
                          </a:solidFill>
                          <a:latin typeface="Times New Roman"/>
                        </a:rPr>
                        <a:t>$</a:t>
                      </a:r>
                    </a:p>
                  </a:txBody>
                  <a:tcPr marL="27432" marR="0" marT="0" marB="18288" anchor="b">
                    <a:lnL w="0"/>
                    <a:lnR w="0"/>
                    <a:lnT w="12700" cmpd="sng">
                      <a:solidFill>
                        <a:srgbClr val="000000"/>
                      </a:solidFill>
                      <a:prstDash val="solid"/>
                    </a:lnT>
                    <a:lnB w="0"/>
                    <a:noFill/>
                  </a:tcPr>
                </a:tc>
                <a:tc>
                  <a:txBody>
                    <a:bodyPr/>
                    <a:lstStyle/>
                    <a:p>
                      <a:pPr algn="r">
                        <a:lnSpc>
                          <a:spcPct val="99600"/>
                        </a:lnSpc>
                      </a:pPr>
                      <a:r>
                        <a:rPr sz="1000">
                          <a:solidFill>
                            <a:srgbClr val="000000"/>
                          </a:solidFill>
                          <a:latin typeface="Times New Roman"/>
                        </a:rPr>
                        <a:t>16,837,526</a:t>
                      </a:r>
                    </a:p>
                  </a:txBody>
                  <a:tcPr marL="0" marR="0" marT="0" marB="18288" anchor="b">
                    <a:lnL w="0"/>
                    <a:lnR w="0"/>
                    <a:lnT w="12700" cmpd="sng">
                      <a:solidFill>
                        <a:srgbClr val="000000"/>
                      </a:solidFill>
                      <a:prstDash val="solid"/>
                    </a:lnT>
                    <a:lnB w="0"/>
                    <a:noFill/>
                  </a:tcPr>
                </a:tc>
                <a:tc>
                  <a:txBody>
                    <a:bodyPr/>
                    <a:lstStyle/>
                    <a:p>
                      <a:pPr algn="r">
                        <a:lnSpc>
                          <a:spcPct val="99600"/>
                        </a:lnSpc>
                      </a:pPr>
                      <a:endParaRPr sz="1000">
                        <a:solidFill>
                          <a:srgbClr val="000000"/>
                        </a:solidFill>
                        <a:latin typeface="Times New Roman"/>
                      </a:endParaRPr>
                    </a:p>
                  </a:txBody>
                  <a:tcPr marL="0" marR="9144" marT="0" marB="18288" anchor="b">
                    <a:lnL w="0"/>
                    <a:lnR w="0"/>
                    <a:lnT w="12700" cmpd="sng">
                      <a:solidFill>
                        <a:srgbClr val="000000"/>
                      </a:solidFill>
                      <a:prstDash val="solid"/>
                    </a:lnT>
                    <a:lnB w="0"/>
                    <a:noFill/>
                  </a:tcPr>
                </a:tc>
                <a:extLst>
                  <a:ext uri="{0D108BD9-81ED-4DB2-BD59-A6C34878D82A}">
                    <a16:rowId xmlns:a16="http://schemas.microsoft.com/office/drawing/2014/main" val="10007"/>
                  </a:ext>
                </a:extLst>
              </a:tr>
              <a:tr h="171450">
                <a:tc>
                  <a:txBody>
                    <a:bodyPr/>
                    <a:lstStyle/>
                    <a:p>
                      <a:pPr algn="l">
                        <a:lnSpc>
                          <a:spcPct val="99600"/>
                        </a:lnSpc>
                      </a:pPr>
                      <a:endParaRPr sz="1000" b="1" u="sng">
                        <a:solidFill>
                          <a:srgbClr val="000000"/>
                        </a:solidFill>
                        <a:latin typeface="Times New Roman"/>
                      </a:endParaRPr>
                    </a:p>
                  </a:txBody>
                  <a:tcPr marL="27432" marR="27432" marT="0" marB="18288" anchor="b">
                    <a:lnL w="0"/>
                    <a:lnR w="0"/>
                    <a:lnT w="0"/>
                    <a:lnB w="0"/>
                    <a:noFill/>
                  </a:tcPr>
                </a:tc>
                <a:tc gridSpan="3">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hMerge="1">
                  <a:txBody>
                    <a:bodyPr/>
                    <a:lstStyle/>
                    <a:p>
                      <a:endParaRPr/>
                    </a:p>
                  </a:txBody>
                  <a:tcPr>
                    <a:lnL w="0"/>
                    <a:lnR w="0"/>
                    <a:lnT w="0"/>
                    <a:lnB w="0"/>
                  </a:tcPr>
                </a:tc>
                <a:tc hMerge="1">
                  <a:txBody>
                    <a:bodyPr/>
                    <a:lstStyle/>
                    <a:p>
                      <a:endParaRPr/>
                    </a:p>
                  </a:txBody>
                  <a:tcPr>
                    <a:lnL w="0"/>
                    <a:lnR w="0"/>
                    <a:lnT w="0"/>
                    <a:lnB w="0"/>
                  </a:tcPr>
                </a:tc>
                <a:tc>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gridSpan="3">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hMerge="1">
                  <a:txBody>
                    <a:bodyPr/>
                    <a:lstStyle/>
                    <a:p>
                      <a:endParaRPr/>
                    </a:p>
                  </a:txBody>
                  <a:tcPr>
                    <a:lnL w="0"/>
                    <a:lnR w="0"/>
                    <a:lnT w="0"/>
                    <a:lnB w="0"/>
                  </a:tcPr>
                </a:tc>
                <a:tc hMerge="1">
                  <a:txBody>
                    <a:bodyPr/>
                    <a:lstStyle/>
                    <a:p>
                      <a:endParaRPr/>
                    </a:p>
                  </a:txBody>
                  <a:tcPr>
                    <a:lnL w="0"/>
                    <a:lnR w="0"/>
                    <a:lnT w="0"/>
                    <a:lnB w="0"/>
                  </a:tcPr>
                </a:tc>
                <a:tc>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gridSpan="3">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hMerge="1">
                  <a:txBody>
                    <a:bodyPr/>
                    <a:lstStyle/>
                    <a:p>
                      <a:endParaRPr/>
                    </a:p>
                  </a:txBody>
                  <a:tcPr>
                    <a:lnL w="0"/>
                    <a:lnR w="0"/>
                    <a:lnT w="0"/>
                    <a:lnB w="0"/>
                  </a:tcPr>
                </a:tc>
                <a:tc hMerge="1">
                  <a:txBody>
                    <a:bodyPr/>
                    <a:lstStyle/>
                    <a:p>
                      <a:endParaRPr/>
                    </a:p>
                  </a:txBody>
                  <a:tcPr>
                    <a:lnL w="0"/>
                    <a:lnR w="0"/>
                    <a:lnT w="0"/>
                    <a:lnB w="0"/>
                  </a:tcPr>
                </a:tc>
                <a:tc>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gridSpan="3">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hMerge="1">
                  <a:txBody>
                    <a:bodyPr/>
                    <a:lstStyle/>
                    <a:p>
                      <a:endParaRPr/>
                    </a:p>
                  </a:txBody>
                  <a:tcPr>
                    <a:lnL w="0"/>
                    <a:lnR w="0"/>
                    <a:lnT w="0"/>
                    <a:lnB w="0"/>
                  </a:tcPr>
                </a:tc>
                <a:tc hMerge="1">
                  <a:txBody>
                    <a:bodyPr/>
                    <a:lstStyle/>
                    <a:p>
                      <a:endParaRPr/>
                    </a:p>
                  </a:txBody>
                  <a:tcPr>
                    <a:lnL w="0"/>
                    <a:lnR w="0"/>
                    <a:lnT w="0"/>
                    <a:lnB w="0"/>
                  </a:tcPr>
                </a:tc>
                <a:tc>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gridSpan="3">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hMerge="1">
                  <a:txBody>
                    <a:bodyPr/>
                    <a:lstStyle/>
                    <a:p>
                      <a:endParaRPr/>
                    </a:p>
                  </a:txBody>
                  <a:tcPr>
                    <a:lnL w="0"/>
                    <a:lnR w="0"/>
                    <a:lnT w="0"/>
                    <a:lnB w="0"/>
                  </a:tcPr>
                </a:tc>
                <a:tc hMerge="1">
                  <a:txBody>
                    <a:bodyPr/>
                    <a:lstStyle/>
                    <a:p>
                      <a:endParaRPr/>
                    </a:p>
                  </a:txBody>
                  <a:tcPr>
                    <a:lnL w="0"/>
                    <a:lnR w="0"/>
                    <a:lnT w="0"/>
                    <a:lnB w="0"/>
                  </a:tcPr>
                </a:tc>
                <a:extLst>
                  <a:ext uri="{0D108BD9-81ED-4DB2-BD59-A6C34878D82A}">
                    <a16:rowId xmlns:a16="http://schemas.microsoft.com/office/drawing/2014/main" val="10008"/>
                  </a:ext>
                </a:extLst>
              </a:tr>
              <a:tr h="161925">
                <a:tc>
                  <a:txBody>
                    <a:bodyPr/>
                    <a:lstStyle/>
                    <a:p>
                      <a:pPr algn="l">
                        <a:lnSpc>
                          <a:spcPct val="99600"/>
                        </a:lnSpc>
                      </a:pPr>
                      <a:r>
                        <a:rPr sz="1000">
                          <a:solidFill>
                            <a:srgbClr val="000000"/>
                          </a:solidFill>
                          <a:latin typeface="Times New Roman"/>
                        </a:rPr>
                        <a:t>ACL - loans to adjusted total loans</a:t>
                      </a:r>
                    </a:p>
                  </a:txBody>
                  <a:tcPr marL="27432" marR="27432" marT="0" marB="18288" anchor="b">
                    <a:lnL w="0"/>
                    <a:lnR w="0"/>
                    <a:lnT w="0"/>
                    <a:lnB w="0"/>
                    <a:noFill/>
                  </a:tcPr>
                </a:tc>
                <a:tc gridSpan="2">
                  <a:txBody>
                    <a:bodyPr/>
                    <a:lstStyle/>
                    <a:p>
                      <a:pPr algn="r">
                        <a:lnSpc>
                          <a:spcPct val="99600"/>
                        </a:lnSpc>
                      </a:pPr>
                      <a:r>
                        <a:rPr sz="1000">
                          <a:solidFill>
                            <a:srgbClr val="000000"/>
                          </a:solidFill>
                          <a:latin typeface="Times New Roman"/>
                        </a:rPr>
                        <a:t>1.60</a:t>
                      </a:r>
                    </a:p>
                  </a:txBody>
                  <a:tcPr marL="27432" marR="0" marT="0" marB="18288" anchor="b">
                    <a:lnL w="0"/>
                    <a:lnR w="0"/>
                    <a:lnT w="0"/>
                    <a:lnB w="12700" cmpd="dbl">
                      <a:solidFill>
                        <a:srgbClr val="000000"/>
                      </a:solidFill>
                      <a:prstDash val="solid"/>
                    </a:lnB>
                    <a:noFill/>
                  </a:tcPr>
                </a:tc>
                <a:tc hMerge="1">
                  <a:txBody>
                    <a:bodyPr/>
                    <a:lstStyle/>
                    <a:p>
                      <a:endParaRPr/>
                    </a:p>
                  </a:txBody>
                  <a:tcPr>
                    <a:lnL w="0"/>
                    <a:lnR w="0"/>
                    <a:lnT w="0"/>
                    <a:lnB w="12700" cmpd="dbl">
                      <a:solidFill>
                        <a:srgbClr val="000000"/>
                      </a:solidFill>
                      <a:prstDash val="solid"/>
                    </a:lnB>
                  </a:tcPr>
                </a:tc>
                <a:tc>
                  <a:txBody>
                    <a:bodyPr/>
                    <a:lstStyle/>
                    <a:p>
                      <a:pPr algn="r">
                        <a:lnSpc>
                          <a:spcPct val="99600"/>
                        </a:lnSpc>
                      </a:pPr>
                      <a:r>
                        <a:rPr sz="1000">
                          <a:solidFill>
                            <a:srgbClr val="000000"/>
                          </a:solidFill>
                          <a:latin typeface="Times New Roman"/>
                        </a:rPr>
                        <a:t>%</a:t>
                      </a:r>
                    </a:p>
                  </a:txBody>
                  <a:tcPr marL="0" marR="9144" marT="0" marB="18288" anchor="b">
                    <a:lnL w="0"/>
                    <a:lnR w="0"/>
                    <a:lnT w="0"/>
                    <a:lnB w="12700" cmpd="dbl">
                      <a:solidFill>
                        <a:srgbClr val="000000"/>
                      </a:solidFill>
                      <a:prstDash val="solid"/>
                    </a:lnB>
                    <a:noFill/>
                  </a:tcPr>
                </a:tc>
                <a:tc>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gridSpan="2">
                  <a:txBody>
                    <a:bodyPr/>
                    <a:lstStyle/>
                    <a:p>
                      <a:pPr algn="r">
                        <a:lnSpc>
                          <a:spcPct val="99600"/>
                        </a:lnSpc>
                      </a:pPr>
                      <a:r>
                        <a:rPr sz="1000">
                          <a:solidFill>
                            <a:srgbClr val="000000"/>
                          </a:solidFill>
                          <a:latin typeface="Times New Roman"/>
                        </a:rPr>
                        <a:t>1.56</a:t>
                      </a:r>
                    </a:p>
                  </a:txBody>
                  <a:tcPr marL="27432" marR="0" marT="0" marB="18288" anchor="b">
                    <a:lnL w="0"/>
                    <a:lnR w="0"/>
                    <a:lnT w="0"/>
                    <a:lnB w="12700" cmpd="dbl">
                      <a:solidFill>
                        <a:srgbClr val="000000"/>
                      </a:solidFill>
                      <a:prstDash val="solid"/>
                    </a:lnB>
                    <a:noFill/>
                  </a:tcPr>
                </a:tc>
                <a:tc hMerge="1">
                  <a:txBody>
                    <a:bodyPr/>
                    <a:lstStyle/>
                    <a:p>
                      <a:endParaRPr/>
                    </a:p>
                  </a:txBody>
                  <a:tcPr>
                    <a:lnL w="0"/>
                    <a:lnR w="0"/>
                    <a:lnT w="0"/>
                    <a:lnB w="12700" cmpd="dbl">
                      <a:solidFill>
                        <a:srgbClr val="000000"/>
                      </a:solidFill>
                      <a:prstDash val="solid"/>
                    </a:lnB>
                  </a:tcPr>
                </a:tc>
                <a:tc>
                  <a:txBody>
                    <a:bodyPr/>
                    <a:lstStyle/>
                    <a:p>
                      <a:pPr algn="r">
                        <a:lnSpc>
                          <a:spcPct val="99600"/>
                        </a:lnSpc>
                      </a:pPr>
                      <a:r>
                        <a:rPr sz="1000">
                          <a:solidFill>
                            <a:srgbClr val="000000"/>
                          </a:solidFill>
                          <a:latin typeface="Times New Roman"/>
                        </a:rPr>
                        <a:t>%</a:t>
                      </a:r>
                    </a:p>
                  </a:txBody>
                  <a:tcPr marL="0" marR="9144" marT="0" marB="18288" anchor="b">
                    <a:lnL w="0"/>
                    <a:lnR w="0"/>
                    <a:lnT w="0"/>
                    <a:lnB w="12700" cmpd="dbl">
                      <a:solidFill>
                        <a:srgbClr val="000000"/>
                      </a:solidFill>
                      <a:prstDash val="solid"/>
                    </a:lnB>
                    <a:noFill/>
                  </a:tcPr>
                </a:tc>
                <a:tc>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gridSpan="2">
                  <a:txBody>
                    <a:bodyPr/>
                    <a:lstStyle/>
                    <a:p>
                      <a:pPr algn="r">
                        <a:lnSpc>
                          <a:spcPct val="99600"/>
                        </a:lnSpc>
                      </a:pPr>
                      <a:r>
                        <a:rPr sz="1000">
                          <a:solidFill>
                            <a:srgbClr val="000000"/>
                          </a:solidFill>
                          <a:latin typeface="Times New Roman"/>
                        </a:rPr>
                        <a:t>1.53</a:t>
                      </a:r>
                    </a:p>
                  </a:txBody>
                  <a:tcPr marL="27432" marR="0" marT="0" marB="18288" anchor="b">
                    <a:lnL w="0"/>
                    <a:lnR w="0"/>
                    <a:lnT w="0"/>
                    <a:lnB w="12700" cmpd="dbl">
                      <a:solidFill>
                        <a:srgbClr val="000000"/>
                      </a:solidFill>
                      <a:prstDash val="solid"/>
                    </a:lnB>
                    <a:noFill/>
                  </a:tcPr>
                </a:tc>
                <a:tc hMerge="1">
                  <a:txBody>
                    <a:bodyPr/>
                    <a:lstStyle/>
                    <a:p>
                      <a:endParaRPr/>
                    </a:p>
                  </a:txBody>
                  <a:tcPr>
                    <a:lnL w="0"/>
                    <a:lnR w="0"/>
                    <a:lnT w="0"/>
                    <a:lnB w="12700" cmpd="dbl">
                      <a:solidFill>
                        <a:srgbClr val="000000"/>
                      </a:solidFill>
                      <a:prstDash val="solid"/>
                    </a:lnB>
                  </a:tcPr>
                </a:tc>
                <a:tc>
                  <a:txBody>
                    <a:bodyPr/>
                    <a:lstStyle/>
                    <a:p>
                      <a:pPr algn="r">
                        <a:lnSpc>
                          <a:spcPct val="99600"/>
                        </a:lnSpc>
                      </a:pPr>
                      <a:r>
                        <a:rPr sz="1000">
                          <a:solidFill>
                            <a:srgbClr val="000000"/>
                          </a:solidFill>
                          <a:latin typeface="Times New Roman"/>
                        </a:rPr>
                        <a:t>%</a:t>
                      </a:r>
                    </a:p>
                  </a:txBody>
                  <a:tcPr marL="0" marR="9144" marT="0" marB="18288" anchor="b">
                    <a:lnL w="0"/>
                    <a:lnR w="0"/>
                    <a:lnT w="0"/>
                    <a:lnB w="12700" cmpd="dbl">
                      <a:solidFill>
                        <a:srgbClr val="000000"/>
                      </a:solidFill>
                      <a:prstDash val="solid"/>
                    </a:lnB>
                    <a:noFill/>
                  </a:tcPr>
                </a:tc>
                <a:tc>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gridSpan="2">
                  <a:txBody>
                    <a:bodyPr/>
                    <a:lstStyle/>
                    <a:p>
                      <a:pPr algn="r">
                        <a:lnSpc>
                          <a:spcPct val="99600"/>
                        </a:lnSpc>
                      </a:pPr>
                      <a:r>
                        <a:rPr sz="1000">
                          <a:solidFill>
                            <a:srgbClr val="000000"/>
                          </a:solidFill>
                          <a:latin typeface="Times New Roman"/>
                        </a:rPr>
                        <a:t>1.40</a:t>
                      </a:r>
                    </a:p>
                  </a:txBody>
                  <a:tcPr marL="27432" marR="0" marT="0" marB="18288" anchor="b">
                    <a:lnL w="0"/>
                    <a:lnR w="0"/>
                    <a:lnT w="0"/>
                    <a:lnB w="12700" cmpd="dbl">
                      <a:solidFill>
                        <a:srgbClr val="000000"/>
                      </a:solidFill>
                      <a:prstDash val="solid"/>
                    </a:lnB>
                    <a:noFill/>
                  </a:tcPr>
                </a:tc>
                <a:tc hMerge="1">
                  <a:txBody>
                    <a:bodyPr/>
                    <a:lstStyle/>
                    <a:p>
                      <a:endParaRPr/>
                    </a:p>
                  </a:txBody>
                  <a:tcPr>
                    <a:lnL w="0"/>
                    <a:lnR w="0"/>
                    <a:lnT w="0"/>
                    <a:lnB w="12700" cmpd="dbl">
                      <a:solidFill>
                        <a:srgbClr val="000000"/>
                      </a:solidFill>
                      <a:prstDash val="solid"/>
                    </a:lnB>
                  </a:tcPr>
                </a:tc>
                <a:tc>
                  <a:txBody>
                    <a:bodyPr/>
                    <a:lstStyle/>
                    <a:p>
                      <a:pPr algn="r">
                        <a:lnSpc>
                          <a:spcPct val="99600"/>
                        </a:lnSpc>
                      </a:pPr>
                      <a:r>
                        <a:rPr sz="1000">
                          <a:solidFill>
                            <a:srgbClr val="000000"/>
                          </a:solidFill>
                          <a:latin typeface="Times New Roman"/>
                        </a:rPr>
                        <a:t>%</a:t>
                      </a:r>
                    </a:p>
                  </a:txBody>
                  <a:tcPr marL="0" marR="9144" marT="0" marB="18288" anchor="b">
                    <a:lnL w="0"/>
                    <a:lnR w="0"/>
                    <a:lnT w="0"/>
                    <a:lnB w="12700" cmpd="dbl">
                      <a:solidFill>
                        <a:srgbClr val="000000"/>
                      </a:solidFill>
                      <a:prstDash val="solid"/>
                    </a:lnB>
                    <a:noFill/>
                  </a:tcPr>
                </a:tc>
                <a:tc>
                  <a:txBody>
                    <a:bodyPr/>
                    <a:lstStyle/>
                    <a:p>
                      <a:pPr algn="l">
                        <a:lnSpc>
                          <a:spcPct val="99600"/>
                        </a:lnSpc>
                      </a:pPr>
                      <a:endParaRPr sz="1000">
                        <a:solidFill>
                          <a:srgbClr val="000000"/>
                        </a:solidFill>
                        <a:latin typeface="Calibri"/>
                      </a:endParaRPr>
                    </a:p>
                  </a:txBody>
                  <a:tcPr marL="27432" marR="27432" marT="0" marB="18288" anchor="b">
                    <a:lnL w="0"/>
                    <a:lnR w="0"/>
                    <a:lnT w="0"/>
                    <a:lnB w="0"/>
                    <a:noFill/>
                  </a:tcPr>
                </a:tc>
                <a:tc gridSpan="2">
                  <a:txBody>
                    <a:bodyPr/>
                    <a:lstStyle/>
                    <a:p>
                      <a:pPr algn="r">
                        <a:lnSpc>
                          <a:spcPct val="99600"/>
                        </a:lnSpc>
                      </a:pPr>
                      <a:r>
                        <a:rPr sz="1000">
                          <a:solidFill>
                            <a:srgbClr val="000000"/>
                          </a:solidFill>
                          <a:latin typeface="Times New Roman"/>
                        </a:rPr>
                        <a:t>0.97</a:t>
                      </a:r>
                    </a:p>
                  </a:txBody>
                  <a:tcPr marL="27432" marR="0" marT="0" marB="18288" anchor="b">
                    <a:lnL w="0"/>
                    <a:lnR w="0"/>
                    <a:lnT w="0"/>
                    <a:lnB w="12700" cmpd="dbl">
                      <a:solidFill>
                        <a:srgbClr val="000000"/>
                      </a:solidFill>
                      <a:prstDash val="solid"/>
                    </a:lnB>
                    <a:noFill/>
                  </a:tcPr>
                </a:tc>
                <a:tc hMerge="1">
                  <a:txBody>
                    <a:bodyPr/>
                    <a:lstStyle/>
                    <a:p>
                      <a:endParaRPr/>
                    </a:p>
                  </a:txBody>
                  <a:tcPr>
                    <a:lnL w="0"/>
                    <a:lnR w="0"/>
                    <a:lnT w="0"/>
                    <a:lnB w="12700" cmpd="dbl">
                      <a:solidFill>
                        <a:srgbClr val="000000"/>
                      </a:solidFill>
                      <a:prstDash val="solid"/>
                    </a:lnB>
                  </a:tcPr>
                </a:tc>
                <a:tc>
                  <a:txBody>
                    <a:bodyPr/>
                    <a:lstStyle/>
                    <a:p>
                      <a:pPr algn="r">
                        <a:lnSpc>
                          <a:spcPct val="99600"/>
                        </a:lnSpc>
                      </a:pPr>
                      <a:r>
                        <a:rPr sz="1000">
                          <a:solidFill>
                            <a:srgbClr val="000000"/>
                          </a:solidFill>
                          <a:latin typeface="Times New Roman"/>
                        </a:rPr>
                        <a:t>%</a:t>
                      </a:r>
                    </a:p>
                  </a:txBody>
                  <a:tcPr marL="0" marR="9144" marT="0" marB="18288" anchor="b">
                    <a:lnL w="0"/>
                    <a:lnR w="0"/>
                    <a:lnT w="0"/>
                    <a:lnB w="12700" cmpd="dbl">
                      <a:solidFill>
                        <a:srgbClr val="000000"/>
                      </a:solidFill>
                      <a:prstDash val="solid"/>
                    </a:lnB>
                    <a:noFill/>
                  </a:tcPr>
                </a:tc>
                <a:extLst>
                  <a:ext uri="{0D108BD9-81ED-4DB2-BD59-A6C34878D82A}">
                    <a16:rowId xmlns:a16="http://schemas.microsoft.com/office/drawing/2014/main" val="10009"/>
                  </a:ext>
                </a:extLst>
              </a:tr>
              <a:tr h="161925">
                <a:tc>
                  <a:txBody>
                    <a:bodyPr/>
                    <a:lstStyle/>
                    <a:p>
                      <a:endParaRPr sz="100"/>
                    </a:p>
                  </a:txBody>
                  <a:tcPr marL="0" marR="0" marT="0" marB="0" anchor="b">
                    <a:lnL w="0"/>
                    <a:lnR w="0"/>
                    <a:lnT w="0"/>
                    <a:lnB w="0"/>
                    <a:noFill/>
                  </a:tcPr>
                </a:tc>
                <a:tc gridSpan="3">
                  <a:txBody>
                    <a:bodyPr/>
                    <a:lstStyle/>
                    <a:p>
                      <a:endParaRPr sz="100"/>
                    </a:p>
                  </a:txBody>
                  <a:tcPr marL="0" marR="0" marT="0" marB="0" anchor="b">
                    <a:lnL w="0"/>
                    <a:lnR w="0"/>
                    <a:lnT w="12700" cmpd="dbl">
                      <a:solidFill>
                        <a:srgbClr val="000000"/>
                      </a:solidFill>
                      <a:prstDash val="solid"/>
                    </a:lnT>
                    <a:lnB w="0"/>
                    <a:noFill/>
                  </a:tcPr>
                </a:tc>
                <a:tc hMerge="1">
                  <a:txBody>
                    <a:bodyPr/>
                    <a:lstStyle/>
                    <a:p>
                      <a:endParaRPr/>
                    </a:p>
                  </a:txBody>
                  <a:tcPr>
                    <a:lnL w="0"/>
                    <a:lnR w="0"/>
                    <a:lnT w="12700" cmpd="dbl">
                      <a:prstDash val="solid"/>
                    </a:lnT>
                    <a:lnB w="0"/>
                  </a:tcPr>
                </a:tc>
                <a:tc hMerge="1">
                  <a:txBody>
                    <a:bodyPr/>
                    <a:lstStyle/>
                    <a:p>
                      <a:endParaRPr/>
                    </a:p>
                  </a:txBody>
                  <a:tcPr>
                    <a:lnL w="0"/>
                    <a:lnR w="0"/>
                    <a:lnT w="12700" cmpd="dbl">
                      <a:prstDash val="solid"/>
                    </a:lnT>
                    <a:lnB w="0"/>
                  </a:tcPr>
                </a:tc>
                <a:tc>
                  <a:txBody>
                    <a:bodyPr/>
                    <a:lstStyle/>
                    <a:p>
                      <a:endParaRPr sz="100"/>
                    </a:p>
                  </a:txBody>
                  <a:tcPr marL="0" marR="0" marT="0" marB="0" anchor="b">
                    <a:lnL w="0"/>
                    <a:lnR w="0"/>
                    <a:lnT w="0"/>
                    <a:lnB w="0"/>
                    <a:noFill/>
                  </a:tcPr>
                </a:tc>
                <a:tc gridSpan="3">
                  <a:txBody>
                    <a:bodyPr/>
                    <a:lstStyle/>
                    <a:p>
                      <a:endParaRPr sz="100"/>
                    </a:p>
                  </a:txBody>
                  <a:tcPr marL="0" marR="0" marT="0" marB="0" anchor="b">
                    <a:lnL w="0"/>
                    <a:lnR w="0"/>
                    <a:lnT w="12700" cmpd="dbl">
                      <a:solidFill>
                        <a:srgbClr val="000000"/>
                      </a:solidFill>
                      <a:prstDash val="solid"/>
                    </a:lnT>
                    <a:lnB w="0"/>
                    <a:noFill/>
                  </a:tcPr>
                </a:tc>
                <a:tc hMerge="1">
                  <a:txBody>
                    <a:bodyPr/>
                    <a:lstStyle/>
                    <a:p>
                      <a:endParaRPr/>
                    </a:p>
                  </a:txBody>
                  <a:tcPr>
                    <a:lnL w="0"/>
                    <a:lnR w="0"/>
                    <a:lnT w="12700" cmpd="dbl">
                      <a:prstDash val="solid"/>
                    </a:lnT>
                    <a:lnB w="0"/>
                  </a:tcPr>
                </a:tc>
                <a:tc hMerge="1">
                  <a:txBody>
                    <a:bodyPr/>
                    <a:lstStyle/>
                    <a:p>
                      <a:endParaRPr/>
                    </a:p>
                  </a:txBody>
                  <a:tcPr>
                    <a:lnL w="0"/>
                    <a:lnR w="0"/>
                    <a:lnT w="12700" cmpd="dbl">
                      <a:prstDash val="solid"/>
                    </a:lnT>
                    <a:lnB w="0"/>
                  </a:tcPr>
                </a:tc>
                <a:tc>
                  <a:txBody>
                    <a:bodyPr/>
                    <a:lstStyle/>
                    <a:p>
                      <a:endParaRPr sz="100"/>
                    </a:p>
                  </a:txBody>
                  <a:tcPr marL="0" marR="0" marT="0" marB="0" anchor="b">
                    <a:lnL w="0"/>
                    <a:lnR w="0"/>
                    <a:lnT w="0"/>
                    <a:lnB w="0"/>
                    <a:noFill/>
                  </a:tcPr>
                </a:tc>
                <a:tc gridSpan="3">
                  <a:txBody>
                    <a:bodyPr/>
                    <a:lstStyle/>
                    <a:p>
                      <a:endParaRPr sz="100"/>
                    </a:p>
                  </a:txBody>
                  <a:tcPr marL="0" marR="0" marT="0" marB="0" anchor="b">
                    <a:lnL w="0"/>
                    <a:lnR w="0"/>
                    <a:lnT w="12700" cmpd="dbl">
                      <a:solidFill>
                        <a:srgbClr val="000000"/>
                      </a:solidFill>
                      <a:prstDash val="solid"/>
                    </a:lnT>
                    <a:lnB w="0"/>
                    <a:noFill/>
                  </a:tcPr>
                </a:tc>
                <a:tc hMerge="1">
                  <a:txBody>
                    <a:bodyPr/>
                    <a:lstStyle/>
                    <a:p>
                      <a:endParaRPr/>
                    </a:p>
                  </a:txBody>
                  <a:tcPr>
                    <a:lnL w="0"/>
                    <a:lnR w="0"/>
                    <a:lnT w="12700" cmpd="dbl">
                      <a:prstDash val="solid"/>
                    </a:lnT>
                    <a:lnB w="0"/>
                  </a:tcPr>
                </a:tc>
                <a:tc hMerge="1">
                  <a:txBody>
                    <a:bodyPr/>
                    <a:lstStyle/>
                    <a:p>
                      <a:endParaRPr/>
                    </a:p>
                  </a:txBody>
                  <a:tcPr>
                    <a:lnL w="0"/>
                    <a:lnR w="0"/>
                    <a:lnT w="12700" cmpd="dbl">
                      <a:prstDash val="solid"/>
                    </a:lnT>
                    <a:lnB w="0"/>
                  </a:tcPr>
                </a:tc>
                <a:tc>
                  <a:txBody>
                    <a:bodyPr/>
                    <a:lstStyle/>
                    <a:p>
                      <a:endParaRPr sz="100"/>
                    </a:p>
                  </a:txBody>
                  <a:tcPr marL="0" marR="0" marT="0" marB="0" anchor="b">
                    <a:lnL w="0"/>
                    <a:lnR w="0"/>
                    <a:lnT w="0"/>
                    <a:lnB w="0"/>
                    <a:noFill/>
                  </a:tcPr>
                </a:tc>
                <a:tc gridSpan="3">
                  <a:txBody>
                    <a:bodyPr/>
                    <a:lstStyle/>
                    <a:p>
                      <a:endParaRPr sz="100"/>
                    </a:p>
                  </a:txBody>
                  <a:tcPr marL="0" marR="0" marT="0" marB="0" anchor="b">
                    <a:lnL w="0"/>
                    <a:lnR w="0"/>
                    <a:lnT w="12700" cmpd="dbl">
                      <a:solidFill>
                        <a:srgbClr val="000000"/>
                      </a:solidFill>
                      <a:prstDash val="solid"/>
                    </a:lnT>
                    <a:lnB w="0"/>
                    <a:noFill/>
                  </a:tcPr>
                </a:tc>
                <a:tc hMerge="1">
                  <a:txBody>
                    <a:bodyPr/>
                    <a:lstStyle/>
                    <a:p>
                      <a:endParaRPr/>
                    </a:p>
                  </a:txBody>
                  <a:tcPr>
                    <a:lnL w="0"/>
                    <a:lnR w="0"/>
                    <a:lnT w="12700" cmpd="dbl">
                      <a:prstDash val="solid"/>
                    </a:lnT>
                    <a:lnB w="0"/>
                  </a:tcPr>
                </a:tc>
                <a:tc hMerge="1">
                  <a:txBody>
                    <a:bodyPr/>
                    <a:lstStyle/>
                    <a:p>
                      <a:endParaRPr/>
                    </a:p>
                  </a:txBody>
                  <a:tcPr>
                    <a:lnL w="0"/>
                    <a:lnR w="0"/>
                    <a:lnT w="12700" cmpd="dbl">
                      <a:prstDash val="solid"/>
                    </a:lnT>
                    <a:lnB w="0"/>
                  </a:tcPr>
                </a:tc>
                <a:tc>
                  <a:txBody>
                    <a:bodyPr/>
                    <a:lstStyle/>
                    <a:p>
                      <a:endParaRPr sz="100"/>
                    </a:p>
                  </a:txBody>
                  <a:tcPr marL="0" marR="0" marT="0" marB="0" anchor="b">
                    <a:lnL w="0"/>
                    <a:lnR w="0"/>
                    <a:lnT w="0"/>
                    <a:lnB w="0"/>
                    <a:noFill/>
                  </a:tcPr>
                </a:tc>
                <a:tc gridSpan="3">
                  <a:txBody>
                    <a:bodyPr/>
                    <a:lstStyle/>
                    <a:p>
                      <a:endParaRPr sz="100"/>
                    </a:p>
                  </a:txBody>
                  <a:tcPr marL="0" marR="0" marT="0" marB="0" anchor="b">
                    <a:lnL w="0"/>
                    <a:lnR w="0"/>
                    <a:lnT w="12700" cmpd="dbl">
                      <a:solidFill>
                        <a:srgbClr val="000000"/>
                      </a:solidFill>
                      <a:prstDash val="solid"/>
                    </a:lnT>
                    <a:lnB w="0"/>
                    <a:noFill/>
                  </a:tcPr>
                </a:tc>
                <a:tc hMerge="1">
                  <a:txBody>
                    <a:bodyPr/>
                    <a:lstStyle/>
                    <a:p>
                      <a:endParaRPr/>
                    </a:p>
                  </a:txBody>
                  <a:tcPr>
                    <a:lnL w="0"/>
                    <a:lnR w="0"/>
                    <a:lnT w="12700" cmpd="dbl">
                      <a:prstDash val="solid"/>
                    </a:lnT>
                    <a:lnB w="0"/>
                  </a:tcPr>
                </a:tc>
                <a:tc hMerge="1">
                  <a:txBody>
                    <a:bodyPr/>
                    <a:lstStyle/>
                    <a:p>
                      <a:endParaRPr/>
                    </a:p>
                  </a:txBody>
                  <a:tcPr>
                    <a:lnL w="0"/>
                    <a:lnR w="0"/>
                    <a:lnT w="12700" cmpd="dbl">
                      <a:prstDash val="solid"/>
                    </a:lnT>
                    <a:lnB w="0"/>
                  </a:tcPr>
                </a:tc>
                <a:extLst>
                  <a:ext uri="{0D108BD9-81ED-4DB2-BD59-A6C34878D82A}">
                    <a16:rowId xmlns:a16="http://schemas.microsoft.com/office/drawing/2014/main" val="10010"/>
                  </a:ext>
                </a:extLst>
              </a:tr>
            </a:tbl>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25425" y="177800"/>
            <a:ext cx="8845296"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rPr>
              <a:t>APPENDIX - CREDIT DISCLOSURES</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2C532CDE-37D6-4F89-BE8B-E9535C9B3931}" type="slidenum">
              <a:rPr sz="1200">
                <a:solidFill>
                  <a:srgbClr val="FFFFFF"/>
                </a:solidFill>
                <a:latin typeface="Arial"/>
              </a:rPr>
              <a:t>13</a:t>
            </a:fld>
            <a:endParaRPr sz="1200">
              <a:solidFill>
                <a:srgbClr val="FFFFFF"/>
              </a:solidFill>
              <a:latin typeface="Arial"/>
            </a:endParaRPr>
          </a:p>
        </p:txBody>
      </p:sp>
      <p:sp>
        <p:nvSpPr>
          <p:cNvPr id="4" name="New shape"/>
          <p:cNvSpPr/>
          <p:nvPr/>
        </p:nvSpPr>
        <p:spPr>
          <a:xfrm>
            <a:off x="215900" y="3206496"/>
            <a:ext cx="8845296" cy="240398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2400" b="1">
                <a:solidFill>
                  <a:srgbClr val="000000"/>
                </a:solidFill>
                <a:latin typeface="Calibri"/>
              </a:rPr>
              <a:t>Additional detail on deferrals and select industries</a:t>
            </a:r>
          </a:p>
          <a:p>
            <a:pPr algn="l" defTabSz="457200">
              <a:lnSpc>
                <a:spcPct val="100000"/>
              </a:lnSpc>
              <a:spcBef>
                <a:spcPct val="0"/>
              </a:spcBef>
              <a:spcAft>
                <a:spcPct val="0"/>
              </a:spcAft>
            </a:pPr>
            <a:r>
              <a:rPr sz="2000">
                <a:solidFill>
                  <a:srgbClr val="000000"/>
                </a:solidFill>
                <a:latin typeface="Calibri"/>
              </a:rPr>
              <a:t>(data as of December 31, 2020; all industry classifications based on NAICS codes)</a:t>
            </a:r>
          </a:p>
        </p:txBody>
      </p:sp>
      <p:sp>
        <p:nvSpPr>
          <p:cNvPr id="5" name="New shape"/>
          <p:cNvSpPr/>
          <p:nvPr/>
        </p:nvSpPr>
        <p:spPr>
          <a:xfrm>
            <a:off x="284353" y="4029202"/>
            <a:ext cx="8413115" cy="9055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284353" y="4029202"/>
            <a:ext cx="8413115" cy="90551"/>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81483" y="183896"/>
            <a:ext cx="8546338" cy="54635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ts val="1000"/>
              </a:spcBef>
              <a:spcAft>
                <a:spcPct val="0"/>
              </a:spcAft>
            </a:pPr>
            <a:r>
              <a:rPr sz="2400" b="1">
                <a:solidFill>
                  <a:srgbClr val="263B80"/>
                </a:solidFill>
                <a:latin typeface="Arial"/>
              </a:rPr>
              <a:t>Active COVID Deferrals</a:t>
            </a:r>
            <a:r>
              <a:rPr sz="2400" b="1" baseline="30000">
                <a:solidFill>
                  <a:srgbClr val="263B80"/>
                </a:solidFill>
                <a:latin typeface="Arial"/>
              </a:rPr>
              <a:t>(1)</a:t>
            </a:r>
            <a:r>
              <a:rPr sz="2400" b="1">
                <a:solidFill>
                  <a:srgbClr val="263B80"/>
                </a:solidFill>
                <a:latin typeface="Arial"/>
              </a:rPr>
              <a:t> Continue to Decline</a:t>
            </a:r>
          </a:p>
        </p:txBody>
      </p:sp>
      <p:sp>
        <p:nvSpPr>
          <p:cNvPr id="3" name="New shape"/>
          <p:cNvSpPr/>
          <p:nvPr/>
        </p:nvSpPr>
        <p:spPr>
          <a:xfrm>
            <a:off x="8641080" y="6401435"/>
            <a:ext cx="576199"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D69CAAA7-8E0E-4B24-B1D8-E145D019ACE0}" type="slidenum">
              <a:rPr sz="1600">
                <a:solidFill>
                  <a:srgbClr val="FFFFFF"/>
                </a:solidFill>
                <a:latin typeface="Arial"/>
              </a:rPr>
              <a:t>14</a:t>
            </a:fld>
            <a:endParaRPr sz="1600">
              <a:solidFill>
                <a:srgbClr val="FFFFFF"/>
              </a:solidFill>
              <a:latin typeface="Arial"/>
            </a:endParaRPr>
          </a:p>
        </p:txBody>
      </p:sp>
      <p:sp>
        <p:nvSpPr>
          <p:cNvPr id="4" name="New shape"/>
          <p:cNvSpPr/>
          <p:nvPr/>
        </p:nvSpPr>
        <p:spPr>
          <a:xfrm>
            <a:off x="181483" y="848614"/>
            <a:ext cx="8747760" cy="20002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a:off x="181483" y="848614"/>
            <a:ext cx="8747760" cy="200025"/>
          </a:xfrm>
          <a:prstGeom prst="rect">
            <a:avLst/>
          </a:prstGeom>
        </p:spPr>
      </p:pic>
      <p:sp>
        <p:nvSpPr>
          <p:cNvPr id="6" name="New shape"/>
          <p:cNvSpPr/>
          <p:nvPr/>
        </p:nvSpPr>
        <p:spPr>
          <a:xfrm>
            <a:off x="280797" y="1468120"/>
            <a:ext cx="8648446" cy="4689348"/>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600" b="1" u="sng" dirty="0">
                <a:solidFill>
                  <a:srgbClr val="000000"/>
                </a:solidFill>
                <a:latin typeface="Calibri"/>
              </a:rPr>
              <a:t>Commercial</a:t>
            </a:r>
          </a:p>
          <a:p>
            <a:pPr algn="l" defTabSz="457200">
              <a:lnSpc>
                <a:spcPct val="100000"/>
              </a:lnSpc>
              <a:spcBef>
                <a:spcPct val="0"/>
              </a:spcBef>
              <a:spcAft>
                <a:spcPct val="0"/>
              </a:spcAft>
            </a:pPr>
            <a:endParaRPr sz="1600" b="1" dirty="0">
              <a:solidFill>
                <a:srgbClr val="000000"/>
              </a:solidFill>
              <a:latin typeface="Calibri"/>
            </a:endParaRPr>
          </a:p>
          <a:p>
            <a:pPr marL="571500" lvl="1" indent="-342900" algn="l" defTabSz="457200">
              <a:lnSpc>
                <a:spcPct val="100000"/>
              </a:lnSpc>
              <a:spcBef>
                <a:spcPct val="0"/>
              </a:spcBef>
              <a:spcAft>
                <a:spcPct val="0"/>
              </a:spcAft>
              <a:buChar char="•"/>
            </a:pPr>
            <a:r>
              <a:rPr sz="1600" dirty="0">
                <a:solidFill>
                  <a:srgbClr val="000000"/>
                </a:solidFill>
                <a:latin typeface="Calibri"/>
              </a:rPr>
              <a:t>At December 31, 2020, active deferrals declined to ~$200 million, or 2% of the commercial portfolio</a:t>
            </a:r>
            <a:r>
              <a:rPr sz="1600" baseline="30000" dirty="0">
                <a:solidFill>
                  <a:srgbClr val="000000"/>
                </a:solidFill>
                <a:latin typeface="Calibri"/>
              </a:rPr>
              <a:t>(2)</a:t>
            </a:r>
          </a:p>
          <a:p>
            <a:pPr marL="114300" indent="-114300" algn="l" defTabSz="457200">
              <a:lnSpc>
                <a:spcPct val="100000"/>
              </a:lnSpc>
              <a:spcBef>
                <a:spcPct val="0"/>
              </a:spcBef>
              <a:spcAft>
                <a:spcPct val="0"/>
              </a:spcAft>
            </a:pPr>
            <a:endParaRPr sz="1600" baseline="30000" dirty="0">
              <a:solidFill>
                <a:srgbClr val="000000"/>
              </a:solidFill>
              <a:latin typeface="Calibri"/>
            </a:endParaRPr>
          </a:p>
          <a:p>
            <a:pPr marL="571500" lvl="1" indent="-342900" algn="l" defTabSz="457200">
              <a:lnSpc>
                <a:spcPct val="100000"/>
              </a:lnSpc>
              <a:spcBef>
                <a:spcPct val="0"/>
              </a:spcBef>
              <a:spcAft>
                <a:spcPct val="0"/>
              </a:spcAft>
              <a:buChar char="•"/>
            </a:pPr>
            <a:r>
              <a:rPr sz="1600" dirty="0">
                <a:solidFill>
                  <a:srgbClr val="000000"/>
                </a:solidFill>
                <a:latin typeface="Calibri"/>
              </a:rPr>
              <a:t>Majority of active deferrals are in the hospitality, entertainment, and fitness industries</a:t>
            </a:r>
          </a:p>
          <a:p>
            <a:pPr marL="114300" indent="-114300" algn="l" defTabSz="457200">
              <a:lnSpc>
                <a:spcPct val="100000"/>
              </a:lnSpc>
              <a:spcBef>
                <a:spcPct val="0"/>
              </a:spcBef>
              <a:spcAft>
                <a:spcPct val="0"/>
              </a:spcAft>
            </a:pPr>
            <a:endParaRPr sz="1600" dirty="0">
              <a:solidFill>
                <a:srgbClr val="000000"/>
              </a:solidFill>
              <a:latin typeface="Calibri"/>
            </a:endParaRPr>
          </a:p>
          <a:p>
            <a:pPr marL="571500" lvl="1" indent="-342900" algn="l" defTabSz="457200">
              <a:lnSpc>
                <a:spcPct val="100000"/>
              </a:lnSpc>
              <a:spcBef>
                <a:spcPct val="0"/>
              </a:spcBef>
              <a:spcAft>
                <a:spcPct val="0"/>
              </a:spcAft>
              <a:buChar char="•"/>
            </a:pPr>
            <a:r>
              <a:rPr sz="1600" dirty="0">
                <a:solidFill>
                  <a:srgbClr val="000000"/>
                </a:solidFill>
                <a:latin typeface="Calibri"/>
              </a:rPr>
              <a:t>Increased focus to obtain credit enhancements where appropriate to support the additional deferrals</a:t>
            </a:r>
          </a:p>
          <a:p>
            <a:pPr algn="l" defTabSz="457200">
              <a:lnSpc>
                <a:spcPct val="100000"/>
              </a:lnSpc>
              <a:spcBef>
                <a:spcPct val="0"/>
              </a:spcBef>
              <a:spcAft>
                <a:spcPct val="0"/>
              </a:spcAft>
            </a:pPr>
            <a:endParaRPr sz="1800" dirty="0">
              <a:solidFill>
                <a:srgbClr val="000000"/>
              </a:solidFill>
              <a:latin typeface="Calibri"/>
            </a:endParaRPr>
          </a:p>
          <a:p>
            <a:pPr algn="l" defTabSz="457200">
              <a:lnSpc>
                <a:spcPct val="100000"/>
              </a:lnSpc>
              <a:spcBef>
                <a:spcPct val="0"/>
              </a:spcBef>
              <a:spcAft>
                <a:spcPct val="0"/>
              </a:spcAft>
            </a:pPr>
            <a:endParaRPr sz="1600" b="1" dirty="0">
              <a:solidFill>
                <a:srgbClr val="000000"/>
              </a:solidFill>
              <a:latin typeface="Calibri"/>
            </a:endParaRPr>
          </a:p>
          <a:p>
            <a:pPr algn="l" defTabSz="457200">
              <a:lnSpc>
                <a:spcPct val="100000"/>
              </a:lnSpc>
              <a:spcBef>
                <a:spcPct val="0"/>
              </a:spcBef>
              <a:spcAft>
                <a:spcPct val="0"/>
              </a:spcAft>
            </a:pPr>
            <a:r>
              <a:rPr sz="1600" b="1" u="sng" dirty="0">
                <a:solidFill>
                  <a:srgbClr val="000000"/>
                </a:solidFill>
                <a:latin typeface="Calibri"/>
              </a:rPr>
              <a:t>Consumer</a:t>
            </a:r>
          </a:p>
          <a:p>
            <a:pPr algn="l" defTabSz="457200">
              <a:lnSpc>
                <a:spcPct val="100000"/>
              </a:lnSpc>
              <a:spcBef>
                <a:spcPct val="0"/>
              </a:spcBef>
              <a:spcAft>
                <a:spcPct val="0"/>
              </a:spcAft>
            </a:pPr>
            <a:endParaRPr sz="1600" dirty="0">
              <a:solidFill>
                <a:srgbClr val="000000"/>
              </a:solidFill>
              <a:latin typeface="Calibri"/>
            </a:endParaRPr>
          </a:p>
          <a:p>
            <a:pPr marL="571500" lvl="1" indent="-342900" algn="l" defTabSz="457200">
              <a:lnSpc>
                <a:spcPct val="100000"/>
              </a:lnSpc>
              <a:spcBef>
                <a:spcPct val="0"/>
              </a:spcBef>
              <a:spcAft>
                <a:spcPct val="0"/>
              </a:spcAft>
              <a:buChar char="•"/>
            </a:pPr>
            <a:r>
              <a:rPr sz="1600">
                <a:solidFill>
                  <a:srgbClr val="000000"/>
                </a:solidFill>
                <a:latin typeface="Calibri"/>
              </a:rPr>
              <a:t>At December 31, 2020, active deferrals declined </a:t>
            </a:r>
            <a:r>
              <a:rPr lang="en-US" sz="1600">
                <a:solidFill>
                  <a:srgbClr val="000000"/>
                </a:solidFill>
                <a:latin typeface="Calibri"/>
              </a:rPr>
              <a:t>to </a:t>
            </a:r>
            <a:r>
              <a:rPr sz="1600">
                <a:solidFill>
                  <a:srgbClr val="000000"/>
                </a:solidFill>
                <a:latin typeface="Calibri"/>
              </a:rPr>
              <a:t>~$130 million, or 3%, of the consumer portfolio</a:t>
            </a:r>
            <a:r>
              <a:rPr sz="1600" baseline="30000">
                <a:solidFill>
                  <a:srgbClr val="000000"/>
                </a:solidFill>
                <a:latin typeface="Calibri"/>
              </a:rPr>
              <a:t>(3)</a:t>
            </a:r>
          </a:p>
        </p:txBody>
      </p:sp>
      <p:sp>
        <p:nvSpPr>
          <p:cNvPr id="7" name="New shape"/>
          <p:cNvSpPr/>
          <p:nvPr/>
        </p:nvSpPr>
        <p:spPr>
          <a:xfrm>
            <a:off x="1463294" y="6326251"/>
            <a:ext cx="7177786" cy="43548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000" dirty="0">
                <a:solidFill>
                  <a:srgbClr val="000000"/>
                </a:solidFill>
                <a:latin typeface="Calibri"/>
              </a:rPr>
              <a:t>1) Deferrals consist of deferrals of principal and interest payments or deferrals of principal payments.</a:t>
            </a:r>
          </a:p>
          <a:p>
            <a:pPr algn="l" defTabSz="457200">
              <a:lnSpc>
                <a:spcPct val="100000"/>
              </a:lnSpc>
              <a:spcBef>
                <a:spcPct val="0"/>
              </a:spcBef>
              <a:spcAft>
                <a:spcPct val="0"/>
              </a:spcAft>
            </a:pPr>
            <a:r>
              <a:rPr sz="1000" dirty="0">
                <a:solidFill>
                  <a:srgbClr val="000000"/>
                </a:solidFill>
                <a:latin typeface="Calibri"/>
              </a:rPr>
              <a:t>2) Includes real estate - commercial mortgage, commercial and industrial and equipment lease financing.</a:t>
            </a:r>
          </a:p>
          <a:p>
            <a:pPr algn="l" defTabSz="457200">
              <a:lnSpc>
                <a:spcPct val="100000"/>
              </a:lnSpc>
              <a:spcBef>
                <a:spcPct val="0"/>
              </a:spcBef>
              <a:spcAft>
                <a:spcPct val="0"/>
              </a:spcAft>
            </a:pPr>
            <a:r>
              <a:rPr sz="1000" dirty="0">
                <a:solidFill>
                  <a:srgbClr val="000000"/>
                </a:solidFill>
                <a:latin typeface="Calibri"/>
              </a:rPr>
              <a:t>3) Includes real estate - residential mortgage, real estate - home equity and consumer.</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81483" y="183896"/>
            <a:ext cx="8871204" cy="77431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ts val="1000"/>
              </a:spcBef>
              <a:spcAft>
                <a:spcPct val="0"/>
              </a:spcAft>
            </a:pPr>
            <a:r>
              <a:rPr sz="2400" b="1">
                <a:solidFill>
                  <a:srgbClr val="263B80"/>
                </a:solidFill>
                <a:latin typeface="Arial"/>
              </a:rPr>
              <a:t>Selected Industries With Heightened Risk Due to COVID-19</a:t>
            </a:r>
          </a:p>
        </p:txBody>
      </p:sp>
      <p:sp>
        <p:nvSpPr>
          <p:cNvPr id="3" name="New shape"/>
          <p:cNvSpPr/>
          <p:nvPr/>
        </p:nvSpPr>
        <p:spPr>
          <a:xfrm>
            <a:off x="8641080" y="6401435"/>
            <a:ext cx="576199"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71270159-C253-4E79-B057-B45DBD0B1161}" type="slidenum">
              <a:rPr sz="1600">
                <a:solidFill>
                  <a:srgbClr val="FFFFFF"/>
                </a:solidFill>
                <a:latin typeface="Arial"/>
              </a:rPr>
              <a:t>15</a:t>
            </a:fld>
            <a:endParaRPr sz="1600">
              <a:solidFill>
                <a:srgbClr val="FFFFFF"/>
              </a:solidFill>
              <a:latin typeface="Arial"/>
            </a:endParaRPr>
          </a:p>
        </p:txBody>
      </p:sp>
      <p:sp>
        <p:nvSpPr>
          <p:cNvPr id="4" name="New shape"/>
          <p:cNvSpPr/>
          <p:nvPr/>
        </p:nvSpPr>
        <p:spPr>
          <a:xfrm>
            <a:off x="583438" y="5537962"/>
            <a:ext cx="8345678" cy="56705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000">
                <a:solidFill>
                  <a:srgbClr val="000000"/>
                </a:solidFill>
                <a:latin typeface="Calibri"/>
              </a:rPr>
              <a:t>(1) Based on regulatory classifications.  Commercial Portfolio consists of Commercial and Industrial, Commercial Mortgage, and Construction loans to commercial borrowers. Note: "Pass," "Special Mention" and "Substandard or Lower" are the Corporation's internal risk rating categories. Please see Note 1 - Basis of Presentation in the Corporation's Form 10-Q for the quarter ended September 30, 2020 for a description of these categories.</a:t>
            </a:r>
          </a:p>
          <a:p>
            <a:pPr algn="l" defTabSz="457200">
              <a:lnSpc>
                <a:spcPct val="100000"/>
              </a:lnSpc>
              <a:spcBef>
                <a:spcPct val="0"/>
              </a:spcBef>
              <a:spcAft>
                <a:spcPct val="0"/>
              </a:spcAft>
            </a:pPr>
            <a:endParaRPr sz="1000">
              <a:solidFill>
                <a:srgbClr val="000000"/>
              </a:solidFill>
              <a:latin typeface="Calibri"/>
            </a:endParaRPr>
          </a:p>
        </p:txBody>
      </p:sp>
      <p:sp>
        <p:nvSpPr>
          <p:cNvPr id="5" name="New shape"/>
          <p:cNvSpPr/>
          <p:nvPr/>
        </p:nvSpPr>
        <p:spPr>
          <a:xfrm>
            <a:off x="91567" y="1520317"/>
            <a:ext cx="8961120" cy="25603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91567" y="1520317"/>
            <a:ext cx="8961120" cy="256032"/>
          </a:xfrm>
          <a:prstGeom prst="rect">
            <a:avLst/>
          </a:prstGeom>
        </p:spPr>
      </p:pic>
      <p:sp>
        <p:nvSpPr>
          <p:cNvPr id="7" name="New shape"/>
          <p:cNvSpPr/>
          <p:nvPr/>
        </p:nvSpPr>
        <p:spPr>
          <a:xfrm>
            <a:off x="91440" y="2350897"/>
            <a:ext cx="8961120" cy="215633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8" name="New picture"/>
          <p:cNvPicPr/>
          <p:nvPr/>
        </p:nvPicPr>
        <p:blipFill>
          <a:blip r:embed="rId3"/>
          <a:stretch>
            <a:fillRect/>
          </a:stretch>
        </p:blipFill>
        <p:spPr>
          <a:xfrm>
            <a:off x="91440" y="2350897"/>
            <a:ext cx="8961120" cy="2156333"/>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81483" y="183896"/>
            <a:ext cx="8546338" cy="77431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ts val="1000"/>
              </a:spcBef>
              <a:spcAft>
                <a:spcPct val="0"/>
              </a:spcAft>
            </a:pPr>
            <a:r>
              <a:rPr sz="2400" b="1">
                <a:solidFill>
                  <a:srgbClr val="263B80"/>
                </a:solidFill>
                <a:latin typeface="Arial"/>
              </a:rPr>
              <a:t>Complete Hotel Portfolio Reviewed With Updated Risk Ratings</a:t>
            </a:r>
          </a:p>
        </p:txBody>
      </p:sp>
      <p:sp>
        <p:nvSpPr>
          <p:cNvPr id="3" name="New shape"/>
          <p:cNvSpPr/>
          <p:nvPr/>
        </p:nvSpPr>
        <p:spPr>
          <a:xfrm>
            <a:off x="8641080" y="6401435"/>
            <a:ext cx="576199"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AE11F649-284B-4CC5-992E-2E19338BAA57}" type="slidenum">
              <a:rPr sz="1600">
                <a:solidFill>
                  <a:srgbClr val="FFFFFF"/>
                </a:solidFill>
                <a:latin typeface="Arial"/>
              </a:rPr>
              <a:t>16</a:t>
            </a:fld>
            <a:endParaRPr sz="1600">
              <a:solidFill>
                <a:srgbClr val="FFFFFF"/>
              </a:solidFill>
              <a:latin typeface="Arial"/>
            </a:endParaRPr>
          </a:p>
        </p:txBody>
      </p:sp>
      <p:sp>
        <p:nvSpPr>
          <p:cNvPr id="4" name="New shape"/>
          <p:cNvSpPr/>
          <p:nvPr/>
        </p:nvSpPr>
        <p:spPr>
          <a:xfrm>
            <a:off x="181483" y="1399286"/>
            <a:ext cx="4273169" cy="461505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endParaRPr sz="1300">
              <a:solidFill>
                <a:srgbClr val="000000"/>
              </a:solidFill>
              <a:latin typeface="Calibri"/>
            </a:endParaRPr>
          </a:p>
          <a:p>
            <a:pPr marL="457200" lvl="1" indent="-228600" algn="l" defTabSz="457200">
              <a:lnSpc>
                <a:spcPct val="100000"/>
              </a:lnSpc>
              <a:spcBef>
                <a:spcPct val="0"/>
              </a:spcBef>
              <a:spcAft>
                <a:spcPct val="0"/>
              </a:spcAft>
              <a:buChar char="•"/>
            </a:pPr>
            <a:r>
              <a:rPr sz="1300">
                <a:solidFill>
                  <a:srgbClr val="000000"/>
                </a:solidFill>
                <a:latin typeface="Calibri"/>
              </a:rPr>
              <a:t>60 hotel loans totaling $366 million or 2.6% of the portfolio.</a:t>
            </a:r>
          </a:p>
          <a:p>
            <a:pPr algn="l" defTabSz="457200">
              <a:lnSpc>
                <a:spcPct val="100000"/>
              </a:lnSpc>
              <a:spcBef>
                <a:spcPct val="0"/>
              </a:spcBef>
              <a:spcAft>
                <a:spcPct val="0"/>
              </a:spcAft>
            </a:pPr>
            <a:endParaRPr sz="1300">
              <a:solidFill>
                <a:srgbClr val="000000"/>
              </a:solidFill>
              <a:latin typeface="Calibri"/>
            </a:endParaRPr>
          </a:p>
          <a:p>
            <a:pPr marL="457200" lvl="1" indent="-228600" algn="l" defTabSz="457200">
              <a:lnSpc>
                <a:spcPct val="100000"/>
              </a:lnSpc>
              <a:spcBef>
                <a:spcPct val="0"/>
              </a:spcBef>
              <a:spcAft>
                <a:spcPct val="0"/>
              </a:spcAft>
              <a:buChar char="•"/>
            </a:pPr>
            <a:r>
              <a:rPr sz="1300">
                <a:solidFill>
                  <a:srgbClr val="000000"/>
                </a:solidFill>
                <a:latin typeface="Calibri"/>
              </a:rPr>
              <a:t>Average loan size of $3.0 million.</a:t>
            </a:r>
          </a:p>
          <a:p>
            <a:pPr algn="l" defTabSz="457200">
              <a:lnSpc>
                <a:spcPct val="100000"/>
              </a:lnSpc>
              <a:spcBef>
                <a:spcPct val="0"/>
              </a:spcBef>
              <a:spcAft>
                <a:spcPct val="0"/>
              </a:spcAft>
            </a:pPr>
            <a:endParaRPr sz="1300">
              <a:solidFill>
                <a:srgbClr val="000000"/>
              </a:solidFill>
              <a:latin typeface="Calibri"/>
            </a:endParaRPr>
          </a:p>
          <a:p>
            <a:pPr marL="457200" lvl="1" indent="-228600" algn="l" defTabSz="457200">
              <a:lnSpc>
                <a:spcPct val="100000"/>
              </a:lnSpc>
              <a:spcBef>
                <a:spcPct val="0"/>
              </a:spcBef>
              <a:spcAft>
                <a:spcPct val="0"/>
              </a:spcAft>
              <a:buChar char="•"/>
            </a:pPr>
            <a:r>
              <a:rPr sz="1300">
                <a:solidFill>
                  <a:srgbClr val="000000"/>
                </a:solidFill>
                <a:latin typeface="Calibri"/>
              </a:rPr>
              <a:t>Concentration in hotels that primarily rely on leisure segments in “drive-to” markets, which have been recovering faster than those dependent on air travel.</a:t>
            </a:r>
          </a:p>
          <a:p>
            <a:pPr algn="l" defTabSz="457200">
              <a:lnSpc>
                <a:spcPct val="100000"/>
              </a:lnSpc>
              <a:spcBef>
                <a:spcPct val="0"/>
              </a:spcBef>
              <a:spcAft>
                <a:spcPct val="0"/>
              </a:spcAft>
            </a:pPr>
            <a:endParaRPr sz="1300">
              <a:solidFill>
                <a:srgbClr val="000000"/>
              </a:solidFill>
              <a:latin typeface="Calibri"/>
            </a:endParaRPr>
          </a:p>
          <a:p>
            <a:pPr marL="457200" lvl="1" indent="-228600" algn="l" defTabSz="457200">
              <a:lnSpc>
                <a:spcPct val="100000"/>
              </a:lnSpc>
              <a:spcBef>
                <a:spcPct val="0"/>
              </a:spcBef>
              <a:spcAft>
                <a:spcPct val="0"/>
              </a:spcAft>
              <a:buChar char="•"/>
            </a:pPr>
            <a:r>
              <a:rPr sz="1300">
                <a:solidFill>
                  <a:srgbClr val="000000"/>
                </a:solidFill>
                <a:latin typeface="Calibri"/>
              </a:rPr>
              <a:t>74% of hotel loan portfolio consists of limited service hotels / extended stay hotels which typically have lower operating costs. </a:t>
            </a:r>
          </a:p>
          <a:p>
            <a:pPr algn="l" defTabSz="457200">
              <a:lnSpc>
                <a:spcPct val="100000"/>
              </a:lnSpc>
              <a:spcBef>
                <a:spcPct val="0"/>
              </a:spcBef>
              <a:spcAft>
                <a:spcPct val="0"/>
              </a:spcAft>
            </a:pPr>
            <a:endParaRPr sz="1300">
              <a:solidFill>
                <a:srgbClr val="000000"/>
              </a:solidFill>
              <a:latin typeface="Calibri"/>
            </a:endParaRPr>
          </a:p>
          <a:p>
            <a:pPr marL="457200" lvl="1" indent="-228600" algn="l" defTabSz="457200">
              <a:lnSpc>
                <a:spcPct val="100000"/>
              </a:lnSpc>
              <a:spcBef>
                <a:spcPct val="0"/>
              </a:spcBef>
              <a:spcAft>
                <a:spcPct val="0"/>
              </a:spcAft>
              <a:buChar char="•"/>
            </a:pPr>
            <a:r>
              <a:rPr sz="1300">
                <a:solidFill>
                  <a:srgbClr val="000000"/>
                </a:solidFill>
                <a:latin typeface="Calibri"/>
              </a:rPr>
              <a:t>Most loans are backed by experienced hotel operators with positive global cash flow and liquidity.  Majority of the loans include a personal guaranty from the principal(s).</a:t>
            </a:r>
          </a:p>
          <a:p>
            <a:pPr algn="l" defTabSz="457200">
              <a:lnSpc>
                <a:spcPct val="100000"/>
              </a:lnSpc>
              <a:spcBef>
                <a:spcPct val="0"/>
              </a:spcBef>
              <a:spcAft>
                <a:spcPct val="0"/>
              </a:spcAft>
            </a:pPr>
            <a:endParaRPr sz="1300">
              <a:solidFill>
                <a:srgbClr val="000000"/>
              </a:solidFill>
              <a:latin typeface="Calibri"/>
            </a:endParaRPr>
          </a:p>
          <a:p>
            <a:pPr algn="l" defTabSz="457200">
              <a:lnSpc>
                <a:spcPct val="100000"/>
              </a:lnSpc>
              <a:spcBef>
                <a:spcPct val="0"/>
              </a:spcBef>
              <a:spcAft>
                <a:spcPct val="0"/>
              </a:spcAft>
            </a:pPr>
            <a:endParaRPr sz="1800">
              <a:solidFill>
                <a:srgbClr val="000000"/>
              </a:solidFill>
              <a:latin typeface="Calibri"/>
            </a:endParaRPr>
          </a:p>
        </p:txBody>
      </p:sp>
      <p:sp>
        <p:nvSpPr>
          <p:cNvPr id="5" name="New shape"/>
          <p:cNvSpPr/>
          <p:nvPr/>
        </p:nvSpPr>
        <p:spPr>
          <a:xfrm>
            <a:off x="4748911" y="1483360"/>
            <a:ext cx="3978910" cy="439293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4748911" y="1483360"/>
            <a:ext cx="3978910" cy="4392930"/>
          </a:xfrm>
          <a:prstGeom prst="rect">
            <a:avLst/>
          </a:prstGeom>
        </p:spPr>
      </p:pic>
      <p:sp>
        <p:nvSpPr>
          <p:cNvPr id="7" name="New shape"/>
          <p:cNvSpPr/>
          <p:nvPr/>
        </p:nvSpPr>
        <p:spPr>
          <a:xfrm>
            <a:off x="299974" y="958215"/>
            <a:ext cx="8543925" cy="20002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8" name="New picture"/>
          <p:cNvPicPr/>
          <p:nvPr/>
        </p:nvPicPr>
        <p:blipFill>
          <a:blip r:embed="rId3"/>
          <a:stretch>
            <a:fillRect/>
          </a:stretch>
        </p:blipFill>
        <p:spPr>
          <a:xfrm>
            <a:off x="299974" y="958215"/>
            <a:ext cx="8543925" cy="200025"/>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81483" y="183896"/>
            <a:ext cx="8546338" cy="77431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ts val="1000"/>
              </a:spcBef>
              <a:spcAft>
                <a:spcPct val="0"/>
              </a:spcAft>
            </a:pPr>
            <a:r>
              <a:rPr sz="2400" b="1">
                <a:solidFill>
                  <a:srgbClr val="263B80"/>
                </a:solidFill>
                <a:latin typeface="Arial"/>
              </a:rPr>
              <a:t>Food Services/Restaurant Portfolio Reflects Diversity In Size, Type And Geography</a:t>
            </a:r>
          </a:p>
        </p:txBody>
      </p:sp>
      <p:sp>
        <p:nvSpPr>
          <p:cNvPr id="3" name="New shape"/>
          <p:cNvSpPr/>
          <p:nvPr/>
        </p:nvSpPr>
        <p:spPr>
          <a:xfrm>
            <a:off x="8641080" y="6401435"/>
            <a:ext cx="576199"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5D73362E-BE2D-4400-BBC4-A42F98A76C50}" type="slidenum">
              <a:rPr sz="1600">
                <a:solidFill>
                  <a:srgbClr val="FFFFFF"/>
                </a:solidFill>
                <a:latin typeface="Arial"/>
              </a:rPr>
              <a:t>17</a:t>
            </a:fld>
            <a:endParaRPr sz="1600">
              <a:solidFill>
                <a:srgbClr val="FFFFFF"/>
              </a:solidFill>
              <a:latin typeface="Arial"/>
            </a:endParaRPr>
          </a:p>
        </p:txBody>
      </p:sp>
      <p:sp>
        <p:nvSpPr>
          <p:cNvPr id="4" name="New shape"/>
          <p:cNvSpPr/>
          <p:nvPr/>
        </p:nvSpPr>
        <p:spPr>
          <a:xfrm>
            <a:off x="279908" y="1317625"/>
            <a:ext cx="4099306" cy="442226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800" b="1">
                <a:solidFill>
                  <a:srgbClr val="000000"/>
                </a:solidFill>
                <a:latin typeface="Calibri"/>
              </a:rPr>
              <a:t>Food Services/Restaurants portfolio reflects diversity in size, type and geography</a:t>
            </a:r>
          </a:p>
          <a:p>
            <a:pPr algn="l" defTabSz="457200">
              <a:lnSpc>
                <a:spcPct val="100000"/>
              </a:lnSpc>
              <a:spcBef>
                <a:spcPct val="0"/>
              </a:spcBef>
              <a:spcAft>
                <a:spcPct val="0"/>
              </a:spcAft>
            </a:pPr>
            <a:endParaRPr sz="1800">
              <a:solidFill>
                <a:srgbClr val="000000"/>
              </a:solidFill>
              <a:latin typeface="Calibri"/>
            </a:endParaRPr>
          </a:p>
          <a:p>
            <a:pPr marL="457200" lvl="1" indent="-228600" algn="l" defTabSz="457200">
              <a:lnSpc>
                <a:spcPct val="100000"/>
              </a:lnSpc>
              <a:spcBef>
                <a:spcPct val="0"/>
              </a:spcBef>
              <a:spcAft>
                <a:spcPct val="0"/>
              </a:spcAft>
              <a:buChar char="•"/>
            </a:pPr>
            <a:r>
              <a:rPr sz="1800">
                <a:solidFill>
                  <a:srgbClr val="000000"/>
                </a:solidFill>
                <a:latin typeface="Calibri"/>
              </a:rPr>
              <a:t>Portfolio size of $164 million.</a:t>
            </a:r>
          </a:p>
          <a:p>
            <a:pPr algn="l" defTabSz="457200">
              <a:lnSpc>
                <a:spcPct val="100000"/>
              </a:lnSpc>
              <a:spcBef>
                <a:spcPct val="0"/>
              </a:spcBef>
              <a:spcAft>
                <a:spcPct val="0"/>
              </a:spcAft>
            </a:pPr>
            <a:endParaRPr sz="1800">
              <a:solidFill>
                <a:srgbClr val="000000"/>
              </a:solidFill>
              <a:latin typeface="Calibri"/>
            </a:endParaRPr>
          </a:p>
          <a:p>
            <a:pPr marL="457200" lvl="1" indent="-228600" algn="l" defTabSz="457200">
              <a:lnSpc>
                <a:spcPct val="100000"/>
              </a:lnSpc>
              <a:spcBef>
                <a:spcPct val="0"/>
              </a:spcBef>
              <a:spcAft>
                <a:spcPct val="0"/>
              </a:spcAft>
              <a:buChar char="•"/>
            </a:pPr>
            <a:r>
              <a:rPr sz="1800">
                <a:solidFill>
                  <a:srgbClr val="000000"/>
                </a:solidFill>
                <a:latin typeface="Calibri"/>
              </a:rPr>
              <a:t>Diversified and granular portfolio with average loan size of $250 thousand.</a:t>
            </a:r>
          </a:p>
          <a:p>
            <a:pPr algn="l" defTabSz="457200">
              <a:lnSpc>
                <a:spcPct val="100000"/>
              </a:lnSpc>
              <a:spcBef>
                <a:spcPct val="0"/>
              </a:spcBef>
              <a:spcAft>
                <a:spcPct val="0"/>
              </a:spcAft>
            </a:pPr>
            <a:endParaRPr sz="1800">
              <a:solidFill>
                <a:srgbClr val="000000"/>
              </a:solidFill>
              <a:latin typeface="Calibri"/>
            </a:endParaRPr>
          </a:p>
          <a:p>
            <a:pPr marL="457200" lvl="1" indent="-228600" algn="l" defTabSz="457200">
              <a:lnSpc>
                <a:spcPct val="100000"/>
              </a:lnSpc>
              <a:spcBef>
                <a:spcPct val="0"/>
              </a:spcBef>
              <a:spcAft>
                <a:spcPct val="0"/>
              </a:spcAft>
              <a:buChar char="•"/>
            </a:pPr>
            <a:r>
              <a:rPr sz="1800">
                <a:solidFill>
                  <a:srgbClr val="000000"/>
                </a:solidFill>
                <a:latin typeface="Calibri"/>
              </a:rPr>
              <a:t>Geographically dispersed exposure, with most destinations now open, subject to government capacity limits.</a:t>
            </a:r>
          </a:p>
          <a:p>
            <a:pPr algn="l" defTabSz="457200">
              <a:lnSpc>
                <a:spcPct val="100000"/>
              </a:lnSpc>
              <a:spcBef>
                <a:spcPct val="0"/>
              </a:spcBef>
              <a:spcAft>
                <a:spcPct val="0"/>
              </a:spcAft>
            </a:pPr>
            <a:endParaRPr sz="1800">
              <a:solidFill>
                <a:srgbClr val="000000"/>
              </a:solidFill>
              <a:latin typeface="Calibri"/>
            </a:endParaRPr>
          </a:p>
        </p:txBody>
      </p:sp>
      <p:sp>
        <p:nvSpPr>
          <p:cNvPr id="5" name="New shape"/>
          <p:cNvSpPr/>
          <p:nvPr/>
        </p:nvSpPr>
        <p:spPr>
          <a:xfrm>
            <a:off x="4702302" y="958215"/>
            <a:ext cx="4025519" cy="514108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4702302" y="958215"/>
            <a:ext cx="4025519" cy="5141087"/>
          </a:xfrm>
          <a:prstGeom prst="rect">
            <a:avLst/>
          </a:prstGeom>
        </p:spPr>
      </p:pic>
      <p:sp>
        <p:nvSpPr>
          <p:cNvPr id="7" name="New shape"/>
          <p:cNvSpPr/>
          <p:nvPr/>
        </p:nvSpPr>
        <p:spPr>
          <a:xfrm>
            <a:off x="299974" y="958215"/>
            <a:ext cx="8543925" cy="20002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8" name="New picture"/>
          <p:cNvPicPr/>
          <p:nvPr/>
        </p:nvPicPr>
        <p:blipFill>
          <a:blip r:embed="rId3"/>
          <a:stretch>
            <a:fillRect/>
          </a:stretch>
        </p:blipFill>
        <p:spPr>
          <a:xfrm>
            <a:off x="299974" y="958215"/>
            <a:ext cx="8543925" cy="200025"/>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81483" y="183896"/>
            <a:ext cx="8747760" cy="77431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ts val="1000"/>
              </a:spcBef>
              <a:spcAft>
                <a:spcPct val="0"/>
              </a:spcAft>
            </a:pPr>
            <a:r>
              <a:rPr sz="2400" b="1">
                <a:solidFill>
                  <a:srgbClr val="263B80"/>
                </a:solidFill>
                <a:latin typeface="Arial"/>
              </a:rPr>
              <a:t>Arts and Entertainment: Portfolio Risk Assessment Shows Reasonable Ability To Perform Given Current Environment</a:t>
            </a:r>
          </a:p>
        </p:txBody>
      </p:sp>
      <p:sp>
        <p:nvSpPr>
          <p:cNvPr id="3" name="New shape"/>
          <p:cNvSpPr/>
          <p:nvPr/>
        </p:nvSpPr>
        <p:spPr>
          <a:xfrm>
            <a:off x="8641080" y="6401435"/>
            <a:ext cx="576199"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910A8DF6-92A4-4313-A9CA-A40A24A3459D}" type="slidenum">
              <a:rPr sz="1600">
                <a:solidFill>
                  <a:srgbClr val="FFFFFF"/>
                </a:solidFill>
                <a:latin typeface="Arial"/>
              </a:rPr>
              <a:t>18</a:t>
            </a:fld>
            <a:endParaRPr sz="1600">
              <a:solidFill>
                <a:srgbClr val="FFFFFF"/>
              </a:solidFill>
              <a:latin typeface="Arial"/>
            </a:endParaRPr>
          </a:p>
        </p:txBody>
      </p:sp>
      <p:sp>
        <p:nvSpPr>
          <p:cNvPr id="4" name="New shape"/>
          <p:cNvSpPr/>
          <p:nvPr/>
        </p:nvSpPr>
        <p:spPr>
          <a:xfrm>
            <a:off x="430911" y="1387983"/>
            <a:ext cx="3851910" cy="477939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400">
                <a:solidFill>
                  <a:srgbClr val="000000"/>
                </a:solidFill>
                <a:latin typeface="Calibri"/>
              </a:rPr>
              <a:t>The Arts/Entertainment portfolio risk assessment shows reasonable ability to perform given current environment</a:t>
            </a:r>
          </a:p>
          <a:p>
            <a:pPr algn="l" defTabSz="457200">
              <a:lnSpc>
                <a:spcPct val="100000"/>
              </a:lnSpc>
              <a:spcBef>
                <a:spcPct val="0"/>
              </a:spcBef>
              <a:spcAft>
                <a:spcPct val="0"/>
              </a:spcAft>
            </a:pPr>
            <a:endParaRPr sz="1400">
              <a:solidFill>
                <a:srgbClr val="000000"/>
              </a:solidFill>
              <a:latin typeface="Calibri"/>
            </a:endParaRPr>
          </a:p>
          <a:p>
            <a:pPr marL="457200" lvl="1" indent="-228600" algn="l" defTabSz="457200">
              <a:lnSpc>
                <a:spcPct val="100000"/>
              </a:lnSpc>
              <a:spcBef>
                <a:spcPct val="0"/>
              </a:spcBef>
              <a:spcAft>
                <a:spcPct val="0"/>
              </a:spcAft>
              <a:buChar char="•"/>
            </a:pPr>
            <a:r>
              <a:rPr sz="1400">
                <a:solidFill>
                  <a:srgbClr val="000000"/>
                </a:solidFill>
                <a:latin typeface="Calibri"/>
              </a:rPr>
              <a:t>Portfolio of $307 million. </a:t>
            </a:r>
          </a:p>
          <a:p>
            <a:pPr algn="l" defTabSz="457200">
              <a:lnSpc>
                <a:spcPct val="100000"/>
              </a:lnSpc>
              <a:spcBef>
                <a:spcPct val="0"/>
              </a:spcBef>
              <a:spcAft>
                <a:spcPct val="0"/>
              </a:spcAft>
            </a:pPr>
            <a:endParaRPr sz="1400">
              <a:solidFill>
                <a:srgbClr val="000000"/>
              </a:solidFill>
              <a:latin typeface="Calibri"/>
            </a:endParaRPr>
          </a:p>
          <a:p>
            <a:pPr marL="457200" lvl="1" indent="-228600" algn="l" defTabSz="457200">
              <a:lnSpc>
                <a:spcPct val="100000"/>
              </a:lnSpc>
              <a:spcBef>
                <a:spcPct val="0"/>
              </a:spcBef>
              <a:spcAft>
                <a:spcPct val="0"/>
              </a:spcAft>
              <a:buChar char="•"/>
            </a:pPr>
            <a:r>
              <a:rPr sz="1400">
                <a:solidFill>
                  <a:srgbClr val="000000"/>
                </a:solidFill>
                <a:latin typeface="Calibri"/>
              </a:rPr>
              <a:t>Diverse portfolio with average loan size of $1.1 million.</a:t>
            </a:r>
          </a:p>
          <a:p>
            <a:pPr algn="l" defTabSz="457200">
              <a:lnSpc>
                <a:spcPct val="100000"/>
              </a:lnSpc>
              <a:spcBef>
                <a:spcPct val="0"/>
              </a:spcBef>
              <a:spcAft>
                <a:spcPct val="0"/>
              </a:spcAft>
            </a:pPr>
            <a:endParaRPr sz="1400">
              <a:solidFill>
                <a:srgbClr val="000000"/>
              </a:solidFill>
              <a:latin typeface="Calibri"/>
            </a:endParaRPr>
          </a:p>
          <a:p>
            <a:pPr marL="457200" lvl="1" indent="-228600" algn="l" defTabSz="457200">
              <a:lnSpc>
                <a:spcPct val="100000"/>
              </a:lnSpc>
              <a:spcBef>
                <a:spcPct val="0"/>
              </a:spcBef>
              <a:spcAft>
                <a:spcPct val="0"/>
              </a:spcAft>
              <a:buChar char="•"/>
            </a:pPr>
            <a:r>
              <a:rPr sz="1400">
                <a:solidFill>
                  <a:srgbClr val="000000"/>
                </a:solidFill>
                <a:latin typeface="Calibri"/>
              </a:rPr>
              <a:t>Largest sub-sector includes fitness centers. 80% of fitness portfolio comprised primarily of regional YMCA facilities across five-state footprint, which are open and operating as well as providing social and youth support activities during pandemic.</a:t>
            </a:r>
          </a:p>
          <a:p>
            <a:pPr algn="l" defTabSz="457200">
              <a:lnSpc>
                <a:spcPct val="100000"/>
              </a:lnSpc>
              <a:spcBef>
                <a:spcPct val="0"/>
              </a:spcBef>
              <a:spcAft>
                <a:spcPct val="0"/>
              </a:spcAft>
            </a:pPr>
            <a:endParaRPr sz="1400">
              <a:solidFill>
                <a:srgbClr val="000000"/>
              </a:solidFill>
              <a:latin typeface="Calibri"/>
            </a:endParaRPr>
          </a:p>
          <a:p>
            <a:pPr marL="457200" lvl="1" indent="-228600" algn="l" defTabSz="457200">
              <a:lnSpc>
                <a:spcPct val="100000"/>
              </a:lnSpc>
              <a:spcBef>
                <a:spcPct val="0"/>
              </a:spcBef>
              <a:spcAft>
                <a:spcPct val="0"/>
              </a:spcAft>
              <a:buChar char="•"/>
            </a:pPr>
            <a:r>
              <a:rPr sz="1400">
                <a:solidFill>
                  <a:srgbClr val="000000"/>
                </a:solidFill>
                <a:latin typeface="Calibri"/>
              </a:rPr>
              <a:t>Performing Arts Promoters, Theater &amp; Performing Arts and Spectator &amp; Sports Teams portfolios reviewed and reflect reasonable ability to perform given current environment.</a:t>
            </a:r>
          </a:p>
          <a:p>
            <a:pPr algn="l" defTabSz="457200">
              <a:lnSpc>
                <a:spcPct val="100000"/>
              </a:lnSpc>
              <a:spcBef>
                <a:spcPct val="0"/>
              </a:spcBef>
              <a:spcAft>
                <a:spcPct val="0"/>
              </a:spcAft>
            </a:pPr>
            <a:endParaRPr sz="1400">
              <a:solidFill>
                <a:srgbClr val="000000"/>
              </a:solidFill>
              <a:latin typeface="Calibri"/>
            </a:endParaRPr>
          </a:p>
          <a:p>
            <a:pPr algn="l" defTabSz="457200">
              <a:lnSpc>
                <a:spcPct val="100000"/>
              </a:lnSpc>
              <a:spcBef>
                <a:spcPct val="0"/>
              </a:spcBef>
              <a:spcAft>
                <a:spcPct val="0"/>
              </a:spcAft>
            </a:pPr>
            <a:endParaRPr sz="1800">
              <a:solidFill>
                <a:srgbClr val="000000"/>
              </a:solidFill>
              <a:latin typeface="Calibri"/>
            </a:endParaRPr>
          </a:p>
        </p:txBody>
      </p:sp>
      <p:sp>
        <p:nvSpPr>
          <p:cNvPr id="5" name="New shape"/>
          <p:cNvSpPr/>
          <p:nvPr/>
        </p:nvSpPr>
        <p:spPr>
          <a:xfrm>
            <a:off x="4903724" y="1109345"/>
            <a:ext cx="4019550" cy="51339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4903724" y="1109345"/>
            <a:ext cx="4019550" cy="5133975"/>
          </a:xfrm>
          <a:prstGeom prst="rect">
            <a:avLst/>
          </a:prstGeom>
        </p:spPr>
      </p:pic>
      <p:sp>
        <p:nvSpPr>
          <p:cNvPr id="7" name="New shape"/>
          <p:cNvSpPr/>
          <p:nvPr/>
        </p:nvSpPr>
        <p:spPr>
          <a:xfrm>
            <a:off x="430911" y="953897"/>
            <a:ext cx="8543925" cy="20002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8" name="New picture"/>
          <p:cNvPicPr/>
          <p:nvPr/>
        </p:nvPicPr>
        <p:blipFill>
          <a:blip r:embed="rId3"/>
          <a:stretch>
            <a:fillRect/>
          </a:stretch>
        </p:blipFill>
        <p:spPr>
          <a:xfrm>
            <a:off x="430911" y="953897"/>
            <a:ext cx="8543925" cy="200025"/>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81483" y="183896"/>
            <a:ext cx="8546338" cy="77431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ts val="1000"/>
              </a:spcBef>
              <a:spcAft>
                <a:spcPct val="0"/>
              </a:spcAft>
            </a:pPr>
            <a:r>
              <a:rPr sz="2400" b="1">
                <a:solidFill>
                  <a:srgbClr val="263B80"/>
                </a:solidFill>
                <a:latin typeface="Arial"/>
              </a:rPr>
              <a:t>Healthcare: CCRC's Show Solid Occupancy, Performance And Continue To Have Waiting Lists</a:t>
            </a:r>
          </a:p>
        </p:txBody>
      </p:sp>
      <p:sp>
        <p:nvSpPr>
          <p:cNvPr id="3" name="New shape"/>
          <p:cNvSpPr/>
          <p:nvPr/>
        </p:nvSpPr>
        <p:spPr>
          <a:xfrm>
            <a:off x="8641080" y="6401435"/>
            <a:ext cx="576199"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F6EEF4E8-7E92-49BE-AD70-7C3CC3B962A9}" type="slidenum">
              <a:rPr sz="1600">
                <a:solidFill>
                  <a:srgbClr val="FFFFFF"/>
                </a:solidFill>
                <a:latin typeface="Arial"/>
              </a:rPr>
              <a:t>19</a:t>
            </a:fld>
            <a:endParaRPr sz="1600">
              <a:solidFill>
                <a:srgbClr val="FFFFFF"/>
              </a:solidFill>
              <a:latin typeface="Arial"/>
            </a:endParaRPr>
          </a:p>
        </p:txBody>
      </p:sp>
      <p:sp>
        <p:nvSpPr>
          <p:cNvPr id="4" name="New shape"/>
          <p:cNvSpPr/>
          <p:nvPr/>
        </p:nvSpPr>
        <p:spPr>
          <a:xfrm>
            <a:off x="181483" y="1440434"/>
            <a:ext cx="4622927" cy="514108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600">
                <a:solidFill>
                  <a:srgbClr val="000000"/>
                </a:solidFill>
                <a:latin typeface="Calibri"/>
              </a:rPr>
              <a:t>CCRC's show solid occupancy, performance and continue to have waiting lists</a:t>
            </a:r>
          </a:p>
          <a:p>
            <a:pPr algn="l" defTabSz="457200">
              <a:lnSpc>
                <a:spcPct val="100000"/>
              </a:lnSpc>
              <a:spcBef>
                <a:spcPct val="0"/>
              </a:spcBef>
              <a:spcAft>
                <a:spcPct val="0"/>
              </a:spcAft>
            </a:pPr>
            <a:endParaRPr sz="1600">
              <a:solidFill>
                <a:srgbClr val="000000"/>
              </a:solidFill>
              <a:latin typeface="Calibri"/>
            </a:endParaRPr>
          </a:p>
          <a:p>
            <a:pPr marL="457200" lvl="1" indent="-228600" algn="l" defTabSz="457200">
              <a:lnSpc>
                <a:spcPct val="100000"/>
              </a:lnSpc>
              <a:spcBef>
                <a:spcPct val="0"/>
              </a:spcBef>
              <a:spcAft>
                <a:spcPct val="0"/>
              </a:spcAft>
              <a:buChar char="•"/>
            </a:pPr>
            <a:r>
              <a:rPr sz="1600">
                <a:solidFill>
                  <a:srgbClr val="000000"/>
                </a:solidFill>
                <a:latin typeface="Calibri"/>
              </a:rPr>
              <a:t>Portfolio of $1.1 billion.</a:t>
            </a:r>
          </a:p>
          <a:p>
            <a:pPr algn="l" defTabSz="457200">
              <a:lnSpc>
                <a:spcPct val="100000"/>
              </a:lnSpc>
              <a:spcBef>
                <a:spcPct val="0"/>
              </a:spcBef>
              <a:spcAft>
                <a:spcPct val="0"/>
              </a:spcAft>
            </a:pPr>
            <a:endParaRPr sz="1600">
              <a:solidFill>
                <a:srgbClr val="000000"/>
              </a:solidFill>
              <a:latin typeface="Calibri"/>
            </a:endParaRPr>
          </a:p>
          <a:p>
            <a:pPr marL="457200" lvl="1" indent="-228600" algn="l" defTabSz="457200">
              <a:lnSpc>
                <a:spcPct val="100000"/>
              </a:lnSpc>
              <a:spcBef>
                <a:spcPct val="0"/>
              </a:spcBef>
              <a:spcAft>
                <a:spcPct val="0"/>
              </a:spcAft>
              <a:buChar char="•"/>
            </a:pPr>
            <a:r>
              <a:rPr sz="1600">
                <a:solidFill>
                  <a:srgbClr val="000000"/>
                </a:solidFill>
                <a:latin typeface="Calibri"/>
              </a:rPr>
              <a:t>Healthcare portfolio granular and diverse.</a:t>
            </a:r>
          </a:p>
          <a:p>
            <a:pPr algn="l" defTabSz="457200">
              <a:lnSpc>
                <a:spcPct val="100000"/>
              </a:lnSpc>
              <a:spcBef>
                <a:spcPct val="0"/>
              </a:spcBef>
              <a:spcAft>
                <a:spcPct val="0"/>
              </a:spcAft>
            </a:pPr>
            <a:endParaRPr sz="1600">
              <a:solidFill>
                <a:srgbClr val="000000"/>
              </a:solidFill>
              <a:latin typeface="Calibri"/>
            </a:endParaRPr>
          </a:p>
          <a:p>
            <a:pPr marL="457200" lvl="1" indent="-228600" algn="l" defTabSz="457200">
              <a:lnSpc>
                <a:spcPct val="100000"/>
              </a:lnSpc>
              <a:spcBef>
                <a:spcPct val="0"/>
              </a:spcBef>
              <a:spcAft>
                <a:spcPct val="0"/>
              </a:spcAft>
              <a:buChar char="•"/>
            </a:pPr>
            <a:r>
              <a:rPr sz="1600">
                <a:solidFill>
                  <a:srgbClr val="000000"/>
                </a:solidFill>
                <a:latin typeface="Calibri"/>
              </a:rPr>
              <a:t>Largest exposure is Nursing and Continuing Care facilities, which are primarily non-profit, religious-affiliated facilities across five state footprint. Specific characteristics include:	</a:t>
            </a:r>
          </a:p>
          <a:p>
            <a:pPr marL="857250" lvl="1" indent="-228600" algn="l" defTabSz="457200">
              <a:lnSpc>
                <a:spcPct val="100000"/>
              </a:lnSpc>
              <a:spcBef>
                <a:spcPct val="0"/>
              </a:spcBef>
              <a:spcAft>
                <a:spcPct val="0"/>
              </a:spcAft>
              <a:buChar char="◦"/>
            </a:pPr>
            <a:r>
              <a:rPr sz="1600">
                <a:solidFill>
                  <a:srgbClr val="000000"/>
                </a:solidFill>
                <a:latin typeface="Calibri"/>
              </a:rPr>
              <a:t>90-95% Occupancy at most facilities.</a:t>
            </a:r>
          </a:p>
          <a:p>
            <a:pPr marL="857250" lvl="1" indent="-228600" algn="l" defTabSz="457200">
              <a:lnSpc>
                <a:spcPct val="100000"/>
              </a:lnSpc>
              <a:spcBef>
                <a:spcPct val="0"/>
              </a:spcBef>
              <a:spcAft>
                <a:spcPct val="0"/>
              </a:spcAft>
              <a:buChar char="◦"/>
            </a:pPr>
            <a:r>
              <a:rPr sz="1600">
                <a:solidFill>
                  <a:srgbClr val="000000"/>
                </a:solidFill>
                <a:latin typeface="Calibri"/>
              </a:rPr>
              <a:t>Lengthy waiting lists.</a:t>
            </a:r>
          </a:p>
          <a:p>
            <a:pPr marL="857250" lvl="1" indent="-228600" algn="l" defTabSz="457200">
              <a:lnSpc>
                <a:spcPct val="100000"/>
              </a:lnSpc>
              <a:spcBef>
                <a:spcPct val="0"/>
              </a:spcBef>
              <a:spcAft>
                <a:spcPct val="0"/>
              </a:spcAft>
              <a:buChar char="◦"/>
            </a:pPr>
            <a:r>
              <a:rPr sz="1600">
                <a:solidFill>
                  <a:srgbClr val="000000"/>
                </a:solidFill>
                <a:latin typeface="Calibri"/>
              </a:rPr>
              <a:t>Demographics reflect continued demand.</a:t>
            </a:r>
          </a:p>
          <a:p>
            <a:pPr marL="857250" lvl="1" indent="-228600" algn="l" defTabSz="457200">
              <a:lnSpc>
                <a:spcPct val="100000"/>
              </a:lnSpc>
              <a:spcBef>
                <a:spcPct val="0"/>
              </a:spcBef>
              <a:spcAft>
                <a:spcPct val="0"/>
              </a:spcAft>
              <a:buChar char="◦"/>
            </a:pPr>
            <a:r>
              <a:rPr sz="1600">
                <a:solidFill>
                  <a:srgbClr val="000000"/>
                </a:solidFill>
                <a:latin typeface="Calibri"/>
              </a:rPr>
              <a:t>Minimal non-pass exposure</a:t>
            </a:r>
          </a:p>
          <a:p>
            <a:pPr marL="400050" algn="l" defTabSz="457200">
              <a:lnSpc>
                <a:spcPct val="100000"/>
              </a:lnSpc>
              <a:spcBef>
                <a:spcPct val="0"/>
              </a:spcBef>
              <a:spcAft>
                <a:spcPct val="0"/>
              </a:spcAft>
            </a:pPr>
            <a:endParaRPr sz="1600">
              <a:solidFill>
                <a:srgbClr val="000000"/>
              </a:solidFill>
              <a:latin typeface="Calibri"/>
            </a:endParaRPr>
          </a:p>
          <a:p>
            <a:pPr marL="457200" lvl="1" indent="-228600" algn="l" defTabSz="457200">
              <a:lnSpc>
                <a:spcPct val="100000"/>
              </a:lnSpc>
              <a:spcBef>
                <a:spcPct val="0"/>
              </a:spcBef>
              <a:spcAft>
                <a:spcPct val="0"/>
              </a:spcAft>
              <a:buChar char="•"/>
            </a:pPr>
            <a:r>
              <a:rPr sz="1600">
                <a:solidFill>
                  <a:srgbClr val="000000"/>
                </a:solidFill>
                <a:latin typeface="Calibri"/>
              </a:rPr>
              <a:t>General Medical and Surgical Hospital exposure is primarily to investment grade regional medical systems.</a:t>
            </a:r>
          </a:p>
          <a:p>
            <a:pPr algn="l" defTabSz="457200">
              <a:lnSpc>
                <a:spcPct val="100000"/>
              </a:lnSpc>
              <a:spcBef>
                <a:spcPct val="0"/>
              </a:spcBef>
              <a:spcAft>
                <a:spcPct val="0"/>
              </a:spcAft>
            </a:pPr>
            <a:endParaRPr sz="1600">
              <a:solidFill>
                <a:srgbClr val="000000"/>
              </a:solidFill>
              <a:latin typeface="Calibri"/>
            </a:endParaRPr>
          </a:p>
          <a:p>
            <a:pPr algn="l" defTabSz="457200">
              <a:lnSpc>
                <a:spcPct val="100000"/>
              </a:lnSpc>
              <a:spcBef>
                <a:spcPct val="0"/>
              </a:spcBef>
              <a:spcAft>
                <a:spcPct val="0"/>
              </a:spcAft>
            </a:pPr>
            <a:endParaRPr sz="1600">
              <a:solidFill>
                <a:srgbClr val="000000"/>
              </a:solidFill>
              <a:latin typeface="Calibri"/>
            </a:endParaRPr>
          </a:p>
          <a:p>
            <a:pPr algn="l" defTabSz="457200">
              <a:lnSpc>
                <a:spcPct val="100000"/>
              </a:lnSpc>
              <a:spcBef>
                <a:spcPct val="0"/>
              </a:spcBef>
              <a:spcAft>
                <a:spcPct val="0"/>
              </a:spcAft>
            </a:pPr>
            <a:endParaRPr sz="1800">
              <a:solidFill>
                <a:srgbClr val="000000"/>
              </a:solidFill>
              <a:latin typeface="Calibri"/>
            </a:endParaRPr>
          </a:p>
        </p:txBody>
      </p:sp>
      <p:sp>
        <p:nvSpPr>
          <p:cNvPr id="5" name="New shape"/>
          <p:cNvSpPr/>
          <p:nvPr/>
        </p:nvSpPr>
        <p:spPr>
          <a:xfrm>
            <a:off x="4903724" y="1109345"/>
            <a:ext cx="4025519" cy="514108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4903724" y="1109345"/>
            <a:ext cx="4025519" cy="5141087"/>
          </a:xfrm>
          <a:prstGeom prst="rect">
            <a:avLst/>
          </a:prstGeom>
        </p:spPr>
      </p:pic>
      <p:sp>
        <p:nvSpPr>
          <p:cNvPr id="7" name="New shape"/>
          <p:cNvSpPr/>
          <p:nvPr/>
        </p:nvSpPr>
        <p:spPr>
          <a:xfrm>
            <a:off x="299974" y="1009396"/>
            <a:ext cx="8543925" cy="20002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8" name="New picture"/>
          <p:cNvPicPr/>
          <p:nvPr/>
        </p:nvPicPr>
        <p:blipFill>
          <a:blip r:embed="rId3"/>
          <a:stretch>
            <a:fillRect/>
          </a:stretch>
        </p:blipFill>
        <p:spPr>
          <a:xfrm>
            <a:off x="299974" y="1009396"/>
            <a:ext cx="8543925" cy="200025"/>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55321" y="751332"/>
            <a:ext cx="8727313" cy="5629783"/>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ts val="1000"/>
              </a:spcBef>
              <a:spcAft>
                <a:spcPct val="0"/>
              </a:spcAft>
            </a:pPr>
            <a:r>
              <a:rPr sz="1200">
                <a:solidFill>
                  <a:srgbClr val="000000"/>
                </a:solidFill>
                <a:latin typeface="Calibri"/>
              </a:rPr>
              <a:t>This presentation may contain forward-looking statements with respect to the Corporation’s financial condition, results of operations and business. Do not unduly rely on forward-looking statements. Forward-looking statements can be identified by the use of words such as "may," "should," "will," "could," "estimates," "predicts," "potential," "continue," "anticipates," "believes," "plans," "expects," "future," "intends," “projects,” the negative of these terms and other comparable terminology.  These forward-looking statements may include projections of, or guidance on, the Corporation’s future financial performance, expected levels of future expenses, including future credit losses, anticipated growth strategies, descriptions of new business initiatives and anticipated trends in the Corporation’s business or financial results.  Management’s 2021 Outlook contained herein is comprised of forward-looking statements.</a:t>
            </a:r>
          </a:p>
          <a:p>
            <a:pPr algn="l" defTabSz="457200">
              <a:lnSpc>
                <a:spcPct val="100000"/>
              </a:lnSpc>
              <a:spcBef>
                <a:spcPts val="1000"/>
              </a:spcBef>
              <a:spcAft>
                <a:spcPct val="0"/>
              </a:spcAft>
            </a:pPr>
            <a:endParaRPr sz="1200">
              <a:solidFill>
                <a:srgbClr val="000000"/>
              </a:solidFill>
              <a:latin typeface="Calibri"/>
            </a:endParaRPr>
          </a:p>
          <a:p>
            <a:pPr algn="l" defTabSz="457200">
              <a:lnSpc>
                <a:spcPct val="100000"/>
              </a:lnSpc>
              <a:spcBef>
                <a:spcPct val="0"/>
              </a:spcBef>
              <a:spcAft>
                <a:spcPct val="0"/>
              </a:spcAft>
            </a:pPr>
            <a:r>
              <a:rPr sz="1200">
                <a:solidFill>
                  <a:srgbClr val="000000"/>
                </a:solidFill>
                <a:latin typeface="Calibri"/>
              </a:rPr>
              <a:t>Forward-looking statements are neither historical facts, nor assurance of future performance.  Instead, they are based on current beliefs, expectations and assumptions regarding the future of the Corporation’s business, future plans and strategies, projections, anticipated events and trends, the economy and other future conditions.  Because forward-looking statements relate to the future, they are subject to inherent uncertainties, risks and changes in circumstances that are difficult to predict and many of which are outside of the Corporation’s control, and actual results and financial condition may differ materially from those indicated in the forward-looking statements.  Therefore, you should not unduly rely on any of these forward-looking statements.  Any forward-looking statement is based only on information currently available and speaks only as of the date when made.  The Corporation undertakes no obligation, other than as required by law, to update or revise any forward-looking statements, whether as a result of new information, future events or otherwise.</a:t>
            </a:r>
          </a:p>
          <a:p>
            <a:pPr algn="l" defTabSz="457200">
              <a:lnSpc>
                <a:spcPct val="100000"/>
              </a:lnSpc>
              <a:spcBef>
                <a:spcPct val="0"/>
              </a:spcBef>
              <a:spcAft>
                <a:spcPct val="0"/>
              </a:spcAft>
            </a:pPr>
            <a:endParaRPr sz="1200">
              <a:solidFill>
                <a:srgbClr val="000000"/>
              </a:solidFill>
              <a:latin typeface="Calibri"/>
            </a:endParaRPr>
          </a:p>
          <a:p>
            <a:pPr algn="l" defTabSz="457200">
              <a:lnSpc>
                <a:spcPct val="100000"/>
              </a:lnSpc>
              <a:spcBef>
                <a:spcPct val="0"/>
              </a:spcBef>
              <a:spcAft>
                <a:spcPct val="0"/>
              </a:spcAft>
            </a:pPr>
            <a:r>
              <a:rPr sz="1200">
                <a:solidFill>
                  <a:srgbClr val="000000"/>
                </a:solidFill>
                <a:latin typeface="Calibri"/>
              </a:rPr>
              <a:t>A discussion of certain risks and uncertainties affecting the Corporation, and some of the factors that could cause the Corporation’s actual results to differ materially from those described in the forward-looking statements, can be found in the sections entitled “Risk Factors” and “Management’s Discussion and Analysis of Financial Condition and Results of Operations” in the Corporation’s Annual Report on Form 10-K for the year ended December 31, 2019, Quarterly Reports on Form 10-Q for the quarters end March 31, 2020, June 30, 2020 and September 30, 2020 and other current and periodic reports, which have been, or will be, filed with the Securities and Exchange Commission and are or will be available in the Investor Relations section of the Corporation’s website (www.fult.com) and on the Securities and Exchange Commission’s website (www.sec.gov).</a:t>
            </a:r>
          </a:p>
          <a:p>
            <a:pPr algn="l" defTabSz="457200">
              <a:lnSpc>
                <a:spcPct val="100000"/>
              </a:lnSpc>
              <a:spcBef>
                <a:spcPct val="0"/>
              </a:spcBef>
              <a:spcAft>
                <a:spcPct val="0"/>
              </a:spcAft>
            </a:pPr>
            <a:endParaRPr sz="1200">
              <a:solidFill>
                <a:srgbClr val="000000"/>
              </a:solidFill>
              <a:latin typeface="Calibri"/>
            </a:endParaRPr>
          </a:p>
          <a:p>
            <a:pPr algn="l" defTabSz="457200">
              <a:lnSpc>
                <a:spcPct val="100000"/>
              </a:lnSpc>
              <a:spcBef>
                <a:spcPct val="0"/>
              </a:spcBef>
              <a:spcAft>
                <a:spcPct val="0"/>
              </a:spcAft>
            </a:pPr>
            <a:r>
              <a:rPr sz="1200">
                <a:solidFill>
                  <a:srgbClr val="000000"/>
                </a:solidFill>
                <a:latin typeface="Calibri"/>
              </a:rPr>
              <a:t>The Corporation uses certain non-GAAP financial measures in this presentation. These non-GAAP financial measures are reconciled to the most comparable GAAP measures at the end of this presentation.</a:t>
            </a:r>
          </a:p>
          <a:p>
            <a:pPr algn="l" defTabSz="457200">
              <a:lnSpc>
                <a:spcPct val="150000"/>
              </a:lnSpc>
              <a:spcBef>
                <a:spcPts val="1000"/>
              </a:spcBef>
              <a:spcAft>
                <a:spcPct val="0"/>
              </a:spcAft>
            </a:pPr>
            <a:endParaRPr sz="1400">
              <a:solidFill>
                <a:srgbClr val="000000"/>
              </a:solidFill>
              <a:latin typeface="Arial"/>
            </a:endParaRPr>
          </a:p>
        </p:txBody>
      </p:sp>
      <p:sp>
        <p:nvSpPr>
          <p:cNvPr id="3" name="New shape"/>
          <p:cNvSpPr/>
          <p:nvPr/>
        </p:nvSpPr>
        <p:spPr>
          <a:xfrm>
            <a:off x="155321" y="217932"/>
            <a:ext cx="8833231" cy="77431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ts val="1000"/>
              </a:spcBef>
              <a:spcAft>
                <a:spcPct val="0"/>
              </a:spcAft>
            </a:pPr>
            <a:r>
              <a:rPr sz="3200" b="1">
                <a:solidFill>
                  <a:srgbClr val="263B80"/>
                </a:solidFill>
                <a:latin typeface="Arial"/>
              </a:rPr>
              <a:t>FORWARD-LOOKING STATEMENTS</a:t>
            </a:r>
          </a:p>
        </p:txBody>
      </p:sp>
      <p:sp>
        <p:nvSpPr>
          <p:cNvPr id="4" name="New shape"/>
          <p:cNvSpPr/>
          <p:nvPr/>
        </p:nvSpPr>
        <p:spPr>
          <a:xfrm>
            <a:off x="8641080" y="6401435"/>
            <a:ext cx="576199"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C3EF00F1-93BC-4E74-96D5-B73C451F8049}" type="slidenum">
              <a:rPr sz="1200">
                <a:solidFill>
                  <a:srgbClr val="FFFFFF"/>
                </a:solidFill>
                <a:latin typeface="Arial"/>
              </a:rPr>
              <a:t>2</a:t>
            </a:fld>
            <a:endParaRPr sz="1200">
              <a:solidFill>
                <a:srgbClr val="FFFFFF"/>
              </a:solidFill>
              <a:latin typeface="Aria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81483" y="183896"/>
            <a:ext cx="8546338" cy="77431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ts val="1000"/>
              </a:spcBef>
              <a:spcAft>
                <a:spcPct val="0"/>
              </a:spcAft>
            </a:pPr>
            <a:r>
              <a:rPr sz="2400" b="1">
                <a:solidFill>
                  <a:srgbClr val="263B80"/>
                </a:solidFill>
                <a:latin typeface="Arial"/>
              </a:rPr>
              <a:t>Retail Exposure Includes Significant Auto Dealership Portfolio That Has Rebounded Nicely</a:t>
            </a:r>
          </a:p>
        </p:txBody>
      </p:sp>
      <p:sp>
        <p:nvSpPr>
          <p:cNvPr id="3" name="New shape"/>
          <p:cNvSpPr/>
          <p:nvPr/>
        </p:nvSpPr>
        <p:spPr>
          <a:xfrm>
            <a:off x="8641080" y="6401435"/>
            <a:ext cx="576199"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A2434111-3924-487C-8C45-479265297A66}" type="slidenum">
              <a:rPr sz="1600">
                <a:solidFill>
                  <a:srgbClr val="FFFFFF"/>
                </a:solidFill>
                <a:latin typeface="Arial"/>
              </a:rPr>
              <a:t>20</a:t>
            </a:fld>
            <a:endParaRPr sz="1600">
              <a:solidFill>
                <a:srgbClr val="FFFFFF"/>
              </a:solidFill>
              <a:latin typeface="Arial"/>
            </a:endParaRPr>
          </a:p>
        </p:txBody>
      </p:sp>
      <p:sp>
        <p:nvSpPr>
          <p:cNvPr id="4" name="New shape"/>
          <p:cNvSpPr/>
          <p:nvPr/>
        </p:nvSpPr>
        <p:spPr>
          <a:xfrm>
            <a:off x="249555" y="1375410"/>
            <a:ext cx="3568319" cy="437070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800">
                <a:solidFill>
                  <a:srgbClr val="000000"/>
                </a:solidFill>
                <a:latin typeface="Calibri"/>
              </a:rPr>
              <a:t>Retail exposure includes significant auto dealership portfolio that has rebounded nicely</a:t>
            </a:r>
          </a:p>
          <a:p>
            <a:pPr algn="l" defTabSz="457200">
              <a:lnSpc>
                <a:spcPct val="100000"/>
              </a:lnSpc>
              <a:spcBef>
                <a:spcPct val="0"/>
              </a:spcBef>
              <a:spcAft>
                <a:spcPct val="0"/>
              </a:spcAft>
            </a:pPr>
            <a:endParaRPr sz="1800">
              <a:solidFill>
                <a:srgbClr val="000000"/>
              </a:solidFill>
              <a:latin typeface="Calibri"/>
            </a:endParaRPr>
          </a:p>
          <a:p>
            <a:pPr marL="457200" lvl="1" indent="-228600" algn="l" defTabSz="457200">
              <a:lnSpc>
                <a:spcPct val="100000"/>
              </a:lnSpc>
              <a:spcBef>
                <a:spcPct val="0"/>
              </a:spcBef>
              <a:spcAft>
                <a:spcPct val="0"/>
              </a:spcAft>
              <a:buChar char="•"/>
            </a:pPr>
            <a:r>
              <a:rPr sz="1800">
                <a:solidFill>
                  <a:srgbClr val="000000"/>
                </a:solidFill>
                <a:latin typeface="Calibri"/>
              </a:rPr>
              <a:t>Portfolio of $768 million.</a:t>
            </a:r>
          </a:p>
          <a:p>
            <a:pPr marL="457200" indent="-228600" algn="l" defTabSz="457200">
              <a:lnSpc>
                <a:spcPct val="100000"/>
              </a:lnSpc>
              <a:spcBef>
                <a:spcPct val="0"/>
              </a:spcBef>
              <a:spcAft>
                <a:spcPct val="0"/>
              </a:spcAft>
            </a:pPr>
            <a:endParaRPr sz="1800">
              <a:solidFill>
                <a:srgbClr val="000000"/>
              </a:solidFill>
              <a:latin typeface="Calibri"/>
            </a:endParaRPr>
          </a:p>
          <a:p>
            <a:pPr marL="457200" lvl="1" indent="-228600" algn="l" defTabSz="457200">
              <a:lnSpc>
                <a:spcPct val="100000"/>
              </a:lnSpc>
              <a:spcBef>
                <a:spcPct val="0"/>
              </a:spcBef>
              <a:spcAft>
                <a:spcPct val="0"/>
              </a:spcAft>
              <a:buChar char="•"/>
            </a:pPr>
            <a:r>
              <a:rPr sz="1800">
                <a:solidFill>
                  <a:srgbClr val="000000"/>
                </a:solidFill>
                <a:latin typeface="Calibri"/>
              </a:rPr>
              <a:t>Approximately $514 million in Auto and Equipment Dealership exposure. Retail New and Used car sales are strong.</a:t>
            </a:r>
          </a:p>
          <a:p>
            <a:pPr marL="457200" indent="-228600" algn="l" defTabSz="457200">
              <a:lnSpc>
                <a:spcPct val="100000"/>
              </a:lnSpc>
              <a:spcBef>
                <a:spcPct val="0"/>
              </a:spcBef>
              <a:spcAft>
                <a:spcPct val="0"/>
              </a:spcAft>
            </a:pPr>
            <a:endParaRPr sz="1800">
              <a:solidFill>
                <a:srgbClr val="000000"/>
              </a:solidFill>
              <a:latin typeface="Calibri"/>
            </a:endParaRPr>
          </a:p>
          <a:p>
            <a:pPr marL="457200" lvl="1" indent="-228600" algn="l" defTabSz="457200">
              <a:lnSpc>
                <a:spcPct val="100000"/>
              </a:lnSpc>
              <a:spcBef>
                <a:spcPct val="0"/>
              </a:spcBef>
              <a:spcAft>
                <a:spcPct val="0"/>
              </a:spcAft>
              <a:buChar char="•"/>
            </a:pPr>
            <a:r>
              <a:rPr sz="1800">
                <a:solidFill>
                  <a:srgbClr val="000000"/>
                </a:solidFill>
                <a:latin typeface="Calibri"/>
              </a:rPr>
              <a:t>Remaining portfolio granular and diverse. Stores are open and operating.</a:t>
            </a:r>
          </a:p>
          <a:p>
            <a:pPr algn="l" defTabSz="457200">
              <a:lnSpc>
                <a:spcPct val="100000"/>
              </a:lnSpc>
              <a:spcBef>
                <a:spcPct val="0"/>
              </a:spcBef>
              <a:spcAft>
                <a:spcPct val="0"/>
              </a:spcAft>
            </a:pPr>
            <a:endParaRPr sz="1800">
              <a:solidFill>
                <a:srgbClr val="000000"/>
              </a:solidFill>
              <a:latin typeface="Calibri"/>
            </a:endParaRPr>
          </a:p>
          <a:p>
            <a:pPr algn="l" defTabSz="457200">
              <a:lnSpc>
                <a:spcPct val="100000"/>
              </a:lnSpc>
              <a:spcBef>
                <a:spcPct val="0"/>
              </a:spcBef>
              <a:spcAft>
                <a:spcPct val="0"/>
              </a:spcAft>
            </a:pPr>
            <a:endParaRPr sz="1800">
              <a:solidFill>
                <a:srgbClr val="000000"/>
              </a:solidFill>
              <a:latin typeface="Calibri"/>
            </a:endParaRPr>
          </a:p>
          <a:p>
            <a:pPr algn="l" defTabSz="457200">
              <a:lnSpc>
                <a:spcPct val="100000"/>
              </a:lnSpc>
              <a:spcBef>
                <a:spcPct val="0"/>
              </a:spcBef>
              <a:spcAft>
                <a:spcPct val="0"/>
              </a:spcAft>
            </a:pPr>
            <a:endParaRPr sz="1800">
              <a:solidFill>
                <a:srgbClr val="000000"/>
              </a:solidFill>
              <a:latin typeface="Calibri"/>
            </a:endParaRPr>
          </a:p>
          <a:p>
            <a:pPr algn="l" defTabSz="457200">
              <a:lnSpc>
                <a:spcPct val="100000"/>
              </a:lnSpc>
              <a:spcBef>
                <a:spcPct val="0"/>
              </a:spcBef>
              <a:spcAft>
                <a:spcPct val="0"/>
              </a:spcAft>
            </a:pPr>
            <a:endParaRPr sz="1800">
              <a:solidFill>
                <a:srgbClr val="000000"/>
              </a:solidFill>
              <a:latin typeface="Calibri"/>
            </a:endParaRPr>
          </a:p>
        </p:txBody>
      </p:sp>
      <p:sp>
        <p:nvSpPr>
          <p:cNvPr id="5" name="New shape"/>
          <p:cNvSpPr/>
          <p:nvPr/>
        </p:nvSpPr>
        <p:spPr>
          <a:xfrm>
            <a:off x="4454652" y="1394714"/>
            <a:ext cx="4357243" cy="457022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4454652" y="1394714"/>
            <a:ext cx="4357243" cy="4570222"/>
          </a:xfrm>
          <a:prstGeom prst="rect">
            <a:avLst/>
          </a:prstGeom>
        </p:spPr>
      </p:pic>
      <p:sp>
        <p:nvSpPr>
          <p:cNvPr id="7" name="New shape"/>
          <p:cNvSpPr/>
          <p:nvPr/>
        </p:nvSpPr>
        <p:spPr>
          <a:xfrm>
            <a:off x="468757" y="5805043"/>
            <a:ext cx="8345678" cy="47637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000">
                <a:solidFill>
                  <a:srgbClr val="000000"/>
                </a:solidFill>
                <a:latin typeface="Calibri"/>
              </a:rPr>
              <a:t>(1) Other includes the following categories and corresponding percentages: Home Furnishings Stores (3%), Nonstore Retailers &amp; Direct Sell (2%), Health and Personal Care Stores (2%), Clothing &amp; Jewelry Stores (2%) and Sporting Goods &amp; Hobby (1%).</a:t>
            </a:r>
          </a:p>
          <a:p>
            <a:pPr algn="l" defTabSz="457200">
              <a:lnSpc>
                <a:spcPct val="100000"/>
              </a:lnSpc>
              <a:spcBef>
                <a:spcPct val="0"/>
              </a:spcBef>
              <a:spcAft>
                <a:spcPct val="0"/>
              </a:spcAft>
            </a:pPr>
            <a:endParaRPr sz="1000">
              <a:solidFill>
                <a:srgbClr val="000000"/>
              </a:solidFill>
              <a:latin typeface="Calibri"/>
            </a:endParaRPr>
          </a:p>
        </p:txBody>
      </p:sp>
      <p:sp>
        <p:nvSpPr>
          <p:cNvPr id="8" name="New shape"/>
          <p:cNvSpPr/>
          <p:nvPr/>
        </p:nvSpPr>
        <p:spPr>
          <a:xfrm>
            <a:off x="299974" y="958215"/>
            <a:ext cx="8543925" cy="20002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9" name="New picture"/>
          <p:cNvPicPr/>
          <p:nvPr/>
        </p:nvPicPr>
        <p:blipFill>
          <a:blip r:embed="rId3"/>
          <a:stretch>
            <a:fillRect/>
          </a:stretch>
        </p:blipFill>
        <p:spPr>
          <a:xfrm>
            <a:off x="299974" y="958215"/>
            <a:ext cx="8543925" cy="200025"/>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81483" y="183896"/>
            <a:ext cx="8546338" cy="77431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ts val="1000"/>
              </a:spcBef>
              <a:spcAft>
                <a:spcPct val="0"/>
              </a:spcAft>
            </a:pPr>
            <a:r>
              <a:rPr sz="2400" b="1">
                <a:solidFill>
                  <a:srgbClr val="263B80"/>
                </a:solidFill>
                <a:latin typeface="Arial"/>
              </a:rPr>
              <a:t>Energy Portfolio Detail: No Direct Exposure to Upstream or Midstream; Downstream Comprised of Oil and Gasoline Retail Distribution</a:t>
            </a:r>
          </a:p>
        </p:txBody>
      </p:sp>
      <p:sp>
        <p:nvSpPr>
          <p:cNvPr id="3" name="New shape"/>
          <p:cNvSpPr/>
          <p:nvPr/>
        </p:nvSpPr>
        <p:spPr>
          <a:xfrm>
            <a:off x="8641080" y="6401435"/>
            <a:ext cx="576199"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D92C957E-99E0-4117-A8F5-D78C11B7365B}" type="slidenum">
              <a:rPr sz="1600">
                <a:solidFill>
                  <a:srgbClr val="FFFFFF"/>
                </a:solidFill>
                <a:latin typeface="Arial"/>
              </a:rPr>
              <a:t>21</a:t>
            </a:fld>
            <a:endParaRPr sz="1600">
              <a:solidFill>
                <a:srgbClr val="FFFFFF"/>
              </a:solidFill>
              <a:latin typeface="Arial"/>
            </a:endParaRPr>
          </a:p>
        </p:txBody>
      </p:sp>
      <p:sp>
        <p:nvSpPr>
          <p:cNvPr id="4" name="New shape"/>
          <p:cNvSpPr/>
          <p:nvPr/>
        </p:nvSpPr>
        <p:spPr>
          <a:xfrm>
            <a:off x="181483" y="1440434"/>
            <a:ext cx="4273169" cy="514108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endParaRPr sz="1300">
              <a:solidFill>
                <a:srgbClr val="000000"/>
              </a:solidFill>
              <a:latin typeface="Calibri"/>
            </a:endParaRPr>
          </a:p>
          <a:p>
            <a:pPr algn="l" defTabSz="457200">
              <a:lnSpc>
                <a:spcPct val="100000"/>
              </a:lnSpc>
              <a:spcBef>
                <a:spcPct val="0"/>
              </a:spcBef>
              <a:spcAft>
                <a:spcPct val="0"/>
              </a:spcAft>
            </a:pPr>
            <a:endParaRPr sz="1300">
              <a:solidFill>
                <a:srgbClr val="000000"/>
              </a:solidFill>
              <a:latin typeface="Calibri"/>
            </a:endParaRPr>
          </a:p>
          <a:p>
            <a:pPr marL="457200" lvl="1" indent="-228600" algn="l" defTabSz="457200">
              <a:lnSpc>
                <a:spcPct val="100000"/>
              </a:lnSpc>
              <a:spcBef>
                <a:spcPct val="0"/>
              </a:spcBef>
              <a:spcAft>
                <a:spcPct val="0"/>
              </a:spcAft>
              <a:buChar char="•"/>
            </a:pPr>
            <a:r>
              <a:rPr sz="1300">
                <a:solidFill>
                  <a:srgbClr val="000000"/>
                </a:solidFill>
                <a:latin typeface="Calibri"/>
              </a:rPr>
              <a:t>Upstream - Exploration and production sector.  Includes searching for crude oil and natural gas fields, drilling of exploratory wells, and drilling and operating wells to bring crude oil and/or raw natural gas to the surface.</a:t>
            </a:r>
          </a:p>
          <a:p>
            <a:pPr algn="l" defTabSz="457200">
              <a:lnSpc>
                <a:spcPct val="100000"/>
              </a:lnSpc>
              <a:spcBef>
                <a:spcPct val="0"/>
              </a:spcBef>
              <a:spcAft>
                <a:spcPct val="0"/>
              </a:spcAft>
            </a:pPr>
            <a:endParaRPr sz="1300">
              <a:solidFill>
                <a:srgbClr val="000000"/>
              </a:solidFill>
              <a:latin typeface="Calibri"/>
            </a:endParaRPr>
          </a:p>
          <a:p>
            <a:pPr marL="457200" lvl="1" indent="-228600" algn="l" defTabSz="457200">
              <a:lnSpc>
                <a:spcPct val="100000"/>
              </a:lnSpc>
              <a:spcBef>
                <a:spcPct val="0"/>
              </a:spcBef>
              <a:spcAft>
                <a:spcPct val="0"/>
              </a:spcAft>
              <a:buChar char="•"/>
            </a:pPr>
            <a:r>
              <a:rPr sz="1300">
                <a:solidFill>
                  <a:srgbClr val="000000"/>
                </a:solidFill>
                <a:latin typeface="Calibri"/>
              </a:rPr>
              <a:t>Midstream - Involves the transportation (by pipeline, rail, barge, oil tanker or truck), storage, and wholesale marketing of crude or refined petroleum products. </a:t>
            </a:r>
          </a:p>
          <a:p>
            <a:pPr algn="l" defTabSz="457200">
              <a:lnSpc>
                <a:spcPct val="100000"/>
              </a:lnSpc>
              <a:spcBef>
                <a:spcPct val="0"/>
              </a:spcBef>
              <a:spcAft>
                <a:spcPct val="0"/>
              </a:spcAft>
            </a:pPr>
            <a:endParaRPr sz="1300">
              <a:solidFill>
                <a:srgbClr val="000000"/>
              </a:solidFill>
              <a:latin typeface="Calibri"/>
            </a:endParaRPr>
          </a:p>
          <a:p>
            <a:pPr marL="457200" lvl="1" indent="-228600" algn="l" defTabSz="457200">
              <a:lnSpc>
                <a:spcPct val="100000"/>
              </a:lnSpc>
              <a:spcBef>
                <a:spcPct val="0"/>
              </a:spcBef>
              <a:spcAft>
                <a:spcPct val="0"/>
              </a:spcAft>
              <a:buChar char="•"/>
            </a:pPr>
            <a:r>
              <a:rPr sz="1300">
                <a:solidFill>
                  <a:srgbClr val="000000"/>
                </a:solidFill>
                <a:latin typeface="Calibri"/>
              </a:rPr>
              <a:t>Downstream - Refers to the refining of petroleum crude oil and the processing and purifying of raw natural gas, as well as the marketing and distribution of products derived from crude oil and natural gas. The downstream sector touches consumers through products such as gasoline, kerosene, jet fuel, diesel oil, heating oil, fuel oils, lubricants, waxes, asphalt, natural gas, and liquefied petroleum gas (LPG) as well as hundreds of petrochemicals. Petrochemicals are broken out separately for this exercise.</a:t>
            </a:r>
          </a:p>
          <a:p>
            <a:pPr algn="l" defTabSz="457200">
              <a:lnSpc>
                <a:spcPct val="100000"/>
              </a:lnSpc>
              <a:spcBef>
                <a:spcPct val="0"/>
              </a:spcBef>
              <a:spcAft>
                <a:spcPct val="0"/>
              </a:spcAft>
            </a:pPr>
            <a:endParaRPr sz="1200">
              <a:solidFill>
                <a:srgbClr val="000000"/>
              </a:solidFill>
              <a:latin typeface="Calibri"/>
            </a:endParaRPr>
          </a:p>
          <a:p>
            <a:pPr algn="l" defTabSz="457200">
              <a:lnSpc>
                <a:spcPct val="100000"/>
              </a:lnSpc>
              <a:spcBef>
                <a:spcPct val="0"/>
              </a:spcBef>
              <a:spcAft>
                <a:spcPct val="0"/>
              </a:spcAft>
            </a:pPr>
            <a:endParaRPr sz="1200">
              <a:solidFill>
                <a:srgbClr val="000000"/>
              </a:solidFill>
              <a:latin typeface="Calibri"/>
            </a:endParaRPr>
          </a:p>
          <a:p>
            <a:pPr algn="l" defTabSz="457200">
              <a:lnSpc>
                <a:spcPct val="100000"/>
              </a:lnSpc>
              <a:spcBef>
                <a:spcPct val="0"/>
              </a:spcBef>
              <a:spcAft>
                <a:spcPct val="0"/>
              </a:spcAft>
            </a:pPr>
            <a:endParaRPr sz="1200">
              <a:solidFill>
                <a:srgbClr val="000000"/>
              </a:solidFill>
              <a:latin typeface="Calibri"/>
            </a:endParaRPr>
          </a:p>
          <a:p>
            <a:pPr algn="l" defTabSz="457200">
              <a:lnSpc>
                <a:spcPct val="100000"/>
              </a:lnSpc>
              <a:spcBef>
                <a:spcPct val="0"/>
              </a:spcBef>
              <a:spcAft>
                <a:spcPct val="0"/>
              </a:spcAft>
            </a:pPr>
            <a:endParaRPr sz="1200">
              <a:solidFill>
                <a:srgbClr val="000000"/>
              </a:solidFill>
              <a:latin typeface="Calibri"/>
            </a:endParaRPr>
          </a:p>
          <a:p>
            <a:pPr algn="l" defTabSz="457200">
              <a:lnSpc>
                <a:spcPct val="100000"/>
              </a:lnSpc>
              <a:spcBef>
                <a:spcPct val="0"/>
              </a:spcBef>
              <a:spcAft>
                <a:spcPct val="0"/>
              </a:spcAft>
            </a:pPr>
            <a:endParaRPr sz="1800">
              <a:solidFill>
                <a:srgbClr val="000000"/>
              </a:solidFill>
              <a:latin typeface="Calibri"/>
            </a:endParaRPr>
          </a:p>
        </p:txBody>
      </p:sp>
      <p:sp>
        <p:nvSpPr>
          <p:cNvPr id="5" name="New shape"/>
          <p:cNvSpPr/>
          <p:nvPr/>
        </p:nvSpPr>
        <p:spPr>
          <a:xfrm>
            <a:off x="385191" y="1340485"/>
            <a:ext cx="8543925" cy="20002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385191" y="1340485"/>
            <a:ext cx="8543925" cy="200025"/>
          </a:xfrm>
          <a:prstGeom prst="rect">
            <a:avLst/>
          </a:prstGeom>
        </p:spPr>
      </p:pic>
      <p:sp>
        <p:nvSpPr>
          <p:cNvPr id="7" name="New shape"/>
          <p:cNvSpPr/>
          <p:nvPr/>
        </p:nvSpPr>
        <p:spPr>
          <a:xfrm>
            <a:off x="4830699" y="2514854"/>
            <a:ext cx="3897122" cy="233006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8" name="New picture"/>
          <p:cNvPicPr/>
          <p:nvPr/>
        </p:nvPicPr>
        <p:blipFill>
          <a:blip r:embed="rId3"/>
          <a:stretch>
            <a:fillRect/>
          </a:stretch>
        </p:blipFill>
        <p:spPr>
          <a:xfrm>
            <a:off x="4830699" y="2514854"/>
            <a:ext cx="3897122" cy="2330069"/>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81254" y="5735955"/>
            <a:ext cx="7933690" cy="66167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215900" lvl="1" indent="-215900" algn="l" defTabSz="457200">
              <a:lnSpc>
                <a:spcPct val="100000"/>
              </a:lnSpc>
              <a:spcBef>
                <a:spcPct val="0"/>
              </a:spcBef>
              <a:spcAft>
                <a:spcPct val="0"/>
              </a:spcAft>
              <a:buAutoNum type="arabicPeriod"/>
            </a:pPr>
            <a:r>
              <a:rPr sz="900" i="1">
                <a:solidFill>
                  <a:srgbClr val="000000"/>
                </a:solidFill>
                <a:latin typeface="Calibri"/>
              </a:rPr>
              <a:t>ROA is return an average assets determined by dividing net income for the period indicated by average assets, annualized.</a:t>
            </a:r>
          </a:p>
          <a:p>
            <a:pPr marL="215900" lvl="1" indent="-215900" algn="l" defTabSz="457200">
              <a:lnSpc>
                <a:spcPct val="100000"/>
              </a:lnSpc>
              <a:spcBef>
                <a:spcPct val="0"/>
              </a:spcBef>
              <a:spcAft>
                <a:spcPct val="0"/>
              </a:spcAft>
              <a:buAutoNum type="arabicPeriod" startAt="2"/>
            </a:pPr>
            <a:r>
              <a:rPr sz="900" i="1">
                <a:solidFill>
                  <a:srgbClr val="000000"/>
                </a:solidFill>
                <a:latin typeface="Calibri"/>
              </a:rPr>
              <a:t>ROE is return on average shareholders’ equity determined by dividing net income for the period indicated by average shareholders’ equity, annualized.</a:t>
            </a:r>
          </a:p>
          <a:p>
            <a:pPr marL="215900" lvl="1" indent="-215900" algn="l" defTabSz="457200">
              <a:lnSpc>
                <a:spcPct val="100000"/>
              </a:lnSpc>
              <a:spcBef>
                <a:spcPct val="0"/>
              </a:spcBef>
              <a:spcAft>
                <a:spcPct val="0"/>
              </a:spcAft>
              <a:buAutoNum type="arabicPeriod" startAt="3"/>
            </a:pPr>
            <a:r>
              <a:rPr sz="900" i="1">
                <a:solidFill>
                  <a:srgbClr val="000000"/>
                </a:solidFill>
                <a:latin typeface="Calibri"/>
              </a:rPr>
              <a:t>Non-GAAP financial measure.  Please refer to the calculation and management’s reasons for using this measure on the slide titled “Non-GAAP Reconciliation” at the end of this presentation</a:t>
            </a:r>
            <a:r>
              <a:rPr sz="1000" i="1">
                <a:solidFill>
                  <a:srgbClr val="000000"/>
                </a:solidFill>
                <a:latin typeface="Calibri"/>
              </a:rPr>
              <a:t>.</a:t>
            </a:r>
          </a:p>
        </p:txBody>
      </p:sp>
      <p:sp>
        <p:nvSpPr>
          <p:cNvPr id="3" name="New shape"/>
          <p:cNvSpPr/>
          <p:nvPr/>
        </p:nvSpPr>
        <p:spPr>
          <a:xfrm>
            <a:off x="261493" y="176657"/>
            <a:ext cx="8775446" cy="104038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rPr>
              <a:t>INCOME STATEMENT SUMMARY</a:t>
            </a:r>
          </a:p>
        </p:txBody>
      </p:sp>
      <p:sp>
        <p:nvSpPr>
          <p:cNvPr id="4"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399FF216-5405-4BAF-969F-F5915DB60437}" type="slidenum">
              <a:rPr sz="1200">
                <a:solidFill>
                  <a:srgbClr val="FFFFFF"/>
                </a:solidFill>
                <a:latin typeface="Arial"/>
              </a:rPr>
              <a:t>3</a:t>
            </a:fld>
            <a:endParaRPr sz="1200">
              <a:solidFill>
                <a:srgbClr val="FFFFFF"/>
              </a:solidFill>
              <a:latin typeface="Arial"/>
            </a:endParaRPr>
          </a:p>
        </p:txBody>
      </p:sp>
      <p:graphicFrame>
        <p:nvGraphicFramePr>
          <p:cNvPr id="5" name="New Table"/>
          <p:cNvGraphicFramePr>
            <a:graphicFrameLocks noGrp="1"/>
          </p:cNvGraphicFramePr>
          <p:nvPr>
            <p:extLst>
              <p:ext uri="{D42A27DB-BD31-4B8C-83A1-F6EECF244321}">
                <p14:modId xmlns:p14="http://schemas.microsoft.com/office/powerpoint/2010/main" val="2865250528"/>
              </p:ext>
            </p:extLst>
          </p:nvPr>
        </p:nvGraphicFramePr>
        <p:xfrm>
          <a:off x="559054" y="696849"/>
          <a:ext cx="7755891" cy="4914900"/>
        </p:xfrm>
        <a:graphic>
          <a:graphicData uri="http://schemas.openxmlformats.org/drawingml/2006/table">
            <a:tbl>
              <a:tblPr>
                <a:tableStyleId>{5C22544A-7EE6-4342-B048-85BDC9FD1C3A}</a:tableStyleId>
              </a:tblPr>
              <a:tblGrid>
                <a:gridCol w="2830396">
                  <a:extLst>
                    <a:ext uri="{9D8B030D-6E8A-4147-A177-3AD203B41FA5}">
                      <a16:colId xmlns:a16="http://schemas.microsoft.com/office/drawing/2014/main" val="20000"/>
                    </a:ext>
                  </a:extLst>
                </a:gridCol>
                <a:gridCol w="941854">
                  <a:extLst>
                    <a:ext uri="{9D8B030D-6E8A-4147-A177-3AD203B41FA5}">
                      <a16:colId xmlns:a16="http://schemas.microsoft.com/office/drawing/2014/main" val="20001"/>
                    </a:ext>
                  </a:extLst>
                </a:gridCol>
                <a:gridCol w="531832">
                  <a:extLst>
                    <a:ext uri="{9D8B030D-6E8A-4147-A177-3AD203B41FA5}">
                      <a16:colId xmlns:a16="http://schemas.microsoft.com/office/drawing/2014/main" val="20002"/>
                    </a:ext>
                  </a:extLst>
                </a:gridCol>
                <a:gridCol w="168145">
                  <a:extLst>
                    <a:ext uri="{9D8B030D-6E8A-4147-A177-3AD203B41FA5}">
                      <a16:colId xmlns:a16="http://schemas.microsoft.com/office/drawing/2014/main" val="20003"/>
                    </a:ext>
                  </a:extLst>
                </a:gridCol>
                <a:gridCol w="979458">
                  <a:extLst>
                    <a:ext uri="{9D8B030D-6E8A-4147-A177-3AD203B41FA5}">
                      <a16:colId xmlns:a16="http://schemas.microsoft.com/office/drawing/2014/main" val="20004"/>
                    </a:ext>
                  </a:extLst>
                </a:gridCol>
                <a:gridCol w="497989">
                  <a:extLst>
                    <a:ext uri="{9D8B030D-6E8A-4147-A177-3AD203B41FA5}">
                      <a16:colId xmlns:a16="http://schemas.microsoft.com/office/drawing/2014/main" val="20005"/>
                    </a:ext>
                  </a:extLst>
                </a:gridCol>
                <a:gridCol w="164385">
                  <a:extLst>
                    <a:ext uri="{9D8B030D-6E8A-4147-A177-3AD203B41FA5}">
                      <a16:colId xmlns:a16="http://schemas.microsoft.com/office/drawing/2014/main" val="20006"/>
                    </a:ext>
                  </a:extLst>
                </a:gridCol>
                <a:gridCol w="979458">
                  <a:extLst>
                    <a:ext uri="{9D8B030D-6E8A-4147-A177-3AD203B41FA5}">
                      <a16:colId xmlns:a16="http://schemas.microsoft.com/office/drawing/2014/main" val="20007"/>
                    </a:ext>
                  </a:extLst>
                </a:gridCol>
                <a:gridCol w="497989">
                  <a:extLst>
                    <a:ext uri="{9D8B030D-6E8A-4147-A177-3AD203B41FA5}">
                      <a16:colId xmlns:a16="http://schemas.microsoft.com/office/drawing/2014/main" val="20008"/>
                    </a:ext>
                  </a:extLst>
                </a:gridCol>
                <a:gridCol w="164385">
                  <a:extLst>
                    <a:ext uri="{9D8B030D-6E8A-4147-A177-3AD203B41FA5}">
                      <a16:colId xmlns:a16="http://schemas.microsoft.com/office/drawing/2014/main" val="20009"/>
                    </a:ext>
                  </a:extLst>
                </a:gridCol>
              </a:tblGrid>
              <a:tr h="228600">
                <a:tc>
                  <a:txBody>
                    <a:bodyPr/>
                    <a:lstStyle/>
                    <a:p>
                      <a:endParaRPr sz="100"/>
                    </a:p>
                  </a:txBody>
                  <a:tcPr marL="0" marR="0" marT="0" marB="0" anchor="b">
                    <a:lnL w="0"/>
                    <a:lnR w="0"/>
                    <a:lnT w="0"/>
                    <a:lnB w="0"/>
                    <a:solidFill>
                      <a:srgbClr val="FFFFFF"/>
                    </a:solidFill>
                  </a:tcPr>
                </a:tc>
                <a:tc gridSpan="3">
                  <a:txBody>
                    <a:bodyPr/>
                    <a:lstStyle/>
                    <a:p>
                      <a:endParaRPr sz="100"/>
                    </a:p>
                  </a:txBody>
                  <a:tcPr marL="0" marR="0" marT="0" marB="0" anchor="b">
                    <a:lnL w="0"/>
                    <a:lnR w="0"/>
                    <a:lnT w="0"/>
                    <a:lnB w="0"/>
                    <a:solidFill>
                      <a:srgbClr val="FFFFFF"/>
                    </a:solidFill>
                  </a:tcPr>
                </a:tc>
                <a:tc hMerge="1">
                  <a:txBody>
                    <a:bodyPr/>
                    <a:lstStyle/>
                    <a:p>
                      <a:endParaRPr/>
                    </a:p>
                  </a:txBody>
                  <a:tcPr>
                    <a:lnL w="0"/>
                    <a:lnR w="0"/>
                    <a:lnT w="0"/>
                    <a:lnB w="0"/>
                  </a:tcPr>
                </a:tc>
                <a:tc hMerge="1">
                  <a:txBody>
                    <a:bodyPr/>
                    <a:lstStyle/>
                    <a:p>
                      <a:endParaRPr/>
                    </a:p>
                  </a:txBody>
                  <a:tcPr>
                    <a:lnL w="0"/>
                    <a:lnR w="0"/>
                    <a:lnT w="0"/>
                    <a:lnB w="0"/>
                  </a:tcPr>
                </a:tc>
                <a:tc gridSpan="6">
                  <a:txBody>
                    <a:bodyPr/>
                    <a:lstStyle/>
                    <a:p>
                      <a:pPr algn="ctr">
                        <a:lnSpc>
                          <a:spcPct val="99600"/>
                        </a:lnSpc>
                      </a:pPr>
                      <a:r>
                        <a:rPr sz="1200" b="1" u="sng">
                          <a:solidFill>
                            <a:srgbClr val="000000"/>
                          </a:solidFill>
                          <a:latin typeface="Calibri"/>
                        </a:rPr>
                        <a:t>Change From</a:t>
                      </a:r>
                    </a:p>
                  </a:txBody>
                  <a:tcPr marL="27432" marR="9144" marT="0" marB="18288" anchor="b">
                    <a:lnL w="0"/>
                    <a:lnR w="0"/>
                    <a:lnT w="0"/>
                    <a:lnB w="12700" cmpd="sng">
                      <a:solidFill>
                        <a:srgbClr val="000000"/>
                      </a:solidFill>
                      <a:prstDash val="solid"/>
                    </a:lnB>
                    <a:solidFill>
                      <a:srgbClr val="FFFFFF"/>
                    </a:solidFill>
                  </a:tcPr>
                </a:tc>
                <a:tc hMerge="1">
                  <a:txBody>
                    <a:bodyPr/>
                    <a:lstStyle/>
                    <a:p>
                      <a:endParaRPr/>
                    </a:p>
                  </a:txBody>
                  <a:tcPr>
                    <a:lnL w="0"/>
                    <a:lnR w="0"/>
                    <a:lnT w="0"/>
                    <a:lnB w="0"/>
                  </a:tcPr>
                </a:tc>
                <a:tc hMerge="1">
                  <a:txBody>
                    <a:bodyPr/>
                    <a:lstStyle/>
                    <a:p>
                      <a:endParaRPr/>
                    </a:p>
                  </a:txBody>
                  <a:tcPr>
                    <a:lnL w="0"/>
                    <a:lnR w="0"/>
                    <a:lnT w="0"/>
                    <a:lnB w="0"/>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extLst>
                  <a:ext uri="{0D108BD9-81ED-4DB2-BD59-A6C34878D82A}">
                    <a16:rowId xmlns:a16="http://schemas.microsoft.com/office/drawing/2014/main" val="10000"/>
                  </a:ext>
                </a:extLst>
              </a:tr>
              <a:tr h="228600">
                <a:tc>
                  <a:txBody>
                    <a:bodyPr/>
                    <a:lstStyle/>
                    <a:p>
                      <a:endParaRPr sz="100"/>
                    </a:p>
                  </a:txBody>
                  <a:tcPr marL="0" marR="0" marT="0" marB="0" anchor="b">
                    <a:lnL w="0"/>
                    <a:lnR w="0"/>
                    <a:lnT w="0"/>
                    <a:lnB w="12700" cmpd="sng">
                      <a:solidFill>
                        <a:srgbClr val="000000"/>
                      </a:solidFill>
                      <a:prstDash val="solid"/>
                    </a:lnB>
                    <a:solidFill>
                      <a:srgbClr val="FFFFFF"/>
                    </a:solidFill>
                  </a:tcPr>
                </a:tc>
                <a:tc gridSpan="3">
                  <a:txBody>
                    <a:bodyPr/>
                    <a:lstStyle/>
                    <a:p>
                      <a:pPr algn="ctr">
                        <a:lnSpc>
                          <a:spcPct val="99600"/>
                        </a:lnSpc>
                      </a:pPr>
                      <a:r>
                        <a:rPr sz="1200" b="1" u="sng">
                          <a:solidFill>
                            <a:srgbClr val="000000"/>
                          </a:solidFill>
                          <a:latin typeface="Calibri"/>
                        </a:rPr>
                        <a:t>4Q20</a:t>
                      </a:r>
                    </a:p>
                  </a:txBody>
                  <a:tcPr marL="27432" marR="9144" marT="0" marB="18288" anchor="b">
                    <a:lnL w="0"/>
                    <a:lnR w="0"/>
                    <a:lnT w="0"/>
                    <a:lnB w="12700" cmpd="sng">
                      <a:solidFill>
                        <a:srgbClr val="000000"/>
                      </a:solidFill>
                      <a:prstDash val="solid"/>
                    </a:lnB>
                    <a:solidFill>
                      <a:srgbClr val="FFFFFF"/>
                    </a:solidFill>
                  </a:tcPr>
                </a:tc>
                <a:tc hMerge="1">
                  <a:txBody>
                    <a:bodyPr/>
                    <a:lstStyle/>
                    <a:p>
                      <a:endParaRPr/>
                    </a:p>
                  </a:txBody>
                  <a:tcPr>
                    <a:lnL w="0"/>
                    <a:lnR w="0"/>
                    <a:lnT w="0"/>
                    <a:lnB w="12700" cmpd="sng">
                      <a:solidFill>
                        <a:srgbClr val="000000"/>
                      </a:solidFill>
                      <a:prstDash val="solid"/>
                    </a:lnB>
                  </a:tcPr>
                </a:tc>
                <a:tc hMerge="1">
                  <a:txBody>
                    <a:bodyPr/>
                    <a:lstStyle/>
                    <a:p>
                      <a:endParaRPr/>
                    </a:p>
                  </a:txBody>
                  <a:tcPr>
                    <a:lnL w="0"/>
                    <a:lnR w="0"/>
                    <a:lnT w="0"/>
                    <a:lnB w="12700" cmpd="sng">
                      <a:solidFill>
                        <a:srgbClr val="000000"/>
                      </a:solidFill>
                      <a:prstDash val="solid"/>
                    </a:lnB>
                  </a:tcPr>
                </a:tc>
                <a:tc gridSpan="3">
                  <a:txBody>
                    <a:bodyPr/>
                    <a:lstStyle/>
                    <a:p>
                      <a:pPr algn="ctr">
                        <a:lnSpc>
                          <a:spcPct val="99600"/>
                        </a:lnSpc>
                      </a:pPr>
                      <a:r>
                        <a:rPr sz="1200" b="1" u="sng">
                          <a:solidFill>
                            <a:srgbClr val="000000"/>
                          </a:solidFill>
                          <a:latin typeface="Calibri"/>
                        </a:rPr>
                        <a:t>3Q20</a:t>
                      </a:r>
                    </a:p>
                  </a:txBody>
                  <a:tcPr marL="27432" marR="9144" marT="0" marB="18288" anchor="b">
                    <a:lnL w="0"/>
                    <a:lnR w="0"/>
                    <a:lnT w="12700" cmpd="sng">
                      <a:solidFill>
                        <a:srgbClr val="000000"/>
                      </a:solidFill>
                      <a:prstDash val="solid"/>
                    </a:lnT>
                    <a:lnB w="12700" cmpd="sng">
                      <a:solidFill>
                        <a:srgbClr val="000000"/>
                      </a:solidFill>
                      <a:prstDash val="solid"/>
                    </a:lnB>
                    <a:solidFill>
                      <a:srgbClr val="FFFFFF"/>
                    </a:solidFill>
                  </a:tcPr>
                </a:tc>
                <a:tc hMerge="1">
                  <a:txBody>
                    <a:bodyPr/>
                    <a:lstStyle/>
                    <a:p>
                      <a:endParaRPr/>
                    </a:p>
                  </a:txBody>
                  <a:tcPr>
                    <a:lnL w="0"/>
                    <a:lnR w="0"/>
                    <a:lnT w="12700" cmpd="sng">
                      <a:solidFill>
                        <a:srgbClr val="000000"/>
                      </a:solidFill>
                      <a:prstDash val="solid"/>
                    </a:lnT>
                    <a:lnB w="12700" cmpd="sng">
                      <a:solidFill>
                        <a:srgbClr val="000000"/>
                      </a:solidFill>
                      <a:prstDash val="solid"/>
                    </a:lnB>
                  </a:tcPr>
                </a:tc>
                <a:tc hMerge="1">
                  <a:txBody>
                    <a:bodyPr/>
                    <a:lstStyle/>
                    <a:p>
                      <a:endParaRPr/>
                    </a:p>
                  </a:txBody>
                  <a:tcPr>
                    <a:lnL w="0"/>
                    <a:lnR w="0"/>
                    <a:lnT w="12700" cmpd="sng">
                      <a:solidFill>
                        <a:srgbClr val="000000"/>
                      </a:solidFill>
                      <a:prstDash val="solid"/>
                    </a:lnT>
                    <a:lnB w="12700" cmpd="sng">
                      <a:solidFill>
                        <a:srgbClr val="000000"/>
                      </a:solidFill>
                      <a:prstDash val="solid"/>
                    </a:lnB>
                  </a:tcPr>
                </a:tc>
                <a:tc gridSpan="3">
                  <a:txBody>
                    <a:bodyPr/>
                    <a:lstStyle/>
                    <a:p>
                      <a:pPr algn="ctr">
                        <a:lnSpc>
                          <a:spcPct val="99600"/>
                        </a:lnSpc>
                      </a:pPr>
                      <a:r>
                        <a:rPr sz="1200" b="1" u="sng">
                          <a:solidFill>
                            <a:srgbClr val="000000"/>
                          </a:solidFill>
                          <a:latin typeface="Calibri"/>
                        </a:rPr>
                        <a:t>4Q19</a:t>
                      </a:r>
                    </a:p>
                  </a:txBody>
                  <a:tcPr marL="27432" marR="9144" marT="0" marB="18288" anchor="b">
                    <a:lnL w="0"/>
                    <a:lnR w="0"/>
                    <a:lnT w="12700" cmpd="sng">
                      <a:solidFill>
                        <a:srgbClr val="000000"/>
                      </a:solidFill>
                      <a:prstDash val="solid"/>
                    </a:lnT>
                    <a:lnB w="12700" cmpd="sng">
                      <a:solidFill>
                        <a:srgbClr val="000000"/>
                      </a:solidFill>
                      <a:prstDash val="solid"/>
                    </a:lnB>
                    <a:solidFill>
                      <a:srgbClr val="FFFFFF"/>
                    </a:solidFill>
                  </a:tcPr>
                </a:tc>
                <a:tc hMerge="1">
                  <a:txBody>
                    <a:bodyPr/>
                    <a:lstStyle/>
                    <a:p>
                      <a:endParaRPr/>
                    </a:p>
                  </a:txBody>
                  <a:tcPr>
                    <a:lnL w="0"/>
                    <a:lnR w="0"/>
                    <a:lnT w="12700" cmpd="sng">
                      <a:prstDash val="solid"/>
                    </a:lnT>
                    <a:lnB w="12700" cmpd="sng">
                      <a:solidFill>
                        <a:srgbClr val="000000"/>
                      </a:solidFill>
                      <a:prstDash val="solid"/>
                    </a:lnB>
                  </a:tcPr>
                </a:tc>
                <a:tc hMerge="1">
                  <a:txBody>
                    <a:bodyPr/>
                    <a:lstStyle/>
                    <a:p>
                      <a:endParaRPr/>
                    </a:p>
                  </a:txBody>
                  <a:tcPr>
                    <a:lnL w="0"/>
                    <a:lnR w="0"/>
                    <a:lnT w="12700" cmpd="sng">
                      <a:prstDash val="solid"/>
                    </a:lnT>
                    <a:lnB w="12700" cmpd="sng">
                      <a:solidFill>
                        <a:srgbClr val="000000"/>
                      </a:solidFill>
                      <a:prstDash val="solid"/>
                    </a:lnB>
                  </a:tcPr>
                </a:tc>
                <a:extLst>
                  <a:ext uri="{0D108BD9-81ED-4DB2-BD59-A6C34878D82A}">
                    <a16:rowId xmlns:a16="http://schemas.microsoft.com/office/drawing/2014/main" val="10001"/>
                  </a:ext>
                </a:extLst>
              </a:tr>
              <a:tr h="228600">
                <a:tc>
                  <a:txBody>
                    <a:bodyPr/>
                    <a:lstStyle/>
                    <a:p>
                      <a:endParaRPr sz="100"/>
                    </a:p>
                  </a:txBody>
                  <a:tcPr marL="0" marR="0" marT="0" marB="0" anchor="b">
                    <a:lnL w="0"/>
                    <a:lnR w="0"/>
                    <a:lnT w="12700" cmpd="sng">
                      <a:solidFill>
                        <a:srgbClr val="000000"/>
                      </a:solidFill>
                      <a:prstDash val="solid"/>
                    </a:lnT>
                    <a:lnB w="0"/>
                    <a:solidFill>
                      <a:srgbClr val="FFFFFF"/>
                    </a:solidFill>
                  </a:tcPr>
                </a:tc>
                <a:tc gridSpan="9">
                  <a:txBody>
                    <a:bodyPr/>
                    <a:lstStyle/>
                    <a:p>
                      <a:pPr algn="ctr">
                        <a:lnSpc>
                          <a:spcPct val="99600"/>
                        </a:lnSpc>
                      </a:pPr>
                      <a:r>
                        <a:rPr sz="1200" i="1">
                          <a:solidFill>
                            <a:srgbClr val="000000"/>
                          </a:solidFill>
                          <a:latin typeface="Calibri"/>
                        </a:rPr>
                        <a:t>(dollars in thousands, except per-share data)</a:t>
                      </a:r>
                    </a:p>
                  </a:txBody>
                  <a:tcPr marL="27432" marR="9144" marT="0" marB="18288" anchor="b">
                    <a:lnL w="0"/>
                    <a:lnR w="0"/>
                    <a:lnT w="12700" cmpd="sng">
                      <a:solidFill>
                        <a:srgbClr val="000000"/>
                      </a:solidFill>
                      <a:prstDash val="solid"/>
                    </a:lnT>
                    <a:lnB w="0"/>
                    <a:solidFill>
                      <a:srgbClr val="FFFFFF"/>
                    </a:solidFill>
                  </a:tcPr>
                </a:tc>
                <a:tc hMerge="1">
                  <a:txBody>
                    <a:bodyPr/>
                    <a:lstStyle/>
                    <a:p>
                      <a:endParaRPr/>
                    </a:p>
                  </a:txBody>
                  <a:tcPr>
                    <a:lnL w="0"/>
                    <a:lnR w="0"/>
                    <a:lnT w="12700" cmpd="sng">
                      <a:prstDash val="solid"/>
                    </a:lnT>
                    <a:lnB w="0"/>
                  </a:tcPr>
                </a:tc>
                <a:tc hMerge="1">
                  <a:txBody>
                    <a:bodyPr/>
                    <a:lstStyle/>
                    <a:p>
                      <a:endParaRPr/>
                    </a:p>
                  </a:txBody>
                  <a:tcPr>
                    <a:lnL w="0"/>
                    <a:lnR w="0"/>
                    <a:lnT w="12700" cmpd="sng">
                      <a:prstDash val="solid"/>
                    </a:lnT>
                    <a:lnB w="0"/>
                  </a:tcPr>
                </a:tc>
                <a:tc hMerge="1">
                  <a:txBody>
                    <a:bodyPr/>
                    <a:lstStyle/>
                    <a:p>
                      <a:endParaRPr/>
                    </a:p>
                  </a:txBody>
                  <a:tcPr anchor="b">
                    <a:lnL w="0"/>
                    <a:lnR w="0"/>
                    <a:lnT w="12700" cmpd="sng">
                      <a:prstDash val="solid"/>
                    </a:lnT>
                    <a:lnB w="0"/>
                    <a:noFill/>
                  </a:tcPr>
                </a:tc>
                <a:tc hMerge="1">
                  <a:txBody>
                    <a:bodyPr/>
                    <a:lstStyle/>
                    <a:p>
                      <a:endParaRPr/>
                    </a:p>
                  </a:txBody>
                  <a:tcPr anchor="b">
                    <a:lnL w="0"/>
                    <a:lnR w="0"/>
                    <a:lnT w="12700" cmpd="sng">
                      <a:prstDash val="solid"/>
                    </a:lnT>
                    <a:lnB w="0"/>
                    <a:noFill/>
                  </a:tcPr>
                </a:tc>
                <a:tc hMerge="1">
                  <a:txBody>
                    <a:bodyPr/>
                    <a:lstStyle/>
                    <a:p>
                      <a:endParaRPr/>
                    </a:p>
                  </a:txBody>
                  <a:tcPr anchor="b">
                    <a:lnL w="0"/>
                    <a:lnR w="0"/>
                    <a:lnT w="12700" cmpd="sng">
                      <a:prstDash val="solid"/>
                    </a:lnT>
                    <a:lnB w="0"/>
                    <a:noFill/>
                  </a:tcPr>
                </a:tc>
                <a:tc hMerge="1">
                  <a:txBody>
                    <a:bodyPr/>
                    <a:lstStyle/>
                    <a:p>
                      <a:endParaRPr/>
                    </a:p>
                  </a:txBody>
                  <a:tcPr anchor="b">
                    <a:lnL w="0"/>
                    <a:lnR w="0"/>
                    <a:lnT w="12700" cmpd="sng">
                      <a:prstDash val="solid"/>
                    </a:lnT>
                    <a:lnB w="0"/>
                    <a:noFill/>
                  </a:tcPr>
                </a:tc>
                <a:tc hMerge="1">
                  <a:txBody>
                    <a:bodyPr/>
                    <a:lstStyle/>
                    <a:p>
                      <a:endParaRPr/>
                    </a:p>
                  </a:txBody>
                  <a:tcPr anchor="b">
                    <a:lnL w="0"/>
                    <a:lnR w="0"/>
                    <a:lnT w="12700" cmpd="sng">
                      <a:prstDash val="solid"/>
                    </a:lnT>
                    <a:lnB w="0"/>
                    <a:noFill/>
                  </a:tcPr>
                </a:tc>
                <a:tc hMerge="1">
                  <a:txBody>
                    <a:bodyPr/>
                    <a:lstStyle/>
                    <a:p>
                      <a:endParaRPr/>
                    </a:p>
                  </a:txBody>
                  <a:tcPr anchor="b">
                    <a:lnL w="0"/>
                    <a:lnR w="0"/>
                    <a:lnT w="12700" cmpd="sng">
                      <a:prstDash val="solid"/>
                    </a:lnT>
                    <a:lnB w="0"/>
                    <a:noFill/>
                  </a:tcPr>
                </a:tc>
                <a:extLst>
                  <a:ext uri="{0D108BD9-81ED-4DB2-BD59-A6C34878D82A}">
                    <a16:rowId xmlns:a16="http://schemas.microsoft.com/office/drawing/2014/main" val="10002"/>
                  </a:ext>
                </a:extLst>
              </a:tr>
              <a:tr h="257175">
                <a:tc>
                  <a:txBody>
                    <a:bodyPr/>
                    <a:lstStyle/>
                    <a:p>
                      <a:pPr algn="l">
                        <a:lnSpc>
                          <a:spcPct val="99600"/>
                        </a:lnSpc>
                      </a:pPr>
                      <a:r>
                        <a:rPr sz="1200" b="1">
                          <a:solidFill>
                            <a:srgbClr val="000000"/>
                          </a:solidFill>
                          <a:latin typeface="Calibri"/>
                        </a:rPr>
                        <a:t>Net Interest Income</a:t>
                      </a:r>
                    </a:p>
                  </a:txBody>
                  <a:tcPr marL="27432" marR="27432" marT="0" marB="18288" anchor="b">
                    <a:lnL w="0"/>
                    <a:lnR w="0"/>
                    <a:lnT w="0"/>
                    <a:lnB w="0"/>
                    <a:solidFill>
                      <a:srgbClr val="FFFFFF"/>
                    </a:solidFill>
                  </a:tcPr>
                </a:tc>
                <a:tc>
                  <a:txBody>
                    <a:bodyPr/>
                    <a:lstStyle/>
                    <a:p>
                      <a:pPr algn="l">
                        <a:lnSpc>
                          <a:spcPct val="99600"/>
                        </a:lnSpc>
                      </a:pPr>
                      <a:r>
                        <a:rPr sz="1200" b="1">
                          <a:solidFill>
                            <a:srgbClr val="000000"/>
                          </a:solidFill>
                          <a:latin typeface="Calibri"/>
                        </a:rPr>
                        <a:t>$</a:t>
                      </a:r>
                    </a:p>
                  </a:txBody>
                  <a:tcPr marL="27432" marR="0" marT="0" marB="18288" anchor="b">
                    <a:lnL w="0"/>
                    <a:lnR w="0"/>
                    <a:lnT w="0"/>
                    <a:lnB w="0"/>
                    <a:solidFill>
                      <a:srgbClr val="FFFFFF"/>
                    </a:solidFill>
                  </a:tcPr>
                </a:tc>
                <a:tc>
                  <a:txBody>
                    <a:bodyPr/>
                    <a:lstStyle/>
                    <a:p>
                      <a:pPr algn="r">
                        <a:lnSpc>
                          <a:spcPct val="99600"/>
                        </a:lnSpc>
                      </a:pPr>
                      <a:r>
                        <a:rPr sz="1200" b="1">
                          <a:solidFill>
                            <a:srgbClr val="000000"/>
                          </a:solidFill>
                          <a:latin typeface="Calibri"/>
                        </a:rPr>
                        <a:t>161,591</a:t>
                      </a:r>
                    </a:p>
                  </a:txBody>
                  <a:tcPr marL="0" marR="0" marT="0" marB="18288" anchor="b">
                    <a:lnL w="0"/>
                    <a:lnR w="0"/>
                    <a:lnT w="0"/>
                    <a:lnB w="0"/>
                    <a:solidFill>
                      <a:srgbClr val="FFFFFF"/>
                    </a:solidFill>
                  </a:tcPr>
                </a:tc>
                <a:tc>
                  <a:txBody>
                    <a:bodyPr/>
                    <a:lstStyle/>
                    <a:p>
                      <a:pPr algn="r">
                        <a:lnSpc>
                          <a:spcPct val="99600"/>
                        </a:lnSpc>
                      </a:pPr>
                      <a:endParaRPr sz="1200" b="1">
                        <a:solidFill>
                          <a:srgbClr val="000000"/>
                        </a:solidFill>
                        <a:latin typeface="Calibri"/>
                      </a:endParaRPr>
                    </a:p>
                  </a:txBody>
                  <a:tcPr marL="0" marR="9144" marT="0" marB="18288" anchor="b">
                    <a:lnL w="0"/>
                    <a:lnR w="0"/>
                    <a:lnT w="0"/>
                    <a:lnB w="0"/>
                    <a:solidFill>
                      <a:srgbClr val="FFFFFF"/>
                    </a:solidFill>
                  </a:tcPr>
                </a:tc>
                <a:tc>
                  <a:txBody>
                    <a:bodyPr/>
                    <a:lstStyle/>
                    <a:p>
                      <a:pPr algn="l">
                        <a:lnSpc>
                          <a:spcPct val="99600"/>
                        </a:lnSpc>
                      </a:pPr>
                      <a:r>
                        <a:rPr sz="1200">
                          <a:solidFill>
                            <a:srgbClr val="000000"/>
                          </a:solidFill>
                          <a:latin typeface="Calibri"/>
                        </a:rPr>
                        <a:t>$</a:t>
                      </a:r>
                    </a:p>
                  </a:txBody>
                  <a:tcPr marL="27432" marR="0" marT="0" marB="18288" anchor="b">
                    <a:lnL w="0"/>
                    <a:lnR w="0"/>
                    <a:lnT w="0"/>
                    <a:lnB w="0"/>
                    <a:solidFill>
                      <a:srgbClr val="FFFFFF"/>
                    </a:solidFill>
                  </a:tcPr>
                </a:tc>
                <a:tc>
                  <a:txBody>
                    <a:bodyPr/>
                    <a:lstStyle/>
                    <a:p>
                      <a:pPr algn="r">
                        <a:lnSpc>
                          <a:spcPct val="99600"/>
                        </a:lnSpc>
                      </a:pPr>
                      <a:r>
                        <a:rPr sz="1200">
                          <a:solidFill>
                            <a:srgbClr val="000000"/>
                          </a:solidFill>
                          <a:latin typeface="Calibri"/>
                        </a:rPr>
                        <a:t>7,475</a:t>
                      </a:r>
                    </a:p>
                  </a:txBody>
                  <a:tcPr marL="0" marR="0" marT="0" marB="18288" anchor="b">
                    <a:lnL w="0"/>
                    <a:lnR w="0"/>
                    <a:lnT w="0"/>
                    <a:lnB w="0"/>
                    <a:solidFill>
                      <a:srgbClr val="FFFFFF"/>
                    </a:solidFill>
                  </a:tcPr>
                </a:tc>
                <a:tc>
                  <a:txBody>
                    <a:bodyPr/>
                    <a:lstStyle/>
                    <a:p>
                      <a:pPr algn="r">
                        <a:lnSpc>
                          <a:spcPct val="99600"/>
                        </a:lnSpc>
                      </a:pPr>
                      <a:endParaRPr sz="1200">
                        <a:solidFill>
                          <a:srgbClr val="000000"/>
                        </a:solidFill>
                        <a:latin typeface="Calibri"/>
                      </a:endParaRPr>
                    </a:p>
                  </a:txBody>
                  <a:tcPr marL="0" marR="9144" marT="0" marB="18288" anchor="b">
                    <a:lnL w="0"/>
                    <a:lnR w="0"/>
                    <a:lnT w="0"/>
                    <a:lnB w="0"/>
                    <a:solidFill>
                      <a:srgbClr val="FFFFFF"/>
                    </a:solidFill>
                  </a:tcPr>
                </a:tc>
                <a:tc>
                  <a:txBody>
                    <a:bodyPr/>
                    <a:lstStyle/>
                    <a:p>
                      <a:pPr algn="l">
                        <a:lnSpc>
                          <a:spcPct val="99600"/>
                        </a:lnSpc>
                      </a:pPr>
                      <a:r>
                        <a:rPr sz="1200">
                          <a:solidFill>
                            <a:srgbClr val="000000"/>
                          </a:solidFill>
                          <a:latin typeface="Calibri"/>
                        </a:rPr>
                        <a:t>$</a:t>
                      </a:r>
                    </a:p>
                  </a:txBody>
                  <a:tcPr marL="27432" marR="0" marT="0" marB="18288" anchor="b">
                    <a:lnL w="0"/>
                    <a:lnR w="0"/>
                    <a:lnT w="0"/>
                    <a:lnB w="0"/>
                    <a:solidFill>
                      <a:srgbClr val="FFFFFF"/>
                    </a:solidFill>
                  </a:tcPr>
                </a:tc>
                <a:tc>
                  <a:txBody>
                    <a:bodyPr/>
                    <a:lstStyle/>
                    <a:p>
                      <a:pPr algn="r">
                        <a:lnSpc>
                          <a:spcPct val="99600"/>
                        </a:lnSpc>
                      </a:pPr>
                      <a:r>
                        <a:rPr sz="1200">
                          <a:solidFill>
                            <a:srgbClr val="000000"/>
                          </a:solidFill>
                          <a:latin typeface="Calibri"/>
                        </a:rPr>
                        <a:t>2,321</a:t>
                      </a:r>
                    </a:p>
                  </a:txBody>
                  <a:tcPr marL="0" marR="0" marT="0" marB="18288" anchor="b">
                    <a:lnL w="0"/>
                    <a:lnR w="0"/>
                    <a:lnT w="0"/>
                    <a:lnB w="0"/>
                    <a:solidFill>
                      <a:srgbClr val="FFFFFF"/>
                    </a:solidFill>
                  </a:tcPr>
                </a:tc>
                <a:tc>
                  <a:txBody>
                    <a:bodyPr/>
                    <a:lstStyle/>
                    <a:p>
                      <a:pPr algn="r">
                        <a:lnSpc>
                          <a:spcPct val="99600"/>
                        </a:lnSpc>
                      </a:pPr>
                      <a:endParaRPr sz="1200">
                        <a:solidFill>
                          <a:srgbClr val="000000"/>
                        </a:solidFill>
                        <a:latin typeface="Calibri"/>
                      </a:endParaRPr>
                    </a:p>
                  </a:txBody>
                  <a:tcPr marL="0" marR="9144" marT="0" marB="18288" anchor="b">
                    <a:lnL w="0"/>
                    <a:lnR w="0"/>
                    <a:lnT w="0"/>
                    <a:lnB w="0"/>
                    <a:solidFill>
                      <a:srgbClr val="FFFFFF"/>
                    </a:solidFill>
                  </a:tcPr>
                </a:tc>
                <a:extLst>
                  <a:ext uri="{0D108BD9-81ED-4DB2-BD59-A6C34878D82A}">
                    <a16:rowId xmlns:a16="http://schemas.microsoft.com/office/drawing/2014/main" val="10003"/>
                  </a:ext>
                </a:extLst>
              </a:tr>
              <a:tr h="257175">
                <a:tc>
                  <a:txBody>
                    <a:bodyPr/>
                    <a:lstStyle/>
                    <a:p>
                      <a:pPr algn="l">
                        <a:lnSpc>
                          <a:spcPct val="99600"/>
                        </a:lnSpc>
                      </a:pPr>
                      <a:r>
                        <a:rPr sz="1200" b="1">
                          <a:solidFill>
                            <a:srgbClr val="000000"/>
                          </a:solidFill>
                          <a:latin typeface="Calibri"/>
                        </a:rPr>
                        <a:t>Provision for Credit Losses</a:t>
                      </a:r>
                    </a:p>
                  </a:txBody>
                  <a:tcPr marL="27432" marR="27432" marT="0" marB="18288" anchor="b">
                    <a:lnL w="0"/>
                    <a:lnR w="0"/>
                    <a:lnT w="0"/>
                    <a:lnB w="0"/>
                    <a:solidFill>
                      <a:srgbClr val="FFFFFF"/>
                    </a:solidFill>
                  </a:tcPr>
                </a:tc>
                <a:tc gridSpan="2">
                  <a:txBody>
                    <a:bodyPr/>
                    <a:lstStyle/>
                    <a:p>
                      <a:pPr algn="r">
                        <a:lnSpc>
                          <a:spcPct val="99600"/>
                        </a:lnSpc>
                      </a:pPr>
                      <a:r>
                        <a:rPr sz="1200" b="1">
                          <a:solidFill>
                            <a:srgbClr val="000000"/>
                          </a:solidFill>
                          <a:latin typeface="Calibri"/>
                        </a:rPr>
                        <a:t>6,240</a:t>
                      </a:r>
                    </a:p>
                  </a:txBody>
                  <a:tcPr marL="27432" marR="0" marT="0" marB="18288" anchor="b">
                    <a:lnL w="0"/>
                    <a:lnR w="0"/>
                    <a:lnT w="0"/>
                    <a:lnB w="0"/>
                    <a:solidFill>
                      <a:srgbClr val="FFFFFF"/>
                    </a:solidFill>
                  </a:tcPr>
                </a:tc>
                <a:tc hMerge="1">
                  <a:txBody>
                    <a:bodyPr/>
                    <a:lstStyle/>
                    <a:p>
                      <a:endParaRPr/>
                    </a:p>
                  </a:txBody>
                  <a:tcPr>
                    <a:lnL w="0"/>
                    <a:lnR w="0"/>
                    <a:lnT w="0"/>
                    <a:lnB w="0"/>
                  </a:tcPr>
                </a:tc>
                <a:tc>
                  <a:txBody>
                    <a:bodyPr/>
                    <a:lstStyle/>
                    <a:p>
                      <a:pPr algn="r">
                        <a:lnSpc>
                          <a:spcPct val="99600"/>
                        </a:lnSpc>
                      </a:pPr>
                      <a:endParaRPr sz="1200" b="1">
                        <a:solidFill>
                          <a:srgbClr val="000000"/>
                        </a:solidFill>
                        <a:latin typeface="Calibri"/>
                      </a:endParaRPr>
                    </a:p>
                  </a:txBody>
                  <a:tcPr marL="0" marR="9144" marT="0" marB="18288" anchor="b">
                    <a:lnL w="0"/>
                    <a:lnR w="0"/>
                    <a:lnT w="0"/>
                    <a:lnB w="0"/>
                    <a:solidFill>
                      <a:srgbClr val="FFFFFF"/>
                    </a:solidFill>
                  </a:tcPr>
                </a:tc>
                <a:tc gridSpan="2">
                  <a:txBody>
                    <a:bodyPr/>
                    <a:lstStyle/>
                    <a:p>
                      <a:pPr algn="r">
                        <a:lnSpc>
                          <a:spcPct val="99600"/>
                        </a:lnSpc>
                      </a:pPr>
                      <a:r>
                        <a:rPr sz="1200">
                          <a:solidFill>
                            <a:srgbClr val="000000"/>
                          </a:solidFill>
                          <a:latin typeface="Calibri"/>
                        </a:rPr>
                        <a:t>(840</a:t>
                      </a:r>
                    </a:p>
                  </a:txBody>
                  <a:tcPr marL="27432" marR="0" marT="0" marB="18288" anchor="b">
                    <a:lnL w="0"/>
                    <a:lnR w="0"/>
                    <a:lnT w="0"/>
                    <a:lnB w="0"/>
                    <a:solidFill>
                      <a:srgbClr val="FFFFFF"/>
                    </a:solidFill>
                  </a:tcPr>
                </a:tc>
                <a:tc hMerge="1">
                  <a:txBody>
                    <a:bodyPr/>
                    <a:lstStyle/>
                    <a:p>
                      <a:endParaRPr/>
                    </a:p>
                  </a:txBody>
                  <a:tcPr>
                    <a:lnL w="0"/>
                    <a:lnR w="0"/>
                    <a:lnT w="0"/>
                    <a:lnB w="0"/>
                  </a:tcPr>
                </a:tc>
                <a:tc>
                  <a:txBody>
                    <a:bodyPr/>
                    <a:lstStyle/>
                    <a:p>
                      <a:pPr algn="l">
                        <a:lnSpc>
                          <a:spcPct val="99600"/>
                        </a:lnSpc>
                      </a:pPr>
                      <a:r>
                        <a:rPr sz="1200">
                          <a:solidFill>
                            <a:srgbClr val="000000"/>
                          </a:solidFill>
                          <a:latin typeface="Calibri"/>
                        </a:rPr>
                        <a:t>)</a:t>
                      </a:r>
                    </a:p>
                  </a:txBody>
                  <a:tcPr marL="0" marR="0" marT="0" marB="18288" anchor="b">
                    <a:lnL w="0"/>
                    <a:lnR w="0"/>
                    <a:lnT w="0"/>
                    <a:lnB w="0"/>
                    <a:solidFill>
                      <a:srgbClr val="FFFFFF"/>
                    </a:solidFill>
                  </a:tcPr>
                </a:tc>
                <a:tc gridSpan="2">
                  <a:txBody>
                    <a:bodyPr/>
                    <a:lstStyle/>
                    <a:p>
                      <a:pPr algn="r">
                        <a:lnSpc>
                          <a:spcPct val="99600"/>
                        </a:lnSpc>
                      </a:pPr>
                      <a:r>
                        <a:rPr sz="1200">
                          <a:solidFill>
                            <a:srgbClr val="000000"/>
                          </a:solidFill>
                          <a:latin typeface="Calibri"/>
                        </a:rPr>
                        <a:t>(14,290</a:t>
                      </a:r>
                    </a:p>
                  </a:txBody>
                  <a:tcPr marL="27432" marR="0" marT="0" marB="18288" anchor="b">
                    <a:lnL w="0"/>
                    <a:lnR w="0"/>
                    <a:lnT w="0"/>
                    <a:lnB w="0"/>
                    <a:solidFill>
                      <a:srgbClr val="FFFFFF"/>
                    </a:solidFill>
                  </a:tcPr>
                </a:tc>
                <a:tc hMerge="1">
                  <a:txBody>
                    <a:bodyPr/>
                    <a:lstStyle/>
                    <a:p>
                      <a:endParaRPr/>
                    </a:p>
                  </a:txBody>
                  <a:tcPr>
                    <a:lnL w="0"/>
                    <a:lnR w="0"/>
                    <a:lnT w="0"/>
                    <a:lnB w="0"/>
                  </a:tcPr>
                </a:tc>
                <a:tc>
                  <a:txBody>
                    <a:bodyPr/>
                    <a:lstStyle/>
                    <a:p>
                      <a:pPr algn="l">
                        <a:lnSpc>
                          <a:spcPct val="99600"/>
                        </a:lnSpc>
                      </a:pPr>
                      <a:r>
                        <a:rPr sz="1200">
                          <a:solidFill>
                            <a:srgbClr val="000000"/>
                          </a:solidFill>
                          <a:latin typeface="Calibri"/>
                        </a:rPr>
                        <a:t>)</a:t>
                      </a:r>
                    </a:p>
                  </a:txBody>
                  <a:tcPr marL="0" marR="0" marT="0" marB="18288" anchor="b">
                    <a:lnL w="0"/>
                    <a:lnR w="0"/>
                    <a:lnT w="0"/>
                    <a:lnB w="0"/>
                    <a:solidFill>
                      <a:srgbClr val="FFFFFF"/>
                    </a:solidFill>
                  </a:tcPr>
                </a:tc>
                <a:extLst>
                  <a:ext uri="{0D108BD9-81ED-4DB2-BD59-A6C34878D82A}">
                    <a16:rowId xmlns:a16="http://schemas.microsoft.com/office/drawing/2014/main" val="10004"/>
                  </a:ext>
                </a:extLst>
              </a:tr>
              <a:tr h="257175">
                <a:tc>
                  <a:txBody>
                    <a:bodyPr/>
                    <a:lstStyle/>
                    <a:p>
                      <a:pPr algn="l">
                        <a:lnSpc>
                          <a:spcPct val="99600"/>
                        </a:lnSpc>
                      </a:pPr>
                      <a:r>
                        <a:rPr sz="1200" b="1">
                          <a:solidFill>
                            <a:srgbClr val="000000"/>
                          </a:solidFill>
                          <a:latin typeface="Calibri"/>
                        </a:rPr>
                        <a:t>Non-Interest Income</a:t>
                      </a:r>
                    </a:p>
                  </a:txBody>
                  <a:tcPr marL="27432" marR="27432" marT="0" marB="18288" anchor="b">
                    <a:lnL w="0"/>
                    <a:lnR w="0"/>
                    <a:lnT w="0"/>
                    <a:lnB w="0"/>
                    <a:solidFill>
                      <a:srgbClr val="FFFFFF"/>
                    </a:solidFill>
                  </a:tcPr>
                </a:tc>
                <a:tc gridSpan="2">
                  <a:txBody>
                    <a:bodyPr/>
                    <a:lstStyle/>
                    <a:p>
                      <a:pPr algn="r">
                        <a:lnSpc>
                          <a:spcPct val="99600"/>
                        </a:lnSpc>
                      </a:pPr>
                      <a:r>
                        <a:rPr sz="1200" b="1">
                          <a:solidFill>
                            <a:srgbClr val="000000"/>
                          </a:solidFill>
                          <a:latin typeface="Calibri"/>
                        </a:rPr>
                        <a:t>55,574</a:t>
                      </a:r>
                    </a:p>
                  </a:txBody>
                  <a:tcPr marL="27432" marR="0" marT="0" marB="18288" anchor="b">
                    <a:lnL w="0"/>
                    <a:lnR w="0"/>
                    <a:lnT w="0"/>
                    <a:lnB w="0"/>
                    <a:solidFill>
                      <a:srgbClr val="FFFFFF"/>
                    </a:solidFill>
                  </a:tcPr>
                </a:tc>
                <a:tc hMerge="1">
                  <a:txBody>
                    <a:bodyPr/>
                    <a:lstStyle/>
                    <a:p>
                      <a:endParaRPr/>
                    </a:p>
                  </a:txBody>
                  <a:tcPr>
                    <a:lnL w="0"/>
                    <a:lnR w="0"/>
                    <a:lnT w="0"/>
                    <a:lnB w="0"/>
                  </a:tcPr>
                </a:tc>
                <a:tc>
                  <a:txBody>
                    <a:bodyPr/>
                    <a:lstStyle/>
                    <a:p>
                      <a:pPr algn="r">
                        <a:lnSpc>
                          <a:spcPct val="99600"/>
                        </a:lnSpc>
                      </a:pPr>
                      <a:endParaRPr sz="1200" b="1">
                        <a:solidFill>
                          <a:srgbClr val="000000"/>
                        </a:solidFill>
                        <a:latin typeface="Calibri"/>
                      </a:endParaRPr>
                    </a:p>
                  </a:txBody>
                  <a:tcPr marL="0" marR="9144" marT="0" marB="18288" anchor="b">
                    <a:lnL w="0"/>
                    <a:lnR w="0"/>
                    <a:lnT w="0"/>
                    <a:lnB w="0"/>
                    <a:solidFill>
                      <a:srgbClr val="FFFFFF"/>
                    </a:solidFill>
                  </a:tcPr>
                </a:tc>
                <a:tc gridSpan="2">
                  <a:txBody>
                    <a:bodyPr/>
                    <a:lstStyle/>
                    <a:p>
                      <a:pPr algn="r">
                        <a:lnSpc>
                          <a:spcPct val="99600"/>
                        </a:lnSpc>
                      </a:pPr>
                      <a:r>
                        <a:rPr sz="1200">
                          <a:solidFill>
                            <a:srgbClr val="000000"/>
                          </a:solidFill>
                          <a:latin typeface="Calibri"/>
                        </a:rPr>
                        <a:t>(7,672</a:t>
                      </a:r>
                    </a:p>
                  </a:txBody>
                  <a:tcPr marL="27432" marR="0" marT="0" marB="18288" anchor="b">
                    <a:lnL w="0"/>
                    <a:lnR w="0"/>
                    <a:lnT w="0"/>
                    <a:lnB w="0"/>
                    <a:solidFill>
                      <a:srgbClr val="FFFFFF"/>
                    </a:solidFill>
                  </a:tcPr>
                </a:tc>
                <a:tc hMerge="1">
                  <a:txBody>
                    <a:bodyPr/>
                    <a:lstStyle/>
                    <a:p>
                      <a:endParaRPr/>
                    </a:p>
                  </a:txBody>
                  <a:tcPr>
                    <a:lnL w="0"/>
                    <a:lnR w="0"/>
                    <a:lnT w="0"/>
                    <a:lnB w="0"/>
                  </a:tcPr>
                </a:tc>
                <a:tc>
                  <a:txBody>
                    <a:bodyPr/>
                    <a:lstStyle/>
                    <a:p>
                      <a:pPr algn="l">
                        <a:lnSpc>
                          <a:spcPct val="99600"/>
                        </a:lnSpc>
                      </a:pPr>
                      <a:r>
                        <a:rPr sz="1200">
                          <a:solidFill>
                            <a:srgbClr val="000000"/>
                          </a:solidFill>
                          <a:latin typeface="Calibri"/>
                        </a:rPr>
                        <a:t>)</a:t>
                      </a:r>
                    </a:p>
                  </a:txBody>
                  <a:tcPr marL="0" marR="0" marT="0" marB="18288" anchor="b">
                    <a:lnL w="0"/>
                    <a:lnR w="0"/>
                    <a:lnT w="0"/>
                    <a:lnB w="0"/>
                    <a:solidFill>
                      <a:srgbClr val="FFFFFF"/>
                    </a:solidFill>
                  </a:tcPr>
                </a:tc>
                <a:tc gridSpan="2">
                  <a:txBody>
                    <a:bodyPr/>
                    <a:lstStyle/>
                    <a:p>
                      <a:pPr algn="r">
                        <a:lnSpc>
                          <a:spcPct val="99600"/>
                        </a:lnSpc>
                      </a:pPr>
                      <a:r>
                        <a:rPr sz="1200">
                          <a:solidFill>
                            <a:srgbClr val="000000"/>
                          </a:solidFill>
                          <a:latin typeface="Calibri"/>
                        </a:rPr>
                        <a:t>293</a:t>
                      </a:r>
                    </a:p>
                  </a:txBody>
                  <a:tcPr marL="27432" marR="0" marT="0" marB="18288" anchor="b">
                    <a:lnL w="0"/>
                    <a:lnR w="0"/>
                    <a:lnT w="0"/>
                    <a:lnB w="0"/>
                    <a:solidFill>
                      <a:srgbClr val="FFFFFF"/>
                    </a:solidFill>
                  </a:tcPr>
                </a:tc>
                <a:tc hMerge="1">
                  <a:txBody>
                    <a:bodyPr/>
                    <a:lstStyle/>
                    <a:p>
                      <a:endParaRPr/>
                    </a:p>
                  </a:txBody>
                  <a:tcPr>
                    <a:lnL w="0"/>
                    <a:lnR w="0"/>
                    <a:lnT w="0"/>
                    <a:lnB w="0"/>
                  </a:tcPr>
                </a:tc>
                <a:tc>
                  <a:txBody>
                    <a:bodyPr/>
                    <a:lstStyle/>
                    <a:p>
                      <a:pPr algn="r">
                        <a:lnSpc>
                          <a:spcPct val="99600"/>
                        </a:lnSpc>
                      </a:pPr>
                      <a:endParaRPr sz="1200">
                        <a:solidFill>
                          <a:srgbClr val="000000"/>
                        </a:solidFill>
                        <a:latin typeface="Calibri"/>
                      </a:endParaRPr>
                    </a:p>
                  </a:txBody>
                  <a:tcPr marL="0" marR="9144" marT="0" marB="18288" anchor="b">
                    <a:lnL w="0"/>
                    <a:lnR w="0"/>
                    <a:lnT w="0"/>
                    <a:lnB w="0"/>
                    <a:solidFill>
                      <a:srgbClr val="FFFFFF"/>
                    </a:solidFill>
                  </a:tcPr>
                </a:tc>
                <a:extLst>
                  <a:ext uri="{0D108BD9-81ED-4DB2-BD59-A6C34878D82A}">
                    <a16:rowId xmlns:a16="http://schemas.microsoft.com/office/drawing/2014/main" val="10005"/>
                  </a:ext>
                </a:extLst>
              </a:tr>
              <a:tr h="257175">
                <a:tc>
                  <a:txBody>
                    <a:bodyPr/>
                    <a:lstStyle/>
                    <a:p>
                      <a:pPr algn="l">
                        <a:lnSpc>
                          <a:spcPct val="99600"/>
                        </a:lnSpc>
                      </a:pPr>
                      <a:r>
                        <a:rPr sz="1200" b="1">
                          <a:solidFill>
                            <a:srgbClr val="000000"/>
                          </a:solidFill>
                          <a:latin typeface="Calibri"/>
                        </a:rPr>
                        <a:t>Securities Gains</a:t>
                      </a:r>
                    </a:p>
                  </a:txBody>
                  <a:tcPr marL="27432" marR="27432" marT="0" marB="18288" anchor="b">
                    <a:lnL w="0"/>
                    <a:lnR w="0"/>
                    <a:lnT w="0"/>
                    <a:lnB w="0"/>
                    <a:solidFill>
                      <a:srgbClr val="FFFFFF"/>
                    </a:solidFill>
                  </a:tcPr>
                </a:tc>
                <a:tc gridSpan="2">
                  <a:txBody>
                    <a:bodyPr/>
                    <a:lstStyle/>
                    <a:p>
                      <a:pPr algn="r">
                        <a:lnSpc>
                          <a:spcPct val="99600"/>
                        </a:lnSpc>
                      </a:pPr>
                      <a:r>
                        <a:rPr sz="1200" b="1">
                          <a:solidFill>
                            <a:srgbClr val="000000"/>
                          </a:solidFill>
                          <a:latin typeface="Calibri"/>
                        </a:rPr>
                        <a:t>—</a:t>
                      </a:r>
                    </a:p>
                  </a:txBody>
                  <a:tcPr marL="27432" marR="0" marT="0" marB="18288" anchor="b">
                    <a:lnL w="0"/>
                    <a:lnR w="0"/>
                    <a:lnT w="0"/>
                    <a:lnB w="0"/>
                    <a:solidFill>
                      <a:srgbClr val="FFFFFF"/>
                    </a:solidFill>
                  </a:tcPr>
                </a:tc>
                <a:tc hMerge="1">
                  <a:txBody>
                    <a:bodyPr/>
                    <a:lstStyle/>
                    <a:p>
                      <a:endParaRPr/>
                    </a:p>
                  </a:txBody>
                  <a:tcPr>
                    <a:lnL w="0"/>
                    <a:lnR w="0"/>
                    <a:lnT w="0"/>
                    <a:lnB w="0"/>
                  </a:tcPr>
                </a:tc>
                <a:tc>
                  <a:txBody>
                    <a:bodyPr/>
                    <a:lstStyle/>
                    <a:p>
                      <a:pPr algn="r">
                        <a:lnSpc>
                          <a:spcPct val="99600"/>
                        </a:lnSpc>
                      </a:pPr>
                      <a:endParaRPr sz="1200" b="1">
                        <a:solidFill>
                          <a:srgbClr val="000000"/>
                        </a:solidFill>
                        <a:latin typeface="Calibri"/>
                      </a:endParaRPr>
                    </a:p>
                  </a:txBody>
                  <a:tcPr marL="0" marR="9144" marT="0" marB="18288" anchor="b">
                    <a:lnL w="0"/>
                    <a:lnR w="0"/>
                    <a:lnT w="0"/>
                    <a:lnB w="0"/>
                    <a:solidFill>
                      <a:srgbClr val="FFFFFF"/>
                    </a:solidFill>
                  </a:tcPr>
                </a:tc>
                <a:tc gridSpan="2">
                  <a:txBody>
                    <a:bodyPr/>
                    <a:lstStyle/>
                    <a:p>
                      <a:pPr algn="r">
                        <a:lnSpc>
                          <a:spcPct val="99600"/>
                        </a:lnSpc>
                      </a:pPr>
                      <a:r>
                        <a:rPr sz="1200">
                          <a:solidFill>
                            <a:srgbClr val="000000"/>
                          </a:solidFill>
                          <a:latin typeface="Calibri"/>
                        </a:rPr>
                        <a:t>(2</a:t>
                      </a:r>
                    </a:p>
                  </a:txBody>
                  <a:tcPr marL="27432" marR="0" marT="0" marB="18288" anchor="b">
                    <a:lnL w="0"/>
                    <a:lnR w="0"/>
                    <a:lnT w="0"/>
                    <a:lnB w="0"/>
                    <a:solidFill>
                      <a:srgbClr val="FFFFFF"/>
                    </a:solidFill>
                  </a:tcPr>
                </a:tc>
                <a:tc hMerge="1">
                  <a:txBody>
                    <a:bodyPr/>
                    <a:lstStyle/>
                    <a:p>
                      <a:endParaRPr/>
                    </a:p>
                  </a:txBody>
                  <a:tcPr>
                    <a:lnL w="0"/>
                    <a:lnR w="0"/>
                    <a:lnT w="0"/>
                    <a:lnB w="0"/>
                  </a:tcPr>
                </a:tc>
                <a:tc>
                  <a:txBody>
                    <a:bodyPr/>
                    <a:lstStyle/>
                    <a:p>
                      <a:pPr algn="l">
                        <a:lnSpc>
                          <a:spcPct val="99600"/>
                        </a:lnSpc>
                      </a:pPr>
                      <a:r>
                        <a:rPr sz="1200">
                          <a:solidFill>
                            <a:srgbClr val="000000"/>
                          </a:solidFill>
                          <a:latin typeface="Calibri"/>
                        </a:rPr>
                        <a:t>)</a:t>
                      </a:r>
                    </a:p>
                  </a:txBody>
                  <a:tcPr marL="0" marR="0" marT="0" marB="18288" anchor="b">
                    <a:lnL w="0"/>
                    <a:lnR w="0"/>
                    <a:lnT w="0"/>
                    <a:lnB w="0"/>
                    <a:solidFill>
                      <a:srgbClr val="FFFFFF"/>
                    </a:solidFill>
                  </a:tcPr>
                </a:tc>
                <a:tc gridSpan="2">
                  <a:txBody>
                    <a:bodyPr/>
                    <a:lstStyle/>
                    <a:p>
                      <a:pPr algn="r">
                        <a:lnSpc>
                          <a:spcPct val="99600"/>
                        </a:lnSpc>
                      </a:pPr>
                      <a:r>
                        <a:rPr sz="1200">
                          <a:solidFill>
                            <a:srgbClr val="000000"/>
                          </a:solidFill>
                          <a:latin typeface="Calibri"/>
                        </a:rPr>
                        <a:t>—</a:t>
                      </a:r>
                    </a:p>
                  </a:txBody>
                  <a:tcPr marL="27432" marR="0" marT="0" marB="18288" anchor="b">
                    <a:lnL w="0"/>
                    <a:lnR w="0"/>
                    <a:lnT w="0"/>
                    <a:lnB w="0"/>
                    <a:solidFill>
                      <a:srgbClr val="FFFFFF"/>
                    </a:solidFill>
                  </a:tcPr>
                </a:tc>
                <a:tc hMerge="1">
                  <a:txBody>
                    <a:bodyPr/>
                    <a:lstStyle/>
                    <a:p>
                      <a:endParaRPr/>
                    </a:p>
                  </a:txBody>
                  <a:tcPr>
                    <a:lnL w="0"/>
                    <a:lnR w="0"/>
                    <a:lnT w="0"/>
                    <a:lnB w="0"/>
                  </a:tcPr>
                </a:tc>
                <a:tc>
                  <a:txBody>
                    <a:bodyPr/>
                    <a:lstStyle/>
                    <a:p>
                      <a:pPr algn="r">
                        <a:lnSpc>
                          <a:spcPct val="99600"/>
                        </a:lnSpc>
                      </a:pPr>
                      <a:endParaRPr sz="1200">
                        <a:solidFill>
                          <a:srgbClr val="000000"/>
                        </a:solidFill>
                        <a:latin typeface="Calibri"/>
                      </a:endParaRPr>
                    </a:p>
                  </a:txBody>
                  <a:tcPr marL="0" marR="9144" marT="0" marB="18288" anchor="b">
                    <a:lnL w="0"/>
                    <a:lnR w="0"/>
                    <a:lnT w="0"/>
                    <a:lnB w="0"/>
                    <a:solidFill>
                      <a:srgbClr val="FFFFFF"/>
                    </a:solidFill>
                  </a:tcPr>
                </a:tc>
                <a:extLst>
                  <a:ext uri="{0D108BD9-81ED-4DB2-BD59-A6C34878D82A}">
                    <a16:rowId xmlns:a16="http://schemas.microsoft.com/office/drawing/2014/main" val="10006"/>
                  </a:ext>
                </a:extLst>
              </a:tr>
              <a:tr h="257175">
                <a:tc>
                  <a:txBody>
                    <a:bodyPr/>
                    <a:lstStyle/>
                    <a:p>
                      <a:pPr algn="l">
                        <a:lnSpc>
                          <a:spcPct val="99600"/>
                        </a:lnSpc>
                      </a:pPr>
                      <a:r>
                        <a:rPr sz="1200" b="1">
                          <a:solidFill>
                            <a:srgbClr val="000000"/>
                          </a:solidFill>
                          <a:latin typeface="Calibri"/>
                        </a:rPr>
                        <a:t>Non-Interest Expense</a:t>
                      </a:r>
                    </a:p>
                  </a:txBody>
                  <a:tcPr marL="27432" marR="27432" marT="0" marB="18288" anchor="b">
                    <a:lnL w="0"/>
                    <a:lnR w="0"/>
                    <a:lnT w="0"/>
                    <a:lnB w="12700" cmpd="sng">
                      <a:solidFill>
                        <a:srgbClr val="000000"/>
                      </a:solidFill>
                      <a:prstDash val="solid"/>
                    </a:lnB>
                    <a:solidFill>
                      <a:srgbClr val="FFFFFF"/>
                    </a:solidFill>
                  </a:tcPr>
                </a:tc>
                <a:tc gridSpan="2">
                  <a:txBody>
                    <a:bodyPr/>
                    <a:lstStyle/>
                    <a:p>
                      <a:pPr algn="r">
                        <a:lnSpc>
                          <a:spcPct val="99600"/>
                        </a:lnSpc>
                      </a:pPr>
                      <a:r>
                        <a:rPr sz="1200" b="1">
                          <a:solidFill>
                            <a:srgbClr val="000000"/>
                          </a:solidFill>
                          <a:latin typeface="Calibri"/>
                        </a:rPr>
                        <a:t>154,737</a:t>
                      </a:r>
                    </a:p>
                  </a:txBody>
                  <a:tcPr marL="27432" marR="0" marT="0" marB="18288" anchor="b">
                    <a:lnL w="0"/>
                    <a:lnR w="0"/>
                    <a:lnT w="0"/>
                    <a:lnB w="12700" cmpd="sng">
                      <a:solidFill>
                        <a:srgbClr val="000000"/>
                      </a:solidFill>
                      <a:prstDash val="solid"/>
                    </a:lnB>
                    <a:solidFill>
                      <a:srgbClr val="FFFFFF"/>
                    </a:solidFill>
                  </a:tcPr>
                </a:tc>
                <a:tc hMerge="1">
                  <a:txBody>
                    <a:bodyPr/>
                    <a:lstStyle/>
                    <a:p>
                      <a:endParaRPr/>
                    </a:p>
                  </a:txBody>
                  <a:tcPr>
                    <a:lnL w="0"/>
                    <a:lnR w="0"/>
                    <a:lnT w="0"/>
                    <a:lnB w="12700" cmpd="sng">
                      <a:solidFill>
                        <a:srgbClr val="000000"/>
                      </a:solidFill>
                      <a:prstDash val="solid"/>
                    </a:lnB>
                  </a:tcPr>
                </a:tc>
                <a:tc>
                  <a:txBody>
                    <a:bodyPr/>
                    <a:lstStyle/>
                    <a:p>
                      <a:pPr algn="r">
                        <a:lnSpc>
                          <a:spcPct val="99600"/>
                        </a:lnSpc>
                      </a:pPr>
                      <a:endParaRPr sz="1200" b="1">
                        <a:solidFill>
                          <a:srgbClr val="000000"/>
                        </a:solidFill>
                        <a:latin typeface="Calibri"/>
                      </a:endParaRPr>
                    </a:p>
                  </a:txBody>
                  <a:tcPr marL="0" marR="9144" marT="0" marB="18288" anchor="b">
                    <a:lnL w="0"/>
                    <a:lnR w="0"/>
                    <a:lnT w="0"/>
                    <a:lnB w="12700" cmpd="sng">
                      <a:solidFill>
                        <a:srgbClr val="000000"/>
                      </a:solidFill>
                      <a:prstDash val="solid"/>
                    </a:lnB>
                    <a:solidFill>
                      <a:srgbClr val="FFFFFF"/>
                    </a:solidFill>
                  </a:tcPr>
                </a:tc>
                <a:tc gridSpan="2">
                  <a:txBody>
                    <a:bodyPr/>
                    <a:lstStyle/>
                    <a:p>
                      <a:pPr algn="r">
                        <a:lnSpc>
                          <a:spcPct val="99600"/>
                        </a:lnSpc>
                      </a:pPr>
                      <a:r>
                        <a:rPr sz="1200">
                          <a:solidFill>
                            <a:srgbClr val="000000"/>
                          </a:solidFill>
                          <a:latin typeface="Calibri"/>
                        </a:rPr>
                        <a:t>15,592</a:t>
                      </a:r>
                    </a:p>
                  </a:txBody>
                  <a:tcPr marL="27432" marR="0" marT="0" marB="18288" anchor="b">
                    <a:lnL w="0"/>
                    <a:lnR w="0"/>
                    <a:lnT w="0"/>
                    <a:lnB w="12700" cmpd="sng">
                      <a:solidFill>
                        <a:srgbClr val="000000"/>
                      </a:solidFill>
                      <a:prstDash val="solid"/>
                    </a:lnB>
                    <a:solidFill>
                      <a:srgbClr val="FFFFFF"/>
                    </a:solidFill>
                  </a:tcPr>
                </a:tc>
                <a:tc hMerge="1">
                  <a:txBody>
                    <a:bodyPr/>
                    <a:lstStyle/>
                    <a:p>
                      <a:endParaRPr/>
                    </a:p>
                  </a:txBody>
                  <a:tcPr>
                    <a:lnL w="0"/>
                    <a:lnR w="0"/>
                    <a:lnT w="0"/>
                    <a:lnB w="12700" cmpd="sng">
                      <a:solidFill>
                        <a:srgbClr val="000000"/>
                      </a:solidFill>
                      <a:prstDash val="solid"/>
                    </a:lnB>
                  </a:tcPr>
                </a:tc>
                <a:tc>
                  <a:txBody>
                    <a:bodyPr/>
                    <a:lstStyle/>
                    <a:p>
                      <a:pPr algn="r">
                        <a:lnSpc>
                          <a:spcPct val="99600"/>
                        </a:lnSpc>
                      </a:pPr>
                      <a:endParaRPr sz="1200">
                        <a:solidFill>
                          <a:srgbClr val="000000"/>
                        </a:solidFill>
                        <a:latin typeface="Calibri"/>
                      </a:endParaRPr>
                    </a:p>
                  </a:txBody>
                  <a:tcPr marL="0" marR="9144" marT="0" marB="18288" anchor="b">
                    <a:lnL w="0"/>
                    <a:lnR w="0"/>
                    <a:lnT w="0"/>
                    <a:lnB w="12700" cmpd="sng">
                      <a:solidFill>
                        <a:srgbClr val="000000"/>
                      </a:solidFill>
                      <a:prstDash val="solid"/>
                    </a:lnB>
                    <a:solidFill>
                      <a:srgbClr val="FFFFFF"/>
                    </a:solidFill>
                  </a:tcPr>
                </a:tc>
                <a:tc gridSpan="2">
                  <a:txBody>
                    <a:bodyPr/>
                    <a:lstStyle/>
                    <a:p>
                      <a:pPr algn="r">
                        <a:lnSpc>
                          <a:spcPct val="99600"/>
                        </a:lnSpc>
                      </a:pPr>
                      <a:r>
                        <a:rPr sz="1200">
                          <a:solidFill>
                            <a:srgbClr val="000000"/>
                          </a:solidFill>
                          <a:latin typeface="Calibri"/>
                        </a:rPr>
                        <a:t>15,763</a:t>
                      </a:r>
                    </a:p>
                  </a:txBody>
                  <a:tcPr marL="27432" marR="0" marT="0" marB="18288" anchor="b">
                    <a:lnL w="0"/>
                    <a:lnR w="0"/>
                    <a:lnT w="0"/>
                    <a:lnB w="12700" cmpd="sng">
                      <a:solidFill>
                        <a:srgbClr val="000000"/>
                      </a:solidFill>
                      <a:prstDash val="solid"/>
                    </a:lnB>
                    <a:solidFill>
                      <a:srgbClr val="FFFFFF"/>
                    </a:solidFill>
                  </a:tcPr>
                </a:tc>
                <a:tc hMerge="1">
                  <a:txBody>
                    <a:bodyPr/>
                    <a:lstStyle/>
                    <a:p>
                      <a:endParaRPr/>
                    </a:p>
                  </a:txBody>
                  <a:tcPr>
                    <a:lnL w="0"/>
                    <a:lnR w="0"/>
                    <a:lnT w="0"/>
                    <a:lnB w="12700" cmpd="sng">
                      <a:solidFill>
                        <a:srgbClr val="000000"/>
                      </a:solidFill>
                      <a:prstDash val="solid"/>
                    </a:lnB>
                  </a:tcPr>
                </a:tc>
                <a:tc>
                  <a:txBody>
                    <a:bodyPr/>
                    <a:lstStyle/>
                    <a:p>
                      <a:pPr algn="r">
                        <a:lnSpc>
                          <a:spcPct val="99600"/>
                        </a:lnSpc>
                      </a:pPr>
                      <a:endParaRPr sz="1200">
                        <a:solidFill>
                          <a:srgbClr val="000000"/>
                        </a:solidFill>
                        <a:latin typeface="Calibri"/>
                      </a:endParaRPr>
                    </a:p>
                  </a:txBody>
                  <a:tcPr marL="0" marR="9144" marT="0" marB="18288" anchor="b">
                    <a:lnL w="0"/>
                    <a:lnR w="0"/>
                    <a:lnT w="0"/>
                    <a:lnB w="12700" cmpd="sng">
                      <a:solidFill>
                        <a:srgbClr val="000000"/>
                      </a:solidFill>
                      <a:prstDash val="solid"/>
                    </a:lnB>
                    <a:solidFill>
                      <a:srgbClr val="FFFFFF"/>
                    </a:solidFill>
                  </a:tcPr>
                </a:tc>
                <a:extLst>
                  <a:ext uri="{0D108BD9-81ED-4DB2-BD59-A6C34878D82A}">
                    <a16:rowId xmlns:a16="http://schemas.microsoft.com/office/drawing/2014/main" val="10007"/>
                  </a:ext>
                </a:extLst>
              </a:tr>
              <a:tr h="257175">
                <a:tc>
                  <a:txBody>
                    <a:bodyPr/>
                    <a:lstStyle/>
                    <a:p>
                      <a:pPr algn="l">
                        <a:lnSpc>
                          <a:spcPct val="99600"/>
                        </a:lnSpc>
                      </a:pPr>
                      <a:r>
                        <a:rPr sz="1200" b="1">
                          <a:solidFill>
                            <a:srgbClr val="000000"/>
                          </a:solidFill>
                          <a:latin typeface="Calibri"/>
                        </a:rPr>
                        <a:t>Income before Income Taxes</a:t>
                      </a:r>
                    </a:p>
                  </a:txBody>
                  <a:tcPr marL="27432" marR="27432" marT="0" marB="18288" anchor="b">
                    <a:lnL w="0"/>
                    <a:lnR w="0"/>
                    <a:lnT w="12700" cmpd="sng">
                      <a:solidFill>
                        <a:srgbClr val="000000"/>
                      </a:solidFill>
                      <a:prstDash val="solid"/>
                    </a:lnT>
                    <a:lnB w="0"/>
                    <a:solidFill>
                      <a:srgbClr val="FFFFFF"/>
                    </a:solidFill>
                  </a:tcPr>
                </a:tc>
                <a:tc gridSpan="2">
                  <a:txBody>
                    <a:bodyPr/>
                    <a:lstStyle/>
                    <a:p>
                      <a:pPr algn="r">
                        <a:lnSpc>
                          <a:spcPct val="99600"/>
                        </a:lnSpc>
                      </a:pPr>
                      <a:r>
                        <a:rPr sz="1200" b="1">
                          <a:solidFill>
                            <a:srgbClr val="000000"/>
                          </a:solidFill>
                          <a:latin typeface="Calibri"/>
                        </a:rPr>
                        <a:t>56,187</a:t>
                      </a:r>
                    </a:p>
                  </a:txBody>
                  <a:tcPr marL="27432" marR="0" marT="0" marB="18288" anchor="b">
                    <a:lnL w="0"/>
                    <a:lnR w="0"/>
                    <a:lnT w="12700" cmpd="sng">
                      <a:solidFill>
                        <a:srgbClr val="000000"/>
                      </a:solidFill>
                      <a:prstDash val="solid"/>
                    </a:lnT>
                    <a:lnB w="0"/>
                    <a:solidFill>
                      <a:srgbClr val="FFFFFF"/>
                    </a:solidFill>
                  </a:tcPr>
                </a:tc>
                <a:tc hMerge="1">
                  <a:txBody>
                    <a:bodyPr/>
                    <a:lstStyle/>
                    <a:p>
                      <a:endParaRPr/>
                    </a:p>
                  </a:txBody>
                  <a:tcPr>
                    <a:lnL w="0"/>
                    <a:lnR w="0"/>
                    <a:lnT w="12700" cmpd="sng">
                      <a:prstDash val="solid"/>
                    </a:lnT>
                    <a:lnB w="0"/>
                  </a:tcPr>
                </a:tc>
                <a:tc>
                  <a:txBody>
                    <a:bodyPr/>
                    <a:lstStyle/>
                    <a:p>
                      <a:pPr algn="r">
                        <a:lnSpc>
                          <a:spcPct val="99600"/>
                        </a:lnSpc>
                      </a:pPr>
                      <a:endParaRPr sz="1200" b="1">
                        <a:solidFill>
                          <a:srgbClr val="000000"/>
                        </a:solidFill>
                        <a:latin typeface="Calibri"/>
                      </a:endParaRPr>
                    </a:p>
                  </a:txBody>
                  <a:tcPr marL="0" marR="9144" marT="0" marB="18288" anchor="b">
                    <a:lnL w="0"/>
                    <a:lnR w="0"/>
                    <a:lnT w="12700" cmpd="sng">
                      <a:solidFill>
                        <a:srgbClr val="000000"/>
                      </a:solidFill>
                      <a:prstDash val="solid"/>
                    </a:lnT>
                    <a:lnB w="0"/>
                    <a:solidFill>
                      <a:srgbClr val="FFFFFF"/>
                    </a:solidFill>
                  </a:tcPr>
                </a:tc>
                <a:tc gridSpan="2">
                  <a:txBody>
                    <a:bodyPr/>
                    <a:lstStyle/>
                    <a:p>
                      <a:pPr algn="r">
                        <a:lnSpc>
                          <a:spcPct val="99600"/>
                        </a:lnSpc>
                      </a:pPr>
                      <a:r>
                        <a:rPr sz="1200">
                          <a:solidFill>
                            <a:srgbClr val="000000"/>
                          </a:solidFill>
                          <a:latin typeface="Calibri"/>
                        </a:rPr>
                        <a:t>(14,951</a:t>
                      </a:r>
                    </a:p>
                  </a:txBody>
                  <a:tcPr marL="27432" marR="0" marT="0" marB="18288" anchor="b">
                    <a:lnL w="0"/>
                    <a:lnR w="0"/>
                    <a:lnT w="12700" cmpd="sng">
                      <a:solidFill>
                        <a:srgbClr val="000000"/>
                      </a:solidFill>
                      <a:prstDash val="solid"/>
                    </a:lnT>
                    <a:lnB w="0"/>
                    <a:solidFill>
                      <a:srgbClr val="FFFFFF"/>
                    </a:solidFill>
                  </a:tcPr>
                </a:tc>
                <a:tc hMerge="1">
                  <a:txBody>
                    <a:bodyPr/>
                    <a:lstStyle/>
                    <a:p>
                      <a:endParaRPr/>
                    </a:p>
                  </a:txBody>
                  <a:tcPr>
                    <a:lnL w="0"/>
                    <a:lnR w="0"/>
                    <a:lnT w="12700" cmpd="sng">
                      <a:prstDash val="solid"/>
                    </a:lnT>
                    <a:lnB w="0"/>
                  </a:tcPr>
                </a:tc>
                <a:tc>
                  <a:txBody>
                    <a:bodyPr/>
                    <a:lstStyle/>
                    <a:p>
                      <a:pPr algn="l">
                        <a:lnSpc>
                          <a:spcPct val="99600"/>
                        </a:lnSpc>
                      </a:pPr>
                      <a:r>
                        <a:rPr sz="1200">
                          <a:solidFill>
                            <a:srgbClr val="000000"/>
                          </a:solidFill>
                          <a:latin typeface="Calibri"/>
                        </a:rPr>
                        <a:t>)</a:t>
                      </a:r>
                    </a:p>
                  </a:txBody>
                  <a:tcPr marL="0" marR="0" marT="0" marB="18288" anchor="b">
                    <a:lnL w="0"/>
                    <a:lnR w="0"/>
                    <a:lnT w="12700" cmpd="sng">
                      <a:solidFill>
                        <a:srgbClr val="000000"/>
                      </a:solidFill>
                      <a:prstDash val="solid"/>
                    </a:lnT>
                    <a:lnB w="0"/>
                    <a:solidFill>
                      <a:srgbClr val="FFFFFF"/>
                    </a:solidFill>
                  </a:tcPr>
                </a:tc>
                <a:tc gridSpan="2">
                  <a:txBody>
                    <a:bodyPr/>
                    <a:lstStyle/>
                    <a:p>
                      <a:pPr algn="r">
                        <a:lnSpc>
                          <a:spcPct val="99600"/>
                        </a:lnSpc>
                      </a:pPr>
                      <a:r>
                        <a:rPr sz="1200">
                          <a:solidFill>
                            <a:srgbClr val="000000"/>
                          </a:solidFill>
                          <a:latin typeface="Calibri"/>
                        </a:rPr>
                        <a:t>1,140</a:t>
                      </a:r>
                    </a:p>
                  </a:txBody>
                  <a:tcPr marL="27432" marR="0" marT="0" marB="18288" anchor="b">
                    <a:lnL w="0"/>
                    <a:lnR w="0"/>
                    <a:lnT w="12700" cmpd="sng">
                      <a:solidFill>
                        <a:srgbClr val="000000"/>
                      </a:solidFill>
                      <a:prstDash val="solid"/>
                    </a:lnT>
                    <a:lnB w="0"/>
                    <a:solidFill>
                      <a:srgbClr val="FFFFFF"/>
                    </a:solidFill>
                  </a:tcPr>
                </a:tc>
                <a:tc hMerge="1">
                  <a:txBody>
                    <a:bodyPr/>
                    <a:lstStyle/>
                    <a:p>
                      <a:endParaRPr/>
                    </a:p>
                  </a:txBody>
                  <a:tcPr>
                    <a:lnL w="0"/>
                    <a:lnR w="0"/>
                    <a:lnT w="12700" cmpd="sng">
                      <a:prstDash val="solid"/>
                    </a:lnT>
                    <a:lnB w="0"/>
                  </a:tcPr>
                </a:tc>
                <a:tc>
                  <a:txBody>
                    <a:bodyPr/>
                    <a:lstStyle/>
                    <a:p>
                      <a:pPr algn="r">
                        <a:lnSpc>
                          <a:spcPct val="99600"/>
                        </a:lnSpc>
                      </a:pPr>
                      <a:endParaRPr sz="1200">
                        <a:solidFill>
                          <a:srgbClr val="000000"/>
                        </a:solidFill>
                        <a:latin typeface="Calibri"/>
                      </a:endParaRPr>
                    </a:p>
                  </a:txBody>
                  <a:tcPr marL="0" marR="9144" marT="0" marB="18288" anchor="b">
                    <a:lnL w="0"/>
                    <a:lnR w="0"/>
                    <a:lnT w="12700" cmpd="sng">
                      <a:solidFill>
                        <a:srgbClr val="000000"/>
                      </a:solidFill>
                      <a:prstDash val="solid"/>
                    </a:lnT>
                    <a:lnB w="0"/>
                    <a:solidFill>
                      <a:srgbClr val="FFFFFF"/>
                    </a:solidFill>
                  </a:tcPr>
                </a:tc>
                <a:extLst>
                  <a:ext uri="{0D108BD9-81ED-4DB2-BD59-A6C34878D82A}">
                    <a16:rowId xmlns:a16="http://schemas.microsoft.com/office/drawing/2014/main" val="10008"/>
                  </a:ext>
                </a:extLst>
              </a:tr>
              <a:tr h="257175">
                <a:tc>
                  <a:txBody>
                    <a:bodyPr/>
                    <a:lstStyle/>
                    <a:p>
                      <a:pPr algn="l">
                        <a:lnSpc>
                          <a:spcPct val="99600"/>
                        </a:lnSpc>
                      </a:pPr>
                      <a:r>
                        <a:rPr sz="1200" b="1">
                          <a:solidFill>
                            <a:srgbClr val="000000"/>
                          </a:solidFill>
                          <a:latin typeface="Calibri"/>
                        </a:rPr>
                        <a:t>Income Taxes</a:t>
                      </a:r>
                    </a:p>
                  </a:txBody>
                  <a:tcPr marL="27432" marR="27432" marT="0" marB="18288" anchor="b">
                    <a:lnL w="0"/>
                    <a:lnR w="0"/>
                    <a:lnT w="0"/>
                    <a:lnB w="12700" cmpd="sng">
                      <a:solidFill>
                        <a:srgbClr val="000000"/>
                      </a:solidFill>
                      <a:prstDash val="solid"/>
                    </a:lnB>
                    <a:solidFill>
                      <a:srgbClr val="FFFFFF"/>
                    </a:solidFill>
                  </a:tcPr>
                </a:tc>
                <a:tc gridSpan="2">
                  <a:txBody>
                    <a:bodyPr/>
                    <a:lstStyle/>
                    <a:p>
                      <a:pPr algn="r">
                        <a:lnSpc>
                          <a:spcPct val="99600"/>
                        </a:lnSpc>
                      </a:pPr>
                      <a:r>
                        <a:rPr sz="1200" b="1">
                          <a:solidFill>
                            <a:srgbClr val="000000"/>
                          </a:solidFill>
                          <a:latin typeface="Calibri"/>
                        </a:rPr>
                        <a:t>5,362</a:t>
                      </a:r>
                    </a:p>
                  </a:txBody>
                  <a:tcPr marL="27432" marR="0" marT="0" marB="18288" anchor="b">
                    <a:lnL w="0"/>
                    <a:lnR w="0"/>
                    <a:lnT w="0"/>
                    <a:lnB w="12700" cmpd="sng">
                      <a:solidFill>
                        <a:srgbClr val="000000"/>
                      </a:solidFill>
                      <a:prstDash val="solid"/>
                    </a:lnB>
                    <a:solidFill>
                      <a:srgbClr val="FFFFFF"/>
                    </a:solidFill>
                  </a:tcPr>
                </a:tc>
                <a:tc hMerge="1">
                  <a:txBody>
                    <a:bodyPr/>
                    <a:lstStyle/>
                    <a:p>
                      <a:endParaRPr/>
                    </a:p>
                  </a:txBody>
                  <a:tcPr>
                    <a:lnL w="0"/>
                    <a:lnR w="0"/>
                    <a:lnT w="0"/>
                    <a:lnB w="12700" cmpd="sng">
                      <a:solidFill>
                        <a:srgbClr val="000000"/>
                      </a:solidFill>
                      <a:prstDash val="solid"/>
                    </a:lnB>
                  </a:tcPr>
                </a:tc>
                <a:tc>
                  <a:txBody>
                    <a:bodyPr/>
                    <a:lstStyle/>
                    <a:p>
                      <a:pPr algn="r">
                        <a:lnSpc>
                          <a:spcPct val="99600"/>
                        </a:lnSpc>
                      </a:pPr>
                      <a:endParaRPr sz="1200" b="1">
                        <a:solidFill>
                          <a:srgbClr val="000000"/>
                        </a:solidFill>
                        <a:latin typeface="Calibri"/>
                      </a:endParaRPr>
                    </a:p>
                  </a:txBody>
                  <a:tcPr marL="0" marR="9144" marT="0" marB="18288" anchor="b">
                    <a:lnL w="0"/>
                    <a:lnR w="0"/>
                    <a:lnT w="0"/>
                    <a:lnB w="12700" cmpd="sng">
                      <a:solidFill>
                        <a:srgbClr val="000000"/>
                      </a:solidFill>
                      <a:prstDash val="solid"/>
                    </a:lnB>
                    <a:solidFill>
                      <a:srgbClr val="FFFFFF"/>
                    </a:solidFill>
                  </a:tcPr>
                </a:tc>
                <a:tc gridSpan="2">
                  <a:txBody>
                    <a:bodyPr/>
                    <a:lstStyle/>
                    <a:p>
                      <a:pPr algn="r">
                        <a:lnSpc>
                          <a:spcPct val="99600"/>
                        </a:lnSpc>
                      </a:pPr>
                      <a:r>
                        <a:rPr sz="1200">
                          <a:solidFill>
                            <a:srgbClr val="000000"/>
                          </a:solidFill>
                          <a:latin typeface="Calibri"/>
                        </a:rPr>
                        <a:t>(4,167</a:t>
                      </a:r>
                    </a:p>
                  </a:txBody>
                  <a:tcPr marL="27432" marR="0" marT="0" marB="18288" anchor="b">
                    <a:lnL w="0"/>
                    <a:lnR w="0"/>
                    <a:lnT w="0"/>
                    <a:lnB w="12700" cmpd="sng">
                      <a:solidFill>
                        <a:srgbClr val="000000"/>
                      </a:solidFill>
                      <a:prstDash val="solid"/>
                    </a:lnB>
                    <a:solidFill>
                      <a:srgbClr val="FFFFFF"/>
                    </a:solidFill>
                  </a:tcPr>
                </a:tc>
                <a:tc hMerge="1">
                  <a:txBody>
                    <a:bodyPr/>
                    <a:lstStyle/>
                    <a:p>
                      <a:endParaRPr/>
                    </a:p>
                  </a:txBody>
                  <a:tcPr>
                    <a:lnL w="0"/>
                    <a:lnR w="0"/>
                    <a:lnT w="0"/>
                    <a:lnB w="12700" cmpd="sng">
                      <a:solidFill>
                        <a:srgbClr val="000000"/>
                      </a:solidFill>
                      <a:prstDash val="solid"/>
                    </a:lnB>
                  </a:tcPr>
                </a:tc>
                <a:tc>
                  <a:txBody>
                    <a:bodyPr/>
                    <a:lstStyle/>
                    <a:p>
                      <a:pPr algn="l">
                        <a:lnSpc>
                          <a:spcPct val="99600"/>
                        </a:lnSpc>
                      </a:pPr>
                      <a:r>
                        <a:rPr sz="1200">
                          <a:solidFill>
                            <a:srgbClr val="000000"/>
                          </a:solidFill>
                          <a:latin typeface="Calibri"/>
                        </a:rPr>
                        <a:t>)</a:t>
                      </a:r>
                    </a:p>
                  </a:txBody>
                  <a:tcPr marL="0" marR="0" marT="0" marB="18288" anchor="b">
                    <a:lnL w="0"/>
                    <a:lnR w="0"/>
                    <a:lnT w="0"/>
                    <a:lnB w="12700" cmpd="sng">
                      <a:solidFill>
                        <a:srgbClr val="000000"/>
                      </a:solidFill>
                      <a:prstDash val="solid"/>
                    </a:lnB>
                    <a:solidFill>
                      <a:srgbClr val="FFFFFF"/>
                    </a:solidFill>
                  </a:tcPr>
                </a:tc>
                <a:tc gridSpan="2">
                  <a:txBody>
                    <a:bodyPr/>
                    <a:lstStyle/>
                    <a:p>
                      <a:pPr algn="r">
                        <a:lnSpc>
                          <a:spcPct val="99600"/>
                        </a:lnSpc>
                      </a:pPr>
                      <a:r>
                        <a:rPr sz="1200">
                          <a:solidFill>
                            <a:srgbClr val="000000"/>
                          </a:solidFill>
                          <a:latin typeface="Calibri"/>
                        </a:rPr>
                        <a:t>(1,896</a:t>
                      </a:r>
                    </a:p>
                  </a:txBody>
                  <a:tcPr marL="27432" marR="0" marT="0" marB="18288" anchor="b">
                    <a:lnL w="0"/>
                    <a:lnR w="0"/>
                    <a:lnT w="0"/>
                    <a:lnB w="12700" cmpd="sng">
                      <a:solidFill>
                        <a:srgbClr val="000000"/>
                      </a:solidFill>
                      <a:prstDash val="solid"/>
                    </a:lnB>
                    <a:solidFill>
                      <a:srgbClr val="FFFFFF"/>
                    </a:solidFill>
                  </a:tcPr>
                </a:tc>
                <a:tc hMerge="1">
                  <a:txBody>
                    <a:bodyPr/>
                    <a:lstStyle/>
                    <a:p>
                      <a:endParaRPr/>
                    </a:p>
                  </a:txBody>
                  <a:tcPr>
                    <a:lnL w="0"/>
                    <a:lnR w="0"/>
                    <a:lnT w="0"/>
                    <a:lnB w="12700" cmpd="sng">
                      <a:solidFill>
                        <a:srgbClr val="000000"/>
                      </a:solidFill>
                      <a:prstDash val="solid"/>
                    </a:lnB>
                  </a:tcPr>
                </a:tc>
                <a:tc>
                  <a:txBody>
                    <a:bodyPr/>
                    <a:lstStyle/>
                    <a:p>
                      <a:pPr algn="l">
                        <a:lnSpc>
                          <a:spcPct val="99600"/>
                        </a:lnSpc>
                      </a:pPr>
                      <a:r>
                        <a:rPr sz="1200">
                          <a:solidFill>
                            <a:srgbClr val="000000"/>
                          </a:solidFill>
                          <a:latin typeface="Calibri"/>
                        </a:rPr>
                        <a:t>)</a:t>
                      </a:r>
                    </a:p>
                  </a:txBody>
                  <a:tcPr marL="0" marR="0" marT="0" marB="18288" anchor="b">
                    <a:lnL w="0"/>
                    <a:lnR w="0"/>
                    <a:lnT w="0"/>
                    <a:lnB w="12700" cmpd="sng">
                      <a:solidFill>
                        <a:srgbClr val="000000"/>
                      </a:solidFill>
                      <a:prstDash val="solid"/>
                    </a:lnB>
                    <a:solidFill>
                      <a:srgbClr val="FFFFFF"/>
                    </a:solidFill>
                  </a:tcPr>
                </a:tc>
                <a:extLst>
                  <a:ext uri="{0D108BD9-81ED-4DB2-BD59-A6C34878D82A}">
                    <a16:rowId xmlns:a16="http://schemas.microsoft.com/office/drawing/2014/main" val="10009"/>
                  </a:ext>
                </a:extLst>
              </a:tr>
              <a:tr h="257175">
                <a:tc>
                  <a:txBody>
                    <a:bodyPr/>
                    <a:lstStyle/>
                    <a:p>
                      <a:pPr algn="l">
                        <a:lnSpc>
                          <a:spcPct val="99600"/>
                        </a:lnSpc>
                      </a:pPr>
                      <a:r>
                        <a:rPr sz="1200" b="1">
                          <a:solidFill>
                            <a:srgbClr val="000000"/>
                          </a:solidFill>
                          <a:latin typeface="Calibri"/>
                        </a:rPr>
                        <a:t>Net Income</a:t>
                      </a:r>
                    </a:p>
                  </a:txBody>
                  <a:tcPr marL="27432" marR="27432" marT="0" marB="18288" anchor="b">
                    <a:lnL w="0"/>
                    <a:lnR w="0"/>
                    <a:lnT w="12700" cmpd="sng">
                      <a:solidFill>
                        <a:srgbClr val="000000"/>
                      </a:solidFill>
                      <a:prstDash val="solid"/>
                    </a:lnT>
                    <a:lnB w="0"/>
                    <a:solidFill>
                      <a:srgbClr val="FFFFFF"/>
                    </a:solidFill>
                  </a:tcPr>
                </a:tc>
                <a:tc gridSpan="2">
                  <a:txBody>
                    <a:bodyPr/>
                    <a:lstStyle/>
                    <a:p>
                      <a:pPr algn="r">
                        <a:lnSpc>
                          <a:spcPct val="99600"/>
                        </a:lnSpc>
                      </a:pPr>
                      <a:r>
                        <a:rPr sz="1200" b="1">
                          <a:solidFill>
                            <a:srgbClr val="000000"/>
                          </a:solidFill>
                          <a:latin typeface="Calibri"/>
                        </a:rPr>
                        <a:t>50,825</a:t>
                      </a:r>
                    </a:p>
                  </a:txBody>
                  <a:tcPr marL="27432" marR="0" marT="0" marB="18288" anchor="b">
                    <a:lnL w="0"/>
                    <a:lnR w="0"/>
                    <a:lnT w="12700" cmpd="sng">
                      <a:solidFill>
                        <a:srgbClr val="000000"/>
                      </a:solidFill>
                      <a:prstDash val="solid"/>
                    </a:lnT>
                    <a:lnB w="0"/>
                    <a:solidFill>
                      <a:srgbClr val="FFFFFF"/>
                    </a:solidFill>
                  </a:tcPr>
                </a:tc>
                <a:tc hMerge="1">
                  <a:txBody>
                    <a:bodyPr/>
                    <a:lstStyle/>
                    <a:p>
                      <a:endParaRPr/>
                    </a:p>
                  </a:txBody>
                  <a:tcPr>
                    <a:lnL w="0"/>
                    <a:lnR w="0"/>
                    <a:lnT w="12700" cmpd="sng">
                      <a:prstDash val="solid"/>
                    </a:lnT>
                    <a:lnB w="0"/>
                  </a:tcPr>
                </a:tc>
                <a:tc>
                  <a:txBody>
                    <a:bodyPr/>
                    <a:lstStyle/>
                    <a:p>
                      <a:pPr algn="r">
                        <a:lnSpc>
                          <a:spcPct val="99600"/>
                        </a:lnSpc>
                      </a:pPr>
                      <a:endParaRPr sz="1200" b="1">
                        <a:solidFill>
                          <a:srgbClr val="000000"/>
                        </a:solidFill>
                        <a:latin typeface="Calibri"/>
                      </a:endParaRPr>
                    </a:p>
                  </a:txBody>
                  <a:tcPr marL="0" marR="9144" marT="0" marB="18288" anchor="b">
                    <a:lnL w="0"/>
                    <a:lnR w="0"/>
                    <a:lnT w="12700" cmpd="sng">
                      <a:solidFill>
                        <a:srgbClr val="000000"/>
                      </a:solidFill>
                      <a:prstDash val="solid"/>
                    </a:lnT>
                    <a:lnB w="0"/>
                    <a:solidFill>
                      <a:srgbClr val="FFFFFF"/>
                    </a:solidFill>
                  </a:tcPr>
                </a:tc>
                <a:tc gridSpan="2">
                  <a:txBody>
                    <a:bodyPr/>
                    <a:lstStyle/>
                    <a:p>
                      <a:pPr algn="r">
                        <a:lnSpc>
                          <a:spcPct val="99600"/>
                        </a:lnSpc>
                      </a:pPr>
                      <a:r>
                        <a:rPr sz="1200">
                          <a:solidFill>
                            <a:srgbClr val="000000"/>
                          </a:solidFill>
                          <a:latin typeface="Calibri"/>
                        </a:rPr>
                        <a:t>(10,785</a:t>
                      </a:r>
                    </a:p>
                  </a:txBody>
                  <a:tcPr marL="27432" marR="0" marT="0" marB="18288" anchor="b">
                    <a:lnL w="0"/>
                    <a:lnR w="0"/>
                    <a:lnT w="12700" cmpd="sng">
                      <a:solidFill>
                        <a:srgbClr val="000000"/>
                      </a:solidFill>
                      <a:prstDash val="solid"/>
                    </a:lnT>
                    <a:lnB w="0"/>
                    <a:solidFill>
                      <a:srgbClr val="FFFFFF"/>
                    </a:solidFill>
                  </a:tcPr>
                </a:tc>
                <a:tc hMerge="1">
                  <a:txBody>
                    <a:bodyPr/>
                    <a:lstStyle/>
                    <a:p>
                      <a:endParaRPr/>
                    </a:p>
                  </a:txBody>
                  <a:tcPr>
                    <a:lnL w="0"/>
                    <a:lnR w="0"/>
                    <a:lnT w="12700" cmpd="sng">
                      <a:prstDash val="solid"/>
                    </a:lnT>
                    <a:lnB w="0"/>
                  </a:tcPr>
                </a:tc>
                <a:tc>
                  <a:txBody>
                    <a:bodyPr/>
                    <a:lstStyle/>
                    <a:p>
                      <a:pPr algn="l">
                        <a:lnSpc>
                          <a:spcPct val="99600"/>
                        </a:lnSpc>
                      </a:pPr>
                      <a:r>
                        <a:rPr sz="1200">
                          <a:solidFill>
                            <a:srgbClr val="000000"/>
                          </a:solidFill>
                          <a:latin typeface="Calibri"/>
                        </a:rPr>
                        <a:t>)</a:t>
                      </a:r>
                    </a:p>
                  </a:txBody>
                  <a:tcPr marL="0" marR="0" marT="0" marB="18288" anchor="b">
                    <a:lnL w="0"/>
                    <a:lnR w="0"/>
                    <a:lnT w="12700" cmpd="sng">
                      <a:solidFill>
                        <a:srgbClr val="000000"/>
                      </a:solidFill>
                      <a:prstDash val="solid"/>
                    </a:lnT>
                    <a:lnB w="0"/>
                    <a:solidFill>
                      <a:srgbClr val="FFFFFF"/>
                    </a:solidFill>
                  </a:tcPr>
                </a:tc>
                <a:tc gridSpan="2">
                  <a:txBody>
                    <a:bodyPr/>
                    <a:lstStyle/>
                    <a:p>
                      <a:pPr algn="r">
                        <a:lnSpc>
                          <a:spcPct val="99600"/>
                        </a:lnSpc>
                      </a:pPr>
                      <a:r>
                        <a:rPr sz="1200">
                          <a:solidFill>
                            <a:srgbClr val="000000"/>
                          </a:solidFill>
                          <a:latin typeface="Calibri"/>
                        </a:rPr>
                        <a:t>3,036</a:t>
                      </a:r>
                    </a:p>
                  </a:txBody>
                  <a:tcPr marL="27432" marR="0" marT="0" marB="18288" anchor="b">
                    <a:lnL w="0"/>
                    <a:lnR w="0"/>
                    <a:lnT w="12700" cmpd="sng">
                      <a:solidFill>
                        <a:srgbClr val="000000"/>
                      </a:solidFill>
                      <a:prstDash val="solid"/>
                    </a:lnT>
                    <a:lnB w="0"/>
                    <a:solidFill>
                      <a:srgbClr val="FFFFFF"/>
                    </a:solidFill>
                  </a:tcPr>
                </a:tc>
                <a:tc hMerge="1">
                  <a:txBody>
                    <a:bodyPr/>
                    <a:lstStyle/>
                    <a:p>
                      <a:endParaRPr/>
                    </a:p>
                  </a:txBody>
                  <a:tcPr>
                    <a:lnL w="0"/>
                    <a:lnR w="0"/>
                    <a:lnT w="12700" cmpd="sng">
                      <a:prstDash val="solid"/>
                    </a:lnT>
                    <a:lnB w="0"/>
                  </a:tcPr>
                </a:tc>
                <a:tc>
                  <a:txBody>
                    <a:bodyPr/>
                    <a:lstStyle/>
                    <a:p>
                      <a:pPr algn="r">
                        <a:lnSpc>
                          <a:spcPct val="99600"/>
                        </a:lnSpc>
                      </a:pPr>
                      <a:endParaRPr sz="1200">
                        <a:solidFill>
                          <a:srgbClr val="000000"/>
                        </a:solidFill>
                        <a:latin typeface="Calibri"/>
                      </a:endParaRPr>
                    </a:p>
                  </a:txBody>
                  <a:tcPr marL="0" marR="9144" marT="0" marB="18288" anchor="b">
                    <a:lnL w="0"/>
                    <a:lnR w="0"/>
                    <a:lnT w="12700" cmpd="sng">
                      <a:solidFill>
                        <a:srgbClr val="000000"/>
                      </a:solidFill>
                      <a:prstDash val="solid"/>
                    </a:lnT>
                    <a:lnB w="0"/>
                    <a:solidFill>
                      <a:srgbClr val="FFFFFF"/>
                    </a:solidFill>
                  </a:tcPr>
                </a:tc>
                <a:extLst>
                  <a:ext uri="{0D108BD9-81ED-4DB2-BD59-A6C34878D82A}">
                    <a16:rowId xmlns:a16="http://schemas.microsoft.com/office/drawing/2014/main" val="10010"/>
                  </a:ext>
                </a:extLst>
              </a:tr>
              <a:tr h="257175">
                <a:tc>
                  <a:txBody>
                    <a:bodyPr/>
                    <a:lstStyle/>
                    <a:p>
                      <a:pPr algn="l">
                        <a:lnSpc>
                          <a:spcPct val="99600"/>
                        </a:lnSpc>
                      </a:pPr>
                      <a:r>
                        <a:rPr sz="1200" b="1">
                          <a:solidFill>
                            <a:srgbClr val="000000"/>
                          </a:solidFill>
                          <a:latin typeface="Calibri"/>
                        </a:rPr>
                        <a:t>Preferred Stock Dividends</a:t>
                      </a:r>
                    </a:p>
                  </a:txBody>
                  <a:tcPr marL="27432" marR="27432" marT="0" marB="18288" anchor="b">
                    <a:lnL w="0"/>
                    <a:lnR w="0"/>
                    <a:lnT w="0"/>
                    <a:lnB w="12700" cmpd="sng">
                      <a:solidFill>
                        <a:srgbClr val="000000"/>
                      </a:solidFill>
                      <a:prstDash val="solid"/>
                    </a:lnB>
                    <a:solidFill>
                      <a:srgbClr val="FFFFFF"/>
                    </a:solidFill>
                  </a:tcPr>
                </a:tc>
                <a:tc gridSpan="2">
                  <a:txBody>
                    <a:bodyPr/>
                    <a:lstStyle/>
                    <a:p>
                      <a:pPr algn="r">
                        <a:lnSpc>
                          <a:spcPct val="99600"/>
                        </a:lnSpc>
                      </a:pPr>
                      <a:r>
                        <a:rPr sz="1200" b="1">
                          <a:solidFill>
                            <a:srgbClr val="000000"/>
                          </a:solidFill>
                          <a:latin typeface="Calibri"/>
                        </a:rPr>
                        <a:t>(2,135</a:t>
                      </a:r>
                    </a:p>
                  </a:txBody>
                  <a:tcPr marL="27432" marR="0"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a:txBody>
                    <a:bodyPr/>
                    <a:lstStyle/>
                    <a:p>
                      <a:pPr algn="l">
                        <a:lnSpc>
                          <a:spcPct val="99600"/>
                        </a:lnSpc>
                      </a:pPr>
                      <a:r>
                        <a:rPr sz="1200" b="1">
                          <a:solidFill>
                            <a:srgbClr val="000000"/>
                          </a:solidFill>
                          <a:latin typeface="Calibri"/>
                        </a:rPr>
                        <a:t>)</a:t>
                      </a:r>
                    </a:p>
                  </a:txBody>
                  <a:tcPr marL="0" marR="0" marT="0" marB="18288" anchor="b">
                    <a:lnL w="0"/>
                    <a:lnR w="0"/>
                    <a:lnT w="0"/>
                    <a:lnB w="12700" cmpd="sng">
                      <a:solidFill>
                        <a:srgbClr val="000000"/>
                      </a:solidFill>
                      <a:prstDash val="solid"/>
                    </a:lnB>
                    <a:noFill/>
                  </a:tcPr>
                </a:tc>
                <a:tc gridSpan="2">
                  <a:txBody>
                    <a:bodyPr/>
                    <a:lstStyle/>
                    <a:p>
                      <a:pPr algn="r">
                        <a:lnSpc>
                          <a:spcPct val="99600"/>
                        </a:lnSpc>
                      </a:pPr>
                      <a:r>
                        <a:rPr sz="1200">
                          <a:solidFill>
                            <a:srgbClr val="000000"/>
                          </a:solidFill>
                          <a:latin typeface="Calibri"/>
                        </a:rPr>
                        <a:t>(2,135</a:t>
                      </a:r>
                    </a:p>
                  </a:txBody>
                  <a:tcPr marL="27432" marR="0"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a:txBody>
                    <a:bodyPr/>
                    <a:lstStyle/>
                    <a:p>
                      <a:pPr algn="l">
                        <a:lnSpc>
                          <a:spcPct val="99600"/>
                        </a:lnSpc>
                      </a:pPr>
                      <a:r>
                        <a:rPr sz="1200">
                          <a:solidFill>
                            <a:srgbClr val="000000"/>
                          </a:solidFill>
                          <a:latin typeface="Calibri"/>
                        </a:rPr>
                        <a:t>)</a:t>
                      </a:r>
                    </a:p>
                  </a:txBody>
                  <a:tcPr marL="0" marR="0" marT="0" marB="18288" anchor="b">
                    <a:lnL w="0"/>
                    <a:lnR w="0"/>
                    <a:lnT w="0"/>
                    <a:lnB w="12700" cmpd="sng">
                      <a:solidFill>
                        <a:srgbClr val="000000"/>
                      </a:solidFill>
                      <a:prstDash val="solid"/>
                    </a:lnB>
                    <a:noFill/>
                  </a:tcPr>
                </a:tc>
                <a:tc gridSpan="2">
                  <a:txBody>
                    <a:bodyPr/>
                    <a:lstStyle/>
                    <a:p>
                      <a:pPr algn="r">
                        <a:lnSpc>
                          <a:spcPct val="99600"/>
                        </a:lnSpc>
                      </a:pPr>
                      <a:r>
                        <a:rPr sz="1200">
                          <a:solidFill>
                            <a:srgbClr val="000000"/>
                          </a:solidFill>
                          <a:latin typeface="Calibri"/>
                        </a:rPr>
                        <a:t>(2,135</a:t>
                      </a:r>
                    </a:p>
                  </a:txBody>
                  <a:tcPr marL="27432" marR="0"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a:txBody>
                    <a:bodyPr/>
                    <a:lstStyle/>
                    <a:p>
                      <a:pPr algn="l">
                        <a:lnSpc>
                          <a:spcPct val="99600"/>
                        </a:lnSpc>
                      </a:pPr>
                      <a:r>
                        <a:rPr sz="1200">
                          <a:solidFill>
                            <a:srgbClr val="000000"/>
                          </a:solidFill>
                          <a:latin typeface="Calibri"/>
                        </a:rPr>
                        <a:t>)</a:t>
                      </a:r>
                    </a:p>
                  </a:txBody>
                  <a:tcPr marL="0" marR="0" marT="0" marB="18288" anchor="b">
                    <a:lnL w="0"/>
                    <a:lnR w="0"/>
                    <a:lnT w="0"/>
                    <a:lnB w="12700" cmpd="sng">
                      <a:solidFill>
                        <a:srgbClr val="000000"/>
                      </a:solidFill>
                      <a:prstDash val="solid"/>
                    </a:lnB>
                    <a:noFill/>
                  </a:tcPr>
                </a:tc>
                <a:extLst>
                  <a:ext uri="{0D108BD9-81ED-4DB2-BD59-A6C34878D82A}">
                    <a16:rowId xmlns:a16="http://schemas.microsoft.com/office/drawing/2014/main" val="10011"/>
                  </a:ext>
                </a:extLst>
              </a:tr>
              <a:tr h="409575">
                <a:tc>
                  <a:txBody>
                    <a:bodyPr/>
                    <a:lstStyle/>
                    <a:p>
                      <a:pPr algn="l">
                        <a:lnSpc>
                          <a:spcPct val="99600"/>
                        </a:lnSpc>
                      </a:pPr>
                      <a:r>
                        <a:rPr sz="1200" b="1">
                          <a:solidFill>
                            <a:srgbClr val="000000"/>
                          </a:solidFill>
                          <a:latin typeface="Calibri"/>
                        </a:rPr>
                        <a:t>Net Income Available to Common Shareholders</a:t>
                      </a:r>
                    </a:p>
                  </a:txBody>
                  <a:tcPr marL="27432" marR="27432" marT="0" marB="18288" anchor="b">
                    <a:lnL w="0"/>
                    <a:lnR w="0"/>
                    <a:lnT w="12700" cmpd="sng">
                      <a:solidFill>
                        <a:srgbClr val="000000"/>
                      </a:solidFill>
                      <a:prstDash val="solid"/>
                    </a:lnT>
                    <a:lnB w="12700" cmpd="dbl">
                      <a:solidFill>
                        <a:srgbClr val="000000"/>
                      </a:solidFill>
                      <a:prstDash val="solid"/>
                    </a:lnB>
                    <a:solidFill>
                      <a:srgbClr val="FFFFFF"/>
                    </a:solidFill>
                  </a:tcPr>
                </a:tc>
                <a:tc>
                  <a:txBody>
                    <a:bodyPr/>
                    <a:lstStyle/>
                    <a:p>
                      <a:pPr algn="l">
                        <a:lnSpc>
                          <a:spcPct val="99600"/>
                        </a:lnSpc>
                      </a:pPr>
                      <a:r>
                        <a:rPr sz="1200" b="1">
                          <a:solidFill>
                            <a:srgbClr val="000000"/>
                          </a:solidFill>
                          <a:latin typeface="Calibri"/>
                        </a:rPr>
                        <a:t>$</a:t>
                      </a:r>
                    </a:p>
                  </a:txBody>
                  <a:tcPr marL="27432" marR="0" marT="0" marB="18288" anchor="b">
                    <a:lnL w="0"/>
                    <a:lnR w="0"/>
                    <a:lnT w="12700" cmpd="sng">
                      <a:solidFill>
                        <a:srgbClr val="000000"/>
                      </a:solidFill>
                      <a:prstDash val="solid"/>
                    </a:lnT>
                    <a:lnB w="12700" cmpd="dbl">
                      <a:solidFill>
                        <a:srgbClr val="000000"/>
                      </a:solidFill>
                      <a:prstDash val="solid"/>
                    </a:lnB>
                    <a:noFill/>
                  </a:tcPr>
                </a:tc>
                <a:tc>
                  <a:txBody>
                    <a:bodyPr/>
                    <a:lstStyle/>
                    <a:p>
                      <a:pPr algn="r">
                        <a:lnSpc>
                          <a:spcPct val="99600"/>
                        </a:lnSpc>
                      </a:pPr>
                      <a:r>
                        <a:rPr sz="1200" b="1">
                          <a:solidFill>
                            <a:srgbClr val="000000"/>
                          </a:solidFill>
                          <a:latin typeface="Calibri"/>
                        </a:rPr>
                        <a:t>48,690</a:t>
                      </a:r>
                    </a:p>
                  </a:txBody>
                  <a:tcPr marL="0" marR="0" marT="0" marB="18288" anchor="b">
                    <a:lnL w="0"/>
                    <a:lnR w="0"/>
                    <a:lnT w="12700" cmpd="sng">
                      <a:solidFill>
                        <a:srgbClr val="000000"/>
                      </a:solidFill>
                      <a:prstDash val="solid"/>
                    </a:lnT>
                    <a:lnB w="12700" cmpd="dbl">
                      <a:solidFill>
                        <a:srgbClr val="000000"/>
                      </a:solidFill>
                      <a:prstDash val="solid"/>
                    </a:lnB>
                    <a:noFill/>
                  </a:tcPr>
                </a:tc>
                <a:tc>
                  <a:txBody>
                    <a:bodyPr/>
                    <a:lstStyle/>
                    <a:p>
                      <a:pPr algn="r">
                        <a:lnSpc>
                          <a:spcPct val="99600"/>
                        </a:lnSpc>
                      </a:pPr>
                      <a:endParaRPr sz="1200" b="1">
                        <a:solidFill>
                          <a:srgbClr val="000000"/>
                        </a:solidFill>
                        <a:latin typeface="Calibri"/>
                      </a:endParaRPr>
                    </a:p>
                  </a:txBody>
                  <a:tcPr marL="0" marR="9144" marT="0" marB="18288" anchor="b">
                    <a:lnL w="0"/>
                    <a:lnR w="0"/>
                    <a:lnT w="12700" cmpd="sng">
                      <a:solidFill>
                        <a:srgbClr val="000000"/>
                      </a:solidFill>
                      <a:prstDash val="solid"/>
                    </a:lnT>
                    <a:lnB w="12700" cmpd="dbl">
                      <a:solidFill>
                        <a:srgbClr val="000000"/>
                      </a:solidFill>
                      <a:prstDash val="solid"/>
                    </a:lnB>
                    <a:noFill/>
                  </a:tcPr>
                </a:tc>
                <a:tc>
                  <a:txBody>
                    <a:bodyPr/>
                    <a:lstStyle/>
                    <a:p>
                      <a:pPr algn="l">
                        <a:lnSpc>
                          <a:spcPct val="99600"/>
                        </a:lnSpc>
                      </a:pPr>
                      <a:r>
                        <a:rPr sz="1200">
                          <a:solidFill>
                            <a:srgbClr val="000000"/>
                          </a:solidFill>
                          <a:latin typeface="Calibri"/>
                        </a:rPr>
                        <a:t>$</a:t>
                      </a:r>
                    </a:p>
                  </a:txBody>
                  <a:tcPr marL="27432" marR="0" marT="0" marB="18288" anchor="b">
                    <a:lnL w="0"/>
                    <a:lnR w="0"/>
                    <a:lnT w="12700" cmpd="sng">
                      <a:solidFill>
                        <a:srgbClr val="000000"/>
                      </a:solidFill>
                      <a:prstDash val="solid"/>
                    </a:lnT>
                    <a:lnB w="12700" cmpd="dbl">
                      <a:solidFill>
                        <a:srgbClr val="000000"/>
                      </a:solidFill>
                      <a:prstDash val="solid"/>
                    </a:lnB>
                    <a:noFill/>
                  </a:tcPr>
                </a:tc>
                <a:tc>
                  <a:txBody>
                    <a:bodyPr/>
                    <a:lstStyle/>
                    <a:p>
                      <a:pPr algn="r">
                        <a:lnSpc>
                          <a:spcPct val="99600"/>
                        </a:lnSpc>
                      </a:pPr>
                      <a:r>
                        <a:rPr sz="1200">
                          <a:solidFill>
                            <a:srgbClr val="000000"/>
                          </a:solidFill>
                          <a:latin typeface="Calibri"/>
                        </a:rPr>
                        <a:t>(12,920</a:t>
                      </a:r>
                    </a:p>
                  </a:txBody>
                  <a:tcPr marL="0" marR="0" marT="0" marB="18288" anchor="b">
                    <a:lnL w="0"/>
                    <a:lnR w="0"/>
                    <a:lnT w="12700" cmpd="sng">
                      <a:solidFill>
                        <a:srgbClr val="000000"/>
                      </a:solidFill>
                      <a:prstDash val="solid"/>
                    </a:lnT>
                    <a:lnB w="12700" cmpd="dbl">
                      <a:solidFill>
                        <a:srgbClr val="000000"/>
                      </a:solidFill>
                      <a:prstDash val="solid"/>
                    </a:lnB>
                    <a:noFill/>
                  </a:tcPr>
                </a:tc>
                <a:tc>
                  <a:txBody>
                    <a:bodyPr/>
                    <a:lstStyle/>
                    <a:p>
                      <a:pPr algn="l">
                        <a:lnSpc>
                          <a:spcPct val="99600"/>
                        </a:lnSpc>
                      </a:pPr>
                      <a:r>
                        <a:rPr sz="1200">
                          <a:solidFill>
                            <a:srgbClr val="000000"/>
                          </a:solidFill>
                          <a:latin typeface="Calibri"/>
                        </a:rPr>
                        <a:t>)</a:t>
                      </a:r>
                    </a:p>
                  </a:txBody>
                  <a:tcPr marL="0" marR="0" marT="0" marB="18288" anchor="b">
                    <a:lnL w="0"/>
                    <a:lnR w="0"/>
                    <a:lnT w="12700" cmpd="sng">
                      <a:solidFill>
                        <a:srgbClr val="000000"/>
                      </a:solidFill>
                      <a:prstDash val="solid"/>
                    </a:lnT>
                    <a:lnB w="12700" cmpd="dbl">
                      <a:solidFill>
                        <a:srgbClr val="000000"/>
                      </a:solidFill>
                      <a:prstDash val="solid"/>
                    </a:lnB>
                    <a:noFill/>
                  </a:tcPr>
                </a:tc>
                <a:tc>
                  <a:txBody>
                    <a:bodyPr/>
                    <a:lstStyle/>
                    <a:p>
                      <a:pPr algn="l">
                        <a:lnSpc>
                          <a:spcPct val="99600"/>
                        </a:lnSpc>
                      </a:pPr>
                      <a:r>
                        <a:rPr sz="1200">
                          <a:solidFill>
                            <a:srgbClr val="000000"/>
                          </a:solidFill>
                          <a:latin typeface="Calibri"/>
                        </a:rPr>
                        <a:t>$</a:t>
                      </a:r>
                    </a:p>
                  </a:txBody>
                  <a:tcPr marL="27432" marR="0" marT="0" marB="18288" anchor="b">
                    <a:lnL w="0"/>
                    <a:lnR w="0"/>
                    <a:lnT w="12700" cmpd="sng">
                      <a:solidFill>
                        <a:srgbClr val="000000"/>
                      </a:solidFill>
                      <a:prstDash val="solid"/>
                    </a:lnT>
                    <a:lnB w="12700" cmpd="dbl">
                      <a:solidFill>
                        <a:srgbClr val="000000"/>
                      </a:solidFill>
                      <a:prstDash val="solid"/>
                    </a:lnB>
                    <a:noFill/>
                  </a:tcPr>
                </a:tc>
                <a:tc>
                  <a:txBody>
                    <a:bodyPr/>
                    <a:lstStyle/>
                    <a:p>
                      <a:pPr algn="r">
                        <a:lnSpc>
                          <a:spcPct val="99600"/>
                        </a:lnSpc>
                      </a:pPr>
                      <a:r>
                        <a:rPr sz="1200">
                          <a:solidFill>
                            <a:srgbClr val="000000"/>
                          </a:solidFill>
                          <a:latin typeface="Calibri"/>
                        </a:rPr>
                        <a:t>901</a:t>
                      </a:r>
                    </a:p>
                  </a:txBody>
                  <a:tcPr marL="0" marR="0" marT="0" marB="18288" anchor="b">
                    <a:lnL w="0"/>
                    <a:lnR w="0"/>
                    <a:lnT w="12700" cmpd="sng">
                      <a:solidFill>
                        <a:srgbClr val="000000"/>
                      </a:solidFill>
                      <a:prstDash val="solid"/>
                    </a:lnT>
                    <a:lnB w="12700" cmpd="dbl">
                      <a:solidFill>
                        <a:srgbClr val="000000"/>
                      </a:solidFill>
                      <a:prstDash val="solid"/>
                    </a:lnB>
                    <a:noFill/>
                  </a:tcPr>
                </a:tc>
                <a:tc>
                  <a:txBody>
                    <a:bodyPr/>
                    <a:lstStyle/>
                    <a:p>
                      <a:pPr algn="r">
                        <a:lnSpc>
                          <a:spcPct val="99600"/>
                        </a:lnSpc>
                      </a:pPr>
                      <a:endParaRPr sz="1200">
                        <a:solidFill>
                          <a:srgbClr val="000000"/>
                        </a:solidFill>
                        <a:latin typeface="Calibri"/>
                      </a:endParaRPr>
                    </a:p>
                  </a:txBody>
                  <a:tcPr marL="0" marR="9144" marT="0" marB="18288" anchor="b">
                    <a:lnL w="0"/>
                    <a:lnR w="0"/>
                    <a:lnT w="12700" cmpd="sng">
                      <a:solidFill>
                        <a:srgbClr val="000000"/>
                      </a:solidFill>
                      <a:prstDash val="solid"/>
                    </a:lnT>
                    <a:lnB w="12700" cmpd="dbl">
                      <a:solidFill>
                        <a:srgbClr val="000000"/>
                      </a:solidFill>
                      <a:prstDash val="solid"/>
                    </a:lnB>
                    <a:noFill/>
                  </a:tcPr>
                </a:tc>
                <a:extLst>
                  <a:ext uri="{0D108BD9-81ED-4DB2-BD59-A6C34878D82A}">
                    <a16:rowId xmlns:a16="http://schemas.microsoft.com/office/drawing/2014/main" val="10012"/>
                  </a:ext>
                </a:extLst>
              </a:tr>
              <a:tr h="304800">
                <a:tc>
                  <a:txBody>
                    <a:bodyPr/>
                    <a:lstStyle/>
                    <a:p>
                      <a:pPr algn="l">
                        <a:lnSpc>
                          <a:spcPct val="99600"/>
                        </a:lnSpc>
                      </a:pPr>
                      <a:r>
                        <a:rPr sz="1200" b="1">
                          <a:solidFill>
                            <a:srgbClr val="000000"/>
                          </a:solidFill>
                          <a:latin typeface="Calibri"/>
                        </a:rPr>
                        <a:t>Net income per share (diluted)</a:t>
                      </a:r>
                    </a:p>
                  </a:txBody>
                  <a:tcPr marL="27432" marR="27432" marT="0" marB="18288" anchor="b">
                    <a:lnL w="0"/>
                    <a:lnR w="0"/>
                    <a:lnT w="12700" cmpd="dbl">
                      <a:solidFill>
                        <a:srgbClr val="000000"/>
                      </a:solidFill>
                      <a:prstDash val="solid"/>
                    </a:lnT>
                    <a:lnB w="0"/>
                    <a:solidFill>
                      <a:srgbClr val="FFFFFF"/>
                    </a:solidFill>
                  </a:tcPr>
                </a:tc>
                <a:tc>
                  <a:txBody>
                    <a:bodyPr/>
                    <a:lstStyle/>
                    <a:p>
                      <a:pPr algn="l">
                        <a:lnSpc>
                          <a:spcPct val="99600"/>
                        </a:lnSpc>
                      </a:pPr>
                      <a:r>
                        <a:rPr sz="1200" b="1">
                          <a:solidFill>
                            <a:srgbClr val="000000"/>
                          </a:solidFill>
                          <a:latin typeface="Calibri"/>
                        </a:rPr>
                        <a:t>$</a:t>
                      </a:r>
                    </a:p>
                  </a:txBody>
                  <a:tcPr marL="27432" marR="0" marT="0" marB="18288" anchor="b">
                    <a:lnL w="0"/>
                    <a:lnR w="0"/>
                    <a:lnT w="12700" cmpd="dbl">
                      <a:solidFill>
                        <a:srgbClr val="000000"/>
                      </a:solidFill>
                      <a:prstDash val="solid"/>
                    </a:lnT>
                    <a:lnB w="0"/>
                    <a:noFill/>
                  </a:tcPr>
                </a:tc>
                <a:tc>
                  <a:txBody>
                    <a:bodyPr/>
                    <a:lstStyle/>
                    <a:p>
                      <a:pPr algn="r">
                        <a:lnSpc>
                          <a:spcPct val="99600"/>
                        </a:lnSpc>
                      </a:pPr>
                      <a:r>
                        <a:rPr sz="1200" b="1">
                          <a:solidFill>
                            <a:srgbClr val="000000"/>
                          </a:solidFill>
                          <a:latin typeface="Calibri"/>
                        </a:rPr>
                        <a:t>0.30</a:t>
                      </a:r>
                    </a:p>
                  </a:txBody>
                  <a:tcPr marL="0" marR="0" marT="0" marB="18288" anchor="b">
                    <a:lnL w="0"/>
                    <a:lnR w="0"/>
                    <a:lnT w="12700" cmpd="dbl">
                      <a:solidFill>
                        <a:srgbClr val="000000"/>
                      </a:solidFill>
                      <a:prstDash val="solid"/>
                    </a:lnT>
                    <a:lnB w="0"/>
                    <a:noFill/>
                  </a:tcPr>
                </a:tc>
                <a:tc>
                  <a:txBody>
                    <a:bodyPr/>
                    <a:lstStyle/>
                    <a:p>
                      <a:pPr algn="r">
                        <a:lnSpc>
                          <a:spcPct val="99600"/>
                        </a:lnSpc>
                      </a:pPr>
                      <a:endParaRPr sz="1200" b="1">
                        <a:solidFill>
                          <a:srgbClr val="000000"/>
                        </a:solidFill>
                        <a:latin typeface="Calibri"/>
                      </a:endParaRPr>
                    </a:p>
                  </a:txBody>
                  <a:tcPr marL="0" marR="9144" marT="0" marB="18288" anchor="b">
                    <a:lnL w="0"/>
                    <a:lnR w="0"/>
                    <a:lnT w="12700" cmpd="dbl">
                      <a:solidFill>
                        <a:srgbClr val="000000"/>
                      </a:solidFill>
                      <a:prstDash val="solid"/>
                    </a:lnT>
                    <a:lnB w="0"/>
                    <a:noFill/>
                  </a:tcPr>
                </a:tc>
                <a:tc>
                  <a:txBody>
                    <a:bodyPr/>
                    <a:lstStyle/>
                    <a:p>
                      <a:pPr algn="l">
                        <a:lnSpc>
                          <a:spcPct val="99600"/>
                        </a:lnSpc>
                      </a:pPr>
                      <a:r>
                        <a:rPr sz="1200">
                          <a:solidFill>
                            <a:srgbClr val="000000"/>
                          </a:solidFill>
                          <a:latin typeface="Calibri"/>
                        </a:rPr>
                        <a:t>$</a:t>
                      </a:r>
                    </a:p>
                  </a:txBody>
                  <a:tcPr marL="27432" marR="0" marT="0" marB="18288" anchor="b">
                    <a:lnL w="0"/>
                    <a:lnR w="0"/>
                    <a:lnT w="12700" cmpd="dbl">
                      <a:solidFill>
                        <a:srgbClr val="000000"/>
                      </a:solidFill>
                      <a:prstDash val="solid"/>
                    </a:lnT>
                    <a:lnB w="0"/>
                    <a:noFill/>
                  </a:tcPr>
                </a:tc>
                <a:tc>
                  <a:txBody>
                    <a:bodyPr/>
                    <a:lstStyle/>
                    <a:p>
                      <a:pPr algn="r">
                        <a:lnSpc>
                          <a:spcPct val="99600"/>
                        </a:lnSpc>
                      </a:pPr>
                      <a:r>
                        <a:rPr sz="1200">
                          <a:solidFill>
                            <a:srgbClr val="000000"/>
                          </a:solidFill>
                          <a:latin typeface="Calibri"/>
                        </a:rPr>
                        <a:t>(0.08</a:t>
                      </a:r>
                    </a:p>
                  </a:txBody>
                  <a:tcPr marL="0" marR="0" marT="0" marB="18288" anchor="b">
                    <a:lnL w="0"/>
                    <a:lnR w="0"/>
                    <a:lnT w="12700" cmpd="dbl">
                      <a:solidFill>
                        <a:srgbClr val="000000"/>
                      </a:solidFill>
                      <a:prstDash val="solid"/>
                    </a:lnT>
                    <a:lnB w="0"/>
                    <a:noFill/>
                  </a:tcPr>
                </a:tc>
                <a:tc>
                  <a:txBody>
                    <a:bodyPr/>
                    <a:lstStyle/>
                    <a:p>
                      <a:pPr algn="l">
                        <a:lnSpc>
                          <a:spcPct val="99600"/>
                        </a:lnSpc>
                      </a:pPr>
                      <a:r>
                        <a:rPr sz="1200">
                          <a:solidFill>
                            <a:srgbClr val="000000"/>
                          </a:solidFill>
                          <a:latin typeface="Calibri"/>
                        </a:rPr>
                        <a:t>)</a:t>
                      </a:r>
                    </a:p>
                  </a:txBody>
                  <a:tcPr marL="0" marR="0" marT="0" marB="18288" anchor="b">
                    <a:lnL w="0"/>
                    <a:lnR w="0"/>
                    <a:lnT w="12700" cmpd="dbl">
                      <a:solidFill>
                        <a:srgbClr val="000000"/>
                      </a:solidFill>
                      <a:prstDash val="solid"/>
                    </a:lnT>
                    <a:lnB w="0"/>
                    <a:noFill/>
                  </a:tcPr>
                </a:tc>
                <a:tc>
                  <a:txBody>
                    <a:bodyPr/>
                    <a:lstStyle/>
                    <a:p>
                      <a:pPr algn="l">
                        <a:lnSpc>
                          <a:spcPct val="99600"/>
                        </a:lnSpc>
                      </a:pPr>
                      <a:r>
                        <a:rPr sz="1200">
                          <a:solidFill>
                            <a:srgbClr val="000000"/>
                          </a:solidFill>
                          <a:latin typeface="Calibri"/>
                        </a:rPr>
                        <a:t>$</a:t>
                      </a:r>
                    </a:p>
                  </a:txBody>
                  <a:tcPr marL="27432" marR="0" marT="0" marB="18288" anchor="b">
                    <a:lnL w="0"/>
                    <a:lnR w="0"/>
                    <a:lnT w="12700" cmpd="dbl">
                      <a:solidFill>
                        <a:srgbClr val="000000"/>
                      </a:solidFill>
                      <a:prstDash val="solid"/>
                    </a:lnT>
                    <a:lnB w="0"/>
                    <a:noFill/>
                  </a:tcPr>
                </a:tc>
                <a:tc>
                  <a:txBody>
                    <a:bodyPr/>
                    <a:lstStyle/>
                    <a:p>
                      <a:pPr algn="r">
                        <a:lnSpc>
                          <a:spcPct val="99600"/>
                        </a:lnSpc>
                      </a:pPr>
                      <a:r>
                        <a:rPr sz="1200">
                          <a:solidFill>
                            <a:srgbClr val="000000"/>
                          </a:solidFill>
                          <a:latin typeface="Calibri"/>
                        </a:rPr>
                        <a:t>0.01</a:t>
                      </a:r>
                    </a:p>
                  </a:txBody>
                  <a:tcPr marL="0" marR="0" marT="0" marB="18288" anchor="b">
                    <a:lnL w="0"/>
                    <a:lnR w="0"/>
                    <a:lnT w="12700" cmpd="dbl">
                      <a:solidFill>
                        <a:srgbClr val="000000"/>
                      </a:solidFill>
                      <a:prstDash val="solid"/>
                    </a:lnT>
                    <a:lnB w="0"/>
                    <a:noFill/>
                  </a:tcPr>
                </a:tc>
                <a:tc>
                  <a:txBody>
                    <a:bodyPr/>
                    <a:lstStyle/>
                    <a:p>
                      <a:pPr algn="r">
                        <a:lnSpc>
                          <a:spcPct val="99600"/>
                        </a:lnSpc>
                      </a:pPr>
                      <a:endParaRPr sz="1200">
                        <a:solidFill>
                          <a:srgbClr val="000000"/>
                        </a:solidFill>
                        <a:latin typeface="Calibri"/>
                      </a:endParaRPr>
                    </a:p>
                  </a:txBody>
                  <a:tcPr marL="0" marR="9144" marT="0" marB="18288" anchor="b">
                    <a:lnL w="0"/>
                    <a:lnR w="0"/>
                    <a:lnT w="12700" cmpd="dbl">
                      <a:solidFill>
                        <a:srgbClr val="000000"/>
                      </a:solidFill>
                      <a:prstDash val="solid"/>
                    </a:lnT>
                    <a:lnB w="0"/>
                    <a:noFill/>
                  </a:tcPr>
                </a:tc>
                <a:extLst>
                  <a:ext uri="{0D108BD9-81ED-4DB2-BD59-A6C34878D82A}">
                    <a16:rowId xmlns:a16="http://schemas.microsoft.com/office/drawing/2014/main" val="10013"/>
                  </a:ext>
                </a:extLst>
              </a:tr>
              <a:tr h="304800">
                <a:tc>
                  <a:txBody>
                    <a:bodyPr/>
                    <a:lstStyle/>
                    <a:p>
                      <a:pPr algn="l">
                        <a:lnSpc>
                          <a:spcPct val="99600"/>
                        </a:lnSpc>
                      </a:pPr>
                      <a:r>
                        <a:rPr sz="1200" b="1">
                          <a:solidFill>
                            <a:srgbClr val="000000"/>
                          </a:solidFill>
                          <a:latin typeface="Calibri"/>
                        </a:rPr>
                        <a:t>ROA (1)</a:t>
                      </a:r>
                    </a:p>
                  </a:txBody>
                  <a:tcPr marL="27432" marR="27432" marT="0" marB="18288" anchor="b">
                    <a:lnL w="0"/>
                    <a:lnR w="0"/>
                    <a:lnT w="0"/>
                    <a:lnB w="0"/>
                    <a:solidFill>
                      <a:srgbClr val="FFFFFF"/>
                    </a:solidFill>
                  </a:tcPr>
                </a:tc>
                <a:tc gridSpan="2">
                  <a:txBody>
                    <a:bodyPr/>
                    <a:lstStyle/>
                    <a:p>
                      <a:pPr algn="r">
                        <a:lnSpc>
                          <a:spcPct val="99600"/>
                        </a:lnSpc>
                      </a:pPr>
                      <a:r>
                        <a:rPr sz="1200" b="1">
                          <a:solidFill>
                            <a:srgbClr val="000000"/>
                          </a:solidFill>
                          <a:latin typeface="Calibri"/>
                        </a:rPr>
                        <a:t>0.79</a:t>
                      </a:r>
                    </a:p>
                  </a:txBody>
                  <a:tcPr marL="27432" marR="0" marT="0" marB="18288" anchor="b">
                    <a:lnL w="0"/>
                    <a:lnR w="0"/>
                    <a:lnT w="0"/>
                    <a:lnB w="0"/>
                    <a:noFill/>
                  </a:tcPr>
                </a:tc>
                <a:tc hMerge="1">
                  <a:txBody>
                    <a:bodyPr/>
                    <a:lstStyle/>
                    <a:p>
                      <a:endParaRPr/>
                    </a:p>
                  </a:txBody>
                  <a:tcPr>
                    <a:lnL w="0"/>
                    <a:lnR w="0"/>
                    <a:lnT w="0"/>
                    <a:lnB w="0"/>
                  </a:tcPr>
                </a:tc>
                <a:tc>
                  <a:txBody>
                    <a:bodyPr/>
                    <a:lstStyle/>
                    <a:p>
                      <a:pPr algn="r">
                        <a:lnSpc>
                          <a:spcPct val="99600"/>
                        </a:lnSpc>
                      </a:pPr>
                      <a:r>
                        <a:rPr sz="1200" b="1">
                          <a:solidFill>
                            <a:srgbClr val="000000"/>
                          </a:solidFill>
                          <a:latin typeface="Calibri"/>
                        </a:rPr>
                        <a:t>%</a:t>
                      </a:r>
                    </a:p>
                  </a:txBody>
                  <a:tcPr marL="0" marR="9144" marT="0" marB="18288" anchor="b">
                    <a:lnL w="0"/>
                    <a:lnR w="0"/>
                    <a:lnT w="0"/>
                    <a:lnB w="0"/>
                    <a:noFill/>
                  </a:tcPr>
                </a:tc>
                <a:tc gridSpan="2">
                  <a:txBody>
                    <a:bodyPr/>
                    <a:lstStyle/>
                    <a:p>
                      <a:pPr algn="r">
                        <a:lnSpc>
                          <a:spcPct val="99600"/>
                        </a:lnSpc>
                      </a:pPr>
                      <a:r>
                        <a:rPr sz="1200">
                          <a:solidFill>
                            <a:srgbClr val="000000"/>
                          </a:solidFill>
                          <a:latin typeface="Calibri"/>
                        </a:rPr>
                        <a:t>(0.19</a:t>
                      </a:r>
                    </a:p>
                  </a:txBody>
                  <a:tcPr marL="27432" marR="0" marT="0" marB="18288" anchor="b">
                    <a:lnL w="0"/>
                    <a:lnR w="0"/>
                    <a:lnT w="0"/>
                    <a:lnB w="0"/>
                    <a:noFill/>
                  </a:tcPr>
                </a:tc>
                <a:tc hMerge="1">
                  <a:txBody>
                    <a:bodyPr/>
                    <a:lstStyle/>
                    <a:p>
                      <a:endParaRPr/>
                    </a:p>
                  </a:txBody>
                  <a:tcPr>
                    <a:lnL w="0"/>
                    <a:lnR w="0"/>
                    <a:lnT w="0"/>
                    <a:lnB w="0"/>
                  </a:tcPr>
                </a:tc>
                <a:tc>
                  <a:txBody>
                    <a:bodyPr/>
                    <a:lstStyle/>
                    <a:p>
                      <a:pPr algn="l">
                        <a:lnSpc>
                          <a:spcPct val="99600"/>
                        </a:lnSpc>
                      </a:pPr>
                      <a:r>
                        <a:rPr sz="1200">
                          <a:solidFill>
                            <a:srgbClr val="000000"/>
                          </a:solidFill>
                          <a:latin typeface="Calibri"/>
                        </a:rPr>
                        <a:t>)%</a:t>
                      </a:r>
                    </a:p>
                  </a:txBody>
                  <a:tcPr marL="0" marR="0" marT="0" marB="18288" anchor="b">
                    <a:lnL w="0"/>
                    <a:lnR w="0"/>
                    <a:lnT w="0"/>
                    <a:lnB w="0"/>
                    <a:noFill/>
                  </a:tcPr>
                </a:tc>
                <a:tc gridSpan="2">
                  <a:txBody>
                    <a:bodyPr/>
                    <a:lstStyle/>
                    <a:p>
                      <a:pPr algn="r">
                        <a:lnSpc>
                          <a:spcPct val="99600"/>
                        </a:lnSpc>
                      </a:pPr>
                      <a:r>
                        <a:rPr sz="1200">
                          <a:solidFill>
                            <a:srgbClr val="000000"/>
                          </a:solidFill>
                          <a:latin typeface="Calibri"/>
                        </a:rPr>
                        <a:t>(0.08</a:t>
                      </a:r>
                    </a:p>
                  </a:txBody>
                  <a:tcPr marL="27432" marR="0" marT="0" marB="18288" anchor="b">
                    <a:lnL w="0"/>
                    <a:lnR w="0"/>
                    <a:lnT w="0"/>
                    <a:lnB w="0"/>
                    <a:noFill/>
                  </a:tcPr>
                </a:tc>
                <a:tc hMerge="1">
                  <a:txBody>
                    <a:bodyPr/>
                    <a:lstStyle/>
                    <a:p>
                      <a:endParaRPr/>
                    </a:p>
                  </a:txBody>
                  <a:tcPr>
                    <a:lnL w="0"/>
                    <a:lnR w="0"/>
                    <a:lnT w="0"/>
                    <a:lnB w="0"/>
                  </a:tcPr>
                </a:tc>
                <a:tc>
                  <a:txBody>
                    <a:bodyPr/>
                    <a:lstStyle/>
                    <a:p>
                      <a:pPr algn="l">
                        <a:lnSpc>
                          <a:spcPct val="99600"/>
                        </a:lnSpc>
                      </a:pPr>
                      <a:r>
                        <a:rPr sz="1200">
                          <a:solidFill>
                            <a:srgbClr val="000000"/>
                          </a:solidFill>
                          <a:latin typeface="Calibri"/>
                        </a:rPr>
                        <a:t>)%</a:t>
                      </a:r>
                    </a:p>
                  </a:txBody>
                  <a:tcPr marL="0" marR="0" marT="0" marB="18288" anchor="b">
                    <a:lnL w="0"/>
                    <a:lnR w="0"/>
                    <a:lnT w="0"/>
                    <a:lnB w="0"/>
                    <a:noFill/>
                  </a:tcPr>
                </a:tc>
                <a:extLst>
                  <a:ext uri="{0D108BD9-81ED-4DB2-BD59-A6C34878D82A}">
                    <a16:rowId xmlns:a16="http://schemas.microsoft.com/office/drawing/2014/main" val="10014"/>
                  </a:ext>
                </a:extLst>
              </a:tr>
              <a:tr h="295275">
                <a:tc>
                  <a:txBody>
                    <a:bodyPr/>
                    <a:lstStyle/>
                    <a:p>
                      <a:pPr algn="l">
                        <a:lnSpc>
                          <a:spcPct val="99600"/>
                        </a:lnSpc>
                      </a:pPr>
                      <a:r>
                        <a:rPr sz="1200" b="1">
                          <a:solidFill>
                            <a:srgbClr val="000000"/>
                          </a:solidFill>
                          <a:latin typeface="Calibri"/>
                        </a:rPr>
                        <a:t>ROE (2)</a:t>
                      </a:r>
                    </a:p>
                  </a:txBody>
                  <a:tcPr marL="27432" marR="27432" marT="0" marB="18288" anchor="b">
                    <a:lnL w="0"/>
                    <a:lnR w="0"/>
                    <a:lnT w="0"/>
                    <a:lnB w="0"/>
                    <a:solidFill>
                      <a:srgbClr val="FFFFFF"/>
                    </a:solidFill>
                  </a:tcPr>
                </a:tc>
                <a:tc gridSpan="2">
                  <a:txBody>
                    <a:bodyPr/>
                    <a:lstStyle/>
                    <a:p>
                      <a:pPr algn="r">
                        <a:lnSpc>
                          <a:spcPct val="99600"/>
                        </a:lnSpc>
                      </a:pPr>
                      <a:r>
                        <a:rPr sz="1200" b="1">
                          <a:solidFill>
                            <a:srgbClr val="000000"/>
                          </a:solidFill>
                          <a:latin typeface="Calibri"/>
                        </a:rPr>
                        <a:t>7.95</a:t>
                      </a:r>
                    </a:p>
                  </a:txBody>
                  <a:tcPr marL="27432" marR="0" marT="0" marB="18288" anchor="b">
                    <a:lnL w="0"/>
                    <a:lnR w="0"/>
                    <a:lnT w="0"/>
                    <a:lnB w="0"/>
                    <a:noFill/>
                  </a:tcPr>
                </a:tc>
                <a:tc hMerge="1">
                  <a:txBody>
                    <a:bodyPr/>
                    <a:lstStyle/>
                    <a:p>
                      <a:endParaRPr/>
                    </a:p>
                  </a:txBody>
                  <a:tcPr>
                    <a:lnL w="0"/>
                    <a:lnR w="0"/>
                    <a:lnT w="0"/>
                    <a:lnB w="0"/>
                  </a:tcPr>
                </a:tc>
                <a:tc>
                  <a:txBody>
                    <a:bodyPr/>
                    <a:lstStyle/>
                    <a:p>
                      <a:pPr algn="r">
                        <a:lnSpc>
                          <a:spcPct val="99600"/>
                        </a:lnSpc>
                      </a:pPr>
                      <a:r>
                        <a:rPr sz="1200" b="1">
                          <a:solidFill>
                            <a:srgbClr val="000000"/>
                          </a:solidFill>
                          <a:latin typeface="Calibri"/>
                        </a:rPr>
                        <a:t>%</a:t>
                      </a:r>
                    </a:p>
                  </a:txBody>
                  <a:tcPr marL="0" marR="9144" marT="0" marB="18288" anchor="b">
                    <a:lnL w="0"/>
                    <a:lnR w="0"/>
                    <a:lnT w="0"/>
                    <a:lnB w="0"/>
                    <a:noFill/>
                  </a:tcPr>
                </a:tc>
                <a:tc gridSpan="2">
                  <a:txBody>
                    <a:bodyPr/>
                    <a:lstStyle/>
                    <a:p>
                      <a:pPr algn="r">
                        <a:lnSpc>
                          <a:spcPct val="99600"/>
                        </a:lnSpc>
                      </a:pPr>
                      <a:r>
                        <a:rPr sz="1200">
                          <a:solidFill>
                            <a:srgbClr val="000000"/>
                          </a:solidFill>
                          <a:latin typeface="Calibri"/>
                        </a:rPr>
                        <a:t>(2.38</a:t>
                      </a:r>
                    </a:p>
                  </a:txBody>
                  <a:tcPr marL="27432" marR="0" marT="0" marB="18288" anchor="b">
                    <a:lnL w="0"/>
                    <a:lnR w="0"/>
                    <a:lnT w="0"/>
                    <a:lnB w="0"/>
                    <a:noFill/>
                  </a:tcPr>
                </a:tc>
                <a:tc hMerge="1">
                  <a:txBody>
                    <a:bodyPr/>
                    <a:lstStyle/>
                    <a:p>
                      <a:endParaRPr/>
                    </a:p>
                  </a:txBody>
                  <a:tcPr>
                    <a:lnL w="0"/>
                    <a:lnR w="0"/>
                    <a:lnT w="0"/>
                    <a:lnB w="0"/>
                  </a:tcPr>
                </a:tc>
                <a:tc>
                  <a:txBody>
                    <a:bodyPr/>
                    <a:lstStyle/>
                    <a:p>
                      <a:pPr algn="l">
                        <a:lnSpc>
                          <a:spcPct val="99600"/>
                        </a:lnSpc>
                      </a:pPr>
                      <a:r>
                        <a:rPr sz="1200">
                          <a:solidFill>
                            <a:srgbClr val="000000"/>
                          </a:solidFill>
                          <a:latin typeface="Calibri"/>
                        </a:rPr>
                        <a:t>)%</a:t>
                      </a:r>
                    </a:p>
                  </a:txBody>
                  <a:tcPr marL="0" marR="0" marT="0" marB="18288" anchor="b">
                    <a:lnL w="0"/>
                    <a:lnR w="0"/>
                    <a:lnT w="0"/>
                    <a:lnB w="0"/>
                    <a:noFill/>
                  </a:tcPr>
                </a:tc>
                <a:tc gridSpan="2">
                  <a:txBody>
                    <a:bodyPr/>
                    <a:lstStyle/>
                    <a:p>
                      <a:pPr algn="r">
                        <a:lnSpc>
                          <a:spcPct val="99600"/>
                        </a:lnSpc>
                      </a:pPr>
                      <a:r>
                        <a:rPr sz="1200">
                          <a:solidFill>
                            <a:srgbClr val="000000"/>
                          </a:solidFill>
                          <a:latin typeface="Calibri"/>
                        </a:rPr>
                        <a:t>(0.15</a:t>
                      </a:r>
                    </a:p>
                  </a:txBody>
                  <a:tcPr marL="27432" marR="0" marT="0" marB="18288" anchor="b">
                    <a:lnL w="0"/>
                    <a:lnR w="0"/>
                    <a:lnT w="0"/>
                    <a:lnB w="0"/>
                    <a:noFill/>
                  </a:tcPr>
                </a:tc>
                <a:tc hMerge="1">
                  <a:txBody>
                    <a:bodyPr/>
                    <a:lstStyle/>
                    <a:p>
                      <a:endParaRPr/>
                    </a:p>
                  </a:txBody>
                  <a:tcPr>
                    <a:lnL w="0"/>
                    <a:lnR w="0"/>
                    <a:lnT w="0"/>
                    <a:lnB w="0"/>
                  </a:tcPr>
                </a:tc>
                <a:tc>
                  <a:txBody>
                    <a:bodyPr/>
                    <a:lstStyle/>
                    <a:p>
                      <a:pPr algn="l">
                        <a:lnSpc>
                          <a:spcPct val="99600"/>
                        </a:lnSpc>
                      </a:pPr>
                      <a:r>
                        <a:rPr sz="1200">
                          <a:solidFill>
                            <a:srgbClr val="000000"/>
                          </a:solidFill>
                          <a:latin typeface="Calibri"/>
                        </a:rPr>
                        <a:t>)%</a:t>
                      </a:r>
                    </a:p>
                  </a:txBody>
                  <a:tcPr marL="0" marR="0" marT="0" marB="18288" anchor="b">
                    <a:lnL w="0"/>
                    <a:lnR w="0"/>
                    <a:lnT w="0"/>
                    <a:lnB w="0"/>
                    <a:noFill/>
                  </a:tcPr>
                </a:tc>
                <a:extLst>
                  <a:ext uri="{0D108BD9-81ED-4DB2-BD59-A6C34878D82A}">
                    <a16:rowId xmlns:a16="http://schemas.microsoft.com/office/drawing/2014/main" val="10015"/>
                  </a:ext>
                </a:extLst>
              </a:tr>
              <a:tr h="304800">
                <a:tc>
                  <a:txBody>
                    <a:bodyPr/>
                    <a:lstStyle/>
                    <a:p>
                      <a:pPr algn="l">
                        <a:lnSpc>
                          <a:spcPct val="99600"/>
                        </a:lnSpc>
                      </a:pPr>
                      <a:r>
                        <a:rPr sz="1200" b="1">
                          <a:solidFill>
                            <a:srgbClr val="000000"/>
                          </a:solidFill>
                          <a:latin typeface="Calibri"/>
                        </a:rPr>
                        <a:t>ROE (tangible) (3)</a:t>
                      </a:r>
                    </a:p>
                  </a:txBody>
                  <a:tcPr marL="27432" marR="27432" marT="0" marB="18288" anchor="b">
                    <a:lnL w="0"/>
                    <a:lnR w="0"/>
                    <a:lnT w="0"/>
                    <a:lnB w="0"/>
                    <a:solidFill>
                      <a:srgbClr val="FFFFFF"/>
                    </a:solidFill>
                  </a:tcPr>
                </a:tc>
                <a:tc gridSpan="2">
                  <a:txBody>
                    <a:bodyPr/>
                    <a:lstStyle/>
                    <a:p>
                      <a:pPr algn="r">
                        <a:lnSpc>
                          <a:spcPct val="99600"/>
                        </a:lnSpc>
                      </a:pPr>
                      <a:r>
                        <a:rPr sz="1200" b="1">
                          <a:solidFill>
                            <a:srgbClr val="000000"/>
                          </a:solidFill>
                          <a:latin typeface="Calibri"/>
                        </a:rPr>
                        <a:t>10.32</a:t>
                      </a:r>
                    </a:p>
                  </a:txBody>
                  <a:tcPr marL="27432" marR="0" marT="0" marB="18288" anchor="b">
                    <a:lnL w="0"/>
                    <a:lnR w="0"/>
                    <a:lnT w="0"/>
                    <a:lnB w="0"/>
                    <a:noFill/>
                  </a:tcPr>
                </a:tc>
                <a:tc hMerge="1">
                  <a:txBody>
                    <a:bodyPr/>
                    <a:lstStyle/>
                    <a:p>
                      <a:endParaRPr/>
                    </a:p>
                  </a:txBody>
                  <a:tcPr>
                    <a:lnL w="0"/>
                    <a:lnR w="0"/>
                    <a:lnT w="0"/>
                    <a:lnB w="0"/>
                  </a:tcPr>
                </a:tc>
                <a:tc>
                  <a:txBody>
                    <a:bodyPr/>
                    <a:lstStyle/>
                    <a:p>
                      <a:pPr algn="r">
                        <a:lnSpc>
                          <a:spcPct val="99600"/>
                        </a:lnSpc>
                      </a:pPr>
                      <a:r>
                        <a:rPr sz="1200" b="1">
                          <a:solidFill>
                            <a:srgbClr val="000000"/>
                          </a:solidFill>
                          <a:latin typeface="Calibri"/>
                        </a:rPr>
                        <a:t>%</a:t>
                      </a:r>
                    </a:p>
                  </a:txBody>
                  <a:tcPr marL="0" marR="9144" marT="0" marB="18288" anchor="b">
                    <a:lnL w="0"/>
                    <a:lnR w="0"/>
                    <a:lnT w="0"/>
                    <a:lnB w="0"/>
                    <a:noFill/>
                  </a:tcPr>
                </a:tc>
                <a:tc gridSpan="2">
                  <a:txBody>
                    <a:bodyPr/>
                    <a:lstStyle/>
                    <a:p>
                      <a:pPr algn="r">
                        <a:lnSpc>
                          <a:spcPct val="99600"/>
                        </a:lnSpc>
                      </a:pPr>
                      <a:r>
                        <a:rPr sz="1200">
                          <a:solidFill>
                            <a:srgbClr val="000000"/>
                          </a:solidFill>
                          <a:latin typeface="Calibri"/>
                        </a:rPr>
                        <a:t>(3.18</a:t>
                      </a:r>
                    </a:p>
                  </a:txBody>
                  <a:tcPr marL="27432" marR="0" marT="0" marB="18288" anchor="b">
                    <a:lnL w="0"/>
                    <a:lnR w="0"/>
                    <a:lnT w="0"/>
                    <a:lnB w="0"/>
                    <a:noFill/>
                  </a:tcPr>
                </a:tc>
                <a:tc hMerge="1">
                  <a:txBody>
                    <a:bodyPr/>
                    <a:lstStyle/>
                    <a:p>
                      <a:endParaRPr/>
                    </a:p>
                  </a:txBody>
                  <a:tcPr>
                    <a:lnL w="0"/>
                    <a:lnR w="0"/>
                    <a:lnT w="0"/>
                    <a:lnB w="0"/>
                  </a:tcPr>
                </a:tc>
                <a:tc>
                  <a:txBody>
                    <a:bodyPr/>
                    <a:lstStyle/>
                    <a:p>
                      <a:pPr algn="l">
                        <a:lnSpc>
                          <a:spcPct val="99600"/>
                        </a:lnSpc>
                      </a:pPr>
                      <a:r>
                        <a:rPr sz="1200">
                          <a:solidFill>
                            <a:srgbClr val="000000"/>
                          </a:solidFill>
                          <a:latin typeface="Calibri"/>
                        </a:rPr>
                        <a:t>)%</a:t>
                      </a:r>
                    </a:p>
                  </a:txBody>
                  <a:tcPr marL="0" marR="0" marT="0" marB="18288" anchor="b">
                    <a:lnL w="0"/>
                    <a:lnR w="0"/>
                    <a:lnT w="0"/>
                    <a:lnB w="0"/>
                    <a:noFill/>
                  </a:tcPr>
                </a:tc>
                <a:tc gridSpan="2">
                  <a:txBody>
                    <a:bodyPr/>
                    <a:lstStyle/>
                    <a:p>
                      <a:pPr algn="r">
                        <a:lnSpc>
                          <a:spcPct val="99600"/>
                        </a:lnSpc>
                      </a:pPr>
                      <a:r>
                        <a:rPr sz="1200">
                          <a:solidFill>
                            <a:srgbClr val="000000"/>
                          </a:solidFill>
                          <a:latin typeface="Calibri"/>
                        </a:rPr>
                        <a:t>(0.20</a:t>
                      </a:r>
                    </a:p>
                  </a:txBody>
                  <a:tcPr marL="27432" marR="0" marT="0" marB="18288" anchor="b">
                    <a:lnL w="0"/>
                    <a:lnR w="0"/>
                    <a:lnT w="0"/>
                    <a:lnB w="0"/>
                    <a:noFill/>
                  </a:tcPr>
                </a:tc>
                <a:tc hMerge="1">
                  <a:txBody>
                    <a:bodyPr/>
                    <a:lstStyle/>
                    <a:p>
                      <a:endParaRPr/>
                    </a:p>
                  </a:txBody>
                  <a:tcPr>
                    <a:lnL w="0"/>
                    <a:lnR w="0"/>
                    <a:lnT w="0"/>
                    <a:lnB w="0"/>
                  </a:tcPr>
                </a:tc>
                <a:tc>
                  <a:txBody>
                    <a:bodyPr/>
                    <a:lstStyle/>
                    <a:p>
                      <a:pPr algn="l">
                        <a:lnSpc>
                          <a:spcPct val="99600"/>
                        </a:lnSpc>
                      </a:pPr>
                      <a:r>
                        <a:rPr sz="1200">
                          <a:solidFill>
                            <a:srgbClr val="000000"/>
                          </a:solidFill>
                          <a:latin typeface="Calibri"/>
                        </a:rPr>
                        <a:t>)%</a:t>
                      </a:r>
                    </a:p>
                  </a:txBody>
                  <a:tcPr marL="0" marR="0" marT="0" marB="18288" anchor="b">
                    <a:lnL w="0"/>
                    <a:lnR w="0"/>
                    <a:lnT w="0"/>
                    <a:lnB w="0"/>
                    <a:noFill/>
                  </a:tcPr>
                </a:tc>
                <a:extLst>
                  <a:ext uri="{0D108BD9-81ED-4DB2-BD59-A6C34878D82A}">
                    <a16:rowId xmlns:a16="http://schemas.microsoft.com/office/drawing/2014/main" val="10016"/>
                  </a:ext>
                </a:extLst>
              </a:tr>
              <a:tr h="295275">
                <a:tc>
                  <a:txBody>
                    <a:bodyPr/>
                    <a:lstStyle/>
                    <a:p>
                      <a:pPr algn="l">
                        <a:lnSpc>
                          <a:spcPct val="99600"/>
                        </a:lnSpc>
                      </a:pPr>
                      <a:r>
                        <a:rPr sz="1200" b="1">
                          <a:solidFill>
                            <a:srgbClr val="000000"/>
                          </a:solidFill>
                          <a:latin typeface="Calibri"/>
                        </a:rPr>
                        <a:t>Efficiency ratio (3)</a:t>
                      </a:r>
                    </a:p>
                  </a:txBody>
                  <a:tcPr marL="27432" marR="27432" marT="0" marB="18288" anchor="b">
                    <a:lnL w="0"/>
                    <a:lnR w="0"/>
                    <a:lnT w="0"/>
                    <a:lnB w="0"/>
                    <a:solidFill>
                      <a:srgbClr val="FFFFFF"/>
                    </a:solidFill>
                  </a:tcPr>
                </a:tc>
                <a:tc gridSpan="2">
                  <a:txBody>
                    <a:bodyPr/>
                    <a:lstStyle/>
                    <a:p>
                      <a:pPr algn="r">
                        <a:lnSpc>
                          <a:spcPct val="99600"/>
                        </a:lnSpc>
                      </a:pPr>
                      <a:r>
                        <a:rPr sz="1200" b="1">
                          <a:solidFill>
                            <a:srgbClr val="000000"/>
                          </a:solidFill>
                          <a:latin typeface="Calibri"/>
                        </a:rPr>
                        <a:t>69.5</a:t>
                      </a:r>
                    </a:p>
                  </a:txBody>
                  <a:tcPr marL="27432" marR="0" marT="0" marB="18288" anchor="b">
                    <a:lnL w="0"/>
                    <a:lnR w="0"/>
                    <a:lnT w="0"/>
                    <a:lnB w="0"/>
                    <a:noFill/>
                  </a:tcPr>
                </a:tc>
                <a:tc hMerge="1">
                  <a:txBody>
                    <a:bodyPr/>
                    <a:lstStyle/>
                    <a:p>
                      <a:endParaRPr/>
                    </a:p>
                  </a:txBody>
                  <a:tcPr>
                    <a:lnL w="0"/>
                    <a:lnR w="0"/>
                    <a:lnT w="0"/>
                    <a:lnB w="0"/>
                  </a:tcPr>
                </a:tc>
                <a:tc>
                  <a:txBody>
                    <a:bodyPr/>
                    <a:lstStyle/>
                    <a:p>
                      <a:pPr algn="r">
                        <a:lnSpc>
                          <a:spcPct val="99600"/>
                        </a:lnSpc>
                      </a:pPr>
                      <a:r>
                        <a:rPr sz="1200" b="1">
                          <a:solidFill>
                            <a:srgbClr val="000000"/>
                          </a:solidFill>
                          <a:latin typeface="Calibri"/>
                        </a:rPr>
                        <a:t>%</a:t>
                      </a:r>
                    </a:p>
                  </a:txBody>
                  <a:tcPr marL="0" marR="9144" marT="0" marB="18288" anchor="b">
                    <a:lnL w="0"/>
                    <a:lnR w="0"/>
                    <a:lnT w="0"/>
                    <a:lnB w="0"/>
                    <a:noFill/>
                  </a:tcPr>
                </a:tc>
                <a:tc gridSpan="2">
                  <a:txBody>
                    <a:bodyPr/>
                    <a:lstStyle/>
                    <a:p>
                      <a:pPr algn="r">
                        <a:lnSpc>
                          <a:spcPct val="99600"/>
                        </a:lnSpc>
                      </a:pPr>
                      <a:r>
                        <a:rPr sz="1200">
                          <a:solidFill>
                            <a:srgbClr val="000000"/>
                          </a:solidFill>
                          <a:latin typeface="Calibri"/>
                        </a:rPr>
                        <a:t>7.2</a:t>
                      </a:r>
                    </a:p>
                  </a:txBody>
                  <a:tcPr marL="27432" marR="0" marT="0" marB="18288" anchor="b">
                    <a:lnL w="0"/>
                    <a:lnR w="0"/>
                    <a:lnT w="0"/>
                    <a:lnB w="0"/>
                    <a:noFill/>
                  </a:tcPr>
                </a:tc>
                <a:tc hMerge="1">
                  <a:txBody>
                    <a:bodyPr/>
                    <a:lstStyle/>
                    <a:p>
                      <a:endParaRPr/>
                    </a:p>
                  </a:txBody>
                  <a:tcPr>
                    <a:lnL w="0"/>
                    <a:lnR w="0"/>
                    <a:lnT w="0"/>
                    <a:lnB w="0"/>
                  </a:tcPr>
                </a:tc>
                <a:tc>
                  <a:txBody>
                    <a:bodyPr/>
                    <a:lstStyle/>
                    <a:p>
                      <a:pPr algn="r">
                        <a:lnSpc>
                          <a:spcPct val="99600"/>
                        </a:lnSpc>
                      </a:pPr>
                      <a:r>
                        <a:rPr sz="1200">
                          <a:solidFill>
                            <a:srgbClr val="000000"/>
                          </a:solidFill>
                          <a:latin typeface="Calibri"/>
                        </a:rPr>
                        <a:t>%</a:t>
                      </a:r>
                    </a:p>
                  </a:txBody>
                  <a:tcPr marL="0" marR="9144" marT="0" marB="18288" anchor="b">
                    <a:lnL w="0"/>
                    <a:lnR w="0"/>
                    <a:lnT w="0"/>
                    <a:lnB w="0"/>
                    <a:noFill/>
                  </a:tcPr>
                </a:tc>
                <a:tc gridSpan="2">
                  <a:txBody>
                    <a:bodyPr/>
                    <a:lstStyle/>
                    <a:p>
                      <a:pPr algn="r">
                        <a:lnSpc>
                          <a:spcPct val="99600"/>
                        </a:lnSpc>
                      </a:pPr>
                      <a:r>
                        <a:rPr sz="1200">
                          <a:solidFill>
                            <a:srgbClr val="000000"/>
                          </a:solidFill>
                          <a:latin typeface="Calibri"/>
                        </a:rPr>
                        <a:t>6.5</a:t>
                      </a:r>
                    </a:p>
                  </a:txBody>
                  <a:tcPr marL="27432" marR="0" marT="0" marB="18288" anchor="b">
                    <a:lnL w="0"/>
                    <a:lnR w="0"/>
                    <a:lnT w="0"/>
                    <a:lnB w="0"/>
                    <a:noFill/>
                  </a:tcPr>
                </a:tc>
                <a:tc hMerge="1">
                  <a:txBody>
                    <a:bodyPr/>
                    <a:lstStyle/>
                    <a:p>
                      <a:endParaRPr/>
                    </a:p>
                  </a:txBody>
                  <a:tcPr>
                    <a:lnL w="0"/>
                    <a:lnR w="0"/>
                    <a:lnT w="0"/>
                    <a:lnB w="0"/>
                  </a:tcPr>
                </a:tc>
                <a:tc>
                  <a:txBody>
                    <a:bodyPr/>
                    <a:lstStyle/>
                    <a:p>
                      <a:pPr algn="r">
                        <a:lnSpc>
                          <a:spcPct val="99600"/>
                        </a:lnSpc>
                      </a:pPr>
                      <a:r>
                        <a:rPr sz="1200" dirty="0">
                          <a:solidFill>
                            <a:srgbClr val="000000"/>
                          </a:solidFill>
                          <a:latin typeface="Calibri"/>
                        </a:rPr>
                        <a:t>%</a:t>
                      </a:r>
                    </a:p>
                  </a:txBody>
                  <a:tcPr marL="0" marR="9144" marT="0" marB="18288" anchor="b">
                    <a:lnL w="0"/>
                    <a:lnR w="0"/>
                    <a:lnT w="0"/>
                    <a:lnB w="0"/>
                    <a:noFill/>
                  </a:tcPr>
                </a:tc>
                <a:extLst>
                  <a:ext uri="{0D108BD9-81ED-4DB2-BD59-A6C34878D82A}">
                    <a16:rowId xmlns:a16="http://schemas.microsoft.com/office/drawing/2014/main" val="10017"/>
                  </a:ext>
                </a:extLst>
              </a:tr>
            </a:tbl>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29108" y="175387"/>
            <a:ext cx="8419338" cy="70167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rPr>
              <a:t>NET INTEREST INCOME AND MARGIN</a:t>
            </a:r>
          </a:p>
        </p:txBody>
      </p:sp>
      <p:sp>
        <p:nvSpPr>
          <p:cNvPr id="3" name="New shape"/>
          <p:cNvSpPr/>
          <p:nvPr/>
        </p:nvSpPr>
        <p:spPr>
          <a:xfrm>
            <a:off x="339471" y="738632"/>
            <a:ext cx="4024249"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Calibri"/>
              </a:rPr>
              <a:t>Net Interest Income &amp; Net Interest Margin</a:t>
            </a:r>
          </a:p>
        </p:txBody>
      </p:sp>
      <p:sp>
        <p:nvSpPr>
          <p:cNvPr id="4" name="New shape"/>
          <p:cNvSpPr/>
          <p:nvPr/>
        </p:nvSpPr>
        <p:spPr>
          <a:xfrm>
            <a:off x="5080889" y="738251"/>
            <a:ext cx="3842258" cy="277749"/>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Calibri"/>
              </a:rPr>
              <a:t>Average Interest-Earning Assets &amp; Yields</a:t>
            </a:r>
          </a:p>
        </p:txBody>
      </p:sp>
      <p:sp>
        <p:nvSpPr>
          <p:cNvPr id="5" name="New shape"/>
          <p:cNvSpPr/>
          <p:nvPr/>
        </p:nvSpPr>
        <p:spPr>
          <a:xfrm>
            <a:off x="5245354" y="3402203"/>
            <a:ext cx="3677793"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Calibri"/>
              </a:rPr>
              <a:t>Average Liabilities &amp; Rates</a:t>
            </a:r>
          </a:p>
        </p:txBody>
      </p:sp>
      <p:sp>
        <p:nvSpPr>
          <p:cNvPr id="6" name="New shape"/>
          <p:cNvSpPr/>
          <p:nvPr/>
        </p:nvSpPr>
        <p:spPr>
          <a:xfrm>
            <a:off x="228600" y="1144524"/>
            <a:ext cx="1866900" cy="246126"/>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000" b="1">
                <a:solidFill>
                  <a:srgbClr val="004E95"/>
                </a:solidFill>
                <a:latin typeface="Calibri"/>
              </a:rPr>
              <a:t>($ IN MILLIONS)</a:t>
            </a:r>
          </a:p>
        </p:txBody>
      </p:sp>
      <p:sp>
        <p:nvSpPr>
          <p:cNvPr id="7" name="New shape"/>
          <p:cNvSpPr/>
          <p:nvPr/>
        </p:nvSpPr>
        <p:spPr>
          <a:xfrm>
            <a:off x="5038090" y="1056386"/>
            <a:ext cx="1866900" cy="246126"/>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000" b="1">
                <a:solidFill>
                  <a:srgbClr val="004E95"/>
                </a:solidFill>
                <a:latin typeface="Calibri"/>
              </a:rPr>
              <a:t>($ IN BILLIONS)</a:t>
            </a:r>
          </a:p>
        </p:txBody>
      </p:sp>
      <p:sp>
        <p:nvSpPr>
          <p:cNvPr id="8" name="New shape"/>
          <p:cNvSpPr/>
          <p:nvPr/>
        </p:nvSpPr>
        <p:spPr>
          <a:xfrm>
            <a:off x="5245354" y="3707130"/>
            <a:ext cx="1866900" cy="246126"/>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000" b="1">
                <a:solidFill>
                  <a:srgbClr val="004E95"/>
                </a:solidFill>
                <a:latin typeface="Calibri"/>
              </a:rPr>
              <a:t>($ IN BILLIONS)</a:t>
            </a:r>
          </a:p>
        </p:txBody>
      </p:sp>
      <p:sp>
        <p:nvSpPr>
          <p:cNvPr id="9"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DBBD6330-828B-4DBA-B0D6-D81BE62AB7F1}" type="slidenum">
              <a:rPr sz="1200">
                <a:solidFill>
                  <a:srgbClr val="FFFFFF"/>
                </a:solidFill>
                <a:latin typeface="Arial"/>
              </a:rPr>
              <a:t>4</a:t>
            </a:fld>
            <a:endParaRPr sz="1200">
              <a:solidFill>
                <a:srgbClr val="FFFFFF"/>
              </a:solidFill>
              <a:latin typeface="Arial"/>
            </a:endParaRPr>
          </a:p>
        </p:txBody>
      </p:sp>
      <p:sp>
        <p:nvSpPr>
          <p:cNvPr id="10" name="New shape"/>
          <p:cNvSpPr/>
          <p:nvPr/>
        </p:nvSpPr>
        <p:spPr>
          <a:xfrm>
            <a:off x="5180711" y="3924046"/>
            <a:ext cx="3876167" cy="22383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1" name="New picture"/>
          <p:cNvPicPr/>
          <p:nvPr/>
        </p:nvPicPr>
        <p:blipFill>
          <a:blip r:embed="rId2"/>
          <a:stretch>
            <a:fillRect/>
          </a:stretch>
        </p:blipFill>
        <p:spPr>
          <a:xfrm>
            <a:off x="5180711" y="3924046"/>
            <a:ext cx="3876167" cy="2238375"/>
          </a:xfrm>
          <a:prstGeom prst="rect">
            <a:avLst/>
          </a:prstGeom>
        </p:spPr>
      </p:pic>
      <p:sp>
        <p:nvSpPr>
          <p:cNvPr id="12" name="New shape"/>
          <p:cNvSpPr/>
          <p:nvPr/>
        </p:nvSpPr>
        <p:spPr>
          <a:xfrm>
            <a:off x="100711" y="1644269"/>
            <a:ext cx="5080000" cy="43719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3" name="New picture"/>
          <p:cNvPicPr/>
          <p:nvPr/>
        </p:nvPicPr>
        <p:blipFill>
          <a:blip r:embed="rId3"/>
          <a:stretch>
            <a:fillRect/>
          </a:stretch>
        </p:blipFill>
        <p:spPr>
          <a:xfrm>
            <a:off x="100711" y="1644269"/>
            <a:ext cx="5080000" cy="4371975"/>
          </a:xfrm>
          <a:prstGeom prst="rect">
            <a:avLst/>
          </a:prstGeom>
        </p:spPr>
      </p:pic>
      <p:sp>
        <p:nvSpPr>
          <p:cNvPr id="14" name="New shape"/>
          <p:cNvSpPr/>
          <p:nvPr/>
        </p:nvSpPr>
        <p:spPr>
          <a:xfrm>
            <a:off x="5163185" y="1242187"/>
            <a:ext cx="3838575" cy="22383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5" name="New picture"/>
          <p:cNvPicPr/>
          <p:nvPr/>
        </p:nvPicPr>
        <p:blipFill>
          <a:blip r:embed="rId4"/>
          <a:stretch>
            <a:fillRect/>
          </a:stretch>
        </p:blipFill>
        <p:spPr>
          <a:xfrm>
            <a:off x="5163185" y="1242187"/>
            <a:ext cx="3838575" cy="2238375"/>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90525" y="148717"/>
            <a:ext cx="7315200" cy="60845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rPr>
              <a:t>ASSET QUALITY </a:t>
            </a:r>
          </a:p>
          <a:p>
            <a:pPr algn="l" defTabSz="457200">
              <a:lnSpc>
                <a:spcPct val="90000"/>
              </a:lnSpc>
              <a:spcBef>
                <a:spcPct val="0"/>
              </a:spcBef>
              <a:spcAft>
                <a:spcPct val="0"/>
              </a:spcAft>
            </a:pPr>
            <a:r>
              <a:rPr sz="1000" b="1">
                <a:solidFill>
                  <a:srgbClr val="004689"/>
                </a:solidFill>
                <a:latin typeface="Arial"/>
              </a:rPr>
              <a:t>($ IN MILLIONS)</a:t>
            </a:r>
          </a:p>
        </p:txBody>
      </p:sp>
      <p:sp>
        <p:nvSpPr>
          <p:cNvPr id="3" name="New shape"/>
          <p:cNvSpPr/>
          <p:nvPr/>
        </p:nvSpPr>
        <p:spPr>
          <a:xfrm>
            <a:off x="322707" y="884301"/>
            <a:ext cx="3959352"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Calibri"/>
              </a:rPr>
              <a:t>Provision for Credit Losses</a:t>
            </a:r>
          </a:p>
        </p:txBody>
      </p:sp>
      <p:sp>
        <p:nvSpPr>
          <p:cNvPr id="4" name="New shape"/>
          <p:cNvSpPr/>
          <p:nvPr/>
        </p:nvSpPr>
        <p:spPr>
          <a:xfrm>
            <a:off x="4891913" y="883920"/>
            <a:ext cx="3813048"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Calibri"/>
              </a:rPr>
              <a:t>Non-Performing Loans (NPLs) &amp; NPLs to Loans</a:t>
            </a:r>
          </a:p>
        </p:txBody>
      </p:sp>
      <p:sp>
        <p:nvSpPr>
          <p:cNvPr id="5" name="New shape"/>
          <p:cNvSpPr/>
          <p:nvPr/>
        </p:nvSpPr>
        <p:spPr>
          <a:xfrm>
            <a:off x="4716399" y="3652774"/>
            <a:ext cx="4408424" cy="25304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sp>
        <p:nvSpPr>
          <p:cNvPr id="6" name="New shape"/>
          <p:cNvSpPr/>
          <p:nvPr/>
        </p:nvSpPr>
        <p:spPr>
          <a:xfrm>
            <a:off x="245999" y="3365500"/>
            <a:ext cx="3959352"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Calibri"/>
              </a:rPr>
              <a:t>Net Charge-offs (NCOs) and NCOs to Average Loans</a:t>
            </a:r>
          </a:p>
        </p:txBody>
      </p:sp>
      <p:sp>
        <p:nvSpPr>
          <p:cNvPr id="7" name="New shape"/>
          <p:cNvSpPr/>
          <p:nvPr/>
        </p:nvSpPr>
        <p:spPr>
          <a:xfrm>
            <a:off x="4891913" y="3370580"/>
            <a:ext cx="3813048"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Calibri"/>
              </a:rPr>
              <a:t>ACL(1) to NPLs &amp; Loans</a:t>
            </a:r>
          </a:p>
        </p:txBody>
      </p:sp>
      <p:sp>
        <p:nvSpPr>
          <p:cNvPr id="8" name="New shape"/>
          <p:cNvSpPr/>
          <p:nvPr/>
        </p:nvSpPr>
        <p:spPr>
          <a:xfrm>
            <a:off x="175895" y="3623437"/>
            <a:ext cx="4252849" cy="257009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sp>
        <p:nvSpPr>
          <p:cNvPr id="9" name="New shape"/>
          <p:cNvSpPr/>
          <p:nvPr/>
        </p:nvSpPr>
        <p:spPr>
          <a:xfrm>
            <a:off x="303149" y="1086612"/>
            <a:ext cx="3697224" cy="194945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sp>
        <p:nvSpPr>
          <p:cNvPr id="10"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B96E1799-AA89-49A2-A7DA-EB90DC73E750}" type="slidenum">
              <a:rPr sz="1200">
                <a:solidFill>
                  <a:srgbClr val="FFFFFF"/>
                </a:solidFill>
                <a:latin typeface="Arial"/>
              </a:rPr>
              <a:t>5</a:t>
            </a:fld>
            <a:endParaRPr sz="1200">
              <a:solidFill>
                <a:srgbClr val="FFFFFF"/>
              </a:solidFill>
              <a:latin typeface="Arial"/>
            </a:endParaRPr>
          </a:p>
        </p:txBody>
      </p:sp>
      <p:sp>
        <p:nvSpPr>
          <p:cNvPr id="11" name="New shape"/>
          <p:cNvSpPr/>
          <p:nvPr/>
        </p:nvSpPr>
        <p:spPr>
          <a:xfrm>
            <a:off x="1322578" y="6385433"/>
            <a:ext cx="7432421" cy="558292"/>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215900" lvl="1" indent="-215900" algn="l" defTabSz="457200">
              <a:lnSpc>
                <a:spcPct val="100000"/>
              </a:lnSpc>
              <a:spcBef>
                <a:spcPct val="0"/>
              </a:spcBef>
              <a:spcAft>
                <a:spcPct val="0"/>
              </a:spcAft>
              <a:buAutoNum type="arabicPeriod"/>
            </a:pPr>
            <a:r>
              <a:rPr sz="800" i="1">
                <a:solidFill>
                  <a:srgbClr val="000000"/>
                </a:solidFill>
                <a:latin typeface="Calibri"/>
              </a:rPr>
              <a:t>The allowance for credit losses (“ACL”) relates specifically to "Loans, net of unearned income" and does not include the ACL related to off-balance-sheet credit exposures.</a:t>
            </a:r>
          </a:p>
          <a:p>
            <a:pPr marL="215900" lvl="1" indent="-215900" algn="l" defTabSz="457200">
              <a:lnSpc>
                <a:spcPct val="100000"/>
              </a:lnSpc>
              <a:spcBef>
                <a:spcPct val="0"/>
              </a:spcBef>
              <a:spcAft>
                <a:spcPct val="0"/>
              </a:spcAft>
              <a:buAutoNum type="arabicPeriod" startAt="2"/>
            </a:pPr>
            <a:r>
              <a:rPr sz="800" i="1">
                <a:solidFill>
                  <a:srgbClr val="000000"/>
                </a:solidFill>
                <a:latin typeface="Calibri"/>
              </a:rPr>
              <a:t>Non-GAAP financial measure.  Please refer to the calculation and management's reasons for using this measure on the slide titled "Non-GAAP Reconciliation" at the end of this presentation.</a:t>
            </a:r>
          </a:p>
          <a:p>
            <a:pPr marL="0" algn="l" defTabSz="457200">
              <a:lnSpc>
                <a:spcPct val="100000"/>
              </a:lnSpc>
              <a:spcBef>
                <a:spcPct val="0"/>
              </a:spcBef>
              <a:spcAft>
                <a:spcPct val="0"/>
              </a:spcAft>
            </a:pPr>
            <a:endParaRPr sz="1000" i="1">
              <a:solidFill>
                <a:srgbClr val="000000"/>
              </a:solidFill>
              <a:latin typeface="Calibri"/>
            </a:endParaRPr>
          </a:p>
        </p:txBody>
      </p:sp>
      <p:sp>
        <p:nvSpPr>
          <p:cNvPr id="12" name="New shape"/>
          <p:cNvSpPr/>
          <p:nvPr/>
        </p:nvSpPr>
        <p:spPr>
          <a:xfrm>
            <a:off x="237236" y="1288415"/>
            <a:ext cx="4038600" cy="214312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3" name="New picture"/>
          <p:cNvPicPr/>
          <p:nvPr/>
        </p:nvPicPr>
        <p:blipFill>
          <a:blip r:embed="rId2"/>
          <a:stretch>
            <a:fillRect/>
          </a:stretch>
        </p:blipFill>
        <p:spPr>
          <a:xfrm>
            <a:off x="237236" y="1288415"/>
            <a:ext cx="4038600" cy="2143125"/>
          </a:xfrm>
          <a:prstGeom prst="rect">
            <a:avLst/>
          </a:prstGeom>
        </p:spPr>
      </p:pic>
      <p:sp>
        <p:nvSpPr>
          <p:cNvPr id="14" name="New shape"/>
          <p:cNvSpPr/>
          <p:nvPr/>
        </p:nvSpPr>
        <p:spPr>
          <a:xfrm>
            <a:off x="4716399" y="1335278"/>
            <a:ext cx="4038600" cy="214312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5" name="New picture"/>
          <p:cNvPicPr/>
          <p:nvPr/>
        </p:nvPicPr>
        <p:blipFill>
          <a:blip r:embed="rId3"/>
          <a:stretch>
            <a:fillRect/>
          </a:stretch>
        </p:blipFill>
        <p:spPr>
          <a:xfrm>
            <a:off x="4716399" y="1335278"/>
            <a:ext cx="4038600" cy="2143125"/>
          </a:xfrm>
          <a:prstGeom prst="rect">
            <a:avLst/>
          </a:prstGeom>
        </p:spPr>
      </p:pic>
      <p:sp>
        <p:nvSpPr>
          <p:cNvPr id="16" name="New shape"/>
          <p:cNvSpPr/>
          <p:nvPr/>
        </p:nvSpPr>
        <p:spPr>
          <a:xfrm>
            <a:off x="390525" y="3764407"/>
            <a:ext cx="4038600" cy="24288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7" name="New picture"/>
          <p:cNvPicPr/>
          <p:nvPr/>
        </p:nvPicPr>
        <p:blipFill>
          <a:blip r:embed="rId4"/>
          <a:stretch>
            <a:fillRect/>
          </a:stretch>
        </p:blipFill>
        <p:spPr>
          <a:xfrm>
            <a:off x="390525" y="3764407"/>
            <a:ext cx="4038600" cy="2428875"/>
          </a:xfrm>
          <a:prstGeom prst="rect">
            <a:avLst/>
          </a:prstGeom>
        </p:spPr>
      </p:pic>
      <p:sp>
        <p:nvSpPr>
          <p:cNvPr id="18" name="New shape"/>
          <p:cNvSpPr/>
          <p:nvPr/>
        </p:nvSpPr>
        <p:spPr>
          <a:xfrm>
            <a:off x="4863211" y="3803396"/>
            <a:ext cx="4114800" cy="239014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9" name="New picture"/>
          <p:cNvPicPr/>
          <p:nvPr/>
        </p:nvPicPr>
        <p:blipFill>
          <a:blip r:embed="rId5"/>
          <a:stretch>
            <a:fillRect/>
          </a:stretch>
        </p:blipFill>
        <p:spPr>
          <a:xfrm>
            <a:off x="4863211" y="3803396"/>
            <a:ext cx="4114800" cy="2390140"/>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39674" y="315214"/>
            <a:ext cx="7315200" cy="6096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rPr>
              <a:t>NON-INTEREST INCOME</a:t>
            </a:r>
            <a:r>
              <a:rPr sz="3200" b="1" baseline="30000">
                <a:solidFill>
                  <a:srgbClr val="004689"/>
                </a:solidFill>
                <a:latin typeface="Arial"/>
              </a:rPr>
              <a:t>(1)</a:t>
            </a:r>
          </a:p>
        </p:txBody>
      </p:sp>
      <p:sp>
        <p:nvSpPr>
          <p:cNvPr id="3" name="New shape"/>
          <p:cNvSpPr/>
          <p:nvPr/>
        </p:nvSpPr>
        <p:spPr>
          <a:xfrm>
            <a:off x="3960876" y="5906516"/>
            <a:ext cx="4459224" cy="27698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algn="just" defTabSz="457200">
              <a:lnSpc>
                <a:spcPct val="100000"/>
              </a:lnSpc>
              <a:spcBef>
                <a:spcPct val="0"/>
              </a:spcBef>
              <a:spcAft>
                <a:spcPct val="0"/>
              </a:spcAft>
            </a:pPr>
            <a:r>
              <a:rPr sz="1200" i="1">
                <a:solidFill>
                  <a:srgbClr val="000000"/>
                </a:solidFill>
                <a:latin typeface="Calibri"/>
              </a:rPr>
              <a:t>(1) Excluding investment securities gains</a:t>
            </a:r>
          </a:p>
        </p:txBody>
      </p:sp>
      <p:sp>
        <p:nvSpPr>
          <p:cNvPr id="4" name="New shape"/>
          <p:cNvSpPr/>
          <p:nvPr/>
        </p:nvSpPr>
        <p:spPr>
          <a:xfrm>
            <a:off x="439674" y="824230"/>
            <a:ext cx="3292602" cy="477012"/>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Arial"/>
              </a:rPr>
              <a:t>Three months ended December 31, 2020 </a:t>
            </a:r>
          </a:p>
          <a:p>
            <a:pPr algn="ctr" defTabSz="457200">
              <a:lnSpc>
                <a:spcPct val="100000"/>
              </a:lnSpc>
              <a:spcBef>
                <a:spcPct val="0"/>
              </a:spcBef>
              <a:spcAft>
                <a:spcPct val="0"/>
              </a:spcAft>
            </a:pPr>
            <a:r>
              <a:rPr sz="1200" i="1">
                <a:solidFill>
                  <a:srgbClr val="000000"/>
                </a:solidFill>
                <a:latin typeface="Arial"/>
              </a:rPr>
              <a:t>(percent of total non-interest income)</a:t>
            </a:r>
          </a:p>
        </p:txBody>
      </p:sp>
      <p:sp>
        <p:nvSpPr>
          <p:cNvPr id="5"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D171FC19-8936-42B2-9752-318938A337EA}" type="slidenum">
              <a:rPr sz="1200">
                <a:solidFill>
                  <a:srgbClr val="FFFFFF"/>
                </a:solidFill>
                <a:latin typeface="Arial"/>
              </a:rPr>
              <a:t>6</a:t>
            </a:fld>
            <a:endParaRPr sz="1200">
              <a:solidFill>
                <a:srgbClr val="FFFFFF"/>
              </a:solidFill>
              <a:latin typeface="Arial"/>
            </a:endParaRPr>
          </a:p>
        </p:txBody>
      </p:sp>
      <p:sp>
        <p:nvSpPr>
          <p:cNvPr id="6" name="New shape"/>
          <p:cNvSpPr/>
          <p:nvPr/>
        </p:nvSpPr>
        <p:spPr>
          <a:xfrm>
            <a:off x="3810000" y="3337306"/>
            <a:ext cx="5133975" cy="2542159"/>
          </a:xfrm>
          <a:prstGeom prst="rect">
            <a:avLst/>
          </a:prstGeom>
          <a:noFill/>
          <a:ln w="12700">
            <a:miter/>
          </a:ln>
        </p:spPr>
        <p:style>
          <a:lnRef idx="2">
            <a:srgbClr val="000000"/>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200" b="1" u="sng">
                <a:solidFill>
                  <a:srgbClr val="000000"/>
                </a:solidFill>
                <a:latin typeface="Arial"/>
              </a:rPr>
              <a:t>Non-interest income</a:t>
            </a:r>
            <a:r>
              <a:rPr sz="1200" b="1" u="sng" baseline="30000">
                <a:solidFill>
                  <a:srgbClr val="000000"/>
                </a:solidFill>
                <a:latin typeface="Arial"/>
              </a:rPr>
              <a:t>(1)</a:t>
            </a:r>
            <a:r>
              <a:rPr sz="1200" b="1" u="sng">
                <a:solidFill>
                  <a:srgbClr val="000000"/>
                </a:solidFill>
                <a:latin typeface="Arial"/>
              </a:rPr>
              <a:t> decreased 12% from 3Q20</a:t>
            </a:r>
          </a:p>
          <a:p>
            <a:pPr algn="l" defTabSz="457200">
              <a:lnSpc>
                <a:spcPct val="100000"/>
              </a:lnSpc>
              <a:spcBef>
                <a:spcPct val="0"/>
              </a:spcBef>
              <a:spcAft>
                <a:spcPct val="0"/>
              </a:spcAft>
            </a:pPr>
            <a:endParaRPr sz="1200" b="1">
              <a:solidFill>
                <a:srgbClr val="000000"/>
              </a:solidFill>
              <a:latin typeface="Arial"/>
            </a:endParaRPr>
          </a:p>
          <a:p>
            <a:pPr algn="l" defTabSz="457200">
              <a:lnSpc>
                <a:spcPct val="100000"/>
              </a:lnSpc>
              <a:spcBef>
                <a:spcPct val="0"/>
              </a:spcBef>
              <a:spcAft>
                <a:spcPct val="0"/>
              </a:spcAft>
            </a:pPr>
            <a:r>
              <a:rPr sz="1200" u="sng">
                <a:solidFill>
                  <a:srgbClr val="000000"/>
                </a:solidFill>
                <a:latin typeface="Arial"/>
              </a:rPr>
              <a:t>Decreases in:</a:t>
            </a:r>
          </a:p>
          <a:p>
            <a:pPr marL="285750" indent="-285750" algn="l" defTabSz="457200">
              <a:lnSpc>
                <a:spcPct val="100000"/>
              </a:lnSpc>
              <a:spcBef>
                <a:spcPct val="0"/>
              </a:spcBef>
              <a:spcAft>
                <a:spcPct val="0"/>
              </a:spcAft>
            </a:pPr>
            <a:endParaRPr sz="1200">
              <a:solidFill>
                <a:srgbClr val="000000"/>
              </a:solidFill>
              <a:latin typeface="Arial"/>
            </a:endParaRPr>
          </a:p>
          <a:p>
            <a:pPr marL="285750" indent="-285750" algn="l" defTabSz="457200">
              <a:lnSpc>
                <a:spcPct val="100000"/>
              </a:lnSpc>
              <a:spcBef>
                <a:spcPct val="0"/>
              </a:spcBef>
              <a:spcAft>
                <a:spcPct val="0"/>
              </a:spcAft>
            </a:pPr>
            <a:r>
              <a:rPr sz="1200">
                <a:solidFill>
                  <a:srgbClr val="00497F"/>
                </a:solidFill>
                <a:latin typeface="Wingdings"/>
              </a:rPr>
              <a:t>n </a:t>
            </a:r>
            <a:r>
              <a:rPr sz="1200">
                <a:solidFill>
                  <a:srgbClr val="000000"/>
                </a:solidFill>
                <a:latin typeface="Arial"/>
              </a:rPr>
              <a:t>Lower mortgage sale gains (volume and spreads)</a:t>
            </a:r>
          </a:p>
          <a:p>
            <a:pPr marL="285750" indent="-285750" algn="l" defTabSz="457200">
              <a:lnSpc>
                <a:spcPct val="100000"/>
              </a:lnSpc>
              <a:spcBef>
                <a:spcPct val="0"/>
              </a:spcBef>
              <a:spcAft>
                <a:spcPct val="0"/>
              </a:spcAft>
            </a:pPr>
            <a:endParaRPr sz="1200">
              <a:solidFill>
                <a:srgbClr val="000000"/>
              </a:solidFill>
              <a:latin typeface="Arial"/>
            </a:endParaRPr>
          </a:p>
          <a:p>
            <a:pPr marL="285750" indent="-285750" algn="l" defTabSz="457200">
              <a:lnSpc>
                <a:spcPct val="100000"/>
              </a:lnSpc>
              <a:spcBef>
                <a:spcPct val="0"/>
              </a:spcBef>
              <a:spcAft>
                <a:spcPct val="0"/>
              </a:spcAft>
            </a:pPr>
            <a:r>
              <a:rPr sz="1200">
                <a:solidFill>
                  <a:srgbClr val="AADEAD"/>
                </a:solidFill>
                <a:latin typeface="Wingdings"/>
              </a:rPr>
              <a:t>n</a:t>
            </a:r>
            <a:r>
              <a:rPr sz="1200">
                <a:solidFill>
                  <a:srgbClr val="FAAC16"/>
                </a:solidFill>
                <a:latin typeface="Wingdings"/>
              </a:rPr>
              <a:t> </a:t>
            </a:r>
            <a:r>
              <a:rPr sz="1200">
                <a:solidFill>
                  <a:srgbClr val="000000"/>
                </a:solidFill>
                <a:latin typeface="Arial"/>
              </a:rPr>
              <a:t>Lower capital markets revenue (primarily commercial loan interest rate swaps)</a:t>
            </a:r>
          </a:p>
          <a:p>
            <a:pPr marL="285750" indent="-285750" algn="l" defTabSz="457200">
              <a:lnSpc>
                <a:spcPct val="100000"/>
              </a:lnSpc>
              <a:spcBef>
                <a:spcPct val="0"/>
              </a:spcBef>
              <a:spcAft>
                <a:spcPct val="0"/>
              </a:spcAft>
            </a:pPr>
            <a:endParaRPr sz="1200">
              <a:solidFill>
                <a:srgbClr val="000000"/>
              </a:solidFill>
              <a:latin typeface="Arial"/>
            </a:endParaRPr>
          </a:p>
          <a:p>
            <a:pPr marL="285750" indent="-285750" algn="l" defTabSz="457200">
              <a:lnSpc>
                <a:spcPct val="100000"/>
              </a:lnSpc>
              <a:spcBef>
                <a:spcPct val="0"/>
              </a:spcBef>
              <a:spcAft>
                <a:spcPct val="0"/>
              </a:spcAft>
            </a:pPr>
            <a:r>
              <a:rPr sz="1200" u="sng">
                <a:solidFill>
                  <a:srgbClr val="000000"/>
                </a:solidFill>
                <a:latin typeface="Arial"/>
              </a:rPr>
              <a:t>Partially offset by an increase in:</a:t>
            </a:r>
          </a:p>
          <a:p>
            <a:pPr marL="285750" indent="-285750" algn="l" defTabSz="457200">
              <a:lnSpc>
                <a:spcPct val="100000"/>
              </a:lnSpc>
              <a:spcBef>
                <a:spcPct val="0"/>
              </a:spcBef>
              <a:spcAft>
                <a:spcPct val="0"/>
              </a:spcAft>
            </a:pPr>
            <a:endParaRPr sz="1200">
              <a:solidFill>
                <a:srgbClr val="000000"/>
              </a:solidFill>
              <a:latin typeface="Arial"/>
            </a:endParaRPr>
          </a:p>
          <a:p>
            <a:pPr marL="285750" indent="-285750" algn="l" defTabSz="457200">
              <a:lnSpc>
                <a:spcPct val="100000"/>
              </a:lnSpc>
              <a:spcBef>
                <a:spcPct val="0"/>
              </a:spcBef>
              <a:spcAft>
                <a:spcPct val="0"/>
              </a:spcAft>
            </a:pPr>
            <a:r>
              <a:rPr sz="1200">
                <a:solidFill>
                  <a:srgbClr val="FAAC16"/>
                </a:solidFill>
                <a:latin typeface="Wingdings"/>
              </a:rPr>
              <a:t>n </a:t>
            </a:r>
            <a:r>
              <a:rPr sz="1200">
                <a:solidFill>
                  <a:srgbClr val="000000"/>
                </a:solidFill>
                <a:latin typeface="Arial"/>
              </a:rPr>
              <a:t>Brokerage income</a:t>
            </a:r>
          </a:p>
        </p:txBody>
      </p:sp>
      <p:sp>
        <p:nvSpPr>
          <p:cNvPr id="7" name="New shape"/>
          <p:cNvSpPr/>
          <p:nvPr/>
        </p:nvSpPr>
        <p:spPr>
          <a:xfrm>
            <a:off x="146050" y="1062736"/>
            <a:ext cx="3609975" cy="514108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8" name="New picture"/>
          <p:cNvPicPr/>
          <p:nvPr/>
        </p:nvPicPr>
        <p:blipFill>
          <a:blip r:embed="rId2"/>
          <a:stretch>
            <a:fillRect/>
          </a:stretch>
        </p:blipFill>
        <p:spPr>
          <a:xfrm>
            <a:off x="146050" y="1062736"/>
            <a:ext cx="3609975" cy="5141087"/>
          </a:xfrm>
          <a:prstGeom prst="rect">
            <a:avLst/>
          </a:prstGeom>
        </p:spPr>
      </p:pic>
      <p:graphicFrame>
        <p:nvGraphicFramePr>
          <p:cNvPr id="9" name="New Table"/>
          <p:cNvGraphicFramePr>
            <a:graphicFrameLocks noGrp="1"/>
          </p:cNvGraphicFramePr>
          <p:nvPr/>
        </p:nvGraphicFramePr>
        <p:xfrm>
          <a:off x="3810000" y="1159510"/>
          <a:ext cx="5133975" cy="2404613"/>
        </p:xfrm>
        <a:graphic>
          <a:graphicData uri="http://schemas.openxmlformats.org/drawingml/2006/table">
            <a:tbl>
              <a:tblPr>
                <a:tableStyleId>{5C22544A-7EE6-4342-B048-85BDC9FD1C3A}</a:tableStyleId>
              </a:tblPr>
              <a:tblGrid>
                <a:gridCol w="1657350">
                  <a:extLst>
                    <a:ext uri="{9D8B030D-6E8A-4147-A177-3AD203B41FA5}">
                      <a16:colId xmlns:a16="http://schemas.microsoft.com/office/drawing/2014/main" val="20000"/>
                    </a:ext>
                  </a:extLst>
                </a:gridCol>
                <a:gridCol w="209550">
                  <a:extLst>
                    <a:ext uri="{9D8B030D-6E8A-4147-A177-3AD203B41FA5}">
                      <a16:colId xmlns:a16="http://schemas.microsoft.com/office/drawing/2014/main" val="20001"/>
                    </a:ext>
                  </a:extLst>
                </a:gridCol>
                <a:gridCol w="511175">
                  <a:extLst>
                    <a:ext uri="{9D8B030D-6E8A-4147-A177-3AD203B41FA5}">
                      <a16:colId xmlns:a16="http://schemas.microsoft.com/office/drawing/2014/main" val="20002"/>
                    </a:ext>
                  </a:extLst>
                </a:gridCol>
                <a:gridCol w="466344">
                  <a:extLst>
                    <a:ext uri="{9D8B030D-6E8A-4147-A177-3AD203B41FA5}">
                      <a16:colId xmlns:a16="http://schemas.microsoft.com/office/drawing/2014/main" val="20003"/>
                    </a:ext>
                  </a:extLst>
                </a:gridCol>
                <a:gridCol w="52832">
                  <a:extLst>
                    <a:ext uri="{9D8B030D-6E8A-4147-A177-3AD203B41FA5}">
                      <a16:colId xmlns:a16="http://schemas.microsoft.com/office/drawing/2014/main" val="20004"/>
                    </a:ext>
                  </a:extLst>
                </a:gridCol>
                <a:gridCol w="520700">
                  <a:extLst>
                    <a:ext uri="{9D8B030D-6E8A-4147-A177-3AD203B41FA5}">
                      <a16:colId xmlns:a16="http://schemas.microsoft.com/office/drawing/2014/main" val="20005"/>
                    </a:ext>
                  </a:extLst>
                </a:gridCol>
                <a:gridCol w="466344">
                  <a:extLst>
                    <a:ext uri="{9D8B030D-6E8A-4147-A177-3AD203B41FA5}">
                      <a16:colId xmlns:a16="http://schemas.microsoft.com/office/drawing/2014/main" val="20006"/>
                    </a:ext>
                  </a:extLst>
                </a:gridCol>
                <a:gridCol w="52832">
                  <a:extLst>
                    <a:ext uri="{9D8B030D-6E8A-4147-A177-3AD203B41FA5}">
                      <a16:colId xmlns:a16="http://schemas.microsoft.com/office/drawing/2014/main" val="20007"/>
                    </a:ext>
                  </a:extLst>
                </a:gridCol>
                <a:gridCol w="583184">
                  <a:extLst>
                    <a:ext uri="{9D8B030D-6E8A-4147-A177-3AD203B41FA5}">
                      <a16:colId xmlns:a16="http://schemas.microsoft.com/office/drawing/2014/main" val="20008"/>
                    </a:ext>
                  </a:extLst>
                </a:gridCol>
                <a:gridCol w="432435">
                  <a:extLst>
                    <a:ext uri="{9D8B030D-6E8A-4147-A177-3AD203B41FA5}">
                      <a16:colId xmlns:a16="http://schemas.microsoft.com/office/drawing/2014/main" val="20009"/>
                    </a:ext>
                  </a:extLst>
                </a:gridCol>
                <a:gridCol w="52832">
                  <a:extLst>
                    <a:ext uri="{9D8B030D-6E8A-4147-A177-3AD203B41FA5}">
                      <a16:colId xmlns:a16="http://schemas.microsoft.com/office/drawing/2014/main" val="20010"/>
                    </a:ext>
                  </a:extLst>
                </a:gridCol>
                <a:gridCol w="133350">
                  <a:extLst>
                    <a:ext uri="{9D8B030D-6E8A-4147-A177-3AD203B41FA5}">
                      <a16:colId xmlns:a16="http://schemas.microsoft.com/office/drawing/2014/main" val="20011"/>
                    </a:ext>
                  </a:extLst>
                </a:gridCol>
              </a:tblGrid>
              <a:tr h="2286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gridSpan="3">
                  <a:txBody>
                    <a:bodyPr/>
                    <a:lstStyle/>
                    <a:p>
                      <a:pPr algn="ctr">
                        <a:lnSpc>
                          <a:spcPct val="99600"/>
                        </a:lnSpc>
                      </a:pPr>
                      <a:r>
                        <a:rPr sz="1200" b="1" u="sng">
                          <a:solidFill>
                            <a:srgbClr val="000000"/>
                          </a:solidFill>
                          <a:latin typeface="Arial"/>
                        </a:rPr>
                        <a:t>4Q20</a:t>
                      </a:r>
                    </a:p>
                  </a:txBody>
                  <a:tcPr marL="27432" marR="27432" marT="0" marB="18288" anchor="b">
                    <a:lnL w="0"/>
                    <a:lnR w="0"/>
                    <a:lnT w="0"/>
                    <a:lnB w="0"/>
                    <a:noFill/>
                  </a:tcPr>
                </a:tc>
                <a:tc hMerge="1">
                  <a:txBody>
                    <a:bodyPr/>
                    <a:lstStyle/>
                    <a:p>
                      <a:endParaRPr/>
                    </a:p>
                  </a:txBody>
                  <a:tcPr>
                    <a:lnL w="0"/>
                    <a:lnR w="0"/>
                    <a:lnT w="0"/>
                    <a:lnB w="0"/>
                  </a:tcPr>
                </a:tc>
                <a:tc hMerge="1">
                  <a:txBody>
                    <a:bodyPr/>
                    <a:lstStyle/>
                    <a:p>
                      <a:endParaRPr/>
                    </a:p>
                  </a:txBody>
                  <a:tcPr>
                    <a:lnL w="0"/>
                    <a:lnR w="0"/>
                    <a:lnT w="0"/>
                    <a:lnB w="0"/>
                  </a:tcPr>
                </a:tc>
                <a:tc gridSpan="3">
                  <a:txBody>
                    <a:bodyPr/>
                    <a:lstStyle/>
                    <a:p>
                      <a:pPr algn="ctr">
                        <a:lnSpc>
                          <a:spcPct val="99600"/>
                        </a:lnSpc>
                      </a:pPr>
                      <a:r>
                        <a:rPr sz="1200" b="1" u="sng">
                          <a:solidFill>
                            <a:srgbClr val="000000"/>
                          </a:solidFill>
                          <a:latin typeface="Arial"/>
                        </a:rPr>
                        <a:t>3Q20</a:t>
                      </a:r>
                    </a:p>
                  </a:txBody>
                  <a:tcPr marL="27432" marR="27432" marT="0" marB="18288" anchor="b">
                    <a:lnL w="0"/>
                    <a:lnR w="0"/>
                    <a:lnT w="0"/>
                    <a:lnB w="0"/>
                    <a:noFill/>
                  </a:tcPr>
                </a:tc>
                <a:tc hMerge="1">
                  <a:txBody>
                    <a:bodyPr/>
                    <a:lstStyle/>
                    <a:p>
                      <a:endParaRPr/>
                    </a:p>
                  </a:txBody>
                  <a:tcPr>
                    <a:lnL w="0"/>
                    <a:lnR w="0"/>
                    <a:lnT w="0"/>
                    <a:lnB w="0"/>
                  </a:tcPr>
                </a:tc>
                <a:tc hMerge="1">
                  <a:txBody>
                    <a:bodyPr/>
                    <a:lstStyle/>
                    <a:p>
                      <a:endParaRPr/>
                    </a:p>
                  </a:txBody>
                  <a:tcPr>
                    <a:lnL w="0"/>
                    <a:lnR w="0"/>
                    <a:lnT w="0"/>
                    <a:lnB w="0"/>
                  </a:tcPr>
                </a:tc>
                <a:tc gridSpan="3">
                  <a:txBody>
                    <a:bodyPr/>
                    <a:lstStyle/>
                    <a:p>
                      <a:pPr algn="ctr">
                        <a:lnSpc>
                          <a:spcPct val="99600"/>
                        </a:lnSpc>
                      </a:pPr>
                      <a:r>
                        <a:rPr sz="1200" b="1" u="sng">
                          <a:solidFill>
                            <a:srgbClr val="000000"/>
                          </a:solidFill>
                          <a:latin typeface="Arial"/>
                        </a:rPr>
                        <a:t>Change</a:t>
                      </a:r>
                    </a:p>
                  </a:txBody>
                  <a:tcPr marL="27432" marR="27432" marT="0" marB="18288" anchor="b">
                    <a:lnL w="0"/>
                    <a:lnR w="0"/>
                    <a:lnT w="0"/>
                    <a:lnB w="0"/>
                    <a:noFill/>
                  </a:tcPr>
                </a:tc>
                <a:tc hMerge="1">
                  <a:txBody>
                    <a:bodyPr/>
                    <a:lstStyle/>
                    <a:p>
                      <a:endParaRPr/>
                    </a:p>
                  </a:txBody>
                  <a:tcPr>
                    <a:lnL w="0"/>
                    <a:lnR w="0"/>
                    <a:lnT w="0"/>
                    <a:lnB w="0"/>
                  </a:tcPr>
                </a:tc>
                <a:tc hMerge="1">
                  <a:txBody>
                    <a:bodyPr/>
                    <a:lstStyle/>
                    <a:p>
                      <a:endParaRPr/>
                    </a:p>
                  </a:txBody>
                  <a:tcPr>
                    <a:lnL w="0"/>
                    <a:lnR w="0"/>
                    <a:lnT w="0"/>
                    <a:lnB w="0"/>
                  </a:tcPr>
                </a:tc>
                <a:tc>
                  <a:txBody>
                    <a:bodyPr/>
                    <a:lstStyle/>
                    <a:p>
                      <a:endParaRPr sz="100"/>
                    </a:p>
                  </a:txBody>
                  <a:tcPr marL="0" marR="0" marT="0" marB="0" anchor="b">
                    <a:lnL w="0"/>
                    <a:lnR w="0"/>
                    <a:lnT w="0"/>
                    <a:lnB w="0"/>
                    <a:noFill/>
                  </a:tcPr>
                </a:tc>
                <a:extLst>
                  <a:ext uri="{0D108BD9-81ED-4DB2-BD59-A6C34878D82A}">
                    <a16:rowId xmlns:a16="http://schemas.microsoft.com/office/drawing/2014/main" val="10000"/>
                  </a:ext>
                </a:extLst>
              </a:tr>
              <a:tr h="219075">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gridSpan="9">
                  <a:txBody>
                    <a:bodyPr/>
                    <a:lstStyle/>
                    <a:p>
                      <a:pPr algn="ctr">
                        <a:lnSpc>
                          <a:spcPct val="99600"/>
                        </a:lnSpc>
                      </a:pPr>
                      <a:r>
                        <a:rPr sz="1200" i="1">
                          <a:solidFill>
                            <a:srgbClr val="000000"/>
                          </a:solidFill>
                          <a:latin typeface="Arial"/>
                        </a:rPr>
                        <a:t>(dollars in thousands)</a:t>
                      </a:r>
                    </a:p>
                  </a:txBody>
                  <a:tcPr marL="27432" marR="9144" marT="0" marB="18288" anchor="b">
                    <a:lnL w="0"/>
                    <a:lnR w="0"/>
                    <a:lnT w="0"/>
                    <a:lnB w="0"/>
                    <a:noFill/>
                  </a:tcPr>
                </a:tc>
                <a:tc hMerge="1">
                  <a:txBody>
                    <a:bodyPr/>
                    <a:lstStyle/>
                    <a:p>
                      <a:endParaRPr/>
                    </a:p>
                  </a:txBody>
                  <a:tcPr>
                    <a:lnL w="0"/>
                    <a:lnR w="0"/>
                    <a:lnT w="0"/>
                    <a:lnB w="0"/>
                  </a:tcPr>
                </a:tc>
                <a:tc hMerge="1">
                  <a:txBody>
                    <a:bodyPr/>
                    <a:lstStyle/>
                    <a:p>
                      <a:endParaRPr/>
                    </a:p>
                  </a:txBody>
                  <a:tcPr>
                    <a:lnL w="0"/>
                    <a:lnR w="0"/>
                    <a:lnT w="0"/>
                    <a:lnB w="0"/>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1"/>
                  </a:ext>
                </a:extLst>
              </a:tr>
              <a:tr h="219075">
                <a:tc>
                  <a:txBody>
                    <a:bodyPr/>
                    <a:lstStyle/>
                    <a:p>
                      <a:pPr algn="l" defTabSz="457200">
                        <a:lnSpc>
                          <a:spcPct val="100000"/>
                        </a:lnSpc>
                        <a:spcBef>
                          <a:spcPct val="0"/>
                        </a:spcBef>
                        <a:spcAft>
                          <a:spcPct val="0"/>
                        </a:spcAft>
                      </a:pPr>
                      <a:r>
                        <a:rPr sz="1100">
                          <a:solidFill>
                            <a:srgbClr val="FAAC16"/>
                          </a:solidFill>
                          <a:latin typeface="Wingdings"/>
                        </a:rPr>
                        <a:t>n </a:t>
                      </a:r>
                      <a:r>
                        <a:rPr sz="1100">
                          <a:solidFill>
                            <a:srgbClr val="000000"/>
                          </a:solidFill>
                          <a:latin typeface="Arial"/>
                        </a:rPr>
                        <a:t>Wealth Management</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l">
                        <a:lnSpc>
                          <a:spcPct val="99600"/>
                        </a:lnSpc>
                      </a:pPr>
                      <a:r>
                        <a:rPr sz="1200">
                          <a:solidFill>
                            <a:srgbClr val="000000"/>
                          </a:solidFill>
                          <a:latin typeface="Arial"/>
                        </a:rPr>
                        <a:t>$</a:t>
                      </a:r>
                    </a:p>
                  </a:txBody>
                  <a:tcPr marL="27432" marR="0" marT="0" marB="18288" anchor="b">
                    <a:lnL w="0"/>
                    <a:lnR w="0"/>
                    <a:lnT w="0"/>
                    <a:lnB w="0"/>
                    <a:noFill/>
                  </a:tcPr>
                </a:tc>
                <a:tc>
                  <a:txBody>
                    <a:bodyPr/>
                    <a:lstStyle/>
                    <a:p>
                      <a:pPr algn="r">
                        <a:lnSpc>
                          <a:spcPct val="99600"/>
                        </a:lnSpc>
                      </a:pPr>
                      <a:r>
                        <a:rPr sz="1200">
                          <a:solidFill>
                            <a:srgbClr val="000000"/>
                          </a:solidFill>
                          <a:latin typeface="Arial"/>
                        </a:rPr>
                        <a:t>15,653</a:t>
                      </a:r>
                    </a:p>
                  </a:txBody>
                  <a:tcPr marL="0" marR="0" marT="0" marB="18288" anchor="b">
                    <a:lnL w="0"/>
                    <a:lnR w="0"/>
                    <a:lnT w="0"/>
                    <a:lnB w="0"/>
                    <a:noFill/>
                  </a:tcPr>
                </a:tc>
                <a:tc>
                  <a:txBody>
                    <a:bodyPr/>
                    <a:lstStyle/>
                    <a:p>
                      <a:pPr algn="r">
                        <a:lnSpc>
                          <a:spcPct val="99600"/>
                        </a:lnSpc>
                      </a:pPr>
                      <a:endParaRPr sz="1200">
                        <a:solidFill>
                          <a:srgbClr val="000000"/>
                        </a:solidFill>
                        <a:latin typeface="Arial"/>
                      </a:endParaRPr>
                    </a:p>
                  </a:txBody>
                  <a:tcPr marL="0" marR="9144" marT="0" marB="18288" anchor="b">
                    <a:lnL w="0"/>
                    <a:lnR w="0"/>
                    <a:lnT w="0"/>
                    <a:lnB w="0"/>
                    <a:noFill/>
                  </a:tcPr>
                </a:tc>
                <a:tc>
                  <a:txBody>
                    <a:bodyPr/>
                    <a:lstStyle/>
                    <a:p>
                      <a:pPr algn="l">
                        <a:lnSpc>
                          <a:spcPct val="99600"/>
                        </a:lnSpc>
                      </a:pPr>
                      <a:r>
                        <a:rPr sz="1200">
                          <a:solidFill>
                            <a:srgbClr val="000000"/>
                          </a:solidFill>
                          <a:latin typeface="Arial"/>
                        </a:rPr>
                        <a:t>$</a:t>
                      </a:r>
                    </a:p>
                  </a:txBody>
                  <a:tcPr marL="27432" marR="0" marT="0" marB="18288" anchor="b">
                    <a:lnL w="0"/>
                    <a:lnR w="0"/>
                    <a:lnT w="0"/>
                    <a:lnB w="0"/>
                    <a:noFill/>
                  </a:tcPr>
                </a:tc>
                <a:tc>
                  <a:txBody>
                    <a:bodyPr/>
                    <a:lstStyle/>
                    <a:p>
                      <a:pPr algn="r">
                        <a:lnSpc>
                          <a:spcPct val="99600"/>
                        </a:lnSpc>
                      </a:pPr>
                      <a:r>
                        <a:rPr sz="1200">
                          <a:solidFill>
                            <a:srgbClr val="000000"/>
                          </a:solidFill>
                          <a:latin typeface="Arial"/>
                        </a:rPr>
                        <a:t>14,943</a:t>
                      </a:r>
                    </a:p>
                  </a:txBody>
                  <a:tcPr marL="0" marR="0" marT="0" marB="18288" anchor="b">
                    <a:lnL w="0"/>
                    <a:lnR w="0"/>
                    <a:lnT w="0"/>
                    <a:lnB w="0"/>
                    <a:noFill/>
                  </a:tcPr>
                </a:tc>
                <a:tc>
                  <a:txBody>
                    <a:bodyPr/>
                    <a:lstStyle/>
                    <a:p>
                      <a:pPr algn="r">
                        <a:lnSpc>
                          <a:spcPct val="99600"/>
                        </a:lnSpc>
                      </a:pPr>
                      <a:endParaRPr sz="1200">
                        <a:solidFill>
                          <a:srgbClr val="000000"/>
                        </a:solidFill>
                        <a:latin typeface="Arial"/>
                      </a:endParaRPr>
                    </a:p>
                  </a:txBody>
                  <a:tcPr marL="0" marR="9144" marT="0" marB="18288" anchor="b">
                    <a:lnL w="0"/>
                    <a:lnR w="0"/>
                    <a:lnT w="0"/>
                    <a:lnB w="0"/>
                    <a:noFill/>
                  </a:tcPr>
                </a:tc>
                <a:tc>
                  <a:txBody>
                    <a:bodyPr/>
                    <a:lstStyle/>
                    <a:p>
                      <a:pPr algn="l">
                        <a:lnSpc>
                          <a:spcPct val="99600"/>
                        </a:lnSpc>
                      </a:pPr>
                      <a:r>
                        <a:rPr sz="1200">
                          <a:solidFill>
                            <a:srgbClr val="000000"/>
                          </a:solidFill>
                          <a:latin typeface="Arial"/>
                        </a:rPr>
                        <a:t>$</a:t>
                      </a:r>
                    </a:p>
                  </a:txBody>
                  <a:tcPr marL="27432" marR="0" marT="0" marB="18288" anchor="b">
                    <a:lnL w="0"/>
                    <a:lnR w="0"/>
                    <a:lnT w="0"/>
                    <a:lnB w="0"/>
                    <a:noFill/>
                  </a:tcPr>
                </a:tc>
                <a:tc>
                  <a:txBody>
                    <a:bodyPr/>
                    <a:lstStyle/>
                    <a:p>
                      <a:pPr algn="r">
                        <a:lnSpc>
                          <a:spcPct val="99600"/>
                        </a:lnSpc>
                      </a:pPr>
                      <a:r>
                        <a:rPr sz="1200">
                          <a:solidFill>
                            <a:srgbClr val="000000"/>
                          </a:solidFill>
                          <a:latin typeface="Arial"/>
                        </a:rPr>
                        <a:t>710</a:t>
                      </a:r>
                    </a:p>
                  </a:txBody>
                  <a:tcPr marL="0" marR="0" marT="0" marB="18288" anchor="b">
                    <a:lnL w="0"/>
                    <a:lnR w="0"/>
                    <a:lnT w="0"/>
                    <a:lnB w="0"/>
                    <a:noFill/>
                  </a:tcPr>
                </a:tc>
                <a:tc>
                  <a:txBody>
                    <a:bodyPr/>
                    <a:lstStyle/>
                    <a:p>
                      <a:pPr algn="r">
                        <a:lnSpc>
                          <a:spcPct val="99600"/>
                        </a:lnSpc>
                      </a:pPr>
                      <a:endParaRPr sz="1200">
                        <a:solidFill>
                          <a:srgbClr val="000000"/>
                        </a:solidFill>
                        <a:latin typeface="Arial"/>
                      </a:endParaRP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2"/>
                  </a:ext>
                </a:extLst>
              </a:tr>
              <a:tr h="219075">
                <a:tc>
                  <a:txBody>
                    <a:bodyPr/>
                    <a:lstStyle/>
                    <a:p>
                      <a:pPr algn="l" defTabSz="457200">
                        <a:lnSpc>
                          <a:spcPct val="100000"/>
                        </a:lnSpc>
                        <a:spcBef>
                          <a:spcPct val="0"/>
                        </a:spcBef>
                        <a:spcAft>
                          <a:spcPct val="0"/>
                        </a:spcAft>
                      </a:pPr>
                      <a:r>
                        <a:rPr sz="1100">
                          <a:solidFill>
                            <a:srgbClr val="00497F"/>
                          </a:solidFill>
                          <a:latin typeface="Wingdings"/>
                        </a:rPr>
                        <a:t>n</a:t>
                      </a:r>
                      <a:r>
                        <a:rPr sz="1100">
                          <a:solidFill>
                            <a:srgbClr val="330E74"/>
                          </a:solidFill>
                          <a:latin typeface="Wingdings"/>
                        </a:rPr>
                        <a:t> </a:t>
                      </a:r>
                      <a:r>
                        <a:rPr sz="1100">
                          <a:solidFill>
                            <a:srgbClr val="000000"/>
                          </a:solidFill>
                          <a:latin typeface="Arial"/>
                        </a:rPr>
                        <a:t>Mortgage Banking</a:t>
                      </a:r>
                    </a:p>
                  </a:txBody>
                  <a:tcPr marL="27432" marR="27432" marT="0" marB="18288" anchor="b">
                    <a:lnL w="0"/>
                    <a:lnR w="0"/>
                    <a:lnT w="0"/>
                    <a:lnB w="0"/>
                    <a:noFill/>
                  </a:tcPr>
                </a:tc>
                <a:tc>
                  <a:txBody>
                    <a:bodyPr/>
                    <a:lstStyle/>
                    <a:p>
                      <a:endParaRPr sz="100"/>
                    </a:p>
                  </a:txBody>
                  <a:tcPr marL="0" marR="0" marT="0" marB="0" anchor="b">
                    <a:lnL w="0"/>
                    <a:lnR w="0"/>
                    <a:lnT w="0"/>
                    <a:lnB w="0"/>
                    <a:noFill/>
                  </a:tcPr>
                </a:tc>
                <a:tc gridSpan="2">
                  <a:txBody>
                    <a:bodyPr/>
                    <a:lstStyle/>
                    <a:p>
                      <a:pPr algn="r">
                        <a:lnSpc>
                          <a:spcPct val="99600"/>
                        </a:lnSpc>
                      </a:pPr>
                      <a:r>
                        <a:rPr sz="1200">
                          <a:solidFill>
                            <a:srgbClr val="000000"/>
                          </a:solidFill>
                          <a:latin typeface="Arial"/>
                        </a:rPr>
                        <a:t>9,311</a:t>
                      </a:r>
                    </a:p>
                  </a:txBody>
                  <a:tcPr marL="27432" marR="0" marT="0" marB="18288" anchor="b">
                    <a:lnL w="0"/>
                    <a:lnR w="0"/>
                    <a:lnT w="0"/>
                    <a:lnB w="0"/>
                    <a:noFill/>
                  </a:tcPr>
                </a:tc>
                <a:tc hMerge="1">
                  <a:txBody>
                    <a:bodyPr/>
                    <a:lstStyle/>
                    <a:p>
                      <a:endParaRPr/>
                    </a:p>
                  </a:txBody>
                  <a:tcPr>
                    <a:lnL w="0"/>
                    <a:lnR w="0"/>
                    <a:lnT w="0"/>
                    <a:lnB w="0"/>
                  </a:tcPr>
                </a:tc>
                <a:tc>
                  <a:txBody>
                    <a:bodyPr/>
                    <a:lstStyle/>
                    <a:p>
                      <a:pPr algn="r">
                        <a:lnSpc>
                          <a:spcPct val="99600"/>
                        </a:lnSpc>
                      </a:pPr>
                      <a:endParaRPr sz="1200">
                        <a:solidFill>
                          <a:srgbClr val="000000"/>
                        </a:solidFill>
                        <a:latin typeface="Arial"/>
                      </a:endParaRPr>
                    </a:p>
                  </a:txBody>
                  <a:tcPr marL="0" marR="9144" marT="0" marB="18288" anchor="b">
                    <a:lnL w="0"/>
                    <a:lnR w="0"/>
                    <a:lnT w="0"/>
                    <a:lnB w="0"/>
                    <a:noFill/>
                  </a:tcPr>
                </a:tc>
                <a:tc gridSpan="2">
                  <a:txBody>
                    <a:bodyPr/>
                    <a:lstStyle/>
                    <a:p>
                      <a:pPr algn="r">
                        <a:lnSpc>
                          <a:spcPct val="99600"/>
                        </a:lnSpc>
                      </a:pPr>
                      <a:r>
                        <a:rPr sz="1200">
                          <a:solidFill>
                            <a:srgbClr val="000000"/>
                          </a:solidFill>
                          <a:latin typeface="Arial"/>
                        </a:rPr>
                        <a:t>16,801</a:t>
                      </a:r>
                    </a:p>
                  </a:txBody>
                  <a:tcPr marL="27432" marR="0" marT="0" marB="18288" anchor="b">
                    <a:lnL w="0"/>
                    <a:lnR w="0"/>
                    <a:lnT w="0"/>
                    <a:lnB w="0"/>
                    <a:noFill/>
                  </a:tcPr>
                </a:tc>
                <a:tc hMerge="1">
                  <a:txBody>
                    <a:bodyPr/>
                    <a:lstStyle/>
                    <a:p>
                      <a:endParaRPr/>
                    </a:p>
                  </a:txBody>
                  <a:tcPr>
                    <a:lnL w="0"/>
                    <a:lnR w="0"/>
                    <a:lnT w="0"/>
                    <a:lnB w="0"/>
                  </a:tcPr>
                </a:tc>
                <a:tc>
                  <a:txBody>
                    <a:bodyPr/>
                    <a:lstStyle/>
                    <a:p>
                      <a:pPr algn="r">
                        <a:lnSpc>
                          <a:spcPct val="99600"/>
                        </a:lnSpc>
                      </a:pPr>
                      <a:endParaRPr sz="1200">
                        <a:solidFill>
                          <a:srgbClr val="000000"/>
                        </a:solidFill>
                        <a:latin typeface="Arial"/>
                      </a:endParaRPr>
                    </a:p>
                  </a:txBody>
                  <a:tcPr marL="0" marR="9144" marT="0" marB="18288" anchor="b">
                    <a:lnL w="0"/>
                    <a:lnR w="0"/>
                    <a:lnT w="0"/>
                    <a:lnB w="0"/>
                    <a:noFill/>
                  </a:tcPr>
                </a:tc>
                <a:tc gridSpan="2">
                  <a:txBody>
                    <a:bodyPr/>
                    <a:lstStyle/>
                    <a:p>
                      <a:pPr algn="r">
                        <a:lnSpc>
                          <a:spcPct val="99600"/>
                        </a:lnSpc>
                      </a:pPr>
                      <a:r>
                        <a:rPr sz="1200">
                          <a:solidFill>
                            <a:srgbClr val="000000"/>
                          </a:solidFill>
                          <a:latin typeface="Arial"/>
                        </a:rPr>
                        <a:t>(7,490</a:t>
                      </a:r>
                    </a:p>
                  </a:txBody>
                  <a:tcPr marL="27432" marR="0" marT="0" marB="18288" anchor="b">
                    <a:lnL w="0"/>
                    <a:lnR w="0"/>
                    <a:lnT w="0"/>
                    <a:lnB w="0"/>
                    <a:noFill/>
                  </a:tcPr>
                </a:tc>
                <a:tc hMerge="1">
                  <a:txBody>
                    <a:bodyPr/>
                    <a:lstStyle/>
                    <a:p>
                      <a:endParaRPr/>
                    </a:p>
                  </a:txBody>
                  <a:tcPr>
                    <a:lnL w="0"/>
                    <a:lnR w="0"/>
                    <a:lnT w="0"/>
                    <a:lnB w="0"/>
                  </a:tcPr>
                </a:tc>
                <a:tc>
                  <a:txBody>
                    <a:bodyPr/>
                    <a:lstStyle/>
                    <a:p>
                      <a:pPr algn="l">
                        <a:lnSpc>
                          <a:spcPct val="99600"/>
                        </a:lnSpc>
                      </a:pPr>
                      <a:r>
                        <a:rPr sz="1200">
                          <a:solidFill>
                            <a:srgbClr val="000000"/>
                          </a:solidFill>
                          <a:latin typeface="Arial"/>
                        </a:rPr>
                        <a:t>)</a:t>
                      </a:r>
                    </a:p>
                  </a:txBody>
                  <a:tcPr marL="0" marR="0"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3"/>
                  </a:ext>
                </a:extLst>
              </a:tr>
              <a:tr h="219075">
                <a:tc>
                  <a:txBody>
                    <a:bodyPr/>
                    <a:lstStyle/>
                    <a:p>
                      <a:pPr algn="l" defTabSz="457200">
                        <a:lnSpc>
                          <a:spcPct val="100000"/>
                        </a:lnSpc>
                        <a:spcBef>
                          <a:spcPct val="0"/>
                        </a:spcBef>
                        <a:spcAft>
                          <a:spcPct val="0"/>
                        </a:spcAft>
                      </a:pPr>
                      <a:r>
                        <a:rPr sz="1100">
                          <a:solidFill>
                            <a:srgbClr val="CCEEFF"/>
                          </a:solidFill>
                          <a:latin typeface="Wingdings"/>
                        </a:rPr>
                        <a:t>n </a:t>
                      </a:r>
                      <a:r>
                        <a:rPr sz="1100">
                          <a:solidFill>
                            <a:srgbClr val="000000"/>
                          </a:solidFill>
                          <a:latin typeface="Arial"/>
                        </a:rPr>
                        <a:t>Consumer Banking</a:t>
                      </a:r>
                    </a:p>
                  </a:txBody>
                  <a:tcPr marL="27432" marR="27432" marT="0" marB="18288" anchor="b">
                    <a:lnL w="0"/>
                    <a:lnR w="0"/>
                    <a:lnT w="0"/>
                    <a:lnB w="0"/>
                    <a:noFill/>
                  </a:tcPr>
                </a:tc>
                <a:tc>
                  <a:txBody>
                    <a:bodyPr/>
                    <a:lstStyle/>
                    <a:p>
                      <a:endParaRPr sz="100"/>
                    </a:p>
                  </a:txBody>
                  <a:tcPr marL="0" marR="0" marT="0" marB="0" anchor="b">
                    <a:lnL w="0"/>
                    <a:lnR w="0"/>
                    <a:lnT w="0"/>
                    <a:lnB w="0"/>
                    <a:noFill/>
                  </a:tcPr>
                </a:tc>
                <a:tc gridSpan="2">
                  <a:txBody>
                    <a:bodyPr/>
                    <a:lstStyle/>
                    <a:p>
                      <a:pPr algn="r">
                        <a:lnSpc>
                          <a:spcPct val="99600"/>
                        </a:lnSpc>
                      </a:pPr>
                      <a:r>
                        <a:rPr sz="1200">
                          <a:solidFill>
                            <a:srgbClr val="000000"/>
                          </a:solidFill>
                          <a:latin typeface="Arial"/>
                        </a:rPr>
                        <a:t>10,798</a:t>
                      </a:r>
                    </a:p>
                  </a:txBody>
                  <a:tcPr marL="27432" marR="0" marT="0" marB="18288" anchor="b">
                    <a:lnL w="0"/>
                    <a:lnR w="0"/>
                    <a:lnT w="0"/>
                    <a:lnB w="0"/>
                    <a:noFill/>
                  </a:tcPr>
                </a:tc>
                <a:tc hMerge="1">
                  <a:txBody>
                    <a:bodyPr/>
                    <a:lstStyle/>
                    <a:p>
                      <a:endParaRPr/>
                    </a:p>
                  </a:txBody>
                  <a:tcPr>
                    <a:lnL w="0"/>
                    <a:lnR w="0"/>
                    <a:lnT w="0"/>
                    <a:lnB w="0"/>
                  </a:tcPr>
                </a:tc>
                <a:tc>
                  <a:txBody>
                    <a:bodyPr/>
                    <a:lstStyle/>
                    <a:p>
                      <a:pPr algn="r">
                        <a:lnSpc>
                          <a:spcPct val="99600"/>
                        </a:lnSpc>
                      </a:pPr>
                      <a:endParaRPr sz="1200">
                        <a:solidFill>
                          <a:srgbClr val="000000"/>
                        </a:solidFill>
                        <a:latin typeface="Arial"/>
                      </a:endParaRPr>
                    </a:p>
                  </a:txBody>
                  <a:tcPr marL="0" marR="9144" marT="0" marB="18288" anchor="b">
                    <a:lnL w="0"/>
                    <a:lnR w="0"/>
                    <a:lnT w="0"/>
                    <a:lnB w="0"/>
                    <a:noFill/>
                  </a:tcPr>
                </a:tc>
                <a:tc gridSpan="2">
                  <a:txBody>
                    <a:bodyPr/>
                    <a:lstStyle/>
                    <a:p>
                      <a:pPr algn="r">
                        <a:lnSpc>
                          <a:spcPct val="99600"/>
                        </a:lnSpc>
                      </a:pPr>
                      <a:r>
                        <a:rPr sz="1200">
                          <a:solidFill>
                            <a:srgbClr val="000000"/>
                          </a:solidFill>
                          <a:latin typeface="Arial"/>
                        </a:rPr>
                        <a:t>10,423</a:t>
                      </a:r>
                    </a:p>
                  </a:txBody>
                  <a:tcPr marL="27432" marR="0" marT="0" marB="18288" anchor="b">
                    <a:lnL w="0"/>
                    <a:lnR w="0"/>
                    <a:lnT w="0"/>
                    <a:lnB w="0"/>
                    <a:noFill/>
                  </a:tcPr>
                </a:tc>
                <a:tc hMerge="1">
                  <a:txBody>
                    <a:bodyPr/>
                    <a:lstStyle/>
                    <a:p>
                      <a:endParaRPr/>
                    </a:p>
                  </a:txBody>
                  <a:tcPr>
                    <a:lnL w="0"/>
                    <a:lnR w="0"/>
                    <a:lnT w="0"/>
                    <a:lnB w="0"/>
                  </a:tcPr>
                </a:tc>
                <a:tc>
                  <a:txBody>
                    <a:bodyPr/>
                    <a:lstStyle/>
                    <a:p>
                      <a:pPr algn="r">
                        <a:lnSpc>
                          <a:spcPct val="99600"/>
                        </a:lnSpc>
                      </a:pPr>
                      <a:endParaRPr sz="1200">
                        <a:solidFill>
                          <a:srgbClr val="000000"/>
                        </a:solidFill>
                        <a:latin typeface="Arial"/>
                      </a:endParaRPr>
                    </a:p>
                  </a:txBody>
                  <a:tcPr marL="0" marR="9144" marT="0" marB="18288" anchor="b">
                    <a:lnL w="0"/>
                    <a:lnR w="0"/>
                    <a:lnT w="0"/>
                    <a:lnB w="0"/>
                    <a:noFill/>
                  </a:tcPr>
                </a:tc>
                <a:tc gridSpan="2">
                  <a:txBody>
                    <a:bodyPr/>
                    <a:lstStyle/>
                    <a:p>
                      <a:pPr algn="r">
                        <a:lnSpc>
                          <a:spcPct val="99600"/>
                        </a:lnSpc>
                      </a:pPr>
                      <a:r>
                        <a:rPr sz="1200">
                          <a:solidFill>
                            <a:srgbClr val="000000"/>
                          </a:solidFill>
                          <a:latin typeface="Arial"/>
                        </a:rPr>
                        <a:t>375</a:t>
                      </a:r>
                    </a:p>
                  </a:txBody>
                  <a:tcPr marL="27432" marR="0" marT="0" marB="18288" anchor="b">
                    <a:lnL w="0"/>
                    <a:lnR w="0"/>
                    <a:lnT w="0"/>
                    <a:lnB w="0"/>
                    <a:noFill/>
                  </a:tcPr>
                </a:tc>
                <a:tc hMerge="1">
                  <a:txBody>
                    <a:bodyPr/>
                    <a:lstStyle/>
                    <a:p>
                      <a:endParaRPr/>
                    </a:p>
                  </a:txBody>
                  <a:tcPr>
                    <a:lnL w="0"/>
                    <a:lnR w="0"/>
                    <a:lnT w="0"/>
                    <a:lnB w="0"/>
                  </a:tcPr>
                </a:tc>
                <a:tc>
                  <a:txBody>
                    <a:bodyPr/>
                    <a:lstStyle/>
                    <a:p>
                      <a:pPr algn="r">
                        <a:lnSpc>
                          <a:spcPct val="99600"/>
                        </a:lnSpc>
                      </a:pPr>
                      <a:endParaRPr sz="1200">
                        <a:solidFill>
                          <a:srgbClr val="000000"/>
                        </a:solidFill>
                        <a:latin typeface="Arial"/>
                      </a:endParaRP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4"/>
                  </a:ext>
                </a:extLst>
              </a:tr>
              <a:tr h="219075">
                <a:tc>
                  <a:txBody>
                    <a:bodyPr/>
                    <a:lstStyle/>
                    <a:p>
                      <a:pPr algn="l" defTabSz="457200">
                        <a:lnSpc>
                          <a:spcPct val="100000"/>
                        </a:lnSpc>
                        <a:spcBef>
                          <a:spcPct val="0"/>
                        </a:spcBef>
                        <a:spcAft>
                          <a:spcPct val="0"/>
                        </a:spcAft>
                      </a:pPr>
                      <a:r>
                        <a:rPr sz="1100">
                          <a:solidFill>
                            <a:srgbClr val="AADEAD"/>
                          </a:solidFill>
                          <a:latin typeface="Wingdings"/>
                        </a:rPr>
                        <a:t>n </a:t>
                      </a:r>
                      <a:r>
                        <a:rPr sz="1100">
                          <a:solidFill>
                            <a:srgbClr val="000000"/>
                          </a:solidFill>
                          <a:latin typeface="Arial"/>
                        </a:rPr>
                        <a:t>Commercial Banking</a:t>
                      </a:r>
                    </a:p>
                  </a:txBody>
                  <a:tcPr marL="27432" marR="27432" marT="0" marB="18288" anchor="b">
                    <a:lnL w="0"/>
                    <a:lnR w="0"/>
                    <a:lnT w="0"/>
                    <a:lnB w="0"/>
                    <a:noFill/>
                  </a:tcPr>
                </a:tc>
                <a:tc>
                  <a:txBody>
                    <a:bodyPr/>
                    <a:lstStyle/>
                    <a:p>
                      <a:endParaRPr sz="100"/>
                    </a:p>
                  </a:txBody>
                  <a:tcPr marL="0" marR="0" marT="0" marB="0" anchor="b">
                    <a:lnL w="0"/>
                    <a:lnR w="0"/>
                    <a:lnT w="0"/>
                    <a:lnB w="0"/>
                    <a:noFill/>
                  </a:tcPr>
                </a:tc>
                <a:tc gridSpan="2">
                  <a:txBody>
                    <a:bodyPr/>
                    <a:lstStyle/>
                    <a:p>
                      <a:pPr algn="r">
                        <a:lnSpc>
                          <a:spcPct val="99600"/>
                        </a:lnSpc>
                      </a:pPr>
                      <a:r>
                        <a:rPr sz="1200">
                          <a:solidFill>
                            <a:srgbClr val="000000"/>
                          </a:solidFill>
                          <a:latin typeface="Arial"/>
                        </a:rPr>
                        <a:t>16,809</a:t>
                      </a:r>
                    </a:p>
                  </a:txBody>
                  <a:tcPr marL="27432" marR="0" marT="0" marB="18288" anchor="b">
                    <a:lnL w="0"/>
                    <a:lnR w="0"/>
                    <a:lnT w="0"/>
                    <a:lnB w="0"/>
                    <a:noFill/>
                  </a:tcPr>
                </a:tc>
                <a:tc hMerge="1">
                  <a:txBody>
                    <a:bodyPr/>
                    <a:lstStyle/>
                    <a:p>
                      <a:endParaRPr/>
                    </a:p>
                  </a:txBody>
                  <a:tcPr>
                    <a:lnL w="0"/>
                    <a:lnR w="0"/>
                    <a:lnT w="0"/>
                    <a:lnB w="0"/>
                  </a:tcPr>
                </a:tc>
                <a:tc>
                  <a:txBody>
                    <a:bodyPr/>
                    <a:lstStyle/>
                    <a:p>
                      <a:pPr algn="r">
                        <a:lnSpc>
                          <a:spcPct val="99600"/>
                        </a:lnSpc>
                      </a:pPr>
                      <a:endParaRPr sz="1200">
                        <a:solidFill>
                          <a:srgbClr val="000000"/>
                        </a:solidFill>
                        <a:latin typeface="Arial"/>
                      </a:endParaRPr>
                    </a:p>
                  </a:txBody>
                  <a:tcPr marL="0" marR="9144" marT="0" marB="18288" anchor="b">
                    <a:lnL w="0"/>
                    <a:lnR w="0"/>
                    <a:lnT w="0"/>
                    <a:lnB w="0"/>
                    <a:noFill/>
                  </a:tcPr>
                </a:tc>
                <a:tc gridSpan="2">
                  <a:txBody>
                    <a:bodyPr/>
                    <a:lstStyle/>
                    <a:p>
                      <a:pPr algn="r">
                        <a:lnSpc>
                          <a:spcPct val="99600"/>
                        </a:lnSpc>
                      </a:pPr>
                      <a:r>
                        <a:rPr sz="1200">
                          <a:solidFill>
                            <a:srgbClr val="000000"/>
                          </a:solidFill>
                          <a:latin typeface="Arial"/>
                        </a:rPr>
                        <a:t>18,311</a:t>
                      </a:r>
                    </a:p>
                  </a:txBody>
                  <a:tcPr marL="27432" marR="0" marT="0" marB="18288" anchor="b">
                    <a:lnL w="0"/>
                    <a:lnR w="0"/>
                    <a:lnT w="0"/>
                    <a:lnB w="0"/>
                    <a:noFill/>
                  </a:tcPr>
                </a:tc>
                <a:tc hMerge="1">
                  <a:txBody>
                    <a:bodyPr/>
                    <a:lstStyle/>
                    <a:p>
                      <a:endParaRPr/>
                    </a:p>
                  </a:txBody>
                  <a:tcPr>
                    <a:lnL w="0"/>
                    <a:lnR w="0"/>
                    <a:lnT w="0"/>
                    <a:lnB w="0"/>
                  </a:tcPr>
                </a:tc>
                <a:tc>
                  <a:txBody>
                    <a:bodyPr/>
                    <a:lstStyle/>
                    <a:p>
                      <a:pPr algn="r">
                        <a:lnSpc>
                          <a:spcPct val="99600"/>
                        </a:lnSpc>
                      </a:pPr>
                      <a:endParaRPr sz="1200">
                        <a:solidFill>
                          <a:srgbClr val="000000"/>
                        </a:solidFill>
                        <a:latin typeface="Arial"/>
                      </a:endParaRPr>
                    </a:p>
                  </a:txBody>
                  <a:tcPr marL="0" marR="9144" marT="0" marB="18288" anchor="b">
                    <a:lnL w="0"/>
                    <a:lnR w="0"/>
                    <a:lnT w="0"/>
                    <a:lnB w="0"/>
                    <a:noFill/>
                  </a:tcPr>
                </a:tc>
                <a:tc gridSpan="2">
                  <a:txBody>
                    <a:bodyPr/>
                    <a:lstStyle/>
                    <a:p>
                      <a:pPr algn="r">
                        <a:lnSpc>
                          <a:spcPct val="99600"/>
                        </a:lnSpc>
                      </a:pPr>
                      <a:r>
                        <a:rPr sz="1200">
                          <a:solidFill>
                            <a:srgbClr val="000000"/>
                          </a:solidFill>
                          <a:latin typeface="Arial"/>
                        </a:rPr>
                        <a:t>(1,502</a:t>
                      </a:r>
                    </a:p>
                  </a:txBody>
                  <a:tcPr marL="27432" marR="0" marT="0" marB="18288" anchor="b">
                    <a:lnL w="0"/>
                    <a:lnR w="0"/>
                    <a:lnT w="0"/>
                    <a:lnB w="0"/>
                    <a:noFill/>
                  </a:tcPr>
                </a:tc>
                <a:tc hMerge="1">
                  <a:txBody>
                    <a:bodyPr/>
                    <a:lstStyle/>
                    <a:p>
                      <a:endParaRPr/>
                    </a:p>
                  </a:txBody>
                  <a:tcPr>
                    <a:lnL w="0"/>
                    <a:lnR w="0"/>
                    <a:lnT w="0"/>
                    <a:lnB w="0"/>
                  </a:tcPr>
                </a:tc>
                <a:tc>
                  <a:txBody>
                    <a:bodyPr/>
                    <a:lstStyle/>
                    <a:p>
                      <a:pPr algn="l">
                        <a:lnSpc>
                          <a:spcPct val="99600"/>
                        </a:lnSpc>
                      </a:pPr>
                      <a:r>
                        <a:rPr sz="1200">
                          <a:solidFill>
                            <a:srgbClr val="000000"/>
                          </a:solidFill>
                          <a:latin typeface="Arial"/>
                        </a:rPr>
                        <a:t>)</a:t>
                      </a:r>
                    </a:p>
                  </a:txBody>
                  <a:tcPr marL="0" marR="0"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5"/>
                  </a:ext>
                </a:extLst>
              </a:tr>
              <a:tr h="219075">
                <a:tc>
                  <a:txBody>
                    <a:bodyPr/>
                    <a:lstStyle/>
                    <a:p>
                      <a:pPr algn="l" defTabSz="457200">
                        <a:lnSpc>
                          <a:spcPct val="100000"/>
                        </a:lnSpc>
                        <a:spcBef>
                          <a:spcPct val="0"/>
                        </a:spcBef>
                        <a:spcAft>
                          <a:spcPct val="0"/>
                        </a:spcAft>
                      </a:pPr>
                      <a:r>
                        <a:rPr sz="1100">
                          <a:solidFill>
                            <a:srgbClr val="FFDE0F"/>
                          </a:solidFill>
                          <a:latin typeface="Wingdings"/>
                        </a:rPr>
                        <a:t>n </a:t>
                      </a:r>
                      <a:r>
                        <a:rPr sz="1100">
                          <a:solidFill>
                            <a:srgbClr val="000000"/>
                          </a:solidFill>
                          <a:latin typeface="Arial"/>
                        </a:rPr>
                        <a:t>Other</a:t>
                      </a:r>
                    </a:p>
                  </a:txBody>
                  <a:tcPr marL="27432" marR="27432" marT="0" marB="18288" anchor="b">
                    <a:lnL w="0"/>
                    <a:lnR w="0"/>
                    <a:lnT w="0"/>
                    <a:lnB w="0"/>
                    <a:noFill/>
                  </a:tcPr>
                </a:tc>
                <a:tc>
                  <a:txBody>
                    <a:bodyPr/>
                    <a:lstStyle/>
                    <a:p>
                      <a:endParaRPr sz="100"/>
                    </a:p>
                  </a:txBody>
                  <a:tcPr marL="0" marR="0" marT="0" marB="0" anchor="b">
                    <a:lnL w="0"/>
                    <a:lnR w="0"/>
                    <a:lnT w="0"/>
                    <a:lnB w="0"/>
                    <a:noFill/>
                  </a:tcPr>
                </a:tc>
                <a:tc gridSpan="2">
                  <a:txBody>
                    <a:bodyPr/>
                    <a:lstStyle/>
                    <a:p>
                      <a:pPr algn="r">
                        <a:lnSpc>
                          <a:spcPct val="99600"/>
                        </a:lnSpc>
                      </a:pPr>
                      <a:r>
                        <a:rPr sz="1200">
                          <a:solidFill>
                            <a:srgbClr val="000000"/>
                          </a:solidFill>
                          <a:latin typeface="Arial"/>
                        </a:rPr>
                        <a:t>3,004</a:t>
                      </a:r>
                    </a:p>
                  </a:txBody>
                  <a:tcPr marL="27432" marR="0"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a:txBody>
                    <a:bodyPr/>
                    <a:lstStyle/>
                    <a:p>
                      <a:pPr algn="r">
                        <a:lnSpc>
                          <a:spcPct val="99600"/>
                        </a:lnSpc>
                      </a:pPr>
                      <a:endParaRPr sz="1200">
                        <a:solidFill>
                          <a:srgbClr val="000000"/>
                        </a:solidFill>
                        <a:latin typeface="Arial"/>
                      </a:endParaRPr>
                    </a:p>
                  </a:txBody>
                  <a:tcPr marL="0" marR="9144" marT="0" marB="18288" anchor="b">
                    <a:lnL w="0"/>
                    <a:lnR w="0"/>
                    <a:lnT w="0"/>
                    <a:lnB w="12700" cmpd="sng">
                      <a:solidFill>
                        <a:srgbClr val="000000"/>
                      </a:solidFill>
                      <a:prstDash val="solid"/>
                    </a:lnB>
                    <a:noFill/>
                  </a:tcPr>
                </a:tc>
                <a:tc gridSpan="2">
                  <a:txBody>
                    <a:bodyPr/>
                    <a:lstStyle/>
                    <a:p>
                      <a:pPr algn="r">
                        <a:lnSpc>
                          <a:spcPct val="99600"/>
                        </a:lnSpc>
                      </a:pPr>
                      <a:r>
                        <a:rPr sz="1200">
                          <a:solidFill>
                            <a:srgbClr val="000000"/>
                          </a:solidFill>
                          <a:latin typeface="Arial"/>
                        </a:rPr>
                        <a:t>2,769</a:t>
                      </a:r>
                    </a:p>
                  </a:txBody>
                  <a:tcPr marL="27432" marR="0"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a:txBody>
                    <a:bodyPr/>
                    <a:lstStyle/>
                    <a:p>
                      <a:pPr algn="r">
                        <a:lnSpc>
                          <a:spcPct val="99600"/>
                        </a:lnSpc>
                      </a:pPr>
                      <a:endParaRPr sz="1200">
                        <a:solidFill>
                          <a:srgbClr val="000000"/>
                        </a:solidFill>
                        <a:latin typeface="Arial"/>
                      </a:endParaRPr>
                    </a:p>
                  </a:txBody>
                  <a:tcPr marL="0" marR="9144" marT="0" marB="18288" anchor="b">
                    <a:lnL w="0"/>
                    <a:lnR w="0"/>
                    <a:lnT w="0"/>
                    <a:lnB w="12700" cmpd="sng">
                      <a:solidFill>
                        <a:srgbClr val="000000"/>
                      </a:solidFill>
                      <a:prstDash val="solid"/>
                    </a:lnB>
                    <a:noFill/>
                  </a:tcPr>
                </a:tc>
                <a:tc gridSpan="2">
                  <a:txBody>
                    <a:bodyPr/>
                    <a:lstStyle/>
                    <a:p>
                      <a:pPr algn="r">
                        <a:lnSpc>
                          <a:spcPct val="99600"/>
                        </a:lnSpc>
                      </a:pPr>
                      <a:r>
                        <a:rPr sz="1200">
                          <a:solidFill>
                            <a:srgbClr val="000000"/>
                          </a:solidFill>
                          <a:latin typeface="Arial"/>
                        </a:rPr>
                        <a:t>235</a:t>
                      </a:r>
                    </a:p>
                  </a:txBody>
                  <a:tcPr marL="27432" marR="0"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a:txBody>
                    <a:bodyPr/>
                    <a:lstStyle/>
                    <a:p>
                      <a:pPr algn="r">
                        <a:lnSpc>
                          <a:spcPct val="99600"/>
                        </a:lnSpc>
                      </a:pPr>
                      <a:endParaRPr sz="1200">
                        <a:solidFill>
                          <a:srgbClr val="000000"/>
                        </a:solidFill>
                        <a:latin typeface="Arial"/>
                      </a:endParaRP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6"/>
                  </a:ext>
                </a:extLst>
              </a:tr>
              <a:tr h="219075">
                <a:tc>
                  <a:txBody>
                    <a:bodyPr/>
                    <a:lstStyle/>
                    <a:p>
                      <a:pPr algn="l">
                        <a:lnSpc>
                          <a:spcPct val="99600"/>
                        </a:lnSpc>
                      </a:pPr>
                      <a:r>
                        <a:rPr sz="1100">
                          <a:solidFill>
                            <a:srgbClr val="000000"/>
                          </a:solidFill>
                          <a:latin typeface="Arial"/>
                        </a:rPr>
                        <a:t>Total</a:t>
                      </a:r>
                    </a:p>
                  </a:txBody>
                  <a:tcPr marL="27432" marR="27432" marT="0" marB="18288" anchor="b">
                    <a:lnL w="0"/>
                    <a:lnR w="0"/>
                    <a:lnT w="0"/>
                    <a:lnB w="12700" cmpd="dbl">
                      <a:solidFill>
                        <a:srgbClr val="000000"/>
                      </a:solidFill>
                      <a:prstDash val="solid"/>
                    </a:lnB>
                    <a:noFill/>
                  </a:tcPr>
                </a:tc>
                <a:tc>
                  <a:txBody>
                    <a:bodyPr/>
                    <a:lstStyle/>
                    <a:p>
                      <a:endParaRPr sz="100"/>
                    </a:p>
                  </a:txBody>
                  <a:tcPr marL="0" marR="0" marT="0" marB="0" anchor="b">
                    <a:lnL w="0"/>
                    <a:lnR w="0"/>
                    <a:lnT w="0"/>
                    <a:lnB w="12700" cmpd="dbl">
                      <a:solidFill>
                        <a:srgbClr val="000000"/>
                      </a:solidFill>
                      <a:prstDash val="solid"/>
                    </a:lnB>
                    <a:noFill/>
                  </a:tcPr>
                </a:tc>
                <a:tc>
                  <a:txBody>
                    <a:bodyPr/>
                    <a:lstStyle/>
                    <a:p>
                      <a:pPr algn="l">
                        <a:lnSpc>
                          <a:spcPct val="99600"/>
                        </a:lnSpc>
                      </a:pPr>
                      <a:r>
                        <a:rPr sz="1200">
                          <a:solidFill>
                            <a:srgbClr val="000000"/>
                          </a:solidFill>
                          <a:latin typeface="Arial"/>
                        </a:rPr>
                        <a:t>$</a:t>
                      </a:r>
                    </a:p>
                  </a:txBody>
                  <a:tcPr marL="27432" marR="0" marT="0" marB="18288" anchor="b">
                    <a:lnL w="0"/>
                    <a:lnR w="0"/>
                    <a:lnT w="12700" cmpd="sng">
                      <a:solidFill>
                        <a:srgbClr val="000000"/>
                      </a:solidFill>
                      <a:prstDash val="solid"/>
                    </a:lnT>
                    <a:lnB w="12700" cmpd="dbl">
                      <a:solidFill>
                        <a:srgbClr val="000000"/>
                      </a:solidFill>
                      <a:prstDash val="solid"/>
                    </a:lnB>
                    <a:noFill/>
                  </a:tcPr>
                </a:tc>
                <a:tc>
                  <a:txBody>
                    <a:bodyPr/>
                    <a:lstStyle/>
                    <a:p>
                      <a:pPr algn="r">
                        <a:lnSpc>
                          <a:spcPct val="99600"/>
                        </a:lnSpc>
                      </a:pPr>
                      <a:r>
                        <a:rPr sz="1200">
                          <a:solidFill>
                            <a:srgbClr val="000000"/>
                          </a:solidFill>
                          <a:latin typeface="Arial"/>
                        </a:rPr>
                        <a:t>55,574</a:t>
                      </a:r>
                    </a:p>
                  </a:txBody>
                  <a:tcPr marL="0" marR="0" marT="0" marB="18288" anchor="b">
                    <a:lnL w="0"/>
                    <a:lnR w="0"/>
                    <a:lnT w="12700" cmpd="sng">
                      <a:solidFill>
                        <a:srgbClr val="000000"/>
                      </a:solidFill>
                      <a:prstDash val="solid"/>
                    </a:lnT>
                    <a:lnB w="12700" cmpd="dbl">
                      <a:solidFill>
                        <a:srgbClr val="000000"/>
                      </a:solidFill>
                      <a:prstDash val="solid"/>
                    </a:lnB>
                    <a:noFill/>
                  </a:tcPr>
                </a:tc>
                <a:tc>
                  <a:txBody>
                    <a:bodyPr/>
                    <a:lstStyle/>
                    <a:p>
                      <a:pPr algn="r">
                        <a:lnSpc>
                          <a:spcPct val="99600"/>
                        </a:lnSpc>
                      </a:pPr>
                      <a:endParaRPr sz="1200">
                        <a:solidFill>
                          <a:srgbClr val="000000"/>
                        </a:solidFill>
                        <a:latin typeface="Arial"/>
                      </a:endParaRPr>
                    </a:p>
                  </a:txBody>
                  <a:tcPr marL="0" marR="9144" marT="0" marB="18288" anchor="b">
                    <a:lnL w="0"/>
                    <a:lnR w="0"/>
                    <a:lnT w="12700" cmpd="sng">
                      <a:solidFill>
                        <a:srgbClr val="000000"/>
                      </a:solidFill>
                      <a:prstDash val="solid"/>
                    </a:lnT>
                    <a:lnB w="12700" cmpd="dbl">
                      <a:solidFill>
                        <a:srgbClr val="000000"/>
                      </a:solidFill>
                      <a:prstDash val="solid"/>
                    </a:lnB>
                    <a:noFill/>
                  </a:tcPr>
                </a:tc>
                <a:tc>
                  <a:txBody>
                    <a:bodyPr/>
                    <a:lstStyle/>
                    <a:p>
                      <a:pPr algn="l">
                        <a:lnSpc>
                          <a:spcPct val="99600"/>
                        </a:lnSpc>
                      </a:pPr>
                      <a:r>
                        <a:rPr sz="1200">
                          <a:solidFill>
                            <a:srgbClr val="000000"/>
                          </a:solidFill>
                          <a:latin typeface="Arial"/>
                        </a:rPr>
                        <a:t>$</a:t>
                      </a:r>
                    </a:p>
                  </a:txBody>
                  <a:tcPr marL="27432" marR="0" marT="0" marB="18288" anchor="b">
                    <a:lnL w="0"/>
                    <a:lnR w="0"/>
                    <a:lnT w="12700" cmpd="sng">
                      <a:solidFill>
                        <a:srgbClr val="000000"/>
                      </a:solidFill>
                      <a:prstDash val="solid"/>
                    </a:lnT>
                    <a:lnB w="12700" cmpd="dbl">
                      <a:solidFill>
                        <a:srgbClr val="000000"/>
                      </a:solidFill>
                      <a:prstDash val="solid"/>
                    </a:lnB>
                    <a:noFill/>
                  </a:tcPr>
                </a:tc>
                <a:tc>
                  <a:txBody>
                    <a:bodyPr/>
                    <a:lstStyle/>
                    <a:p>
                      <a:pPr algn="r">
                        <a:lnSpc>
                          <a:spcPct val="99600"/>
                        </a:lnSpc>
                      </a:pPr>
                      <a:r>
                        <a:rPr sz="1200">
                          <a:solidFill>
                            <a:srgbClr val="000000"/>
                          </a:solidFill>
                          <a:latin typeface="Arial"/>
                        </a:rPr>
                        <a:t>63,247</a:t>
                      </a:r>
                    </a:p>
                  </a:txBody>
                  <a:tcPr marL="0" marR="0" marT="0" marB="18288" anchor="b">
                    <a:lnL w="0"/>
                    <a:lnR w="0"/>
                    <a:lnT w="12700" cmpd="sng">
                      <a:solidFill>
                        <a:srgbClr val="000000"/>
                      </a:solidFill>
                      <a:prstDash val="solid"/>
                    </a:lnT>
                    <a:lnB w="12700" cmpd="dbl">
                      <a:solidFill>
                        <a:srgbClr val="000000"/>
                      </a:solidFill>
                      <a:prstDash val="solid"/>
                    </a:lnB>
                    <a:noFill/>
                  </a:tcPr>
                </a:tc>
                <a:tc>
                  <a:txBody>
                    <a:bodyPr/>
                    <a:lstStyle/>
                    <a:p>
                      <a:pPr algn="r">
                        <a:lnSpc>
                          <a:spcPct val="99600"/>
                        </a:lnSpc>
                      </a:pPr>
                      <a:endParaRPr sz="1200">
                        <a:solidFill>
                          <a:srgbClr val="000000"/>
                        </a:solidFill>
                        <a:latin typeface="Arial"/>
                      </a:endParaRPr>
                    </a:p>
                  </a:txBody>
                  <a:tcPr marL="0" marR="9144" marT="0" marB="18288" anchor="b">
                    <a:lnL w="0"/>
                    <a:lnR w="0"/>
                    <a:lnT w="12700" cmpd="sng">
                      <a:solidFill>
                        <a:srgbClr val="000000"/>
                      </a:solidFill>
                      <a:prstDash val="solid"/>
                    </a:lnT>
                    <a:lnB w="12700" cmpd="dbl">
                      <a:solidFill>
                        <a:srgbClr val="000000"/>
                      </a:solidFill>
                      <a:prstDash val="solid"/>
                    </a:lnB>
                    <a:noFill/>
                  </a:tcPr>
                </a:tc>
                <a:tc>
                  <a:txBody>
                    <a:bodyPr/>
                    <a:lstStyle/>
                    <a:p>
                      <a:pPr algn="l">
                        <a:lnSpc>
                          <a:spcPct val="99600"/>
                        </a:lnSpc>
                      </a:pPr>
                      <a:r>
                        <a:rPr sz="1200">
                          <a:solidFill>
                            <a:srgbClr val="000000"/>
                          </a:solidFill>
                          <a:latin typeface="Arial"/>
                        </a:rPr>
                        <a:t>$</a:t>
                      </a:r>
                    </a:p>
                  </a:txBody>
                  <a:tcPr marL="27432" marR="0" marT="0" marB="18288" anchor="b">
                    <a:lnL w="0"/>
                    <a:lnR w="0"/>
                    <a:lnT w="12700" cmpd="sng">
                      <a:solidFill>
                        <a:srgbClr val="000000"/>
                      </a:solidFill>
                      <a:prstDash val="solid"/>
                    </a:lnT>
                    <a:lnB w="12700" cmpd="dbl">
                      <a:solidFill>
                        <a:srgbClr val="000000"/>
                      </a:solidFill>
                      <a:prstDash val="solid"/>
                    </a:lnB>
                    <a:noFill/>
                  </a:tcPr>
                </a:tc>
                <a:tc>
                  <a:txBody>
                    <a:bodyPr/>
                    <a:lstStyle/>
                    <a:p>
                      <a:pPr algn="r">
                        <a:lnSpc>
                          <a:spcPct val="99600"/>
                        </a:lnSpc>
                      </a:pPr>
                      <a:r>
                        <a:rPr sz="1200">
                          <a:solidFill>
                            <a:srgbClr val="000000"/>
                          </a:solidFill>
                          <a:latin typeface="Arial"/>
                        </a:rPr>
                        <a:t>(7,673</a:t>
                      </a:r>
                    </a:p>
                  </a:txBody>
                  <a:tcPr marL="0" marR="0" marT="0" marB="18288" anchor="b">
                    <a:lnL w="0"/>
                    <a:lnR w="0"/>
                    <a:lnT w="12700" cmpd="sng">
                      <a:solidFill>
                        <a:srgbClr val="000000"/>
                      </a:solidFill>
                      <a:prstDash val="solid"/>
                    </a:lnT>
                    <a:lnB w="12700" cmpd="dbl">
                      <a:solidFill>
                        <a:srgbClr val="000000"/>
                      </a:solidFill>
                      <a:prstDash val="solid"/>
                    </a:lnB>
                    <a:noFill/>
                  </a:tcPr>
                </a:tc>
                <a:tc>
                  <a:txBody>
                    <a:bodyPr/>
                    <a:lstStyle/>
                    <a:p>
                      <a:pPr algn="l">
                        <a:lnSpc>
                          <a:spcPct val="99600"/>
                        </a:lnSpc>
                      </a:pPr>
                      <a:r>
                        <a:rPr sz="1200">
                          <a:solidFill>
                            <a:srgbClr val="000000"/>
                          </a:solidFill>
                          <a:latin typeface="Arial"/>
                        </a:rPr>
                        <a:t>)</a:t>
                      </a:r>
                    </a:p>
                  </a:txBody>
                  <a:tcPr marL="0" marR="0" marT="0" marB="18288" anchor="b">
                    <a:lnL w="0"/>
                    <a:lnR w="0"/>
                    <a:lnT w="12700" cmpd="sng">
                      <a:solidFill>
                        <a:srgbClr val="000000"/>
                      </a:solidFill>
                      <a:prstDash val="solid"/>
                    </a:lnT>
                    <a:lnB w="12700" cmpd="dbl">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7"/>
                  </a:ext>
                </a:extLst>
              </a:tr>
              <a:tr h="180975">
                <a:tc gridSpan="11">
                  <a:txBody>
                    <a:bodyPr/>
                    <a:lstStyle/>
                    <a:p>
                      <a:endParaRPr sz="100"/>
                    </a:p>
                  </a:txBody>
                  <a:tcPr marL="0" marR="0" marT="0" marB="0" anchor="b">
                    <a:lnL w="0"/>
                    <a:lnR w="0"/>
                    <a:lnT w="12700" cmpd="dbl">
                      <a:solidFill>
                        <a:srgbClr val="000000"/>
                      </a:solidFill>
                      <a:prstDash val="solid"/>
                    </a:lnT>
                    <a:lnB w="0"/>
                    <a:noFill/>
                  </a:tcPr>
                </a:tc>
                <a:tc hMerge="1">
                  <a:txBody>
                    <a:bodyPr/>
                    <a:lstStyle/>
                    <a:p>
                      <a:endParaRPr/>
                    </a:p>
                  </a:txBody>
                  <a:tcPr anchor="b">
                    <a:lnL w="0"/>
                    <a:lnR w="0"/>
                    <a:lnT w="0"/>
                    <a:lnB w="0"/>
                    <a:noFill/>
                  </a:tcPr>
                </a:tc>
                <a:tc hMerge="1">
                  <a:txBody>
                    <a:bodyPr/>
                    <a:lstStyle/>
                    <a:p>
                      <a:endParaRPr/>
                    </a:p>
                  </a:txBody>
                  <a:tcPr anchor="b">
                    <a:lnL w="0"/>
                    <a:lnR w="0"/>
                    <a:lnT w="12700" cmpd="dbl">
                      <a:prstDash val="solid"/>
                    </a:lnT>
                    <a:lnB w="0"/>
                    <a:noFill/>
                  </a:tcPr>
                </a:tc>
                <a:tc hMerge="1">
                  <a:txBody>
                    <a:bodyPr/>
                    <a:lstStyle/>
                    <a:p>
                      <a:endParaRPr/>
                    </a:p>
                  </a:txBody>
                  <a:tcPr anchor="b">
                    <a:lnL w="0"/>
                    <a:lnR w="0"/>
                    <a:lnT w="12700" cmpd="dbl">
                      <a:prstDash val="solid"/>
                    </a:lnT>
                    <a:lnB w="0"/>
                    <a:noFill/>
                  </a:tcPr>
                </a:tc>
                <a:tc hMerge="1">
                  <a:txBody>
                    <a:bodyPr/>
                    <a:lstStyle/>
                    <a:p>
                      <a:endParaRPr/>
                    </a:p>
                  </a:txBody>
                  <a:tcPr anchor="b">
                    <a:lnL w="0"/>
                    <a:lnR w="0"/>
                    <a:lnT w="12700" cmpd="dbl">
                      <a:prstDash val="solid"/>
                    </a:lnT>
                    <a:lnB w="0"/>
                    <a:noFill/>
                  </a:tcPr>
                </a:tc>
                <a:tc hMerge="1">
                  <a:txBody>
                    <a:bodyPr/>
                    <a:lstStyle/>
                    <a:p>
                      <a:endParaRPr/>
                    </a:p>
                  </a:txBody>
                  <a:tcPr anchor="b">
                    <a:lnL w="0"/>
                    <a:lnR w="0"/>
                    <a:lnT w="12700" cmpd="dbl">
                      <a:prstDash val="solid"/>
                    </a:lnT>
                    <a:lnB w="0"/>
                    <a:noFill/>
                  </a:tcPr>
                </a:tc>
                <a:tc hMerge="1">
                  <a:txBody>
                    <a:bodyPr/>
                    <a:lstStyle/>
                    <a:p>
                      <a:endParaRPr/>
                    </a:p>
                  </a:txBody>
                  <a:tcPr anchor="b">
                    <a:lnL w="0"/>
                    <a:lnR w="0"/>
                    <a:lnT w="12700" cmpd="dbl">
                      <a:prstDash val="solid"/>
                    </a:lnT>
                    <a:lnB w="0"/>
                    <a:noFill/>
                  </a:tcPr>
                </a:tc>
                <a:tc hMerge="1">
                  <a:txBody>
                    <a:bodyPr/>
                    <a:lstStyle/>
                    <a:p>
                      <a:endParaRPr/>
                    </a:p>
                  </a:txBody>
                  <a:tcPr anchor="b">
                    <a:lnL w="0"/>
                    <a:lnR w="0"/>
                    <a:lnT w="12700" cmpd="dbl">
                      <a:prstDash val="solid"/>
                    </a:lnT>
                    <a:lnB w="0"/>
                    <a:noFill/>
                  </a:tcPr>
                </a:tc>
                <a:tc hMerge="1">
                  <a:txBody>
                    <a:bodyPr/>
                    <a:lstStyle/>
                    <a:p>
                      <a:endParaRPr/>
                    </a:p>
                  </a:txBody>
                  <a:tcPr anchor="b">
                    <a:lnL w="0"/>
                    <a:lnR w="0"/>
                    <a:lnT w="12700" cmpd="dbl">
                      <a:prstDash val="solid"/>
                    </a:lnT>
                    <a:lnB w="0"/>
                    <a:noFill/>
                  </a:tcPr>
                </a:tc>
                <a:tc hMerge="1">
                  <a:txBody>
                    <a:bodyPr/>
                    <a:lstStyle/>
                    <a:p>
                      <a:endParaRPr/>
                    </a:p>
                  </a:txBody>
                  <a:tcPr anchor="b">
                    <a:lnL w="0"/>
                    <a:lnR w="0"/>
                    <a:lnT w="12700" cmpd="dbl">
                      <a:prstDash val="solid"/>
                    </a:lnT>
                    <a:lnB w="0"/>
                    <a:noFill/>
                  </a:tcPr>
                </a:tc>
                <a:tc hMerge="1">
                  <a:txBody>
                    <a:bodyPr/>
                    <a:lstStyle/>
                    <a:p>
                      <a:endParaRPr/>
                    </a:p>
                  </a:txBody>
                  <a:tcPr anchor="b">
                    <a:lnL w="0"/>
                    <a:lnR w="0"/>
                    <a:lnT w="12700" cmpd="dbl">
                      <a:prstDash val="solid"/>
                    </a:lnT>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8"/>
                  </a:ext>
                </a:extLst>
              </a:tr>
            </a:tbl>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14198" y="124968"/>
            <a:ext cx="7007225" cy="3556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rPr>
              <a:t>NON-INTEREST EXPENSE</a:t>
            </a:r>
          </a:p>
        </p:txBody>
      </p:sp>
      <p:sp>
        <p:nvSpPr>
          <p:cNvPr id="3" name="New shape"/>
          <p:cNvSpPr/>
          <p:nvPr/>
        </p:nvSpPr>
        <p:spPr>
          <a:xfrm>
            <a:off x="255016" y="820039"/>
            <a:ext cx="3349752" cy="477012"/>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Arial"/>
              </a:rPr>
              <a:t>Three months ended December 31, 2020 </a:t>
            </a:r>
          </a:p>
          <a:p>
            <a:pPr algn="ctr" defTabSz="457200">
              <a:lnSpc>
                <a:spcPct val="100000"/>
              </a:lnSpc>
              <a:spcBef>
                <a:spcPct val="0"/>
              </a:spcBef>
              <a:spcAft>
                <a:spcPct val="0"/>
              </a:spcAft>
            </a:pPr>
            <a:r>
              <a:rPr sz="1200" i="1">
                <a:solidFill>
                  <a:srgbClr val="000000"/>
                </a:solidFill>
                <a:latin typeface="Arial"/>
              </a:rPr>
              <a:t>(percent of total non-interest expense)</a:t>
            </a:r>
          </a:p>
        </p:txBody>
      </p:sp>
      <p:sp>
        <p:nvSpPr>
          <p:cNvPr id="4"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AE78DD89-A62F-4C5B-BBF5-01A589D02BEB}" type="slidenum">
              <a:rPr sz="1200">
                <a:solidFill>
                  <a:srgbClr val="FFFFFF"/>
                </a:solidFill>
                <a:latin typeface="Arial"/>
              </a:rPr>
              <a:t>7</a:t>
            </a:fld>
            <a:endParaRPr sz="1200">
              <a:solidFill>
                <a:srgbClr val="FFFFFF"/>
              </a:solidFill>
              <a:latin typeface="Arial"/>
            </a:endParaRPr>
          </a:p>
        </p:txBody>
      </p:sp>
      <p:sp>
        <p:nvSpPr>
          <p:cNvPr id="5" name="New shape"/>
          <p:cNvSpPr/>
          <p:nvPr/>
        </p:nvSpPr>
        <p:spPr>
          <a:xfrm>
            <a:off x="53975" y="638683"/>
            <a:ext cx="3609975" cy="536435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53975" y="638683"/>
            <a:ext cx="3609975" cy="5364353"/>
          </a:xfrm>
          <a:prstGeom prst="rect">
            <a:avLst/>
          </a:prstGeom>
        </p:spPr>
      </p:pic>
      <p:graphicFrame>
        <p:nvGraphicFramePr>
          <p:cNvPr id="7" name="New Table"/>
          <p:cNvGraphicFramePr>
            <a:graphicFrameLocks noGrp="1"/>
          </p:cNvGraphicFramePr>
          <p:nvPr/>
        </p:nvGraphicFramePr>
        <p:xfrm>
          <a:off x="3470148" y="1440561"/>
          <a:ext cx="5419725" cy="2083994"/>
        </p:xfrm>
        <a:graphic>
          <a:graphicData uri="http://schemas.openxmlformats.org/drawingml/2006/table">
            <a:tbl>
              <a:tblPr>
                <a:tableStyleId>{5C22544A-7EE6-4342-B048-85BDC9FD1C3A}</a:tableStyleId>
              </a:tblPr>
              <a:tblGrid>
                <a:gridCol w="2238375">
                  <a:extLst>
                    <a:ext uri="{9D8B030D-6E8A-4147-A177-3AD203B41FA5}">
                      <a16:colId xmlns:a16="http://schemas.microsoft.com/office/drawing/2014/main" val="20000"/>
                    </a:ext>
                  </a:extLst>
                </a:gridCol>
                <a:gridCol w="161925">
                  <a:extLst>
                    <a:ext uri="{9D8B030D-6E8A-4147-A177-3AD203B41FA5}">
                      <a16:colId xmlns:a16="http://schemas.microsoft.com/office/drawing/2014/main" val="20001"/>
                    </a:ext>
                  </a:extLst>
                </a:gridCol>
                <a:gridCol w="545846">
                  <a:extLst>
                    <a:ext uri="{9D8B030D-6E8A-4147-A177-3AD203B41FA5}">
                      <a16:colId xmlns:a16="http://schemas.microsoft.com/office/drawing/2014/main" val="20002"/>
                    </a:ext>
                  </a:extLst>
                </a:gridCol>
                <a:gridCol w="458978">
                  <a:extLst>
                    <a:ext uri="{9D8B030D-6E8A-4147-A177-3AD203B41FA5}">
                      <a16:colId xmlns:a16="http://schemas.microsoft.com/office/drawing/2014/main" val="20003"/>
                    </a:ext>
                  </a:extLst>
                </a:gridCol>
                <a:gridCol w="52832">
                  <a:extLst>
                    <a:ext uri="{9D8B030D-6E8A-4147-A177-3AD203B41FA5}">
                      <a16:colId xmlns:a16="http://schemas.microsoft.com/office/drawing/2014/main" val="20004"/>
                    </a:ext>
                  </a:extLst>
                </a:gridCol>
                <a:gridCol w="564896">
                  <a:extLst>
                    <a:ext uri="{9D8B030D-6E8A-4147-A177-3AD203B41FA5}">
                      <a16:colId xmlns:a16="http://schemas.microsoft.com/office/drawing/2014/main" val="20005"/>
                    </a:ext>
                  </a:extLst>
                </a:gridCol>
                <a:gridCol w="458978">
                  <a:extLst>
                    <a:ext uri="{9D8B030D-6E8A-4147-A177-3AD203B41FA5}">
                      <a16:colId xmlns:a16="http://schemas.microsoft.com/office/drawing/2014/main" val="20006"/>
                    </a:ext>
                  </a:extLst>
                </a:gridCol>
                <a:gridCol w="52832">
                  <a:extLst>
                    <a:ext uri="{9D8B030D-6E8A-4147-A177-3AD203B41FA5}">
                      <a16:colId xmlns:a16="http://schemas.microsoft.com/office/drawing/2014/main" val="20007"/>
                    </a:ext>
                  </a:extLst>
                </a:gridCol>
                <a:gridCol w="320929">
                  <a:extLst>
                    <a:ext uri="{9D8B030D-6E8A-4147-A177-3AD203B41FA5}">
                      <a16:colId xmlns:a16="http://schemas.microsoft.com/office/drawing/2014/main" val="20008"/>
                    </a:ext>
                  </a:extLst>
                </a:gridCol>
                <a:gridCol w="388620">
                  <a:extLst>
                    <a:ext uri="{9D8B030D-6E8A-4147-A177-3AD203B41FA5}">
                      <a16:colId xmlns:a16="http://schemas.microsoft.com/office/drawing/2014/main" val="20009"/>
                    </a:ext>
                  </a:extLst>
                </a:gridCol>
                <a:gridCol w="52832">
                  <a:extLst>
                    <a:ext uri="{9D8B030D-6E8A-4147-A177-3AD203B41FA5}">
                      <a16:colId xmlns:a16="http://schemas.microsoft.com/office/drawing/2014/main" val="20010"/>
                    </a:ext>
                  </a:extLst>
                </a:gridCol>
                <a:gridCol w="152400">
                  <a:extLst>
                    <a:ext uri="{9D8B030D-6E8A-4147-A177-3AD203B41FA5}">
                      <a16:colId xmlns:a16="http://schemas.microsoft.com/office/drawing/2014/main" val="20011"/>
                    </a:ext>
                  </a:extLst>
                </a:gridCol>
              </a:tblGrid>
              <a:tr h="314325">
                <a:tc gridSpan="2">
                  <a:txBody>
                    <a:bodyPr/>
                    <a:lstStyle/>
                    <a:p>
                      <a:endParaRPr sz="100"/>
                    </a:p>
                  </a:txBody>
                  <a:tcPr marL="0" marR="0" marT="0" marB="0" anchor="b">
                    <a:lnL w="0"/>
                    <a:lnR w="0"/>
                    <a:lnT w="0"/>
                    <a:lnB w="0"/>
                    <a:noFill/>
                  </a:tcPr>
                </a:tc>
                <a:tc hMerge="1">
                  <a:txBody>
                    <a:bodyPr/>
                    <a:lstStyle/>
                    <a:p>
                      <a:endParaRPr/>
                    </a:p>
                  </a:txBody>
                  <a:tcPr anchor="b">
                    <a:lnL w="0"/>
                    <a:lnR w="0"/>
                    <a:lnT w="0"/>
                    <a:lnB w="0"/>
                    <a:noFill/>
                  </a:tcPr>
                </a:tc>
                <a:tc gridSpan="3">
                  <a:txBody>
                    <a:bodyPr/>
                    <a:lstStyle/>
                    <a:p>
                      <a:pPr algn="ctr">
                        <a:lnSpc>
                          <a:spcPct val="99600"/>
                        </a:lnSpc>
                      </a:pPr>
                      <a:r>
                        <a:rPr sz="1000" b="1" u="sng">
                          <a:solidFill>
                            <a:srgbClr val="000000"/>
                          </a:solidFill>
                          <a:latin typeface="Arial"/>
                        </a:rPr>
                        <a:t>4Q20</a:t>
                      </a:r>
                    </a:p>
                  </a:txBody>
                  <a:tcPr marL="27432" marR="27432" marT="0" marB="18288" anchor="b">
                    <a:lnL w="0"/>
                    <a:lnR w="0"/>
                    <a:lnT w="0"/>
                    <a:lnB w="0"/>
                    <a:noFill/>
                  </a:tcPr>
                </a:tc>
                <a:tc hMerge="1">
                  <a:txBody>
                    <a:bodyPr/>
                    <a:lstStyle/>
                    <a:p>
                      <a:endParaRPr/>
                    </a:p>
                  </a:txBody>
                  <a:tcPr>
                    <a:lnL w="0"/>
                    <a:lnR w="0"/>
                    <a:lnT w="0"/>
                    <a:lnB w="0"/>
                  </a:tcPr>
                </a:tc>
                <a:tc hMerge="1">
                  <a:txBody>
                    <a:bodyPr/>
                    <a:lstStyle/>
                    <a:p>
                      <a:endParaRPr/>
                    </a:p>
                  </a:txBody>
                  <a:tcPr>
                    <a:lnL w="0"/>
                    <a:lnR w="0"/>
                    <a:lnT w="0"/>
                    <a:lnB w="0"/>
                  </a:tcPr>
                </a:tc>
                <a:tc gridSpan="3">
                  <a:txBody>
                    <a:bodyPr/>
                    <a:lstStyle/>
                    <a:p>
                      <a:pPr algn="ctr">
                        <a:lnSpc>
                          <a:spcPct val="99600"/>
                        </a:lnSpc>
                      </a:pPr>
                      <a:r>
                        <a:rPr sz="1000" b="1" u="sng">
                          <a:solidFill>
                            <a:srgbClr val="000000"/>
                          </a:solidFill>
                          <a:latin typeface="Arial"/>
                        </a:rPr>
                        <a:t>3Q20</a:t>
                      </a:r>
                    </a:p>
                  </a:txBody>
                  <a:tcPr marL="27432" marR="27432" marT="0" marB="18288" anchor="b">
                    <a:lnL w="0"/>
                    <a:lnR w="0"/>
                    <a:lnT w="0"/>
                    <a:lnB w="0"/>
                    <a:noFill/>
                  </a:tcPr>
                </a:tc>
                <a:tc hMerge="1">
                  <a:txBody>
                    <a:bodyPr/>
                    <a:lstStyle/>
                    <a:p>
                      <a:endParaRPr/>
                    </a:p>
                  </a:txBody>
                  <a:tcPr>
                    <a:lnL w="0"/>
                    <a:lnR w="0"/>
                    <a:lnT w="0"/>
                    <a:lnB w="0"/>
                  </a:tcPr>
                </a:tc>
                <a:tc hMerge="1">
                  <a:txBody>
                    <a:bodyPr/>
                    <a:lstStyle/>
                    <a:p>
                      <a:endParaRPr/>
                    </a:p>
                  </a:txBody>
                  <a:tcPr>
                    <a:lnL w="0"/>
                    <a:lnR w="0"/>
                    <a:lnT w="0"/>
                    <a:lnB w="0"/>
                  </a:tcPr>
                </a:tc>
                <a:tc gridSpan="3">
                  <a:txBody>
                    <a:bodyPr/>
                    <a:lstStyle/>
                    <a:p>
                      <a:pPr algn="ctr">
                        <a:lnSpc>
                          <a:spcPct val="99600"/>
                        </a:lnSpc>
                      </a:pPr>
                      <a:r>
                        <a:rPr sz="1000" b="1" u="sng">
                          <a:solidFill>
                            <a:srgbClr val="000000"/>
                          </a:solidFill>
                          <a:latin typeface="Arial"/>
                        </a:rPr>
                        <a:t>Change</a:t>
                      </a:r>
                    </a:p>
                  </a:txBody>
                  <a:tcPr marL="27432" marR="27432" marT="0" marB="18288" anchor="b">
                    <a:lnL w="0"/>
                    <a:lnR w="0"/>
                    <a:lnT w="0"/>
                    <a:lnB w="0"/>
                    <a:noFill/>
                  </a:tcPr>
                </a:tc>
                <a:tc hMerge="1">
                  <a:txBody>
                    <a:bodyPr/>
                    <a:lstStyle/>
                    <a:p>
                      <a:endParaRPr/>
                    </a:p>
                  </a:txBody>
                  <a:tcPr>
                    <a:lnL w="0"/>
                    <a:lnR w="0"/>
                    <a:lnT w="0"/>
                    <a:lnB w="0"/>
                  </a:tcPr>
                </a:tc>
                <a:tc hMerge="1">
                  <a:txBody>
                    <a:bodyPr/>
                    <a:lstStyle/>
                    <a:p>
                      <a:endParaRPr/>
                    </a:p>
                  </a:txBody>
                  <a:tcPr>
                    <a:lnL w="0"/>
                    <a:lnR w="0"/>
                    <a:lnT w="0"/>
                    <a:lnB w="0"/>
                  </a:tcPr>
                </a:tc>
                <a:tc>
                  <a:txBody>
                    <a:bodyPr/>
                    <a:lstStyle/>
                    <a:p>
                      <a:endParaRPr sz="100"/>
                    </a:p>
                  </a:txBody>
                  <a:tcPr marL="0" marR="0" marT="0" marB="0" anchor="b">
                    <a:lnL w="0"/>
                    <a:lnR w="0"/>
                    <a:lnT w="0"/>
                    <a:lnB w="0"/>
                    <a:noFill/>
                  </a:tcPr>
                </a:tc>
                <a:extLst>
                  <a:ext uri="{0D108BD9-81ED-4DB2-BD59-A6C34878D82A}">
                    <a16:rowId xmlns:a16="http://schemas.microsoft.com/office/drawing/2014/main" val="10000"/>
                  </a:ext>
                </a:extLst>
              </a:tr>
              <a:tr h="238125">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gridSpan="9">
                  <a:txBody>
                    <a:bodyPr/>
                    <a:lstStyle/>
                    <a:p>
                      <a:pPr algn="ctr">
                        <a:lnSpc>
                          <a:spcPct val="99600"/>
                        </a:lnSpc>
                      </a:pPr>
                      <a:r>
                        <a:rPr sz="1000" i="1">
                          <a:solidFill>
                            <a:srgbClr val="000000"/>
                          </a:solidFill>
                          <a:latin typeface="Arial"/>
                        </a:rPr>
                        <a:t>(dollars in thousands)</a:t>
                      </a:r>
                    </a:p>
                  </a:txBody>
                  <a:tcPr marL="27432" marR="9144" marT="0" marB="18288" anchor="b">
                    <a:lnL w="0"/>
                    <a:lnR w="0"/>
                    <a:lnT w="0"/>
                    <a:lnB w="0"/>
                    <a:noFill/>
                  </a:tcPr>
                </a:tc>
                <a:tc hMerge="1">
                  <a:txBody>
                    <a:bodyPr/>
                    <a:lstStyle/>
                    <a:p>
                      <a:endParaRPr/>
                    </a:p>
                  </a:txBody>
                  <a:tcPr>
                    <a:lnL w="0"/>
                    <a:lnR w="0"/>
                    <a:lnT w="0"/>
                    <a:lnB w="0"/>
                  </a:tcPr>
                </a:tc>
                <a:tc hMerge="1">
                  <a:txBody>
                    <a:bodyPr/>
                    <a:lstStyle/>
                    <a:p>
                      <a:endParaRPr/>
                    </a:p>
                  </a:txBody>
                  <a:tcPr>
                    <a:lnL w="0"/>
                    <a:lnR w="0"/>
                    <a:lnT w="0"/>
                    <a:lnB w="0"/>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1"/>
                  </a:ext>
                </a:extLst>
              </a:tr>
              <a:tr h="219075">
                <a:tc gridSpan="2">
                  <a:txBody>
                    <a:bodyPr/>
                    <a:lstStyle/>
                    <a:p>
                      <a:pPr algn="l" defTabSz="457200">
                        <a:lnSpc>
                          <a:spcPct val="100000"/>
                        </a:lnSpc>
                        <a:spcBef>
                          <a:spcPct val="0"/>
                        </a:spcBef>
                        <a:spcAft>
                          <a:spcPct val="0"/>
                        </a:spcAft>
                      </a:pPr>
                      <a:r>
                        <a:rPr sz="1200">
                          <a:solidFill>
                            <a:srgbClr val="00497F"/>
                          </a:solidFill>
                          <a:latin typeface="Wingdings"/>
                        </a:rPr>
                        <a:t>n </a:t>
                      </a:r>
                      <a:r>
                        <a:rPr sz="1000">
                          <a:solidFill>
                            <a:srgbClr val="000000"/>
                          </a:solidFill>
                          <a:latin typeface="Arial"/>
                        </a:rPr>
                        <a:t>Salaries and Benefits</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l">
                        <a:lnSpc>
                          <a:spcPct val="99600"/>
                        </a:lnSpc>
                      </a:pPr>
                      <a:r>
                        <a:rPr sz="1000">
                          <a:solidFill>
                            <a:srgbClr val="000000"/>
                          </a:solidFill>
                          <a:latin typeface="Arial"/>
                        </a:rPr>
                        <a:t>$</a:t>
                      </a:r>
                    </a:p>
                  </a:txBody>
                  <a:tcPr marL="27432" marR="0" marT="0" marB="18288" anchor="b">
                    <a:lnL w="0"/>
                    <a:lnR w="0"/>
                    <a:lnT w="0"/>
                    <a:lnB w="0"/>
                    <a:noFill/>
                  </a:tcPr>
                </a:tc>
                <a:tc>
                  <a:txBody>
                    <a:bodyPr/>
                    <a:lstStyle/>
                    <a:p>
                      <a:pPr algn="r">
                        <a:lnSpc>
                          <a:spcPct val="99600"/>
                        </a:lnSpc>
                      </a:pPr>
                      <a:r>
                        <a:rPr sz="1000">
                          <a:solidFill>
                            <a:srgbClr val="000000"/>
                          </a:solidFill>
                          <a:latin typeface="Arial"/>
                        </a:rPr>
                        <a:t>83,929</a:t>
                      </a:r>
                    </a:p>
                  </a:txBody>
                  <a:tcPr marL="0" marR="0" marT="0" marB="18288" anchor="b">
                    <a:lnL w="0"/>
                    <a:lnR w="0"/>
                    <a:lnT w="0"/>
                    <a:lnB w="0"/>
                    <a:noFill/>
                  </a:tcPr>
                </a:tc>
                <a:tc>
                  <a:txBody>
                    <a:bodyPr/>
                    <a:lstStyle/>
                    <a:p>
                      <a:pPr algn="r">
                        <a:lnSpc>
                          <a:spcPct val="99600"/>
                        </a:lnSpc>
                      </a:pPr>
                      <a:endParaRPr sz="1000">
                        <a:solidFill>
                          <a:srgbClr val="000000"/>
                        </a:solidFill>
                        <a:latin typeface="Arial"/>
                      </a:endParaRPr>
                    </a:p>
                  </a:txBody>
                  <a:tcPr marL="0" marR="9144" marT="0" marB="18288" anchor="b">
                    <a:lnL w="0"/>
                    <a:lnR w="0"/>
                    <a:lnT w="0"/>
                    <a:lnB w="0"/>
                    <a:noFill/>
                  </a:tcPr>
                </a:tc>
                <a:tc>
                  <a:txBody>
                    <a:bodyPr/>
                    <a:lstStyle/>
                    <a:p>
                      <a:pPr algn="l">
                        <a:lnSpc>
                          <a:spcPct val="99600"/>
                        </a:lnSpc>
                      </a:pPr>
                      <a:r>
                        <a:rPr sz="1000">
                          <a:solidFill>
                            <a:srgbClr val="000000"/>
                          </a:solidFill>
                          <a:latin typeface="Arial"/>
                        </a:rPr>
                        <a:t>$</a:t>
                      </a:r>
                    </a:p>
                  </a:txBody>
                  <a:tcPr marL="27432" marR="0" marT="0" marB="18288" anchor="b">
                    <a:lnL w="0"/>
                    <a:lnR w="0"/>
                    <a:lnT w="0"/>
                    <a:lnB w="0"/>
                    <a:noFill/>
                  </a:tcPr>
                </a:tc>
                <a:tc>
                  <a:txBody>
                    <a:bodyPr/>
                    <a:lstStyle/>
                    <a:p>
                      <a:pPr algn="r">
                        <a:lnSpc>
                          <a:spcPct val="99600"/>
                        </a:lnSpc>
                      </a:pPr>
                      <a:r>
                        <a:rPr sz="1000">
                          <a:solidFill>
                            <a:srgbClr val="000000"/>
                          </a:solidFill>
                          <a:latin typeface="Arial"/>
                        </a:rPr>
                        <a:t>79,227</a:t>
                      </a:r>
                    </a:p>
                  </a:txBody>
                  <a:tcPr marL="0" marR="0" marT="0" marB="18288" anchor="b">
                    <a:lnL w="0"/>
                    <a:lnR w="0"/>
                    <a:lnT w="0"/>
                    <a:lnB w="0"/>
                    <a:noFill/>
                  </a:tcPr>
                </a:tc>
                <a:tc>
                  <a:txBody>
                    <a:bodyPr/>
                    <a:lstStyle/>
                    <a:p>
                      <a:pPr algn="r">
                        <a:lnSpc>
                          <a:spcPct val="99600"/>
                        </a:lnSpc>
                      </a:pPr>
                      <a:endParaRPr sz="1000">
                        <a:solidFill>
                          <a:srgbClr val="000000"/>
                        </a:solidFill>
                        <a:latin typeface="Arial"/>
                      </a:endParaRPr>
                    </a:p>
                  </a:txBody>
                  <a:tcPr marL="0" marR="9144" marT="0" marB="18288" anchor="b">
                    <a:lnL w="0"/>
                    <a:lnR w="0"/>
                    <a:lnT w="0"/>
                    <a:lnB w="0"/>
                    <a:noFill/>
                  </a:tcPr>
                </a:tc>
                <a:tc>
                  <a:txBody>
                    <a:bodyPr/>
                    <a:lstStyle/>
                    <a:p>
                      <a:pPr algn="l">
                        <a:lnSpc>
                          <a:spcPct val="99600"/>
                        </a:lnSpc>
                      </a:pPr>
                      <a:r>
                        <a:rPr sz="1000">
                          <a:solidFill>
                            <a:srgbClr val="000000"/>
                          </a:solidFill>
                          <a:latin typeface="Arial"/>
                        </a:rPr>
                        <a:t>$</a:t>
                      </a:r>
                    </a:p>
                  </a:txBody>
                  <a:tcPr marL="27432" marR="0" marT="0" marB="18288" anchor="b">
                    <a:lnL w="0"/>
                    <a:lnR w="0"/>
                    <a:lnT w="0"/>
                    <a:lnB w="0"/>
                    <a:noFill/>
                  </a:tcPr>
                </a:tc>
                <a:tc>
                  <a:txBody>
                    <a:bodyPr/>
                    <a:lstStyle/>
                    <a:p>
                      <a:pPr algn="r">
                        <a:lnSpc>
                          <a:spcPct val="99600"/>
                        </a:lnSpc>
                      </a:pPr>
                      <a:r>
                        <a:rPr sz="1000">
                          <a:solidFill>
                            <a:srgbClr val="000000"/>
                          </a:solidFill>
                          <a:latin typeface="Arial"/>
                        </a:rPr>
                        <a:t>4,702</a:t>
                      </a:r>
                    </a:p>
                  </a:txBody>
                  <a:tcPr marL="0" marR="0" marT="0" marB="18288" anchor="b">
                    <a:lnL w="0"/>
                    <a:lnR w="0"/>
                    <a:lnT w="0"/>
                    <a:lnB w="0"/>
                    <a:noFill/>
                  </a:tcPr>
                </a:tc>
                <a:tc>
                  <a:txBody>
                    <a:bodyPr/>
                    <a:lstStyle/>
                    <a:p>
                      <a:pPr algn="r">
                        <a:lnSpc>
                          <a:spcPct val="99600"/>
                        </a:lnSpc>
                      </a:pPr>
                      <a:endParaRPr sz="1000">
                        <a:solidFill>
                          <a:srgbClr val="000000"/>
                        </a:solidFill>
                        <a:latin typeface="Arial"/>
                      </a:endParaRP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2"/>
                  </a:ext>
                </a:extLst>
              </a:tr>
              <a:tr h="228600">
                <a:tc gridSpan="2">
                  <a:txBody>
                    <a:bodyPr/>
                    <a:lstStyle/>
                    <a:p>
                      <a:pPr algn="l" defTabSz="457200">
                        <a:lnSpc>
                          <a:spcPct val="100000"/>
                        </a:lnSpc>
                        <a:spcBef>
                          <a:spcPct val="0"/>
                        </a:spcBef>
                        <a:spcAft>
                          <a:spcPct val="0"/>
                        </a:spcAft>
                      </a:pPr>
                      <a:r>
                        <a:rPr sz="1200">
                          <a:solidFill>
                            <a:srgbClr val="FAAC16"/>
                          </a:solidFill>
                          <a:latin typeface="Wingdings"/>
                        </a:rPr>
                        <a:t>n </a:t>
                      </a:r>
                      <a:r>
                        <a:rPr sz="1000">
                          <a:solidFill>
                            <a:srgbClr val="000000"/>
                          </a:solidFill>
                          <a:latin typeface="Arial"/>
                        </a:rPr>
                        <a:t>Occupancy</a:t>
                      </a:r>
                    </a:p>
                  </a:txBody>
                  <a:tcPr marL="27432" marR="27432" marT="0" marB="18288" anchor="b">
                    <a:lnL w="0"/>
                    <a:lnR w="0"/>
                    <a:lnT w="0"/>
                    <a:lnB w="0"/>
                    <a:noFill/>
                  </a:tcPr>
                </a:tc>
                <a:tc hMerge="1">
                  <a:txBody>
                    <a:bodyPr/>
                    <a:lstStyle/>
                    <a:p>
                      <a:endParaRPr/>
                    </a:p>
                  </a:txBody>
                  <a:tcPr anchor="b">
                    <a:lnL w="0"/>
                    <a:lnR w="0"/>
                    <a:lnT w="0"/>
                    <a:lnB w="0"/>
                    <a:noFill/>
                  </a:tcPr>
                </a:tc>
                <a:tc gridSpan="2">
                  <a:txBody>
                    <a:bodyPr/>
                    <a:lstStyle/>
                    <a:p>
                      <a:pPr algn="r">
                        <a:lnSpc>
                          <a:spcPct val="99600"/>
                        </a:lnSpc>
                      </a:pPr>
                      <a:r>
                        <a:rPr sz="1000">
                          <a:solidFill>
                            <a:srgbClr val="000000"/>
                          </a:solidFill>
                          <a:latin typeface="Arial"/>
                        </a:rPr>
                        <a:t>13,161</a:t>
                      </a:r>
                    </a:p>
                  </a:txBody>
                  <a:tcPr marL="27432" marR="0" marT="0" marB="18288" anchor="b">
                    <a:lnL w="0"/>
                    <a:lnR w="0"/>
                    <a:lnT w="0"/>
                    <a:lnB w="0"/>
                    <a:noFill/>
                  </a:tcPr>
                </a:tc>
                <a:tc hMerge="1">
                  <a:txBody>
                    <a:bodyPr/>
                    <a:lstStyle/>
                    <a:p>
                      <a:endParaRPr/>
                    </a:p>
                  </a:txBody>
                  <a:tcPr>
                    <a:lnL w="0"/>
                    <a:lnR w="0"/>
                    <a:lnT w="0"/>
                    <a:lnB w="0"/>
                  </a:tcPr>
                </a:tc>
                <a:tc>
                  <a:txBody>
                    <a:bodyPr/>
                    <a:lstStyle/>
                    <a:p>
                      <a:pPr algn="r">
                        <a:lnSpc>
                          <a:spcPct val="99600"/>
                        </a:lnSpc>
                      </a:pPr>
                      <a:endParaRPr sz="1000">
                        <a:solidFill>
                          <a:srgbClr val="000000"/>
                        </a:solidFill>
                        <a:latin typeface="Arial"/>
                      </a:endParaRPr>
                    </a:p>
                  </a:txBody>
                  <a:tcPr marL="0" marR="9144" marT="0" marB="18288" anchor="b">
                    <a:lnL w="0"/>
                    <a:lnR w="0"/>
                    <a:lnT w="0"/>
                    <a:lnB w="0"/>
                    <a:noFill/>
                  </a:tcPr>
                </a:tc>
                <a:tc gridSpan="2">
                  <a:txBody>
                    <a:bodyPr/>
                    <a:lstStyle/>
                    <a:p>
                      <a:pPr algn="r">
                        <a:lnSpc>
                          <a:spcPct val="99600"/>
                        </a:lnSpc>
                      </a:pPr>
                      <a:r>
                        <a:rPr sz="1000">
                          <a:solidFill>
                            <a:srgbClr val="000000"/>
                          </a:solidFill>
                          <a:latin typeface="Arial"/>
                        </a:rPr>
                        <a:t>13,221</a:t>
                      </a:r>
                    </a:p>
                  </a:txBody>
                  <a:tcPr marL="27432" marR="0" marT="0" marB="18288" anchor="b">
                    <a:lnL w="0"/>
                    <a:lnR w="0"/>
                    <a:lnT w="0"/>
                    <a:lnB w="0"/>
                    <a:noFill/>
                  </a:tcPr>
                </a:tc>
                <a:tc hMerge="1">
                  <a:txBody>
                    <a:bodyPr/>
                    <a:lstStyle/>
                    <a:p>
                      <a:endParaRPr/>
                    </a:p>
                  </a:txBody>
                  <a:tcPr>
                    <a:lnL w="0"/>
                    <a:lnR w="0"/>
                    <a:lnT w="0"/>
                    <a:lnB w="0"/>
                  </a:tcPr>
                </a:tc>
                <a:tc>
                  <a:txBody>
                    <a:bodyPr/>
                    <a:lstStyle/>
                    <a:p>
                      <a:pPr algn="r">
                        <a:lnSpc>
                          <a:spcPct val="99600"/>
                        </a:lnSpc>
                      </a:pPr>
                      <a:endParaRPr sz="1000">
                        <a:solidFill>
                          <a:srgbClr val="000000"/>
                        </a:solidFill>
                        <a:latin typeface="Arial"/>
                      </a:endParaRPr>
                    </a:p>
                  </a:txBody>
                  <a:tcPr marL="0" marR="9144" marT="0" marB="18288" anchor="b">
                    <a:lnL w="0"/>
                    <a:lnR w="0"/>
                    <a:lnT w="0"/>
                    <a:lnB w="0"/>
                    <a:noFill/>
                  </a:tcPr>
                </a:tc>
                <a:tc gridSpan="2">
                  <a:txBody>
                    <a:bodyPr/>
                    <a:lstStyle/>
                    <a:p>
                      <a:pPr algn="r">
                        <a:lnSpc>
                          <a:spcPct val="99600"/>
                        </a:lnSpc>
                      </a:pPr>
                      <a:r>
                        <a:rPr sz="1000">
                          <a:solidFill>
                            <a:srgbClr val="000000"/>
                          </a:solidFill>
                          <a:latin typeface="Arial"/>
                        </a:rPr>
                        <a:t>(60</a:t>
                      </a:r>
                    </a:p>
                  </a:txBody>
                  <a:tcPr marL="27432" marR="0" marT="0" marB="18288" anchor="b">
                    <a:lnL w="0"/>
                    <a:lnR w="0"/>
                    <a:lnT w="0"/>
                    <a:lnB w="0"/>
                    <a:noFill/>
                  </a:tcPr>
                </a:tc>
                <a:tc hMerge="1">
                  <a:txBody>
                    <a:bodyPr/>
                    <a:lstStyle/>
                    <a:p>
                      <a:endParaRPr/>
                    </a:p>
                  </a:txBody>
                  <a:tcPr>
                    <a:lnL w="0"/>
                    <a:lnR w="0"/>
                    <a:lnT w="0"/>
                    <a:lnB w="0"/>
                  </a:tcPr>
                </a:tc>
                <a:tc>
                  <a:txBody>
                    <a:bodyPr/>
                    <a:lstStyle/>
                    <a:p>
                      <a:pPr algn="l">
                        <a:lnSpc>
                          <a:spcPct val="99600"/>
                        </a:lnSpc>
                      </a:pPr>
                      <a:r>
                        <a:rPr sz="1000">
                          <a:solidFill>
                            <a:srgbClr val="000000"/>
                          </a:solidFill>
                          <a:latin typeface="Arial"/>
                        </a:rPr>
                        <a:t>)</a:t>
                      </a:r>
                    </a:p>
                  </a:txBody>
                  <a:tcPr marL="0" marR="0"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3"/>
                  </a:ext>
                </a:extLst>
              </a:tr>
              <a:tr h="228600">
                <a:tc gridSpan="2">
                  <a:txBody>
                    <a:bodyPr/>
                    <a:lstStyle/>
                    <a:p>
                      <a:pPr algn="l" defTabSz="457200">
                        <a:lnSpc>
                          <a:spcPct val="100000"/>
                        </a:lnSpc>
                        <a:spcBef>
                          <a:spcPct val="0"/>
                        </a:spcBef>
                        <a:spcAft>
                          <a:spcPct val="0"/>
                        </a:spcAft>
                      </a:pPr>
                      <a:r>
                        <a:rPr sz="1200">
                          <a:solidFill>
                            <a:srgbClr val="AADEAD"/>
                          </a:solidFill>
                          <a:latin typeface="Wingdings"/>
                        </a:rPr>
                        <a:t>n </a:t>
                      </a:r>
                      <a:r>
                        <a:rPr sz="1000">
                          <a:solidFill>
                            <a:srgbClr val="000000"/>
                          </a:solidFill>
                          <a:latin typeface="Arial"/>
                        </a:rPr>
                        <a:t>Data Processing and Software</a:t>
                      </a:r>
                    </a:p>
                  </a:txBody>
                  <a:tcPr marL="27432" marR="27432" marT="0" marB="18288" anchor="b">
                    <a:lnL w="0"/>
                    <a:lnR w="0"/>
                    <a:lnT w="0"/>
                    <a:lnB w="0"/>
                    <a:noFill/>
                  </a:tcPr>
                </a:tc>
                <a:tc hMerge="1">
                  <a:txBody>
                    <a:bodyPr/>
                    <a:lstStyle/>
                    <a:p>
                      <a:endParaRPr/>
                    </a:p>
                  </a:txBody>
                  <a:tcPr anchor="b">
                    <a:lnL w="0"/>
                    <a:lnR w="0"/>
                    <a:lnT w="0"/>
                    <a:lnB w="0"/>
                    <a:noFill/>
                  </a:tcPr>
                </a:tc>
                <a:tc gridSpan="2">
                  <a:txBody>
                    <a:bodyPr/>
                    <a:lstStyle/>
                    <a:p>
                      <a:pPr algn="r">
                        <a:lnSpc>
                          <a:spcPct val="99600"/>
                        </a:lnSpc>
                      </a:pPr>
                      <a:r>
                        <a:rPr sz="1000">
                          <a:solidFill>
                            <a:srgbClr val="000000"/>
                          </a:solidFill>
                          <a:latin typeface="Arial"/>
                        </a:rPr>
                        <a:t>11,951</a:t>
                      </a:r>
                    </a:p>
                  </a:txBody>
                  <a:tcPr marL="27432" marR="0" marT="0" marB="18288" anchor="b">
                    <a:lnL w="0"/>
                    <a:lnR w="0"/>
                    <a:lnT w="0"/>
                    <a:lnB w="0"/>
                    <a:noFill/>
                  </a:tcPr>
                </a:tc>
                <a:tc hMerge="1">
                  <a:txBody>
                    <a:bodyPr/>
                    <a:lstStyle/>
                    <a:p>
                      <a:endParaRPr/>
                    </a:p>
                  </a:txBody>
                  <a:tcPr>
                    <a:lnL w="0"/>
                    <a:lnR w="0"/>
                    <a:lnT w="0"/>
                    <a:lnB w="0"/>
                  </a:tcPr>
                </a:tc>
                <a:tc>
                  <a:txBody>
                    <a:bodyPr/>
                    <a:lstStyle/>
                    <a:p>
                      <a:pPr algn="r">
                        <a:lnSpc>
                          <a:spcPct val="99600"/>
                        </a:lnSpc>
                      </a:pPr>
                      <a:endParaRPr sz="1000">
                        <a:solidFill>
                          <a:srgbClr val="000000"/>
                        </a:solidFill>
                        <a:latin typeface="Arial"/>
                      </a:endParaRPr>
                    </a:p>
                  </a:txBody>
                  <a:tcPr marL="0" marR="9144" marT="0" marB="18288" anchor="b">
                    <a:lnL w="0"/>
                    <a:lnR w="0"/>
                    <a:lnT w="0"/>
                    <a:lnB w="0"/>
                    <a:noFill/>
                  </a:tcPr>
                </a:tc>
                <a:tc gridSpan="2">
                  <a:txBody>
                    <a:bodyPr/>
                    <a:lstStyle/>
                    <a:p>
                      <a:pPr algn="r">
                        <a:lnSpc>
                          <a:spcPct val="99600"/>
                        </a:lnSpc>
                      </a:pPr>
                      <a:r>
                        <a:rPr sz="1000">
                          <a:solidFill>
                            <a:srgbClr val="000000"/>
                          </a:solidFill>
                          <a:latin typeface="Arial"/>
                        </a:rPr>
                        <a:t>12,285</a:t>
                      </a:r>
                    </a:p>
                  </a:txBody>
                  <a:tcPr marL="27432" marR="0" marT="0" marB="18288" anchor="b">
                    <a:lnL w="0"/>
                    <a:lnR w="0"/>
                    <a:lnT w="0"/>
                    <a:lnB w="0"/>
                    <a:noFill/>
                  </a:tcPr>
                </a:tc>
                <a:tc hMerge="1">
                  <a:txBody>
                    <a:bodyPr/>
                    <a:lstStyle/>
                    <a:p>
                      <a:endParaRPr/>
                    </a:p>
                  </a:txBody>
                  <a:tcPr>
                    <a:lnL w="0"/>
                    <a:lnR w="0"/>
                    <a:lnT w="0"/>
                    <a:lnB w="0"/>
                  </a:tcPr>
                </a:tc>
                <a:tc>
                  <a:txBody>
                    <a:bodyPr/>
                    <a:lstStyle/>
                    <a:p>
                      <a:pPr algn="r">
                        <a:lnSpc>
                          <a:spcPct val="99600"/>
                        </a:lnSpc>
                      </a:pPr>
                      <a:endParaRPr sz="1000">
                        <a:solidFill>
                          <a:srgbClr val="000000"/>
                        </a:solidFill>
                        <a:latin typeface="Arial"/>
                      </a:endParaRPr>
                    </a:p>
                  </a:txBody>
                  <a:tcPr marL="0" marR="9144" marT="0" marB="18288" anchor="b">
                    <a:lnL w="0"/>
                    <a:lnR w="0"/>
                    <a:lnT w="0"/>
                    <a:lnB w="0"/>
                    <a:noFill/>
                  </a:tcPr>
                </a:tc>
                <a:tc gridSpan="2">
                  <a:txBody>
                    <a:bodyPr/>
                    <a:lstStyle/>
                    <a:p>
                      <a:pPr algn="r">
                        <a:lnSpc>
                          <a:spcPct val="99600"/>
                        </a:lnSpc>
                      </a:pPr>
                      <a:r>
                        <a:rPr sz="1000">
                          <a:solidFill>
                            <a:srgbClr val="000000"/>
                          </a:solidFill>
                          <a:latin typeface="Arial"/>
                        </a:rPr>
                        <a:t>(334</a:t>
                      </a:r>
                    </a:p>
                  </a:txBody>
                  <a:tcPr marL="27432" marR="0" marT="0" marB="18288" anchor="b">
                    <a:lnL w="0"/>
                    <a:lnR w="0"/>
                    <a:lnT w="0"/>
                    <a:lnB w="0"/>
                    <a:noFill/>
                  </a:tcPr>
                </a:tc>
                <a:tc hMerge="1">
                  <a:txBody>
                    <a:bodyPr/>
                    <a:lstStyle/>
                    <a:p>
                      <a:endParaRPr/>
                    </a:p>
                  </a:txBody>
                  <a:tcPr>
                    <a:lnL w="0"/>
                    <a:lnR w="0"/>
                    <a:lnT w="0"/>
                    <a:lnB w="0"/>
                  </a:tcPr>
                </a:tc>
                <a:tc>
                  <a:txBody>
                    <a:bodyPr/>
                    <a:lstStyle/>
                    <a:p>
                      <a:pPr algn="l">
                        <a:lnSpc>
                          <a:spcPct val="99600"/>
                        </a:lnSpc>
                      </a:pPr>
                      <a:r>
                        <a:rPr sz="1000">
                          <a:solidFill>
                            <a:srgbClr val="000000"/>
                          </a:solidFill>
                          <a:latin typeface="Arial"/>
                        </a:rPr>
                        <a:t>)</a:t>
                      </a:r>
                    </a:p>
                  </a:txBody>
                  <a:tcPr marL="0" marR="0"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4"/>
                  </a:ext>
                </a:extLst>
              </a:tr>
              <a:tr h="228600">
                <a:tc gridSpan="2">
                  <a:txBody>
                    <a:bodyPr/>
                    <a:lstStyle/>
                    <a:p>
                      <a:pPr algn="l" defTabSz="457200">
                        <a:lnSpc>
                          <a:spcPct val="100000"/>
                        </a:lnSpc>
                        <a:spcBef>
                          <a:spcPct val="0"/>
                        </a:spcBef>
                        <a:spcAft>
                          <a:spcPct val="0"/>
                        </a:spcAft>
                      </a:pPr>
                      <a:r>
                        <a:rPr sz="1200">
                          <a:solidFill>
                            <a:srgbClr val="CCEEFF"/>
                          </a:solidFill>
                          <a:latin typeface="Wingdings"/>
                        </a:rPr>
                        <a:t>n </a:t>
                      </a:r>
                      <a:r>
                        <a:rPr sz="1000">
                          <a:solidFill>
                            <a:srgbClr val="000000"/>
                          </a:solidFill>
                          <a:latin typeface="Arial"/>
                        </a:rPr>
                        <a:t>Other Outside Services</a:t>
                      </a:r>
                    </a:p>
                  </a:txBody>
                  <a:tcPr marL="27432" marR="27432" marT="0" marB="18288" anchor="b">
                    <a:lnL w="0"/>
                    <a:lnR w="0"/>
                    <a:lnT w="0"/>
                    <a:lnB w="0"/>
                    <a:noFill/>
                  </a:tcPr>
                </a:tc>
                <a:tc hMerge="1">
                  <a:txBody>
                    <a:bodyPr/>
                    <a:lstStyle/>
                    <a:p>
                      <a:endParaRPr/>
                    </a:p>
                  </a:txBody>
                  <a:tcPr anchor="b">
                    <a:lnL w="0"/>
                    <a:lnR w="0"/>
                    <a:lnT w="0"/>
                    <a:lnB w="0"/>
                    <a:noFill/>
                  </a:tcPr>
                </a:tc>
                <a:tc gridSpan="2">
                  <a:txBody>
                    <a:bodyPr/>
                    <a:lstStyle/>
                    <a:p>
                      <a:pPr algn="r">
                        <a:lnSpc>
                          <a:spcPct val="99600"/>
                        </a:lnSpc>
                      </a:pPr>
                      <a:r>
                        <a:rPr sz="1000">
                          <a:solidFill>
                            <a:srgbClr val="000000"/>
                          </a:solidFill>
                          <a:latin typeface="Arial"/>
                        </a:rPr>
                        <a:t>8,334</a:t>
                      </a:r>
                    </a:p>
                  </a:txBody>
                  <a:tcPr marL="27432" marR="0" marT="0" marB="18288" anchor="b">
                    <a:lnL w="0"/>
                    <a:lnR w="0"/>
                    <a:lnT w="0"/>
                    <a:lnB w="0"/>
                    <a:noFill/>
                  </a:tcPr>
                </a:tc>
                <a:tc hMerge="1">
                  <a:txBody>
                    <a:bodyPr/>
                    <a:lstStyle/>
                    <a:p>
                      <a:endParaRPr/>
                    </a:p>
                  </a:txBody>
                  <a:tcPr>
                    <a:lnL w="0"/>
                    <a:lnR w="0"/>
                    <a:lnT w="0"/>
                    <a:lnB w="0"/>
                  </a:tcPr>
                </a:tc>
                <a:tc>
                  <a:txBody>
                    <a:bodyPr/>
                    <a:lstStyle/>
                    <a:p>
                      <a:pPr algn="r">
                        <a:lnSpc>
                          <a:spcPct val="99600"/>
                        </a:lnSpc>
                      </a:pPr>
                      <a:endParaRPr sz="1000">
                        <a:solidFill>
                          <a:srgbClr val="000000"/>
                        </a:solidFill>
                        <a:latin typeface="Arial"/>
                      </a:endParaRPr>
                    </a:p>
                  </a:txBody>
                  <a:tcPr marL="0" marR="9144" marT="0" marB="18288" anchor="b">
                    <a:lnL w="0"/>
                    <a:lnR w="0"/>
                    <a:lnT w="0"/>
                    <a:lnB w="0"/>
                    <a:noFill/>
                  </a:tcPr>
                </a:tc>
                <a:tc gridSpan="2">
                  <a:txBody>
                    <a:bodyPr/>
                    <a:lstStyle/>
                    <a:p>
                      <a:pPr algn="r">
                        <a:lnSpc>
                          <a:spcPct val="99600"/>
                        </a:lnSpc>
                      </a:pPr>
                      <a:r>
                        <a:rPr sz="1000">
                          <a:solidFill>
                            <a:srgbClr val="000000"/>
                          </a:solidFill>
                          <a:latin typeface="Arial"/>
                        </a:rPr>
                        <a:t>7,617</a:t>
                      </a:r>
                    </a:p>
                  </a:txBody>
                  <a:tcPr marL="27432" marR="0" marT="0" marB="18288" anchor="b">
                    <a:lnL w="0"/>
                    <a:lnR w="0"/>
                    <a:lnT w="0"/>
                    <a:lnB w="0"/>
                    <a:noFill/>
                  </a:tcPr>
                </a:tc>
                <a:tc hMerge="1">
                  <a:txBody>
                    <a:bodyPr/>
                    <a:lstStyle/>
                    <a:p>
                      <a:endParaRPr/>
                    </a:p>
                  </a:txBody>
                  <a:tcPr>
                    <a:lnL w="0"/>
                    <a:lnR w="0"/>
                    <a:lnT w="0"/>
                    <a:lnB w="0"/>
                  </a:tcPr>
                </a:tc>
                <a:tc>
                  <a:txBody>
                    <a:bodyPr/>
                    <a:lstStyle/>
                    <a:p>
                      <a:pPr algn="r">
                        <a:lnSpc>
                          <a:spcPct val="99600"/>
                        </a:lnSpc>
                      </a:pPr>
                      <a:endParaRPr sz="1000">
                        <a:solidFill>
                          <a:srgbClr val="000000"/>
                        </a:solidFill>
                        <a:latin typeface="Arial"/>
                      </a:endParaRPr>
                    </a:p>
                  </a:txBody>
                  <a:tcPr marL="0" marR="9144" marT="0" marB="18288" anchor="b">
                    <a:lnL w="0"/>
                    <a:lnR w="0"/>
                    <a:lnT w="0"/>
                    <a:lnB w="0"/>
                    <a:noFill/>
                  </a:tcPr>
                </a:tc>
                <a:tc gridSpan="2">
                  <a:txBody>
                    <a:bodyPr/>
                    <a:lstStyle/>
                    <a:p>
                      <a:pPr algn="r">
                        <a:lnSpc>
                          <a:spcPct val="99600"/>
                        </a:lnSpc>
                      </a:pPr>
                      <a:r>
                        <a:rPr sz="1000">
                          <a:solidFill>
                            <a:srgbClr val="000000"/>
                          </a:solidFill>
                          <a:latin typeface="Arial"/>
                        </a:rPr>
                        <a:t>717</a:t>
                      </a:r>
                    </a:p>
                  </a:txBody>
                  <a:tcPr marL="27432" marR="0" marT="0" marB="18288" anchor="b">
                    <a:lnL w="0"/>
                    <a:lnR w="0"/>
                    <a:lnT w="0"/>
                    <a:lnB w="0"/>
                    <a:noFill/>
                  </a:tcPr>
                </a:tc>
                <a:tc hMerge="1">
                  <a:txBody>
                    <a:bodyPr/>
                    <a:lstStyle/>
                    <a:p>
                      <a:endParaRPr/>
                    </a:p>
                  </a:txBody>
                  <a:tcPr>
                    <a:lnL w="0"/>
                    <a:lnR w="0"/>
                    <a:lnT w="0"/>
                    <a:lnB w="0"/>
                  </a:tcPr>
                </a:tc>
                <a:tc>
                  <a:txBody>
                    <a:bodyPr/>
                    <a:lstStyle/>
                    <a:p>
                      <a:pPr algn="r">
                        <a:lnSpc>
                          <a:spcPct val="99600"/>
                        </a:lnSpc>
                      </a:pPr>
                      <a:endParaRPr sz="1000">
                        <a:solidFill>
                          <a:srgbClr val="000000"/>
                        </a:solidFill>
                        <a:latin typeface="Arial"/>
                      </a:endParaRP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5"/>
                  </a:ext>
                </a:extLst>
              </a:tr>
              <a:tr h="228600">
                <a:tc gridSpan="2">
                  <a:txBody>
                    <a:bodyPr/>
                    <a:lstStyle/>
                    <a:p>
                      <a:pPr algn="l" defTabSz="457200">
                        <a:lnSpc>
                          <a:spcPct val="100000"/>
                        </a:lnSpc>
                        <a:spcBef>
                          <a:spcPct val="0"/>
                        </a:spcBef>
                        <a:spcAft>
                          <a:spcPct val="0"/>
                        </a:spcAft>
                      </a:pPr>
                      <a:r>
                        <a:rPr sz="1200">
                          <a:solidFill>
                            <a:srgbClr val="FFDE0F"/>
                          </a:solidFill>
                          <a:latin typeface="Wingdings"/>
                        </a:rPr>
                        <a:t>n </a:t>
                      </a:r>
                      <a:r>
                        <a:rPr sz="1000">
                          <a:solidFill>
                            <a:srgbClr val="000000"/>
                          </a:solidFill>
                          <a:latin typeface="Arial"/>
                        </a:rPr>
                        <a:t>Other</a:t>
                      </a:r>
                    </a:p>
                  </a:txBody>
                  <a:tcPr marL="27432" marR="27432" marT="0" marB="18288" anchor="b">
                    <a:lnL w="0"/>
                    <a:lnR w="0"/>
                    <a:lnT w="0"/>
                    <a:lnB w="0"/>
                    <a:noFill/>
                  </a:tcPr>
                </a:tc>
                <a:tc hMerge="1">
                  <a:txBody>
                    <a:bodyPr/>
                    <a:lstStyle/>
                    <a:p>
                      <a:endParaRPr/>
                    </a:p>
                  </a:txBody>
                  <a:tcPr anchor="b">
                    <a:lnL w="0"/>
                    <a:lnR w="0"/>
                    <a:lnT w="0"/>
                    <a:lnB w="0"/>
                    <a:noFill/>
                  </a:tcPr>
                </a:tc>
                <a:tc gridSpan="2">
                  <a:txBody>
                    <a:bodyPr/>
                    <a:lstStyle/>
                    <a:p>
                      <a:pPr algn="r">
                        <a:lnSpc>
                          <a:spcPct val="99600"/>
                        </a:lnSpc>
                      </a:pPr>
                      <a:r>
                        <a:rPr sz="1000">
                          <a:solidFill>
                            <a:srgbClr val="000000"/>
                          </a:solidFill>
                          <a:latin typeface="Arial"/>
                        </a:rPr>
                        <a:t>37,362</a:t>
                      </a:r>
                    </a:p>
                  </a:txBody>
                  <a:tcPr marL="27432" marR="0"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a:txBody>
                    <a:bodyPr/>
                    <a:lstStyle/>
                    <a:p>
                      <a:pPr algn="r">
                        <a:lnSpc>
                          <a:spcPct val="99600"/>
                        </a:lnSpc>
                      </a:pPr>
                      <a:endParaRPr sz="1000">
                        <a:solidFill>
                          <a:srgbClr val="000000"/>
                        </a:solidFill>
                        <a:latin typeface="Arial"/>
                      </a:endParaRPr>
                    </a:p>
                  </a:txBody>
                  <a:tcPr marL="0" marR="9144" marT="0" marB="18288" anchor="b">
                    <a:lnL w="0"/>
                    <a:lnR w="0"/>
                    <a:lnT w="0"/>
                    <a:lnB w="12700" cmpd="sng">
                      <a:solidFill>
                        <a:srgbClr val="000000"/>
                      </a:solidFill>
                      <a:prstDash val="solid"/>
                    </a:lnB>
                    <a:noFill/>
                  </a:tcPr>
                </a:tc>
                <a:tc gridSpan="2">
                  <a:txBody>
                    <a:bodyPr/>
                    <a:lstStyle/>
                    <a:p>
                      <a:pPr algn="r">
                        <a:lnSpc>
                          <a:spcPct val="99600"/>
                        </a:lnSpc>
                      </a:pPr>
                      <a:r>
                        <a:rPr sz="1000">
                          <a:solidFill>
                            <a:srgbClr val="000000"/>
                          </a:solidFill>
                          <a:latin typeface="Arial"/>
                        </a:rPr>
                        <a:t>26,795</a:t>
                      </a:r>
                    </a:p>
                  </a:txBody>
                  <a:tcPr marL="27432" marR="0"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a:txBody>
                    <a:bodyPr/>
                    <a:lstStyle/>
                    <a:p>
                      <a:pPr algn="r">
                        <a:lnSpc>
                          <a:spcPct val="99600"/>
                        </a:lnSpc>
                      </a:pPr>
                      <a:endParaRPr sz="1000">
                        <a:solidFill>
                          <a:srgbClr val="000000"/>
                        </a:solidFill>
                        <a:latin typeface="Arial"/>
                      </a:endParaRPr>
                    </a:p>
                  </a:txBody>
                  <a:tcPr marL="0" marR="9144" marT="0" marB="18288" anchor="b">
                    <a:lnL w="0"/>
                    <a:lnR w="0"/>
                    <a:lnT w="0"/>
                    <a:lnB w="12700" cmpd="sng">
                      <a:solidFill>
                        <a:srgbClr val="000000"/>
                      </a:solidFill>
                      <a:prstDash val="solid"/>
                    </a:lnB>
                    <a:noFill/>
                  </a:tcPr>
                </a:tc>
                <a:tc gridSpan="2">
                  <a:txBody>
                    <a:bodyPr/>
                    <a:lstStyle/>
                    <a:p>
                      <a:pPr algn="r">
                        <a:lnSpc>
                          <a:spcPct val="99600"/>
                        </a:lnSpc>
                      </a:pPr>
                      <a:r>
                        <a:rPr sz="1000">
                          <a:solidFill>
                            <a:srgbClr val="000000"/>
                          </a:solidFill>
                          <a:latin typeface="Arial"/>
                        </a:rPr>
                        <a:t>10,567</a:t>
                      </a:r>
                    </a:p>
                  </a:txBody>
                  <a:tcPr marL="27432" marR="0" marT="0" marB="18288" anchor="b">
                    <a:lnL w="0"/>
                    <a:lnR w="0"/>
                    <a:lnT w="0"/>
                    <a:lnB w="12700" cmpd="sng">
                      <a:solidFill>
                        <a:srgbClr val="000000"/>
                      </a:solidFill>
                      <a:prstDash val="solid"/>
                    </a:lnB>
                    <a:noFill/>
                  </a:tcPr>
                </a:tc>
                <a:tc hMerge="1">
                  <a:txBody>
                    <a:bodyPr/>
                    <a:lstStyle/>
                    <a:p>
                      <a:endParaRPr/>
                    </a:p>
                  </a:txBody>
                  <a:tcPr>
                    <a:lnL w="0"/>
                    <a:lnR w="0"/>
                    <a:lnT w="0"/>
                    <a:lnB w="12700" cmpd="sng">
                      <a:solidFill>
                        <a:srgbClr val="000000"/>
                      </a:solidFill>
                      <a:prstDash val="solid"/>
                    </a:lnB>
                  </a:tcPr>
                </a:tc>
                <a:tc>
                  <a:txBody>
                    <a:bodyPr/>
                    <a:lstStyle/>
                    <a:p>
                      <a:pPr algn="r">
                        <a:lnSpc>
                          <a:spcPct val="99600"/>
                        </a:lnSpc>
                      </a:pPr>
                      <a:endParaRPr sz="1000">
                        <a:solidFill>
                          <a:srgbClr val="000000"/>
                        </a:solidFill>
                        <a:latin typeface="Arial"/>
                      </a:endParaRP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6"/>
                  </a:ext>
                </a:extLst>
              </a:tr>
              <a:tr h="228600">
                <a:tc gridSpan="2">
                  <a:txBody>
                    <a:bodyPr/>
                    <a:lstStyle/>
                    <a:p>
                      <a:pPr algn="l">
                        <a:lnSpc>
                          <a:spcPct val="99600"/>
                        </a:lnSpc>
                      </a:pPr>
                      <a:r>
                        <a:rPr sz="1000" i="1">
                          <a:solidFill>
                            <a:srgbClr val="000000"/>
                          </a:solidFill>
                          <a:latin typeface="Arial"/>
                        </a:rPr>
                        <a:t>Total</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l">
                        <a:lnSpc>
                          <a:spcPct val="99600"/>
                        </a:lnSpc>
                      </a:pPr>
                      <a:r>
                        <a:rPr sz="1000">
                          <a:solidFill>
                            <a:srgbClr val="000000"/>
                          </a:solidFill>
                          <a:latin typeface="Arial"/>
                        </a:rPr>
                        <a:t>$</a:t>
                      </a:r>
                    </a:p>
                  </a:txBody>
                  <a:tcPr marL="27432" marR="0" marT="0" marB="18288" anchor="b">
                    <a:lnL w="0"/>
                    <a:lnR w="0"/>
                    <a:lnT w="12700" cmpd="sng">
                      <a:solidFill>
                        <a:srgbClr val="000000"/>
                      </a:solidFill>
                      <a:prstDash val="solid"/>
                    </a:lnT>
                    <a:lnB w="12700" cmpd="dbl">
                      <a:solidFill>
                        <a:srgbClr val="000000"/>
                      </a:solidFill>
                      <a:prstDash val="solid"/>
                    </a:lnB>
                    <a:noFill/>
                  </a:tcPr>
                </a:tc>
                <a:tc>
                  <a:txBody>
                    <a:bodyPr/>
                    <a:lstStyle/>
                    <a:p>
                      <a:pPr algn="r">
                        <a:lnSpc>
                          <a:spcPct val="99600"/>
                        </a:lnSpc>
                      </a:pPr>
                      <a:r>
                        <a:rPr sz="1000">
                          <a:solidFill>
                            <a:srgbClr val="000000"/>
                          </a:solidFill>
                          <a:latin typeface="Arial"/>
                        </a:rPr>
                        <a:t>154,737</a:t>
                      </a:r>
                    </a:p>
                  </a:txBody>
                  <a:tcPr marL="0" marR="0" marT="0" marB="18288" anchor="b">
                    <a:lnL w="0"/>
                    <a:lnR w="0"/>
                    <a:lnT w="12700" cmpd="sng">
                      <a:solidFill>
                        <a:srgbClr val="000000"/>
                      </a:solidFill>
                      <a:prstDash val="solid"/>
                    </a:lnT>
                    <a:lnB w="12700" cmpd="dbl">
                      <a:solidFill>
                        <a:srgbClr val="000000"/>
                      </a:solidFill>
                      <a:prstDash val="solid"/>
                    </a:lnB>
                    <a:noFill/>
                  </a:tcPr>
                </a:tc>
                <a:tc>
                  <a:txBody>
                    <a:bodyPr/>
                    <a:lstStyle/>
                    <a:p>
                      <a:pPr algn="r">
                        <a:lnSpc>
                          <a:spcPct val="99600"/>
                        </a:lnSpc>
                      </a:pPr>
                      <a:endParaRPr sz="1000">
                        <a:solidFill>
                          <a:srgbClr val="000000"/>
                        </a:solidFill>
                        <a:latin typeface="Arial"/>
                      </a:endParaRPr>
                    </a:p>
                  </a:txBody>
                  <a:tcPr marL="0" marR="9144" marT="0" marB="18288" anchor="b">
                    <a:lnL w="0"/>
                    <a:lnR w="0"/>
                    <a:lnT w="12700" cmpd="sng">
                      <a:solidFill>
                        <a:srgbClr val="000000"/>
                      </a:solidFill>
                      <a:prstDash val="solid"/>
                    </a:lnT>
                    <a:lnB w="12700" cmpd="dbl">
                      <a:solidFill>
                        <a:srgbClr val="000000"/>
                      </a:solidFill>
                      <a:prstDash val="solid"/>
                    </a:lnB>
                    <a:noFill/>
                  </a:tcPr>
                </a:tc>
                <a:tc>
                  <a:txBody>
                    <a:bodyPr/>
                    <a:lstStyle/>
                    <a:p>
                      <a:pPr algn="l">
                        <a:lnSpc>
                          <a:spcPct val="99600"/>
                        </a:lnSpc>
                      </a:pPr>
                      <a:r>
                        <a:rPr sz="1000">
                          <a:solidFill>
                            <a:srgbClr val="000000"/>
                          </a:solidFill>
                          <a:latin typeface="Arial"/>
                        </a:rPr>
                        <a:t>$</a:t>
                      </a:r>
                    </a:p>
                  </a:txBody>
                  <a:tcPr marL="27432" marR="0" marT="0" marB="18288" anchor="b">
                    <a:lnL w="0"/>
                    <a:lnR w="0"/>
                    <a:lnT w="12700" cmpd="sng">
                      <a:solidFill>
                        <a:srgbClr val="000000"/>
                      </a:solidFill>
                      <a:prstDash val="solid"/>
                    </a:lnT>
                    <a:lnB w="12700" cmpd="dbl">
                      <a:solidFill>
                        <a:srgbClr val="000000"/>
                      </a:solidFill>
                      <a:prstDash val="solid"/>
                    </a:lnB>
                    <a:noFill/>
                  </a:tcPr>
                </a:tc>
                <a:tc>
                  <a:txBody>
                    <a:bodyPr/>
                    <a:lstStyle/>
                    <a:p>
                      <a:pPr algn="r">
                        <a:lnSpc>
                          <a:spcPct val="99600"/>
                        </a:lnSpc>
                      </a:pPr>
                      <a:r>
                        <a:rPr sz="1000">
                          <a:solidFill>
                            <a:srgbClr val="000000"/>
                          </a:solidFill>
                          <a:latin typeface="Arial"/>
                        </a:rPr>
                        <a:t>139,145</a:t>
                      </a:r>
                    </a:p>
                  </a:txBody>
                  <a:tcPr marL="0" marR="0" marT="0" marB="18288" anchor="b">
                    <a:lnL w="0"/>
                    <a:lnR w="0"/>
                    <a:lnT w="12700" cmpd="sng">
                      <a:solidFill>
                        <a:srgbClr val="000000"/>
                      </a:solidFill>
                      <a:prstDash val="solid"/>
                    </a:lnT>
                    <a:lnB w="12700" cmpd="dbl">
                      <a:solidFill>
                        <a:srgbClr val="000000"/>
                      </a:solidFill>
                      <a:prstDash val="solid"/>
                    </a:lnB>
                    <a:noFill/>
                  </a:tcPr>
                </a:tc>
                <a:tc>
                  <a:txBody>
                    <a:bodyPr/>
                    <a:lstStyle/>
                    <a:p>
                      <a:pPr algn="r">
                        <a:lnSpc>
                          <a:spcPct val="99600"/>
                        </a:lnSpc>
                      </a:pPr>
                      <a:endParaRPr sz="1000">
                        <a:solidFill>
                          <a:srgbClr val="000000"/>
                        </a:solidFill>
                        <a:latin typeface="Arial"/>
                      </a:endParaRPr>
                    </a:p>
                  </a:txBody>
                  <a:tcPr marL="0" marR="9144" marT="0" marB="18288" anchor="b">
                    <a:lnL w="0"/>
                    <a:lnR w="0"/>
                    <a:lnT w="12700" cmpd="sng">
                      <a:solidFill>
                        <a:srgbClr val="000000"/>
                      </a:solidFill>
                      <a:prstDash val="solid"/>
                    </a:lnT>
                    <a:lnB w="12700" cmpd="dbl">
                      <a:solidFill>
                        <a:srgbClr val="000000"/>
                      </a:solidFill>
                      <a:prstDash val="solid"/>
                    </a:lnB>
                    <a:noFill/>
                  </a:tcPr>
                </a:tc>
                <a:tc>
                  <a:txBody>
                    <a:bodyPr/>
                    <a:lstStyle/>
                    <a:p>
                      <a:pPr algn="l">
                        <a:lnSpc>
                          <a:spcPct val="99600"/>
                        </a:lnSpc>
                      </a:pPr>
                      <a:r>
                        <a:rPr sz="1000">
                          <a:solidFill>
                            <a:srgbClr val="000000"/>
                          </a:solidFill>
                          <a:latin typeface="Arial"/>
                        </a:rPr>
                        <a:t>$</a:t>
                      </a:r>
                    </a:p>
                  </a:txBody>
                  <a:tcPr marL="27432" marR="0" marT="0" marB="18288" anchor="b">
                    <a:lnL w="0"/>
                    <a:lnR w="0"/>
                    <a:lnT w="12700" cmpd="sng">
                      <a:solidFill>
                        <a:srgbClr val="000000"/>
                      </a:solidFill>
                      <a:prstDash val="solid"/>
                    </a:lnT>
                    <a:lnB w="12700" cmpd="dbl">
                      <a:solidFill>
                        <a:srgbClr val="000000"/>
                      </a:solidFill>
                      <a:prstDash val="solid"/>
                    </a:lnB>
                    <a:noFill/>
                  </a:tcPr>
                </a:tc>
                <a:tc>
                  <a:txBody>
                    <a:bodyPr/>
                    <a:lstStyle/>
                    <a:p>
                      <a:pPr algn="r">
                        <a:lnSpc>
                          <a:spcPct val="99600"/>
                        </a:lnSpc>
                      </a:pPr>
                      <a:r>
                        <a:rPr sz="1000">
                          <a:solidFill>
                            <a:srgbClr val="000000"/>
                          </a:solidFill>
                          <a:latin typeface="Arial"/>
                        </a:rPr>
                        <a:t>15,592</a:t>
                      </a:r>
                    </a:p>
                  </a:txBody>
                  <a:tcPr marL="0" marR="0" marT="0" marB="18288" anchor="b">
                    <a:lnL w="0"/>
                    <a:lnR w="0"/>
                    <a:lnT w="12700" cmpd="sng">
                      <a:solidFill>
                        <a:srgbClr val="000000"/>
                      </a:solidFill>
                      <a:prstDash val="solid"/>
                    </a:lnT>
                    <a:lnB w="12700" cmpd="dbl">
                      <a:solidFill>
                        <a:srgbClr val="000000"/>
                      </a:solidFill>
                      <a:prstDash val="solid"/>
                    </a:lnB>
                    <a:noFill/>
                  </a:tcPr>
                </a:tc>
                <a:tc>
                  <a:txBody>
                    <a:bodyPr/>
                    <a:lstStyle/>
                    <a:p>
                      <a:pPr algn="r">
                        <a:lnSpc>
                          <a:spcPct val="99600"/>
                        </a:lnSpc>
                      </a:pPr>
                      <a:endParaRPr sz="1000">
                        <a:solidFill>
                          <a:srgbClr val="000000"/>
                        </a:solidFill>
                        <a:latin typeface="Arial"/>
                      </a:endParaRPr>
                    </a:p>
                  </a:txBody>
                  <a:tcPr marL="0" marR="9144" marT="0" marB="18288" anchor="b">
                    <a:lnL w="0"/>
                    <a:lnR w="0"/>
                    <a:lnT w="12700" cmpd="sng">
                      <a:solidFill>
                        <a:srgbClr val="000000"/>
                      </a:solidFill>
                      <a:prstDash val="solid"/>
                    </a:lnT>
                    <a:lnB w="12700" cmpd="dbl">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7"/>
                  </a:ext>
                </a:extLst>
              </a:tr>
              <a:tr h="0">
                <a:tc gridSpan="2">
                  <a:txBody>
                    <a:bodyPr/>
                    <a:lstStyle/>
                    <a:p>
                      <a:endParaRPr sz="100"/>
                    </a:p>
                  </a:txBody>
                  <a:tcPr marL="0" marR="0" marT="0" marB="0" anchor="b">
                    <a:lnL w="0"/>
                    <a:lnR w="0"/>
                    <a:lnT w="0"/>
                    <a:lnB w="0"/>
                    <a:noFill/>
                  </a:tcPr>
                </a:tc>
                <a:tc hMerge="1">
                  <a:txBody>
                    <a:bodyPr/>
                    <a:lstStyle/>
                    <a:p>
                      <a:endParaRPr/>
                    </a:p>
                  </a:txBody>
                  <a:tcPr anchor="b">
                    <a:lnL w="0"/>
                    <a:lnR w="0"/>
                    <a:lnT w="0"/>
                    <a:lnB w="0"/>
                    <a:noFill/>
                  </a:tcPr>
                </a:tc>
                <a:tc gridSpan="3">
                  <a:txBody>
                    <a:bodyPr/>
                    <a:lstStyle/>
                    <a:p>
                      <a:endParaRPr sz="100"/>
                    </a:p>
                  </a:txBody>
                  <a:tcPr marL="0" marR="0" marT="0" marB="0" anchor="b">
                    <a:lnL w="0"/>
                    <a:lnR w="0"/>
                    <a:lnT w="12700" cmpd="dbl">
                      <a:solidFill>
                        <a:srgbClr val="000000"/>
                      </a:solidFill>
                      <a:prstDash val="solid"/>
                    </a:lnT>
                    <a:lnB w="0"/>
                    <a:noFill/>
                  </a:tcPr>
                </a:tc>
                <a:tc hMerge="1">
                  <a:txBody>
                    <a:bodyPr/>
                    <a:lstStyle/>
                    <a:p>
                      <a:endParaRPr/>
                    </a:p>
                  </a:txBody>
                  <a:tcPr>
                    <a:lnL w="0"/>
                    <a:lnR w="0"/>
                    <a:lnT w="12700" cmpd="dbl">
                      <a:prstDash val="solid"/>
                    </a:lnT>
                    <a:lnB w="0"/>
                  </a:tcPr>
                </a:tc>
                <a:tc hMerge="1">
                  <a:txBody>
                    <a:bodyPr/>
                    <a:lstStyle/>
                    <a:p>
                      <a:endParaRPr/>
                    </a:p>
                  </a:txBody>
                  <a:tcPr>
                    <a:lnL w="0"/>
                    <a:lnR w="0"/>
                    <a:lnT w="12700" cmpd="dbl">
                      <a:prstDash val="solid"/>
                    </a:lnT>
                    <a:lnB w="0"/>
                  </a:tcPr>
                </a:tc>
                <a:tc gridSpan="3">
                  <a:txBody>
                    <a:bodyPr/>
                    <a:lstStyle/>
                    <a:p>
                      <a:endParaRPr sz="100"/>
                    </a:p>
                  </a:txBody>
                  <a:tcPr marL="0" marR="0" marT="0" marB="0" anchor="b">
                    <a:lnL w="0"/>
                    <a:lnR w="0"/>
                    <a:lnT w="12700" cmpd="dbl">
                      <a:solidFill>
                        <a:srgbClr val="000000"/>
                      </a:solidFill>
                      <a:prstDash val="solid"/>
                    </a:lnT>
                    <a:lnB w="0"/>
                    <a:noFill/>
                  </a:tcPr>
                </a:tc>
                <a:tc hMerge="1">
                  <a:txBody>
                    <a:bodyPr/>
                    <a:lstStyle/>
                    <a:p>
                      <a:endParaRPr/>
                    </a:p>
                  </a:txBody>
                  <a:tcPr>
                    <a:lnL w="0"/>
                    <a:lnR w="0"/>
                    <a:lnT w="12700" cmpd="dbl">
                      <a:prstDash val="solid"/>
                    </a:lnT>
                    <a:lnB w="0"/>
                  </a:tcPr>
                </a:tc>
                <a:tc hMerge="1">
                  <a:txBody>
                    <a:bodyPr/>
                    <a:lstStyle/>
                    <a:p>
                      <a:endParaRPr/>
                    </a:p>
                  </a:txBody>
                  <a:tcPr>
                    <a:lnL w="0"/>
                    <a:lnR w="0"/>
                    <a:lnT w="12700" cmpd="dbl">
                      <a:prstDash val="solid"/>
                    </a:lnT>
                    <a:lnB w="0"/>
                  </a:tcPr>
                </a:tc>
                <a:tc gridSpan="3">
                  <a:txBody>
                    <a:bodyPr/>
                    <a:lstStyle/>
                    <a:p>
                      <a:endParaRPr sz="100"/>
                    </a:p>
                  </a:txBody>
                  <a:tcPr marL="0" marR="0" marT="0" marB="0" anchor="b">
                    <a:lnL w="0"/>
                    <a:lnR w="0"/>
                    <a:lnT w="12700" cmpd="dbl">
                      <a:solidFill>
                        <a:srgbClr val="000000"/>
                      </a:solidFill>
                      <a:prstDash val="solid"/>
                    </a:lnT>
                    <a:lnB w="0"/>
                    <a:noFill/>
                  </a:tcPr>
                </a:tc>
                <a:tc hMerge="1">
                  <a:txBody>
                    <a:bodyPr/>
                    <a:lstStyle/>
                    <a:p>
                      <a:endParaRPr/>
                    </a:p>
                  </a:txBody>
                  <a:tcPr>
                    <a:lnL w="0"/>
                    <a:lnR w="0"/>
                    <a:lnT w="12700" cmpd="dbl">
                      <a:prstDash val="solid"/>
                    </a:lnT>
                    <a:lnB w="0"/>
                  </a:tcPr>
                </a:tc>
                <a:tc hMerge="1">
                  <a:txBody>
                    <a:bodyPr/>
                    <a:lstStyle/>
                    <a:p>
                      <a:endParaRPr/>
                    </a:p>
                  </a:txBody>
                  <a:tcPr>
                    <a:lnL w="0"/>
                    <a:lnR w="0"/>
                    <a:lnT w="12700" cmpd="dbl">
                      <a:prstDash val="solid"/>
                    </a:lnT>
                    <a:lnB w="0"/>
                  </a:tcPr>
                </a:tc>
                <a:tc>
                  <a:txBody>
                    <a:bodyPr/>
                    <a:lstStyle/>
                    <a:p>
                      <a:endParaRPr sz="100"/>
                    </a:p>
                  </a:txBody>
                  <a:tcPr marL="0" marR="0" marT="0" marB="0" anchor="b">
                    <a:lnL w="0"/>
                    <a:lnR w="0"/>
                    <a:lnT w="0"/>
                    <a:lnB w="0"/>
                    <a:noFill/>
                  </a:tcPr>
                </a:tc>
                <a:extLst>
                  <a:ext uri="{0D108BD9-81ED-4DB2-BD59-A6C34878D82A}">
                    <a16:rowId xmlns:a16="http://schemas.microsoft.com/office/drawing/2014/main" val="10008"/>
                  </a:ext>
                </a:extLst>
              </a:tr>
            </a:tbl>
          </a:graphicData>
        </a:graphic>
      </p:graphicFrame>
      <p:sp>
        <p:nvSpPr>
          <p:cNvPr id="8" name="New shape"/>
          <p:cNvSpPr/>
          <p:nvPr/>
        </p:nvSpPr>
        <p:spPr>
          <a:xfrm>
            <a:off x="3436874" y="3667125"/>
            <a:ext cx="5486400" cy="2177161"/>
          </a:xfrm>
          <a:prstGeom prst="rect">
            <a:avLst/>
          </a:prstGeom>
          <a:noFill/>
          <a:ln w="12700">
            <a:miter/>
          </a:ln>
        </p:spPr>
        <p:style>
          <a:lnRef idx="2">
            <a:srgbClr val="000000"/>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200" b="1" u="sng">
                <a:solidFill>
                  <a:srgbClr val="000000"/>
                </a:solidFill>
                <a:latin typeface="Arial"/>
              </a:rPr>
              <a:t>Non-interest expense increased 11% from 3Q20</a:t>
            </a:r>
          </a:p>
          <a:p>
            <a:pPr algn="l" defTabSz="457200">
              <a:lnSpc>
                <a:spcPct val="100000"/>
              </a:lnSpc>
              <a:spcBef>
                <a:spcPct val="0"/>
              </a:spcBef>
              <a:spcAft>
                <a:spcPct val="0"/>
              </a:spcAft>
            </a:pPr>
            <a:endParaRPr sz="1200" b="1">
              <a:solidFill>
                <a:srgbClr val="000000"/>
              </a:solidFill>
              <a:latin typeface="Arial"/>
            </a:endParaRPr>
          </a:p>
          <a:p>
            <a:pPr algn="l" defTabSz="457200">
              <a:lnSpc>
                <a:spcPct val="100000"/>
              </a:lnSpc>
              <a:spcBef>
                <a:spcPct val="0"/>
              </a:spcBef>
              <a:spcAft>
                <a:spcPct val="0"/>
              </a:spcAft>
            </a:pPr>
            <a:r>
              <a:rPr sz="1200" u="sng">
                <a:solidFill>
                  <a:srgbClr val="000000"/>
                </a:solidFill>
                <a:latin typeface="Arial"/>
              </a:rPr>
              <a:t>Driven by cost saving initiatives:</a:t>
            </a:r>
          </a:p>
          <a:p>
            <a:pPr algn="l" defTabSz="457200">
              <a:lnSpc>
                <a:spcPct val="100000"/>
              </a:lnSpc>
              <a:spcBef>
                <a:spcPct val="0"/>
              </a:spcBef>
              <a:spcAft>
                <a:spcPct val="0"/>
              </a:spcAft>
            </a:pPr>
            <a:endParaRPr sz="1200">
              <a:solidFill>
                <a:srgbClr val="000000"/>
              </a:solidFill>
              <a:latin typeface="Arial"/>
            </a:endParaRPr>
          </a:p>
          <a:p>
            <a:pPr marL="285750" indent="-285877" algn="l" defTabSz="457200">
              <a:lnSpc>
                <a:spcPct val="100000"/>
              </a:lnSpc>
              <a:spcBef>
                <a:spcPct val="0"/>
              </a:spcBef>
              <a:spcAft>
                <a:spcPct val="0"/>
              </a:spcAft>
            </a:pPr>
            <a:r>
              <a:rPr sz="1200">
                <a:solidFill>
                  <a:srgbClr val="FFDE0F"/>
                </a:solidFill>
                <a:latin typeface="Wingdings"/>
              </a:rPr>
              <a:t>n </a:t>
            </a:r>
            <a:r>
              <a:rPr sz="1200">
                <a:solidFill>
                  <a:srgbClr val="000000"/>
                </a:solidFill>
                <a:latin typeface="Arial"/>
              </a:rPr>
              <a:t>$5.8 million of lease termination charges and $4.8 million of fixed asset write-off related to 21 financial center closures</a:t>
            </a:r>
          </a:p>
          <a:p>
            <a:pPr marL="285750" indent="-285877" algn="l" defTabSz="457200">
              <a:lnSpc>
                <a:spcPct val="100000"/>
              </a:lnSpc>
              <a:spcBef>
                <a:spcPct val="0"/>
              </a:spcBef>
              <a:spcAft>
                <a:spcPct val="0"/>
              </a:spcAft>
            </a:pPr>
            <a:endParaRPr sz="1200">
              <a:solidFill>
                <a:srgbClr val="000000"/>
              </a:solidFill>
              <a:latin typeface="Arial"/>
            </a:endParaRPr>
          </a:p>
          <a:p>
            <a:pPr marL="285750" indent="-285877" algn="l" defTabSz="457200">
              <a:lnSpc>
                <a:spcPct val="100000"/>
              </a:lnSpc>
              <a:spcBef>
                <a:spcPct val="0"/>
              </a:spcBef>
              <a:spcAft>
                <a:spcPct val="0"/>
              </a:spcAft>
            </a:pPr>
            <a:r>
              <a:rPr sz="1200">
                <a:solidFill>
                  <a:srgbClr val="00497F"/>
                </a:solidFill>
                <a:latin typeface="Wingdings"/>
              </a:rPr>
              <a:t>n </a:t>
            </a:r>
            <a:r>
              <a:rPr sz="1200">
                <a:solidFill>
                  <a:srgbClr val="000000"/>
                </a:solidFill>
                <a:latin typeface="Arial"/>
              </a:rPr>
              <a:t>$4.8 million of severance related to impacted employees</a:t>
            </a:r>
          </a:p>
          <a:p>
            <a:pPr algn="l" defTabSz="457200">
              <a:lnSpc>
                <a:spcPct val="100000"/>
              </a:lnSpc>
              <a:spcBef>
                <a:spcPct val="0"/>
              </a:spcBef>
              <a:spcAft>
                <a:spcPct val="0"/>
              </a:spcAft>
            </a:pPr>
            <a:endParaRPr sz="1200">
              <a:solidFill>
                <a:srgbClr val="000000"/>
              </a:solidFill>
              <a:latin typeface="Arial"/>
            </a:endParaRPr>
          </a:p>
          <a:p>
            <a:pPr algn="l" defTabSz="457200">
              <a:lnSpc>
                <a:spcPct val="100000"/>
              </a:lnSpc>
              <a:spcBef>
                <a:spcPct val="0"/>
              </a:spcBef>
              <a:spcAft>
                <a:spcPct val="0"/>
              </a:spcAft>
            </a:pPr>
            <a:endParaRPr sz="1200" i="1">
              <a:solidFill>
                <a:srgbClr val="000000"/>
              </a:solidFill>
              <a:latin typeface="Wingdings"/>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14198" y="124968"/>
            <a:ext cx="7007225" cy="593852"/>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rPr>
              <a:t>COST SAVING INITIATIVES</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9C43ADF8-3F47-42ED-B2CD-EC3C76A0E7F5}" type="slidenum">
              <a:rPr sz="1200">
                <a:solidFill>
                  <a:srgbClr val="FFFFFF"/>
                </a:solidFill>
                <a:latin typeface="Arial"/>
              </a:rPr>
              <a:t>8</a:t>
            </a:fld>
            <a:endParaRPr sz="1200">
              <a:solidFill>
                <a:srgbClr val="FFFFFF"/>
              </a:solidFill>
              <a:latin typeface="Arial"/>
            </a:endParaRPr>
          </a:p>
        </p:txBody>
      </p:sp>
      <p:sp>
        <p:nvSpPr>
          <p:cNvPr id="4" name="New shape"/>
          <p:cNvSpPr/>
          <p:nvPr/>
        </p:nvSpPr>
        <p:spPr>
          <a:xfrm>
            <a:off x="314198" y="870331"/>
            <a:ext cx="3878072" cy="536651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400">
                <a:solidFill>
                  <a:srgbClr val="000000"/>
                </a:solidFill>
                <a:latin typeface="Calibri"/>
              </a:rPr>
              <a:t>Initiatives included the following outcomes:</a:t>
            </a:r>
          </a:p>
          <a:p>
            <a:pPr algn="l" defTabSz="457200">
              <a:lnSpc>
                <a:spcPct val="100000"/>
              </a:lnSpc>
              <a:spcBef>
                <a:spcPct val="0"/>
              </a:spcBef>
              <a:spcAft>
                <a:spcPct val="0"/>
              </a:spcAft>
            </a:pPr>
            <a:endParaRPr sz="1400">
              <a:solidFill>
                <a:srgbClr val="000000"/>
              </a:solidFill>
              <a:latin typeface="Calibri"/>
            </a:endParaRPr>
          </a:p>
          <a:p>
            <a:pPr marL="457200" lvl="1" indent="-228600" algn="l" defTabSz="457200">
              <a:lnSpc>
                <a:spcPct val="100000"/>
              </a:lnSpc>
              <a:spcBef>
                <a:spcPct val="0"/>
              </a:spcBef>
              <a:spcAft>
                <a:spcPct val="0"/>
              </a:spcAft>
              <a:buChar char="•"/>
            </a:pPr>
            <a:r>
              <a:rPr sz="1400">
                <a:solidFill>
                  <a:srgbClr val="000000"/>
                </a:solidFill>
                <a:latin typeface="Calibri"/>
              </a:rPr>
              <a:t>Reallocation of management responsibilities and flattening of reporting structures</a:t>
            </a:r>
          </a:p>
          <a:p>
            <a:pPr marL="457200" lvl="1" indent="-228600" algn="l" defTabSz="457200">
              <a:lnSpc>
                <a:spcPct val="100000"/>
              </a:lnSpc>
              <a:spcBef>
                <a:spcPct val="0"/>
              </a:spcBef>
              <a:spcAft>
                <a:spcPct val="0"/>
              </a:spcAft>
              <a:buChar char="•"/>
            </a:pPr>
            <a:r>
              <a:rPr sz="1400">
                <a:solidFill>
                  <a:srgbClr val="000000"/>
                </a:solidFill>
                <a:latin typeface="Calibri"/>
              </a:rPr>
              <a:t>Closures of 21 financial centers</a:t>
            </a:r>
          </a:p>
          <a:p>
            <a:pPr marL="457200" lvl="1" indent="-228600" algn="l" defTabSz="457200">
              <a:lnSpc>
                <a:spcPct val="100000"/>
              </a:lnSpc>
              <a:spcBef>
                <a:spcPct val="0"/>
              </a:spcBef>
              <a:spcAft>
                <a:spcPct val="0"/>
              </a:spcAft>
              <a:buChar char="•"/>
            </a:pPr>
            <a:r>
              <a:rPr sz="1400">
                <a:solidFill>
                  <a:srgbClr val="000000"/>
                </a:solidFill>
                <a:latin typeface="Calibri"/>
              </a:rPr>
              <a:t>The renegotiation of certain vendor contracts</a:t>
            </a:r>
          </a:p>
          <a:p>
            <a:pPr algn="l" defTabSz="457200">
              <a:lnSpc>
                <a:spcPct val="100000"/>
              </a:lnSpc>
              <a:spcBef>
                <a:spcPct val="0"/>
              </a:spcBef>
              <a:spcAft>
                <a:spcPct val="0"/>
              </a:spcAft>
            </a:pPr>
            <a:endParaRPr sz="1400">
              <a:solidFill>
                <a:srgbClr val="000000"/>
              </a:solidFill>
              <a:latin typeface="Calibri"/>
            </a:endParaRPr>
          </a:p>
          <a:p>
            <a:pPr algn="l" defTabSz="457200">
              <a:lnSpc>
                <a:spcPct val="100000"/>
              </a:lnSpc>
              <a:spcBef>
                <a:spcPct val="0"/>
              </a:spcBef>
              <a:spcAft>
                <a:spcPct val="0"/>
              </a:spcAft>
            </a:pPr>
            <a:r>
              <a:rPr sz="1400">
                <a:solidFill>
                  <a:srgbClr val="000000"/>
                </a:solidFill>
                <a:latin typeface="Calibri"/>
              </a:rPr>
              <a:t>$16.2 million of costs recognized in 2020, which included the following items:</a:t>
            </a:r>
          </a:p>
          <a:p>
            <a:pPr algn="l" defTabSz="457200">
              <a:lnSpc>
                <a:spcPct val="100000"/>
              </a:lnSpc>
              <a:spcBef>
                <a:spcPct val="0"/>
              </a:spcBef>
              <a:spcAft>
                <a:spcPct val="0"/>
              </a:spcAft>
            </a:pPr>
            <a:endParaRPr sz="1400">
              <a:solidFill>
                <a:srgbClr val="000000"/>
              </a:solidFill>
              <a:latin typeface="Calibri"/>
            </a:endParaRPr>
          </a:p>
          <a:p>
            <a:pPr marL="457200" lvl="1" indent="-228600" algn="l" defTabSz="457200">
              <a:lnSpc>
                <a:spcPct val="100000"/>
              </a:lnSpc>
              <a:spcBef>
                <a:spcPct val="0"/>
              </a:spcBef>
              <a:spcAft>
                <a:spcPct val="0"/>
              </a:spcAft>
              <a:buChar char="•"/>
            </a:pPr>
            <a:r>
              <a:rPr sz="1400">
                <a:solidFill>
                  <a:srgbClr val="000000"/>
                </a:solidFill>
                <a:latin typeface="Calibri"/>
              </a:rPr>
              <a:t>Q3 2020 - $0.8 million in employee severance</a:t>
            </a:r>
          </a:p>
          <a:p>
            <a:pPr algn="l" defTabSz="457200">
              <a:lnSpc>
                <a:spcPct val="100000"/>
              </a:lnSpc>
              <a:spcBef>
                <a:spcPct val="0"/>
              </a:spcBef>
              <a:spcAft>
                <a:spcPct val="0"/>
              </a:spcAft>
            </a:pPr>
            <a:endParaRPr sz="1400">
              <a:solidFill>
                <a:srgbClr val="000000"/>
              </a:solidFill>
              <a:latin typeface="Calibri"/>
            </a:endParaRPr>
          </a:p>
          <a:p>
            <a:pPr marL="457200" lvl="1" indent="-228600" algn="l" defTabSz="457200">
              <a:lnSpc>
                <a:spcPct val="100000"/>
              </a:lnSpc>
              <a:spcBef>
                <a:spcPct val="0"/>
              </a:spcBef>
              <a:spcAft>
                <a:spcPct val="0"/>
              </a:spcAft>
              <a:buChar char="•"/>
            </a:pPr>
            <a:r>
              <a:rPr sz="1400">
                <a:solidFill>
                  <a:srgbClr val="000000"/>
                </a:solidFill>
                <a:latin typeface="Calibri"/>
              </a:rPr>
              <a:t>Q4 2020 - $15.4 million in the following categories:</a:t>
            </a:r>
          </a:p>
          <a:p>
            <a:pPr marL="914400" lvl="2" indent="-228600" algn="l" defTabSz="457200">
              <a:lnSpc>
                <a:spcPct val="100000"/>
              </a:lnSpc>
              <a:spcBef>
                <a:spcPct val="0"/>
              </a:spcBef>
              <a:spcAft>
                <a:spcPct val="0"/>
              </a:spcAft>
              <a:buChar char="◦"/>
            </a:pPr>
            <a:r>
              <a:rPr sz="1400">
                <a:solidFill>
                  <a:srgbClr val="000000"/>
                </a:solidFill>
                <a:latin typeface="Calibri"/>
              </a:rPr>
              <a:t>$4.8 million in employee severance</a:t>
            </a:r>
          </a:p>
          <a:p>
            <a:pPr marL="457200" algn="l" defTabSz="457200">
              <a:lnSpc>
                <a:spcPct val="100000"/>
              </a:lnSpc>
              <a:spcBef>
                <a:spcPct val="0"/>
              </a:spcBef>
              <a:spcAft>
                <a:spcPct val="0"/>
              </a:spcAft>
            </a:pPr>
            <a:endParaRPr sz="1400">
              <a:solidFill>
                <a:srgbClr val="000000"/>
              </a:solidFill>
              <a:latin typeface="Calibri"/>
            </a:endParaRPr>
          </a:p>
          <a:p>
            <a:pPr marL="914400" lvl="2" indent="-228600" algn="l" defTabSz="457200">
              <a:lnSpc>
                <a:spcPct val="100000"/>
              </a:lnSpc>
              <a:spcBef>
                <a:spcPct val="0"/>
              </a:spcBef>
              <a:spcAft>
                <a:spcPct val="0"/>
              </a:spcAft>
              <a:buChar char="◦"/>
            </a:pPr>
            <a:r>
              <a:rPr sz="1400">
                <a:solidFill>
                  <a:srgbClr val="000000"/>
                </a:solidFill>
                <a:latin typeface="Calibri"/>
              </a:rPr>
              <a:t>$4.8 million in fixed assets write-off</a:t>
            </a:r>
          </a:p>
          <a:p>
            <a:pPr algn="l" defTabSz="457200">
              <a:lnSpc>
                <a:spcPct val="100000"/>
              </a:lnSpc>
              <a:spcBef>
                <a:spcPct val="0"/>
              </a:spcBef>
              <a:spcAft>
                <a:spcPct val="0"/>
              </a:spcAft>
            </a:pPr>
            <a:endParaRPr sz="1400">
              <a:solidFill>
                <a:srgbClr val="000000"/>
              </a:solidFill>
              <a:latin typeface="Calibri"/>
            </a:endParaRPr>
          </a:p>
          <a:p>
            <a:pPr marL="914400" lvl="2" indent="-228600" algn="l" defTabSz="457200">
              <a:lnSpc>
                <a:spcPct val="100000"/>
              </a:lnSpc>
              <a:spcBef>
                <a:spcPct val="0"/>
              </a:spcBef>
              <a:spcAft>
                <a:spcPct val="0"/>
              </a:spcAft>
              <a:buChar char="◦"/>
            </a:pPr>
            <a:r>
              <a:rPr sz="1400">
                <a:solidFill>
                  <a:srgbClr val="000000"/>
                </a:solidFill>
                <a:latin typeface="Calibri"/>
              </a:rPr>
              <a:t>$5.8 million in lease termination charges</a:t>
            </a:r>
          </a:p>
          <a:p>
            <a:pPr algn="l" defTabSz="457200">
              <a:lnSpc>
                <a:spcPct val="100000"/>
              </a:lnSpc>
              <a:spcBef>
                <a:spcPct val="0"/>
              </a:spcBef>
              <a:spcAft>
                <a:spcPct val="0"/>
              </a:spcAft>
            </a:pPr>
            <a:endParaRPr sz="1400">
              <a:solidFill>
                <a:srgbClr val="000000"/>
              </a:solidFill>
              <a:latin typeface="Calibri"/>
            </a:endParaRPr>
          </a:p>
          <a:p>
            <a:pPr algn="l" defTabSz="457200">
              <a:lnSpc>
                <a:spcPct val="100000"/>
              </a:lnSpc>
              <a:spcBef>
                <a:spcPct val="0"/>
              </a:spcBef>
              <a:spcAft>
                <a:spcPct val="0"/>
              </a:spcAft>
            </a:pPr>
            <a:endParaRPr sz="1400">
              <a:solidFill>
                <a:srgbClr val="000000"/>
              </a:solidFill>
              <a:latin typeface="Calibri"/>
            </a:endParaRPr>
          </a:p>
        </p:txBody>
      </p:sp>
      <p:sp>
        <p:nvSpPr>
          <p:cNvPr id="5" name="New shape"/>
          <p:cNvSpPr/>
          <p:nvPr/>
        </p:nvSpPr>
        <p:spPr>
          <a:xfrm>
            <a:off x="4424045" y="1449959"/>
            <a:ext cx="4416679" cy="361950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4424045" y="1449959"/>
            <a:ext cx="4416679" cy="3619500"/>
          </a:xfrm>
          <a:prstGeom prst="rect">
            <a:avLst/>
          </a:prstGeom>
        </p:spPr>
      </p:pic>
      <p:sp>
        <p:nvSpPr>
          <p:cNvPr id="7" name="New shape"/>
          <p:cNvSpPr/>
          <p:nvPr/>
        </p:nvSpPr>
        <p:spPr>
          <a:xfrm>
            <a:off x="4665091" y="5069459"/>
            <a:ext cx="3934714" cy="37414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r" defTabSz="457200">
              <a:lnSpc>
                <a:spcPct val="100000"/>
              </a:lnSpc>
              <a:spcBef>
                <a:spcPct val="0"/>
              </a:spcBef>
              <a:spcAft>
                <a:spcPct val="0"/>
              </a:spcAft>
            </a:pPr>
            <a:r>
              <a:rPr sz="1000" i="1">
                <a:solidFill>
                  <a:srgbClr val="000000"/>
                </a:solidFill>
                <a:latin typeface="Calibri"/>
              </a:rPr>
              <a:t>dollars in millions</a:t>
            </a:r>
          </a:p>
        </p:txBody>
      </p:sp>
      <p:sp>
        <p:nvSpPr>
          <p:cNvPr id="8" name="New shape"/>
          <p:cNvSpPr/>
          <p:nvPr/>
        </p:nvSpPr>
        <p:spPr>
          <a:xfrm>
            <a:off x="5329174" y="3909695"/>
            <a:ext cx="1140079" cy="62052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800" b="1">
                <a:solidFill>
                  <a:srgbClr val="000000"/>
                </a:solidFill>
                <a:latin typeface="Calibri"/>
              </a:rPr>
              <a:t>Actual</a:t>
            </a:r>
          </a:p>
          <a:p>
            <a:pPr algn="ctr" defTabSz="457200">
              <a:lnSpc>
                <a:spcPct val="100000"/>
              </a:lnSpc>
              <a:spcBef>
                <a:spcPct val="0"/>
              </a:spcBef>
              <a:spcAft>
                <a:spcPct val="0"/>
              </a:spcAft>
            </a:pPr>
            <a:r>
              <a:rPr sz="1800" b="1">
                <a:solidFill>
                  <a:srgbClr val="000000"/>
                </a:solidFill>
                <a:latin typeface="Calibri"/>
              </a:rPr>
              <a:t>$0.8</a:t>
            </a:r>
            <a:r>
              <a:rPr sz="1800" b="1" baseline="30000">
                <a:solidFill>
                  <a:srgbClr val="000000"/>
                </a:solidFill>
                <a:latin typeface="Calibri"/>
              </a:rPr>
              <a:t>(1)</a:t>
            </a:r>
          </a:p>
        </p:txBody>
      </p:sp>
      <p:sp>
        <p:nvSpPr>
          <p:cNvPr id="9" name="New shape"/>
          <p:cNvSpPr/>
          <p:nvPr/>
        </p:nvSpPr>
        <p:spPr>
          <a:xfrm>
            <a:off x="7163689" y="1887982"/>
            <a:ext cx="1140079" cy="37414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800" b="1">
                <a:solidFill>
                  <a:srgbClr val="000000"/>
                </a:solidFill>
                <a:latin typeface="Calibri"/>
              </a:rPr>
              <a:t>Actual</a:t>
            </a:r>
          </a:p>
          <a:p>
            <a:pPr algn="ctr" defTabSz="457200">
              <a:lnSpc>
                <a:spcPct val="100000"/>
              </a:lnSpc>
              <a:spcBef>
                <a:spcPct val="0"/>
              </a:spcBef>
              <a:spcAft>
                <a:spcPct val="0"/>
              </a:spcAft>
            </a:pPr>
            <a:r>
              <a:rPr sz="1800" b="1">
                <a:solidFill>
                  <a:srgbClr val="000000"/>
                </a:solidFill>
                <a:latin typeface="Calibri"/>
              </a:rPr>
              <a:t>$15.4</a:t>
            </a:r>
            <a:r>
              <a:rPr sz="1800" b="1" baseline="30000">
                <a:solidFill>
                  <a:srgbClr val="000000"/>
                </a:solidFill>
                <a:latin typeface="Calibri"/>
              </a:rPr>
              <a:t>(2)</a:t>
            </a:r>
          </a:p>
        </p:txBody>
      </p:sp>
      <p:sp>
        <p:nvSpPr>
          <p:cNvPr id="10" name="New shape"/>
          <p:cNvSpPr/>
          <p:nvPr/>
        </p:nvSpPr>
        <p:spPr>
          <a:xfrm>
            <a:off x="4752213" y="5287264"/>
            <a:ext cx="3998595" cy="892556"/>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000">
                <a:solidFill>
                  <a:srgbClr val="000000"/>
                </a:solidFill>
                <a:latin typeface="Calibri"/>
              </a:rPr>
              <a:t>(1) Recognized in salaries and benefit expense</a:t>
            </a:r>
          </a:p>
          <a:p>
            <a:pPr algn="l" defTabSz="457200">
              <a:lnSpc>
                <a:spcPct val="100000"/>
              </a:lnSpc>
              <a:spcBef>
                <a:spcPct val="0"/>
              </a:spcBef>
              <a:spcAft>
                <a:spcPct val="0"/>
              </a:spcAft>
            </a:pPr>
            <a:endParaRPr sz="1000">
              <a:solidFill>
                <a:srgbClr val="000000"/>
              </a:solidFill>
              <a:latin typeface="Calibri"/>
            </a:endParaRPr>
          </a:p>
          <a:p>
            <a:pPr algn="l" defTabSz="457200">
              <a:lnSpc>
                <a:spcPct val="100000"/>
              </a:lnSpc>
              <a:spcBef>
                <a:spcPct val="0"/>
              </a:spcBef>
              <a:spcAft>
                <a:spcPct val="0"/>
              </a:spcAft>
            </a:pPr>
            <a:r>
              <a:rPr sz="1000">
                <a:solidFill>
                  <a:srgbClr val="000000"/>
                </a:solidFill>
                <a:latin typeface="Calibri"/>
              </a:rPr>
              <a:t>(2) Recognized $4.8 million in salaries and benefit expense and $10.6 million in other expense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65125" y="298450"/>
            <a:ext cx="8341868" cy="4318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rPr>
              <a:t>CAPITAL POSITION REMAINS STRONG</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ED28C428-A5B0-47EF-B3C3-CDB29A1E68CD}" type="slidenum">
              <a:rPr sz="1200">
                <a:solidFill>
                  <a:srgbClr val="FFFFFF"/>
                </a:solidFill>
                <a:latin typeface="Arial"/>
              </a:rPr>
              <a:t>9</a:t>
            </a:fld>
            <a:endParaRPr sz="1200">
              <a:solidFill>
                <a:srgbClr val="FFFFFF"/>
              </a:solidFill>
              <a:latin typeface="Arial"/>
            </a:endParaRPr>
          </a:p>
        </p:txBody>
      </p:sp>
      <p:sp>
        <p:nvSpPr>
          <p:cNvPr id="4" name="New shape"/>
          <p:cNvSpPr/>
          <p:nvPr/>
        </p:nvSpPr>
        <p:spPr>
          <a:xfrm>
            <a:off x="352806" y="5283708"/>
            <a:ext cx="8366506" cy="92329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30000"/>
              </a:lnSpc>
              <a:spcBef>
                <a:spcPct val="0"/>
              </a:spcBef>
              <a:spcAft>
                <a:spcPct val="0"/>
              </a:spcAft>
            </a:pPr>
            <a:r>
              <a:rPr sz="1100">
                <a:solidFill>
                  <a:srgbClr val="000000"/>
                </a:solidFill>
                <a:latin typeface="Arial"/>
              </a:rPr>
              <a:t>In the fourth quarter of 2020, the Corporation issued $200 million of Fixed Rate Non-Cumulative Perpetual Preferred Stock ("Preferred Stock") at a rate of 5.125%. The Corporation received net proceeds from the offering of $192.9 million after issuance costs.</a:t>
            </a:r>
            <a:r>
              <a:rPr sz="1200">
                <a:solidFill>
                  <a:srgbClr val="000000"/>
                </a:solidFill>
                <a:latin typeface="Arial"/>
              </a:rPr>
              <a:t>  </a:t>
            </a:r>
            <a:r>
              <a:rPr sz="1100">
                <a:solidFill>
                  <a:srgbClr val="000000"/>
                </a:solidFill>
                <a:latin typeface="Arial"/>
              </a:rPr>
              <a:t>Dividends on the Preferred Stock were $2.1 million in the fourth quarter, or approximately $0.01 per diluted share.</a:t>
            </a:r>
          </a:p>
        </p:txBody>
      </p:sp>
      <p:sp>
        <p:nvSpPr>
          <p:cNvPr id="5" name="New shape"/>
          <p:cNvSpPr/>
          <p:nvPr/>
        </p:nvSpPr>
        <p:spPr>
          <a:xfrm>
            <a:off x="1338072" y="6329680"/>
            <a:ext cx="7137527" cy="92329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228600" lvl="1" indent="-228600" algn="l" defTabSz="457200">
              <a:lnSpc>
                <a:spcPct val="100000"/>
              </a:lnSpc>
              <a:spcBef>
                <a:spcPct val="0"/>
              </a:spcBef>
              <a:spcAft>
                <a:spcPct val="0"/>
              </a:spcAft>
              <a:buAutoNum type="arabicPeriod"/>
            </a:pPr>
            <a:r>
              <a:rPr sz="900" i="1">
                <a:solidFill>
                  <a:srgbClr val="000000"/>
                </a:solidFill>
                <a:latin typeface="Calibri"/>
              </a:rPr>
              <a:t>Regulatory capital ratios as of December 31, 2020 are preliminary.</a:t>
            </a:r>
          </a:p>
          <a:p>
            <a:pPr marL="228600" lvl="1" indent="-228600" algn="l" defTabSz="457200">
              <a:lnSpc>
                <a:spcPct val="100000"/>
              </a:lnSpc>
              <a:spcBef>
                <a:spcPct val="0"/>
              </a:spcBef>
              <a:spcAft>
                <a:spcPct val="0"/>
              </a:spcAft>
              <a:buAutoNum type="arabicPeriod" startAt="2"/>
            </a:pPr>
            <a:r>
              <a:rPr sz="900" i="1">
                <a:solidFill>
                  <a:srgbClr val="000000"/>
                </a:solidFill>
                <a:latin typeface="Calibri"/>
              </a:rPr>
              <a:t>Excesses shown are to regulatory minimums, including the 250 basis point capital conservation buffer, except for Tier 1 Leverage which is the well-capitalized minimum. Dollars are in millions.</a:t>
            </a:r>
          </a:p>
          <a:p>
            <a:pPr marL="228600" indent="-228600" algn="l" defTabSz="457200">
              <a:lnSpc>
                <a:spcPct val="100000"/>
              </a:lnSpc>
              <a:spcBef>
                <a:spcPct val="0"/>
              </a:spcBef>
              <a:spcAft>
                <a:spcPct val="0"/>
              </a:spcAft>
            </a:pPr>
            <a:endParaRPr sz="900" i="1">
              <a:solidFill>
                <a:srgbClr val="000000"/>
              </a:solidFill>
              <a:latin typeface="Calibri"/>
            </a:endParaRPr>
          </a:p>
          <a:p>
            <a:pPr algn="l" defTabSz="457200">
              <a:lnSpc>
                <a:spcPct val="100000"/>
              </a:lnSpc>
              <a:spcBef>
                <a:spcPct val="0"/>
              </a:spcBef>
              <a:spcAft>
                <a:spcPct val="0"/>
              </a:spcAft>
            </a:pPr>
            <a:endParaRPr sz="900" i="1">
              <a:solidFill>
                <a:srgbClr val="000000"/>
              </a:solidFill>
              <a:latin typeface="Calibri"/>
            </a:endParaRPr>
          </a:p>
        </p:txBody>
      </p:sp>
      <p:sp>
        <p:nvSpPr>
          <p:cNvPr id="6" name="New shape"/>
          <p:cNvSpPr/>
          <p:nvPr/>
        </p:nvSpPr>
        <p:spPr>
          <a:xfrm>
            <a:off x="1338072" y="967613"/>
            <a:ext cx="6395847" cy="419341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7" name="New picture"/>
          <p:cNvPicPr/>
          <p:nvPr/>
        </p:nvPicPr>
        <p:blipFill>
          <a:blip r:embed="rId2"/>
          <a:stretch>
            <a:fillRect/>
          </a:stretch>
        </p:blipFill>
        <p:spPr>
          <a:xfrm>
            <a:off x="1338072" y="967613"/>
            <a:ext cx="6395847" cy="4193413"/>
          </a:xfrm>
          <a:prstGeom prst="rect">
            <a:avLst/>
          </a:prstGeom>
        </p:spPr>
      </p:pic>
      <p:sp>
        <p:nvSpPr>
          <p:cNvPr id="8" name="New shape"/>
          <p:cNvSpPr/>
          <p:nvPr/>
        </p:nvSpPr>
        <p:spPr>
          <a:xfrm>
            <a:off x="2450846" y="3121533"/>
            <a:ext cx="511937" cy="23812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000">
                <a:solidFill>
                  <a:srgbClr val="000000"/>
                </a:solidFill>
                <a:latin typeface="Arial"/>
              </a:rPr>
              <a:t>$788</a:t>
            </a:r>
          </a:p>
        </p:txBody>
      </p:sp>
      <p:sp>
        <p:nvSpPr>
          <p:cNvPr id="9" name="New shape"/>
          <p:cNvSpPr/>
          <p:nvPr/>
        </p:nvSpPr>
        <p:spPr>
          <a:xfrm>
            <a:off x="3852799" y="2458720"/>
            <a:ext cx="511937" cy="249428"/>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000">
                <a:solidFill>
                  <a:srgbClr val="000000"/>
                </a:solidFill>
                <a:latin typeface="Arial"/>
              </a:rPr>
              <a:t>$361</a:t>
            </a:r>
          </a:p>
        </p:txBody>
      </p:sp>
      <p:sp>
        <p:nvSpPr>
          <p:cNvPr id="10" name="New shape"/>
          <p:cNvSpPr/>
          <p:nvPr/>
        </p:nvSpPr>
        <p:spPr>
          <a:xfrm>
            <a:off x="5250307" y="2803652"/>
            <a:ext cx="511937" cy="26073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000">
                <a:solidFill>
                  <a:srgbClr val="000000"/>
                </a:solidFill>
                <a:latin typeface="Arial"/>
              </a:rPr>
              <a:t>$466</a:t>
            </a:r>
          </a:p>
        </p:txBody>
      </p:sp>
      <p:sp>
        <p:nvSpPr>
          <p:cNvPr id="11" name="New shape"/>
          <p:cNvSpPr/>
          <p:nvPr/>
        </p:nvSpPr>
        <p:spPr>
          <a:xfrm>
            <a:off x="6634226" y="1927860"/>
            <a:ext cx="511937" cy="26073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000">
                <a:solidFill>
                  <a:srgbClr val="000000"/>
                </a:solidFill>
                <a:latin typeface="Arial"/>
              </a:rPr>
              <a:t>$801</a:t>
            </a:r>
          </a:p>
        </p:txBody>
      </p:sp>
      <p:sp>
        <p:nvSpPr>
          <p:cNvPr id="12" name="New shape"/>
          <p:cNvSpPr/>
          <p:nvPr/>
        </p:nvSpPr>
        <p:spPr>
          <a:xfrm>
            <a:off x="3486277" y="730250"/>
            <a:ext cx="1869567" cy="27381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200" i="1">
                <a:solidFill>
                  <a:srgbClr val="000000"/>
                </a:solidFill>
                <a:latin typeface="Calibri"/>
              </a:rPr>
              <a:t>(as of December 31, 2020)</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4.14 unknown"/>
  <p:tag name="AS_RELEASE_DATE" val="2020.02.29"/>
  <p:tag name="AS_TITLE" val="Aspose.Slides for Java"/>
  <p:tag name="AS_VERSION" val="2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2777</Words>
  <Application>Microsoft Office PowerPoint</Application>
  <PresentationFormat>On-screen Show (4:3)</PresentationFormat>
  <Paragraphs>559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Exhibit 99.2 12.31.20 Earnings CC Slides</dc:title>
  <dc:creator>Hartman, Melissa</dc:creator>
  <cp:lastModifiedBy>Michael Wong</cp:lastModifiedBy>
  <cp:revision>4</cp:revision>
  <cp:lastPrinted>2021-01-19T20:34:58Z</cp:lastPrinted>
  <dcterms:created xsi:type="dcterms:W3CDTF">2021-01-19T20:34:58Z</dcterms:created>
  <dcterms:modified xsi:type="dcterms:W3CDTF">2021-01-19T21:22:58Z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-1541553416</vt:i4>
  </property>
  <property fmtid="{D5CDD505-2E9C-101B-9397-08002B2CF9AE}" pid="3" name="_NewReviewCycle">
    <vt:lpwstr/>
  </property>
  <property fmtid="{D5CDD505-2E9C-101B-9397-08002B2CF9AE}" pid="4" name="_EmailSubject">
    <vt:lpwstr>[secure] New PPT presentation to accompany release 4332580c</vt:lpwstr>
  </property>
  <property fmtid="{D5CDD505-2E9C-101B-9397-08002B2CF9AE}" pid="5" name="_AuthorEmail">
    <vt:lpwstr>LWakeley@fultonbank.com</vt:lpwstr>
  </property>
  <property fmtid="{D5CDD505-2E9C-101B-9397-08002B2CF9AE}" pid="6" name="_AuthorEmailDisplayName">
    <vt:lpwstr>Wakeley, Laura</vt:lpwstr>
  </property>
  <property fmtid="{D5CDD505-2E9C-101B-9397-08002B2CF9AE}" pid="7" name="_PreviousAdHocReviewCycleID">
    <vt:i4>-774038435</vt:i4>
  </property>
</Properties>
</file>