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4" r:id="rId5"/>
    <p:sldId id="266" r:id="rId6"/>
    <p:sldId id="268" r:id="rId7"/>
    <p:sldId id="270" r:id="rId8"/>
    <p:sldId id="272" r:id="rId9"/>
    <p:sldId id="274" r:id="rId10"/>
    <p:sldId id="276" r:id="rId11"/>
    <p:sldId id="278" r:id="rId12"/>
    <p:sldId id="280" r:id="rId13"/>
    <p:sldId id="282" r:id="rId14"/>
    <p:sldId id="284" r:id="rId15"/>
    <p:sldId id="286" r:id="rId16"/>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p:restoredTop sz="0"/>
  </p:normalViewPr>
  <p:slideViewPr>
    <p:cSldViewPr>
      <p:cViewPr varScale="1">
        <p:scale>
          <a:sx n="114" d="100"/>
          <a:sy n="114" d="100"/>
        </p:scale>
        <p:origin x="1506" y="10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ernal Title Slide">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1143" y="0"/>
            <a:ext cx="9144000" cy="68580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3" name="New picture"/>
          <p:cNvPicPr/>
          <p:nvPr/>
        </p:nvPicPr>
        <p:blipFill>
          <a:blip r:embed="rId2"/>
          <a:stretch>
            <a:fillRect/>
          </a:stretch>
        </p:blipFill>
        <p:spPr>
          <a:xfrm>
            <a:off x="1143" y="0"/>
            <a:ext cx="9144000" cy="6858000"/>
          </a:xfrm>
          <a:prstGeom prst="rect">
            <a:avLst/>
          </a:prstGeom>
        </p:spPr>
      </p:pic>
      <p:sp>
        <p:nvSpPr>
          <p:cNvPr id="4" name="New shape"/>
          <p:cNvSpPr/>
          <p:nvPr/>
        </p:nvSpPr>
        <p:spPr>
          <a:xfrm>
            <a:off x="0" y="5584825"/>
            <a:ext cx="9144000" cy="1273175"/>
          </a:xfrm>
          <a:prstGeom prst="rect">
            <a:avLst/>
          </a:prstGeom>
          <a:ln w="6350">
            <a:noFill/>
            <a:prstDash val="solid"/>
            <a:miter/>
          </a:ln>
        </p:spPr>
        <p:style>
          <a:lnRef idx="2">
            <a:schemeClr val="accent1">
              <a:shade val="50000"/>
            </a:schemeClr>
          </a:lnRef>
          <a:fillRef idx="1">
            <a:srgbClr val="00468B">
              <a:alpha val="52157"/>
            </a:srgbClr>
          </a:fillRef>
          <a:effectRef idx="0">
            <a:schemeClr val="accent1"/>
          </a:effectRef>
          <a:fontRef idx="minor">
            <a:schemeClr val="lt1"/>
          </a:fontRef>
        </p:style>
        <p:txBody>
          <a:bodyPr lIns="91440" tIns="53340" rIns="91440" bIns="91440" rtlCol="0" anchor="ctr"/>
          <a:lstStyle>
            <a:defPPr/>
          </a:lstStyle>
          <a:p>
            <a:endParaRPr/>
          </a:p>
        </p:txBody>
      </p:sp>
      <p:sp>
        <p:nvSpPr>
          <p:cNvPr id="5" name="New shape"/>
          <p:cNvSpPr/>
          <p:nvPr/>
        </p:nvSpPr>
        <p:spPr>
          <a:xfrm>
            <a:off x="3759962" y="5643499"/>
            <a:ext cx="1621536" cy="65405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3"/>
          <a:stretch>
            <a:fillRect/>
          </a:stretch>
        </p:blipFill>
        <p:spPr>
          <a:xfrm>
            <a:off x="3759962" y="5643499"/>
            <a:ext cx="1621536" cy="654050"/>
          </a:xfrm>
          <a:prstGeom prst="rect">
            <a:avLst/>
          </a:prstGeom>
        </p:spPr>
      </p:pic>
      <p:sp>
        <p:nvSpPr>
          <p:cNvPr id="7"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s &amp; Graphs">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defP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def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lvl1pPr algn="l">
              <a:defRPr sz="1200">
                <a:solidFill>
                  <a:schemeClr val="tx1">
                    <a:tint val="75000"/>
                  </a:schemeClr>
                </a:solidFill>
              </a:defRPr>
            </a:lvl1pPr>
          </a:lstStyle>
          <a:p>
            <a:fld id="{E8FD0B7A-F5DD-4F40-B4CB-3B2C354B893A}" type="datetimeFigureOut">
              <a:rPr lang="en-US" smtClean="0"/>
              <a:pPr/>
              <a:t>07/19/2021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lvl1pPr algn="r">
              <a:defRPr sz="1200">
                <a:solidFill>
                  <a:schemeClr val="tx1">
                    <a:tint val="75000"/>
                  </a:schemeClr>
                </a:solidFill>
              </a:defRPr>
            </a:lvl1pPr>
          </a:lstStyle>
          <a:p>
            <a:fld id="{93AE1883-0942-4AA3-9DB2-9C7C3A031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0" y="2343531"/>
            <a:ext cx="9144000" cy="1054608"/>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b"/>
          <a:lstStyle>
            <a:defPPr/>
          </a:lstStyle>
          <a:p>
            <a:pPr algn="ctr" defTabSz="457200">
              <a:lnSpc>
                <a:spcPct val="90000"/>
              </a:lnSpc>
              <a:spcBef>
                <a:spcPct val="0"/>
              </a:spcBef>
              <a:spcAft>
                <a:spcPct val="0"/>
              </a:spcAft>
            </a:pPr>
            <a:endParaRPr sz="4800" b="1">
              <a:solidFill>
                <a:srgbClr val="000000"/>
              </a:solidFill>
              <a:latin typeface="Arial"/>
            </a:endParaRPr>
          </a:p>
          <a:p>
            <a:pPr algn="ctr" defTabSz="457200">
              <a:lnSpc>
                <a:spcPct val="90000"/>
              </a:lnSpc>
              <a:spcBef>
                <a:spcPct val="0"/>
              </a:spcBef>
              <a:spcAft>
                <a:spcPct val="0"/>
              </a:spcAft>
            </a:pPr>
            <a:r>
              <a:rPr sz="4800" b="1">
                <a:solidFill>
                  <a:srgbClr val="FFFFFF"/>
                </a:solidFill>
                <a:latin typeface="Arial"/>
              </a:rPr>
              <a:t>SECOND QUARTER 2021 RESULTS</a:t>
            </a:r>
          </a:p>
        </p:txBody>
      </p:sp>
      <p:sp>
        <p:nvSpPr>
          <p:cNvPr id="3" name="New shape"/>
          <p:cNvSpPr/>
          <p:nvPr/>
        </p:nvSpPr>
        <p:spPr>
          <a:xfrm>
            <a:off x="0" y="3490214"/>
            <a:ext cx="9145143" cy="8992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4000">
                <a:solidFill>
                  <a:srgbClr val="FFFFFF"/>
                </a:solidFill>
                <a:latin typeface="Arial"/>
              </a:rPr>
              <a:t>NASDAQ: FULT</a:t>
            </a:r>
          </a:p>
        </p:txBody>
      </p:sp>
      <p:sp>
        <p:nvSpPr>
          <p:cNvPr id="4" name="New shape"/>
          <p:cNvSpPr/>
          <p:nvPr/>
        </p:nvSpPr>
        <p:spPr>
          <a:xfrm>
            <a:off x="-635" y="6445377"/>
            <a:ext cx="9144635" cy="41249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1600">
                <a:solidFill>
                  <a:srgbClr val="FFFFFF"/>
                </a:solidFill>
                <a:latin typeface="Arial"/>
              </a:rPr>
              <a:t>Data as of or for the three months ended June 30, 2021 unless otherwise noted</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NON-GAAP RECONCILIATION </a:t>
            </a:r>
          </a:p>
        </p:txBody>
      </p:sp>
      <p:sp>
        <p:nvSpPr>
          <p:cNvPr id="3" name="New shape"/>
          <p:cNvSpPr/>
          <p:nvPr/>
        </p:nvSpPr>
        <p:spPr>
          <a:xfrm>
            <a:off x="269240" y="698500"/>
            <a:ext cx="8605520" cy="127723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ct val="0"/>
              </a:spcBef>
              <a:spcAft>
                <a:spcPct val="0"/>
              </a:spcAft>
            </a:pPr>
            <a:r>
              <a:rPr sz="1100" b="1" i="1" u="sng">
                <a:solidFill>
                  <a:srgbClr val="000000"/>
                </a:solidFill>
                <a:latin typeface="Calibri"/>
              </a:rPr>
              <a:t>Note</a:t>
            </a:r>
            <a:r>
              <a:rPr sz="1100">
                <a:solidFill>
                  <a:srgbClr val="000000"/>
                </a:solidFill>
                <a:latin typeface="Calibri"/>
              </a:rPr>
              <a:t>: </a:t>
            </a:r>
            <a:r>
              <a:rPr sz="1100" i="1">
                <a:solidFill>
                  <a:srgbClr val="000000"/>
                </a:solidFill>
                <a:latin typeface="Calibri"/>
              </a:rPr>
              <a:t>The Corporation has presented the following non-GAAP (Generally Accepted Accounting Principles) financial measures because it believes that these measures provide useful and comparative information to assess trends in the Corporation's results of operations and financial condition. Presentation of these non-GAAP financial measures is consistent with how the Corporation evaluates its performance internally and these non-GAAP financial measures are frequently used by securities analysts, investors and other interested parties in the evaluation of companies in the Corporation's industry. Investors should recognize that the Corporation's presentation of these non-GAAP financial measures might not be comparable to similarly-titled measures of other companies. These non-GAAP financial measures should not be considered a substitute for GAAP basis measures and the Corporation strongly encourages a review of its condensed consolidated financial statements in their entirety. </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931FBAA7-804B-4A03-A5B8-60365B09C478}" type="slidenum">
              <a:rPr sz="1200">
                <a:solidFill>
                  <a:srgbClr val="FFFFFF"/>
                </a:solidFill>
                <a:latin typeface="Arial"/>
              </a:rPr>
              <a:pPr/>
              <a:t>10</a:t>
            </a:fld>
            <a:endParaRPr sz="1200">
              <a:solidFill>
                <a:srgbClr val="FFFFFF"/>
              </a:solidFill>
              <a:latin typeface="Arial"/>
            </a:endParaRPr>
          </a:p>
        </p:txBody>
      </p:sp>
      <p:graphicFrame>
        <p:nvGraphicFramePr>
          <p:cNvPr id="5" name="New Table"/>
          <p:cNvGraphicFramePr>
            <a:graphicFrameLocks noGrp="1"/>
          </p:cNvGraphicFramePr>
          <p:nvPr/>
        </p:nvGraphicFramePr>
        <p:xfrm>
          <a:off x="1343025" y="2496693"/>
          <a:ext cx="7181850" cy="3419475"/>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523875">
                  <a:extLst>
                    <a:ext uri="{9D8B030D-6E8A-4147-A177-3AD203B41FA5}">
                      <a16:colId xmlns:a16="http://schemas.microsoft.com/office/drawing/2014/main" val="20001"/>
                    </a:ext>
                  </a:extLst>
                </a:gridCol>
                <a:gridCol w="96901">
                  <a:extLst>
                    <a:ext uri="{9D8B030D-6E8A-4147-A177-3AD203B41FA5}">
                      <a16:colId xmlns:a16="http://schemas.microsoft.com/office/drawing/2014/main" val="20002"/>
                    </a:ext>
                  </a:extLst>
                </a:gridCol>
                <a:gridCol w="707517">
                  <a:extLst>
                    <a:ext uri="{9D8B030D-6E8A-4147-A177-3AD203B41FA5}">
                      <a16:colId xmlns:a16="http://schemas.microsoft.com/office/drawing/2014/main" val="20003"/>
                    </a:ext>
                  </a:extLst>
                </a:gridCol>
                <a:gridCol w="148082">
                  <a:extLst>
                    <a:ext uri="{9D8B030D-6E8A-4147-A177-3AD203B41FA5}">
                      <a16:colId xmlns:a16="http://schemas.microsoft.com/office/drawing/2014/main" val="20004"/>
                    </a:ext>
                  </a:extLst>
                </a:gridCol>
                <a:gridCol w="200025">
                  <a:extLst>
                    <a:ext uri="{9D8B030D-6E8A-4147-A177-3AD203B41FA5}">
                      <a16:colId xmlns:a16="http://schemas.microsoft.com/office/drawing/2014/main" val="20005"/>
                    </a:ext>
                  </a:extLst>
                </a:gridCol>
                <a:gridCol w="96901">
                  <a:extLst>
                    <a:ext uri="{9D8B030D-6E8A-4147-A177-3AD203B41FA5}">
                      <a16:colId xmlns:a16="http://schemas.microsoft.com/office/drawing/2014/main" val="20006"/>
                    </a:ext>
                  </a:extLst>
                </a:gridCol>
                <a:gridCol w="707517">
                  <a:extLst>
                    <a:ext uri="{9D8B030D-6E8A-4147-A177-3AD203B41FA5}">
                      <a16:colId xmlns:a16="http://schemas.microsoft.com/office/drawing/2014/main" val="20007"/>
                    </a:ext>
                  </a:extLst>
                </a:gridCol>
                <a:gridCol w="148082">
                  <a:extLst>
                    <a:ext uri="{9D8B030D-6E8A-4147-A177-3AD203B41FA5}">
                      <a16:colId xmlns:a16="http://schemas.microsoft.com/office/drawing/2014/main" val="20008"/>
                    </a:ext>
                  </a:extLst>
                </a:gridCol>
                <a:gridCol w="219075">
                  <a:extLst>
                    <a:ext uri="{9D8B030D-6E8A-4147-A177-3AD203B41FA5}">
                      <a16:colId xmlns:a16="http://schemas.microsoft.com/office/drawing/2014/main" val="20009"/>
                    </a:ext>
                  </a:extLst>
                </a:gridCol>
                <a:gridCol w="96901">
                  <a:extLst>
                    <a:ext uri="{9D8B030D-6E8A-4147-A177-3AD203B41FA5}">
                      <a16:colId xmlns:a16="http://schemas.microsoft.com/office/drawing/2014/main" val="20010"/>
                    </a:ext>
                  </a:extLst>
                </a:gridCol>
                <a:gridCol w="707517">
                  <a:extLst>
                    <a:ext uri="{9D8B030D-6E8A-4147-A177-3AD203B41FA5}">
                      <a16:colId xmlns:a16="http://schemas.microsoft.com/office/drawing/2014/main" val="20011"/>
                    </a:ext>
                  </a:extLst>
                </a:gridCol>
                <a:gridCol w="148082">
                  <a:extLst>
                    <a:ext uri="{9D8B030D-6E8A-4147-A177-3AD203B41FA5}">
                      <a16:colId xmlns:a16="http://schemas.microsoft.com/office/drawing/2014/main" val="20012"/>
                    </a:ext>
                  </a:extLst>
                </a:gridCol>
              </a:tblGrid>
              <a:tr h="200025">
                <a:tc>
                  <a:txBody>
                    <a:bodyPr/>
                    <a:lstStyle>
                      <a:defPPr/>
                    </a:lstStyle>
                    <a:p>
                      <a:pPr algn="l">
                        <a:lnSpc>
                          <a:spcPct val="99600"/>
                        </a:lnSpc>
                      </a:pPr>
                      <a:r>
                        <a:rPr sz="1000" i="1">
                          <a:solidFill>
                            <a:srgbClr val="000000"/>
                          </a:solidFill>
                          <a:latin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11">
                  <a:txBody>
                    <a:bodyPr/>
                    <a:lstStyle>
                      <a:defPPr/>
                    </a:lstStyle>
                    <a:p>
                      <a:pPr algn="ctr">
                        <a:lnSpc>
                          <a:spcPct val="99600"/>
                        </a:lnSpc>
                      </a:pPr>
                      <a:r>
                        <a:rPr sz="1000" b="1">
                          <a:solidFill>
                            <a:srgbClr val="000000"/>
                          </a:solidFill>
                          <a:latin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1"/>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2"/>
                  </a:ext>
                </a:extLst>
              </a:tr>
              <a:tr h="333375">
                <a:tc gridSpan="2">
                  <a:txBody>
                    <a:bodyPr/>
                    <a:lstStyle>
                      <a:defPPr/>
                    </a:lstStyle>
                    <a:p>
                      <a:pPr algn="l">
                        <a:lnSpc>
                          <a:spcPct val="99600"/>
                        </a:lnSpc>
                      </a:pPr>
                      <a:r>
                        <a:rPr sz="1000" b="1" u="sng">
                          <a:solidFill>
                            <a:srgbClr val="000000"/>
                          </a:solidFill>
                          <a:latin typeface="Times New Roman"/>
                        </a:rPr>
                        <a:t>Return on average common shareholders' equity (tangible)</a:t>
                      </a:r>
                    </a:p>
                  </a:txBody>
                  <a:tcPr marL="27432" marR="27432" marT="0" marB="18288"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3"/>
                  </a:ext>
                </a:extLst>
              </a:tr>
              <a:tr h="200025">
                <a:tc gridSpan="2">
                  <a:txBody>
                    <a:bodyPr/>
                    <a:lstStyle>
                      <a:defPPr/>
                    </a:lstStyle>
                    <a:p>
                      <a:pPr algn="l">
                        <a:lnSpc>
                          <a:spcPct val="99600"/>
                        </a:lnSpc>
                      </a:pPr>
                      <a:r>
                        <a:rPr sz="1000">
                          <a:solidFill>
                            <a:srgbClr val="000000"/>
                          </a:solidFill>
                          <a:latin typeface="Times New Roman"/>
                        </a:rPr>
                        <a:t>Net income available to common shareholders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62,402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70,472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39,558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4"/>
                  </a:ext>
                </a:extLst>
              </a:tr>
              <a:tr h="200025">
                <a:tc gridSpan="2">
                  <a:txBody>
                    <a:bodyPr/>
                    <a:lstStyle>
                      <a:defPPr/>
                    </a:lstStyle>
                    <a:p>
                      <a:pPr algn="l">
                        <a:lnSpc>
                          <a:spcPct val="99600"/>
                        </a:lnSpc>
                      </a:pPr>
                      <a:r>
                        <a:rPr sz="1000">
                          <a:solidFill>
                            <a:srgbClr val="000000"/>
                          </a:solidFill>
                          <a:latin typeface="Times New Roman"/>
                        </a:rPr>
                        <a:t>Plus: Intangible amortization, net of tax</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140</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90</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104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5"/>
                  </a:ext>
                </a:extLst>
              </a:tr>
              <a:tr h="200025">
                <a:tc gridSpan="2">
                  <a:txBody>
                    <a:bodyPr/>
                    <a:lstStyle>
                      <a:defPPr/>
                    </a:lstStyle>
                    <a:p>
                      <a:pPr algn="l">
                        <a:lnSpc>
                          <a:spcPct val="99600"/>
                        </a:lnSpc>
                      </a:pPr>
                      <a:r>
                        <a:rPr sz="1000">
                          <a:solidFill>
                            <a:srgbClr val="000000"/>
                          </a:solidFill>
                          <a:latin typeface="Times New Roman"/>
                        </a:rPr>
                        <a:t>(Numerator)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62,542</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70,562</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39,662</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6"/>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hMerge="1">
                  <a:txBody>
                    <a:bodyPr/>
                    <a:lstStyle>
                      <a:defPPr/>
                    </a:lstStyle>
                    <a:p>
                      <a:endParaRPr/>
                    </a:p>
                  </a:txBody>
                  <a:tcPr>
                    <a:lnL w="0"/>
                    <a:lnR w="0"/>
                    <a:lnT w="12700" cmpd="dbl">
                      <a:prstDash val="solid"/>
                    </a:lnT>
                    <a:lnB w="12700" cmpd="sng">
                      <a:solidFill>
                        <a:srgbClr val="000000"/>
                      </a:solidFill>
                      <a:prstDash val="solid"/>
                    </a:lnB>
                  </a:tcPr>
                </a:tc>
                <a:tc hMerge="1">
                  <a:txBody>
                    <a:bodyPr/>
                    <a:lstStyle>
                      <a:defPPr/>
                    </a:lstStyle>
                    <a:p>
                      <a:endParaRPr/>
                    </a:p>
                  </a:txBody>
                  <a:tcPr>
                    <a:lnL w="0"/>
                    <a:lnR w="0"/>
                    <a:lnT w="12700" cmpd="dbl">
                      <a:prstDash val="solid"/>
                    </a:lnT>
                    <a:lnB w="12700" cmpd="sng">
                      <a:solidFill>
                        <a:srgbClr val="000000"/>
                      </a:solidFill>
                      <a:prstDash val="solid"/>
                    </a:lnB>
                  </a:tcPr>
                </a:tc>
                <a:extLst>
                  <a:ext uri="{0D108BD9-81ED-4DB2-BD59-A6C34878D82A}">
                    <a16:rowId xmlns:a16="http://schemas.microsoft.com/office/drawing/2014/main" val="10007"/>
                  </a:ext>
                </a:extLst>
              </a:tr>
              <a:tr h="200025">
                <a:tc gridSpan="2">
                  <a:txBody>
                    <a:bodyPr/>
                    <a:lstStyle>
                      <a:defPPr/>
                    </a:lstStyle>
                    <a:p>
                      <a:pPr algn="l">
                        <a:lnSpc>
                          <a:spcPct val="99600"/>
                        </a:lnSpc>
                      </a:pPr>
                      <a:r>
                        <a:rPr sz="1000">
                          <a:solidFill>
                            <a:srgbClr val="000000"/>
                          </a:solidFill>
                          <a:latin typeface="Times New Roman"/>
                        </a:rPr>
                        <a:t>Average shareholders' equity</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2,669,413</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2,637,098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2,309,133</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8"/>
                  </a:ext>
                </a:extLst>
              </a:tr>
              <a:tr h="200025">
                <a:tc>
                  <a:txBody>
                    <a:bodyPr/>
                    <a:lstStyle>
                      <a:defPPr/>
                    </a:lstStyle>
                    <a:p>
                      <a:pPr algn="l">
                        <a:lnSpc>
                          <a:spcPct val="99600"/>
                        </a:lnSpc>
                      </a:pPr>
                      <a:r>
                        <a:rPr sz="1000">
                          <a:solidFill>
                            <a:srgbClr val="000000"/>
                          </a:solidFill>
                          <a:latin typeface="Times New Roman"/>
                        </a:rPr>
                        <a:t>Less: Average preferred stock</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(192,878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(192,878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9"/>
                  </a:ext>
                </a:extLst>
              </a:tr>
              <a:tr h="200025">
                <a:tc gridSpan="2">
                  <a:txBody>
                    <a:bodyPr/>
                    <a:lstStyle>
                      <a:defPPr/>
                    </a:lstStyle>
                    <a:p>
                      <a:pPr algn="l">
                        <a:lnSpc>
                          <a:spcPct val="99600"/>
                        </a:lnSpc>
                      </a:pPr>
                      <a:r>
                        <a:rPr sz="1000">
                          <a:solidFill>
                            <a:srgbClr val="000000"/>
                          </a:solidFill>
                          <a:latin typeface="Times New Roman"/>
                        </a:rPr>
                        <a:t>Less: Average goodwill and intangible assets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(536,470</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(536,601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(535,103</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10"/>
                  </a:ext>
                </a:extLst>
              </a:tr>
              <a:tr h="342900">
                <a:tc gridSpan="2">
                  <a:txBody>
                    <a:bodyPr/>
                    <a:lstStyle>
                      <a:defPPr/>
                    </a:lstStyle>
                    <a:p>
                      <a:pPr algn="l">
                        <a:lnSpc>
                          <a:spcPct val="99600"/>
                        </a:lnSpc>
                      </a:pPr>
                      <a:r>
                        <a:rPr sz="1000">
                          <a:solidFill>
                            <a:srgbClr val="000000"/>
                          </a:solidFill>
                          <a:latin typeface="Times New Roman"/>
                        </a:rPr>
                        <a:t>Average tangible common shareholders' equity (denominator)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1,940,065</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1,907,619</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1,774,030</a:t>
                      </a:r>
                    </a:p>
                  </a:txBody>
                  <a:tcPr marL="27432" marR="0" marT="0" marB="18288" anchor="b">
                    <a:lnL w="0"/>
                    <a:lnR w="0"/>
                    <a:lnT w="12700" cmpd="sng">
                      <a:solidFill>
                        <a:srgbClr val="000000"/>
                      </a:solidFill>
                      <a:prstDash val="solid"/>
                    </a:lnT>
                    <a:lnB w="12700" cmpd="dbl">
                      <a:solidFill>
                        <a:srgbClr val="000000"/>
                      </a:solidFill>
                      <a:prstDash val="solid"/>
                    </a:lnB>
                    <a:noFill/>
                  </a:tcPr>
                </a:tc>
                <a:tc hMerge="1">
                  <a:txBody>
                    <a:bodyPr/>
                    <a:lstStyle>
                      <a:defPPr/>
                    </a:lstStyle>
                    <a:p>
                      <a:endParaRPr/>
                    </a:p>
                  </a:txBody>
                  <a:tcPr>
                    <a:lnL w="0"/>
                    <a:lnR w="0"/>
                    <a:lnT w="12700" cmpd="sng">
                      <a:prstDash val="solid"/>
                    </a:lnT>
                    <a:lnB w="12700" cmpd="dbl">
                      <a:solidFill>
                        <a:srgbClr val="000000"/>
                      </a:solidFill>
                      <a:prstDash val="solid"/>
                    </a:lnB>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1"/>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2"/>
                  </a:ext>
                </a:extLst>
              </a:tr>
              <a:tr h="342900">
                <a:tc gridSpan="2">
                  <a:txBody>
                    <a:bodyPr/>
                    <a:lstStyle>
                      <a:defPPr/>
                    </a:lstStyle>
                    <a:p>
                      <a:pPr algn="l">
                        <a:lnSpc>
                          <a:spcPct val="99600"/>
                        </a:lnSpc>
                      </a:pPr>
                      <a:r>
                        <a:rPr sz="1000">
                          <a:solidFill>
                            <a:srgbClr val="000000"/>
                          </a:solidFill>
                          <a:latin typeface="Times New Roman"/>
                        </a:rPr>
                        <a:t>Return on average common shareholders' equity (tangible), annualized</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12.93</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15.00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8.99</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13"/>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4"/>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NON-GAAP RECONCILIATION </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7E101698-44B5-4E2A-8251-E45B87B0C381}" type="slidenum">
              <a:rPr sz="1200">
                <a:solidFill>
                  <a:srgbClr val="FFFFFF"/>
                </a:solidFill>
                <a:latin typeface="Arial"/>
              </a:rPr>
              <a:pPr/>
              <a:t>11</a:t>
            </a:fld>
            <a:endParaRPr sz="1200">
              <a:solidFill>
                <a:srgbClr val="FFFFFF"/>
              </a:solidFill>
              <a:latin typeface="Arial"/>
            </a:endParaRPr>
          </a:p>
        </p:txBody>
      </p:sp>
      <p:graphicFrame>
        <p:nvGraphicFramePr>
          <p:cNvPr id="4" name="New Table"/>
          <p:cNvGraphicFramePr>
            <a:graphicFrameLocks noGrp="1"/>
          </p:cNvGraphicFramePr>
          <p:nvPr/>
        </p:nvGraphicFramePr>
        <p:xfrm>
          <a:off x="115443" y="951357"/>
          <a:ext cx="6315075" cy="2847975"/>
        </p:xfrm>
        <a:graphic>
          <a:graphicData uri="http://schemas.openxmlformats.org/drawingml/2006/table">
            <a:tbl>
              <a:tblPr>
                <a:tableStyleId>{5C22544A-7EE6-4342-B048-85BDC9FD1C3A}</a:tableStyleId>
              </a:tblPr>
              <a:tblGrid>
                <a:gridCol w="3133725">
                  <a:extLst>
                    <a:ext uri="{9D8B030D-6E8A-4147-A177-3AD203B41FA5}">
                      <a16:colId xmlns:a16="http://schemas.microsoft.com/office/drawing/2014/main" val="20000"/>
                    </a:ext>
                  </a:extLst>
                </a:gridCol>
                <a:gridCol w="142875">
                  <a:extLst>
                    <a:ext uri="{9D8B030D-6E8A-4147-A177-3AD203B41FA5}">
                      <a16:colId xmlns:a16="http://schemas.microsoft.com/office/drawing/2014/main" val="20001"/>
                    </a:ext>
                  </a:extLst>
                </a:gridCol>
                <a:gridCol w="96901">
                  <a:extLst>
                    <a:ext uri="{9D8B030D-6E8A-4147-A177-3AD203B41FA5}">
                      <a16:colId xmlns:a16="http://schemas.microsoft.com/office/drawing/2014/main" val="20002"/>
                    </a:ext>
                  </a:extLst>
                </a:gridCol>
                <a:gridCol w="688467">
                  <a:extLst>
                    <a:ext uri="{9D8B030D-6E8A-4147-A177-3AD203B41FA5}">
                      <a16:colId xmlns:a16="http://schemas.microsoft.com/office/drawing/2014/main" val="20003"/>
                    </a:ext>
                  </a:extLst>
                </a:gridCol>
                <a:gridCol w="148082">
                  <a:extLst>
                    <a:ext uri="{9D8B030D-6E8A-4147-A177-3AD203B41FA5}">
                      <a16:colId xmlns:a16="http://schemas.microsoft.com/office/drawing/2014/main" val="20004"/>
                    </a:ext>
                  </a:extLst>
                </a:gridCol>
                <a:gridCol w="114300">
                  <a:extLst>
                    <a:ext uri="{9D8B030D-6E8A-4147-A177-3AD203B41FA5}">
                      <a16:colId xmlns:a16="http://schemas.microsoft.com/office/drawing/2014/main" val="20005"/>
                    </a:ext>
                  </a:extLst>
                </a:gridCol>
                <a:gridCol w="96901">
                  <a:extLst>
                    <a:ext uri="{9D8B030D-6E8A-4147-A177-3AD203B41FA5}">
                      <a16:colId xmlns:a16="http://schemas.microsoft.com/office/drawing/2014/main" val="20006"/>
                    </a:ext>
                  </a:extLst>
                </a:gridCol>
                <a:gridCol w="688467">
                  <a:extLst>
                    <a:ext uri="{9D8B030D-6E8A-4147-A177-3AD203B41FA5}">
                      <a16:colId xmlns:a16="http://schemas.microsoft.com/office/drawing/2014/main" val="20007"/>
                    </a:ext>
                  </a:extLst>
                </a:gridCol>
                <a:gridCol w="148082">
                  <a:extLst>
                    <a:ext uri="{9D8B030D-6E8A-4147-A177-3AD203B41FA5}">
                      <a16:colId xmlns:a16="http://schemas.microsoft.com/office/drawing/2014/main" val="20008"/>
                    </a:ext>
                  </a:extLst>
                </a:gridCol>
                <a:gridCol w="114300">
                  <a:extLst>
                    <a:ext uri="{9D8B030D-6E8A-4147-A177-3AD203B41FA5}">
                      <a16:colId xmlns:a16="http://schemas.microsoft.com/office/drawing/2014/main" val="20009"/>
                    </a:ext>
                  </a:extLst>
                </a:gridCol>
                <a:gridCol w="96901">
                  <a:extLst>
                    <a:ext uri="{9D8B030D-6E8A-4147-A177-3AD203B41FA5}">
                      <a16:colId xmlns:a16="http://schemas.microsoft.com/office/drawing/2014/main" val="20010"/>
                    </a:ext>
                  </a:extLst>
                </a:gridCol>
                <a:gridCol w="697992">
                  <a:extLst>
                    <a:ext uri="{9D8B030D-6E8A-4147-A177-3AD203B41FA5}">
                      <a16:colId xmlns:a16="http://schemas.microsoft.com/office/drawing/2014/main" val="20011"/>
                    </a:ext>
                  </a:extLst>
                </a:gridCol>
                <a:gridCol w="148082">
                  <a:extLst>
                    <a:ext uri="{9D8B030D-6E8A-4147-A177-3AD203B41FA5}">
                      <a16:colId xmlns:a16="http://schemas.microsoft.com/office/drawing/2014/main" val="20012"/>
                    </a:ext>
                  </a:extLst>
                </a:gridCol>
              </a:tblGrid>
              <a:tr h="180975">
                <a:tc>
                  <a:txBody>
                    <a:bodyPr/>
                    <a:lstStyle>
                      <a:defPPr/>
                    </a:lstStyle>
                    <a:p>
                      <a:pPr algn="l">
                        <a:lnSpc>
                          <a:spcPct val="99600"/>
                        </a:lnSpc>
                      </a:pPr>
                      <a:r>
                        <a:rPr sz="1000" i="1">
                          <a:solidFill>
                            <a:srgbClr val="000000"/>
                          </a:solidFill>
                          <a:latin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11">
                  <a:txBody>
                    <a:bodyPr/>
                    <a:lstStyle>
                      <a:defPPr/>
                    </a:lstStyle>
                    <a:p>
                      <a:pPr algn="ctr">
                        <a:lnSpc>
                          <a:spcPct val="99600"/>
                        </a:lnSpc>
                      </a:pPr>
                      <a:r>
                        <a:rPr sz="1000" b="1">
                          <a:solidFill>
                            <a:srgbClr val="000000"/>
                          </a:solidFill>
                          <a:latin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solidFill>
                        <a:srgbClr val="000000"/>
                      </a:solidFill>
                      <a:prstDash val="solid"/>
                    </a:lnT>
                    <a:lnB w="0"/>
                  </a:tcPr>
                </a:tc>
                <a:tc hMerge="1">
                  <a:txBody>
                    <a:bodyPr/>
                    <a:lstStyle>
                      <a:defPPr/>
                    </a:lstStyle>
                    <a:p>
                      <a:endParaRPr/>
                    </a:p>
                  </a:txBody>
                  <a:tcPr>
                    <a:lnL w="0"/>
                    <a:lnR w="0"/>
                    <a:lnT w="12700" cmpd="sng">
                      <a:solidFill>
                        <a:srgbClr val="000000"/>
                      </a:solidFill>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extLst>
                  <a:ext uri="{0D108BD9-81ED-4DB2-BD59-A6C34878D82A}">
                    <a16:rowId xmlns:a16="http://schemas.microsoft.com/office/drawing/2014/main" val="10001"/>
                  </a:ext>
                </a:extLst>
              </a:tr>
              <a:tr h="190500">
                <a:tc gridSpan="2">
                  <a:txBody>
                    <a:bodyPr/>
                    <a:lstStyle>
                      <a:defPPr/>
                    </a:lstStyle>
                    <a:p>
                      <a:pPr algn="l">
                        <a:lnSpc>
                          <a:spcPct val="99600"/>
                        </a:lnSpc>
                      </a:pPr>
                      <a:r>
                        <a:rPr sz="1000" b="1" u="sng">
                          <a:solidFill>
                            <a:srgbClr val="000000"/>
                          </a:solidFill>
                          <a:latin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2"/>
                  </a:ext>
                </a:extLst>
              </a:tr>
              <a:tr h="190500">
                <a:tc gridSpan="2">
                  <a:txBody>
                    <a:bodyPr/>
                    <a:lstStyle>
                      <a:defPPr/>
                    </a:lstStyle>
                    <a:p>
                      <a:pPr algn="l">
                        <a:lnSpc>
                          <a:spcPct val="99600"/>
                        </a:lnSpc>
                      </a:pPr>
                      <a:r>
                        <a:rPr sz="1000">
                          <a:solidFill>
                            <a:srgbClr val="000000"/>
                          </a:solidFill>
                          <a:latin typeface="Times New Roman"/>
                        </a:rPr>
                        <a:t>Non-interest expense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140,831</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178,383</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143,006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90500">
                <a:tc>
                  <a:txBody>
                    <a:bodyPr/>
                    <a:lstStyle>
                      <a:defPPr/>
                    </a:lstStyle>
                    <a:p>
                      <a:pPr algn="l">
                        <a:lnSpc>
                          <a:spcPct val="99600"/>
                        </a:lnSpc>
                      </a:pPr>
                      <a:r>
                        <a:rPr sz="1000">
                          <a:solidFill>
                            <a:srgbClr val="000000"/>
                          </a:solidFill>
                          <a:latin typeface="Times New Roman"/>
                        </a:rPr>
                        <a:t>Less: Debt extinguishment costs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(412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(32,163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(2,878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extLst>
                  <a:ext uri="{0D108BD9-81ED-4DB2-BD59-A6C34878D82A}">
                    <a16:rowId xmlns:a16="http://schemas.microsoft.com/office/drawing/2014/main" val="10004"/>
                  </a:ext>
                </a:extLst>
              </a:tr>
              <a:tr h="190500">
                <a:tc gridSpan="2">
                  <a:txBody>
                    <a:bodyPr/>
                    <a:lstStyle>
                      <a:defPPr/>
                    </a:lstStyle>
                    <a:p>
                      <a:pPr algn="l">
                        <a:lnSpc>
                          <a:spcPct val="99600"/>
                        </a:lnSpc>
                      </a:pPr>
                      <a:r>
                        <a:rPr sz="1000">
                          <a:solidFill>
                            <a:srgbClr val="000000"/>
                          </a:solidFill>
                          <a:latin typeface="Times New Roman"/>
                        </a:rPr>
                        <a:t>Less: Amortization of tax credit investments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(1,563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(1,531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(1,450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0"/>
                    <a:noFill/>
                  </a:tcPr>
                </a:tc>
                <a:extLst>
                  <a:ext uri="{0D108BD9-81ED-4DB2-BD59-A6C34878D82A}">
                    <a16:rowId xmlns:a16="http://schemas.microsoft.com/office/drawing/2014/main" val="10005"/>
                  </a:ext>
                </a:extLst>
              </a:tr>
              <a:tr h="190500">
                <a:tc gridSpan="2">
                  <a:txBody>
                    <a:bodyPr/>
                    <a:lstStyle>
                      <a:defPPr/>
                    </a:lstStyle>
                    <a:p>
                      <a:pPr algn="l">
                        <a:lnSpc>
                          <a:spcPct val="99600"/>
                        </a:lnSpc>
                      </a:pPr>
                      <a:r>
                        <a:rPr sz="1000">
                          <a:solidFill>
                            <a:srgbClr val="000000"/>
                          </a:solidFill>
                          <a:latin typeface="Times New Roman"/>
                        </a:rPr>
                        <a:t>Less: Intangible amortization</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(178</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(115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(132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06"/>
                  </a:ext>
                </a:extLst>
              </a:tr>
              <a:tr h="190500">
                <a:tc gridSpan="2">
                  <a:txBody>
                    <a:bodyPr/>
                    <a:lstStyle>
                      <a:defPPr/>
                    </a:lstStyle>
                    <a:p>
                      <a:pPr algn="l">
                        <a:lnSpc>
                          <a:spcPct val="99600"/>
                        </a:lnSpc>
                      </a:pPr>
                      <a:r>
                        <a:rPr sz="1000">
                          <a:solidFill>
                            <a:srgbClr val="000000"/>
                          </a:solidFill>
                          <a:latin typeface="Times New Roman"/>
                        </a:rPr>
                        <a:t>Non-interest expense (numerator)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138,678</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144,574</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138,546</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7"/>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08"/>
                  </a:ext>
                </a:extLst>
              </a:tr>
              <a:tr h="190500">
                <a:tc gridSpan="2">
                  <a:txBody>
                    <a:bodyPr/>
                    <a:lstStyle>
                      <a:defPPr/>
                    </a:lstStyle>
                    <a:p>
                      <a:pPr algn="l">
                        <a:lnSpc>
                          <a:spcPct val="99600"/>
                        </a:lnSpc>
                      </a:pPr>
                      <a:r>
                        <a:rPr sz="1000">
                          <a:solidFill>
                            <a:srgbClr val="000000"/>
                          </a:solidFill>
                          <a:latin typeface="Times New Roman"/>
                        </a:rPr>
                        <a:t>Net interest income (fully taxable equivalent)</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165,417</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167,428</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155,854</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9"/>
                  </a:ext>
                </a:extLst>
              </a:tr>
              <a:tr h="190500">
                <a:tc gridSpan="2">
                  <a:txBody>
                    <a:bodyPr/>
                    <a:lstStyle>
                      <a:defPPr/>
                    </a:lstStyle>
                    <a:p>
                      <a:pPr algn="l">
                        <a:lnSpc>
                          <a:spcPct val="99600"/>
                        </a:lnSpc>
                      </a:pPr>
                      <a:r>
                        <a:rPr sz="1000">
                          <a:solidFill>
                            <a:srgbClr val="000000"/>
                          </a:solidFill>
                          <a:latin typeface="Times New Roman"/>
                        </a:rPr>
                        <a:t>Plus: Total Non-interest income</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51,890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95,397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55,922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10"/>
                  </a:ext>
                </a:extLst>
              </a:tr>
              <a:tr h="190500">
                <a:tc gridSpan="2">
                  <a:txBody>
                    <a:bodyPr/>
                    <a:lstStyle>
                      <a:defPPr/>
                    </a:lstStyle>
                    <a:p>
                      <a:pPr algn="l">
                        <a:lnSpc>
                          <a:spcPct val="99600"/>
                        </a:lnSpc>
                      </a:pPr>
                      <a:r>
                        <a:rPr sz="1000">
                          <a:solidFill>
                            <a:srgbClr val="000000"/>
                          </a:solidFill>
                          <a:latin typeface="Times New Roman"/>
                        </a:rPr>
                        <a:t>Less: Investment securities gains, net</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(36</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(33,475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(3,005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11"/>
                  </a:ext>
                </a:extLst>
              </a:tr>
              <a:tr h="190500">
                <a:tc gridSpan="2">
                  <a:txBody>
                    <a:bodyPr/>
                    <a:lstStyle>
                      <a:defPPr/>
                    </a:lstStyle>
                    <a:p>
                      <a:pPr algn="l">
                        <a:lnSpc>
                          <a:spcPct val="99600"/>
                        </a:lnSpc>
                      </a:pPr>
                      <a:r>
                        <a:rPr sz="1000">
                          <a:solidFill>
                            <a:srgbClr val="000000"/>
                          </a:solidFill>
                          <a:latin typeface="Times New Roman"/>
                        </a:rPr>
                        <a:t>Total revenue (denominator)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217,271</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229,350</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Times New Roman"/>
                        </a:rPr>
                        <a:t>208,771</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2"/>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3"/>
                  </a:ext>
                </a:extLst>
              </a:tr>
              <a:tr h="190500">
                <a:tc gridSpan="2">
                  <a:txBody>
                    <a:bodyPr/>
                    <a:lstStyle>
                      <a:defPPr/>
                    </a:lstStyle>
                    <a:p>
                      <a:pPr algn="l">
                        <a:lnSpc>
                          <a:spcPct val="99600"/>
                        </a:lnSpc>
                      </a:pPr>
                      <a:r>
                        <a:rPr sz="1000">
                          <a:solidFill>
                            <a:srgbClr val="000000"/>
                          </a:solidFill>
                          <a:latin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Times New Roman"/>
                        </a:rPr>
                        <a:t>63.8</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63.0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66.4</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0"/>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14"/>
                  </a:ext>
                </a:extLst>
              </a:tr>
            </a:tbl>
          </a:graphicData>
        </a:graphic>
      </p:graphicFrame>
      <p:graphicFrame>
        <p:nvGraphicFramePr>
          <p:cNvPr id="5" name="New Table"/>
          <p:cNvGraphicFramePr>
            <a:graphicFrameLocks noGrp="1"/>
          </p:cNvGraphicFramePr>
          <p:nvPr/>
        </p:nvGraphicFramePr>
        <p:xfrm>
          <a:off x="115443" y="4151503"/>
          <a:ext cx="8591550" cy="2155469"/>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96901">
                  <a:extLst>
                    <a:ext uri="{9D8B030D-6E8A-4147-A177-3AD203B41FA5}">
                      <a16:colId xmlns:a16="http://schemas.microsoft.com/office/drawing/2014/main" val="20001"/>
                    </a:ext>
                  </a:extLst>
                </a:gridCol>
                <a:gridCol w="717042">
                  <a:extLst>
                    <a:ext uri="{9D8B030D-6E8A-4147-A177-3AD203B41FA5}">
                      <a16:colId xmlns:a16="http://schemas.microsoft.com/office/drawing/2014/main" val="20002"/>
                    </a:ext>
                  </a:extLst>
                </a:gridCol>
                <a:gridCol w="148082">
                  <a:extLst>
                    <a:ext uri="{9D8B030D-6E8A-4147-A177-3AD203B41FA5}">
                      <a16:colId xmlns:a16="http://schemas.microsoft.com/office/drawing/2014/main" val="20003"/>
                    </a:ext>
                  </a:extLst>
                </a:gridCol>
                <a:gridCol w="142875">
                  <a:extLst>
                    <a:ext uri="{9D8B030D-6E8A-4147-A177-3AD203B41FA5}">
                      <a16:colId xmlns:a16="http://schemas.microsoft.com/office/drawing/2014/main" val="20004"/>
                    </a:ext>
                  </a:extLst>
                </a:gridCol>
                <a:gridCol w="96901">
                  <a:extLst>
                    <a:ext uri="{9D8B030D-6E8A-4147-A177-3AD203B41FA5}">
                      <a16:colId xmlns:a16="http://schemas.microsoft.com/office/drawing/2014/main" val="20005"/>
                    </a:ext>
                  </a:extLst>
                </a:gridCol>
                <a:gridCol w="659892">
                  <a:extLst>
                    <a:ext uri="{9D8B030D-6E8A-4147-A177-3AD203B41FA5}">
                      <a16:colId xmlns:a16="http://schemas.microsoft.com/office/drawing/2014/main" val="20006"/>
                    </a:ext>
                  </a:extLst>
                </a:gridCol>
                <a:gridCol w="148082">
                  <a:extLst>
                    <a:ext uri="{9D8B030D-6E8A-4147-A177-3AD203B41FA5}">
                      <a16:colId xmlns:a16="http://schemas.microsoft.com/office/drawing/2014/main" val="20007"/>
                    </a:ext>
                  </a:extLst>
                </a:gridCol>
                <a:gridCol w="104775">
                  <a:extLst>
                    <a:ext uri="{9D8B030D-6E8A-4147-A177-3AD203B41FA5}">
                      <a16:colId xmlns:a16="http://schemas.microsoft.com/office/drawing/2014/main" val="20008"/>
                    </a:ext>
                  </a:extLst>
                </a:gridCol>
                <a:gridCol w="96901">
                  <a:extLst>
                    <a:ext uri="{9D8B030D-6E8A-4147-A177-3AD203B41FA5}">
                      <a16:colId xmlns:a16="http://schemas.microsoft.com/office/drawing/2014/main" val="20009"/>
                    </a:ext>
                  </a:extLst>
                </a:gridCol>
                <a:gridCol w="707517">
                  <a:extLst>
                    <a:ext uri="{9D8B030D-6E8A-4147-A177-3AD203B41FA5}">
                      <a16:colId xmlns:a16="http://schemas.microsoft.com/office/drawing/2014/main" val="20010"/>
                    </a:ext>
                  </a:extLst>
                </a:gridCol>
                <a:gridCol w="148082">
                  <a:extLst>
                    <a:ext uri="{9D8B030D-6E8A-4147-A177-3AD203B41FA5}">
                      <a16:colId xmlns:a16="http://schemas.microsoft.com/office/drawing/2014/main" val="20011"/>
                    </a:ext>
                  </a:extLst>
                </a:gridCol>
                <a:gridCol w="85725">
                  <a:extLst>
                    <a:ext uri="{9D8B030D-6E8A-4147-A177-3AD203B41FA5}">
                      <a16:colId xmlns:a16="http://schemas.microsoft.com/office/drawing/2014/main" val="20012"/>
                    </a:ext>
                  </a:extLst>
                </a:gridCol>
                <a:gridCol w="96901">
                  <a:extLst>
                    <a:ext uri="{9D8B030D-6E8A-4147-A177-3AD203B41FA5}">
                      <a16:colId xmlns:a16="http://schemas.microsoft.com/office/drawing/2014/main" val="20013"/>
                    </a:ext>
                  </a:extLst>
                </a:gridCol>
                <a:gridCol w="707517">
                  <a:extLst>
                    <a:ext uri="{9D8B030D-6E8A-4147-A177-3AD203B41FA5}">
                      <a16:colId xmlns:a16="http://schemas.microsoft.com/office/drawing/2014/main" val="20014"/>
                    </a:ext>
                  </a:extLst>
                </a:gridCol>
                <a:gridCol w="148082">
                  <a:extLst>
                    <a:ext uri="{9D8B030D-6E8A-4147-A177-3AD203B41FA5}">
                      <a16:colId xmlns:a16="http://schemas.microsoft.com/office/drawing/2014/main" val="20015"/>
                    </a:ext>
                  </a:extLst>
                </a:gridCol>
                <a:gridCol w="152400">
                  <a:extLst>
                    <a:ext uri="{9D8B030D-6E8A-4147-A177-3AD203B41FA5}">
                      <a16:colId xmlns:a16="http://schemas.microsoft.com/office/drawing/2014/main" val="20016"/>
                    </a:ext>
                  </a:extLst>
                </a:gridCol>
                <a:gridCol w="96901">
                  <a:extLst>
                    <a:ext uri="{9D8B030D-6E8A-4147-A177-3AD203B41FA5}">
                      <a16:colId xmlns:a16="http://schemas.microsoft.com/office/drawing/2014/main" val="20017"/>
                    </a:ext>
                  </a:extLst>
                </a:gridCol>
                <a:gridCol w="707517">
                  <a:extLst>
                    <a:ext uri="{9D8B030D-6E8A-4147-A177-3AD203B41FA5}">
                      <a16:colId xmlns:a16="http://schemas.microsoft.com/office/drawing/2014/main" val="20018"/>
                    </a:ext>
                  </a:extLst>
                </a:gridCol>
                <a:gridCol w="148082">
                  <a:extLst>
                    <a:ext uri="{9D8B030D-6E8A-4147-A177-3AD203B41FA5}">
                      <a16:colId xmlns:a16="http://schemas.microsoft.com/office/drawing/2014/main" val="20019"/>
                    </a:ext>
                  </a:extLst>
                </a:gridCol>
              </a:tblGrid>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12700" cmpd="sng">
                      <a:solidFill>
                        <a:srgbClr val="000000"/>
                      </a:solidFill>
                      <a:prstDash val="solid"/>
                    </a:lnB>
                    <a:noFill/>
                  </a:tcPr>
                </a:tc>
                <a:tc gridSpan="3">
                  <a:txBody>
                    <a:bodyPr/>
                    <a:lstStyle>
                      <a:defPPr/>
                    </a:lstStyle>
                    <a:p>
                      <a:endParaRPr sz="100"/>
                    </a:p>
                  </a:txBody>
                  <a:tcPr marL="0" marR="0" marT="0" marB="0"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0"/>
                  </a:ext>
                </a:extLst>
              </a:tr>
              <a:tr h="161925">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Mar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Dec 31</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Sep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a:txBody>
                    <a:bodyPr/>
                    <a:lstStyle>
                      <a:defPPr/>
                    </a:lstStyle>
                    <a:p>
                      <a:endParaRPr sz="100"/>
                    </a:p>
                  </a:txBody>
                  <a:tcPr marL="0" marR="0" marT="0" marB="0" anchor="b">
                    <a:lnL w="0"/>
                    <a:lnR w="0"/>
                    <a:lnT w="12700" cmpd="sng">
                      <a:solidFill>
                        <a:srgbClr val="000000"/>
                      </a:solidFill>
                      <a:prstDash val="solid"/>
                    </a:lnT>
                    <a:lnB w="0"/>
                    <a:noFill/>
                  </a:tcPr>
                </a:tc>
                <a:tc gridSpan="3">
                  <a:txBody>
                    <a:bodyPr/>
                    <a:lstStyle>
                      <a:defPPr/>
                    </a:lstStyle>
                    <a:p>
                      <a:pPr algn="ctr">
                        <a:lnSpc>
                          <a:spcPct val="99600"/>
                        </a:lnSpc>
                      </a:pPr>
                      <a:r>
                        <a:rPr sz="1000" b="1">
                          <a:solidFill>
                            <a:srgbClr val="000000"/>
                          </a:solidFill>
                          <a:latin typeface="Times New Roman"/>
                        </a:rPr>
                        <a:t>Jun 30</a:t>
                      </a:r>
                    </a:p>
                  </a:txBody>
                  <a:tcPr marL="27432" marR="27432" marT="0" marB="18288" anchor="b">
                    <a:lnL w="0"/>
                    <a:lnR w="0"/>
                    <a:lnT w="12700" cmpd="sng">
                      <a:solidFill>
                        <a:srgbClr val="000000"/>
                      </a:solidFill>
                      <a:prstDash val="solid"/>
                    </a:lnT>
                    <a:lnB w="0"/>
                    <a:no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extLst>
                  <a:ext uri="{0D108BD9-81ED-4DB2-BD59-A6C34878D82A}">
                    <a16:rowId xmlns:a16="http://schemas.microsoft.com/office/drawing/2014/main" val="10001"/>
                  </a:ext>
                </a:extLst>
              </a:tr>
              <a:tr h="171450">
                <a:tc>
                  <a:txBody>
                    <a:bodyPr/>
                    <a:lstStyle>
                      <a:defPPr/>
                    </a:lstStyle>
                    <a:p>
                      <a:pPr algn="l">
                        <a:lnSpc>
                          <a:spcPct val="99600"/>
                        </a:lnSpc>
                      </a:pPr>
                      <a:r>
                        <a:rPr sz="1000" b="1" u="sng">
                          <a:solidFill>
                            <a:srgbClr val="000000"/>
                          </a:solidFill>
                          <a:latin typeface="Times New Roman"/>
                        </a:rPr>
                        <a:t>Asset Quality, excluding PPP</a:t>
                      </a:r>
                    </a:p>
                  </a:txBody>
                  <a:tcPr marL="27432" marR="27432" marT="0" marB="18288"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2021</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b="1">
                          <a:solidFill>
                            <a:srgbClr val="000000"/>
                          </a:solidFill>
                          <a:latin typeface="Times New Roman"/>
                        </a:rPr>
                        <a:t>2020</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2"/>
                  </a:ext>
                </a:extLst>
              </a:tr>
              <a:tr h="171450">
                <a:tc>
                  <a:txBody>
                    <a:bodyPr/>
                    <a:lstStyle>
                      <a:defPPr/>
                    </a:lstStyle>
                    <a:p>
                      <a:pPr algn="l">
                        <a:lnSpc>
                          <a:spcPct val="99600"/>
                        </a:lnSpc>
                      </a:pPr>
                      <a:r>
                        <a:rPr sz="1000">
                          <a:solidFill>
                            <a:srgbClr val="000000"/>
                          </a:solidFill>
                          <a:latin typeface="Times New Roman"/>
                        </a:rPr>
                        <a:t>ACL - loans (numerator)</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255,032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265,986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277,567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266,825</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256,537</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4"/>
                  </a:ext>
                </a:extLst>
              </a:tr>
              <a:tr h="161925">
                <a:tc>
                  <a:txBody>
                    <a:bodyPr/>
                    <a:lstStyle>
                      <a:defPPr/>
                    </a:lstStyle>
                    <a:p>
                      <a:pPr algn="l">
                        <a:lnSpc>
                          <a:spcPct val="99600"/>
                        </a:lnSpc>
                      </a:pPr>
                      <a:r>
                        <a:rPr sz="1000">
                          <a:solidFill>
                            <a:srgbClr val="000000"/>
                          </a:solidFill>
                          <a:latin typeface="Times New Roman"/>
                        </a:rPr>
                        <a:t>Net Loans</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18,586,756</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18,990,986</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18,900,820</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19,028,621</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Times New Roman"/>
                        </a:rPr>
                        <a:t>18,704,722</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0"/>
                    <a:lnB w="0"/>
                    <a:noFill/>
                  </a:tcPr>
                </a:tc>
                <a:extLst>
                  <a:ext uri="{0D108BD9-81ED-4DB2-BD59-A6C34878D82A}">
                    <a16:rowId xmlns:a16="http://schemas.microsoft.com/office/drawing/2014/main" val="10005"/>
                  </a:ext>
                </a:extLst>
              </a:tr>
              <a:tr h="171450">
                <a:tc>
                  <a:txBody>
                    <a:bodyPr/>
                    <a:lstStyle>
                      <a:defPPr/>
                    </a:lstStyle>
                    <a:p>
                      <a:pPr algn="l">
                        <a:lnSpc>
                          <a:spcPct val="99600"/>
                        </a:lnSpc>
                      </a:pPr>
                      <a:r>
                        <a:rPr sz="1000">
                          <a:solidFill>
                            <a:srgbClr val="000000"/>
                          </a:solidFill>
                          <a:latin typeface="Times New Roman"/>
                        </a:rPr>
                        <a:t>Less: PPP loans</a:t>
                      </a:r>
                    </a:p>
                  </a:txBody>
                  <a:tcPr marL="27432" marR="27432" marT="0" marB="18288" anchor="b">
                    <a:lnL w="0"/>
                    <a:lnR w="0"/>
                    <a:lnT w="0"/>
                    <a:lnB w="0"/>
                    <a:noFill/>
                  </a:tcPr>
                </a:tc>
                <a:tc gridSpan="2">
                  <a:txBody>
                    <a:bodyPr/>
                    <a:lstStyle>
                      <a:defPPr/>
                    </a:lstStyle>
                    <a:p>
                      <a:pPr algn="r">
                        <a:lnSpc>
                          <a:spcPct val="99600"/>
                        </a:lnSpc>
                      </a:pPr>
                      <a:r>
                        <a:rPr sz="1000">
                          <a:solidFill>
                            <a:srgbClr val="000000"/>
                          </a:solidFill>
                          <a:latin typeface="Times New Roman"/>
                        </a:rPr>
                        <a:t>(1,114,401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(1,688,394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(1,581,712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(1,960,165</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(1,937,034</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Times New Roman"/>
                        </a:rPr>
                        <a:t>)</a:t>
                      </a:r>
                    </a:p>
                  </a:txBody>
                  <a:tcPr marL="0" marR="0" marT="0" marB="18288" anchor="b">
                    <a:lnL w="0"/>
                    <a:lnR w="0"/>
                    <a:lnT w="0"/>
                    <a:lnB w="12700" cmpd="sng">
                      <a:solidFill>
                        <a:srgbClr val="000000"/>
                      </a:solidFill>
                      <a:prstDash val="solid"/>
                    </a:lnB>
                    <a:noFill/>
                  </a:tcPr>
                </a:tc>
                <a:extLst>
                  <a:ext uri="{0D108BD9-81ED-4DB2-BD59-A6C34878D82A}">
                    <a16:rowId xmlns:a16="http://schemas.microsoft.com/office/drawing/2014/main" val="10006"/>
                  </a:ext>
                </a:extLst>
              </a:tr>
              <a:tr h="161925">
                <a:tc>
                  <a:txBody>
                    <a:bodyPr/>
                    <a:lstStyle>
                      <a:defPPr/>
                    </a:lstStyle>
                    <a:p>
                      <a:pPr algn="l">
                        <a:lnSpc>
                          <a:spcPct val="99600"/>
                        </a:lnSpc>
                      </a:pPr>
                      <a:r>
                        <a:rPr sz="1000">
                          <a:solidFill>
                            <a:srgbClr val="000000"/>
                          </a:solidFill>
                          <a:latin typeface="Times New Roman"/>
                        </a:rPr>
                        <a:t>Total adjusted loans (denominator)</a:t>
                      </a:r>
                    </a:p>
                  </a:txBody>
                  <a:tcPr marL="27432" marR="27432" marT="0" marB="18288"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17,472,355</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17,302,592</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17,319,108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17,068,456</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000">
                          <a:solidFill>
                            <a:srgbClr val="000000"/>
                          </a:solidFill>
                          <a:latin typeface="Times New Roman"/>
                        </a:rPr>
                        <a:t>$</a:t>
                      </a:r>
                    </a:p>
                  </a:txBody>
                  <a:tcPr marL="27432" marR="0" marT="0" marB="18288" anchor="b">
                    <a:lnL w="0"/>
                    <a:lnR w="0"/>
                    <a:lnT w="12700" cmpd="sng">
                      <a:solidFill>
                        <a:srgbClr val="000000"/>
                      </a:solidFill>
                      <a:prstDash val="solid"/>
                    </a:lnT>
                    <a:lnB w="0"/>
                    <a:noFill/>
                  </a:tcPr>
                </a:tc>
                <a:tc>
                  <a:txBody>
                    <a:bodyPr/>
                    <a:lstStyle>
                      <a:defPPr/>
                    </a:lstStyle>
                    <a:p>
                      <a:pPr algn="r">
                        <a:lnSpc>
                          <a:spcPct val="99600"/>
                        </a:lnSpc>
                      </a:pPr>
                      <a:r>
                        <a:rPr sz="1000">
                          <a:solidFill>
                            <a:srgbClr val="000000"/>
                          </a:solidFill>
                          <a:latin typeface="Times New Roman"/>
                        </a:rPr>
                        <a:t>16,767,688</a:t>
                      </a:r>
                    </a:p>
                  </a:txBody>
                  <a:tcPr marL="0" marR="0" marT="0" marB="18288" anchor="b">
                    <a:lnL w="0"/>
                    <a:lnR w="0"/>
                    <a:lnT w="12700" cmpd="sng">
                      <a:solidFill>
                        <a:srgbClr val="000000"/>
                      </a:solidFill>
                      <a:prstDash val="solid"/>
                    </a:lnT>
                    <a:lnB w="0"/>
                    <a:noFill/>
                  </a:tcPr>
                </a:tc>
                <a:tc>
                  <a:txBody>
                    <a:bodyPr/>
                    <a:lstStyle>
                      <a:defPPr/>
                    </a:lstStyle>
                    <a:p>
                      <a:pPr algn="r">
                        <a:lnSpc>
                          <a:spcPct val="99600"/>
                        </a:lnSpc>
                      </a:pPr>
                      <a:endParaRPr sz="1000">
                        <a:solidFill>
                          <a:srgbClr val="000000"/>
                        </a:solidFill>
                        <a:latin typeface="Times New Roman"/>
                      </a:endParaRP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7"/>
                  </a:ext>
                </a:extLst>
              </a:tr>
              <a:tr h="171450">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extLst>
                  <a:ext uri="{0D108BD9-81ED-4DB2-BD59-A6C34878D82A}">
                    <a16:rowId xmlns:a16="http://schemas.microsoft.com/office/drawing/2014/main" val="10008"/>
                  </a:ext>
                </a:extLst>
              </a:tr>
              <a:tr h="161925">
                <a:tc>
                  <a:txBody>
                    <a:bodyPr/>
                    <a:lstStyle>
                      <a:defPPr/>
                    </a:lstStyle>
                    <a:p>
                      <a:pPr algn="l">
                        <a:lnSpc>
                          <a:spcPct val="99600"/>
                        </a:lnSpc>
                      </a:pPr>
                      <a:r>
                        <a:rPr sz="1000">
                          <a:solidFill>
                            <a:srgbClr val="000000"/>
                          </a:solidFill>
                          <a:latin typeface="Times New Roman"/>
                        </a:rPr>
                        <a:t>ACL - loans to total adjusted loans</a:t>
                      </a:r>
                    </a:p>
                  </a:txBody>
                  <a:tcPr marL="27432" marR="27432" marT="0" marB="18288" anchor="b">
                    <a:lnL w="0"/>
                    <a:lnR w="0"/>
                    <a:lnT w="0"/>
                    <a:lnB w="0"/>
                    <a:noFill/>
                  </a:tcPr>
                </a:tc>
                <a:tc gridSpan="2">
                  <a:txBody>
                    <a:bodyPr/>
                    <a:lstStyle>
                      <a:defPPr/>
                    </a:lstStyle>
                    <a:p>
                      <a:pPr algn="r">
                        <a:lnSpc>
                          <a:spcPct val="99600"/>
                        </a:lnSpc>
                      </a:pPr>
                      <a:r>
                        <a:rPr sz="1000">
                          <a:solidFill>
                            <a:srgbClr val="000000"/>
                          </a:solidFill>
                          <a:latin typeface="Times New Roman"/>
                        </a:rPr>
                        <a:t>1.46</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1.54</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1.60</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1.56</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Times New Roman"/>
                        </a:rPr>
                        <a:t>1.53</a:t>
                      </a:r>
                    </a:p>
                  </a:txBody>
                  <a:tcPr marL="27432" marR="0" marT="0" marB="18288" anchor="b">
                    <a:lnL w="0"/>
                    <a:lnR w="0"/>
                    <a:lnT w="0"/>
                    <a:lnB w="12700" cmpd="dbl">
                      <a:solidFill>
                        <a:srgbClr val="000000"/>
                      </a:solidFill>
                      <a:prstDash val="solid"/>
                    </a:lnB>
                    <a:noFill/>
                  </a:tcPr>
                </a:tc>
                <a:tc hMerge="1">
                  <a:txBody>
                    <a:bodyPr/>
                    <a:lstStyle>
                      <a:defPPr/>
                    </a:lstStyle>
                    <a:p>
                      <a:endParaRPr/>
                    </a:p>
                  </a:txBody>
                  <a:tcPr>
                    <a:lnL w="0"/>
                    <a:lnR w="0"/>
                    <a:lnT w="0"/>
                    <a:lnB w="12700" cmpd="dbl">
                      <a:solidFill>
                        <a:srgbClr val="000000"/>
                      </a:solidFill>
                      <a:prstDash val="solid"/>
                    </a:lnB>
                  </a:tcPr>
                </a:tc>
                <a:tc>
                  <a:txBody>
                    <a:bodyPr/>
                    <a:lstStyle>
                      <a:defPPr/>
                    </a:lstStyle>
                    <a:p>
                      <a:pPr algn="r">
                        <a:lnSpc>
                          <a:spcPct val="99600"/>
                        </a:lnSpc>
                      </a:pPr>
                      <a:r>
                        <a:rPr sz="1000">
                          <a:solidFill>
                            <a:srgbClr val="000000"/>
                          </a:solidFill>
                          <a:latin typeface="Times New Roman"/>
                        </a:rPr>
                        <a:t>%</a:t>
                      </a:r>
                    </a:p>
                  </a:txBody>
                  <a:tcPr marL="0" marR="9144" marT="0" marB="18288" anchor="b">
                    <a:lnL w="0"/>
                    <a:lnR w="0"/>
                    <a:lnT w="0"/>
                    <a:lnB w="12700" cmpd="dbl">
                      <a:solidFill>
                        <a:srgbClr val="000000"/>
                      </a:solidFill>
                      <a:prstDash val="solid"/>
                    </a:lnB>
                    <a:noFill/>
                  </a:tcPr>
                </a:tc>
                <a:extLst>
                  <a:ext uri="{0D108BD9-81ED-4DB2-BD59-A6C34878D82A}">
                    <a16:rowId xmlns:a16="http://schemas.microsoft.com/office/drawing/2014/main" val="10009"/>
                  </a:ext>
                </a:extLst>
              </a:tr>
              <a:tr h="161925">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49352" y="1745488"/>
            <a:ext cx="8845296" cy="2219325"/>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ct val="0"/>
              </a:spcBef>
              <a:spcAft>
                <a:spcPct val="0"/>
              </a:spcAft>
            </a:pPr>
            <a:r>
              <a:rPr sz="3200" b="1">
                <a:solidFill>
                  <a:srgbClr val="004689"/>
                </a:solidFill>
                <a:latin typeface="Arial"/>
              </a:rPr>
              <a:t>APPENDIX</a:t>
            </a:r>
          </a:p>
          <a:p>
            <a:pPr algn="l" defTabSz="457200">
              <a:lnSpc>
                <a:spcPct val="90000"/>
              </a:lnSpc>
              <a:spcBef>
                <a:spcPct val="0"/>
              </a:spcBef>
              <a:spcAft>
                <a:spcPct val="0"/>
              </a:spcAft>
            </a:pPr>
            <a:endParaRPr sz="3200" b="1">
              <a:solidFill>
                <a:srgbClr val="000000"/>
              </a:solidFill>
              <a:latin typeface="Arial"/>
            </a:endParaRPr>
          </a:p>
          <a:p>
            <a:pPr marL="800100" lvl="1" indent="-571500" algn="l" defTabSz="457200">
              <a:lnSpc>
                <a:spcPct val="90000"/>
              </a:lnSpc>
              <a:spcBef>
                <a:spcPct val="0"/>
              </a:spcBef>
              <a:spcAft>
                <a:spcPct val="0"/>
              </a:spcAft>
              <a:buChar char="•"/>
            </a:pPr>
            <a:r>
              <a:rPr sz="3000" b="1">
                <a:solidFill>
                  <a:srgbClr val="004689"/>
                </a:solidFill>
                <a:latin typeface="Arial"/>
              </a:rPr>
              <a:t> </a:t>
            </a:r>
            <a:r>
              <a:rPr sz="2800" b="1">
                <a:solidFill>
                  <a:srgbClr val="004689"/>
                </a:solidFill>
                <a:latin typeface="Arial"/>
              </a:rPr>
              <a:t>CREDIT DISCLOSURES</a:t>
            </a:r>
          </a:p>
          <a:p>
            <a:pPr marL="800100" lvl="1" indent="-571500" algn="l" defTabSz="457200">
              <a:lnSpc>
                <a:spcPct val="90000"/>
              </a:lnSpc>
              <a:spcBef>
                <a:spcPct val="0"/>
              </a:spcBef>
              <a:spcAft>
                <a:spcPct val="0"/>
              </a:spcAft>
              <a:buChar char="•"/>
            </a:pPr>
            <a:r>
              <a:rPr sz="2800" b="1">
                <a:solidFill>
                  <a:srgbClr val="004689"/>
                </a:solidFill>
                <a:latin typeface="Arial"/>
              </a:rPr>
              <a:t> BALANCE SHEET RESTRUCTURING</a:t>
            </a:r>
          </a:p>
          <a:p>
            <a:pPr marL="1028700" algn="l" defTabSz="457200">
              <a:lnSpc>
                <a:spcPct val="90000"/>
              </a:lnSpc>
              <a:spcBef>
                <a:spcPct val="0"/>
              </a:spcBef>
              <a:spcAft>
                <a:spcPct val="0"/>
              </a:spcAft>
            </a:pPr>
            <a:endParaRPr sz="3200" b="1">
              <a:solidFill>
                <a:srgbClr val="000000"/>
              </a:solidFill>
              <a:latin typeface="Arial"/>
            </a:endParaRP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4D2ADA6A-F9E6-44E0-8F0E-D6B61D69AB1B}" type="slidenum">
              <a:rPr sz="1200">
                <a:solidFill>
                  <a:srgbClr val="FFFFFF"/>
                </a:solidFill>
                <a:latin typeface="Arial"/>
              </a:rPr>
              <a:pPr/>
              <a:t>12</a:t>
            </a:fld>
            <a:endParaRPr sz="1200">
              <a:solidFill>
                <a:srgbClr val="FFFFFF"/>
              </a:solidFill>
              <a:latin typeface="Arial"/>
            </a:endParaRPr>
          </a:p>
        </p:txBody>
      </p:sp>
      <p:sp>
        <p:nvSpPr>
          <p:cNvPr id="4" name="New shape"/>
          <p:cNvSpPr/>
          <p:nvPr/>
        </p:nvSpPr>
        <p:spPr>
          <a:xfrm>
            <a:off x="284353" y="4029202"/>
            <a:ext cx="8638794" cy="9055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284353" y="4029202"/>
            <a:ext cx="8638794" cy="90551"/>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81483" y="183896"/>
            <a:ext cx="8546338" cy="70510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2400" b="1">
                <a:solidFill>
                  <a:srgbClr val="000000"/>
                </a:solidFill>
                <a:latin typeface="Calibri"/>
              </a:rPr>
              <a:t>Additional Detail on Deferrals</a:t>
            </a:r>
          </a:p>
          <a:p>
            <a:pPr algn="ctr" defTabSz="457200">
              <a:lnSpc>
                <a:spcPct val="100000"/>
              </a:lnSpc>
              <a:spcBef>
                <a:spcPct val="0"/>
              </a:spcBef>
              <a:spcAft>
                <a:spcPct val="0"/>
              </a:spcAft>
            </a:pPr>
            <a:r>
              <a:rPr sz="1600">
                <a:solidFill>
                  <a:srgbClr val="000000"/>
                </a:solidFill>
                <a:latin typeface="Calibri"/>
              </a:rPr>
              <a:t>(data as of June 30, 2021)</a:t>
            </a:r>
          </a:p>
        </p:txBody>
      </p:sp>
      <p:sp>
        <p:nvSpPr>
          <p:cNvPr id="3"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AEB16C31-2BFF-436A-8BBA-12261BCA6309}" type="slidenum">
              <a:rPr sz="1600">
                <a:solidFill>
                  <a:srgbClr val="FFFFFF"/>
                </a:solidFill>
                <a:latin typeface="Arial"/>
              </a:rPr>
              <a:pPr/>
              <a:t>13</a:t>
            </a:fld>
            <a:endParaRPr sz="1600">
              <a:solidFill>
                <a:srgbClr val="FFFFFF"/>
              </a:solidFill>
              <a:latin typeface="Arial"/>
            </a:endParaRPr>
          </a:p>
        </p:txBody>
      </p:sp>
      <p:sp>
        <p:nvSpPr>
          <p:cNvPr id="4" name="New shape"/>
          <p:cNvSpPr/>
          <p:nvPr/>
        </p:nvSpPr>
        <p:spPr>
          <a:xfrm>
            <a:off x="247777" y="1825244"/>
            <a:ext cx="8648446" cy="3717036"/>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600" b="1" u="sng">
                <a:solidFill>
                  <a:srgbClr val="000000"/>
                </a:solidFill>
                <a:latin typeface="Calibri"/>
              </a:rPr>
              <a:t>Commercial</a:t>
            </a:r>
          </a:p>
          <a:p>
            <a:pPr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At June 30, 2021, active deferrals declined to ~$122 million, or 0.9% of the commercial portfolio</a:t>
            </a:r>
            <a:r>
              <a:rPr sz="1600" baseline="30000">
                <a:solidFill>
                  <a:srgbClr val="000000"/>
                </a:solidFill>
                <a:latin typeface="Calibri"/>
              </a:rPr>
              <a:t>(2)</a:t>
            </a:r>
          </a:p>
          <a:p>
            <a:pPr marL="114300" indent="-114300"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Majority of active deferrals are in the hospitality, entertainment, and food services</a:t>
            </a:r>
          </a:p>
          <a:p>
            <a:pPr marL="114300" indent="-114300" algn="l" defTabSz="457200">
              <a:lnSpc>
                <a:spcPct val="100000"/>
              </a:lnSpc>
              <a:spcBef>
                <a:spcPct val="0"/>
              </a:spcBef>
              <a:spcAft>
                <a:spcPct val="0"/>
              </a:spcAft>
            </a:pPr>
            <a:endParaRPr sz="1600">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Anticipate continued downward trends in deferrals for the rest of the year</a:t>
            </a:r>
          </a:p>
          <a:p>
            <a:pPr algn="l" defTabSz="457200">
              <a:lnSpc>
                <a:spcPct val="100000"/>
              </a:lnSpc>
              <a:spcBef>
                <a:spcPct val="0"/>
              </a:spcBef>
              <a:spcAft>
                <a:spcPct val="0"/>
              </a:spcAft>
            </a:pPr>
            <a:endParaRPr sz="1600" b="1">
              <a:solidFill>
                <a:srgbClr val="000000"/>
              </a:solidFill>
              <a:latin typeface="Calibri"/>
            </a:endParaRPr>
          </a:p>
          <a:p>
            <a:pPr algn="l" defTabSz="457200">
              <a:lnSpc>
                <a:spcPct val="100000"/>
              </a:lnSpc>
              <a:spcBef>
                <a:spcPct val="0"/>
              </a:spcBef>
              <a:spcAft>
                <a:spcPct val="0"/>
              </a:spcAft>
            </a:pPr>
            <a:endParaRPr sz="1600" b="1">
              <a:solidFill>
                <a:srgbClr val="000000"/>
              </a:solidFill>
              <a:latin typeface="Calibri"/>
            </a:endParaRPr>
          </a:p>
          <a:p>
            <a:pPr algn="l" defTabSz="457200">
              <a:lnSpc>
                <a:spcPct val="100000"/>
              </a:lnSpc>
              <a:spcBef>
                <a:spcPct val="0"/>
              </a:spcBef>
              <a:spcAft>
                <a:spcPct val="0"/>
              </a:spcAft>
            </a:pPr>
            <a:r>
              <a:rPr sz="1600" b="1" u="sng">
                <a:solidFill>
                  <a:srgbClr val="000000"/>
                </a:solidFill>
                <a:latin typeface="Calibri"/>
              </a:rPr>
              <a:t>Consumer</a:t>
            </a:r>
          </a:p>
          <a:p>
            <a:pPr algn="l" defTabSz="457200">
              <a:lnSpc>
                <a:spcPct val="100000"/>
              </a:lnSpc>
              <a:spcBef>
                <a:spcPct val="0"/>
              </a:spcBef>
              <a:spcAft>
                <a:spcPct val="0"/>
              </a:spcAft>
            </a:pPr>
            <a:endParaRPr sz="1600" b="1">
              <a:solidFill>
                <a:srgbClr val="000000"/>
              </a:solidFill>
              <a:latin typeface="Calibri"/>
            </a:endParaRPr>
          </a:p>
          <a:p>
            <a:pPr marL="571500" lvl="1" indent="-342900" algn="l" defTabSz="457200">
              <a:lnSpc>
                <a:spcPct val="100000"/>
              </a:lnSpc>
              <a:spcBef>
                <a:spcPct val="0"/>
              </a:spcBef>
              <a:spcAft>
                <a:spcPct val="0"/>
              </a:spcAft>
              <a:buChar char="•"/>
            </a:pPr>
            <a:r>
              <a:rPr sz="1600">
                <a:solidFill>
                  <a:srgbClr val="000000"/>
                </a:solidFill>
                <a:latin typeface="Calibri"/>
              </a:rPr>
              <a:t>At June 30, 2021, active deferrals and forbearances declined to ~$57 million, or 1.1%, of the consumer portfolio</a:t>
            </a:r>
            <a:r>
              <a:rPr sz="1600" baseline="30000">
                <a:solidFill>
                  <a:srgbClr val="000000"/>
                </a:solidFill>
                <a:latin typeface="Calibri"/>
              </a:rPr>
              <a:t>(3)</a:t>
            </a:r>
          </a:p>
          <a:p>
            <a:pPr algn="l" defTabSz="457200">
              <a:lnSpc>
                <a:spcPct val="100000"/>
              </a:lnSpc>
              <a:spcBef>
                <a:spcPct val="0"/>
              </a:spcBef>
              <a:spcAft>
                <a:spcPct val="0"/>
              </a:spcAft>
            </a:pPr>
            <a:endParaRPr sz="1600" b="1">
              <a:solidFill>
                <a:srgbClr val="000000"/>
              </a:solidFill>
              <a:latin typeface="Calibri"/>
            </a:endParaRPr>
          </a:p>
        </p:txBody>
      </p:sp>
      <p:sp>
        <p:nvSpPr>
          <p:cNvPr id="5" name="New shape"/>
          <p:cNvSpPr/>
          <p:nvPr/>
        </p:nvSpPr>
        <p:spPr>
          <a:xfrm>
            <a:off x="1463294" y="6326251"/>
            <a:ext cx="7177786" cy="43548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Calibri"/>
              </a:rPr>
              <a:t>1) Deferrals consist of deferrals of principal and interest payments or deferrals of principal payments.</a:t>
            </a:r>
          </a:p>
          <a:p>
            <a:pPr algn="l" defTabSz="457200">
              <a:lnSpc>
                <a:spcPct val="100000"/>
              </a:lnSpc>
              <a:spcBef>
                <a:spcPct val="0"/>
              </a:spcBef>
              <a:spcAft>
                <a:spcPct val="0"/>
              </a:spcAft>
            </a:pPr>
            <a:r>
              <a:rPr sz="1000">
                <a:solidFill>
                  <a:srgbClr val="000000"/>
                </a:solidFill>
                <a:latin typeface="Calibri"/>
              </a:rPr>
              <a:t>2) Includes real estate - commercial mortgage, commercial and industrial and equipment lease financing.</a:t>
            </a:r>
          </a:p>
          <a:p>
            <a:pPr algn="l" defTabSz="457200">
              <a:lnSpc>
                <a:spcPct val="100000"/>
              </a:lnSpc>
              <a:spcBef>
                <a:spcPct val="0"/>
              </a:spcBef>
              <a:spcAft>
                <a:spcPct val="0"/>
              </a:spcAft>
            </a:pPr>
            <a:r>
              <a:rPr sz="1000">
                <a:solidFill>
                  <a:srgbClr val="000000"/>
                </a:solidFill>
                <a:latin typeface="Calibri"/>
              </a:rPr>
              <a:t>3) Includes real estate - residential mortgage, real estate - home equity and consumer.</a:t>
            </a:r>
          </a:p>
        </p:txBody>
      </p:sp>
      <p:sp>
        <p:nvSpPr>
          <p:cNvPr id="6" name="New shape"/>
          <p:cNvSpPr/>
          <p:nvPr/>
        </p:nvSpPr>
        <p:spPr>
          <a:xfrm>
            <a:off x="149352" y="1322451"/>
            <a:ext cx="8845296" cy="43548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2000" b="1">
                <a:solidFill>
                  <a:srgbClr val="263B80"/>
                </a:solidFill>
                <a:latin typeface="Arial"/>
              </a:rPr>
              <a:t>Active COVID Deferrals</a:t>
            </a:r>
            <a:r>
              <a:rPr sz="2000" b="1" baseline="30000">
                <a:solidFill>
                  <a:srgbClr val="263B80"/>
                </a:solidFill>
                <a:latin typeface="Arial"/>
              </a:rPr>
              <a:t>(1)</a:t>
            </a:r>
            <a:r>
              <a:rPr sz="2000" b="1">
                <a:solidFill>
                  <a:srgbClr val="263B80"/>
                </a:solidFill>
                <a:latin typeface="Arial"/>
              </a:rPr>
              <a:t> continue to decline</a:t>
            </a:r>
          </a:p>
          <a:p>
            <a:pPr algn="ctr" defTabSz="457200">
              <a:lnSpc>
                <a:spcPct val="100000"/>
              </a:lnSpc>
              <a:spcBef>
                <a:spcPct val="0"/>
              </a:spcBef>
              <a:spcAft>
                <a:spcPct val="0"/>
              </a:spcAft>
            </a:pPr>
            <a:endParaRPr sz="2000" b="1">
              <a:solidFill>
                <a:srgbClr val="000000"/>
              </a:solidFill>
              <a:latin typeface="Calibri"/>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81483" y="183896"/>
            <a:ext cx="8871204" cy="77431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2400" b="1">
                <a:solidFill>
                  <a:srgbClr val="263B80"/>
                </a:solidFill>
                <a:latin typeface="Arial"/>
              </a:rPr>
              <a:t>Selected Industries With Heightened Risk Due to COVID-19</a:t>
            </a:r>
          </a:p>
          <a:p>
            <a:pPr algn="ctr" defTabSz="457200">
              <a:lnSpc>
                <a:spcPct val="90000"/>
              </a:lnSpc>
              <a:spcBef>
                <a:spcPts val="1000"/>
              </a:spcBef>
              <a:spcAft>
                <a:spcPct val="0"/>
              </a:spcAft>
            </a:pPr>
            <a:r>
              <a:rPr sz="1600">
                <a:solidFill>
                  <a:srgbClr val="000000"/>
                </a:solidFill>
                <a:latin typeface="Calibri"/>
              </a:rPr>
              <a:t>(data as of June 30, 2021; all industry classifications based on NAICS codes)</a:t>
            </a:r>
          </a:p>
        </p:txBody>
      </p:sp>
      <p:sp>
        <p:nvSpPr>
          <p:cNvPr id="3"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9A6DF1FB-6D4B-4B7A-AB67-61BC71FA46F6}" type="slidenum">
              <a:rPr sz="1600">
                <a:solidFill>
                  <a:srgbClr val="FFFFFF"/>
                </a:solidFill>
                <a:latin typeface="Arial"/>
              </a:rPr>
              <a:pPr/>
              <a:t>14</a:t>
            </a:fld>
            <a:endParaRPr sz="1600">
              <a:solidFill>
                <a:srgbClr val="FFFFFF"/>
              </a:solidFill>
              <a:latin typeface="Arial"/>
            </a:endParaRPr>
          </a:p>
        </p:txBody>
      </p:sp>
      <p:sp>
        <p:nvSpPr>
          <p:cNvPr id="4" name="New shape"/>
          <p:cNvSpPr/>
          <p:nvPr/>
        </p:nvSpPr>
        <p:spPr>
          <a:xfrm>
            <a:off x="583438" y="5537962"/>
            <a:ext cx="8345678" cy="56705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Calibri"/>
              </a:rPr>
              <a:t>(1) Based on regulatory classifications.  Commercial Portfolio consists of Commercial and Industrial, Commercial Mortgage, and Construction loans to commercial borrowers. Note: "Pass," "Special Mention" and "Substandard or Lower" are the Corporation's internal risk rating categories. Please see Note 4 - Loans and Allowance for Credit Losses in the Corporation's Form 10-Q for the quarter ended March 31, 2021 for a description of these categories.</a:t>
            </a:r>
          </a:p>
          <a:p>
            <a:pPr algn="l" defTabSz="457200">
              <a:lnSpc>
                <a:spcPct val="100000"/>
              </a:lnSpc>
              <a:spcBef>
                <a:spcPct val="0"/>
              </a:spcBef>
              <a:spcAft>
                <a:spcPct val="0"/>
              </a:spcAft>
            </a:pPr>
            <a:endParaRPr sz="1000">
              <a:solidFill>
                <a:srgbClr val="000000"/>
              </a:solidFill>
              <a:latin typeface="Calibri"/>
            </a:endParaRPr>
          </a:p>
          <a:p>
            <a:pPr algn="l" defTabSz="457200">
              <a:lnSpc>
                <a:spcPct val="100000"/>
              </a:lnSpc>
              <a:spcBef>
                <a:spcPct val="0"/>
              </a:spcBef>
              <a:spcAft>
                <a:spcPct val="0"/>
              </a:spcAft>
            </a:pPr>
            <a:endParaRPr sz="1000">
              <a:solidFill>
                <a:srgbClr val="000000"/>
              </a:solidFill>
              <a:latin typeface="Calibri"/>
            </a:endParaRPr>
          </a:p>
        </p:txBody>
      </p:sp>
      <p:sp>
        <p:nvSpPr>
          <p:cNvPr id="5" name="New shape"/>
          <p:cNvSpPr/>
          <p:nvPr/>
        </p:nvSpPr>
        <p:spPr>
          <a:xfrm>
            <a:off x="91567" y="1858010"/>
            <a:ext cx="8961120" cy="25603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91567" y="1858010"/>
            <a:ext cx="8961120" cy="256032"/>
          </a:xfrm>
          <a:prstGeom prst="rect">
            <a:avLst/>
          </a:prstGeom>
        </p:spPr>
      </p:pic>
      <p:sp>
        <p:nvSpPr>
          <p:cNvPr id="7" name="New shape"/>
          <p:cNvSpPr/>
          <p:nvPr/>
        </p:nvSpPr>
        <p:spPr>
          <a:xfrm>
            <a:off x="181483" y="4713351"/>
            <a:ext cx="3006344" cy="12890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800" i="1">
                <a:solidFill>
                  <a:srgbClr val="000000"/>
                </a:solidFill>
                <a:latin typeface="Calibri"/>
              </a:rPr>
              <a:t>some numbers may not sum due to rounding</a:t>
            </a:r>
          </a:p>
        </p:txBody>
      </p:sp>
      <p:sp>
        <p:nvSpPr>
          <p:cNvPr id="8" name="New shape"/>
          <p:cNvSpPr/>
          <p:nvPr/>
        </p:nvSpPr>
        <p:spPr>
          <a:xfrm>
            <a:off x="119634" y="2346198"/>
            <a:ext cx="8904986" cy="236715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9" name="New picture"/>
          <p:cNvPicPr/>
          <p:nvPr/>
        </p:nvPicPr>
        <p:blipFill>
          <a:blip r:embed="rId3"/>
          <a:stretch>
            <a:fillRect/>
          </a:stretch>
        </p:blipFill>
        <p:spPr>
          <a:xfrm>
            <a:off x="119634" y="2346198"/>
            <a:ext cx="8904986" cy="2367153"/>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14198" y="124968"/>
            <a:ext cx="7007225" cy="59385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2021 Balance Sheet Restructuring</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5ECB3F41-575B-42D5-93F1-0C779D4058D8}" type="slidenum">
              <a:rPr sz="1200">
                <a:solidFill>
                  <a:srgbClr val="FFFFFF"/>
                </a:solidFill>
                <a:latin typeface="Arial"/>
              </a:rPr>
              <a:pPr/>
              <a:t>15</a:t>
            </a:fld>
            <a:endParaRPr sz="1200">
              <a:solidFill>
                <a:srgbClr val="FFFFFF"/>
              </a:solidFill>
              <a:latin typeface="Arial"/>
            </a:endParaRPr>
          </a:p>
        </p:txBody>
      </p:sp>
      <p:sp>
        <p:nvSpPr>
          <p:cNvPr id="4" name="New shape"/>
          <p:cNvSpPr/>
          <p:nvPr/>
        </p:nvSpPr>
        <p:spPr>
          <a:xfrm>
            <a:off x="314198" y="718820"/>
            <a:ext cx="8211693" cy="559739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400" b="1" u="sng">
                <a:solidFill>
                  <a:srgbClr val="000000"/>
                </a:solidFill>
                <a:latin typeface="Calibri"/>
              </a:rPr>
              <a:t>Why:</a:t>
            </a:r>
          </a:p>
          <a:p>
            <a:pPr marL="571500" lvl="1" indent="-342900" algn="l" defTabSz="457200">
              <a:lnSpc>
                <a:spcPct val="100000"/>
              </a:lnSpc>
              <a:spcBef>
                <a:spcPct val="0"/>
              </a:spcBef>
              <a:spcAft>
                <a:spcPct val="0"/>
              </a:spcAft>
              <a:buChar char="•"/>
            </a:pPr>
            <a:r>
              <a:rPr sz="1400">
                <a:solidFill>
                  <a:srgbClr val="000000"/>
                </a:solidFill>
                <a:latin typeface="Calibri"/>
              </a:rPr>
              <a:t>Reduce exposure to interest rate risk</a:t>
            </a:r>
          </a:p>
          <a:p>
            <a:pPr marL="571500" lvl="1" indent="-342900" algn="l" defTabSz="457200">
              <a:lnSpc>
                <a:spcPct val="100000"/>
              </a:lnSpc>
              <a:spcBef>
                <a:spcPct val="0"/>
              </a:spcBef>
              <a:spcAft>
                <a:spcPct val="0"/>
              </a:spcAft>
              <a:buChar char="•"/>
            </a:pPr>
            <a:r>
              <a:rPr sz="1400">
                <a:solidFill>
                  <a:srgbClr val="000000"/>
                </a:solidFill>
                <a:latin typeface="Calibri"/>
              </a:rPr>
              <a:t>Opportunity to reduce interest expense</a:t>
            </a:r>
          </a:p>
          <a:p>
            <a:pPr marL="114300" indent="-114300" algn="l" defTabSz="457200">
              <a:lnSpc>
                <a:spcPct val="100000"/>
              </a:lnSpc>
              <a:spcBef>
                <a:spcPct val="0"/>
              </a:spcBef>
              <a:spcAft>
                <a:spcPct val="0"/>
              </a:spcAft>
            </a:pPr>
            <a:r>
              <a:rPr sz="1400" b="1" u="sng">
                <a:solidFill>
                  <a:srgbClr val="000000"/>
                </a:solidFill>
                <a:latin typeface="Calibri"/>
              </a:rPr>
              <a:t>What:</a:t>
            </a:r>
          </a:p>
          <a:p>
            <a:pPr marL="571500" lvl="1" indent="-342900" algn="l" defTabSz="457200">
              <a:lnSpc>
                <a:spcPct val="100000"/>
              </a:lnSpc>
              <a:spcBef>
                <a:spcPct val="0"/>
              </a:spcBef>
              <a:spcAft>
                <a:spcPct val="0"/>
              </a:spcAft>
              <a:buChar char="•"/>
            </a:pPr>
            <a:r>
              <a:rPr sz="1400">
                <a:solidFill>
                  <a:srgbClr val="000000"/>
                </a:solidFill>
                <a:latin typeface="Calibri"/>
              </a:rPr>
              <a:t>Sold Visa Class B restricted shares - $34 million pre-tax gain</a:t>
            </a:r>
          </a:p>
          <a:p>
            <a:pPr marL="571500" lvl="1" indent="-342900" algn="l" defTabSz="457200">
              <a:lnSpc>
                <a:spcPct val="100000"/>
              </a:lnSpc>
              <a:spcBef>
                <a:spcPct val="0"/>
              </a:spcBef>
              <a:spcAft>
                <a:spcPct val="0"/>
              </a:spcAft>
              <a:buChar char="•"/>
            </a:pPr>
            <a:r>
              <a:rPr sz="1400">
                <a:solidFill>
                  <a:srgbClr val="000000"/>
                </a:solidFill>
                <a:latin typeface="Calibri"/>
              </a:rPr>
              <a:t>Tendered for $75 million of 4.50% subordinated debt due 2024 </a:t>
            </a:r>
          </a:p>
          <a:p>
            <a:pPr marL="571500" lvl="1" indent="-342900" algn="l" defTabSz="457200">
              <a:lnSpc>
                <a:spcPct val="100000"/>
              </a:lnSpc>
              <a:spcBef>
                <a:spcPct val="0"/>
              </a:spcBef>
              <a:spcAft>
                <a:spcPct val="0"/>
              </a:spcAft>
              <a:buChar char="•"/>
            </a:pPr>
            <a:r>
              <a:rPr sz="1400">
                <a:solidFill>
                  <a:srgbClr val="000000"/>
                </a:solidFill>
                <a:latin typeface="Calibri"/>
              </a:rPr>
              <a:t>Tendered for $60 million of 3.60% senior notes due 2022</a:t>
            </a:r>
          </a:p>
          <a:p>
            <a:pPr marL="571500" lvl="1" indent="-342900" algn="l" defTabSz="457200">
              <a:lnSpc>
                <a:spcPct val="100000"/>
              </a:lnSpc>
              <a:spcBef>
                <a:spcPct val="0"/>
              </a:spcBef>
              <a:spcAft>
                <a:spcPct val="0"/>
              </a:spcAft>
              <a:buChar char="•"/>
            </a:pPr>
            <a:r>
              <a:rPr sz="1400">
                <a:solidFill>
                  <a:srgbClr val="000000"/>
                </a:solidFill>
                <a:latin typeface="Calibri"/>
              </a:rPr>
              <a:t>Prepaid $535 million of term FHLB advances</a:t>
            </a:r>
          </a:p>
          <a:p>
            <a:pPr marL="571500" lvl="1" indent="-342900" algn="l" defTabSz="457200">
              <a:lnSpc>
                <a:spcPct val="100000"/>
              </a:lnSpc>
              <a:spcBef>
                <a:spcPct val="0"/>
              </a:spcBef>
              <a:spcAft>
                <a:spcPct val="0"/>
              </a:spcAft>
              <a:buChar char="•"/>
            </a:pPr>
            <a:r>
              <a:rPr sz="1400">
                <a:solidFill>
                  <a:srgbClr val="000000"/>
                </a:solidFill>
                <a:latin typeface="Calibri"/>
              </a:rPr>
              <a:t>Sold $23 million of auction rate securities</a:t>
            </a:r>
          </a:p>
          <a:p>
            <a:pPr marL="571500" lvl="1" indent="-342900" algn="l" defTabSz="457200">
              <a:lnSpc>
                <a:spcPct val="100000"/>
              </a:lnSpc>
              <a:spcBef>
                <a:spcPct val="0"/>
              </a:spcBef>
              <a:spcAft>
                <a:spcPct val="0"/>
              </a:spcAft>
              <a:buChar char="•"/>
            </a:pPr>
            <a:r>
              <a:rPr sz="1400">
                <a:solidFill>
                  <a:srgbClr val="000000"/>
                </a:solidFill>
                <a:latin typeface="Calibri"/>
              </a:rPr>
              <a:t>Executed $500 million of receive-fixed, pay-variable interest rate swaps</a:t>
            </a:r>
          </a:p>
          <a:p>
            <a:pPr algn="l" defTabSz="457200">
              <a:lnSpc>
                <a:spcPct val="100000"/>
              </a:lnSpc>
              <a:spcBef>
                <a:spcPct val="0"/>
              </a:spcBef>
              <a:spcAft>
                <a:spcPct val="0"/>
              </a:spcAft>
            </a:pPr>
            <a:r>
              <a:rPr sz="1400" b="1" u="sng">
                <a:solidFill>
                  <a:srgbClr val="000000"/>
                </a:solidFill>
                <a:latin typeface="Calibri"/>
              </a:rPr>
              <a:t>1Q21 Impact (restructuring completed late in 1Q21):</a:t>
            </a:r>
          </a:p>
          <a:p>
            <a:pPr algn="l" defTabSz="457200">
              <a:lnSpc>
                <a:spcPct val="100000"/>
              </a:lnSpc>
              <a:spcBef>
                <a:spcPct val="0"/>
              </a:spcBef>
              <a:spcAft>
                <a:spcPct val="0"/>
              </a:spcAft>
            </a:pPr>
            <a:r>
              <a:rPr sz="1400">
                <a:solidFill>
                  <a:srgbClr val="000000"/>
                </a:solidFill>
                <a:latin typeface="Calibri"/>
              </a:rPr>
              <a:t>      Non-interest income: </a:t>
            </a:r>
          </a:p>
          <a:p>
            <a:pPr marL="914400" lvl="1" indent="-342900" algn="l" defTabSz="457200">
              <a:lnSpc>
                <a:spcPct val="100000"/>
              </a:lnSpc>
              <a:spcBef>
                <a:spcPct val="0"/>
              </a:spcBef>
              <a:spcAft>
                <a:spcPct val="0"/>
              </a:spcAft>
              <a:buChar char="•"/>
            </a:pPr>
            <a:r>
              <a:rPr sz="1400">
                <a:solidFill>
                  <a:srgbClr val="000000"/>
                </a:solidFill>
                <a:latin typeface="Calibri"/>
              </a:rPr>
              <a:t>$34 million gain on the sale of Visa Class B restricted Shares</a:t>
            </a:r>
          </a:p>
          <a:p>
            <a:pPr marL="914400" lvl="1" indent="-342900" algn="l" defTabSz="457200">
              <a:lnSpc>
                <a:spcPct val="100000"/>
              </a:lnSpc>
              <a:spcBef>
                <a:spcPct val="0"/>
              </a:spcBef>
              <a:spcAft>
                <a:spcPct val="0"/>
              </a:spcAft>
              <a:buChar char="•"/>
            </a:pPr>
            <a:r>
              <a:rPr sz="1400">
                <a:solidFill>
                  <a:srgbClr val="000000"/>
                </a:solidFill>
                <a:latin typeface="Calibri"/>
              </a:rPr>
              <a:t>$.5 million loss on the sale of other securities</a:t>
            </a:r>
          </a:p>
          <a:p>
            <a:pPr algn="l" defTabSz="457200">
              <a:lnSpc>
                <a:spcPct val="100000"/>
              </a:lnSpc>
              <a:spcBef>
                <a:spcPct val="0"/>
              </a:spcBef>
              <a:spcAft>
                <a:spcPct val="0"/>
              </a:spcAft>
            </a:pPr>
            <a:r>
              <a:rPr sz="1400">
                <a:solidFill>
                  <a:srgbClr val="000000"/>
                </a:solidFill>
                <a:latin typeface="Calibri"/>
              </a:rPr>
              <a:t>      Non-interest expense:</a:t>
            </a:r>
          </a:p>
          <a:p>
            <a:pPr marL="914400" lvl="1" indent="-342900" algn="l" defTabSz="457200">
              <a:lnSpc>
                <a:spcPct val="100000"/>
              </a:lnSpc>
              <a:spcBef>
                <a:spcPct val="0"/>
              </a:spcBef>
              <a:spcAft>
                <a:spcPct val="0"/>
              </a:spcAft>
              <a:buChar char="•"/>
            </a:pPr>
            <a:r>
              <a:rPr sz="1400">
                <a:solidFill>
                  <a:srgbClr val="000000"/>
                </a:solidFill>
                <a:latin typeface="Calibri"/>
              </a:rPr>
              <a:t>$33 million in debt extinguishment costs, including:</a:t>
            </a:r>
          </a:p>
          <a:p>
            <a:pPr marL="1371600" lvl="2" indent="-342900" algn="l" defTabSz="457200">
              <a:lnSpc>
                <a:spcPct val="100000"/>
              </a:lnSpc>
              <a:spcBef>
                <a:spcPct val="0"/>
              </a:spcBef>
              <a:spcAft>
                <a:spcPct val="0"/>
              </a:spcAft>
              <a:buChar char="◦"/>
            </a:pPr>
            <a:r>
              <a:rPr sz="1400">
                <a:solidFill>
                  <a:srgbClr val="000000"/>
                </a:solidFill>
                <a:latin typeface="Calibri"/>
              </a:rPr>
              <a:t>$21 million in prepayment penalties of FHLB advances;</a:t>
            </a:r>
          </a:p>
          <a:p>
            <a:pPr marL="1371600" lvl="2" indent="-342900" algn="l" defTabSz="457200">
              <a:lnSpc>
                <a:spcPct val="100000"/>
              </a:lnSpc>
              <a:spcBef>
                <a:spcPct val="0"/>
              </a:spcBef>
              <a:spcAft>
                <a:spcPct val="0"/>
              </a:spcAft>
              <a:buChar char="◦"/>
            </a:pPr>
            <a:r>
              <a:rPr sz="1400">
                <a:solidFill>
                  <a:srgbClr val="000000"/>
                </a:solidFill>
                <a:latin typeface="Calibri"/>
              </a:rPr>
              <a:t>$11 million of expenses associated with tender offer to purchase subordinated and senior note debt </a:t>
            </a:r>
          </a:p>
          <a:p>
            <a:pPr marL="1371600" lvl="2" indent="-342900" algn="l" defTabSz="457200">
              <a:lnSpc>
                <a:spcPct val="100000"/>
              </a:lnSpc>
              <a:spcBef>
                <a:spcPct val="0"/>
              </a:spcBef>
              <a:spcAft>
                <a:spcPct val="0"/>
              </a:spcAft>
              <a:buChar char="◦"/>
            </a:pPr>
            <a:r>
              <a:rPr sz="1400">
                <a:solidFill>
                  <a:srgbClr val="000000"/>
                </a:solidFill>
                <a:latin typeface="Calibri"/>
              </a:rPr>
              <a:t>$1 million of deferred issuance costs recognized in net interest income</a:t>
            </a:r>
          </a:p>
          <a:p>
            <a:pPr algn="l" defTabSz="457200">
              <a:lnSpc>
                <a:spcPct val="100000"/>
              </a:lnSpc>
              <a:spcBef>
                <a:spcPct val="0"/>
              </a:spcBef>
              <a:spcAft>
                <a:spcPct val="0"/>
              </a:spcAft>
            </a:pPr>
            <a:r>
              <a:rPr sz="1400" b="1" u="sng">
                <a:solidFill>
                  <a:srgbClr val="000000"/>
                </a:solidFill>
                <a:latin typeface="Calibri"/>
              </a:rPr>
              <a:t>2Q21 Impact:</a:t>
            </a:r>
          </a:p>
          <a:p>
            <a:pPr marL="571500" lvl="1" indent="-342900" algn="l" defTabSz="457200">
              <a:lnSpc>
                <a:spcPct val="100000"/>
              </a:lnSpc>
              <a:spcBef>
                <a:spcPct val="0"/>
              </a:spcBef>
              <a:spcAft>
                <a:spcPct val="0"/>
              </a:spcAft>
              <a:buChar char="•"/>
            </a:pPr>
            <a:r>
              <a:rPr sz="1400">
                <a:solidFill>
                  <a:srgbClr val="000000"/>
                </a:solidFill>
                <a:latin typeface="Calibri"/>
              </a:rPr>
              <a:t>Interest expense on long-term borrowings decreased $4.5 million compared to 1Q21</a:t>
            </a:r>
          </a:p>
          <a:p>
            <a:pPr marL="114300" indent="-114300" algn="l" defTabSz="457200">
              <a:lnSpc>
                <a:spcPct val="100000"/>
              </a:lnSpc>
              <a:spcBef>
                <a:spcPct val="0"/>
              </a:spcBef>
              <a:spcAft>
                <a:spcPct val="0"/>
              </a:spcAft>
            </a:pPr>
            <a:r>
              <a:rPr sz="1400" b="1" u="sng">
                <a:solidFill>
                  <a:srgbClr val="000000"/>
                </a:solidFill>
                <a:latin typeface="Calibri"/>
              </a:rPr>
              <a:t>Anticipated Future Impact:</a:t>
            </a:r>
          </a:p>
          <a:p>
            <a:pPr marL="571500" lvl="1" indent="-342900" algn="l" defTabSz="457200">
              <a:lnSpc>
                <a:spcPct val="100000"/>
              </a:lnSpc>
              <a:spcBef>
                <a:spcPct val="0"/>
              </a:spcBef>
              <a:spcAft>
                <a:spcPct val="0"/>
              </a:spcAft>
              <a:buChar char="•"/>
            </a:pPr>
            <a:r>
              <a:rPr sz="1400">
                <a:solidFill>
                  <a:srgbClr val="000000"/>
                </a:solidFill>
                <a:latin typeface="Calibri"/>
              </a:rPr>
              <a:t>Increase in net interest income of ~$17 million on an annualized basis</a:t>
            </a:r>
          </a:p>
          <a:p>
            <a:pPr marL="571500" lvl="1" indent="-342900" algn="l" defTabSz="457200">
              <a:lnSpc>
                <a:spcPct val="100000"/>
              </a:lnSpc>
              <a:spcBef>
                <a:spcPct val="0"/>
              </a:spcBef>
              <a:spcAft>
                <a:spcPct val="0"/>
              </a:spcAft>
              <a:buChar char="•"/>
            </a:pPr>
            <a:r>
              <a:rPr sz="1400">
                <a:solidFill>
                  <a:srgbClr val="000000"/>
                </a:solidFill>
                <a:latin typeface="Calibri"/>
              </a:rPr>
              <a:t>Increase in earnings per share of ~$0.08 per share on an annualized basis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55321" y="839343"/>
            <a:ext cx="8727313" cy="535190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ts val="1000"/>
              </a:spcBef>
              <a:spcAft>
                <a:spcPct val="0"/>
              </a:spcAft>
            </a:pPr>
            <a:r>
              <a:rPr sz="1200">
                <a:solidFill>
                  <a:srgbClr val="000000"/>
                </a:solidFill>
                <a:latin typeface="Calibri"/>
              </a:rPr>
              <a:t>This presentation may contain forward-looking statements with respect to the Corporation’s financial condition, results of operations and business. Do not unduly rely on forward-looking statements. Forward-looking statements can be identified by the use of words such as "may," "should," "will," "could," "estimates," "predicts," "potential," "continue," "anticipates," "believes," "plans," "expects," "future," "intends," “projects,” the negative of these terms and other comparable terminology.  These forward-looking statements may include projections of, or guidance on, the Corporation’s future financial performance, expected levels of future expenses, including future credit losses, anticipated growth strategies, descriptions of new business initiatives and anticipated trends in the Corporation’s business or financial results.  Management’s 2021 Outlook contained herein is comprised of forward-looking statements.</a:t>
            </a:r>
          </a:p>
          <a:p>
            <a:pPr algn="l" defTabSz="457200">
              <a:lnSpc>
                <a:spcPct val="100000"/>
              </a:lnSpc>
              <a:spcBef>
                <a:spcPts val="1000"/>
              </a:spcBef>
              <a:spcAft>
                <a:spcPct val="0"/>
              </a:spcAft>
            </a:pPr>
            <a:endParaRPr sz="1200">
              <a:solidFill>
                <a:srgbClr val="000000"/>
              </a:solidFill>
              <a:latin typeface="Calibri"/>
            </a:endParaRPr>
          </a:p>
          <a:p>
            <a:pPr algn="just" defTabSz="457200">
              <a:lnSpc>
                <a:spcPct val="100000"/>
              </a:lnSpc>
              <a:spcBef>
                <a:spcPct val="0"/>
              </a:spcBef>
              <a:spcAft>
                <a:spcPct val="0"/>
              </a:spcAft>
            </a:pPr>
            <a:r>
              <a:rPr sz="1200">
                <a:solidFill>
                  <a:srgbClr val="000000"/>
                </a:solidFill>
                <a:latin typeface="Calibri"/>
              </a:rPr>
              <a:t>Forward-looking statements are neither historical facts, nor assurance of future performance.  Instead, they are based on current beliefs, expectations and assumptions regarding the future of the Corporation’s business, future plans and strategies, projections, anticipated events and trends, the economy and other future conditions.  Because forward-looking statements relate to the future, they are subject to inherent uncertainties, risks and changes in circumstances that are difficult to predict and many of which are outside of the Corporation’s control, and actual results and financial condition may differ materially from those indicated in the forward-looking statements.  Therefore, you should not unduly rely on any of these forward-looking statements.  Any forward-looking statement is based only on information currently available and speaks only as of the date when made.  The Corporation undertakes no obligation, other than as required by law, to update or revise any forward-looking statements, whether as a result of new information, future events or otherwise.</a:t>
            </a:r>
          </a:p>
          <a:p>
            <a:pPr algn="l" defTabSz="457200">
              <a:lnSpc>
                <a:spcPct val="100000"/>
              </a:lnSpc>
              <a:spcBef>
                <a:spcPct val="0"/>
              </a:spcBef>
              <a:spcAft>
                <a:spcPct val="0"/>
              </a:spcAft>
            </a:pPr>
            <a:endParaRPr sz="1200">
              <a:solidFill>
                <a:srgbClr val="000000"/>
              </a:solidFill>
              <a:latin typeface="Calibri"/>
            </a:endParaRPr>
          </a:p>
          <a:p>
            <a:pPr algn="just" defTabSz="457200">
              <a:lnSpc>
                <a:spcPct val="100000"/>
              </a:lnSpc>
              <a:spcBef>
                <a:spcPct val="0"/>
              </a:spcBef>
              <a:spcAft>
                <a:spcPct val="0"/>
              </a:spcAft>
            </a:pPr>
            <a:r>
              <a:rPr sz="1200">
                <a:solidFill>
                  <a:srgbClr val="000000"/>
                </a:solidFill>
                <a:latin typeface="Calibri"/>
              </a:rPr>
              <a:t>A discussion of certain risks and uncertainties affecting the Corporation, and some of the factors that could cause the Corporation’s actual results to differ materially from those described in the forward-looking statements, can be found in the sections entitled “Risk Factors” and “Management’s Discussion and Analysis of Financial Condition and Results of Operations” in the Corporation’s Annual Report on Form 10-K for the year ended December 31, 2020, Quarterly Report on Form 10-Q for the quarter ended March 31, 2021 and other current and periodic reports, which have been, or will be, filed with the Securities and Exchange Commission and are or will be available in the Investor Relations section of the Corporation’s website (www.fult.com) and on the Securities and Exchange Commission’s website (www.sec.gov).</a:t>
            </a:r>
          </a:p>
          <a:p>
            <a:pPr algn="l" defTabSz="457200">
              <a:lnSpc>
                <a:spcPct val="100000"/>
              </a:lnSpc>
              <a:spcBef>
                <a:spcPct val="0"/>
              </a:spcBef>
              <a:spcAft>
                <a:spcPct val="0"/>
              </a:spcAft>
            </a:pPr>
            <a:endParaRPr sz="1200">
              <a:solidFill>
                <a:srgbClr val="000000"/>
              </a:solidFill>
              <a:latin typeface="Calibri"/>
            </a:endParaRPr>
          </a:p>
          <a:p>
            <a:pPr algn="just" defTabSz="457200">
              <a:lnSpc>
                <a:spcPct val="100000"/>
              </a:lnSpc>
              <a:spcBef>
                <a:spcPct val="0"/>
              </a:spcBef>
              <a:spcAft>
                <a:spcPct val="0"/>
              </a:spcAft>
            </a:pPr>
            <a:r>
              <a:rPr sz="1200">
                <a:solidFill>
                  <a:srgbClr val="000000"/>
                </a:solidFill>
                <a:latin typeface="Calibri"/>
              </a:rPr>
              <a:t>The Corporation uses certain non-GAAP financial measures in this presentation. These non-GAAP financial measures are reconciled to the most comparable GAAP measures at the end of this presentation.</a:t>
            </a:r>
          </a:p>
          <a:p>
            <a:pPr algn="l" defTabSz="457200">
              <a:lnSpc>
                <a:spcPct val="150000"/>
              </a:lnSpc>
              <a:spcBef>
                <a:spcPts val="1000"/>
              </a:spcBef>
              <a:spcAft>
                <a:spcPct val="0"/>
              </a:spcAft>
            </a:pPr>
            <a:endParaRPr sz="1400">
              <a:solidFill>
                <a:srgbClr val="000000"/>
              </a:solidFill>
              <a:latin typeface="Arial"/>
            </a:endParaRPr>
          </a:p>
        </p:txBody>
      </p:sp>
      <p:sp>
        <p:nvSpPr>
          <p:cNvPr id="3" name="New shape"/>
          <p:cNvSpPr/>
          <p:nvPr/>
        </p:nvSpPr>
        <p:spPr>
          <a:xfrm>
            <a:off x="155321" y="217932"/>
            <a:ext cx="8833231" cy="77431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3200" b="1">
                <a:solidFill>
                  <a:srgbClr val="263B80"/>
                </a:solidFill>
                <a:latin typeface="Arial"/>
              </a:rPr>
              <a:t>FORWARD-LOOKING STATEMENTS</a:t>
            </a:r>
          </a:p>
        </p:txBody>
      </p:sp>
      <p:sp>
        <p:nvSpPr>
          <p:cNvPr id="4"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22488D9C-E1F3-4F49-A92F-F846A0D8A839}" type="slidenum">
              <a:rPr sz="1200">
                <a:solidFill>
                  <a:srgbClr val="FFFFFF"/>
                </a:solidFill>
                <a:latin typeface="Arial"/>
              </a:rPr>
              <a:pPr/>
              <a:t>2</a:t>
            </a:fld>
            <a:endParaRPr sz="1200">
              <a:solidFill>
                <a:srgbClr val="FFFFFF"/>
              </a:solidFill>
              <a:latin typeface="Aria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01422" y="5611749"/>
            <a:ext cx="8505571" cy="78587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900" i="1">
                <a:solidFill>
                  <a:srgbClr val="000000"/>
                </a:solidFill>
                <a:latin typeface="Calibri"/>
              </a:rPr>
              <a:t>ROA is return an average assets calculated as net income for the period divided by average assets, annualized.</a:t>
            </a:r>
          </a:p>
          <a:p>
            <a:pPr marL="215900" lvl="1" indent="-215900" algn="l" defTabSz="457200">
              <a:lnSpc>
                <a:spcPct val="100000"/>
              </a:lnSpc>
              <a:spcBef>
                <a:spcPct val="0"/>
              </a:spcBef>
              <a:spcAft>
                <a:spcPct val="0"/>
              </a:spcAft>
              <a:buAutoNum type="arabicPeriod" startAt="2"/>
            </a:pPr>
            <a:r>
              <a:rPr sz="900" i="1">
                <a:solidFill>
                  <a:srgbClr val="000000"/>
                </a:solidFill>
                <a:latin typeface="Calibri"/>
              </a:rPr>
              <a:t>ROE is return on average common shareholders’ equity calculated as net income available to common shareholders for the period divided by average common shareholders’ equity, annualized.</a:t>
            </a:r>
          </a:p>
          <a:p>
            <a:pPr marL="215900" lvl="1" indent="-215900" algn="l" defTabSz="457200">
              <a:lnSpc>
                <a:spcPct val="100000"/>
              </a:lnSpc>
              <a:spcBef>
                <a:spcPct val="0"/>
              </a:spcBef>
              <a:spcAft>
                <a:spcPct val="0"/>
              </a:spcAft>
              <a:buAutoNum type="arabicPeriod" startAt="3"/>
            </a:pPr>
            <a:r>
              <a:rPr sz="900" i="1">
                <a:solidFill>
                  <a:srgbClr val="000000"/>
                </a:solidFill>
                <a:latin typeface="Calibri"/>
              </a:rPr>
              <a:t>Non-GAAP financial measure.  Please refer to the calculation and management’s reasons for using this measure on the slide titled “Non-GAAP Reconciliation” at the end of this presentation</a:t>
            </a:r>
            <a:r>
              <a:rPr sz="1000" i="1">
                <a:solidFill>
                  <a:srgbClr val="000000"/>
                </a:solidFill>
                <a:latin typeface="Calibri"/>
              </a:rPr>
              <a:t>.</a:t>
            </a:r>
          </a:p>
        </p:txBody>
      </p:sp>
      <p:sp>
        <p:nvSpPr>
          <p:cNvPr id="3" name="New shape"/>
          <p:cNvSpPr/>
          <p:nvPr/>
        </p:nvSpPr>
        <p:spPr>
          <a:xfrm>
            <a:off x="261493" y="176657"/>
            <a:ext cx="8775446" cy="104038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INCOME STATEMENT SUMMARY</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14362088-7D41-4F2C-9E4E-3AD2B174F573}" type="slidenum">
              <a:rPr sz="1200">
                <a:solidFill>
                  <a:srgbClr val="FFFFFF"/>
                </a:solidFill>
                <a:latin typeface="Arial"/>
              </a:rPr>
              <a:pPr/>
              <a:t>3</a:t>
            </a:fld>
            <a:endParaRPr sz="1200">
              <a:solidFill>
                <a:srgbClr val="FFFFFF"/>
              </a:solidFill>
              <a:latin typeface="Arial"/>
            </a:endParaRPr>
          </a:p>
        </p:txBody>
      </p:sp>
      <p:graphicFrame>
        <p:nvGraphicFramePr>
          <p:cNvPr id="5" name="New Table"/>
          <p:cNvGraphicFramePr>
            <a:graphicFrameLocks noGrp="1"/>
          </p:cNvGraphicFramePr>
          <p:nvPr/>
        </p:nvGraphicFramePr>
        <p:xfrm>
          <a:off x="559054" y="696849"/>
          <a:ext cx="7334250" cy="4914900"/>
        </p:xfrm>
        <a:graphic>
          <a:graphicData uri="http://schemas.openxmlformats.org/drawingml/2006/table">
            <a:tbl>
              <a:tblPr>
                <a:tableStyleId>{5C22544A-7EE6-4342-B048-85BDC9FD1C3A}</a:tableStyleId>
              </a:tblPr>
              <a:tblGrid>
                <a:gridCol w="2676525">
                  <a:extLst>
                    <a:ext uri="{9D8B030D-6E8A-4147-A177-3AD203B41FA5}">
                      <a16:colId xmlns:a16="http://schemas.microsoft.com/office/drawing/2014/main" val="20000"/>
                    </a:ext>
                  </a:extLst>
                </a:gridCol>
                <a:gridCol w="110617">
                  <a:extLst>
                    <a:ext uri="{9D8B030D-6E8A-4147-A177-3AD203B41FA5}">
                      <a16:colId xmlns:a16="http://schemas.microsoft.com/office/drawing/2014/main" val="20001"/>
                    </a:ext>
                  </a:extLst>
                </a:gridCol>
                <a:gridCol w="1282954">
                  <a:extLst>
                    <a:ext uri="{9D8B030D-6E8A-4147-A177-3AD203B41FA5}">
                      <a16:colId xmlns:a16="http://schemas.microsoft.com/office/drawing/2014/main" val="20002"/>
                    </a:ext>
                  </a:extLst>
                </a:gridCol>
                <a:gridCol w="159004">
                  <a:extLst>
                    <a:ext uri="{9D8B030D-6E8A-4147-A177-3AD203B41FA5}">
                      <a16:colId xmlns:a16="http://schemas.microsoft.com/office/drawing/2014/main" val="20003"/>
                    </a:ext>
                  </a:extLst>
                </a:gridCol>
                <a:gridCol w="110617">
                  <a:extLst>
                    <a:ext uri="{9D8B030D-6E8A-4147-A177-3AD203B41FA5}">
                      <a16:colId xmlns:a16="http://schemas.microsoft.com/office/drawing/2014/main" val="20004"/>
                    </a:ext>
                  </a:extLst>
                </a:gridCol>
                <a:gridCol w="1286510">
                  <a:extLst>
                    <a:ext uri="{9D8B030D-6E8A-4147-A177-3AD203B41FA5}">
                      <a16:colId xmlns:a16="http://schemas.microsoft.com/office/drawing/2014/main" val="20005"/>
                    </a:ext>
                  </a:extLst>
                </a:gridCol>
                <a:gridCol w="155448">
                  <a:extLst>
                    <a:ext uri="{9D8B030D-6E8A-4147-A177-3AD203B41FA5}">
                      <a16:colId xmlns:a16="http://schemas.microsoft.com/office/drawing/2014/main" val="20006"/>
                    </a:ext>
                  </a:extLst>
                </a:gridCol>
                <a:gridCol w="110617">
                  <a:extLst>
                    <a:ext uri="{9D8B030D-6E8A-4147-A177-3AD203B41FA5}">
                      <a16:colId xmlns:a16="http://schemas.microsoft.com/office/drawing/2014/main" val="20007"/>
                    </a:ext>
                  </a:extLst>
                </a:gridCol>
                <a:gridCol w="1286510">
                  <a:extLst>
                    <a:ext uri="{9D8B030D-6E8A-4147-A177-3AD203B41FA5}">
                      <a16:colId xmlns:a16="http://schemas.microsoft.com/office/drawing/2014/main" val="20008"/>
                    </a:ext>
                  </a:extLst>
                </a:gridCol>
                <a:gridCol w="155448">
                  <a:extLst>
                    <a:ext uri="{9D8B030D-6E8A-4147-A177-3AD203B41FA5}">
                      <a16:colId xmlns:a16="http://schemas.microsoft.com/office/drawing/2014/main" val="20009"/>
                    </a:ext>
                  </a:extLst>
                </a:gridCol>
              </a:tblGrid>
              <a:tr h="228600">
                <a:tc>
                  <a:txBody>
                    <a:bodyPr/>
                    <a:lstStyle>
                      <a:defPPr/>
                    </a:lstStyle>
                    <a:p>
                      <a:endParaRPr sz="100"/>
                    </a:p>
                  </a:txBody>
                  <a:tcPr marL="0" marR="0" marT="0" marB="0" anchor="b">
                    <a:lnL w="0"/>
                    <a:lnR w="0"/>
                    <a:lnT w="0"/>
                    <a:lnB w="0"/>
                    <a:solidFill>
                      <a:srgbClr val="FFFFFF"/>
                    </a:solidFill>
                  </a:tcPr>
                </a:tc>
                <a:tc gridSpan="3">
                  <a:txBody>
                    <a:bodyPr/>
                    <a:lstStyle>
                      <a:defPPr/>
                    </a:lstStyle>
                    <a:p>
                      <a:endParaRPr sz="100"/>
                    </a:p>
                  </a:txBody>
                  <a:tcPr marL="0" marR="0" marT="0" marB="0" anchor="b">
                    <a:lnL w="0"/>
                    <a:lnR w="0"/>
                    <a:lnT w="0"/>
                    <a:lnB w="0"/>
                    <a:solidFill>
                      <a:srgbClr val="FFFFFF"/>
                    </a:solid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6">
                  <a:txBody>
                    <a:bodyPr/>
                    <a:lstStyle>
                      <a:defPPr/>
                    </a:lstStyle>
                    <a:p>
                      <a:pPr algn="ctr">
                        <a:lnSpc>
                          <a:spcPct val="99600"/>
                        </a:lnSpc>
                      </a:pPr>
                      <a:endParaRPr sz="1200" b="1" u="sng">
                        <a:solidFill>
                          <a:srgbClr val="000000"/>
                        </a:solidFill>
                        <a:latin typeface="Calibri"/>
                      </a:endParaRPr>
                    </a:p>
                  </a:txBody>
                  <a:tcPr marL="27432" marR="9144" marT="0" marB="18288" anchor="b">
                    <a:lnL w="0"/>
                    <a:lnR w="0"/>
                    <a:lnT w="0"/>
                    <a:lnB w="0"/>
                    <a:solidFill>
                      <a:srgbClr val="FFFFFF"/>
                    </a:solid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extLst>
                  <a:ext uri="{0D108BD9-81ED-4DB2-BD59-A6C34878D82A}">
                    <a16:rowId xmlns:a16="http://schemas.microsoft.com/office/drawing/2014/main" val="10000"/>
                  </a:ext>
                </a:extLst>
              </a:tr>
              <a:tr h="228600">
                <a:tc>
                  <a:txBody>
                    <a:bodyPr/>
                    <a:lstStyle>
                      <a:defPPr/>
                    </a:lstStyle>
                    <a:p>
                      <a:endParaRPr sz="100"/>
                    </a:p>
                  </a:txBody>
                  <a:tcPr marL="0" marR="0" marT="0" marB="0" anchor="b">
                    <a:lnL w="0"/>
                    <a:lnR w="0"/>
                    <a:lnT w="0"/>
                    <a:lnB w="12700" cmpd="sng">
                      <a:solidFill>
                        <a:srgbClr val="000000"/>
                      </a:solidFill>
                      <a:prstDash val="solid"/>
                    </a:lnB>
                    <a:solidFill>
                      <a:srgbClr val="FFFFFF"/>
                    </a:solidFill>
                  </a:tcPr>
                </a:tc>
                <a:tc gridSpan="3">
                  <a:txBody>
                    <a:bodyPr/>
                    <a:lstStyle>
                      <a:defPPr/>
                    </a:lstStyle>
                    <a:p>
                      <a:pPr algn="ctr">
                        <a:lnSpc>
                          <a:spcPct val="99600"/>
                        </a:lnSpc>
                      </a:pPr>
                      <a:r>
                        <a:rPr sz="1200" b="1" u="sng">
                          <a:solidFill>
                            <a:srgbClr val="000000"/>
                          </a:solidFill>
                          <a:latin typeface="Calibri"/>
                        </a:rPr>
                        <a:t>2Q21</a:t>
                      </a:r>
                    </a:p>
                  </a:txBody>
                  <a:tcPr marL="27432" marR="9144"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gridSpan="3">
                  <a:txBody>
                    <a:bodyPr/>
                    <a:lstStyle>
                      <a:defPPr/>
                    </a:lstStyle>
                    <a:p>
                      <a:pPr algn="ctr">
                        <a:lnSpc>
                          <a:spcPct val="99600"/>
                        </a:lnSpc>
                      </a:pPr>
                      <a:r>
                        <a:rPr sz="1200" b="1" u="sng">
                          <a:solidFill>
                            <a:srgbClr val="000000"/>
                          </a:solidFill>
                          <a:latin typeface="Calibri"/>
                        </a:rPr>
                        <a:t>1Q21</a:t>
                      </a:r>
                    </a:p>
                  </a:txBody>
                  <a:tcPr marL="27432" marR="9144"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tc gridSpan="3">
                  <a:txBody>
                    <a:bodyPr/>
                    <a:lstStyle>
                      <a:defPPr/>
                    </a:lstStyle>
                    <a:p>
                      <a:pPr algn="ctr">
                        <a:lnSpc>
                          <a:spcPct val="99600"/>
                        </a:lnSpc>
                      </a:pPr>
                      <a:r>
                        <a:rPr sz="1200" b="1" u="sng">
                          <a:solidFill>
                            <a:srgbClr val="000000"/>
                          </a:solidFill>
                          <a:latin typeface="Calibri"/>
                        </a:rPr>
                        <a:t>2Q20</a:t>
                      </a:r>
                    </a:p>
                  </a:txBody>
                  <a:tcPr marL="27432" marR="9144"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hMerge="1">
                  <a:txBody>
                    <a:bodyPr/>
                    <a:lstStyle>
                      <a:defPPr/>
                    </a:lstStyle>
                    <a:p>
                      <a:endParaRPr/>
                    </a:p>
                  </a:txBody>
                  <a:tcPr>
                    <a:lnL w="0"/>
                    <a:lnR w="0"/>
                    <a:lnT w="0"/>
                    <a:lnB w="12700" cmpd="sng">
                      <a:solidFill>
                        <a:srgbClr val="000000"/>
                      </a:solidFill>
                      <a:prstDash val="solid"/>
                    </a:lnB>
                  </a:tcPr>
                </a:tc>
                <a:extLst>
                  <a:ext uri="{0D108BD9-81ED-4DB2-BD59-A6C34878D82A}">
                    <a16:rowId xmlns:a16="http://schemas.microsoft.com/office/drawing/2014/main" val="10001"/>
                  </a:ext>
                </a:extLst>
              </a:tr>
              <a:tr h="228600">
                <a:tc>
                  <a:txBody>
                    <a:bodyPr/>
                    <a:lstStyle>
                      <a:defPPr/>
                    </a:lstStyle>
                    <a:p>
                      <a:endParaRPr sz="100"/>
                    </a:p>
                  </a:txBody>
                  <a:tcPr marL="0" marR="0" marT="0" marB="0" anchor="b">
                    <a:lnL w="0"/>
                    <a:lnR w="0"/>
                    <a:lnT w="12700" cmpd="sng">
                      <a:solidFill>
                        <a:srgbClr val="000000"/>
                      </a:solidFill>
                      <a:prstDash val="solid"/>
                    </a:lnT>
                    <a:lnB w="0"/>
                    <a:solidFill>
                      <a:srgbClr val="FFFFFF"/>
                    </a:solidFill>
                  </a:tcPr>
                </a:tc>
                <a:tc gridSpan="9">
                  <a:txBody>
                    <a:bodyPr/>
                    <a:lstStyle>
                      <a:defPPr/>
                    </a:lstStyle>
                    <a:p>
                      <a:pPr algn="ctr">
                        <a:lnSpc>
                          <a:spcPct val="99600"/>
                        </a:lnSpc>
                      </a:pPr>
                      <a:r>
                        <a:rPr sz="1200" i="1">
                          <a:solidFill>
                            <a:srgbClr val="000000"/>
                          </a:solidFill>
                          <a:latin typeface="Calibri"/>
                        </a:rPr>
                        <a:t>(dollars in thousands, except per-share data)</a:t>
                      </a:r>
                    </a:p>
                  </a:txBody>
                  <a:tcPr marL="27432" marR="9144"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hMerge="1">
                  <a:txBody>
                    <a:bodyPr/>
                    <a:lstStyle>
                      <a:defPPr/>
                    </a:lstStyle>
                    <a:p>
                      <a:endParaRPr/>
                    </a:p>
                  </a:txBody>
                  <a:tcPr>
                    <a:lnL w="0"/>
                    <a:lnR w="0"/>
                    <a:lnT w="12700" cmpd="sng">
                      <a:prstDash val="solid"/>
                    </a:lnT>
                    <a:lnB w="0"/>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extLst>
                  <a:ext uri="{0D108BD9-81ED-4DB2-BD59-A6C34878D82A}">
                    <a16:rowId xmlns:a16="http://schemas.microsoft.com/office/drawing/2014/main" val="10002"/>
                  </a:ext>
                </a:extLst>
              </a:tr>
              <a:tr h="257175">
                <a:tc>
                  <a:txBody>
                    <a:bodyPr/>
                    <a:lstStyle>
                      <a:defPPr/>
                    </a:lstStyle>
                    <a:p>
                      <a:pPr algn="l">
                        <a:lnSpc>
                          <a:spcPct val="99600"/>
                        </a:lnSpc>
                      </a:pPr>
                      <a:r>
                        <a:rPr sz="1200" b="1">
                          <a:solidFill>
                            <a:srgbClr val="000000"/>
                          </a:solidFill>
                          <a:latin typeface="Calibri"/>
                        </a:rPr>
                        <a:t>Net Interest Income</a:t>
                      </a:r>
                    </a:p>
                  </a:txBody>
                  <a:tcPr marL="27432" marR="27432" marT="0" marB="18288" anchor="b">
                    <a:lnL w="0"/>
                    <a:lnR w="0"/>
                    <a:lnT w="0"/>
                    <a:lnB w="0"/>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b="1">
                          <a:solidFill>
                            <a:srgbClr val="000000"/>
                          </a:solidFill>
                          <a:latin typeface="Calibri"/>
                        </a:rPr>
                        <a:t>162,399</a:t>
                      </a:r>
                    </a:p>
                  </a:txBody>
                  <a:tcPr marL="0" marR="0" marT="0" marB="18288" anchor="b">
                    <a:lnL w="0"/>
                    <a:lnR w="0"/>
                    <a:lnT w="0"/>
                    <a:lnB w="0"/>
                    <a:solidFill>
                      <a:srgbClr val="FFFFFF"/>
                    </a:solid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a:solidFill>
                            <a:srgbClr val="000000"/>
                          </a:solidFill>
                          <a:latin typeface="Calibri"/>
                        </a:rPr>
                        <a:t>164,448</a:t>
                      </a:r>
                    </a:p>
                  </a:txBody>
                  <a:tcPr marL="0" marR="0" marT="0" marB="18288" anchor="b">
                    <a:lnL w="0"/>
                    <a:lnR w="0"/>
                    <a:lnT w="0"/>
                    <a:lnB w="0"/>
                    <a:solidFill>
                      <a:srgbClr val="FFFFFF"/>
                    </a:solid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0"/>
                    <a:lnB w="0"/>
                    <a:solidFill>
                      <a:srgbClr val="FFFFFF"/>
                    </a:solidFill>
                  </a:tcPr>
                </a:tc>
                <a:tc>
                  <a:txBody>
                    <a:bodyPr/>
                    <a:lstStyle>
                      <a:defPPr/>
                    </a:lstStyle>
                    <a:p>
                      <a:pPr algn="r">
                        <a:lnSpc>
                          <a:spcPct val="99600"/>
                        </a:lnSpc>
                      </a:pPr>
                      <a:r>
                        <a:rPr sz="1200">
                          <a:solidFill>
                            <a:srgbClr val="000000"/>
                          </a:solidFill>
                          <a:latin typeface="Calibri"/>
                        </a:rPr>
                        <a:t>152,754</a:t>
                      </a:r>
                    </a:p>
                  </a:txBody>
                  <a:tcPr marL="0" marR="0" marT="0" marB="18288" anchor="b">
                    <a:lnL w="0"/>
                    <a:lnR w="0"/>
                    <a:lnT w="0"/>
                    <a:lnB w="0"/>
                    <a:solidFill>
                      <a:srgbClr val="FFFFFF"/>
                    </a:solid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3"/>
                  </a:ext>
                </a:extLst>
              </a:tr>
              <a:tr h="257175">
                <a:tc>
                  <a:txBody>
                    <a:bodyPr/>
                    <a:lstStyle>
                      <a:defPPr/>
                    </a:lstStyle>
                    <a:p>
                      <a:pPr algn="l">
                        <a:lnSpc>
                          <a:spcPct val="99600"/>
                        </a:lnSpc>
                      </a:pPr>
                      <a:r>
                        <a:rPr sz="1200" b="1">
                          <a:solidFill>
                            <a:srgbClr val="000000"/>
                          </a:solidFill>
                          <a:latin typeface="Calibri"/>
                        </a:rPr>
                        <a:t>Provision for Credit Losses</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(3,500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l">
                        <a:lnSpc>
                          <a:spcPct val="99600"/>
                        </a:lnSpc>
                      </a:pPr>
                      <a:r>
                        <a:rPr sz="1200" b="1">
                          <a:solidFill>
                            <a:srgbClr val="000000"/>
                          </a:solidFill>
                          <a:latin typeface="Calibri"/>
                        </a:rPr>
                        <a:t>)</a:t>
                      </a:r>
                    </a:p>
                  </a:txBody>
                  <a:tcPr marL="0" marR="0"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(5,500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19,570</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4"/>
                  </a:ext>
                </a:extLst>
              </a:tr>
              <a:tr h="257175">
                <a:tc>
                  <a:txBody>
                    <a:bodyPr/>
                    <a:lstStyle>
                      <a:defPPr/>
                    </a:lstStyle>
                    <a:p>
                      <a:pPr algn="l">
                        <a:lnSpc>
                          <a:spcPct val="99600"/>
                        </a:lnSpc>
                      </a:pPr>
                      <a:r>
                        <a:rPr sz="1200" b="1">
                          <a:solidFill>
                            <a:srgbClr val="000000"/>
                          </a:solidFill>
                          <a:latin typeface="Calibri"/>
                        </a:rPr>
                        <a:t>Non-Interest Income</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51,854</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61,922</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52,917</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5"/>
                  </a:ext>
                </a:extLst>
              </a:tr>
              <a:tr h="257175">
                <a:tc>
                  <a:txBody>
                    <a:bodyPr/>
                    <a:lstStyle>
                      <a:defPPr/>
                    </a:lstStyle>
                    <a:p>
                      <a:pPr algn="l">
                        <a:lnSpc>
                          <a:spcPct val="99600"/>
                        </a:lnSpc>
                      </a:pPr>
                      <a:r>
                        <a:rPr sz="1200" b="1">
                          <a:solidFill>
                            <a:srgbClr val="000000"/>
                          </a:solidFill>
                          <a:latin typeface="Calibri"/>
                        </a:rPr>
                        <a:t>Securities Gains</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36</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33,475</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tc gridSpan="2">
                  <a:txBody>
                    <a:bodyPr/>
                    <a:lstStyle>
                      <a:defPPr/>
                    </a:lstStyle>
                    <a:p>
                      <a:pPr algn="r">
                        <a:lnSpc>
                          <a:spcPct val="99600"/>
                        </a:lnSpc>
                      </a:pPr>
                      <a:r>
                        <a:rPr sz="1200">
                          <a:solidFill>
                            <a:srgbClr val="000000"/>
                          </a:solidFill>
                          <a:latin typeface="Calibri"/>
                        </a:rPr>
                        <a:t>3,005</a:t>
                      </a:r>
                    </a:p>
                  </a:txBody>
                  <a:tcPr marL="27432" marR="0" marT="0" marB="18288" anchor="b">
                    <a:lnL w="0"/>
                    <a:lnR w="0"/>
                    <a:lnT w="0"/>
                    <a:lnB w="0"/>
                    <a:solidFill>
                      <a:srgbClr val="FFFFFF"/>
                    </a:solid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0"/>
                    <a:solidFill>
                      <a:srgbClr val="FFFFFF"/>
                    </a:solidFill>
                  </a:tcPr>
                </a:tc>
                <a:extLst>
                  <a:ext uri="{0D108BD9-81ED-4DB2-BD59-A6C34878D82A}">
                    <a16:rowId xmlns:a16="http://schemas.microsoft.com/office/drawing/2014/main" val="10006"/>
                  </a:ext>
                </a:extLst>
              </a:tr>
              <a:tr h="257175">
                <a:tc>
                  <a:txBody>
                    <a:bodyPr/>
                    <a:lstStyle>
                      <a:defPPr/>
                    </a:lstStyle>
                    <a:p>
                      <a:pPr algn="l">
                        <a:lnSpc>
                          <a:spcPct val="99600"/>
                        </a:lnSpc>
                      </a:pPr>
                      <a:r>
                        <a:rPr sz="1200" b="1">
                          <a:solidFill>
                            <a:srgbClr val="000000"/>
                          </a:solidFill>
                          <a:latin typeface="Calibri"/>
                        </a:rPr>
                        <a:t>Non-Interest Expense</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140,831</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178,383</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143,006</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7"/>
                  </a:ext>
                </a:extLst>
              </a:tr>
              <a:tr h="257175">
                <a:tc>
                  <a:txBody>
                    <a:bodyPr/>
                    <a:lstStyle>
                      <a:defPPr/>
                    </a:lstStyle>
                    <a:p>
                      <a:pPr algn="l">
                        <a:lnSpc>
                          <a:spcPct val="99600"/>
                        </a:lnSpc>
                      </a:pPr>
                      <a:r>
                        <a:rPr sz="1200" b="1">
                          <a:solidFill>
                            <a:srgbClr val="000000"/>
                          </a:solidFill>
                          <a:latin typeface="Calibri"/>
                        </a:rPr>
                        <a:t>Income before Income Taxes</a:t>
                      </a:r>
                    </a:p>
                  </a:txBody>
                  <a:tcPr marL="27432" marR="27432"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b="1">
                          <a:solidFill>
                            <a:srgbClr val="000000"/>
                          </a:solidFill>
                          <a:latin typeface="Calibri"/>
                        </a:rPr>
                        <a:t>76,958</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86,961</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46,100</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08"/>
                  </a:ext>
                </a:extLst>
              </a:tr>
              <a:tr h="257175">
                <a:tc>
                  <a:txBody>
                    <a:bodyPr/>
                    <a:lstStyle>
                      <a:defPPr/>
                    </a:lstStyle>
                    <a:p>
                      <a:pPr algn="l">
                        <a:lnSpc>
                          <a:spcPct val="99600"/>
                        </a:lnSpc>
                      </a:pPr>
                      <a:r>
                        <a:rPr sz="1200" b="1">
                          <a:solidFill>
                            <a:srgbClr val="000000"/>
                          </a:solidFill>
                          <a:latin typeface="Calibri"/>
                        </a:rPr>
                        <a:t>Income Taxes</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11,994</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13,898</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a:solidFill>
                            <a:srgbClr val="000000"/>
                          </a:solidFill>
                          <a:latin typeface="Calibri"/>
                        </a:rPr>
                        <a:t>6,542</a:t>
                      </a:r>
                    </a:p>
                  </a:txBody>
                  <a:tcPr marL="27432" marR="0" marT="0" marB="18288" anchor="b">
                    <a:lnL w="0"/>
                    <a:lnR w="0"/>
                    <a:lnT w="0"/>
                    <a:lnB w="12700" cmpd="sng">
                      <a:solidFill>
                        <a:srgbClr val="000000"/>
                      </a:solidFill>
                      <a:prstDash val="solid"/>
                    </a:lnB>
                    <a:solidFill>
                      <a:srgbClr val="FFFFFF"/>
                    </a:solid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9"/>
                  </a:ext>
                </a:extLst>
              </a:tr>
              <a:tr h="257175">
                <a:tc>
                  <a:txBody>
                    <a:bodyPr/>
                    <a:lstStyle>
                      <a:defPPr/>
                    </a:lstStyle>
                    <a:p>
                      <a:pPr algn="l">
                        <a:lnSpc>
                          <a:spcPct val="99600"/>
                        </a:lnSpc>
                      </a:pPr>
                      <a:r>
                        <a:rPr sz="1200" b="1">
                          <a:solidFill>
                            <a:srgbClr val="000000"/>
                          </a:solidFill>
                          <a:latin typeface="Calibri"/>
                        </a:rPr>
                        <a:t>Net Income</a:t>
                      </a:r>
                    </a:p>
                  </a:txBody>
                  <a:tcPr marL="27432" marR="27432"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b="1">
                          <a:solidFill>
                            <a:srgbClr val="000000"/>
                          </a:solidFill>
                          <a:latin typeface="Calibri"/>
                        </a:rPr>
                        <a:t>64,964</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73,063</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tc gridSpan="2">
                  <a:txBody>
                    <a:bodyPr/>
                    <a:lstStyle>
                      <a:defPPr/>
                    </a:lstStyle>
                    <a:p>
                      <a:pPr algn="r">
                        <a:lnSpc>
                          <a:spcPct val="99600"/>
                        </a:lnSpc>
                      </a:pPr>
                      <a:r>
                        <a:rPr sz="1200">
                          <a:solidFill>
                            <a:srgbClr val="000000"/>
                          </a:solidFill>
                          <a:latin typeface="Calibri"/>
                        </a:rPr>
                        <a:t>39,558</a:t>
                      </a:r>
                    </a:p>
                  </a:txBody>
                  <a:tcPr marL="27432" marR="0" marT="0" marB="18288" anchor="b">
                    <a:lnL w="0"/>
                    <a:lnR w="0"/>
                    <a:lnT w="12700" cmpd="sng">
                      <a:solidFill>
                        <a:srgbClr val="000000"/>
                      </a:solidFill>
                      <a:prstDash val="solid"/>
                    </a:lnT>
                    <a:lnB w="0"/>
                    <a:solidFill>
                      <a:srgbClr val="FFFFFF"/>
                    </a:solidFill>
                  </a:tcPr>
                </a:tc>
                <a:tc hMerge="1">
                  <a:txBody>
                    <a:bodyPr/>
                    <a:lstStyle>
                      <a:defPPr/>
                    </a:lstStyle>
                    <a:p>
                      <a:endParaRPr/>
                    </a:p>
                  </a:txBody>
                  <a:tcPr>
                    <a:lnL w="0"/>
                    <a:lnR w="0"/>
                    <a:lnT w="12700" cmpd="sng">
                      <a:prstDash val="solid"/>
                    </a:lnT>
                    <a:lnB w="0"/>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10"/>
                  </a:ext>
                </a:extLst>
              </a:tr>
              <a:tr h="257175">
                <a:tc>
                  <a:txBody>
                    <a:bodyPr/>
                    <a:lstStyle>
                      <a:defPPr/>
                    </a:lstStyle>
                    <a:p>
                      <a:pPr algn="l">
                        <a:lnSpc>
                          <a:spcPct val="99600"/>
                        </a:lnSpc>
                      </a:pPr>
                      <a:r>
                        <a:rPr sz="1200" b="1">
                          <a:solidFill>
                            <a:srgbClr val="000000"/>
                          </a:solidFill>
                          <a:latin typeface="Calibri"/>
                        </a:rPr>
                        <a:t>Preferred Stock Dividends</a:t>
                      </a:r>
                    </a:p>
                  </a:txBody>
                  <a:tcPr marL="27432" marR="27432" marT="0" marB="18288" anchor="b">
                    <a:lnL w="0"/>
                    <a:lnR w="0"/>
                    <a:lnT w="0"/>
                    <a:lnB w="12700" cmpd="sng">
                      <a:solidFill>
                        <a:srgbClr val="000000"/>
                      </a:solidFill>
                      <a:prstDash val="solid"/>
                    </a:lnB>
                    <a:solidFill>
                      <a:srgbClr val="FFFFFF"/>
                    </a:solidFill>
                  </a:tcPr>
                </a:tc>
                <a:tc gridSpan="2">
                  <a:txBody>
                    <a:bodyPr/>
                    <a:lstStyle>
                      <a:defPPr/>
                    </a:lstStyle>
                    <a:p>
                      <a:pPr algn="r">
                        <a:lnSpc>
                          <a:spcPct val="99600"/>
                        </a:lnSpc>
                      </a:pPr>
                      <a:r>
                        <a:rPr sz="1200" b="1">
                          <a:solidFill>
                            <a:srgbClr val="000000"/>
                          </a:solidFill>
                          <a:latin typeface="Calibri"/>
                        </a:rPr>
                        <a:t>(2,562</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b="1">
                          <a:solidFill>
                            <a:srgbClr val="000000"/>
                          </a:solidFill>
                          <a:latin typeface="Calibri"/>
                        </a:rPr>
                        <a:t>)</a:t>
                      </a:r>
                    </a:p>
                  </a:txBody>
                  <a:tcPr marL="0" marR="0"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Calibri"/>
                        </a:rPr>
                        <a:t>(2,591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a:solidFill>
                            <a:srgbClr val="000000"/>
                          </a:solidFill>
                          <a:latin typeface="Calibri"/>
                        </a:rPr>
                        <a:t>)</a:t>
                      </a:r>
                    </a:p>
                  </a:txBody>
                  <a:tcPr marL="0" marR="0"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Calibri"/>
                        </a:rPr>
                        <a:t>—</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11"/>
                  </a:ext>
                </a:extLst>
              </a:tr>
              <a:tr h="409575">
                <a:tc>
                  <a:txBody>
                    <a:bodyPr/>
                    <a:lstStyle>
                      <a:defPPr/>
                    </a:lstStyle>
                    <a:p>
                      <a:pPr algn="l">
                        <a:lnSpc>
                          <a:spcPct val="99600"/>
                        </a:lnSpc>
                      </a:pPr>
                      <a:r>
                        <a:rPr sz="1200" b="1">
                          <a:solidFill>
                            <a:srgbClr val="000000"/>
                          </a:solidFill>
                          <a:latin typeface="Calibri"/>
                        </a:rPr>
                        <a:t>Net Income Available to Common Shareholders</a:t>
                      </a:r>
                    </a:p>
                  </a:txBody>
                  <a:tcPr marL="27432" marR="27432" marT="0" marB="18288" anchor="b">
                    <a:lnL w="0"/>
                    <a:lnR w="0"/>
                    <a:lnT w="12700" cmpd="sng">
                      <a:solidFill>
                        <a:srgbClr val="000000"/>
                      </a:solidFill>
                      <a:prstDash val="solid"/>
                    </a:lnT>
                    <a:lnB w="12700" cmpd="dbl">
                      <a:solidFill>
                        <a:srgbClr val="000000"/>
                      </a:solidFill>
                      <a:prstDash val="solid"/>
                    </a:lnB>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b="1">
                          <a:solidFill>
                            <a:srgbClr val="000000"/>
                          </a:solidFill>
                          <a:latin typeface="Calibri"/>
                        </a:rPr>
                        <a:t>62,402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Calibri"/>
                        </a:rPr>
                        <a:t>70,472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Calibri"/>
                        </a:rPr>
                        <a:t>39,558</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2"/>
                  </a:ext>
                </a:extLst>
              </a:tr>
              <a:tr h="304800">
                <a:tc>
                  <a:txBody>
                    <a:bodyPr/>
                    <a:lstStyle>
                      <a:defPPr/>
                    </a:lstStyle>
                    <a:p>
                      <a:pPr algn="l">
                        <a:lnSpc>
                          <a:spcPct val="99600"/>
                        </a:lnSpc>
                      </a:pPr>
                      <a:r>
                        <a:rPr sz="1200" b="1">
                          <a:solidFill>
                            <a:srgbClr val="000000"/>
                          </a:solidFill>
                          <a:latin typeface="Calibri"/>
                        </a:rPr>
                        <a:t>Net income per share (diluted)</a:t>
                      </a:r>
                    </a:p>
                  </a:txBody>
                  <a:tcPr marL="27432" marR="27432" marT="0" marB="18288" anchor="b">
                    <a:lnL w="0"/>
                    <a:lnR w="0"/>
                    <a:lnT w="12700" cmpd="dbl">
                      <a:solidFill>
                        <a:srgbClr val="000000"/>
                      </a:solidFill>
                      <a:prstDash val="solid"/>
                    </a:lnT>
                    <a:lnB w="0"/>
                    <a:solidFill>
                      <a:srgbClr val="FFFFFF"/>
                    </a:solidFill>
                  </a:tcPr>
                </a:tc>
                <a:tc>
                  <a:txBody>
                    <a:bodyPr/>
                    <a:lstStyle>
                      <a:defPPr/>
                    </a:lstStyle>
                    <a:p>
                      <a:pPr algn="l">
                        <a:lnSpc>
                          <a:spcPct val="99600"/>
                        </a:lnSpc>
                      </a:pPr>
                      <a:r>
                        <a:rPr sz="1200" b="1">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b="1">
                          <a:solidFill>
                            <a:srgbClr val="000000"/>
                          </a:solidFill>
                          <a:latin typeface="Calibri"/>
                        </a:rPr>
                        <a:t>0.38</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b="1">
                        <a:solidFill>
                          <a:srgbClr val="000000"/>
                        </a:solidFill>
                        <a:latin typeface="Calibri"/>
                      </a:endParaRPr>
                    </a:p>
                  </a:txBody>
                  <a:tcPr marL="0" marR="9144" marT="0" marB="18288" anchor="b">
                    <a:lnL w="0"/>
                    <a:lnR w="0"/>
                    <a:lnT w="12700" cmpd="dbl">
                      <a:solidFill>
                        <a:srgbClr val="000000"/>
                      </a:solidFill>
                      <a:prstDash val="solid"/>
                    </a:lnT>
                    <a:lnB w="0"/>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a:solidFill>
                            <a:srgbClr val="000000"/>
                          </a:solidFill>
                          <a:latin typeface="Calibri"/>
                        </a:rPr>
                        <a:t>0.43</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dbl">
                      <a:solidFill>
                        <a:srgbClr val="000000"/>
                      </a:solidFill>
                      <a:prstDash val="solid"/>
                    </a:lnT>
                    <a:lnB w="0"/>
                    <a:noFill/>
                  </a:tcPr>
                </a:tc>
                <a:tc>
                  <a:txBody>
                    <a:bodyPr/>
                    <a:lstStyle>
                      <a:defPPr/>
                    </a:lstStyle>
                    <a:p>
                      <a:pPr algn="l">
                        <a:lnSpc>
                          <a:spcPct val="99600"/>
                        </a:lnSpc>
                      </a:pPr>
                      <a:r>
                        <a:rPr sz="1200">
                          <a:solidFill>
                            <a:srgbClr val="000000"/>
                          </a:solidFill>
                          <a:latin typeface="Calibri"/>
                        </a:rPr>
                        <a:t>$</a:t>
                      </a:r>
                    </a:p>
                  </a:txBody>
                  <a:tcPr marL="27432" marR="0" marT="0" marB="18288" anchor="b">
                    <a:lnL w="0"/>
                    <a:lnR w="0"/>
                    <a:lnT w="12700" cmpd="dbl">
                      <a:solidFill>
                        <a:srgbClr val="000000"/>
                      </a:solidFill>
                      <a:prstDash val="solid"/>
                    </a:lnT>
                    <a:lnB w="0"/>
                    <a:noFill/>
                  </a:tcPr>
                </a:tc>
                <a:tc>
                  <a:txBody>
                    <a:bodyPr/>
                    <a:lstStyle>
                      <a:defPPr/>
                    </a:lstStyle>
                    <a:p>
                      <a:pPr algn="r">
                        <a:lnSpc>
                          <a:spcPct val="99600"/>
                        </a:lnSpc>
                      </a:pPr>
                      <a:r>
                        <a:rPr sz="1200">
                          <a:solidFill>
                            <a:srgbClr val="000000"/>
                          </a:solidFill>
                          <a:latin typeface="Calibri"/>
                        </a:rPr>
                        <a:t>0.24</a:t>
                      </a:r>
                    </a:p>
                  </a:txBody>
                  <a:tcPr marL="0" marR="0" marT="0" marB="18288" anchor="b">
                    <a:lnL w="0"/>
                    <a:lnR w="0"/>
                    <a:lnT w="12700" cmpd="dbl">
                      <a:solidFill>
                        <a:srgbClr val="000000"/>
                      </a:solidFill>
                      <a:prstDash val="solid"/>
                    </a:lnT>
                    <a:lnB w="0"/>
                    <a:noFill/>
                  </a:tcPr>
                </a:tc>
                <a:tc>
                  <a:txBody>
                    <a:bodyPr/>
                    <a:lstStyle>
                      <a:defPPr/>
                    </a:lstStyle>
                    <a:p>
                      <a:pPr algn="r">
                        <a:lnSpc>
                          <a:spcPct val="99600"/>
                        </a:lnSpc>
                      </a:pPr>
                      <a:endParaRPr sz="1200">
                        <a:solidFill>
                          <a:srgbClr val="000000"/>
                        </a:solidFill>
                        <a:latin typeface="Calibri"/>
                      </a:endParaRPr>
                    </a:p>
                  </a:txBody>
                  <a:tcPr marL="0" marR="9144" marT="0" marB="18288" anchor="b">
                    <a:lnL w="0"/>
                    <a:lnR w="0"/>
                    <a:lnT w="12700" cmpd="dbl">
                      <a:solidFill>
                        <a:srgbClr val="000000"/>
                      </a:solidFill>
                      <a:prstDash val="solid"/>
                    </a:lnT>
                    <a:lnB w="0"/>
                    <a:noFill/>
                  </a:tcPr>
                </a:tc>
                <a:extLst>
                  <a:ext uri="{0D108BD9-81ED-4DB2-BD59-A6C34878D82A}">
                    <a16:rowId xmlns:a16="http://schemas.microsoft.com/office/drawing/2014/main" val="10013"/>
                  </a:ext>
                </a:extLst>
              </a:tr>
              <a:tr h="304800">
                <a:tc>
                  <a:txBody>
                    <a:bodyPr/>
                    <a:lstStyle>
                      <a:defPPr/>
                    </a:lstStyle>
                    <a:p>
                      <a:pPr algn="l" defTabSz="457200">
                        <a:lnSpc>
                          <a:spcPct val="100000"/>
                        </a:lnSpc>
                        <a:spcBef>
                          <a:spcPct val="0"/>
                        </a:spcBef>
                        <a:spcAft>
                          <a:spcPct val="0"/>
                        </a:spcAft>
                      </a:pPr>
                      <a:r>
                        <a:rPr sz="1200" b="1">
                          <a:solidFill>
                            <a:srgbClr val="000000"/>
                          </a:solidFill>
                          <a:latin typeface="Calibri"/>
                        </a:rPr>
                        <a:t>ROA</a:t>
                      </a:r>
                      <a:r>
                        <a:rPr sz="1200" b="1" baseline="30000">
                          <a:solidFill>
                            <a:srgbClr val="000000"/>
                          </a:solidFill>
                          <a:latin typeface="Calibri"/>
                        </a:rPr>
                        <a:t>(1)</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1.00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1.14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0.66</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4"/>
                  </a:ext>
                </a:extLst>
              </a:tr>
              <a:tr h="295275">
                <a:tc>
                  <a:txBody>
                    <a:bodyPr/>
                    <a:lstStyle>
                      <a:defPPr/>
                    </a:lstStyle>
                    <a:p>
                      <a:pPr algn="l" defTabSz="457200">
                        <a:lnSpc>
                          <a:spcPct val="100000"/>
                        </a:lnSpc>
                        <a:spcBef>
                          <a:spcPct val="0"/>
                        </a:spcBef>
                        <a:spcAft>
                          <a:spcPct val="0"/>
                        </a:spcAft>
                      </a:pPr>
                      <a:r>
                        <a:rPr sz="1200" b="1">
                          <a:solidFill>
                            <a:srgbClr val="000000"/>
                          </a:solidFill>
                          <a:latin typeface="Calibri"/>
                        </a:rPr>
                        <a:t>ROE</a:t>
                      </a:r>
                      <a:r>
                        <a:rPr sz="1200" b="1" baseline="30000">
                          <a:solidFill>
                            <a:srgbClr val="000000"/>
                          </a:solidFill>
                          <a:latin typeface="Calibri"/>
                        </a:rPr>
                        <a:t>(2)</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9.38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10.84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6.89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5"/>
                  </a:ext>
                </a:extLst>
              </a:tr>
              <a:tr h="304800">
                <a:tc>
                  <a:txBody>
                    <a:bodyPr/>
                    <a:lstStyle>
                      <a:defPPr/>
                    </a:lstStyle>
                    <a:p>
                      <a:pPr algn="l" defTabSz="457200">
                        <a:lnSpc>
                          <a:spcPct val="100000"/>
                        </a:lnSpc>
                        <a:spcBef>
                          <a:spcPct val="0"/>
                        </a:spcBef>
                        <a:spcAft>
                          <a:spcPct val="0"/>
                        </a:spcAft>
                      </a:pPr>
                      <a:r>
                        <a:rPr sz="1200" b="1">
                          <a:solidFill>
                            <a:srgbClr val="000000"/>
                          </a:solidFill>
                          <a:latin typeface="Calibri"/>
                        </a:rPr>
                        <a:t>ROE (tangible)</a:t>
                      </a:r>
                      <a:r>
                        <a:rPr sz="1200" b="1" baseline="30000">
                          <a:solidFill>
                            <a:srgbClr val="000000"/>
                          </a:solidFill>
                          <a:latin typeface="Calibri"/>
                        </a:rPr>
                        <a:t>(3)</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12.93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15.00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8.99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6"/>
                  </a:ext>
                </a:extLst>
              </a:tr>
              <a:tr h="295275">
                <a:tc>
                  <a:txBody>
                    <a:bodyPr/>
                    <a:lstStyle>
                      <a:defPPr/>
                    </a:lstStyle>
                    <a:p>
                      <a:pPr algn="l" defTabSz="457200">
                        <a:lnSpc>
                          <a:spcPct val="100000"/>
                        </a:lnSpc>
                        <a:spcBef>
                          <a:spcPct val="0"/>
                        </a:spcBef>
                        <a:spcAft>
                          <a:spcPct val="0"/>
                        </a:spcAft>
                      </a:pPr>
                      <a:r>
                        <a:rPr sz="1200" b="1">
                          <a:solidFill>
                            <a:srgbClr val="000000"/>
                          </a:solidFill>
                          <a:latin typeface="Calibri"/>
                        </a:rPr>
                        <a:t>Efficiency ratio</a:t>
                      </a:r>
                      <a:r>
                        <a:rPr sz="1200" b="1" baseline="30000">
                          <a:solidFill>
                            <a:srgbClr val="000000"/>
                          </a:solidFill>
                          <a:latin typeface="Calibri"/>
                        </a:rPr>
                        <a:t>(3)</a:t>
                      </a:r>
                    </a:p>
                  </a:txBody>
                  <a:tcPr marL="27432" marR="27432" marT="0" marB="18288" anchor="b">
                    <a:lnL w="0"/>
                    <a:lnR w="0"/>
                    <a:lnT w="0"/>
                    <a:lnB w="0"/>
                    <a:solidFill>
                      <a:srgbClr val="FFFFFF"/>
                    </a:solidFill>
                  </a:tcPr>
                </a:tc>
                <a:tc gridSpan="2">
                  <a:txBody>
                    <a:bodyPr/>
                    <a:lstStyle>
                      <a:defPPr/>
                    </a:lstStyle>
                    <a:p>
                      <a:pPr algn="r">
                        <a:lnSpc>
                          <a:spcPct val="99600"/>
                        </a:lnSpc>
                      </a:pPr>
                      <a:r>
                        <a:rPr sz="1200" b="1">
                          <a:solidFill>
                            <a:srgbClr val="000000"/>
                          </a:solidFill>
                          <a:latin typeface="Calibri"/>
                        </a:rPr>
                        <a:t>63.8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b="1">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63.0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Calibri"/>
                        </a:rPr>
                        <a:t>66.4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r>
                        <a:rPr sz="1200">
                          <a:solidFill>
                            <a:srgbClr val="000000"/>
                          </a:solidFill>
                          <a:latin typeface="Calibri"/>
                        </a:rPr>
                        <a:t>%</a:t>
                      </a:r>
                    </a:p>
                  </a:txBody>
                  <a:tcPr marL="0" marR="9144" marT="0" marB="18288" anchor="b">
                    <a:lnL w="0"/>
                    <a:lnR w="0"/>
                    <a:lnT w="0"/>
                    <a:lnB w="0"/>
                    <a:noFill/>
                  </a:tcPr>
                </a:tc>
                <a:extLst>
                  <a:ext uri="{0D108BD9-81ED-4DB2-BD59-A6C34878D82A}">
                    <a16:rowId xmlns:a16="http://schemas.microsoft.com/office/drawing/2014/main" val="10017"/>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9108" y="175387"/>
            <a:ext cx="8419338" cy="701675"/>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NET INTEREST INCOME AND MARGIN</a:t>
            </a:r>
          </a:p>
        </p:txBody>
      </p:sp>
      <p:sp>
        <p:nvSpPr>
          <p:cNvPr id="3" name="New shape"/>
          <p:cNvSpPr/>
          <p:nvPr/>
        </p:nvSpPr>
        <p:spPr>
          <a:xfrm>
            <a:off x="339471" y="738632"/>
            <a:ext cx="4024249"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Net Interest Income &amp; Net Interest Margin</a:t>
            </a:r>
          </a:p>
        </p:txBody>
      </p:sp>
      <p:sp>
        <p:nvSpPr>
          <p:cNvPr id="4" name="New shape"/>
          <p:cNvSpPr/>
          <p:nvPr/>
        </p:nvSpPr>
        <p:spPr>
          <a:xfrm>
            <a:off x="5080889" y="738251"/>
            <a:ext cx="3842258" cy="277749"/>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Average Interest-Earning Assets &amp; Yields</a:t>
            </a:r>
          </a:p>
        </p:txBody>
      </p:sp>
      <p:sp>
        <p:nvSpPr>
          <p:cNvPr id="5" name="New shape"/>
          <p:cNvSpPr/>
          <p:nvPr/>
        </p:nvSpPr>
        <p:spPr>
          <a:xfrm>
            <a:off x="5245354" y="3402203"/>
            <a:ext cx="3677793"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Average Liabilities &amp; Rates</a:t>
            </a:r>
          </a:p>
        </p:txBody>
      </p:sp>
      <p:sp>
        <p:nvSpPr>
          <p:cNvPr id="6" name="New shape"/>
          <p:cNvSpPr/>
          <p:nvPr/>
        </p:nvSpPr>
        <p:spPr>
          <a:xfrm>
            <a:off x="228600" y="1144524"/>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MILLIONS)</a:t>
            </a:r>
          </a:p>
        </p:txBody>
      </p:sp>
      <p:sp>
        <p:nvSpPr>
          <p:cNvPr id="7" name="New shape"/>
          <p:cNvSpPr/>
          <p:nvPr/>
        </p:nvSpPr>
        <p:spPr>
          <a:xfrm>
            <a:off x="5038090" y="1056386"/>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BILLIONS)</a:t>
            </a:r>
          </a:p>
        </p:txBody>
      </p:sp>
      <p:sp>
        <p:nvSpPr>
          <p:cNvPr id="8" name="New shape"/>
          <p:cNvSpPr/>
          <p:nvPr/>
        </p:nvSpPr>
        <p:spPr>
          <a:xfrm>
            <a:off x="5245354" y="3707130"/>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rPr>
              <a:t>($ IN BILLIONS)</a:t>
            </a:r>
          </a:p>
        </p:txBody>
      </p:sp>
      <p:sp>
        <p:nvSpPr>
          <p:cNvPr id="9"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BE0083A6-82F9-464E-906F-312C286942BF}" type="slidenum">
              <a:rPr sz="1200">
                <a:solidFill>
                  <a:srgbClr val="FFFFFF"/>
                </a:solidFill>
                <a:latin typeface="Arial"/>
              </a:rPr>
              <a:pPr/>
              <a:t>4</a:t>
            </a:fld>
            <a:endParaRPr sz="1200">
              <a:solidFill>
                <a:srgbClr val="FFFFFF"/>
              </a:solidFill>
              <a:latin typeface="Arial"/>
            </a:endParaRPr>
          </a:p>
        </p:txBody>
      </p:sp>
      <p:sp>
        <p:nvSpPr>
          <p:cNvPr id="10" name="New shape"/>
          <p:cNvSpPr/>
          <p:nvPr/>
        </p:nvSpPr>
        <p:spPr>
          <a:xfrm>
            <a:off x="5180711" y="3924046"/>
            <a:ext cx="3876167" cy="22383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1" name="New picture"/>
          <p:cNvPicPr/>
          <p:nvPr/>
        </p:nvPicPr>
        <p:blipFill>
          <a:blip r:embed="rId2"/>
          <a:stretch>
            <a:fillRect/>
          </a:stretch>
        </p:blipFill>
        <p:spPr>
          <a:xfrm>
            <a:off x="5180711" y="3924046"/>
            <a:ext cx="3876167" cy="2238375"/>
          </a:xfrm>
          <a:prstGeom prst="rect">
            <a:avLst/>
          </a:prstGeom>
        </p:spPr>
      </p:pic>
      <p:sp>
        <p:nvSpPr>
          <p:cNvPr id="12" name="New shape"/>
          <p:cNvSpPr/>
          <p:nvPr/>
        </p:nvSpPr>
        <p:spPr>
          <a:xfrm>
            <a:off x="100711" y="1644269"/>
            <a:ext cx="5080000" cy="43719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3"/>
          <a:stretch>
            <a:fillRect/>
          </a:stretch>
        </p:blipFill>
        <p:spPr>
          <a:xfrm>
            <a:off x="100711" y="1644269"/>
            <a:ext cx="5080000" cy="4371975"/>
          </a:xfrm>
          <a:prstGeom prst="rect">
            <a:avLst/>
          </a:prstGeom>
        </p:spPr>
      </p:pic>
      <p:sp>
        <p:nvSpPr>
          <p:cNvPr id="14" name="New shape"/>
          <p:cNvSpPr/>
          <p:nvPr/>
        </p:nvSpPr>
        <p:spPr>
          <a:xfrm>
            <a:off x="5163185" y="1242187"/>
            <a:ext cx="3838575" cy="22383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4"/>
          <a:stretch>
            <a:fillRect/>
          </a:stretch>
        </p:blipFill>
        <p:spPr>
          <a:xfrm>
            <a:off x="5163185" y="1242187"/>
            <a:ext cx="3838575" cy="223837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90525" y="148717"/>
            <a:ext cx="7315200" cy="60845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ASSET QUALITY </a:t>
            </a:r>
          </a:p>
          <a:p>
            <a:pPr algn="l" defTabSz="457200">
              <a:lnSpc>
                <a:spcPct val="90000"/>
              </a:lnSpc>
              <a:spcBef>
                <a:spcPct val="0"/>
              </a:spcBef>
              <a:spcAft>
                <a:spcPct val="0"/>
              </a:spcAft>
            </a:pPr>
            <a:r>
              <a:rPr sz="1000" b="1">
                <a:solidFill>
                  <a:srgbClr val="004689"/>
                </a:solidFill>
                <a:latin typeface="Arial"/>
              </a:rPr>
              <a:t>($ IN MILLIONS)</a:t>
            </a:r>
          </a:p>
        </p:txBody>
      </p:sp>
      <p:sp>
        <p:nvSpPr>
          <p:cNvPr id="3" name="New shape"/>
          <p:cNvSpPr/>
          <p:nvPr/>
        </p:nvSpPr>
        <p:spPr>
          <a:xfrm>
            <a:off x="322707" y="884301"/>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Provision for Credit Losses</a:t>
            </a:r>
          </a:p>
        </p:txBody>
      </p:sp>
      <p:sp>
        <p:nvSpPr>
          <p:cNvPr id="4" name="New shape"/>
          <p:cNvSpPr/>
          <p:nvPr/>
        </p:nvSpPr>
        <p:spPr>
          <a:xfrm>
            <a:off x="4891913" y="88392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Non-Performing Loans (NPLs) &amp; NPLs to Loans</a:t>
            </a:r>
          </a:p>
        </p:txBody>
      </p:sp>
      <p:sp>
        <p:nvSpPr>
          <p:cNvPr id="5" name="New shape"/>
          <p:cNvSpPr/>
          <p:nvPr/>
        </p:nvSpPr>
        <p:spPr>
          <a:xfrm>
            <a:off x="4716399" y="3652774"/>
            <a:ext cx="4408424" cy="25304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6" name="New shape"/>
          <p:cNvSpPr/>
          <p:nvPr/>
        </p:nvSpPr>
        <p:spPr>
          <a:xfrm>
            <a:off x="245999" y="3365500"/>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Net Charge-offs (NCOs) and NCOs to Average Loans</a:t>
            </a:r>
          </a:p>
        </p:txBody>
      </p:sp>
      <p:sp>
        <p:nvSpPr>
          <p:cNvPr id="7" name="New shape"/>
          <p:cNvSpPr/>
          <p:nvPr/>
        </p:nvSpPr>
        <p:spPr>
          <a:xfrm>
            <a:off x="4891913" y="337058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rPr>
              <a:t>ACL</a:t>
            </a:r>
            <a:r>
              <a:rPr sz="1200" b="1" baseline="30000">
                <a:solidFill>
                  <a:srgbClr val="000000"/>
                </a:solidFill>
                <a:latin typeface="Calibri"/>
              </a:rPr>
              <a:t>(1)</a:t>
            </a:r>
            <a:r>
              <a:rPr sz="1200" b="1">
                <a:solidFill>
                  <a:srgbClr val="000000"/>
                </a:solidFill>
                <a:latin typeface="Calibri"/>
              </a:rPr>
              <a:t> to NPLs &amp; Loans</a:t>
            </a:r>
          </a:p>
        </p:txBody>
      </p:sp>
      <p:sp>
        <p:nvSpPr>
          <p:cNvPr id="8" name="New shape"/>
          <p:cNvSpPr/>
          <p:nvPr/>
        </p:nvSpPr>
        <p:spPr>
          <a:xfrm>
            <a:off x="175895" y="3623437"/>
            <a:ext cx="4252849" cy="2570099"/>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9" name="New shape"/>
          <p:cNvSpPr/>
          <p:nvPr/>
        </p:nvSpPr>
        <p:spPr>
          <a:xfrm>
            <a:off x="303149" y="1086612"/>
            <a:ext cx="3697224" cy="1949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10"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BDD98C53-AF9D-4A76-83B6-97E141D26E2C}" type="slidenum">
              <a:rPr sz="1200">
                <a:solidFill>
                  <a:srgbClr val="FFFFFF"/>
                </a:solidFill>
                <a:latin typeface="Arial"/>
              </a:rPr>
              <a:pPr/>
              <a:t>5</a:t>
            </a:fld>
            <a:endParaRPr sz="1200">
              <a:solidFill>
                <a:srgbClr val="FFFFFF"/>
              </a:solidFill>
              <a:latin typeface="Arial"/>
            </a:endParaRPr>
          </a:p>
        </p:txBody>
      </p:sp>
      <p:sp>
        <p:nvSpPr>
          <p:cNvPr id="11" name="New shape"/>
          <p:cNvSpPr/>
          <p:nvPr/>
        </p:nvSpPr>
        <p:spPr>
          <a:xfrm>
            <a:off x="1322578" y="6385433"/>
            <a:ext cx="7432421" cy="55829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800" i="1">
                <a:solidFill>
                  <a:srgbClr val="000000"/>
                </a:solidFill>
                <a:latin typeface="Calibri"/>
              </a:rPr>
              <a:t>The allowance for credit losses (“ACL”) relates specifically to "Loans, net of unearned income" and does not include the ACL related to off-balance-sheet credit exposures.</a:t>
            </a:r>
          </a:p>
          <a:p>
            <a:pPr marL="215900" lvl="1" indent="-215900" algn="l" defTabSz="457200">
              <a:lnSpc>
                <a:spcPct val="100000"/>
              </a:lnSpc>
              <a:spcBef>
                <a:spcPct val="0"/>
              </a:spcBef>
              <a:spcAft>
                <a:spcPct val="0"/>
              </a:spcAft>
              <a:buAutoNum type="arabicPeriod" startAt="2"/>
            </a:pPr>
            <a:r>
              <a:rPr sz="800" i="1">
                <a:solidFill>
                  <a:srgbClr val="000000"/>
                </a:solidFill>
                <a:latin typeface="Calibri"/>
              </a:rPr>
              <a:t>Non-GAAP financial measure.  Please refer to the calculation and management's reasons for using this measure on the slide titled "Non-GAAP Reconciliation" at the end of this presentation.</a:t>
            </a:r>
          </a:p>
          <a:p>
            <a:pPr marL="0" algn="l" defTabSz="457200">
              <a:lnSpc>
                <a:spcPct val="100000"/>
              </a:lnSpc>
              <a:spcBef>
                <a:spcPct val="0"/>
              </a:spcBef>
              <a:spcAft>
                <a:spcPct val="0"/>
              </a:spcAft>
            </a:pPr>
            <a:endParaRPr sz="1000" i="1">
              <a:solidFill>
                <a:srgbClr val="000000"/>
              </a:solidFill>
              <a:latin typeface="Calibri"/>
            </a:endParaRPr>
          </a:p>
        </p:txBody>
      </p:sp>
      <p:sp>
        <p:nvSpPr>
          <p:cNvPr id="12" name="New shape"/>
          <p:cNvSpPr/>
          <p:nvPr/>
        </p:nvSpPr>
        <p:spPr>
          <a:xfrm>
            <a:off x="237236" y="1288415"/>
            <a:ext cx="4038600" cy="2076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2"/>
          <a:stretch>
            <a:fillRect/>
          </a:stretch>
        </p:blipFill>
        <p:spPr>
          <a:xfrm>
            <a:off x="237236" y="1288415"/>
            <a:ext cx="4038600" cy="2076450"/>
          </a:xfrm>
          <a:prstGeom prst="rect">
            <a:avLst/>
          </a:prstGeom>
        </p:spPr>
      </p:pic>
      <p:sp>
        <p:nvSpPr>
          <p:cNvPr id="14" name="New shape"/>
          <p:cNvSpPr/>
          <p:nvPr/>
        </p:nvSpPr>
        <p:spPr>
          <a:xfrm>
            <a:off x="4716399" y="1335278"/>
            <a:ext cx="4038600" cy="214312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3"/>
          <a:stretch>
            <a:fillRect/>
          </a:stretch>
        </p:blipFill>
        <p:spPr>
          <a:xfrm>
            <a:off x="4716399" y="1335278"/>
            <a:ext cx="4038600" cy="2143125"/>
          </a:xfrm>
          <a:prstGeom prst="rect">
            <a:avLst/>
          </a:prstGeom>
        </p:spPr>
      </p:pic>
      <p:sp>
        <p:nvSpPr>
          <p:cNvPr id="16" name="New shape"/>
          <p:cNvSpPr/>
          <p:nvPr/>
        </p:nvSpPr>
        <p:spPr>
          <a:xfrm>
            <a:off x="390525" y="3764407"/>
            <a:ext cx="4038600" cy="24288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7" name="New picture"/>
          <p:cNvPicPr/>
          <p:nvPr/>
        </p:nvPicPr>
        <p:blipFill>
          <a:blip r:embed="rId4"/>
          <a:stretch>
            <a:fillRect/>
          </a:stretch>
        </p:blipFill>
        <p:spPr>
          <a:xfrm>
            <a:off x="390525" y="3764407"/>
            <a:ext cx="4038600" cy="2428875"/>
          </a:xfrm>
          <a:prstGeom prst="rect">
            <a:avLst/>
          </a:prstGeom>
        </p:spPr>
      </p:pic>
      <p:sp>
        <p:nvSpPr>
          <p:cNvPr id="18" name="New shape"/>
          <p:cNvSpPr/>
          <p:nvPr/>
        </p:nvSpPr>
        <p:spPr>
          <a:xfrm>
            <a:off x="4863211" y="3803396"/>
            <a:ext cx="4114800" cy="239014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9" name="New picture"/>
          <p:cNvPicPr/>
          <p:nvPr/>
        </p:nvPicPr>
        <p:blipFill>
          <a:blip r:embed="rId5"/>
          <a:stretch>
            <a:fillRect/>
          </a:stretch>
        </p:blipFill>
        <p:spPr>
          <a:xfrm>
            <a:off x="4863211" y="3803396"/>
            <a:ext cx="4114800" cy="2390140"/>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439674" y="315214"/>
            <a:ext cx="7315200" cy="609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NON-INTEREST INCOME</a:t>
            </a:r>
            <a:r>
              <a:rPr sz="3200" b="1" baseline="30000">
                <a:solidFill>
                  <a:srgbClr val="004689"/>
                </a:solidFill>
                <a:latin typeface="Arial"/>
              </a:rPr>
              <a:t>(1)</a:t>
            </a:r>
          </a:p>
        </p:txBody>
      </p:sp>
      <p:sp>
        <p:nvSpPr>
          <p:cNvPr id="3" name="New shape"/>
          <p:cNvSpPr/>
          <p:nvPr/>
        </p:nvSpPr>
        <p:spPr>
          <a:xfrm>
            <a:off x="1678813" y="6439281"/>
            <a:ext cx="4459224" cy="2769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0" algn="just" defTabSz="457200">
              <a:lnSpc>
                <a:spcPct val="100000"/>
              </a:lnSpc>
              <a:spcBef>
                <a:spcPct val="0"/>
              </a:spcBef>
              <a:spcAft>
                <a:spcPct val="0"/>
              </a:spcAft>
            </a:pPr>
            <a:r>
              <a:rPr sz="1200" i="1" baseline="30000">
                <a:solidFill>
                  <a:srgbClr val="000000"/>
                </a:solidFill>
                <a:latin typeface="Calibri"/>
              </a:rPr>
              <a:t>(1) </a:t>
            </a:r>
            <a:r>
              <a:rPr sz="1200" i="1">
                <a:solidFill>
                  <a:srgbClr val="000000"/>
                </a:solidFill>
                <a:latin typeface="Calibri"/>
              </a:rPr>
              <a:t>Excluding investment securities gains</a:t>
            </a:r>
          </a:p>
        </p:txBody>
      </p:sp>
      <p:sp>
        <p:nvSpPr>
          <p:cNvPr id="4" name="New shape"/>
          <p:cNvSpPr/>
          <p:nvPr/>
        </p:nvSpPr>
        <p:spPr>
          <a:xfrm>
            <a:off x="439674" y="824230"/>
            <a:ext cx="329260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rPr>
              <a:t>Three months ended June 30, 2021 </a:t>
            </a:r>
          </a:p>
          <a:p>
            <a:pPr algn="ctr" defTabSz="457200">
              <a:lnSpc>
                <a:spcPct val="100000"/>
              </a:lnSpc>
              <a:spcBef>
                <a:spcPct val="0"/>
              </a:spcBef>
              <a:spcAft>
                <a:spcPct val="0"/>
              </a:spcAft>
            </a:pPr>
            <a:r>
              <a:rPr sz="1200" i="1">
                <a:solidFill>
                  <a:srgbClr val="000000"/>
                </a:solidFill>
                <a:latin typeface="Arial"/>
              </a:rPr>
              <a:t>(percent of total non-interest income)</a:t>
            </a:r>
          </a:p>
        </p:txBody>
      </p:sp>
      <p:sp>
        <p:nvSpPr>
          <p:cNvPr id="5"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E205B0CC-67F1-4EC4-8C86-D5D86B29B150}" type="slidenum">
              <a:rPr sz="1200">
                <a:solidFill>
                  <a:srgbClr val="FFFFFF"/>
                </a:solidFill>
                <a:latin typeface="Arial"/>
              </a:rPr>
              <a:pPr/>
              <a:t>6</a:t>
            </a:fld>
            <a:endParaRPr sz="1200">
              <a:solidFill>
                <a:srgbClr val="FFFFFF"/>
              </a:solidFill>
              <a:latin typeface="Arial"/>
            </a:endParaRPr>
          </a:p>
        </p:txBody>
      </p:sp>
      <p:sp>
        <p:nvSpPr>
          <p:cNvPr id="6" name="New shape"/>
          <p:cNvSpPr/>
          <p:nvPr/>
        </p:nvSpPr>
        <p:spPr>
          <a:xfrm>
            <a:off x="3810000" y="3337306"/>
            <a:ext cx="5133975" cy="2542159"/>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rPr>
              <a:t>Non-interest income</a:t>
            </a:r>
            <a:r>
              <a:rPr sz="1200" b="1" u="sng" baseline="30000">
                <a:solidFill>
                  <a:srgbClr val="000000"/>
                </a:solidFill>
                <a:latin typeface="Arial"/>
              </a:rPr>
              <a:t>(1)</a:t>
            </a:r>
            <a:r>
              <a:rPr sz="1200" b="1" u="sng">
                <a:solidFill>
                  <a:srgbClr val="000000"/>
                </a:solidFill>
                <a:latin typeface="Arial"/>
              </a:rPr>
              <a:t> decreased 16% from 1Q21</a:t>
            </a:r>
          </a:p>
          <a:p>
            <a:pPr algn="l" defTabSz="457200">
              <a:lnSpc>
                <a:spcPct val="100000"/>
              </a:lnSpc>
              <a:spcBef>
                <a:spcPct val="0"/>
              </a:spcBef>
              <a:spcAft>
                <a:spcPct val="0"/>
              </a:spcAft>
            </a:pPr>
            <a:endParaRPr sz="1200" b="1">
              <a:solidFill>
                <a:srgbClr val="000000"/>
              </a:solidFill>
              <a:latin typeface="Arial"/>
            </a:endParaRPr>
          </a:p>
          <a:p>
            <a:pPr algn="l" defTabSz="457200">
              <a:lnSpc>
                <a:spcPct val="100000"/>
              </a:lnSpc>
              <a:spcBef>
                <a:spcPct val="0"/>
              </a:spcBef>
              <a:spcAft>
                <a:spcPct val="0"/>
              </a:spcAft>
            </a:pPr>
            <a:r>
              <a:rPr sz="1200" u="sng">
                <a:solidFill>
                  <a:srgbClr val="000000"/>
                </a:solidFill>
                <a:latin typeface="Arial"/>
              </a:rPr>
              <a:t>Decreases in:</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a:solidFill>
                  <a:srgbClr val="00497F"/>
                </a:solidFill>
                <a:latin typeface="Wingdings"/>
              </a:rPr>
              <a:t>n </a:t>
            </a:r>
            <a:r>
              <a:rPr sz="1200">
                <a:solidFill>
                  <a:srgbClr val="000000"/>
                </a:solidFill>
                <a:latin typeface="Arial"/>
              </a:rPr>
              <a:t>Mortgage Banking driven by lower mortgage sales and an increase of  mortgage servicing rights valuation allowance of $2 million. 1Q21 included a decrease of $6 million to mortgage servicing rights valuation allowance.</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u="sng">
                <a:solidFill>
                  <a:srgbClr val="000000"/>
                </a:solidFill>
                <a:latin typeface="Arial"/>
              </a:rPr>
              <a:t>Partially offset by increases in:</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r>
              <a:rPr sz="1200">
                <a:solidFill>
                  <a:srgbClr val="FAAC16"/>
                </a:solidFill>
                <a:latin typeface="Wingdings"/>
              </a:rPr>
              <a:t>n </a:t>
            </a:r>
            <a:r>
              <a:rPr sz="1200">
                <a:solidFill>
                  <a:srgbClr val="000000"/>
                </a:solidFill>
                <a:latin typeface="Arial"/>
              </a:rPr>
              <a:t>Wealth management income, specifically brokerage income</a:t>
            </a:r>
          </a:p>
          <a:p>
            <a:pPr marL="285750" indent="-285750" algn="l" defTabSz="457200">
              <a:lnSpc>
                <a:spcPct val="100000"/>
              </a:lnSpc>
              <a:spcBef>
                <a:spcPct val="0"/>
              </a:spcBef>
              <a:spcAft>
                <a:spcPct val="0"/>
              </a:spcAft>
            </a:pPr>
            <a:r>
              <a:rPr sz="1200">
                <a:solidFill>
                  <a:srgbClr val="AADEAD"/>
                </a:solidFill>
                <a:latin typeface="Wingdings"/>
              </a:rPr>
              <a:t>n </a:t>
            </a:r>
            <a:r>
              <a:rPr sz="1200">
                <a:solidFill>
                  <a:srgbClr val="000000"/>
                </a:solidFill>
                <a:latin typeface="Arial"/>
              </a:rPr>
              <a:t>Commercial banking income</a:t>
            </a: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endParaRPr sz="1200">
              <a:solidFill>
                <a:srgbClr val="000000"/>
              </a:solidFill>
              <a:latin typeface="Arial"/>
            </a:endParaRPr>
          </a:p>
          <a:p>
            <a:pPr marL="285750" indent="-285750" algn="l" defTabSz="457200">
              <a:lnSpc>
                <a:spcPct val="100000"/>
              </a:lnSpc>
              <a:spcBef>
                <a:spcPct val="0"/>
              </a:spcBef>
              <a:spcAft>
                <a:spcPct val="0"/>
              </a:spcAft>
            </a:pPr>
            <a:endParaRPr sz="1200">
              <a:solidFill>
                <a:srgbClr val="000000"/>
              </a:solidFill>
              <a:latin typeface="Wingdings"/>
            </a:endParaRPr>
          </a:p>
        </p:txBody>
      </p:sp>
      <p:sp>
        <p:nvSpPr>
          <p:cNvPr id="7" name="New shape"/>
          <p:cNvSpPr/>
          <p:nvPr/>
        </p:nvSpPr>
        <p:spPr>
          <a:xfrm>
            <a:off x="146050" y="1062736"/>
            <a:ext cx="3609975" cy="5141087"/>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8" name="New picture"/>
          <p:cNvPicPr/>
          <p:nvPr/>
        </p:nvPicPr>
        <p:blipFill>
          <a:blip r:embed="rId2"/>
          <a:stretch>
            <a:fillRect/>
          </a:stretch>
        </p:blipFill>
        <p:spPr>
          <a:xfrm>
            <a:off x="146050" y="1062736"/>
            <a:ext cx="3609975" cy="5141087"/>
          </a:xfrm>
          <a:prstGeom prst="rect">
            <a:avLst/>
          </a:prstGeom>
        </p:spPr>
      </p:pic>
      <p:graphicFrame>
        <p:nvGraphicFramePr>
          <p:cNvPr id="9" name="New Table"/>
          <p:cNvGraphicFramePr>
            <a:graphicFrameLocks noGrp="1"/>
          </p:cNvGraphicFramePr>
          <p:nvPr/>
        </p:nvGraphicFramePr>
        <p:xfrm>
          <a:off x="3810000" y="1159510"/>
          <a:ext cx="5133975" cy="2212086"/>
        </p:xfrm>
        <a:graphic>
          <a:graphicData uri="http://schemas.openxmlformats.org/drawingml/2006/table">
            <a:tbl>
              <a:tblPr>
                <a:tableStyleId>{5C22544A-7EE6-4342-B048-85BDC9FD1C3A}</a:tableStyleId>
              </a:tblPr>
              <a:tblGrid>
                <a:gridCol w="1657350">
                  <a:extLst>
                    <a:ext uri="{9D8B030D-6E8A-4147-A177-3AD203B41FA5}">
                      <a16:colId xmlns:a16="http://schemas.microsoft.com/office/drawing/2014/main" val="20000"/>
                    </a:ext>
                  </a:extLst>
                </a:gridCol>
                <a:gridCol w="209550">
                  <a:extLst>
                    <a:ext uri="{9D8B030D-6E8A-4147-A177-3AD203B41FA5}">
                      <a16:colId xmlns:a16="http://schemas.microsoft.com/office/drawing/2014/main" val="20001"/>
                    </a:ext>
                  </a:extLst>
                </a:gridCol>
                <a:gridCol w="118872">
                  <a:extLst>
                    <a:ext uri="{9D8B030D-6E8A-4147-A177-3AD203B41FA5}">
                      <a16:colId xmlns:a16="http://schemas.microsoft.com/office/drawing/2014/main" val="20002"/>
                    </a:ext>
                  </a:extLst>
                </a:gridCol>
                <a:gridCol w="858647">
                  <a:extLst>
                    <a:ext uri="{9D8B030D-6E8A-4147-A177-3AD203B41FA5}">
                      <a16:colId xmlns:a16="http://schemas.microsoft.com/office/drawing/2014/main" val="20003"/>
                    </a:ext>
                  </a:extLst>
                </a:gridCol>
                <a:gridCol w="52832">
                  <a:extLst>
                    <a:ext uri="{9D8B030D-6E8A-4147-A177-3AD203B41FA5}">
                      <a16:colId xmlns:a16="http://schemas.microsoft.com/office/drawing/2014/main" val="20004"/>
                    </a:ext>
                  </a:extLst>
                </a:gridCol>
                <a:gridCol w="118872">
                  <a:extLst>
                    <a:ext uri="{9D8B030D-6E8A-4147-A177-3AD203B41FA5}">
                      <a16:colId xmlns:a16="http://schemas.microsoft.com/office/drawing/2014/main" val="20005"/>
                    </a:ext>
                  </a:extLst>
                </a:gridCol>
                <a:gridCol w="868172">
                  <a:extLst>
                    <a:ext uri="{9D8B030D-6E8A-4147-A177-3AD203B41FA5}">
                      <a16:colId xmlns:a16="http://schemas.microsoft.com/office/drawing/2014/main" val="20006"/>
                    </a:ext>
                  </a:extLst>
                </a:gridCol>
                <a:gridCol w="52832">
                  <a:extLst>
                    <a:ext uri="{9D8B030D-6E8A-4147-A177-3AD203B41FA5}">
                      <a16:colId xmlns:a16="http://schemas.microsoft.com/office/drawing/2014/main" val="20007"/>
                    </a:ext>
                  </a:extLst>
                </a:gridCol>
                <a:gridCol w="118872">
                  <a:extLst>
                    <a:ext uri="{9D8B030D-6E8A-4147-A177-3AD203B41FA5}">
                      <a16:colId xmlns:a16="http://schemas.microsoft.com/office/drawing/2014/main" val="20008"/>
                    </a:ext>
                  </a:extLst>
                </a:gridCol>
                <a:gridCol w="896747">
                  <a:extLst>
                    <a:ext uri="{9D8B030D-6E8A-4147-A177-3AD203B41FA5}">
                      <a16:colId xmlns:a16="http://schemas.microsoft.com/office/drawing/2014/main" val="20009"/>
                    </a:ext>
                  </a:extLst>
                </a:gridCol>
                <a:gridCol w="52832">
                  <a:extLst>
                    <a:ext uri="{9D8B030D-6E8A-4147-A177-3AD203B41FA5}">
                      <a16:colId xmlns:a16="http://schemas.microsoft.com/office/drawing/2014/main" val="20010"/>
                    </a:ext>
                  </a:extLst>
                </a:gridCol>
                <a:gridCol w="133350">
                  <a:extLst>
                    <a:ext uri="{9D8B030D-6E8A-4147-A177-3AD203B41FA5}">
                      <a16:colId xmlns:a16="http://schemas.microsoft.com/office/drawing/2014/main" val="20011"/>
                    </a:ext>
                  </a:extLst>
                </a:gridCol>
              </a:tblGrid>
              <a:tr h="2286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200" b="1" u="sng">
                          <a:solidFill>
                            <a:srgbClr val="000000"/>
                          </a:solidFill>
                          <a:latin typeface="Arial"/>
                        </a:rPr>
                        <a:t>2Q21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200" b="1" u="sng">
                          <a:solidFill>
                            <a:srgbClr val="000000"/>
                          </a:solidFill>
                          <a:latin typeface="Arial"/>
                        </a:rPr>
                        <a:t>1Q21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200" b="1" u="sng">
                          <a:solidFill>
                            <a:srgbClr val="000000"/>
                          </a:solidFill>
                          <a:latin typeface="Arial"/>
                        </a:rPr>
                        <a:t>Change</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21907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9">
                  <a:txBody>
                    <a:bodyPr/>
                    <a:lstStyle>
                      <a:defPPr/>
                    </a:lstStyle>
                    <a:p>
                      <a:pPr algn="ctr">
                        <a:lnSpc>
                          <a:spcPct val="99600"/>
                        </a:lnSpc>
                      </a:pPr>
                      <a:r>
                        <a:rPr sz="1200" i="1">
                          <a:solidFill>
                            <a:srgbClr val="000000"/>
                          </a:solidFill>
                          <a:latin typeface="Arial"/>
                        </a:rPr>
                        <a:t>(dollars in thousands)</a:t>
                      </a:r>
                    </a:p>
                  </a:txBody>
                  <a:tcPr marL="27432" marR="9144"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19075">
                <a:tc>
                  <a:txBody>
                    <a:bodyPr/>
                    <a:lstStyle>
                      <a:defPPr/>
                    </a:lstStyle>
                    <a:p>
                      <a:pPr algn="l" defTabSz="457200">
                        <a:lnSpc>
                          <a:spcPct val="100000"/>
                        </a:lnSpc>
                        <a:spcBef>
                          <a:spcPct val="0"/>
                        </a:spcBef>
                        <a:spcAft>
                          <a:spcPct val="0"/>
                        </a:spcAft>
                      </a:pPr>
                      <a:r>
                        <a:rPr sz="1100">
                          <a:solidFill>
                            <a:srgbClr val="FAAC16"/>
                          </a:solidFill>
                          <a:latin typeface="Wingdings"/>
                        </a:rPr>
                        <a:t>n </a:t>
                      </a:r>
                      <a:r>
                        <a:rPr sz="1100">
                          <a:solidFill>
                            <a:srgbClr val="000000"/>
                          </a:solidFill>
                          <a:latin typeface="Arial"/>
                        </a:rPr>
                        <a:t>Wealth Management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17,634</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17,347</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200">
                          <a:solidFill>
                            <a:srgbClr val="000000"/>
                          </a:solidFill>
                          <a:latin typeface="Arial"/>
                        </a:rPr>
                        <a:t>287</a:t>
                      </a:r>
                    </a:p>
                  </a:txBody>
                  <a:tcPr marL="0" marR="0" marT="0" marB="18288" anchor="b">
                    <a:lnL w="0"/>
                    <a:lnR w="0"/>
                    <a:lnT w="0"/>
                    <a:lnB w="0"/>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219075">
                <a:tc>
                  <a:txBody>
                    <a:bodyPr/>
                    <a:lstStyle>
                      <a:defPPr/>
                    </a:lstStyle>
                    <a:p>
                      <a:pPr algn="l" defTabSz="457200">
                        <a:lnSpc>
                          <a:spcPct val="100000"/>
                        </a:lnSpc>
                        <a:spcBef>
                          <a:spcPct val="0"/>
                        </a:spcBef>
                        <a:spcAft>
                          <a:spcPct val="0"/>
                        </a:spcAft>
                      </a:pPr>
                      <a:r>
                        <a:rPr sz="1100">
                          <a:solidFill>
                            <a:srgbClr val="00497F"/>
                          </a:solidFill>
                          <a:latin typeface="Wingdings"/>
                        </a:rPr>
                        <a:t>n</a:t>
                      </a:r>
                      <a:r>
                        <a:rPr sz="1100">
                          <a:solidFill>
                            <a:srgbClr val="330E74"/>
                          </a:solidFill>
                          <a:latin typeface="Wingdings"/>
                        </a:rPr>
                        <a:t> </a:t>
                      </a:r>
                      <a:r>
                        <a:rPr sz="1100">
                          <a:solidFill>
                            <a:srgbClr val="000000"/>
                          </a:solidFill>
                          <a:latin typeface="Arial"/>
                        </a:rPr>
                        <a:t>Mortgage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2,838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13,960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(11,122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2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219075">
                <a:tc>
                  <a:txBody>
                    <a:bodyPr/>
                    <a:lstStyle>
                      <a:defPPr/>
                    </a:lstStyle>
                    <a:p>
                      <a:pPr algn="l" defTabSz="457200">
                        <a:lnSpc>
                          <a:spcPct val="100000"/>
                        </a:lnSpc>
                        <a:spcBef>
                          <a:spcPct val="0"/>
                        </a:spcBef>
                        <a:spcAft>
                          <a:spcPct val="0"/>
                        </a:spcAft>
                      </a:pPr>
                      <a:r>
                        <a:rPr sz="1100">
                          <a:solidFill>
                            <a:srgbClr val="CCEEFF"/>
                          </a:solidFill>
                          <a:latin typeface="Wingdings"/>
                        </a:rPr>
                        <a:t>n </a:t>
                      </a:r>
                      <a:r>
                        <a:rPr sz="1100">
                          <a:solidFill>
                            <a:srgbClr val="000000"/>
                          </a:solidFill>
                          <a:latin typeface="Arial"/>
                        </a:rPr>
                        <a:t>Consumer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10,860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10,754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106</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19075">
                <a:tc>
                  <a:txBody>
                    <a:bodyPr/>
                    <a:lstStyle>
                      <a:defPPr/>
                    </a:lstStyle>
                    <a:p>
                      <a:pPr algn="l" defTabSz="457200">
                        <a:lnSpc>
                          <a:spcPct val="100000"/>
                        </a:lnSpc>
                        <a:spcBef>
                          <a:spcPct val="0"/>
                        </a:spcBef>
                        <a:spcAft>
                          <a:spcPct val="0"/>
                        </a:spcAft>
                      </a:pPr>
                      <a:r>
                        <a:rPr sz="1100">
                          <a:solidFill>
                            <a:srgbClr val="AADEAD"/>
                          </a:solidFill>
                          <a:latin typeface="Wingdings"/>
                        </a:rPr>
                        <a:t>n </a:t>
                      </a:r>
                      <a:r>
                        <a:rPr sz="1100">
                          <a:solidFill>
                            <a:srgbClr val="000000"/>
                          </a:solidFill>
                          <a:latin typeface="Arial"/>
                        </a:rPr>
                        <a:t>Commercial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17,129</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16,342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200">
                          <a:solidFill>
                            <a:srgbClr val="000000"/>
                          </a:solidFill>
                          <a:latin typeface="Arial"/>
                        </a:rPr>
                        <a:t>787</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219075">
                <a:tc>
                  <a:txBody>
                    <a:bodyPr/>
                    <a:lstStyle>
                      <a:defPPr/>
                    </a:lstStyle>
                    <a:p>
                      <a:pPr algn="l" defTabSz="457200">
                        <a:lnSpc>
                          <a:spcPct val="100000"/>
                        </a:lnSpc>
                        <a:spcBef>
                          <a:spcPct val="0"/>
                        </a:spcBef>
                        <a:spcAft>
                          <a:spcPct val="0"/>
                        </a:spcAft>
                      </a:pPr>
                      <a:r>
                        <a:rPr sz="1100">
                          <a:solidFill>
                            <a:srgbClr val="FFDE0F"/>
                          </a:solidFill>
                          <a:latin typeface="Wingdings"/>
                        </a:rPr>
                        <a:t>n </a:t>
                      </a:r>
                      <a:r>
                        <a:rPr sz="1100">
                          <a:solidFill>
                            <a:srgbClr val="000000"/>
                          </a:solidFill>
                          <a:latin typeface="Arial"/>
                        </a:rPr>
                        <a:t>Other</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200">
                          <a:solidFill>
                            <a:srgbClr val="000000"/>
                          </a:solidFill>
                          <a:latin typeface="Arial"/>
                        </a:rPr>
                        <a:t>3,393</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Arial"/>
                        </a:rPr>
                        <a:t>3,519</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200">
                          <a:solidFill>
                            <a:srgbClr val="000000"/>
                          </a:solidFill>
                          <a:latin typeface="Arial"/>
                        </a:rPr>
                        <a:t>(126</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200">
                          <a:solidFill>
                            <a:srgbClr val="000000"/>
                          </a:solidFill>
                          <a:latin typeface="Arial"/>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19075">
                <a:tc>
                  <a:txBody>
                    <a:bodyPr/>
                    <a:lstStyle>
                      <a:defPPr/>
                    </a:lstStyle>
                    <a:p>
                      <a:pPr algn="l">
                        <a:lnSpc>
                          <a:spcPct val="99600"/>
                        </a:lnSpc>
                      </a:pPr>
                      <a:r>
                        <a:rPr sz="1100">
                          <a:solidFill>
                            <a:srgbClr val="000000"/>
                          </a:solidFill>
                          <a:latin typeface="Arial"/>
                        </a:rPr>
                        <a:t>Total</a:t>
                      </a:r>
                    </a:p>
                  </a:txBody>
                  <a:tcPr marL="27432" marR="27432"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51,854</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61,922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2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200">
                          <a:solidFill>
                            <a:srgbClr val="000000"/>
                          </a:solidFill>
                          <a:latin typeface="Arial"/>
                        </a:rPr>
                        <a:t>(10,068</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200">
                          <a:solidFill>
                            <a:srgbClr val="000000"/>
                          </a:solidFill>
                          <a:latin typeface="Arial"/>
                        </a:rPr>
                        <a:t>)</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180975">
                <a:tc gridSpan="11">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14198" y="124968"/>
            <a:ext cx="7007225" cy="355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NON-INTEREST EXPENSE</a:t>
            </a:r>
          </a:p>
        </p:txBody>
      </p:sp>
      <p:sp>
        <p:nvSpPr>
          <p:cNvPr id="3" name="New shape"/>
          <p:cNvSpPr/>
          <p:nvPr/>
        </p:nvSpPr>
        <p:spPr>
          <a:xfrm>
            <a:off x="255016" y="820039"/>
            <a:ext cx="334975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rPr>
              <a:t>Three months ended June 30, 2021 </a:t>
            </a:r>
          </a:p>
          <a:p>
            <a:pPr algn="ctr" defTabSz="457200">
              <a:lnSpc>
                <a:spcPct val="100000"/>
              </a:lnSpc>
              <a:spcBef>
                <a:spcPct val="0"/>
              </a:spcBef>
              <a:spcAft>
                <a:spcPct val="0"/>
              </a:spcAft>
            </a:pPr>
            <a:r>
              <a:rPr sz="1200" i="1">
                <a:solidFill>
                  <a:srgbClr val="000000"/>
                </a:solidFill>
                <a:latin typeface="Arial"/>
              </a:rPr>
              <a:t>(percent of total non-interest expense)</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63028369-E412-42FF-8BDC-CC0AD6A8E981}" type="slidenum">
              <a:rPr sz="1200">
                <a:solidFill>
                  <a:srgbClr val="FFFFFF"/>
                </a:solidFill>
                <a:latin typeface="Arial"/>
              </a:rPr>
              <a:pPr/>
              <a:t>7</a:t>
            </a:fld>
            <a:endParaRPr sz="1200">
              <a:solidFill>
                <a:srgbClr val="FFFFFF"/>
              </a:solidFill>
              <a:latin typeface="Arial"/>
            </a:endParaRPr>
          </a:p>
        </p:txBody>
      </p:sp>
      <p:sp>
        <p:nvSpPr>
          <p:cNvPr id="5" name="New shape"/>
          <p:cNvSpPr/>
          <p:nvPr/>
        </p:nvSpPr>
        <p:spPr>
          <a:xfrm>
            <a:off x="53975" y="638683"/>
            <a:ext cx="3609975" cy="536435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53975" y="638683"/>
            <a:ext cx="3609975" cy="5364353"/>
          </a:xfrm>
          <a:prstGeom prst="rect">
            <a:avLst/>
          </a:prstGeom>
        </p:spPr>
      </p:pic>
      <p:graphicFrame>
        <p:nvGraphicFramePr>
          <p:cNvPr id="7" name="New Table"/>
          <p:cNvGraphicFramePr>
            <a:graphicFrameLocks noGrp="1"/>
          </p:cNvGraphicFramePr>
          <p:nvPr/>
        </p:nvGraphicFramePr>
        <p:xfrm>
          <a:off x="3436874" y="820039"/>
          <a:ext cx="5419725" cy="2247900"/>
        </p:xfrm>
        <a:graphic>
          <a:graphicData uri="http://schemas.openxmlformats.org/drawingml/2006/table">
            <a:tbl>
              <a:tblPr>
                <a:tableStyleId>{5C22544A-7EE6-4342-B048-85BDC9FD1C3A}</a:tableStyleId>
              </a:tblPr>
              <a:tblGrid>
                <a:gridCol w="2238375">
                  <a:extLst>
                    <a:ext uri="{9D8B030D-6E8A-4147-A177-3AD203B41FA5}">
                      <a16:colId xmlns:a16="http://schemas.microsoft.com/office/drawing/2014/main" val="20000"/>
                    </a:ext>
                  </a:extLst>
                </a:gridCol>
                <a:gridCol w="161925">
                  <a:extLst>
                    <a:ext uri="{9D8B030D-6E8A-4147-A177-3AD203B41FA5}">
                      <a16:colId xmlns:a16="http://schemas.microsoft.com/office/drawing/2014/main" val="20001"/>
                    </a:ext>
                  </a:extLst>
                </a:gridCol>
                <a:gridCol w="104140">
                  <a:extLst>
                    <a:ext uri="{9D8B030D-6E8A-4147-A177-3AD203B41FA5}">
                      <a16:colId xmlns:a16="http://schemas.microsoft.com/office/drawing/2014/main" val="20002"/>
                    </a:ext>
                  </a:extLst>
                </a:gridCol>
                <a:gridCol w="900684">
                  <a:extLst>
                    <a:ext uri="{9D8B030D-6E8A-4147-A177-3AD203B41FA5}">
                      <a16:colId xmlns:a16="http://schemas.microsoft.com/office/drawing/2014/main" val="20003"/>
                    </a:ext>
                  </a:extLst>
                </a:gridCol>
                <a:gridCol w="52832">
                  <a:extLst>
                    <a:ext uri="{9D8B030D-6E8A-4147-A177-3AD203B41FA5}">
                      <a16:colId xmlns:a16="http://schemas.microsoft.com/office/drawing/2014/main" val="20004"/>
                    </a:ext>
                  </a:extLst>
                </a:gridCol>
                <a:gridCol w="104140">
                  <a:extLst>
                    <a:ext uri="{9D8B030D-6E8A-4147-A177-3AD203B41FA5}">
                      <a16:colId xmlns:a16="http://schemas.microsoft.com/office/drawing/2014/main" val="20005"/>
                    </a:ext>
                  </a:extLst>
                </a:gridCol>
                <a:gridCol w="919734">
                  <a:extLst>
                    <a:ext uri="{9D8B030D-6E8A-4147-A177-3AD203B41FA5}">
                      <a16:colId xmlns:a16="http://schemas.microsoft.com/office/drawing/2014/main" val="20006"/>
                    </a:ext>
                  </a:extLst>
                </a:gridCol>
                <a:gridCol w="52832">
                  <a:extLst>
                    <a:ext uri="{9D8B030D-6E8A-4147-A177-3AD203B41FA5}">
                      <a16:colId xmlns:a16="http://schemas.microsoft.com/office/drawing/2014/main" val="20007"/>
                    </a:ext>
                  </a:extLst>
                </a:gridCol>
                <a:gridCol w="104140">
                  <a:extLst>
                    <a:ext uri="{9D8B030D-6E8A-4147-A177-3AD203B41FA5}">
                      <a16:colId xmlns:a16="http://schemas.microsoft.com/office/drawing/2014/main" val="20008"/>
                    </a:ext>
                  </a:extLst>
                </a:gridCol>
                <a:gridCol w="605409">
                  <a:extLst>
                    <a:ext uri="{9D8B030D-6E8A-4147-A177-3AD203B41FA5}">
                      <a16:colId xmlns:a16="http://schemas.microsoft.com/office/drawing/2014/main" val="20009"/>
                    </a:ext>
                  </a:extLst>
                </a:gridCol>
                <a:gridCol w="52832">
                  <a:extLst>
                    <a:ext uri="{9D8B030D-6E8A-4147-A177-3AD203B41FA5}">
                      <a16:colId xmlns:a16="http://schemas.microsoft.com/office/drawing/2014/main" val="20010"/>
                    </a:ext>
                  </a:extLst>
                </a:gridCol>
                <a:gridCol w="152400">
                  <a:extLst>
                    <a:ext uri="{9D8B030D-6E8A-4147-A177-3AD203B41FA5}">
                      <a16:colId xmlns:a16="http://schemas.microsoft.com/office/drawing/2014/main" val="20011"/>
                    </a:ext>
                  </a:extLst>
                </a:gridCol>
              </a:tblGrid>
              <a:tr h="314325">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gridSpan="3">
                  <a:txBody>
                    <a:bodyPr/>
                    <a:lstStyle>
                      <a:defPPr/>
                    </a:lstStyle>
                    <a:p>
                      <a:pPr algn="ctr">
                        <a:lnSpc>
                          <a:spcPct val="99600"/>
                        </a:lnSpc>
                      </a:pPr>
                      <a:r>
                        <a:rPr sz="1000" b="1" u="sng">
                          <a:solidFill>
                            <a:srgbClr val="000000"/>
                          </a:solidFill>
                          <a:latin typeface="Arial"/>
                        </a:rPr>
                        <a:t>2Q21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000" b="1" u="sng">
                          <a:solidFill>
                            <a:srgbClr val="000000"/>
                          </a:solidFill>
                          <a:latin typeface="Arial"/>
                        </a:rPr>
                        <a:t>1Q21</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gridSpan="3">
                  <a:txBody>
                    <a:bodyPr/>
                    <a:lstStyle>
                      <a:defPPr/>
                    </a:lstStyle>
                    <a:p>
                      <a:pPr algn="ctr">
                        <a:lnSpc>
                          <a:spcPct val="99600"/>
                        </a:lnSpc>
                      </a:pPr>
                      <a:r>
                        <a:rPr sz="1000" b="1" u="sng">
                          <a:solidFill>
                            <a:srgbClr val="000000"/>
                          </a:solidFill>
                          <a:latin typeface="Arial"/>
                        </a:rPr>
                        <a:t>Change</a:t>
                      </a:r>
                    </a:p>
                  </a:txBody>
                  <a:tcPr marL="27432" marR="27432"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2381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9">
                  <a:txBody>
                    <a:bodyPr/>
                    <a:lstStyle>
                      <a:defPPr/>
                    </a:lstStyle>
                    <a:p>
                      <a:pPr algn="ctr">
                        <a:lnSpc>
                          <a:spcPct val="99600"/>
                        </a:lnSpc>
                      </a:pPr>
                      <a:r>
                        <a:rPr sz="1000" i="1">
                          <a:solidFill>
                            <a:srgbClr val="000000"/>
                          </a:solidFill>
                          <a:latin typeface="Arial"/>
                        </a:rPr>
                        <a:t>(dollars in thousands)</a:t>
                      </a:r>
                    </a:p>
                  </a:txBody>
                  <a:tcPr marL="27432" marR="9144" marT="0" marB="18288" anchor="b">
                    <a:lnL w="0"/>
                    <a:lnR w="0"/>
                    <a:lnT w="0"/>
                    <a:lnB w="0"/>
                    <a:noFill/>
                  </a:tcPr>
                </a:tc>
                <a:tc hMerge="1">
                  <a:txBody>
                    <a:bodyPr/>
                    <a:lstStyle>
                      <a:defPPr/>
                    </a:lstStyle>
                    <a:p>
                      <a:endParaRPr/>
                    </a:p>
                  </a:txBody>
                  <a:tcPr>
                    <a:lnL w="0"/>
                    <a:lnR w="0"/>
                    <a:lnT w="0"/>
                    <a:lnB w="0"/>
                  </a:tcPr>
                </a:tc>
                <a:tc hMerge="1">
                  <a:txBody>
                    <a:bodyPr/>
                    <a:lstStyle>
                      <a:defPPr/>
                    </a:lstStyle>
                    <a:p>
                      <a:endParaRPr/>
                    </a:p>
                  </a:txBody>
                  <a:tcPr>
                    <a:lnL w="0"/>
                    <a:lnR w="0"/>
                    <a:lnT w="0"/>
                    <a:lnB w="0"/>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19075">
                <a:tc gridSpan="2">
                  <a:txBody>
                    <a:bodyPr/>
                    <a:lstStyle>
                      <a:defPPr/>
                    </a:lstStyle>
                    <a:p>
                      <a:pPr algn="l" defTabSz="457200">
                        <a:lnSpc>
                          <a:spcPct val="100000"/>
                        </a:lnSpc>
                        <a:spcBef>
                          <a:spcPct val="0"/>
                        </a:spcBef>
                        <a:spcAft>
                          <a:spcPct val="0"/>
                        </a:spcAft>
                      </a:pPr>
                      <a:r>
                        <a:rPr sz="1200">
                          <a:solidFill>
                            <a:srgbClr val="00497F"/>
                          </a:solidFill>
                          <a:latin typeface="Wingdings"/>
                        </a:rPr>
                        <a:t>n </a:t>
                      </a:r>
                      <a:r>
                        <a:rPr sz="1000">
                          <a:solidFill>
                            <a:srgbClr val="000000"/>
                          </a:solidFill>
                          <a:latin typeface="Arial"/>
                        </a:rPr>
                        <a:t>Salaries and Benefits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78,367</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82,586</a:t>
                      </a:r>
                    </a:p>
                  </a:txBody>
                  <a:tcPr marL="0" marR="0" marT="0" marB="18288" anchor="b">
                    <a:lnL w="0"/>
                    <a:lnR w="0"/>
                    <a:lnT w="0"/>
                    <a:lnB w="0"/>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0"/>
                    <a:lnB w="0"/>
                    <a:noFill/>
                  </a:tcPr>
                </a:tc>
                <a:tc>
                  <a:txBody>
                    <a:bodyPr/>
                    <a:lstStyle>
                      <a:defPPr/>
                    </a:lstStyle>
                    <a:p>
                      <a:pPr algn="r">
                        <a:lnSpc>
                          <a:spcPct val="99600"/>
                        </a:lnSpc>
                      </a:pPr>
                      <a:r>
                        <a:rPr sz="1000">
                          <a:solidFill>
                            <a:srgbClr val="000000"/>
                          </a:solidFill>
                          <a:latin typeface="Arial"/>
                        </a:rPr>
                        <a:t>(4,219</a:t>
                      </a:r>
                    </a:p>
                  </a:txBody>
                  <a:tcPr marL="0" marR="0" marT="0" marB="18288" anchor="b">
                    <a:lnL w="0"/>
                    <a:lnR w="0"/>
                    <a:lnT w="0"/>
                    <a:lnB w="0"/>
                    <a:noFill/>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228600">
                <a:tc gridSpan="2">
                  <a:txBody>
                    <a:bodyPr/>
                    <a:lstStyle>
                      <a:defPPr/>
                    </a:lstStyle>
                    <a:p>
                      <a:pPr algn="l" defTabSz="457200">
                        <a:lnSpc>
                          <a:spcPct val="100000"/>
                        </a:lnSpc>
                        <a:spcBef>
                          <a:spcPct val="0"/>
                        </a:spcBef>
                        <a:spcAft>
                          <a:spcPct val="0"/>
                        </a:spcAft>
                      </a:pPr>
                      <a:r>
                        <a:rPr sz="1200">
                          <a:solidFill>
                            <a:srgbClr val="FAAC16"/>
                          </a:solidFill>
                          <a:latin typeface="Wingdings"/>
                        </a:rPr>
                        <a:t>n </a:t>
                      </a:r>
                      <a:r>
                        <a:rPr sz="1000">
                          <a:solidFill>
                            <a:srgbClr val="000000"/>
                          </a:solidFill>
                          <a:latin typeface="Arial"/>
                        </a:rPr>
                        <a:t>Occupancy</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12,494</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13,982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(1,488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228600">
                <a:tc gridSpan="2">
                  <a:txBody>
                    <a:bodyPr/>
                    <a:lstStyle>
                      <a:defPPr/>
                    </a:lstStyle>
                    <a:p>
                      <a:pPr algn="l" defTabSz="457200">
                        <a:lnSpc>
                          <a:spcPct val="100000"/>
                        </a:lnSpc>
                        <a:spcBef>
                          <a:spcPct val="0"/>
                        </a:spcBef>
                        <a:spcAft>
                          <a:spcPct val="0"/>
                        </a:spcAft>
                      </a:pPr>
                      <a:r>
                        <a:rPr sz="1200">
                          <a:solidFill>
                            <a:srgbClr val="AADEAD"/>
                          </a:solidFill>
                          <a:latin typeface="Wingdings"/>
                        </a:rPr>
                        <a:t>n </a:t>
                      </a:r>
                      <a:r>
                        <a:rPr sz="1000">
                          <a:solidFill>
                            <a:srgbClr val="000000"/>
                          </a:solidFill>
                          <a:latin typeface="Arial"/>
                        </a:rPr>
                        <a:t>Data Processing and Software</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13,932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13,561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371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28600">
                <a:tc gridSpan="2">
                  <a:txBody>
                    <a:bodyPr/>
                    <a:lstStyle>
                      <a:defPPr/>
                    </a:lstStyle>
                    <a:p>
                      <a:pPr algn="l" defTabSz="457200">
                        <a:lnSpc>
                          <a:spcPct val="100000"/>
                        </a:lnSpc>
                        <a:spcBef>
                          <a:spcPct val="0"/>
                        </a:spcBef>
                        <a:spcAft>
                          <a:spcPct val="0"/>
                        </a:spcAft>
                      </a:pPr>
                      <a:r>
                        <a:rPr sz="1200">
                          <a:solidFill>
                            <a:srgbClr val="CCEEFF"/>
                          </a:solidFill>
                          <a:latin typeface="Wingdings"/>
                        </a:rPr>
                        <a:t>n </a:t>
                      </a:r>
                      <a:r>
                        <a:rPr sz="1000">
                          <a:solidFill>
                            <a:srgbClr val="000000"/>
                          </a:solidFill>
                          <a:latin typeface="Arial"/>
                        </a:rPr>
                        <a:t>Other Outside Services</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8,178</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8,490</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(312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257175">
                <a:tc>
                  <a:txBody>
                    <a:bodyPr/>
                    <a:lstStyle>
                      <a:defPPr/>
                    </a:lstStyle>
                    <a:p>
                      <a:pPr algn="l" defTabSz="457200">
                        <a:lnSpc>
                          <a:spcPct val="100000"/>
                        </a:lnSpc>
                        <a:spcBef>
                          <a:spcPct val="0"/>
                        </a:spcBef>
                        <a:spcAft>
                          <a:spcPct val="0"/>
                        </a:spcAft>
                      </a:pPr>
                      <a:r>
                        <a:rPr sz="1200">
                          <a:solidFill>
                            <a:srgbClr val="7D560B"/>
                          </a:solidFill>
                          <a:latin typeface="Wingdings"/>
                        </a:rPr>
                        <a:t>n </a:t>
                      </a:r>
                      <a:r>
                        <a:rPr sz="1000">
                          <a:solidFill>
                            <a:srgbClr val="000000"/>
                          </a:solidFill>
                          <a:latin typeface="Arial"/>
                        </a:rPr>
                        <a:t>Debt Extinguishment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2">
                  <a:txBody>
                    <a:bodyPr/>
                    <a:lstStyle>
                      <a:defPPr/>
                    </a:lstStyle>
                    <a:p>
                      <a:pPr algn="r">
                        <a:lnSpc>
                          <a:spcPct val="99600"/>
                        </a:lnSpc>
                      </a:pPr>
                      <a:r>
                        <a:rPr sz="1000">
                          <a:solidFill>
                            <a:srgbClr val="000000"/>
                          </a:solidFill>
                          <a:latin typeface="Arial"/>
                        </a:rPr>
                        <a:t>412</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32,163</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0"/>
                    <a:noFill/>
                  </a:tcPr>
                </a:tc>
                <a:tc gridSpan="2">
                  <a:txBody>
                    <a:bodyPr/>
                    <a:lstStyle>
                      <a:defPPr/>
                    </a:lstStyle>
                    <a:p>
                      <a:pPr algn="r">
                        <a:lnSpc>
                          <a:spcPct val="99600"/>
                        </a:lnSpc>
                      </a:pPr>
                      <a:r>
                        <a:rPr sz="1000">
                          <a:solidFill>
                            <a:srgbClr val="000000"/>
                          </a:solidFill>
                          <a:latin typeface="Arial"/>
                        </a:rPr>
                        <a:t>(31,751</a:t>
                      </a:r>
                    </a:p>
                  </a:txBody>
                  <a:tcPr marL="27432" marR="0" marT="0" marB="18288" anchor="b">
                    <a:lnL w="0"/>
                    <a:lnR w="0"/>
                    <a:lnT w="0"/>
                    <a:lnB w="0"/>
                    <a:noFill/>
                  </a:tcPr>
                </a:tc>
                <a:tc hMerge="1">
                  <a:txBody>
                    <a:bodyPr/>
                    <a:lstStyle>
                      <a:defPPr/>
                    </a:lstStyle>
                    <a:p>
                      <a:endParaRPr/>
                    </a:p>
                  </a:txBody>
                  <a:tcPr>
                    <a:lnL w="0"/>
                    <a:lnR w="0"/>
                    <a:lnT w="0"/>
                    <a:lnB w="0"/>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28600">
                <a:tc gridSpan="2">
                  <a:txBody>
                    <a:bodyPr/>
                    <a:lstStyle>
                      <a:defPPr/>
                    </a:lstStyle>
                    <a:p>
                      <a:pPr algn="l" defTabSz="457200">
                        <a:lnSpc>
                          <a:spcPct val="100000"/>
                        </a:lnSpc>
                        <a:spcBef>
                          <a:spcPct val="0"/>
                        </a:spcBef>
                        <a:spcAft>
                          <a:spcPct val="0"/>
                        </a:spcAft>
                      </a:pPr>
                      <a:r>
                        <a:rPr sz="1200">
                          <a:solidFill>
                            <a:srgbClr val="FFDE0F"/>
                          </a:solidFill>
                          <a:latin typeface="Wingdings"/>
                        </a:rPr>
                        <a:t>n </a:t>
                      </a:r>
                      <a:r>
                        <a:rPr sz="1000">
                          <a:solidFill>
                            <a:srgbClr val="000000"/>
                          </a:solidFill>
                          <a:latin typeface="Arial"/>
                        </a:rPr>
                        <a:t>Other</a:t>
                      </a:r>
                    </a:p>
                  </a:txBody>
                  <a:tcPr marL="27432" marR="27432" marT="0" marB="18288" anchor="b">
                    <a:lnL w="0"/>
                    <a:lnR w="0"/>
                    <a:lnT w="0"/>
                    <a:lnB w="0"/>
                    <a:noFill/>
                  </a:tcPr>
                </a:tc>
                <a:tc hMerge="1">
                  <a:txBody>
                    <a:bodyPr/>
                    <a:lstStyle>
                      <a:defPPr/>
                    </a:lstStyle>
                    <a:p>
                      <a:endParaRPr/>
                    </a:p>
                  </a:txBody>
                  <a:tcPr anchor="b">
                    <a:lnL w="0"/>
                    <a:lnR w="0"/>
                    <a:lnT w="0"/>
                    <a:lnB w="0"/>
                    <a:noFill/>
                  </a:tcPr>
                </a:tc>
                <a:tc gridSpan="2">
                  <a:txBody>
                    <a:bodyPr/>
                    <a:lstStyle>
                      <a:defPPr/>
                    </a:lstStyle>
                    <a:p>
                      <a:pPr algn="r">
                        <a:lnSpc>
                          <a:spcPct val="99600"/>
                        </a:lnSpc>
                      </a:pPr>
                      <a:r>
                        <a:rPr sz="1000">
                          <a:solidFill>
                            <a:srgbClr val="000000"/>
                          </a:solidFill>
                          <a:latin typeface="Arial"/>
                        </a:rPr>
                        <a:t>27,448</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000">
                          <a:solidFill>
                            <a:srgbClr val="000000"/>
                          </a:solidFill>
                          <a:latin typeface="Arial"/>
                        </a:rPr>
                        <a:t>27,601</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0"/>
                    <a:lnB w="12700" cmpd="sng">
                      <a:solidFill>
                        <a:srgbClr val="000000"/>
                      </a:solidFill>
                      <a:prstDash val="solid"/>
                    </a:lnB>
                    <a:noFill/>
                  </a:tcPr>
                </a:tc>
                <a:tc gridSpan="2">
                  <a:txBody>
                    <a:bodyPr/>
                    <a:lstStyle>
                      <a:defPPr/>
                    </a:lstStyle>
                    <a:p>
                      <a:pPr algn="r">
                        <a:lnSpc>
                          <a:spcPct val="99600"/>
                        </a:lnSpc>
                      </a:pPr>
                      <a:r>
                        <a:rPr sz="1000">
                          <a:solidFill>
                            <a:srgbClr val="000000"/>
                          </a:solidFill>
                          <a:latin typeface="Arial"/>
                        </a:rPr>
                        <a:t>(153</a:t>
                      </a:r>
                    </a:p>
                  </a:txBody>
                  <a:tcPr marL="27432" marR="0" marT="0" marB="18288" anchor="b">
                    <a:lnL w="0"/>
                    <a:lnR w="0"/>
                    <a:lnT w="0"/>
                    <a:lnB w="12700" cmpd="sng">
                      <a:solidFill>
                        <a:srgbClr val="000000"/>
                      </a:solidFill>
                      <a:prstDash val="solid"/>
                    </a:lnB>
                    <a:noFill/>
                  </a:tcPr>
                </a:tc>
                <a:tc hMerge="1">
                  <a:txBody>
                    <a:bodyPr/>
                    <a:lstStyle>
                      <a:defPPr/>
                    </a:lstStyle>
                    <a:p>
                      <a:endParaRPr/>
                    </a:p>
                  </a:txBody>
                  <a:tcPr>
                    <a:lnL w="0"/>
                    <a:lnR w="0"/>
                    <a:lnT w="0"/>
                    <a:lnB w="12700" cmpd="sng">
                      <a:solidFill>
                        <a:srgbClr val="000000"/>
                      </a:solidFill>
                      <a:prstDash val="solid"/>
                    </a:lnB>
                  </a:tcPr>
                </a:tc>
                <a:tc>
                  <a:txBody>
                    <a:bodyPr/>
                    <a:lstStyle>
                      <a:defPPr/>
                    </a:lstStyle>
                    <a:p>
                      <a:pPr algn="l">
                        <a:lnSpc>
                          <a:spcPct val="99600"/>
                        </a:lnSpc>
                      </a:pPr>
                      <a:r>
                        <a:rPr sz="1000">
                          <a:solidFill>
                            <a:srgbClr val="000000"/>
                          </a:solidFill>
                          <a:latin typeface="Arial"/>
                        </a:rPr>
                        <a:t>)</a:t>
                      </a:r>
                    </a:p>
                  </a:txBody>
                  <a:tcPr marL="0" marR="0"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228600">
                <a:tc gridSpan="2">
                  <a:txBody>
                    <a:bodyPr/>
                    <a:lstStyle>
                      <a:defPPr/>
                    </a:lstStyle>
                    <a:p>
                      <a:pPr algn="l">
                        <a:lnSpc>
                          <a:spcPct val="99600"/>
                        </a:lnSpc>
                      </a:pPr>
                      <a:r>
                        <a:rPr sz="1000" i="1">
                          <a:solidFill>
                            <a:srgbClr val="000000"/>
                          </a:solidFill>
                          <a:latin typeface="Arial"/>
                        </a:rPr>
                        <a:t>Total</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140,831</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178,383</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endParaRPr sz="1000">
                        <a:solidFill>
                          <a:srgbClr val="000000"/>
                        </a:solidFill>
                        <a:latin typeface="Arial"/>
                      </a:endParaRP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000">
                          <a:solidFill>
                            <a:srgbClr val="000000"/>
                          </a:solidFill>
                          <a:latin typeface="Arial"/>
                        </a:rPr>
                        <a:t>$</a:t>
                      </a:r>
                    </a:p>
                  </a:txBody>
                  <a:tcPr marL="27432"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pPr>
                      <a:r>
                        <a:rPr sz="1000">
                          <a:solidFill>
                            <a:srgbClr val="000000"/>
                          </a:solidFill>
                          <a:latin typeface="Arial"/>
                        </a:rPr>
                        <a:t>(37,552</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l">
                        <a:lnSpc>
                          <a:spcPct val="99600"/>
                        </a:lnSpc>
                      </a:pPr>
                      <a:r>
                        <a:rPr sz="1000">
                          <a:solidFill>
                            <a:srgbClr val="000000"/>
                          </a:solidFill>
                          <a:latin typeface="Arial"/>
                        </a:rPr>
                        <a:t>)</a:t>
                      </a:r>
                    </a:p>
                  </a:txBody>
                  <a:tcPr marL="0" marR="0"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r h="0">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gridSpan="3">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lnL w="0"/>
                    <a:lnR w="0"/>
                    <a:lnT w="12700" cmpd="dbl">
                      <a:prstDash val="solid"/>
                    </a:lnT>
                    <a:lnB w="0"/>
                  </a:tcPr>
                </a:tc>
                <a:tc hMerge="1">
                  <a:txBody>
                    <a:bodyPr/>
                    <a:lstStyle>
                      <a:defPPr/>
                    </a:lstStyle>
                    <a:p>
                      <a:endParaRPr/>
                    </a:p>
                  </a:txBody>
                  <a:tcPr>
                    <a:lnL w="0"/>
                    <a:lnR w="0"/>
                    <a:lnT w="12700" cmpd="dbl">
                      <a:prstDash val="solid"/>
                    </a:lnT>
                    <a:lnB w="0"/>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9"/>
                  </a:ext>
                </a:extLst>
              </a:tr>
            </a:tbl>
          </a:graphicData>
        </a:graphic>
      </p:graphicFrame>
      <p:sp>
        <p:nvSpPr>
          <p:cNvPr id="8" name="New shape"/>
          <p:cNvSpPr/>
          <p:nvPr/>
        </p:nvSpPr>
        <p:spPr>
          <a:xfrm>
            <a:off x="3403600" y="3219704"/>
            <a:ext cx="5486400" cy="2679827"/>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rPr>
              <a:t>Non-interest expense decreased 21% from 1Q21</a:t>
            </a:r>
          </a:p>
          <a:p>
            <a:pPr algn="l" defTabSz="457200">
              <a:lnSpc>
                <a:spcPct val="100000"/>
              </a:lnSpc>
              <a:spcBef>
                <a:spcPct val="0"/>
              </a:spcBef>
              <a:spcAft>
                <a:spcPct val="0"/>
              </a:spcAft>
            </a:pPr>
            <a:endParaRPr sz="1200" b="1">
              <a:solidFill>
                <a:srgbClr val="000000"/>
              </a:solidFill>
              <a:latin typeface="Arial"/>
            </a:endParaRPr>
          </a:p>
          <a:p>
            <a:pPr algn="l" defTabSz="457200">
              <a:lnSpc>
                <a:spcPct val="100000"/>
              </a:lnSpc>
              <a:spcBef>
                <a:spcPct val="0"/>
              </a:spcBef>
              <a:spcAft>
                <a:spcPct val="0"/>
              </a:spcAft>
            </a:pPr>
            <a:r>
              <a:rPr sz="1200" u="sng">
                <a:solidFill>
                  <a:srgbClr val="000000"/>
                </a:solidFill>
                <a:latin typeface="Arial"/>
              </a:rPr>
              <a:t>Driven primarily by balance sheet restructuring:</a:t>
            </a:r>
          </a:p>
          <a:p>
            <a:pPr marL="285750" indent="-285877" algn="l" defTabSz="457200">
              <a:lnSpc>
                <a:spcPct val="100000"/>
              </a:lnSpc>
              <a:spcBef>
                <a:spcPct val="0"/>
              </a:spcBef>
              <a:spcAft>
                <a:spcPct val="0"/>
              </a:spcAft>
            </a:pPr>
            <a:r>
              <a:rPr sz="1200">
                <a:solidFill>
                  <a:srgbClr val="7D560B"/>
                </a:solidFill>
                <a:latin typeface="Wingdings"/>
              </a:rPr>
              <a:t>n</a:t>
            </a:r>
            <a:r>
              <a:rPr sz="1200">
                <a:solidFill>
                  <a:srgbClr val="FFDE0F"/>
                </a:solidFill>
                <a:latin typeface="Wingdings"/>
              </a:rPr>
              <a:t> </a:t>
            </a:r>
            <a:r>
              <a:rPr sz="1200">
                <a:solidFill>
                  <a:srgbClr val="000000"/>
                </a:solidFill>
                <a:latin typeface="Arial"/>
              </a:rPr>
              <a:t>$21 million in prepayment penalties of FHLB advances and $11 million in other long-term debt extinguishment costs during Q1 2021</a:t>
            </a:r>
          </a:p>
          <a:p>
            <a:pPr marL="285750" indent="-285877" algn="l" defTabSz="457200">
              <a:lnSpc>
                <a:spcPct val="100000"/>
              </a:lnSpc>
              <a:spcBef>
                <a:spcPct val="0"/>
              </a:spcBef>
              <a:spcAft>
                <a:spcPct val="0"/>
              </a:spcAft>
            </a:pPr>
            <a:endParaRPr sz="1200">
              <a:solidFill>
                <a:srgbClr val="000000"/>
              </a:solidFill>
              <a:latin typeface="Arial"/>
            </a:endParaRPr>
          </a:p>
          <a:p>
            <a:pPr marL="285750" indent="-285877" algn="l" defTabSz="457200">
              <a:lnSpc>
                <a:spcPct val="100000"/>
              </a:lnSpc>
              <a:spcBef>
                <a:spcPct val="0"/>
              </a:spcBef>
              <a:spcAft>
                <a:spcPct val="0"/>
              </a:spcAft>
            </a:pPr>
            <a:endParaRPr sz="1200">
              <a:solidFill>
                <a:srgbClr val="000000"/>
              </a:solidFill>
              <a:latin typeface="Arial"/>
            </a:endParaRPr>
          </a:p>
          <a:p>
            <a:pPr marL="285750" indent="-285877" algn="l" defTabSz="457200">
              <a:lnSpc>
                <a:spcPct val="100000"/>
              </a:lnSpc>
              <a:spcBef>
                <a:spcPct val="0"/>
              </a:spcBef>
              <a:spcAft>
                <a:spcPct val="0"/>
              </a:spcAft>
            </a:pPr>
            <a:r>
              <a:rPr sz="1200" u="sng">
                <a:solidFill>
                  <a:srgbClr val="000000"/>
                </a:solidFill>
                <a:latin typeface="Arial"/>
              </a:rPr>
              <a:t>Other decreases were due to:</a:t>
            </a:r>
          </a:p>
          <a:p>
            <a:pPr marL="285750" indent="-285877" algn="l" defTabSz="457200">
              <a:lnSpc>
                <a:spcPct val="100000"/>
              </a:lnSpc>
              <a:spcBef>
                <a:spcPct val="0"/>
              </a:spcBef>
              <a:spcAft>
                <a:spcPct val="0"/>
              </a:spcAft>
            </a:pPr>
            <a:r>
              <a:rPr sz="1200">
                <a:solidFill>
                  <a:srgbClr val="0A2299"/>
                </a:solidFill>
                <a:latin typeface="Wingdings"/>
              </a:rPr>
              <a:t>n</a:t>
            </a:r>
            <a:r>
              <a:rPr sz="1200">
                <a:solidFill>
                  <a:srgbClr val="FFDE0F"/>
                </a:solidFill>
                <a:latin typeface="Wingdings"/>
              </a:rPr>
              <a:t> </a:t>
            </a:r>
            <a:r>
              <a:rPr sz="1200">
                <a:solidFill>
                  <a:srgbClr val="000000"/>
                </a:solidFill>
                <a:latin typeface="Arial"/>
              </a:rPr>
              <a:t>Lower salaries and benefits </a:t>
            </a:r>
          </a:p>
          <a:p>
            <a:pPr marL="285750" indent="-285877" algn="l" defTabSz="457200">
              <a:lnSpc>
                <a:spcPct val="100000"/>
              </a:lnSpc>
              <a:spcBef>
                <a:spcPct val="0"/>
              </a:spcBef>
              <a:spcAft>
                <a:spcPct val="0"/>
              </a:spcAft>
            </a:pPr>
            <a:r>
              <a:rPr sz="1200">
                <a:solidFill>
                  <a:srgbClr val="FAAC16"/>
                </a:solidFill>
                <a:latin typeface="Wingdings"/>
              </a:rPr>
              <a:t>n</a:t>
            </a:r>
            <a:r>
              <a:rPr sz="1200">
                <a:solidFill>
                  <a:srgbClr val="FFDE0F"/>
                </a:solidFill>
                <a:latin typeface="Wingdings"/>
              </a:rPr>
              <a:t> </a:t>
            </a:r>
            <a:r>
              <a:rPr sz="1200">
                <a:solidFill>
                  <a:srgbClr val="000000"/>
                </a:solidFill>
                <a:latin typeface="Arial"/>
              </a:rPr>
              <a:t>Seasonal reductions in occupancy expense</a:t>
            </a:r>
          </a:p>
          <a:p>
            <a:pPr algn="l" defTabSz="457200">
              <a:lnSpc>
                <a:spcPct val="100000"/>
              </a:lnSpc>
              <a:spcBef>
                <a:spcPct val="0"/>
              </a:spcBef>
              <a:spcAft>
                <a:spcPct val="0"/>
              </a:spcAft>
            </a:pPr>
            <a:endParaRPr sz="1200">
              <a:solidFill>
                <a:srgbClr val="000000"/>
              </a:solidFill>
              <a:latin typeface="Aria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65125" y="298450"/>
            <a:ext cx="8341868" cy="4318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CAPITAL POSITION REMAINS STRONG</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00B69212-1E8A-4C14-8A27-E2F72FFB645D}" type="slidenum">
              <a:rPr sz="1200">
                <a:solidFill>
                  <a:srgbClr val="FFFFFF"/>
                </a:solidFill>
                <a:latin typeface="Arial"/>
              </a:rPr>
              <a:pPr/>
              <a:t>8</a:t>
            </a:fld>
            <a:endParaRPr sz="1200">
              <a:solidFill>
                <a:srgbClr val="FFFFFF"/>
              </a:solidFill>
              <a:latin typeface="Arial"/>
            </a:endParaRPr>
          </a:p>
        </p:txBody>
      </p:sp>
      <p:sp>
        <p:nvSpPr>
          <p:cNvPr id="4" name="New shape"/>
          <p:cNvSpPr/>
          <p:nvPr/>
        </p:nvSpPr>
        <p:spPr>
          <a:xfrm>
            <a:off x="1338072" y="6329680"/>
            <a:ext cx="7137527" cy="92329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28600" lvl="1" indent="-228600" algn="l" defTabSz="457200">
              <a:lnSpc>
                <a:spcPct val="100000"/>
              </a:lnSpc>
              <a:spcBef>
                <a:spcPct val="0"/>
              </a:spcBef>
              <a:spcAft>
                <a:spcPct val="0"/>
              </a:spcAft>
              <a:buAutoNum type="arabicPeriod"/>
            </a:pPr>
            <a:r>
              <a:rPr sz="900" i="1">
                <a:solidFill>
                  <a:srgbClr val="000000"/>
                </a:solidFill>
                <a:latin typeface="Calibri"/>
              </a:rPr>
              <a:t>Regulatory capital ratios as of June 30, 2021 are preliminary.</a:t>
            </a:r>
          </a:p>
          <a:p>
            <a:pPr marL="228600" lvl="1" indent="-228600" algn="l" defTabSz="457200">
              <a:lnSpc>
                <a:spcPct val="100000"/>
              </a:lnSpc>
              <a:spcBef>
                <a:spcPct val="0"/>
              </a:spcBef>
              <a:spcAft>
                <a:spcPct val="0"/>
              </a:spcAft>
              <a:buAutoNum type="arabicPeriod" startAt="2"/>
            </a:pPr>
            <a:r>
              <a:rPr sz="900" i="1">
                <a:solidFill>
                  <a:srgbClr val="000000"/>
                </a:solidFill>
                <a:latin typeface="Calibri"/>
              </a:rPr>
              <a:t>Excesses shown are to regulatory minimums, including the 250 basis point capital conservation buffer, except for Tier 1 Leverage which is the well-capitalized minimum. Dollars are in millions.</a:t>
            </a:r>
          </a:p>
          <a:p>
            <a:pPr marL="228600" indent="-228600" algn="l" defTabSz="457200">
              <a:lnSpc>
                <a:spcPct val="100000"/>
              </a:lnSpc>
              <a:spcBef>
                <a:spcPct val="0"/>
              </a:spcBef>
              <a:spcAft>
                <a:spcPct val="0"/>
              </a:spcAft>
            </a:pPr>
            <a:endParaRPr sz="900" i="1">
              <a:solidFill>
                <a:srgbClr val="000000"/>
              </a:solidFill>
              <a:latin typeface="Calibri"/>
            </a:endParaRPr>
          </a:p>
          <a:p>
            <a:pPr algn="l" defTabSz="457200">
              <a:lnSpc>
                <a:spcPct val="100000"/>
              </a:lnSpc>
              <a:spcBef>
                <a:spcPct val="0"/>
              </a:spcBef>
              <a:spcAft>
                <a:spcPct val="0"/>
              </a:spcAft>
            </a:pPr>
            <a:endParaRPr sz="900" i="1">
              <a:solidFill>
                <a:srgbClr val="000000"/>
              </a:solidFill>
              <a:latin typeface="Calibri"/>
            </a:endParaRPr>
          </a:p>
        </p:txBody>
      </p:sp>
      <p:sp>
        <p:nvSpPr>
          <p:cNvPr id="5" name="New shape"/>
          <p:cNvSpPr/>
          <p:nvPr/>
        </p:nvSpPr>
        <p:spPr>
          <a:xfrm>
            <a:off x="1338072" y="1332230"/>
            <a:ext cx="6395847" cy="419341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1338072" y="1332230"/>
            <a:ext cx="6395847" cy="4193413"/>
          </a:xfrm>
          <a:prstGeom prst="rect">
            <a:avLst/>
          </a:prstGeom>
        </p:spPr>
      </p:pic>
      <p:sp>
        <p:nvSpPr>
          <p:cNvPr id="7" name="New shape"/>
          <p:cNvSpPr/>
          <p:nvPr/>
        </p:nvSpPr>
        <p:spPr>
          <a:xfrm>
            <a:off x="2421128" y="3309874"/>
            <a:ext cx="511937" cy="23812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$876</a:t>
            </a:r>
          </a:p>
        </p:txBody>
      </p:sp>
      <p:sp>
        <p:nvSpPr>
          <p:cNvPr id="8" name="New shape"/>
          <p:cNvSpPr/>
          <p:nvPr/>
        </p:nvSpPr>
        <p:spPr>
          <a:xfrm>
            <a:off x="3832987" y="2866517"/>
            <a:ext cx="511937" cy="24942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$472</a:t>
            </a:r>
          </a:p>
        </p:txBody>
      </p:sp>
      <p:sp>
        <p:nvSpPr>
          <p:cNvPr id="9" name="New shape"/>
          <p:cNvSpPr/>
          <p:nvPr/>
        </p:nvSpPr>
        <p:spPr>
          <a:xfrm>
            <a:off x="5250307" y="2991231"/>
            <a:ext cx="511937" cy="26073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$576</a:t>
            </a:r>
          </a:p>
        </p:txBody>
      </p:sp>
      <p:sp>
        <p:nvSpPr>
          <p:cNvPr id="10" name="New shape"/>
          <p:cNvSpPr/>
          <p:nvPr/>
        </p:nvSpPr>
        <p:spPr>
          <a:xfrm>
            <a:off x="6673977" y="2056892"/>
            <a:ext cx="511937" cy="26073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a:solidFill>
                  <a:srgbClr val="000000"/>
                </a:solidFill>
                <a:latin typeface="Arial"/>
              </a:rPr>
              <a:t>$755</a:t>
            </a:r>
          </a:p>
        </p:txBody>
      </p:sp>
      <p:sp>
        <p:nvSpPr>
          <p:cNvPr id="11" name="New shape"/>
          <p:cNvSpPr/>
          <p:nvPr/>
        </p:nvSpPr>
        <p:spPr>
          <a:xfrm>
            <a:off x="3486277" y="730250"/>
            <a:ext cx="1869567" cy="27381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i="1">
                <a:solidFill>
                  <a:srgbClr val="000000"/>
                </a:solidFill>
                <a:latin typeface="Calibri"/>
              </a:rPr>
              <a:t>(as of June 30, 2021)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442595" y="206883"/>
            <a:ext cx="8085709"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rPr>
              <a:t>2021 OUTLOOK</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D6E2478F-0566-447D-A6C8-A469512573EB}" type="slidenum">
              <a:rPr sz="1200">
                <a:solidFill>
                  <a:srgbClr val="FFFFFF"/>
                </a:solidFill>
                <a:latin typeface="Arial"/>
              </a:rPr>
              <a:pPr/>
              <a:t>9</a:t>
            </a:fld>
            <a:endParaRPr sz="1200">
              <a:solidFill>
                <a:srgbClr val="FFFFFF"/>
              </a:solidFill>
              <a:latin typeface="Arial"/>
            </a:endParaRPr>
          </a:p>
        </p:txBody>
      </p:sp>
      <p:sp>
        <p:nvSpPr>
          <p:cNvPr id="4" name="New shape"/>
          <p:cNvSpPr/>
          <p:nvPr/>
        </p:nvSpPr>
        <p:spPr>
          <a:xfrm>
            <a:off x="618109" y="1275969"/>
            <a:ext cx="7887970" cy="412750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2200" b="1" u="sng">
                <a:solidFill>
                  <a:srgbClr val="000000"/>
                </a:solidFill>
                <a:latin typeface="Calibri"/>
              </a:rPr>
              <a:t>Net interest income</a:t>
            </a:r>
            <a:r>
              <a:rPr sz="2200">
                <a:solidFill>
                  <a:srgbClr val="000000"/>
                </a:solidFill>
                <a:latin typeface="Calibri"/>
              </a:rPr>
              <a:t>: $640 - $660 million</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Provision for credit losses</a:t>
            </a:r>
            <a:r>
              <a:rPr sz="2200">
                <a:solidFill>
                  <a:srgbClr val="000000"/>
                </a:solidFill>
                <a:latin typeface="Calibri"/>
              </a:rPr>
              <a:t>: $10 - $20 million</a:t>
            </a:r>
            <a:r>
              <a:rPr sz="2200" baseline="30000">
                <a:solidFill>
                  <a:srgbClr val="000000"/>
                </a:solidFill>
                <a:latin typeface="Calibri"/>
              </a:rPr>
              <a:t>(1)</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Non-interest income</a:t>
            </a:r>
            <a:r>
              <a:rPr sz="2200">
                <a:solidFill>
                  <a:srgbClr val="000000"/>
                </a:solidFill>
                <a:latin typeface="Calibri"/>
              </a:rPr>
              <a:t>: $220 - $230 million</a:t>
            </a:r>
          </a:p>
          <a:p>
            <a:pPr algn="l" defTabSz="457200">
              <a:lnSpc>
                <a:spcPct val="100000"/>
              </a:lnSpc>
              <a:spcBef>
                <a:spcPct val="0"/>
              </a:spcBef>
              <a:spcAft>
                <a:spcPct val="0"/>
              </a:spcAft>
            </a:pPr>
            <a:endParaRPr sz="2200">
              <a:solidFill>
                <a:srgbClr val="000000"/>
              </a:solidFill>
              <a:latin typeface="Calibri"/>
            </a:endParaRPr>
          </a:p>
          <a:p>
            <a:pPr algn="l" defTabSz="457200">
              <a:lnSpc>
                <a:spcPct val="100000"/>
              </a:lnSpc>
              <a:spcBef>
                <a:spcPct val="0"/>
              </a:spcBef>
              <a:spcAft>
                <a:spcPct val="0"/>
              </a:spcAft>
            </a:pPr>
            <a:r>
              <a:rPr sz="2200" b="1" u="sng">
                <a:solidFill>
                  <a:srgbClr val="000000"/>
                </a:solidFill>
                <a:latin typeface="Calibri"/>
              </a:rPr>
              <a:t>Non-interest expense</a:t>
            </a:r>
            <a:r>
              <a:rPr sz="2200">
                <a:solidFill>
                  <a:srgbClr val="000000"/>
                </a:solidFill>
                <a:latin typeface="Calibri"/>
              </a:rPr>
              <a:t>: $560 - $570 million</a:t>
            </a:r>
            <a:r>
              <a:rPr sz="2200" baseline="30000">
                <a:solidFill>
                  <a:srgbClr val="000000"/>
                </a:solidFill>
                <a:latin typeface="Calibri"/>
              </a:rPr>
              <a:t>(2)</a:t>
            </a:r>
          </a:p>
        </p:txBody>
      </p:sp>
      <p:sp>
        <p:nvSpPr>
          <p:cNvPr id="5" name="New shape"/>
          <p:cNvSpPr/>
          <p:nvPr/>
        </p:nvSpPr>
        <p:spPr>
          <a:xfrm>
            <a:off x="1404493" y="6276594"/>
            <a:ext cx="7123811" cy="48133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ct val="0"/>
              </a:spcBef>
              <a:spcAft>
                <a:spcPct val="0"/>
              </a:spcAft>
            </a:pPr>
            <a:r>
              <a:rPr sz="1200" baseline="30000">
                <a:solidFill>
                  <a:srgbClr val="000000"/>
                </a:solidFill>
                <a:latin typeface="Calibri"/>
              </a:rPr>
              <a:t>(1)</a:t>
            </a:r>
            <a:r>
              <a:rPr sz="1200">
                <a:solidFill>
                  <a:srgbClr val="000000"/>
                </a:solidFill>
                <a:latin typeface="Calibri"/>
              </a:rPr>
              <a:t> </a:t>
            </a:r>
            <a:r>
              <a:rPr sz="1000">
                <a:solidFill>
                  <a:srgbClr val="000000"/>
                </a:solidFill>
                <a:latin typeface="Calibri"/>
              </a:rPr>
              <a:t>Updated as of 2Q 2021; previously $20 - $40 million.</a:t>
            </a:r>
          </a:p>
          <a:p>
            <a:pPr algn="just" defTabSz="457200">
              <a:lnSpc>
                <a:spcPct val="100000"/>
              </a:lnSpc>
              <a:spcBef>
                <a:spcPct val="0"/>
              </a:spcBef>
              <a:spcAft>
                <a:spcPct val="0"/>
              </a:spcAft>
            </a:pPr>
            <a:r>
              <a:rPr sz="1000" baseline="30000">
                <a:solidFill>
                  <a:srgbClr val="000000"/>
                </a:solidFill>
                <a:latin typeface="Calibri"/>
              </a:rPr>
              <a:t>(2)</a:t>
            </a:r>
            <a:r>
              <a:rPr sz="1000">
                <a:solidFill>
                  <a:srgbClr val="000000"/>
                </a:solidFill>
                <a:latin typeface="Calibri"/>
              </a:rPr>
              <a:t> Excluding charges related to the 1Q 2021 balance sheet restructuring.  Updated as of 2Q 2021; previously $555 - $575 million.</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4.14 unknown"/>
  <p:tag name="AS_RELEASE_DATE" val="2020.02.29"/>
  <p:tag name="AS_TITLE" val="Aspose.Slides for Java"/>
  <p:tag name="AS_VERSION" val="20.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2335</Words>
  <Application>Microsoft Office PowerPoint</Application>
  <PresentationFormat>On-screen Show (4:3)</PresentationFormat>
  <Paragraphs>511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 99.2 6.30.21 Earnings CC Slides</dc:title>
  <dc:creator>Fulmer, Melissa</dc:creator>
  <cp:lastModifiedBy>Fulmer, Melissa</cp:lastModifiedBy>
  <cp:revision>1</cp:revision>
  <cp:lastPrinted>2021-07-19T14:49:41Z</cp:lastPrinted>
  <dcterms:created xsi:type="dcterms:W3CDTF">2021-07-19T14:49:41Z</dcterms:created>
  <dcterms:modified xsi:type="dcterms:W3CDTF">2021-07-19T14:50:56Z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