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63" r:id="rId5"/>
    <p:sldId id="257" r:id="rId6"/>
    <p:sldId id="26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00B0F0"/>
    <a:srgbClr val="FFC000"/>
    <a:srgbClr val="C00000"/>
    <a:srgbClr val="00B050"/>
    <a:srgbClr val="7030A0"/>
    <a:srgbClr val="007FA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sz="1600" b="0" dirty="0"/>
              <a:t>How much do you agree or disagree with the following statement about the effects of the COVID-19 pandemic on you?</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0-14F9-4254-A833-99D46DFDF7EC}"/>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Sheet1!$C$2:$C$3</c:f>
              <c:numCache>
                <c:formatCode>0%</c:formatCode>
                <c:ptCount val="2"/>
                <c:pt idx="0">
                  <c:v>0.52</c:v>
                </c:pt>
                <c:pt idx="1">
                  <c:v>0.48</c:v>
                </c:pt>
              </c:numCache>
            </c:numRef>
          </c:val>
          <c:extLst>
            <c:ext xmlns:c16="http://schemas.microsoft.com/office/drawing/2014/chart" uri="{C3380CC4-5D6E-409C-BE32-E72D297353CC}">
              <c16:uniqueId val="{00000001-14F9-4254-A833-99D46DFDF7EC}"/>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Sheet1!$D$2:$D$3</c:f>
              <c:numCache>
                <c:formatCode>0%</c:formatCode>
                <c:ptCount val="2"/>
                <c:pt idx="0">
                  <c:v>0.45</c:v>
                </c:pt>
                <c:pt idx="1">
                  <c:v>0.55000000000000004</c:v>
                </c:pt>
              </c:numCache>
            </c:numRef>
          </c:val>
          <c:extLst>
            <c:ext xmlns:c16="http://schemas.microsoft.com/office/drawing/2014/chart" uri="{C3380CC4-5D6E-409C-BE32-E72D297353CC}">
              <c16:uniqueId val="{00000002-14F9-4254-A833-99D46DFDF7EC}"/>
            </c:ext>
          </c:extLst>
        </c:ser>
        <c:dLbls>
          <c:dLblPos val="inEnd"/>
          <c:showLegendKey val="0"/>
          <c:showVal val="1"/>
          <c:showCatName val="0"/>
          <c:showSerName val="0"/>
          <c:showPercent val="0"/>
          <c:showBubbleSize val="0"/>
        </c:dLbls>
        <c:gapWidth val="65"/>
        <c:axId val="1461374128"/>
        <c:axId val="1461375376"/>
      </c:barChart>
      <c:catAx>
        <c:axId val="14613741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61375376"/>
        <c:crosses val="autoZero"/>
        <c:auto val="1"/>
        <c:lblAlgn val="ctr"/>
        <c:lblOffset val="100"/>
        <c:noMultiLvlLbl val="0"/>
      </c:catAx>
      <c:valAx>
        <c:axId val="146137537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4613741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sz="1600" b="0" dirty="0"/>
              <a:t>How much do you agree or disagree with the statement about the effects of the COVID-19 pandemic on you?</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(Subnet)</c:v>
                </c:pt>
                <c:pt idx="1">
                  <c:v>Agree/Strongly Agree (Subnet)</c:v>
                </c:pt>
              </c:strCache>
            </c:strRef>
          </c:cat>
          <c:val>
            <c:numRef>
              <c:f>Sheet1!$B$2:$B$3</c:f>
              <c:numCache>
                <c:formatCode>0%</c:formatCode>
                <c:ptCount val="2"/>
                <c:pt idx="0">
                  <c:v>0.28999999999999998</c:v>
                </c:pt>
                <c:pt idx="1">
                  <c:v>0.39</c:v>
                </c:pt>
              </c:numCache>
            </c:numRef>
          </c:val>
          <c:extLst>
            <c:ext xmlns:c16="http://schemas.microsoft.com/office/drawing/2014/chart" uri="{C3380CC4-5D6E-409C-BE32-E72D297353CC}">
              <c16:uniqueId val="{00000000-FC1C-41CB-9B02-80AC4C01EF2A}"/>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(Subnet)</c:v>
                </c:pt>
                <c:pt idx="1">
                  <c:v>Agree/Strongly Agree (Subnet)</c:v>
                </c:pt>
              </c:strCache>
            </c:strRef>
          </c:cat>
          <c:val>
            <c:numRef>
              <c:f>Sheet1!$C$2:$C$3</c:f>
              <c:numCache>
                <c:formatCode>0%</c:formatCode>
                <c:ptCount val="2"/>
                <c:pt idx="0">
                  <c:v>0.28000000000000003</c:v>
                </c:pt>
                <c:pt idx="1">
                  <c:v>0.36</c:v>
                </c:pt>
              </c:numCache>
            </c:numRef>
          </c:val>
          <c:extLst>
            <c:ext xmlns:c16="http://schemas.microsoft.com/office/drawing/2014/chart" uri="{C3380CC4-5D6E-409C-BE32-E72D297353CC}">
              <c16:uniqueId val="{00000001-FC1C-41CB-9B02-80AC4C01EF2A}"/>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(Subnet)</c:v>
                </c:pt>
                <c:pt idx="1">
                  <c:v>Agree/Strongly Agree (Subnet)</c:v>
                </c:pt>
              </c:strCache>
            </c:strRef>
          </c:cat>
          <c:val>
            <c:numRef>
              <c:f>Sheet1!$D$2:$D$3</c:f>
              <c:numCache>
                <c:formatCode>0%</c:formatCode>
                <c:ptCount val="2"/>
                <c:pt idx="0">
                  <c:v>0.31</c:v>
                </c:pt>
                <c:pt idx="1">
                  <c:v>0.45</c:v>
                </c:pt>
              </c:numCache>
            </c:numRef>
          </c:val>
          <c:extLst>
            <c:ext xmlns:c16="http://schemas.microsoft.com/office/drawing/2014/chart" uri="{C3380CC4-5D6E-409C-BE32-E72D297353CC}">
              <c16:uniqueId val="{00000002-FC1C-41CB-9B02-80AC4C01EF2A}"/>
            </c:ext>
          </c:extLst>
        </c:ser>
        <c:dLbls>
          <c:dLblPos val="inEnd"/>
          <c:showLegendKey val="0"/>
          <c:showVal val="1"/>
          <c:showCatName val="0"/>
          <c:showSerName val="0"/>
          <c:showPercent val="0"/>
          <c:showBubbleSize val="0"/>
        </c:dLbls>
        <c:gapWidth val="65"/>
        <c:axId val="383822767"/>
        <c:axId val="383823599"/>
      </c:barChart>
      <c:catAx>
        <c:axId val="38382276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83823599"/>
        <c:crosses val="autoZero"/>
        <c:auto val="1"/>
        <c:lblAlgn val="ctr"/>
        <c:lblOffset val="100"/>
        <c:noMultiLvlLbl val="0"/>
      </c:catAx>
      <c:valAx>
        <c:axId val="383823599"/>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838227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600" b="0" dirty="0"/>
              <a:t>How much do you agree or disagree with the statement about the effects of the COVID-19 pandemic on you?</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Sheet1!$B$2:$B$3</c:f>
              <c:numCache>
                <c:formatCode>0%</c:formatCode>
                <c:ptCount val="2"/>
                <c:pt idx="0">
                  <c:v>0.36</c:v>
                </c:pt>
                <c:pt idx="1">
                  <c:v>0.64</c:v>
                </c:pt>
              </c:numCache>
            </c:numRef>
          </c:val>
          <c:extLst>
            <c:ext xmlns:c16="http://schemas.microsoft.com/office/drawing/2014/chart" uri="{C3380CC4-5D6E-409C-BE32-E72D297353CC}">
              <c16:uniqueId val="{00000000-994F-48CF-B80F-0D5BB95D3CAD}"/>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Sheet1!$C$2:$C$3</c:f>
              <c:numCache>
                <c:formatCode>0%</c:formatCode>
                <c:ptCount val="2"/>
                <c:pt idx="0">
                  <c:v>0.39</c:v>
                </c:pt>
                <c:pt idx="1">
                  <c:v>0.61</c:v>
                </c:pt>
              </c:numCache>
            </c:numRef>
          </c:val>
          <c:extLst>
            <c:ext xmlns:c16="http://schemas.microsoft.com/office/drawing/2014/chart" uri="{C3380CC4-5D6E-409C-BE32-E72D297353CC}">
              <c16:uniqueId val="{00000001-994F-48CF-B80F-0D5BB95D3CAD}"/>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Sheet1!$D$2:$D$3</c:f>
              <c:numCache>
                <c:formatCode>0%</c:formatCode>
                <c:ptCount val="2"/>
                <c:pt idx="0">
                  <c:v>0.3</c:v>
                </c:pt>
                <c:pt idx="1">
                  <c:v>0.7</c:v>
                </c:pt>
              </c:numCache>
            </c:numRef>
          </c:val>
          <c:extLst>
            <c:ext xmlns:c16="http://schemas.microsoft.com/office/drawing/2014/chart" uri="{C3380CC4-5D6E-409C-BE32-E72D297353CC}">
              <c16:uniqueId val="{00000002-994F-48CF-B80F-0D5BB95D3CAD}"/>
            </c:ext>
          </c:extLst>
        </c:ser>
        <c:dLbls>
          <c:dLblPos val="inEnd"/>
          <c:showLegendKey val="0"/>
          <c:showVal val="1"/>
          <c:showCatName val="0"/>
          <c:showSerName val="0"/>
          <c:showPercent val="0"/>
          <c:showBubbleSize val="0"/>
        </c:dLbls>
        <c:gapWidth val="65"/>
        <c:axId val="387971759"/>
        <c:axId val="387975087"/>
      </c:barChart>
      <c:catAx>
        <c:axId val="38797175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87975087"/>
        <c:crosses val="autoZero"/>
        <c:auto val="1"/>
        <c:lblAlgn val="ctr"/>
        <c:lblOffset val="100"/>
        <c:noMultiLvlLbl val="0"/>
      </c:catAx>
      <c:valAx>
        <c:axId val="387975087"/>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8797175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sz="1600" b="0" dirty="0"/>
              <a:t>How</a:t>
            </a:r>
            <a:r>
              <a:rPr lang="en-US" sz="1600" b="0" baseline="0" dirty="0"/>
              <a:t> much do you agree or disagree with the statement about the effects of the COVID-19 pandemic on you?</a:t>
            </a:r>
            <a:endParaRPr lang="en-US" sz="1600" b="0" dirty="0"/>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0-E98D-4D4E-8BEB-E0E34E10404E}"/>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Sheet1!$C$2:$C$3</c:f>
              <c:numCache>
                <c:formatCode>0%</c:formatCode>
                <c:ptCount val="2"/>
                <c:pt idx="0">
                  <c:v>0.3</c:v>
                </c:pt>
                <c:pt idx="1">
                  <c:v>0.7</c:v>
                </c:pt>
              </c:numCache>
            </c:numRef>
          </c:val>
          <c:extLst>
            <c:ext xmlns:c16="http://schemas.microsoft.com/office/drawing/2014/chart" uri="{C3380CC4-5D6E-409C-BE32-E72D297353CC}">
              <c16:uniqueId val="{00000001-E98D-4D4E-8BEB-E0E34E10404E}"/>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Sheet1!$D$2:$D$3</c:f>
              <c:numCache>
                <c:formatCode>0%</c:formatCode>
                <c:ptCount val="2"/>
                <c:pt idx="0">
                  <c:v>0.24</c:v>
                </c:pt>
                <c:pt idx="1">
                  <c:v>0.76</c:v>
                </c:pt>
              </c:numCache>
            </c:numRef>
          </c:val>
          <c:extLst>
            <c:ext xmlns:c16="http://schemas.microsoft.com/office/drawing/2014/chart" uri="{C3380CC4-5D6E-409C-BE32-E72D297353CC}">
              <c16:uniqueId val="{00000002-E98D-4D4E-8BEB-E0E34E10404E}"/>
            </c:ext>
          </c:extLst>
        </c:ser>
        <c:dLbls>
          <c:dLblPos val="inEnd"/>
          <c:showLegendKey val="0"/>
          <c:showVal val="1"/>
          <c:showCatName val="0"/>
          <c:showSerName val="0"/>
          <c:showPercent val="0"/>
          <c:showBubbleSize val="0"/>
        </c:dLbls>
        <c:gapWidth val="65"/>
        <c:axId val="493540415"/>
        <c:axId val="493539167"/>
      </c:barChart>
      <c:catAx>
        <c:axId val="49354041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93539167"/>
        <c:crosses val="autoZero"/>
        <c:auto val="1"/>
        <c:lblAlgn val="ctr"/>
        <c:lblOffset val="100"/>
        <c:noMultiLvlLbl val="0"/>
      </c:catAx>
      <c:valAx>
        <c:axId val="493539167"/>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9354041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600" b="0" dirty="0"/>
              <a:t>How much do you agree or disagree</a:t>
            </a:r>
            <a:r>
              <a:rPr lang="en-US" sz="1600" b="0" baseline="0" dirty="0"/>
              <a:t> with the statement about the effects of the COVID-19 pandemic on you?</a:t>
            </a:r>
            <a:endParaRPr lang="en-US" sz="1600" b="0"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Totoal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0-0383-4F27-B0B3-3D8A54A5A2AC}"/>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Sheet1!$C$2:$C$3</c:f>
              <c:numCache>
                <c:formatCode>0%</c:formatCode>
                <c:ptCount val="2"/>
                <c:pt idx="0">
                  <c:v>0.51</c:v>
                </c:pt>
                <c:pt idx="1">
                  <c:v>0.49</c:v>
                </c:pt>
              </c:numCache>
            </c:numRef>
          </c:val>
          <c:extLst>
            <c:ext xmlns:c16="http://schemas.microsoft.com/office/drawing/2014/chart" uri="{C3380CC4-5D6E-409C-BE32-E72D297353CC}">
              <c16:uniqueId val="{00000001-0383-4F27-B0B3-3D8A54A5A2AC}"/>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Sheet1!$D$2:$D$3</c:f>
              <c:numCache>
                <c:formatCode>0%</c:formatCode>
                <c:ptCount val="2"/>
                <c:pt idx="0">
                  <c:v>0.51</c:v>
                </c:pt>
                <c:pt idx="1">
                  <c:v>0.49</c:v>
                </c:pt>
              </c:numCache>
            </c:numRef>
          </c:val>
          <c:extLst>
            <c:ext xmlns:c16="http://schemas.microsoft.com/office/drawing/2014/chart" uri="{C3380CC4-5D6E-409C-BE32-E72D297353CC}">
              <c16:uniqueId val="{00000002-0383-4F27-B0B3-3D8A54A5A2AC}"/>
            </c:ext>
          </c:extLst>
        </c:ser>
        <c:dLbls>
          <c:dLblPos val="inEnd"/>
          <c:showLegendKey val="0"/>
          <c:showVal val="1"/>
          <c:showCatName val="0"/>
          <c:showSerName val="0"/>
          <c:showPercent val="0"/>
          <c:showBubbleSize val="0"/>
        </c:dLbls>
        <c:gapWidth val="65"/>
        <c:axId val="301114079"/>
        <c:axId val="301111999"/>
      </c:barChart>
      <c:catAx>
        <c:axId val="30111407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01111999"/>
        <c:crosses val="autoZero"/>
        <c:auto val="1"/>
        <c:lblAlgn val="ctr"/>
        <c:lblOffset val="100"/>
        <c:noMultiLvlLbl val="0"/>
      </c:catAx>
      <c:valAx>
        <c:axId val="301111999"/>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0111407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600" b="0" dirty="0"/>
              <a:t>How much do you agree or disagree with the statement about the effects of the COVID-19 pandemic on you?</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0-31EE-4A46-84A1-FC0E5E69854D}"/>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Sheet1!$C$2:$C$3</c:f>
              <c:numCache>
                <c:formatCode>0%</c:formatCode>
                <c:ptCount val="2"/>
                <c:pt idx="0">
                  <c:v>0.26</c:v>
                </c:pt>
                <c:pt idx="1">
                  <c:v>0.74</c:v>
                </c:pt>
              </c:numCache>
            </c:numRef>
          </c:val>
          <c:extLst>
            <c:ext xmlns:c16="http://schemas.microsoft.com/office/drawing/2014/chart" uri="{C3380CC4-5D6E-409C-BE32-E72D297353CC}">
              <c16:uniqueId val="{00000001-31EE-4A46-84A1-FC0E5E69854D}"/>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Sheet1!$D$2:$D$3</c:f>
              <c:numCache>
                <c:formatCode>0%</c:formatCode>
                <c:ptCount val="2"/>
                <c:pt idx="0">
                  <c:v>0.19</c:v>
                </c:pt>
                <c:pt idx="1">
                  <c:v>0.81</c:v>
                </c:pt>
              </c:numCache>
            </c:numRef>
          </c:val>
          <c:extLst>
            <c:ext xmlns:c16="http://schemas.microsoft.com/office/drawing/2014/chart" uri="{C3380CC4-5D6E-409C-BE32-E72D297353CC}">
              <c16:uniqueId val="{00000002-31EE-4A46-84A1-FC0E5E69854D}"/>
            </c:ext>
          </c:extLst>
        </c:ser>
        <c:dLbls>
          <c:dLblPos val="inEnd"/>
          <c:showLegendKey val="0"/>
          <c:showVal val="1"/>
          <c:showCatName val="0"/>
          <c:showSerName val="0"/>
          <c:showPercent val="0"/>
          <c:showBubbleSize val="0"/>
        </c:dLbls>
        <c:gapWidth val="65"/>
        <c:axId val="491006079"/>
        <c:axId val="491004415"/>
      </c:barChart>
      <c:catAx>
        <c:axId val="49100607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91004415"/>
        <c:crosses val="autoZero"/>
        <c:auto val="1"/>
        <c:lblAlgn val="ctr"/>
        <c:lblOffset val="100"/>
        <c:noMultiLvlLbl val="0"/>
      </c:catAx>
      <c:valAx>
        <c:axId val="491004415"/>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9100607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600" b="0" dirty="0"/>
              <a:t>How much do you agree or disagree with the statement?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 (Strongly Agree (Net)</c:v>
                </c:pt>
              </c:strCache>
            </c:strRef>
          </c:cat>
          <c:val>
            <c:numRef>
              <c:f>Sheet1!$B$2:$B$3</c:f>
              <c:numCache>
                <c:formatCode>0%</c:formatCode>
                <c:ptCount val="2"/>
                <c:pt idx="0">
                  <c:v>0.48</c:v>
                </c:pt>
                <c:pt idx="1">
                  <c:v>0.52</c:v>
                </c:pt>
              </c:numCache>
            </c:numRef>
          </c:val>
          <c:extLst>
            <c:ext xmlns:c16="http://schemas.microsoft.com/office/drawing/2014/chart" uri="{C3380CC4-5D6E-409C-BE32-E72D297353CC}">
              <c16:uniqueId val="{00000000-76F6-4920-BE2B-F87F4E888CB2}"/>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 (Strongly Agree (Net)</c:v>
                </c:pt>
              </c:strCache>
            </c:strRef>
          </c:cat>
          <c:val>
            <c:numRef>
              <c:f>Sheet1!$C$2:$C$3</c:f>
              <c:numCache>
                <c:formatCode>0%</c:formatCode>
                <c:ptCount val="2"/>
                <c:pt idx="0">
                  <c:v>0.5</c:v>
                </c:pt>
                <c:pt idx="1">
                  <c:v>0.5</c:v>
                </c:pt>
              </c:numCache>
            </c:numRef>
          </c:val>
          <c:extLst>
            <c:ext xmlns:c16="http://schemas.microsoft.com/office/drawing/2014/chart" uri="{C3380CC4-5D6E-409C-BE32-E72D297353CC}">
              <c16:uniqueId val="{00000001-76F6-4920-BE2B-F87F4E888CB2}"/>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 (Strongly Agree (Net)</c:v>
                </c:pt>
              </c:strCache>
            </c:strRef>
          </c:cat>
          <c:val>
            <c:numRef>
              <c:f>Sheet1!$D$2:$D$3</c:f>
              <c:numCache>
                <c:formatCode>0%</c:formatCode>
                <c:ptCount val="2"/>
                <c:pt idx="0">
                  <c:v>0.46</c:v>
                </c:pt>
                <c:pt idx="1">
                  <c:v>0.54</c:v>
                </c:pt>
              </c:numCache>
            </c:numRef>
          </c:val>
          <c:extLst>
            <c:ext xmlns:c16="http://schemas.microsoft.com/office/drawing/2014/chart" uri="{C3380CC4-5D6E-409C-BE32-E72D297353CC}">
              <c16:uniqueId val="{00000002-76F6-4920-BE2B-F87F4E888CB2}"/>
            </c:ext>
          </c:extLst>
        </c:ser>
        <c:dLbls>
          <c:dLblPos val="inEnd"/>
          <c:showLegendKey val="0"/>
          <c:showVal val="1"/>
          <c:showCatName val="0"/>
          <c:showSerName val="0"/>
          <c:showPercent val="0"/>
          <c:showBubbleSize val="0"/>
        </c:dLbls>
        <c:gapWidth val="65"/>
        <c:axId val="301113247"/>
        <c:axId val="301115327"/>
      </c:barChart>
      <c:catAx>
        <c:axId val="30111324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01115327"/>
        <c:crosses val="autoZero"/>
        <c:auto val="1"/>
        <c:lblAlgn val="ctr"/>
        <c:lblOffset val="100"/>
        <c:noMultiLvlLbl val="0"/>
      </c:catAx>
      <c:valAx>
        <c:axId val="301115327"/>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0111324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600" b="0" dirty="0"/>
              <a:t>How much do you agree or disagree with the following statement?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7030A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4-0C02-4980-A6E9-D42AEEBF8A7D}"/>
              </c:ext>
            </c:extLst>
          </c:dPt>
          <c:dPt>
            <c:idx val="1"/>
            <c:invertIfNegative val="0"/>
            <c:bubble3D val="0"/>
            <c:spPr>
              <a:solidFill>
                <a:srgbClr val="7030A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3-0C02-4980-A6E9-D42AEEBF8A7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Sheet1!$B$2:$B$3</c:f>
              <c:numCache>
                <c:formatCode>0%</c:formatCode>
                <c:ptCount val="2"/>
                <c:pt idx="0">
                  <c:v>0.16</c:v>
                </c:pt>
                <c:pt idx="1">
                  <c:v>0.84</c:v>
                </c:pt>
              </c:numCache>
            </c:numRef>
          </c:val>
          <c:extLst>
            <c:ext xmlns:c16="http://schemas.microsoft.com/office/drawing/2014/chart" uri="{C3380CC4-5D6E-409C-BE32-E72D297353CC}">
              <c16:uniqueId val="{00000000-0C02-4980-A6E9-D42AEEBF8A7D}"/>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Sheet1!$C$2:$C$3</c:f>
              <c:numCache>
                <c:formatCode>0%</c:formatCode>
                <c:ptCount val="2"/>
                <c:pt idx="0">
                  <c:v>0.15</c:v>
                </c:pt>
                <c:pt idx="1">
                  <c:v>0.85</c:v>
                </c:pt>
              </c:numCache>
            </c:numRef>
          </c:val>
          <c:extLst>
            <c:ext xmlns:c16="http://schemas.microsoft.com/office/drawing/2014/chart" uri="{C3380CC4-5D6E-409C-BE32-E72D297353CC}">
              <c16:uniqueId val="{00000001-0C02-4980-A6E9-D42AEEBF8A7D}"/>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Sheet1!$D$2:$D$3</c:f>
              <c:numCache>
                <c:formatCode>0%</c:formatCode>
                <c:ptCount val="2"/>
                <c:pt idx="0">
                  <c:v>0.17</c:v>
                </c:pt>
                <c:pt idx="1">
                  <c:v>0.83</c:v>
                </c:pt>
              </c:numCache>
            </c:numRef>
          </c:val>
          <c:extLst>
            <c:ext xmlns:c16="http://schemas.microsoft.com/office/drawing/2014/chart" uri="{C3380CC4-5D6E-409C-BE32-E72D297353CC}">
              <c16:uniqueId val="{00000002-0C02-4980-A6E9-D42AEEBF8A7D}"/>
            </c:ext>
          </c:extLst>
        </c:ser>
        <c:dLbls>
          <c:dLblPos val="inEnd"/>
          <c:showLegendKey val="0"/>
          <c:showVal val="1"/>
          <c:showCatName val="0"/>
          <c:showSerName val="0"/>
          <c:showPercent val="0"/>
          <c:showBubbleSize val="0"/>
        </c:dLbls>
        <c:gapWidth val="65"/>
        <c:axId val="387986319"/>
        <c:axId val="387969679"/>
      </c:barChart>
      <c:catAx>
        <c:axId val="38798631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87969679"/>
        <c:crosses val="autoZero"/>
        <c:auto val="1"/>
        <c:lblAlgn val="ctr"/>
        <c:lblOffset val="100"/>
        <c:noMultiLvlLbl val="0"/>
      </c:catAx>
      <c:valAx>
        <c:axId val="387969679"/>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8798631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sz="1600" b="0" dirty="0"/>
              <a:t>How much do you agree</a:t>
            </a:r>
            <a:r>
              <a:rPr lang="en-US" sz="1600" b="0" baseline="0" dirty="0"/>
              <a:t> or disagree with the following statement?</a:t>
            </a:r>
            <a:endParaRPr lang="en-US" sz="1600" b="0" dirty="0"/>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0-8A09-4112-BAB7-4C7F10AAD4BF}"/>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Sheet1!$C$2:$C$3</c:f>
              <c:numCache>
                <c:formatCode>0%</c:formatCode>
                <c:ptCount val="2"/>
                <c:pt idx="0">
                  <c:v>0.17</c:v>
                </c:pt>
                <c:pt idx="1">
                  <c:v>0.83</c:v>
                </c:pt>
              </c:numCache>
            </c:numRef>
          </c:val>
          <c:extLst>
            <c:ext xmlns:c16="http://schemas.microsoft.com/office/drawing/2014/chart" uri="{C3380CC4-5D6E-409C-BE32-E72D297353CC}">
              <c16:uniqueId val="{00000001-8A09-4112-BAB7-4C7F10AAD4BF}"/>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Sheet1!$D$2:$D$3</c:f>
              <c:numCache>
                <c:formatCode>0%</c:formatCode>
                <c:ptCount val="2"/>
                <c:pt idx="0">
                  <c:v>0.12</c:v>
                </c:pt>
                <c:pt idx="1">
                  <c:v>0.88</c:v>
                </c:pt>
              </c:numCache>
            </c:numRef>
          </c:val>
          <c:extLst>
            <c:ext xmlns:c16="http://schemas.microsoft.com/office/drawing/2014/chart" uri="{C3380CC4-5D6E-409C-BE32-E72D297353CC}">
              <c16:uniqueId val="{00000002-8A09-4112-BAB7-4C7F10AAD4BF}"/>
            </c:ext>
          </c:extLst>
        </c:ser>
        <c:dLbls>
          <c:dLblPos val="inEnd"/>
          <c:showLegendKey val="0"/>
          <c:showVal val="1"/>
          <c:showCatName val="0"/>
          <c:showSerName val="0"/>
          <c:showPercent val="0"/>
          <c:showBubbleSize val="0"/>
        </c:dLbls>
        <c:gapWidth val="65"/>
        <c:axId val="387971343"/>
        <c:axId val="387991727"/>
      </c:barChart>
      <c:catAx>
        <c:axId val="387971343"/>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87991727"/>
        <c:crosses val="autoZero"/>
        <c:auto val="1"/>
        <c:lblAlgn val="ctr"/>
        <c:lblOffset val="100"/>
        <c:noMultiLvlLbl val="0"/>
      </c:catAx>
      <c:valAx>
        <c:axId val="387991727"/>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87971343"/>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sz="1600" b="0" dirty="0"/>
              <a:t>How much do you agree or disagree with the following statement about health care?</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U.S. Population</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5">
                  <a:lumMod val="7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A5A6-4114-8D6A-8747A951D8D8}"/>
              </c:ext>
            </c:extLst>
          </c:dPt>
          <c:dPt>
            <c:idx val="1"/>
            <c:invertIfNegative val="0"/>
            <c:bubble3D val="0"/>
            <c:spPr>
              <a:solidFill>
                <a:schemeClr val="accent5">
                  <a:lumMod val="7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A5A6-4114-8D6A-8747A951D8D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Age (65+)</c:v>
                </c:pt>
                <c:pt idx="1">
                  <c:v>Age (18-34)</c:v>
                </c:pt>
              </c:strCache>
            </c:strRef>
          </c:cat>
          <c:val>
            <c:numRef>
              <c:f>Sheet1!$B$2:$B$3</c:f>
              <c:numCache>
                <c:formatCode>0%</c:formatCode>
                <c:ptCount val="2"/>
                <c:pt idx="0">
                  <c:v>0.33</c:v>
                </c:pt>
                <c:pt idx="1">
                  <c:v>0.73</c:v>
                </c:pt>
              </c:numCache>
            </c:numRef>
          </c:val>
          <c:extLst>
            <c:ext xmlns:c16="http://schemas.microsoft.com/office/drawing/2014/chart" uri="{C3380CC4-5D6E-409C-BE32-E72D297353CC}">
              <c16:uniqueId val="{00000000-A5A6-4114-8D6A-8747A951D8D8}"/>
            </c:ext>
          </c:extLst>
        </c:ser>
        <c:dLbls>
          <c:dLblPos val="inEnd"/>
          <c:showLegendKey val="0"/>
          <c:showVal val="1"/>
          <c:showCatName val="0"/>
          <c:showSerName val="0"/>
          <c:showPercent val="0"/>
          <c:showBubbleSize val="0"/>
        </c:dLbls>
        <c:gapWidth val="65"/>
        <c:axId val="1461359568"/>
        <c:axId val="1461359984"/>
      </c:barChart>
      <c:catAx>
        <c:axId val="14613595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61359984"/>
        <c:crosses val="autoZero"/>
        <c:auto val="1"/>
        <c:lblAlgn val="ctr"/>
        <c:lblOffset val="100"/>
        <c:noMultiLvlLbl val="0"/>
      </c:catAx>
      <c:valAx>
        <c:axId val="146135998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4613595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600" b="0" dirty="0"/>
              <a:t>How much do you agree or disagree with the statement about the effects of COVID-19 pandemic on you?</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Sheet1!$B$2:$B$3</c:f>
              <c:numCache>
                <c:formatCode>0%</c:formatCode>
                <c:ptCount val="2"/>
                <c:pt idx="0">
                  <c:v>0.25</c:v>
                </c:pt>
                <c:pt idx="1">
                  <c:v>0.75</c:v>
                </c:pt>
              </c:numCache>
            </c:numRef>
          </c:val>
          <c:extLst>
            <c:ext xmlns:c16="http://schemas.microsoft.com/office/drawing/2014/chart" uri="{C3380CC4-5D6E-409C-BE32-E72D297353CC}">
              <c16:uniqueId val="{00000000-4A0A-4E01-A552-4826AF1B2D95}"/>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Sheet1!$C$2:$C$3</c:f>
              <c:numCache>
                <c:formatCode>0%</c:formatCode>
                <c:ptCount val="2"/>
                <c:pt idx="0">
                  <c:v>0.26</c:v>
                </c:pt>
                <c:pt idx="1">
                  <c:v>0.74</c:v>
                </c:pt>
              </c:numCache>
            </c:numRef>
          </c:val>
          <c:extLst>
            <c:ext xmlns:c16="http://schemas.microsoft.com/office/drawing/2014/chart" uri="{C3380CC4-5D6E-409C-BE32-E72D297353CC}">
              <c16:uniqueId val="{00000001-4A0A-4E01-A552-4826AF1B2D95}"/>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Sheet1!$D$2:$D$3</c:f>
              <c:numCache>
                <c:formatCode>0%</c:formatCode>
                <c:ptCount val="2"/>
                <c:pt idx="0">
                  <c:v>0.24</c:v>
                </c:pt>
                <c:pt idx="1">
                  <c:v>0.76</c:v>
                </c:pt>
              </c:numCache>
            </c:numRef>
          </c:val>
          <c:extLst>
            <c:ext xmlns:c16="http://schemas.microsoft.com/office/drawing/2014/chart" uri="{C3380CC4-5D6E-409C-BE32-E72D297353CC}">
              <c16:uniqueId val="{00000002-4A0A-4E01-A552-4826AF1B2D95}"/>
            </c:ext>
          </c:extLst>
        </c:ser>
        <c:dLbls>
          <c:dLblPos val="inEnd"/>
          <c:showLegendKey val="0"/>
          <c:showVal val="1"/>
          <c:showCatName val="0"/>
          <c:showSerName val="0"/>
          <c:showPercent val="0"/>
          <c:showBubbleSize val="0"/>
        </c:dLbls>
        <c:gapWidth val="65"/>
        <c:axId val="275289744"/>
        <c:axId val="275288496"/>
      </c:barChart>
      <c:catAx>
        <c:axId val="2752897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75288496"/>
        <c:crosses val="autoZero"/>
        <c:auto val="1"/>
        <c:lblAlgn val="ctr"/>
        <c:lblOffset val="100"/>
        <c:noMultiLvlLbl val="0"/>
      </c:catAx>
      <c:valAx>
        <c:axId val="27528849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752897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sz="1600" b="0" dirty="0"/>
              <a:t>Please indicate whether or not this applies to you</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No</c:v>
                </c:pt>
                <c:pt idx="1">
                  <c:v>Yes</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0-5D20-4B9D-95FE-4769B995DA79}"/>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No</c:v>
                </c:pt>
                <c:pt idx="1">
                  <c:v>Yes</c:v>
                </c:pt>
              </c:strCache>
            </c:strRef>
          </c:cat>
          <c:val>
            <c:numRef>
              <c:f>Sheet1!$C$2:$C$3</c:f>
              <c:numCache>
                <c:formatCode>0%</c:formatCode>
                <c:ptCount val="2"/>
                <c:pt idx="0">
                  <c:v>0.59</c:v>
                </c:pt>
                <c:pt idx="1">
                  <c:v>0.41</c:v>
                </c:pt>
              </c:numCache>
            </c:numRef>
          </c:val>
          <c:extLst>
            <c:ext xmlns:c16="http://schemas.microsoft.com/office/drawing/2014/chart" uri="{C3380CC4-5D6E-409C-BE32-E72D297353CC}">
              <c16:uniqueId val="{00000001-5D20-4B9D-95FE-4769B995DA79}"/>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Sheet1!$A$2:$A$3</c:f>
              <c:strCache>
                <c:ptCount val="2"/>
                <c:pt idx="0">
                  <c:v>No</c:v>
                </c:pt>
                <c:pt idx="1">
                  <c:v>Yes</c:v>
                </c:pt>
              </c:strCache>
            </c:strRef>
          </c:cat>
          <c:val>
            <c:numRef>
              <c:f>Sheet1!$D$2:$D$3</c:f>
              <c:numCache>
                <c:formatCode>0%</c:formatCode>
                <c:ptCount val="2"/>
                <c:pt idx="0">
                  <c:v>0.51</c:v>
                </c:pt>
                <c:pt idx="1">
                  <c:v>0.49</c:v>
                </c:pt>
              </c:numCache>
            </c:numRef>
          </c:val>
          <c:extLst>
            <c:ext xmlns:c16="http://schemas.microsoft.com/office/drawing/2014/chart" uri="{C3380CC4-5D6E-409C-BE32-E72D297353CC}">
              <c16:uniqueId val="{00000002-5D20-4B9D-95FE-4769B995DA79}"/>
            </c:ext>
          </c:extLst>
        </c:ser>
        <c:dLbls>
          <c:dLblPos val="inEnd"/>
          <c:showLegendKey val="0"/>
          <c:showVal val="1"/>
          <c:showCatName val="0"/>
          <c:showSerName val="0"/>
          <c:showPercent val="0"/>
          <c:showBubbleSize val="0"/>
        </c:dLbls>
        <c:gapWidth val="65"/>
        <c:axId val="1461348752"/>
        <c:axId val="1461344592"/>
      </c:barChart>
      <c:catAx>
        <c:axId val="146134875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61344592"/>
        <c:crosses val="autoZero"/>
        <c:auto val="1"/>
        <c:lblAlgn val="ctr"/>
        <c:lblOffset val="100"/>
        <c:noMultiLvlLbl val="0"/>
      </c:catAx>
      <c:valAx>
        <c:axId val="14613445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46134875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sz="1600" b="0" dirty="0"/>
              <a:t>Please indicate whether or not this applies to you</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Sheet1!$A$2:$A$3</c:f>
              <c:strCache>
                <c:ptCount val="2"/>
                <c:pt idx="0">
                  <c:v>No</c:v>
                </c:pt>
                <c:pt idx="1">
                  <c:v>Yes</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0-0596-4E26-9CB1-E3F7F91D4663}"/>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dk1">
                          <a:lumMod val="50000"/>
                          <a:lumOff val="50000"/>
                        </a:schemeClr>
                      </a:solidFill>
                    </a:ln>
                    <a:effectLst/>
                  </c:spPr>
                </c15:leaderLines>
              </c:ext>
            </c:extLst>
          </c:dLbls>
          <c:cat>
            <c:strRef>
              <c:f>Sheet1!$A$2:$A$3</c:f>
              <c:strCache>
                <c:ptCount val="2"/>
                <c:pt idx="0">
                  <c:v>No</c:v>
                </c:pt>
                <c:pt idx="1">
                  <c:v>Yes</c:v>
                </c:pt>
              </c:strCache>
            </c:strRef>
          </c:cat>
          <c:val>
            <c:numRef>
              <c:f>Sheet1!$C$2:$C$3</c:f>
              <c:numCache>
                <c:formatCode>0%</c:formatCode>
                <c:ptCount val="2"/>
                <c:pt idx="0">
                  <c:v>0.46</c:v>
                </c:pt>
                <c:pt idx="1">
                  <c:v>0.54</c:v>
                </c:pt>
              </c:numCache>
            </c:numRef>
          </c:val>
          <c:extLst>
            <c:ext xmlns:c16="http://schemas.microsoft.com/office/drawing/2014/chart" uri="{C3380CC4-5D6E-409C-BE32-E72D297353CC}">
              <c16:uniqueId val="{00000001-0596-4E26-9CB1-E3F7F91D4663}"/>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dk1">
                          <a:lumMod val="50000"/>
                          <a:lumOff val="50000"/>
                        </a:schemeClr>
                      </a:solidFill>
                    </a:ln>
                    <a:effectLst/>
                  </c:spPr>
                </c15:leaderLines>
              </c:ext>
            </c:extLst>
          </c:dLbls>
          <c:cat>
            <c:strRef>
              <c:f>Sheet1!$A$2:$A$3</c:f>
              <c:strCache>
                <c:ptCount val="2"/>
                <c:pt idx="0">
                  <c:v>No</c:v>
                </c:pt>
                <c:pt idx="1">
                  <c:v>Yes</c:v>
                </c:pt>
              </c:strCache>
            </c:strRef>
          </c:cat>
          <c:val>
            <c:numRef>
              <c:f>Sheet1!$D$2:$D$3</c:f>
              <c:numCache>
                <c:formatCode>0%</c:formatCode>
                <c:ptCount val="2"/>
                <c:pt idx="0">
                  <c:v>0.37</c:v>
                </c:pt>
                <c:pt idx="1">
                  <c:v>0.63</c:v>
                </c:pt>
              </c:numCache>
            </c:numRef>
          </c:val>
          <c:extLst>
            <c:ext xmlns:c16="http://schemas.microsoft.com/office/drawing/2014/chart" uri="{C3380CC4-5D6E-409C-BE32-E72D297353CC}">
              <c16:uniqueId val="{00000002-0596-4E26-9CB1-E3F7F91D4663}"/>
            </c:ext>
          </c:extLst>
        </c:ser>
        <c:dLbls>
          <c:dLblPos val="inEnd"/>
          <c:showLegendKey val="0"/>
          <c:showVal val="1"/>
          <c:showCatName val="0"/>
          <c:showSerName val="0"/>
          <c:showPercent val="0"/>
          <c:showBubbleSize val="0"/>
        </c:dLbls>
        <c:gapWidth val="65"/>
        <c:axId val="1572578720"/>
        <c:axId val="1572577888"/>
      </c:barChart>
      <c:catAx>
        <c:axId val="15725787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572577888"/>
        <c:crosses val="autoZero"/>
        <c:auto val="1"/>
        <c:lblAlgn val="ctr"/>
        <c:lblOffset val="100"/>
        <c:noMultiLvlLbl val="0"/>
      </c:catAx>
      <c:valAx>
        <c:axId val="157257788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572578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b="0" dirty="0"/>
              <a:t> How much do you agree or disagree with the following statement about the effects of the COVID-19 pandemic on you?</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Disagree/Strongly Disagree (Net)</c:v>
                </c:pt>
                <c:pt idx="1">
                  <c:v>Agree/Strongly Agree (Net)</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0-2947-479E-A303-C1D4A8A6C88D}"/>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Disagree/Strongly Disagree (Net)</c:v>
                </c:pt>
                <c:pt idx="1">
                  <c:v>Agree/Strongly Agree (Net)</c:v>
                </c:pt>
              </c:strCache>
            </c:strRef>
          </c:cat>
          <c:val>
            <c:numRef>
              <c:f>Sheet1!$C$2:$C$3</c:f>
              <c:numCache>
                <c:formatCode>0%</c:formatCode>
                <c:ptCount val="2"/>
                <c:pt idx="0">
                  <c:v>0.52</c:v>
                </c:pt>
                <c:pt idx="1">
                  <c:v>0.48</c:v>
                </c:pt>
              </c:numCache>
            </c:numRef>
          </c:val>
          <c:extLst>
            <c:ext xmlns:c16="http://schemas.microsoft.com/office/drawing/2014/chart" uri="{C3380CC4-5D6E-409C-BE32-E72D297353CC}">
              <c16:uniqueId val="{00000001-2947-479E-A303-C1D4A8A6C88D}"/>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Disagree/Strongly Disagree (Net)</c:v>
                </c:pt>
                <c:pt idx="1">
                  <c:v>Agree/Strongly Agree (Net)</c:v>
                </c:pt>
              </c:strCache>
            </c:strRef>
          </c:cat>
          <c:val>
            <c:numRef>
              <c:f>Sheet1!$D$2:$D$3</c:f>
              <c:numCache>
                <c:formatCode>0%</c:formatCode>
                <c:ptCount val="2"/>
                <c:pt idx="0">
                  <c:v>0.46</c:v>
                </c:pt>
                <c:pt idx="1">
                  <c:v>0.54</c:v>
                </c:pt>
              </c:numCache>
            </c:numRef>
          </c:val>
          <c:extLst>
            <c:ext xmlns:c16="http://schemas.microsoft.com/office/drawing/2014/chart" uri="{C3380CC4-5D6E-409C-BE32-E72D297353CC}">
              <c16:uniqueId val="{00000002-2947-479E-A303-C1D4A8A6C88D}"/>
            </c:ext>
          </c:extLst>
        </c:ser>
        <c:dLbls>
          <c:dLblPos val="inEnd"/>
          <c:showLegendKey val="0"/>
          <c:showVal val="1"/>
          <c:showCatName val="0"/>
          <c:showSerName val="0"/>
          <c:showPercent val="0"/>
          <c:showBubbleSize val="0"/>
        </c:dLbls>
        <c:gapWidth val="65"/>
        <c:axId val="1454038128"/>
        <c:axId val="1454031888"/>
      </c:barChart>
      <c:catAx>
        <c:axId val="14540381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54031888"/>
        <c:crosses val="autoZero"/>
        <c:auto val="1"/>
        <c:lblAlgn val="ctr"/>
        <c:lblOffset val="100"/>
        <c:noMultiLvlLbl val="0"/>
      </c:catAx>
      <c:valAx>
        <c:axId val="145403188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4540381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sz="1600" b="0" dirty="0"/>
              <a:t>Please indicate whether or not the following statement applies to you.</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No</c:v>
                </c:pt>
                <c:pt idx="1">
                  <c:v>Yes</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0-F8C5-4007-8203-808449B39D9B}"/>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No</c:v>
                </c:pt>
                <c:pt idx="1">
                  <c:v>Yes</c:v>
                </c:pt>
              </c:strCache>
            </c:strRef>
          </c:cat>
          <c:val>
            <c:numRef>
              <c:f>Sheet1!$C$2:$C$3</c:f>
              <c:numCache>
                <c:formatCode>0%</c:formatCode>
                <c:ptCount val="2"/>
                <c:pt idx="0">
                  <c:v>0.56000000000000005</c:v>
                </c:pt>
                <c:pt idx="1">
                  <c:v>0.44</c:v>
                </c:pt>
              </c:numCache>
            </c:numRef>
          </c:val>
          <c:extLst>
            <c:ext xmlns:c16="http://schemas.microsoft.com/office/drawing/2014/chart" uri="{C3380CC4-5D6E-409C-BE32-E72D297353CC}">
              <c16:uniqueId val="{00000001-F8C5-4007-8203-808449B39D9B}"/>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dk1">
                          <a:lumMod val="50000"/>
                          <a:lumOff val="50000"/>
                        </a:schemeClr>
                      </a:solidFill>
                    </a:ln>
                    <a:effectLst/>
                  </c:spPr>
                </c15:leaderLines>
              </c:ext>
            </c:extLst>
          </c:dLbls>
          <c:cat>
            <c:strRef>
              <c:f>Sheet1!$A$2:$A$3</c:f>
              <c:strCache>
                <c:ptCount val="2"/>
                <c:pt idx="0">
                  <c:v>No</c:v>
                </c:pt>
                <c:pt idx="1">
                  <c:v>Yes</c:v>
                </c:pt>
              </c:strCache>
            </c:strRef>
          </c:cat>
          <c:val>
            <c:numRef>
              <c:f>Sheet1!$D$2:$D$3</c:f>
              <c:numCache>
                <c:formatCode>0%</c:formatCode>
                <c:ptCount val="2"/>
                <c:pt idx="0">
                  <c:v>0.44</c:v>
                </c:pt>
                <c:pt idx="1">
                  <c:v>0.56000000000000005</c:v>
                </c:pt>
              </c:numCache>
            </c:numRef>
          </c:val>
          <c:extLst>
            <c:ext xmlns:c16="http://schemas.microsoft.com/office/drawing/2014/chart" uri="{C3380CC4-5D6E-409C-BE32-E72D297353CC}">
              <c16:uniqueId val="{00000002-F8C5-4007-8203-808449B39D9B}"/>
            </c:ext>
          </c:extLst>
        </c:ser>
        <c:dLbls>
          <c:dLblPos val="inEnd"/>
          <c:showLegendKey val="0"/>
          <c:showVal val="1"/>
          <c:showCatName val="0"/>
          <c:showSerName val="0"/>
          <c:showPercent val="0"/>
          <c:showBubbleSize val="0"/>
        </c:dLbls>
        <c:gapWidth val="65"/>
        <c:axId val="358737344"/>
        <c:axId val="358735264"/>
      </c:barChart>
      <c:catAx>
        <c:axId val="3587373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58735264"/>
        <c:crosses val="autoZero"/>
        <c:auto val="1"/>
        <c:lblAlgn val="ctr"/>
        <c:lblOffset val="100"/>
        <c:noMultiLvlLbl val="0"/>
      </c:catAx>
      <c:valAx>
        <c:axId val="35873526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587373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sz="1600" b="0" dirty="0"/>
              <a:t>How much do you agree or disagree with the following statement about the effects of the COVID-19 pandemic on you? (Male/Female in</a:t>
            </a:r>
            <a:r>
              <a:rPr lang="en-US" sz="1600" b="0" baseline="0" dirty="0"/>
              <a:t> NYC</a:t>
            </a:r>
            <a:r>
              <a:rPr lang="en-US" sz="1600" b="0" dirty="0"/>
              <a: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New York City</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dk1">
                          <a:lumMod val="50000"/>
                          <a:lumOff val="50000"/>
                        </a:schemeClr>
                      </a:solidFill>
                    </a:ln>
                    <a:effectLst/>
                  </c:spPr>
                </c15:leaderLines>
              </c:ext>
            </c:extLst>
          </c:dLbls>
          <c:cat>
            <c:strRef>
              <c:f>Sheet1!$A$2:$A$3</c:f>
              <c:strCache>
                <c:ptCount val="2"/>
                <c:pt idx="0">
                  <c:v>Female</c:v>
                </c:pt>
                <c:pt idx="1">
                  <c:v>Male</c:v>
                </c:pt>
              </c:strCache>
            </c:strRef>
          </c:cat>
          <c:val>
            <c:numRef>
              <c:f>Sheet1!$B$2:$B$3</c:f>
              <c:numCache>
                <c:formatCode>0%</c:formatCode>
                <c:ptCount val="2"/>
                <c:pt idx="0">
                  <c:v>0.38</c:v>
                </c:pt>
                <c:pt idx="1">
                  <c:v>0.53</c:v>
                </c:pt>
              </c:numCache>
            </c:numRef>
          </c:val>
          <c:extLst>
            <c:ext xmlns:c16="http://schemas.microsoft.com/office/drawing/2014/chart" uri="{C3380CC4-5D6E-409C-BE32-E72D297353CC}">
              <c16:uniqueId val="{00000000-2548-40D4-BDBB-EFFD32A796ED}"/>
            </c:ext>
          </c:extLst>
        </c:ser>
        <c:dLbls>
          <c:dLblPos val="inEnd"/>
          <c:showLegendKey val="0"/>
          <c:showVal val="1"/>
          <c:showCatName val="0"/>
          <c:showSerName val="0"/>
          <c:showPercent val="0"/>
          <c:showBubbleSize val="0"/>
        </c:dLbls>
        <c:gapWidth val="65"/>
        <c:axId val="1461377040"/>
        <c:axId val="1461387024"/>
      </c:barChart>
      <c:catAx>
        <c:axId val="14613770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61387024"/>
        <c:crosses val="autoZero"/>
        <c:auto val="1"/>
        <c:lblAlgn val="ctr"/>
        <c:lblOffset val="100"/>
        <c:noMultiLvlLbl val="0"/>
      </c:catAx>
      <c:valAx>
        <c:axId val="14613870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4613770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sz="1600" b="0" dirty="0"/>
              <a:t>How much do you agree or disagree with the following statement about the effects of the COVID-19 pandemic on you? </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rgbClr val="7030A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0-EB2C-405C-B9CA-6DF9F3833EA8}"/>
            </c:ext>
          </c:extLst>
        </c:ser>
        <c:ser>
          <c:idx val="1"/>
          <c:order val="1"/>
          <c:tx>
            <c:strRef>
              <c:f>Sheet1!$C$1</c:f>
              <c:strCache>
                <c:ptCount val="1"/>
                <c:pt idx="0">
                  <c:v>U.S. Population</c:v>
                </c:pt>
              </c:strCache>
            </c:strRef>
          </c:tx>
          <c:spPr>
            <a:solidFill>
              <a:schemeClr val="accent5">
                <a:lumMod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Sheet1!$C$2:$C$3</c:f>
              <c:numCache>
                <c:formatCode>0%</c:formatCode>
                <c:ptCount val="2"/>
                <c:pt idx="0">
                  <c:v>0.67</c:v>
                </c:pt>
                <c:pt idx="1">
                  <c:v>0.33</c:v>
                </c:pt>
              </c:numCache>
            </c:numRef>
          </c:val>
          <c:extLst>
            <c:ext xmlns:c16="http://schemas.microsoft.com/office/drawing/2014/chart" uri="{C3380CC4-5D6E-409C-BE32-E72D297353CC}">
              <c16:uniqueId val="{00000001-EB2C-405C-B9CA-6DF9F3833EA8}"/>
            </c:ext>
          </c:extLst>
        </c:ser>
        <c:ser>
          <c:idx val="2"/>
          <c:order val="2"/>
          <c:tx>
            <c:strRef>
              <c:f>Sheet1!$D$1</c:f>
              <c:strCache>
                <c:ptCount val="1"/>
                <c:pt idx="0">
                  <c:v>New York City</c:v>
                </c:pt>
              </c:strCache>
            </c:strRef>
          </c:tx>
          <c:spPr>
            <a:solidFill>
              <a:schemeClr val="accent6">
                <a:alpha val="85000"/>
              </a:schemeClr>
            </a:solidFill>
            <a:ln w="9525" cap="flat" cmpd="sng" algn="ctr">
              <a:solidFill>
                <a:schemeClr val="lt1">
                  <a:alpha val="50000"/>
                </a:schemeClr>
              </a:solidFill>
              <a:round/>
            </a:ln>
            <a:effectLst/>
          </c:spPr>
          <c:invertIfNegative val="0"/>
          <c:dLbls>
            <c:dLbl>
              <c:idx val="0"/>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EB2C-405C-B9CA-6DF9F3833EA8}"/>
                </c:ext>
              </c:extLst>
            </c:dLbl>
            <c:dLbl>
              <c:idx val="1"/>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EB2C-405C-B9CA-6DF9F3833EA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Disagree/Strongly Disagree (Net)</c:v>
                </c:pt>
                <c:pt idx="1">
                  <c:v>Agree/Strongly Agree (Net)</c:v>
                </c:pt>
              </c:strCache>
            </c:strRef>
          </c:cat>
          <c:val>
            <c:numRef>
              <c:f>Sheet1!$D$2:$D$3</c:f>
              <c:numCache>
                <c:formatCode>0%</c:formatCode>
                <c:ptCount val="2"/>
                <c:pt idx="0">
                  <c:v>0.63</c:v>
                </c:pt>
                <c:pt idx="1">
                  <c:v>0.37</c:v>
                </c:pt>
              </c:numCache>
            </c:numRef>
          </c:val>
          <c:extLst>
            <c:ext xmlns:c16="http://schemas.microsoft.com/office/drawing/2014/chart" uri="{C3380CC4-5D6E-409C-BE32-E72D297353CC}">
              <c16:uniqueId val="{00000004-EB2C-405C-B9CA-6DF9F3833EA8}"/>
            </c:ext>
          </c:extLst>
        </c:ser>
        <c:dLbls>
          <c:dLblPos val="inEnd"/>
          <c:showLegendKey val="0"/>
          <c:showVal val="1"/>
          <c:showCatName val="0"/>
          <c:showSerName val="0"/>
          <c:showPercent val="0"/>
          <c:showBubbleSize val="0"/>
        </c:dLbls>
        <c:gapWidth val="65"/>
        <c:axId val="1461377040"/>
        <c:axId val="1461387024"/>
      </c:barChart>
      <c:catAx>
        <c:axId val="14613770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61387024"/>
        <c:crosses val="autoZero"/>
        <c:auto val="1"/>
        <c:lblAlgn val="ctr"/>
        <c:lblOffset val="100"/>
        <c:noMultiLvlLbl val="0"/>
      </c:catAx>
      <c:valAx>
        <c:axId val="14613870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4613770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B98E7C-94AA-4798-8ED6-B7BBE9FF52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2BA09F-5DE1-4118-9AF1-B6E8B36F4F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3E728F-C1D1-4DE2-8FDE-CE59FB448F0C}" type="datetimeFigureOut">
              <a:rPr lang="en-US" smtClean="0"/>
              <a:t>10/27/2021</a:t>
            </a:fld>
            <a:endParaRPr lang="en-US"/>
          </a:p>
        </p:txBody>
      </p:sp>
      <p:sp>
        <p:nvSpPr>
          <p:cNvPr id="4" name="Footer Placeholder 3">
            <a:extLst>
              <a:ext uri="{FF2B5EF4-FFF2-40B4-BE49-F238E27FC236}">
                <a16:creationId xmlns:a16="http://schemas.microsoft.com/office/drawing/2014/main" id="{CA5F73AE-4E50-4E54-B22A-EC533E34B6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2D9F2C8-5EBC-4F74-8576-B0EE7B239A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EE3292-D489-439B-BEB9-D6D6121B1ADC}" type="slidenum">
              <a:rPr lang="en-US" smtClean="0"/>
              <a:t>‹#›</a:t>
            </a:fld>
            <a:endParaRPr lang="en-US"/>
          </a:p>
        </p:txBody>
      </p:sp>
    </p:spTree>
    <p:extLst>
      <p:ext uri="{BB962C8B-B14F-4D97-AF65-F5344CB8AC3E}">
        <p14:creationId xmlns:p14="http://schemas.microsoft.com/office/powerpoint/2010/main" val="990965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06093-3C15-42AB-A6C7-2A2044BF3402}"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FD2B2-880E-43AD-A483-CD417FDBCBEE}" type="slidenum">
              <a:rPr lang="en-US" smtClean="0"/>
              <a:t>‹#›</a:t>
            </a:fld>
            <a:endParaRPr lang="en-US"/>
          </a:p>
        </p:txBody>
      </p:sp>
    </p:spTree>
    <p:extLst>
      <p:ext uri="{BB962C8B-B14F-4D97-AF65-F5344CB8AC3E}">
        <p14:creationId xmlns:p14="http://schemas.microsoft.com/office/powerpoint/2010/main" val="306022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063D31-39F4-DD4A-9894-583583C082D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DE9EC8F6-098C-43D8-AB57-F9B2A27D9474}"/>
              </a:ext>
            </a:extLst>
          </p:cNvPr>
          <p:cNvSpPr/>
          <p:nvPr userDrawn="1"/>
        </p:nvSpPr>
        <p:spPr>
          <a:xfrm>
            <a:off x="0" y="2448"/>
            <a:ext cx="10275683" cy="6858000"/>
          </a:xfrm>
          <a:prstGeom prst="rect">
            <a:avLst/>
          </a:prstGeom>
          <a:gradFill flip="none" rotWithShape="1">
            <a:gsLst>
              <a:gs pos="0">
                <a:schemeClr val="tx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86" tIns="45693" rIns="91386" bIns="45693" numCol="1" spcCol="0" rtlCol="0" fromWordArt="0" anchor="ctr" anchorCtr="0" forceAA="0" compatLnSpc="1">
            <a:prstTxWarp prst="textNoShape">
              <a:avLst/>
            </a:prstTxWarp>
            <a:noAutofit/>
          </a:bodyPr>
          <a:lstStyle/>
          <a:p>
            <a:pPr algn="ctr"/>
            <a:endParaRPr lang="en-US">
              <a:solidFill>
                <a:srgbClr val="FFFFFF"/>
              </a:solidFill>
            </a:endParaRPr>
          </a:p>
        </p:txBody>
      </p:sp>
      <p:pic>
        <p:nvPicPr>
          <p:cNvPr id="1026" name="Picture 2" descr="NYC Health Insurance, Child Health Plus, Managed Care &amp;amp; Medicare | MetroPlus  Health Plan">
            <a:extLst>
              <a:ext uri="{FF2B5EF4-FFF2-40B4-BE49-F238E27FC236}">
                <a16:creationId xmlns:a16="http://schemas.microsoft.com/office/drawing/2014/main" id="{93E682A7-74D5-4948-8163-C2FCC0D36107}"/>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61951" y="270404"/>
            <a:ext cx="2056870" cy="3098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B5A897D9-4822-4D83-AAFD-B9EFCF7ED1E9}"/>
              </a:ext>
            </a:extLst>
          </p:cNvPr>
          <p:cNvCxnSpPr>
            <a:cxnSpLocks/>
          </p:cNvCxnSpPr>
          <p:nvPr userDrawn="1"/>
        </p:nvCxnSpPr>
        <p:spPr>
          <a:xfrm>
            <a:off x="0" y="4151028"/>
            <a:ext cx="5043638" cy="0"/>
          </a:xfrm>
          <a:prstGeom prst="line">
            <a:avLst/>
          </a:prstGeom>
          <a:ln w="57150">
            <a:solidFill>
              <a:srgbClr val="BF9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7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6BE5-E364-7945-B725-BD4787538514}"/>
              </a:ext>
            </a:extLst>
          </p:cNvPr>
          <p:cNvSpPr>
            <a:spLocks noGrp="1"/>
          </p:cNvSpPr>
          <p:nvPr>
            <p:ph type="title"/>
          </p:nvPr>
        </p:nvSpPr>
        <p:spPr>
          <a:xfrm>
            <a:off x="839788" y="457200"/>
            <a:ext cx="3932237" cy="1449092"/>
          </a:xfrm>
          <a:prstGeom prst="rect">
            <a:avLst/>
          </a:prstGeom>
        </p:spPr>
        <p:txBody>
          <a:bodyPr lIns="91440"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9652FF-7FD2-EF47-AC62-C5900A246F3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261CC9-6835-8A46-92BB-BF9B0F8635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5E5CAB-9C4C-D24E-8CCC-1713441FCD1A}"/>
              </a:ext>
            </a:extLst>
          </p:cNvPr>
          <p:cNvSpPr>
            <a:spLocks noGrp="1"/>
          </p:cNvSpPr>
          <p:nvPr>
            <p:ph type="dt" sz="half" idx="10"/>
          </p:nvPr>
        </p:nvSpPr>
        <p:spPr>
          <a:xfrm>
            <a:off x="838200" y="6356350"/>
            <a:ext cx="2743200" cy="365125"/>
          </a:xfrm>
          <a:prstGeom prst="rect">
            <a:avLst/>
          </a:prstGeom>
        </p:spPr>
        <p:txBody>
          <a:bodyPr/>
          <a:lstStyle/>
          <a:p>
            <a:fld id="{C272BF8C-11A4-9442-B18D-37D4F617AB02}" type="datetimeFigureOut">
              <a:rPr lang="en-US" smtClean="0"/>
              <a:t>10/27/2021</a:t>
            </a:fld>
            <a:endParaRPr lang="en-US"/>
          </a:p>
        </p:txBody>
      </p:sp>
      <p:sp>
        <p:nvSpPr>
          <p:cNvPr id="7" name="Slide Number Placeholder 6">
            <a:extLst>
              <a:ext uri="{FF2B5EF4-FFF2-40B4-BE49-F238E27FC236}">
                <a16:creationId xmlns:a16="http://schemas.microsoft.com/office/drawing/2014/main" id="{C56A7737-7E4B-344A-B341-C7F49738E63C}"/>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141342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B937-6E79-4B44-8478-E7E0CE05587F}"/>
              </a:ext>
            </a:extLst>
          </p:cNvPr>
          <p:cNvSpPr>
            <a:spLocks noGrp="1"/>
          </p:cNvSpPr>
          <p:nvPr>
            <p:ph type="title"/>
          </p:nvPr>
        </p:nvSpPr>
        <p:spPr>
          <a:xfrm>
            <a:off x="-1" y="217030"/>
            <a:ext cx="12191999" cy="8794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7A9DC-F392-4A48-8B87-2DBFB0B0E0F4}"/>
              </a:ext>
            </a:extLst>
          </p:cNvPr>
          <p:cNvSpPr>
            <a:spLocks noGrp="1"/>
          </p:cNvSpPr>
          <p:nvPr>
            <p:ph type="body" orient="vert" idx="1"/>
          </p:nvPr>
        </p:nvSpPr>
        <p:spPr>
          <a:xfrm>
            <a:off x="838200" y="1377079"/>
            <a:ext cx="10515600" cy="44950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F87-4657-564E-8A73-D1D0BD544166}"/>
              </a:ext>
            </a:extLst>
          </p:cNvPr>
          <p:cNvSpPr>
            <a:spLocks noGrp="1"/>
          </p:cNvSpPr>
          <p:nvPr>
            <p:ph type="dt" sz="half" idx="10"/>
          </p:nvPr>
        </p:nvSpPr>
        <p:spPr>
          <a:xfrm>
            <a:off x="838200" y="6356350"/>
            <a:ext cx="2743200" cy="365125"/>
          </a:xfrm>
          <a:prstGeom prst="rect">
            <a:avLst/>
          </a:prstGeom>
        </p:spPr>
        <p:txBody>
          <a:bodyPr/>
          <a:lstStyle/>
          <a:p>
            <a:fld id="{C272BF8C-11A4-9442-B18D-37D4F617AB02}" type="datetimeFigureOut">
              <a:rPr lang="en-US" smtClean="0"/>
              <a:t>10/27/2021</a:t>
            </a:fld>
            <a:endParaRPr lang="en-US"/>
          </a:p>
        </p:txBody>
      </p:sp>
      <p:sp>
        <p:nvSpPr>
          <p:cNvPr id="6" name="Slide Number Placeholder 5">
            <a:extLst>
              <a:ext uri="{FF2B5EF4-FFF2-40B4-BE49-F238E27FC236}">
                <a16:creationId xmlns:a16="http://schemas.microsoft.com/office/drawing/2014/main" id="{1C024FAC-4A24-8443-95EA-B92F7B6ECD56}"/>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250076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F87A7-66F8-2244-88FC-95D3186D99B6}"/>
              </a:ext>
            </a:extLst>
          </p:cNvPr>
          <p:cNvSpPr>
            <a:spLocks noGrp="1"/>
          </p:cNvSpPr>
          <p:nvPr>
            <p:ph type="title" orient="vert"/>
          </p:nvPr>
        </p:nvSpPr>
        <p:spPr>
          <a:xfrm>
            <a:off x="8724900" y="365125"/>
            <a:ext cx="2628900" cy="558561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3645AD-1573-D64C-8DCB-05DAEF6F92E9}"/>
              </a:ext>
            </a:extLst>
          </p:cNvPr>
          <p:cNvSpPr>
            <a:spLocks noGrp="1"/>
          </p:cNvSpPr>
          <p:nvPr>
            <p:ph type="body" orient="vert" idx="1"/>
          </p:nvPr>
        </p:nvSpPr>
        <p:spPr>
          <a:xfrm>
            <a:off x="838200" y="365125"/>
            <a:ext cx="7734300" cy="558561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42DA-F157-454B-9DC7-BB64B19B3A40}"/>
              </a:ext>
            </a:extLst>
          </p:cNvPr>
          <p:cNvSpPr>
            <a:spLocks noGrp="1"/>
          </p:cNvSpPr>
          <p:nvPr>
            <p:ph type="dt" sz="half" idx="10"/>
          </p:nvPr>
        </p:nvSpPr>
        <p:spPr>
          <a:xfrm>
            <a:off x="838200" y="6356350"/>
            <a:ext cx="2743200" cy="365125"/>
          </a:xfrm>
          <a:prstGeom prst="rect">
            <a:avLst/>
          </a:prstGeom>
        </p:spPr>
        <p:txBody>
          <a:bodyPr/>
          <a:lstStyle/>
          <a:p>
            <a:fld id="{C272BF8C-11A4-9442-B18D-37D4F617AB02}" type="datetimeFigureOut">
              <a:rPr lang="en-US" smtClean="0"/>
              <a:t>10/27/2021</a:t>
            </a:fld>
            <a:endParaRPr lang="en-US"/>
          </a:p>
        </p:txBody>
      </p:sp>
      <p:sp>
        <p:nvSpPr>
          <p:cNvPr id="6" name="Slide Number Placeholder 5">
            <a:extLst>
              <a:ext uri="{FF2B5EF4-FFF2-40B4-BE49-F238E27FC236}">
                <a16:creationId xmlns:a16="http://schemas.microsoft.com/office/drawing/2014/main" id="{C4F5C846-91AF-C74A-A078-63A62B9D9211}"/>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298491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5531-4EF4-447B-9F1E-B5B9523605A0}"/>
              </a:ext>
            </a:extLst>
          </p:cNvPr>
          <p:cNvSpPr>
            <a:spLocks noGrp="1"/>
          </p:cNvSpPr>
          <p:nvPr>
            <p:ph type="title"/>
          </p:nvPr>
        </p:nvSpPr>
        <p:spPr>
          <a:xfrm>
            <a:off x="-1" y="217030"/>
            <a:ext cx="12191999" cy="879475"/>
          </a:xfrm>
          <a:prstGeom prst="rect">
            <a:avLst/>
          </a:prstGeom>
          <a:solidFill>
            <a:srgbClr val="BF9000"/>
          </a:solidFill>
        </p:spPr>
        <p:txBody>
          <a:bodyPr/>
          <a:lstStyle>
            <a:lvl1pPr>
              <a:defRPr>
                <a:effectLst/>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475A7C05-B293-4991-936D-79FEC8D54025}"/>
              </a:ext>
            </a:extLst>
          </p:cNvPr>
          <p:cNvSpPr>
            <a:spLocks noGrp="1"/>
          </p:cNvSpPr>
          <p:nvPr>
            <p:ph type="dt" sz="half" idx="10"/>
          </p:nvPr>
        </p:nvSpPr>
        <p:spPr>
          <a:xfrm>
            <a:off x="838200" y="6356350"/>
            <a:ext cx="2743200" cy="365125"/>
          </a:xfrm>
          <a:prstGeom prst="rect">
            <a:avLst/>
          </a:prstGeom>
        </p:spPr>
        <p:txBody>
          <a:bodyPr/>
          <a:lstStyle/>
          <a:p>
            <a:fld id="{C272BF8C-11A4-9442-B18D-37D4F617AB02}" type="datetimeFigureOut">
              <a:rPr lang="en-US" smtClean="0"/>
              <a:pPr/>
              <a:t>10/27/2021</a:t>
            </a:fld>
            <a:endParaRPr lang="en-US"/>
          </a:p>
        </p:txBody>
      </p:sp>
      <p:sp>
        <p:nvSpPr>
          <p:cNvPr id="4" name="Slide Number Placeholder 3">
            <a:extLst>
              <a:ext uri="{FF2B5EF4-FFF2-40B4-BE49-F238E27FC236}">
                <a16:creationId xmlns:a16="http://schemas.microsoft.com/office/drawing/2014/main" id="{8E8F3669-08DE-4E1B-A990-19A7AE86847F}"/>
              </a:ext>
            </a:extLst>
          </p:cNvPr>
          <p:cNvSpPr>
            <a:spLocks noGrp="1"/>
          </p:cNvSpPr>
          <p:nvPr>
            <p:ph type="sldNum" sz="quarter" idx="11"/>
          </p:nvPr>
        </p:nvSpPr>
        <p:spPr/>
        <p:txBody>
          <a:bodyPr/>
          <a:lstStyle/>
          <a:p>
            <a:fld id="{157C3A33-8797-B644-A994-F09AF5F50374}" type="slidenum">
              <a:rPr lang="en-US" smtClean="0"/>
              <a:pPr/>
              <a:t>‹#›</a:t>
            </a:fld>
            <a:endParaRPr lang="en-US"/>
          </a:p>
        </p:txBody>
      </p:sp>
    </p:spTree>
    <p:extLst>
      <p:ext uri="{BB962C8B-B14F-4D97-AF65-F5344CB8AC3E}">
        <p14:creationId xmlns:p14="http://schemas.microsoft.com/office/powerpoint/2010/main" val="248747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F13C-B490-E44D-B42B-007BDF99B3A8}"/>
              </a:ext>
            </a:extLst>
          </p:cNvPr>
          <p:cNvSpPr>
            <a:spLocks noGrp="1"/>
          </p:cNvSpPr>
          <p:nvPr>
            <p:ph type="title"/>
          </p:nvPr>
        </p:nvSpPr>
        <p:spPr>
          <a:xfrm>
            <a:off x="469900" y="217030"/>
            <a:ext cx="11404600" cy="879475"/>
          </a:xfrm>
          <a:prstGeom prst="rect">
            <a:avLst/>
          </a:prstGeom>
        </p:spPr>
        <p:txBody>
          <a:bodyPr/>
          <a:lstStyle>
            <a:lvl1pPr>
              <a:defRPr sz="2200" b="0" cap="all" baseline="0">
                <a:solidFill>
                  <a:schemeClr val="bg1">
                    <a:lumMod val="75000"/>
                    <a:lumOff val="25000"/>
                  </a:schemeClr>
                </a:solidFill>
                <a:effectLst/>
              </a:defRPr>
            </a:lvl1pPr>
          </a:lstStyle>
          <a:p>
            <a:r>
              <a:rPr lang="en-US"/>
              <a:t>Click to edit Master title style</a:t>
            </a:r>
          </a:p>
        </p:txBody>
      </p:sp>
      <p:sp>
        <p:nvSpPr>
          <p:cNvPr id="3" name="Content Placeholder 2">
            <a:extLst>
              <a:ext uri="{FF2B5EF4-FFF2-40B4-BE49-F238E27FC236}">
                <a16:creationId xmlns:a16="http://schemas.microsoft.com/office/drawing/2014/main" id="{6D64F554-D461-014A-B6A5-77C66B1BAF86}"/>
              </a:ext>
            </a:extLst>
          </p:cNvPr>
          <p:cNvSpPr>
            <a:spLocks noGrp="1"/>
          </p:cNvSpPr>
          <p:nvPr>
            <p:ph idx="1"/>
          </p:nvPr>
        </p:nvSpPr>
        <p:spPr>
          <a:xfrm>
            <a:off x="469900" y="1825625"/>
            <a:ext cx="11404600" cy="4053681"/>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FED78-824D-E446-A074-AF96386CA587}"/>
              </a:ext>
            </a:extLst>
          </p:cNvPr>
          <p:cNvSpPr>
            <a:spLocks noGrp="1"/>
          </p:cNvSpPr>
          <p:nvPr>
            <p:ph type="dt" sz="half" idx="10"/>
          </p:nvPr>
        </p:nvSpPr>
        <p:spPr>
          <a:xfrm>
            <a:off x="838200" y="6356350"/>
            <a:ext cx="2743200" cy="365125"/>
          </a:xfrm>
          <a:prstGeom prst="rect">
            <a:avLst/>
          </a:prstGeom>
        </p:spPr>
        <p:txBody>
          <a:bodyPr/>
          <a:lstStyle/>
          <a:p>
            <a:fld id="{C272BF8C-11A4-9442-B18D-37D4F617AB02}" type="datetimeFigureOut">
              <a:rPr lang="en-US" smtClean="0"/>
              <a:t>10/27/2021</a:t>
            </a:fld>
            <a:endParaRPr lang="en-US" dirty="0"/>
          </a:p>
        </p:txBody>
      </p:sp>
      <p:sp>
        <p:nvSpPr>
          <p:cNvPr id="6" name="Slide Number Placeholder 5">
            <a:extLst>
              <a:ext uri="{FF2B5EF4-FFF2-40B4-BE49-F238E27FC236}">
                <a16:creationId xmlns:a16="http://schemas.microsoft.com/office/drawing/2014/main" id="{84D107BD-477B-2141-89FE-4CA281F1BE71}"/>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319190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B5DB-E2BA-204F-BB6F-1404A75D3817}"/>
              </a:ext>
            </a:extLst>
          </p:cNvPr>
          <p:cNvSpPr>
            <a:spLocks noGrp="1"/>
          </p:cNvSpPr>
          <p:nvPr>
            <p:ph type="title"/>
          </p:nvPr>
        </p:nvSpPr>
        <p:spPr>
          <a:xfrm>
            <a:off x="831850" y="1709738"/>
            <a:ext cx="10515600" cy="2852737"/>
          </a:xfrm>
          <a:prstGeom prst="rect">
            <a:avLst/>
          </a:prstGeom>
        </p:spPr>
        <p:txBody>
          <a:bodyPr lIns="91440"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D5B9AC2-01BD-5C45-A4E3-447F36CA6A82}"/>
              </a:ext>
            </a:extLst>
          </p:cNvPr>
          <p:cNvSpPr>
            <a:spLocks noGrp="1"/>
          </p:cNvSpPr>
          <p:nvPr>
            <p:ph type="body" idx="1"/>
          </p:nvPr>
        </p:nvSpPr>
        <p:spPr>
          <a:xfrm>
            <a:off x="831850" y="4589463"/>
            <a:ext cx="10515600" cy="1500187"/>
          </a:xfrm>
          <a:prstGeom prst="rect">
            <a:avLst/>
          </a:prstGeom>
        </p:spPr>
        <p:txBody>
          <a:bodyPr lIns="13716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1F618-E934-4044-A29C-10CFF001BEAD}"/>
              </a:ext>
            </a:extLst>
          </p:cNvPr>
          <p:cNvSpPr>
            <a:spLocks noGrp="1"/>
          </p:cNvSpPr>
          <p:nvPr>
            <p:ph type="dt" sz="half" idx="10"/>
          </p:nvPr>
        </p:nvSpPr>
        <p:spPr>
          <a:xfrm>
            <a:off x="838200" y="6356350"/>
            <a:ext cx="2743200" cy="365125"/>
          </a:xfrm>
          <a:prstGeom prst="rect">
            <a:avLst/>
          </a:prstGeom>
        </p:spPr>
        <p:txBody>
          <a:bodyPr/>
          <a:lstStyle/>
          <a:p>
            <a:fld id="{C272BF8C-11A4-9442-B18D-37D4F617AB02}" type="datetimeFigureOut">
              <a:rPr lang="en-US" smtClean="0"/>
              <a:t>10/27/2021</a:t>
            </a:fld>
            <a:endParaRPr lang="en-US"/>
          </a:p>
        </p:txBody>
      </p:sp>
      <p:sp>
        <p:nvSpPr>
          <p:cNvPr id="6" name="Slide Number Placeholder 5">
            <a:extLst>
              <a:ext uri="{FF2B5EF4-FFF2-40B4-BE49-F238E27FC236}">
                <a16:creationId xmlns:a16="http://schemas.microsoft.com/office/drawing/2014/main" id="{454E8605-9100-A044-89E0-1709F891B098}"/>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386280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1FF2-876E-A64A-BEBE-DD905BF64C2C}"/>
              </a:ext>
            </a:extLst>
          </p:cNvPr>
          <p:cNvSpPr>
            <a:spLocks noGrp="1"/>
          </p:cNvSpPr>
          <p:nvPr>
            <p:ph type="title"/>
          </p:nvPr>
        </p:nvSpPr>
        <p:spPr>
          <a:xfrm>
            <a:off x="469900" y="217030"/>
            <a:ext cx="11722098" cy="8794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88C2EF-BB40-0E43-9E11-05E69EBD5A9F}"/>
              </a:ext>
            </a:extLst>
          </p:cNvPr>
          <p:cNvSpPr>
            <a:spLocks noGrp="1"/>
          </p:cNvSpPr>
          <p:nvPr>
            <p:ph sz="half" idx="1"/>
          </p:nvPr>
        </p:nvSpPr>
        <p:spPr>
          <a:xfrm>
            <a:off x="838200" y="1294108"/>
            <a:ext cx="5181600" cy="46137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0EFADB-B118-EB46-B2E3-A04C0D94370E}"/>
              </a:ext>
            </a:extLst>
          </p:cNvPr>
          <p:cNvSpPr>
            <a:spLocks noGrp="1"/>
          </p:cNvSpPr>
          <p:nvPr>
            <p:ph sz="half" idx="2"/>
          </p:nvPr>
        </p:nvSpPr>
        <p:spPr>
          <a:xfrm>
            <a:off x="6172200" y="1294108"/>
            <a:ext cx="5181600" cy="46137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CBD3D-A2D5-D848-93C2-7C4CE22E3248}"/>
              </a:ext>
            </a:extLst>
          </p:cNvPr>
          <p:cNvSpPr>
            <a:spLocks noGrp="1"/>
          </p:cNvSpPr>
          <p:nvPr>
            <p:ph type="dt" sz="half" idx="10"/>
          </p:nvPr>
        </p:nvSpPr>
        <p:spPr>
          <a:xfrm>
            <a:off x="838200" y="6356350"/>
            <a:ext cx="2743200" cy="365125"/>
          </a:xfrm>
          <a:prstGeom prst="rect">
            <a:avLst/>
          </a:prstGeom>
        </p:spPr>
        <p:txBody>
          <a:bodyPr/>
          <a:lstStyle/>
          <a:p>
            <a:fld id="{C272BF8C-11A4-9442-B18D-37D4F617AB02}" type="datetimeFigureOut">
              <a:rPr lang="en-US" smtClean="0"/>
              <a:t>10/27/2021</a:t>
            </a:fld>
            <a:endParaRPr lang="en-US"/>
          </a:p>
        </p:txBody>
      </p:sp>
      <p:sp>
        <p:nvSpPr>
          <p:cNvPr id="7" name="Slide Number Placeholder 6">
            <a:extLst>
              <a:ext uri="{FF2B5EF4-FFF2-40B4-BE49-F238E27FC236}">
                <a16:creationId xmlns:a16="http://schemas.microsoft.com/office/drawing/2014/main" id="{87A67E33-C5D4-A74F-BE26-69259B9FAB1D}"/>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414654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3237-B786-E348-B12F-E7662E4412B3}"/>
              </a:ext>
            </a:extLst>
          </p:cNvPr>
          <p:cNvSpPr>
            <a:spLocks noGrp="1"/>
          </p:cNvSpPr>
          <p:nvPr>
            <p:ph type="title"/>
          </p:nvPr>
        </p:nvSpPr>
        <p:spPr>
          <a:xfrm>
            <a:off x="444500" y="217030"/>
            <a:ext cx="11747498" cy="87947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9E8E7AB-B0E5-8C4C-B294-FCDD664E16BD}"/>
              </a:ext>
            </a:extLst>
          </p:cNvPr>
          <p:cNvSpPr>
            <a:spLocks noGrp="1"/>
          </p:cNvSpPr>
          <p:nvPr>
            <p:ph type="body" idx="1"/>
          </p:nvPr>
        </p:nvSpPr>
        <p:spPr>
          <a:xfrm>
            <a:off x="839788" y="1316038"/>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CF415-74C4-3B4A-BFDE-E7964F32502F}"/>
              </a:ext>
            </a:extLst>
          </p:cNvPr>
          <p:cNvSpPr>
            <a:spLocks noGrp="1"/>
          </p:cNvSpPr>
          <p:nvPr>
            <p:ph sz="half" idx="2"/>
          </p:nvPr>
        </p:nvSpPr>
        <p:spPr>
          <a:xfrm>
            <a:off x="839788" y="2139950"/>
            <a:ext cx="5157787" cy="37494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D49E14-8CB5-7444-9E17-0C227DA145DE}"/>
              </a:ext>
            </a:extLst>
          </p:cNvPr>
          <p:cNvSpPr>
            <a:spLocks noGrp="1"/>
          </p:cNvSpPr>
          <p:nvPr>
            <p:ph type="body" sz="quarter" idx="3"/>
          </p:nvPr>
        </p:nvSpPr>
        <p:spPr>
          <a:xfrm>
            <a:off x="6172200" y="1316038"/>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4CAFEC-4B44-3E4E-BE0D-9B1CCE3054BE}"/>
              </a:ext>
            </a:extLst>
          </p:cNvPr>
          <p:cNvSpPr>
            <a:spLocks noGrp="1"/>
          </p:cNvSpPr>
          <p:nvPr>
            <p:ph sz="quarter" idx="4"/>
          </p:nvPr>
        </p:nvSpPr>
        <p:spPr>
          <a:xfrm>
            <a:off x="6172200" y="2139950"/>
            <a:ext cx="5183188" cy="37494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753CB1-4170-DE42-8F09-BE22EA424858}"/>
              </a:ext>
            </a:extLst>
          </p:cNvPr>
          <p:cNvSpPr>
            <a:spLocks noGrp="1"/>
          </p:cNvSpPr>
          <p:nvPr>
            <p:ph type="dt" sz="half" idx="10"/>
          </p:nvPr>
        </p:nvSpPr>
        <p:spPr>
          <a:xfrm>
            <a:off x="838200" y="6356350"/>
            <a:ext cx="2743200" cy="365125"/>
          </a:xfrm>
          <a:prstGeom prst="rect">
            <a:avLst/>
          </a:prstGeom>
        </p:spPr>
        <p:txBody>
          <a:bodyPr/>
          <a:lstStyle/>
          <a:p>
            <a:fld id="{C272BF8C-11A4-9442-B18D-37D4F617AB02}" type="datetimeFigureOut">
              <a:rPr lang="en-US" smtClean="0"/>
              <a:t>10/27/2021</a:t>
            </a:fld>
            <a:endParaRPr lang="en-US"/>
          </a:p>
        </p:txBody>
      </p:sp>
      <p:sp>
        <p:nvSpPr>
          <p:cNvPr id="9" name="Slide Number Placeholder 8">
            <a:extLst>
              <a:ext uri="{FF2B5EF4-FFF2-40B4-BE49-F238E27FC236}">
                <a16:creationId xmlns:a16="http://schemas.microsoft.com/office/drawing/2014/main" id="{7B2466CC-D79C-3648-8415-724F98B62BD7}"/>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56186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9D0C7-EB8D-AB4F-849C-A73E2AB3DAB7}"/>
              </a:ext>
            </a:extLst>
          </p:cNvPr>
          <p:cNvSpPr>
            <a:spLocks noGrp="1"/>
          </p:cNvSpPr>
          <p:nvPr>
            <p:ph type="title"/>
          </p:nvPr>
        </p:nvSpPr>
        <p:spPr>
          <a:xfrm>
            <a:off x="495300" y="217030"/>
            <a:ext cx="11696698" cy="8794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369CD7A-2850-7942-B919-4401FEBB37B1}"/>
              </a:ext>
            </a:extLst>
          </p:cNvPr>
          <p:cNvSpPr>
            <a:spLocks noGrp="1"/>
          </p:cNvSpPr>
          <p:nvPr>
            <p:ph type="dt" sz="half" idx="10"/>
          </p:nvPr>
        </p:nvSpPr>
        <p:spPr>
          <a:xfrm>
            <a:off x="838200" y="6356350"/>
            <a:ext cx="2743200" cy="365125"/>
          </a:xfrm>
          <a:prstGeom prst="rect">
            <a:avLst/>
          </a:prstGeom>
        </p:spPr>
        <p:txBody>
          <a:bodyPr/>
          <a:lstStyle/>
          <a:p>
            <a:fld id="{C272BF8C-11A4-9442-B18D-37D4F617AB02}" type="datetimeFigureOut">
              <a:rPr lang="en-US" smtClean="0"/>
              <a:t>10/27/2021</a:t>
            </a:fld>
            <a:endParaRPr lang="en-US"/>
          </a:p>
        </p:txBody>
      </p:sp>
      <p:sp>
        <p:nvSpPr>
          <p:cNvPr id="5" name="Slide Number Placeholder 4">
            <a:extLst>
              <a:ext uri="{FF2B5EF4-FFF2-40B4-BE49-F238E27FC236}">
                <a16:creationId xmlns:a16="http://schemas.microsoft.com/office/drawing/2014/main" id="{84B6CE22-FB8D-D242-AFD3-862C54D6A063}"/>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240758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C814B-C707-704F-A886-D9BD8AE422F6}"/>
              </a:ext>
            </a:extLst>
          </p:cNvPr>
          <p:cNvSpPr>
            <a:spLocks noGrp="1"/>
          </p:cNvSpPr>
          <p:nvPr>
            <p:ph type="dt" sz="half" idx="10"/>
          </p:nvPr>
        </p:nvSpPr>
        <p:spPr>
          <a:xfrm>
            <a:off x="838200" y="6356350"/>
            <a:ext cx="2743200" cy="365125"/>
          </a:xfrm>
          <a:prstGeom prst="rect">
            <a:avLst/>
          </a:prstGeom>
        </p:spPr>
        <p:txBody>
          <a:bodyPr/>
          <a:lstStyle/>
          <a:p>
            <a:fld id="{C272BF8C-11A4-9442-B18D-37D4F617AB02}" type="datetimeFigureOut">
              <a:rPr lang="en-US" smtClean="0"/>
              <a:t>10/27/2021</a:t>
            </a:fld>
            <a:endParaRPr lang="en-US"/>
          </a:p>
        </p:txBody>
      </p:sp>
      <p:sp>
        <p:nvSpPr>
          <p:cNvPr id="4" name="Slide Number Placeholder 3">
            <a:extLst>
              <a:ext uri="{FF2B5EF4-FFF2-40B4-BE49-F238E27FC236}">
                <a16:creationId xmlns:a16="http://schemas.microsoft.com/office/drawing/2014/main" id="{76D27BC9-B830-2845-AF80-25B16663D73E}"/>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358673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3BA3-E6D3-AC44-89E4-D1F70D0EA704}"/>
              </a:ext>
            </a:extLst>
          </p:cNvPr>
          <p:cNvSpPr>
            <a:spLocks noGrp="1"/>
          </p:cNvSpPr>
          <p:nvPr>
            <p:ph type="title"/>
          </p:nvPr>
        </p:nvSpPr>
        <p:spPr>
          <a:xfrm>
            <a:off x="839788" y="457200"/>
            <a:ext cx="3932237" cy="1433593"/>
          </a:xfrm>
          <a:prstGeom prst="rect">
            <a:avLst/>
          </a:prstGeom>
        </p:spPr>
        <p:txBody>
          <a:bodyPr lIns="91440"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2A005D-8040-D240-AE37-F061B2A9B2D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54944B-28DA-2F46-8DA8-A2933BD45D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537D0-A8AB-C949-A376-33541BE2A184}"/>
              </a:ext>
            </a:extLst>
          </p:cNvPr>
          <p:cNvSpPr>
            <a:spLocks noGrp="1"/>
          </p:cNvSpPr>
          <p:nvPr>
            <p:ph type="dt" sz="half" idx="10"/>
          </p:nvPr>
        </p:nvSpPr>
        <p:spPr>
          <a:xfrm>
            <a:off x="838200" y="6356350"/>
            <a:ext cx="2743200" cy="365125"/>
          </a:xfrm>
          <a:prstGeom prst="rect">
            <a:avLst/>
          </a:prstGeom>
        </p:spPr>
        <p:txBody>
          <a:bodyPr/>
          <a:lstStyle/>
          <a:p>
            <a:fld id="{C272BF8C-11A4-9442-B18D-37D4F617AB02}" type="datetimeFigureOut">
              <a:rPr lang="en-US" smtClean="0"/>
              <a:t>10/27/2021</a:t>
            </a:fld>
            <a:endParaRPr lang="en-US"/>
          </a:p>
        </p:txBody>
      </p:sp>
      <p:sp>
        <p:nvSpPr>
          <p:cNvPr id="7" name="Slide Number Placeholder 6">
            <a:extLst>
              <a:ext uri="{FF2B5EF4-FFF2-40B4-BE49-F238E27FC236}">
                <a16:creationId xmlns:a16="http://schemas.microsoft.com/office/drawing/2014/main" id="{5813E6EE-36DD-1947-9FCA-0CD81D590C27}"/>
              </a:ext>
            </a:extLst>
          </p:cNvPr>
          <p:cNvSpPr>
            <a:spLocks noGrp="1"/>
          </p:cNvSpPr>
          <p:nvPr>
            <p:ph type="sldNum" sz="quarter" idx="12"/>
          </p:nvPr>
        </p:nvSpPr>
        <p:spPr/>
        <p:txBody>
          <a:bodyPr/>
          <a:lstStyle/>
          <a:p>
            <a:fld id="{157C3A33-8797-B644-A994-F09AF5F50374}" type="slidenum">
              <a:rPr lang="en-US" smtClean="0"/>
              <a:t>‹#›</a:t>
            </a:fld>
            <a:endParaRPr lang="en-US"/>
          </a:p>
        </p:txBody>
      </p:sp>
    </p:spTree>
    <p:extLst>
      <p:ext uri="{BB962C8B-B14F-4D97-AF65-F5344CB8AC3E}">
        <p14:creationId xmlns:p14="http://schemas.microsoft.com/office/powerpoint/2010/main" val="296353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6FCDA1-B2C5-6548-B895-AF1321DBA8F4}"/>
              </a:ext>
            </a:extLst>
          </p:cNvPr>
          <p:cNvSpPr/>
          <p:nvPr userDrawn="1"/>
        </p:nvSpPr>
        <p:spPr>
          <a:xfrm>
            <a:off x="0" y="6075776"/>
            <a:ext cx="12192000" cy="782224"/>
          </a:xfrm>
          <a:prstGeom prst="rect">
            <a:avLst/>
          </a:prstGeom>
          <a:solidFill>
            <a:schemeClr val="accent4">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55619E3-080A-F146-BF31-6788A6F3A0CE}"/>
              </a:ext>
            </a:extLst>
          </p:cNvPr>
          <p:cNvSpPr>
            <a:spLocks noGrp="1"/>
          </p:cNvSpPr>
          <p:nvPr>
            <p:ph type="sldNum" sz="quarter" idx="4"/>
          </p:nvPr>
        </p:nvSpPr>
        <p:spPr>
          <a:xfrm>
            <a:off x="91313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pitchFamily="2" charset="0"/>
              </a:defRPr>
            </a:lvl1pPr>
          </a:lstStyle>
          <a:p>
            <a:fld id="{157C3A33-8797-B644-A994-F09AF5F50374}" type="slidenum">
              <a:rPr lang="en-US" smtClean="0"/>
              <a:pPr/>
              <a:t>‹#›</a:t>
            </a:fld>
            <a:endParaRPr lang="en-US"/>
          </a:p>
        </p:txBody>
      </p:sp>
      <p:pic>
        <p:nvPicPr>
          <p:cNvPr id="8" name="Picture 7">
            <a:extLst>
              <a:ext uri="{FF2B5EF4-FFF2-40B4-BE49-F238E27FC236}">
                <a16:creationId xmlns:a16="http://schemas.microsoft.com/office/drawing/2014/main" id="{A94F80D4-94FC-BC4F-BEF5-1C94E9A76825}"/>
              </a:ext>
            </a:extLst>
          </p:cNvPr>
          <p:cNvPicPr>
            <a:picLocks noChangeAspect="1"/>
          </p:cNvPicPr>
          <p:nvPr userDrawn="1"/>
        </p:nvPicPr>
        <p:blipFill>
          <a:blip r:embed="rId14"/>
          <a:srcRect/>
          <a:stretch/>
        </p:blipFill>
        <p:spPr>
          <a:xfrm>
            <a:off x="508000" y="6288691"/>
            <a:ext cx="2277205" cy="334565"/>
          </a:xfrm>
          <a:prstGeom prst="rect">
            <a:avLst/>
          </a:prstGeom>
          <a:effectLst>
            <a:outerShdw blurRad="50800" dist="38100" dir="2700000" algn="tl" rotWithShape="0">
              <a:prstClr val="black">
                <a:alpha val="40000"/>
              </a:prstClr>
            </a:outerShdw>
          </a:effectLst>
        </p:spPr>
      </p:pic>
      <p:sp>
        <p:nvSpPr>
          <p:cNvPr id="25" name="Title Placeholder 1">
            <a:extLst>
              <a:ext uri="{FF2B5EF4-FFF2-40B4-BE49-F238E27FC236}">
                <a16:creationId xmlns:a16="http://schemas.microsoft.com/office/drawing/2014/main" id="{9D2554F3-216C-4D96-9700-4167C9A7EB74}"/>
              </a:ext>
            </a:extLst>
          </p:cNvPr>
          <p:cNvSpPr>
            <a:spLocks noGrp="1"/>
          </p:cNvSpPr>
          <p:nvPr>
            <p:ph type="title"/>
          </p:nvPr>
        </p:nvSpPr>
        <p:spPr bwMode="gray">
          <a:xfrm>
            <a:off x="495300" y="0"/>
            <a:ext cx="11315700" cy="1074058"/>
          </a:xfrm>
          <a:prstGeom prst="rect">
            <a:avLst/>
          </a:prstGeom>
        </p:spPr>
        <p:txBody>
          <a:bodyPr vert="horz" lIns="0" tIns="0" rIns="0" bIns="0" rtlCol="0" anchor="b">
            <a:noAutofit/>
          </a:bodyPr>
          <a:lstStyle/>
          <a:p>
            <a:r>
              <a:rPr lang="en-US"/>
              <a:t>Click to edit Master title style</a:t>
            </a:r>
          </a:p>
        </p:txBody>
      </p:sp>
      <p:sp>
        <p:nvSpPr>
          <p:cNvPr id="26" name="Text Placeholder 2">
            <a:extLst>
              <a:ext uri="{FF2B5EF4-FFF2-40B4-BE49-F238E27FC236}">
                <a16:creationId xmlns:a16="http://schemas.microsoft.com/office/drawing/2014/main" id="{D46BD98C-B571-43D4-81FF-2F456DCE5E22}"/>
              </a:ext>
            </a:extLst>
          </p:cNvPr>
          <p:cNvSpPr>
            <a:spLocks noGrp="1"/>
          </p:cNvSpPr>
          <p:nvPr>
            <p:ph type="body" idx="1"/>
          </p:nvPr>
        </p:nvSpPr>
        <p:spPr bwMode="gray">
          <a:xfrm>
            <a:off x="495300" y="1381241"/>
            <a:ext cx="11315700" cy="451881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cxnSp>
        <p:nvCxnSpPr>
          <p:cNvPr id="27" name="Straight Connector 26">
            <a:extLst>
              <a:ext uri="{FF2B5EF4-FFF2-40B4-BE49-F238E27FC236}">
                <a16:creationId xmlns:a16="http://schemas.microsoft.com/office/drawing/2014/main" id="{2880C12F-0958-4626-AFCF-E12503C13471}"/>
              </a:ext>
            </a:extLst>
          </p:cNvPr>
          <p:cNvCxnSpPr>
            <a:cxnSpLocks/>
          </p:cNvCxnSpPr>
          <p:nvPr userDrawn="1"/>
        </p:nvCxnSpPr>
        <p:spPr bwMode="gray">
          <a:xfrm>
            <a:off x="457200" y="1100666"/>
            <a:ext cx="11353800"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87ED32-77BF-4841-8205-C14A8F512EEF}"/>
              </a:ext>
            </a:extLst>
          </p:cNvPr>
          <p:cNvCxnSpPr>
            <a:cxnSpLocks/>
          </p:cNvCxnSpPr>
          <p:nvPr userDrawn="1"/>
        </p:nvCxnSpPr>
        <p:spPr bwMode="gray">
          <a:xfrm>
            <a:off x="457200" y="1100666"/>
            <a:ext cx="11353800"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8CB2B45-2C05-4CEF-931C-2D0342C698C3}"/>
              </a:ext>
            </a:extLst>
          </p:cNvPr>
          <p:cNvCxnSpPr>
            <a:cxnSpLocks/>
          </p:cNvCxnSpPr>
          <p:nvPr userDrawn="1"/>
        </p:nvCxnSpPr>
        <p:spPr bwMode="gray">
          <a:xfrm>
            <a:off x="457200" y="1100666"/>
            <a:ext cx="11353800"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885B5E-952E-43E0-BDDE-E27C1CE5B950}"/>
              </a:ext>
            </a:extLst>
          </p:cNvPr>
          <p:cNvCxnSpPr>
            <a:cxnSpLocks/>
          </p:cNvCxnSpPr>
          <p:nvPr userDrawn="1"/>
        </p:nvCxnSpPr>
        <p:spPr bwMode="gray">
          <a:xfrm>
            <a:off x="457200" y="1100666"/>
            <a:ext cx="11353800"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B42A18-D288-4E38-919E-67D261C05322}"/>
              </a:ext>
            </a:extLst>
          </p:cNvPr>
          <p:cNvCxnSpPr>
            <a:cxnSpLocks/>
          </p:cNvCxnSpPr>
          <p:nvPr userDrawn="1"/>
        </p:nvCxnSpPr>
        <p:spPr bwMode="gray">
          <a:xfrm>
            <a:off x="457200" y="1100666"/>
            <a:ext cx="11353800"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EDCAB2-1643-4DA5-A90B-8DA02D043078}"/>
              </a:ext>
            </a:extLst>
          </p:cNvPr>
          <p:cNvCxnSpPr>
            <a:cxnSpLocks/>
          </p:cNvCxnSpPr>
          <p:nvPr userDrawn="1"/>
        </p:nvCxnSpPr>
        <p:spPr bwMode="gray">
          <a:xfrm>
            <a:off x="457200" y="1100666"/>
            <a:ext cx="11353800" cy="0"/>
          </a:xfrm>
          <a:prstGeom prst="line">
            <a:avLst/>
          </a:prstGeom>
          <a:ln w="12700">
            <a:solidFill>
              <a:srgbClr val="BF9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432809"/>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3000" b="1" i="0" kern="1200">
          <a:solidFill>
            <a:schemeClr val="bg1">
              <a:lumMod val="85000"/>
              <a:lumOff val="15000"/>
            </a:schemeClr>
          </a:solidFill>
          <a:effectLst/>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bg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F9000"/>
        </a:buClr>
        <a:buFont typeface="Arial" panose="020B0604020202020204" pitchFamily="34" charset="0"/>
        <a:buChar char="•"/>
        <a:defRPr sz="2200" b="0" i="0" kern="1200">
          <a:solidFill>
            <a:schemeClr val="bg1">
              <a:lumMod val="50000"/>
              <a:lumOff val="5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bg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bg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4D5A78-C7F5-4934-A997-413B748B91ED}"/>
              </a:ext>
            </a:extLst>
          </p:cNvPr>
          <p:cNvSpPr txBox="1"/>
          <p:nvPr/>
        </p:nvSpPr>
        <p:spPr>
          <a:xfrm>
            <a:off x="203693" y="2890391"/>
            <a:ext cx="6705599" cy="1077218"/>
          </a:xfrm>
          <a:prstGeom prst="rect">
            <a:avLst/>
          </a:prstGeom>
          <a:noFill/>
        </p:spPr>
        <p:txBody>
          <a:bodyPr wrap="square" rtlCol="0">
            <a:spAutoFit/>
          </a:bodyPr>
          <a:lstStyle/>
          <a:p>
            <a:r>
              <a:rPr lang="en-US" sz="3200" dirty="0">
                <a:solidFill>
                  <a:schemeClr val="bg1">
                    <a:lumMod val="75000"/>
                    <a:lumOff val="25000"/>
                  </a:schemeClr>
                </a:solidFill>
                <a:latin typeface="Arial" panose="020B0604020202020204" pitchFamily="34" charset="0"/>
                <a:cs typeface="Arial" panose="020B0604020202020204" pitchFamily="34" charset="0"/>
              </a:rPr>
              <a:t>MetroPlusHealth’s 2021</a:t>
            </a:r>
          </a:p>
          <a:p>
            <a:r>
              <a:rPr lang="en-US" sz="3200" dirty="0">
                <a:solidFill>
                  <a:schemeClr val="bg1">
                    <a:lumMod val="75000"/>
                    <a:lumOff val="25000"/>
                  </a:schemeClr>
                </a:solidFill>
                <a:latin typeface="Arial" panose="020B0604020202020204" pitchFamily="34" charset="0"/>
                <a:cs typeface="Arial" panose="020B0604020202020204" pitchFamily="34" charset="0"/>
              </a:rPr>
              <a:t>Survey of Behavioral Health</a:t>
            </a:r>
          </a:p>
        </p:txBody>
      </p:sp>
    </p:spTree>
    <p:extLst>
      <p:ext uri="{BB962C8B-B14F-4D97-AF65-F5344CB8AC3E}">
        <p14:creationId xmlns:p14="http://schemas.microsoft.com/office/powerpoint/2010/main" val="238382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 know someone who died from covid-19</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9" name="Content Placeholder 5">
            <a:extLst>
              <a:ext uri="{FF2B5EF4-FFF2-40B4-BE49-F238E27FC236}">
                <a16:creationId xmlns:a16="http://schemas.microsoft.com/office/drawing/2014/main" id="{D6778219-4DC3-4923-B23F-7AFCF29DE97D}"/>
              </a:ext>
            </a:extLst>
          </p:cNvPr>
          <p:cNvGraphicFramePr>
            <a:graphicFrameLocks noGrp="1"/>
          </p:cNvGraphicFramePr>
          <p:nvPr>
            <p:ph idx="1"/>
            <p:extLst>
              <p:ext uri="{D42A27DB-BD31-4B8C-83A1-F6EECF244321}">
                <p14:modId xmlns:p14="http://schemas.microsoft.com/office/powerpoint/2010/main" val="2409408005"/>
              </p:ext>
            </p:extLst>
          </p:nvPr>
        </p:nvGraphicFramePr>
        <p:xfrm>
          <a:off x="361043" y="1402556"/>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139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 have not properly grieved the loss of people who died from covid-19</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8" name="Content Placeholder 5">
            <a:extLst>
              <a:ext uri="{FF2B5EF4-FFF2-40B4-BE49-F238E27FC236}">
                <a16:creationId xmlns:a16="http://schemas.microsoft.com/office/drawing/2014/main" id="{2882E94C-8A16-4AF7-BA8F-0D5B268AA328}"/>
              </a:ext>
            </a:extLst>
          </p:cNvPr>
          <p:cNvGraphicFramePr>
            <a:graphicFrameLocks noGrp="1"/>
          </p:cNvGraphicFramePr>
          <p:nvPr>
            <p:ph idx="1"/>
            <p:extLst>
              <p:ext uri="{D42A27DB-BD31-4B8C-83A1-F6EECF244321}">
                <p14:modId xmlns:p14="http://schemas.microsoft.com/office/powerpoint/2010/main" val="1977304589"/>
              </p:ext>
            </p:extLst>
          </p:nvPr>
        </p:nvGraphicFramePr>
        <p:xfrm>
          <a:off x="393700" y="1402556"/>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044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 have no properly grieved the loss of people who died from covid-19</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9" name="Content Placeholder 5">
            <a:extLst>
              <a:ext uri="{FF2B5EF4-FFF2-40B4-BE49-F238E27FC236}">
                <a16:creationId xmlns:a16="http://schemas.microsoft.com/office/drawing/2014/main" id="{0EEEDCBA-16CC-4914-8437-12DC307519F4}"/>
              </a:ext>
            </a:extLst>
          </p:cNvPr>
          <p:cNvGraphicFramePr>
            <a:graphicFrameLocks noGrp="1"/>
          </p:cNvGraphicFramePr>
          <p:nvPr>
            <p:ph idx="1"/>
            <p:extLst>
              <p:ext uri="{D42A27DB-BD31-4B8C-83A1-F6EECF244321}">
                <p14:modId xmlns:p14="http://schemas.microsoft.com/office/powerpoint/2010/main" val="2122687821"/>
              </p:ext>
            </p:extLst>
          </p:nvPr>
        </p:nvGraphicFramePr>
        <p:xfrm>
          <a:off x="393700" y="1402556"/>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9110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 AM STILL TRYING TO FIND A BALANCE BETWEEN WORKING FROM HOME AND BEING WITH MY FAMILY</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20" name="Content Placeholder 5">
            <a:extLst>
              <a:ext uri="{FF2B5EF4-FFF2-40B4-BE49-F238E27FC236}">
                <a16:creationId xmlns:a16="http://schemas.microsoft.com/office/drawing/2014/main" id="{B5388330-04A2-4786-BC89-A5DFC7346AB0}"/>
              </a:ext>
            </a:extLst>
          </p:cNvPr>
          <p:cNvGraphicFramePr>
            <a:graphicFrameLocks noGrp="1"/>
          </p:cNvGraphicFramePr>
          <p:nvPr>
            <p:ph idx="1"/>
            <p:extLst>
              <p:ext uri="{D42A27DB-BD31-4B8C-83A1-F6EECF244321}">
                <p14:modId xmlns:p14="http://schemas.microsoft.com/office/powerpoint/2010/main" val="2320674439"/>
              </p:ext>
            </p:extLst>
          </p:nvPr>
        </p:nvGraphicFramePr>
        <p:xfrm>
          <a:off x="393700" y="1402556"/>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84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I’M READY TO SPEND LESS TIME AT HOME </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8" name="Content Placeholder 5">
            <a:extLst>
              <a:ext uri="{FF2B5EF4-FFF2-40B4-BE49-F238E27FC236}">
                <a16:creationId xmlns:a16="http://schemas.microsoft.com/office/drawing/2014/main" id="{9328C279-9245-4FD0-A97C-971892B7CEEE}"/>
              </a:ext>
            </a:extLst>
          </p:cNvPr>
          <p:cNvGraphicFramePr>
            <a:graphicFrameLocks noGrp="1"/>
          </p:cNvGraphicFramePr>
          <p:nvPr>
            <p:ph idx="1"/>
            <p:extLst>
              <p:ext uri="{D42A27DB-BD31-4B8C-83A1-F6EECF244321}">
                <p14:modId xmlns:p14="http://schemas.microsoft.com/office/powerpoint/2010/main" val="172351124"/>
              </p:ext>
            </p:extLst>
          </p:nvPr>
        </p:nvGraphicFramePr>
        <p:xfrm>
          <a:off x="361043" y="1402556"/>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605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 AM READY TO SOCIALIZE AND MEET NEW PEOPLE</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9" name="Content Placeholder 5">
            <a:extLst>
              <a:ext uri="{FF2B5EF4-FFF2-40B4-BE49-F238E27FC236}">
                <a16:creationId xmlns:a16="http://schemas.microsoft.com/office/drawing/2014/main" id="{E23FF72A-F3A1-4C3B-A226-C57086EC12D8}"/>
              </a:ext>
            </a:extLst>
          </p:cNvPr>
          <p:cNvGraphicFramePr>
            <a:graphicFrameLocks noGrp="1"/>
          </p:cNvGraphicFramePr>
          <p:nvPr>
            <p:ph idx="1"/>
            <p:extLst>
              <p:ext uri="{D42A27DB-BD31-4B8C-83A1-F6EECF244321}">
                <p14:modId xmlns:p14="http://schemas.microsoft.com/office/powerpoint/2010/main" val="3855126661"/>
              </p:ext>
            </p:extLst>
          </p:nvPr>
        </p:nvGraphicFramePr>
        <p:xfrm>
          <a:off x="448630" y="1350954"/>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06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 HAVE NOT PRIORITIZED MY MENTAL HEALTH DURING THE PANDEMIC</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8" name="Content Placeholder 5">
            <a:extLst>
              <a:ext uri="{FF2B5EF4-FFF2-40B4-BE49-F238E27FC236}">
                <a16:creationId xmlns:a16="http://schemas.microsoft.com/office/drawing/2014/main" id="{91E3C48B-4686-42DF-8C84-F69158C7D063}"/>
              </a:ext>
            </a:extLst>
          </p:cNvPr>
          <p:cNvGraphicFramePr>
            <a:graphicFrameLocks noGrp="1"/>
          </p:cNvGraphicFramePr>
          <p:nvPr>
            <p:ph idx="1"/>
            <p:extLst>
              <p:ext uri="{D42A27DB-BD31-4B8C-83A1-F6EECF244321}">
                <p14:modId xmlns:p14="http://schemas.microsoft.com/office/powerpoint/2010/main" val="366063816"/>
              </p:ext>
            </p:extLst>
          </p:nvPr>
        </p:nvGraphicFramePr>
        <p:xfrm>
          <a:off x="469900" y="1392875"/>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269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THE PANDEMIC HAS MADE ME REALIZE THE IMPORTANCE OF MENTAL HEALTH</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9" name="Content Placeholder 5">
            <a:extLst>
              <a:ext uri="{FF2B5EF4-FFF2-40B4-BE49-F238E27FC236}">
                <a16:creationId xmlns:a16="http://schemas.microsoft.com/office/drawing/2014/main" id="{B5BA6ECE-CE9F-4CA9-9440-86AA67268173}"/>
              </a:ext>
            </a:extLst>
          </p:cNvPr>
          <p:cNvGraphicFramePr>
            <a:graphicFrameLocks noGrp="1"/>
          </p:cNvGraphicFramePr>
          <p:nvPr>
            <p:ph idx="1"/>
            <p:extLst>
              <p:ext uri="{D42A27DB-BD31-4B8C-83A1-F6EECF244321}">
                <p14:modId xmlns:p14="http://schemas.microsoft.com/office/powerpoint/2010/main" val="2721461188"/>
              </p:ext>
            </p:extLst>
          </p:nvPr>
        </p:nvGraphicFramePr>
        <p:xfrm>
          <a:off x="469900" y="1350954"/>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187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I’m a little stressed about the holidays</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8" name="Content Placeholder 5">
            <a:extLst>
              <a:ext uri="{FF2B5EF4-FFF2-40B4-BE49-F238E27FC236}">
                <a16:creationId xmlns:a16="http://schemas.microsoft.com/office/drawing/2014/main" id="{8203B182-4C26-42EE-BEAC-8A83F82877FB}"/>
              </a:ext>
            </a:extLst>
          </p:cNvPr>
          <p:cNvGraphicFramePr>
            <a:graphicFrameLocks noGrp="1"/>
          </p:cNvGraphicFramePr>
          <p:nvPr>
            <p:ph idx="1"/>
            <p:extLst>
              <p:ext uri="{D42A27DB-BD31-4B8C-83A1-F6EECF244321}">
                <p14:modId xmlns:p14="http://schemas.microsoft.com/office/powerpoint/2010/main" val="3849133245"/>
              </p:ext>
            </p:extLst>
          </p:nvPr>
        </p:nvGraphicFramePr>
        <p:xfrm>
          <a:off x="469900" y="1402556"/>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753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 LOOK FORWARD TO HOLIDAY MEALS WITH FAMILY AND FRIENDS</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9" name="Content Placeholder 5">
            <a:extLst>
              <a:ext uri="{FF2B5EF4-FFF2-40B4-BE49-F238E27FC236}">
                <a16:creationId xmlns:a16="http://schemas.microsoft.com/office/drawing/2014/main" id="{256753C4-23C6-4E24-9084-4ADAF9C6AF20}"/>
              </a:ext>
            </a:extLst>
          </p:cNvPr>
          <p:cNvGraphicFramePr>
            <a:graphicFrameLocks noGrp="1"/>
          </p:cNvGraphicFramePr>
          <p:nvPr>
            <p:ph idx="1"/>
            <p:extLst>
              <p:ext uri="{D42A27DB-BD31-4B8C-83A1-F6EECF244321}">
                <p14:modId xmlns:p14="http://schemas.microsoft.com/office/powerpoint/2010/main" val="652560229"/>
              </p:ext>
            </p:extLst>
          </p:nvPr>
        </p:nvGraphicFramePr>
        <p:xfrm>
          <a:off x="440552" y="1402556"/>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112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p:txBody>
          <a:bodyPr>
            <a:normAutofit/>
          </a:bodyPr>
          <a:lstStyle/>
          <a:p>
            <a:r>
              <a:rPr lang="en-US" dirty="0"/>
              <a:t>Methodology</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B75AB42-B382-4B02-87AA-1427F4FA5F80}"/>
              </a:ext>
            </a:extLst>
          </p:cNvPr>
          <p:cNvSpPr txBox="1"/>
          <p:nvPr/>
        </p:nvSpPr>
        <p:spPr>
          <a:xfrm>
            <a:off x="469900" y="1358283"/>
            <a:ext cx="11404600" cy="2862322"/>
          </a:xfrm>
          <a:prstGeom prst="rect">
            <a:avLst/>
          </a:prstGeom>
          <a:noFill/>
        </p:spPr>
        <p:txBody>
          <a:bodyPr wrap="square" rtlCol="0">
            <a:spAutoFit/>
          </a:bodyPr>
          <a:lstStyle/>
          <a:p>
            <a:pPr marL="0" indent="0">
              <a:buNone/>
            </a:pPr>
            <a:r>
              <a:rPr lang="en-US" sz="1800" dirty="0">
                <a:solidFill>
                  <a:schemeClr val="bg1"/>
                </a:solidFill>
              </a:rPr>
              <a:t>The MetroPlusHealth 2021 Study of Behavioral Health Survey was sponsored by MetroPlusHealth. The survey was conducted by ENGINE Insights from September 21 through September 26, 2021. The purpose of the survey </a:t>
            </a:r>
            <a:r>
              <a:rPr lang="en-US" sz="1800">
                <a:solidFill>
                  <a:schemeClr val="bg1"/>
                </a:solidFill>
              </a:rPr>
              <a:t>was to </a:t>
            </a:r>
            <a:r>
              <a:rPr lang="en-US" sz="1800" dirty="0">
                <a:solidFill>
                  <a:schemeClr val="bg1"/>
                </a:solidFill>
              </a:rPr>
              <a:t>collect and analyze data for New York City and the general U.S. population about the COVID-19 pandemic and mental health. </a:t>
            </a:r>
          </a:p>
          <a:p>
            <a:pPr marL="0" indent="0">
              <a:buNone/>
            </a:pPr>
            <a:endParaRPr lang="en-US" dirty="0">
              <a:solidFill>
                <a:schemeClr val="bg1"/>
              </a:solidFill>
            </a:endParaRPr>
          </a:p>
          <a:p>
            <a:pPr marL="0" indent="0">
              <a:buNone/>
            </a:pPr>
            <a:r>
              <a:rPr lang="en-US" sz="1800" dirty="0">
                <a:solidFill>
                  <a:schemeClr val="bg1"/>
                </a:solidFill>
              </a:rPr>
              <a:t>A total of 1512 interviews were conducted, New York City completed 501, and the general U.S. population completed 1011. </a:t>
            </a:r>
          </a:p>
          <a:p>
            <a:pPr marL="0" indent="0">
              <a:buNone/>
            </a:pPr>
            <a:endParaRPr lang="en-US" sz="1800" dirty="0">
              <a:solidFill>
                <a:schemeClr val="bg1"/>
              </a:solidFill>
            </a:endParaRPr>
          </a:p>
          <a:p>
            <a:pPr marL="0" indent="0">
              <a:buNone/>
            </a:pPr>
            <a:r>
              <a:rPr lang="en-US" sz="1800" dirty="0">
                <a:solidFill>
                  <a:schemeClr val="bg1"/>
                </a:solidFill>
              </a:rPr>
              <a:t>For more information, contact Divendra Jaffar at jaffadi@metroplus.org.</a:t>
            </a:r>
          </a:p>
          <a:p>
            <a:endParaRPr lang="en-US" dirty="0"/>
          </a:p>
        </p:txBody>
      </p:sp>
    </p:spTree>
    <p:extLst>
      <p:ext uri="{BB962C8B-B14F-4D97-AF65-F5344CB8AC3E}">
        <p14:creationId xmlns:p14="http://schemas.microsoft.com/office/powerpoint/2010/main" val="3406882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 DREAM OF A WORLD WHERE EVERYONE HAS EXCELLENT HEALTH CARE AT LITTLE OR NO COST</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8" name="Content Placeholder 5">
            <a:extLst>
              <a:ext uri="{FF2B5EF4-FFF2-40B4-BE49-F238E27FC236}">
                <a16:creationId xmlns:a16="http://schemas.microsoft.com/office/drawing/2014/main" id="{0322E532-634F-468A-AD00-A0A219E4BE32}"/>
              </a:ext>
            </a:extLst>
          </p:cNvPr>
          <p:cNvGraphicFramePr>
            <a:graphicFrameLocks noGrp="1"/>
          </p:cNvGraphicFramePr>
          <p:nvPr>
            <p:ph idx="1"/>
            <p:extLst>
              <p:ext uri="{D42A27DB-BD31-4B8C-83A1-F6EECF244321}">
                <p14:modId xmlns:p14="http://schemas.microsoft.com/office/powerpoint/2010/main" val="3081963573"/>
              </p:ext>
            </p:extLst>
          </p:nvPr>
        </p:nvGraphicFramePr>
        <p:xfrm>
          <a:off x="469900" y="1392875"/>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482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F9D5-DFB6-4DAC-B7B4-D5F695F3EF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DC120A-CBF9-4DC4-ADA3-8BD83CA5117C}"/>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DA2993EB-A0C2-45BE-8309-3E809ECFD63A}"/>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D52BC1-5094-40F3-A818-605C1AB92B1D}"/>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3B827A-C6AB-4BA2-9856-966958635CC2}"/>
              </a:ext>
            </a:extLst>
          </p:cNvPr>
          <p:cNvSpPr/>
          <p:nvPr/>
        </p:nvSpPr>
        <p:spPr>
          <a:xfrm>
            <a:off x="0" y="0"/>
            <a:ext cx="12192000" cy="6858000"/>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56D9C3B-F068-41AA-8A7F-D6A720C80D84}"/>
              </a:ext>
            </a:extLst>
          </p:cNvPr>
          <p:cNvPicPr>
            <a:picLocks noChangeAspect="1"/>
          </p:cNvPicPr>
          <p:nvPr/>
        </p:nvPicPr>
        <p:blipFill>
          <a:blip r:embed="rId2"/>
          <a:srcRect/>
          <a:stretch/>
        </p:blipFill>
        <p:spPr>
          <a:xfrm>
            <a:off x="1909731" y="2569029"/>
            <a:ext cx="8372537" cy="12300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461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E002-F5C3-4659-83F3-28503BE19509}"/>
              </a:ext>
            </a:extLst>
          </p:cNvPr>
          <p:cNvSpPr>
            <a:spLocks noGrp="1"/>
          </p:cNvSpPr>
          <p:nvPr>
            <p:ph type="title"/>
          </p:nvPr>
        </p:nvSpPr>
        <p:spPr/>
        <p:txBody>
          <a:bodyPr/>
          <a:lstStyle/>
          <a:p>
            <a:r>
              <a:rPr lang="en-US" dirty="0"/>
              <a:t>TABLE OF CONTENT</a:t>
            </a:r>
          </a:p>
        </p:txBody>
      </p:sp>
      <p:sp>
        <p:nvSpPr>
          <p:cNvPr id="7" name="TextBox 6">
            <a:extLst>
              <a:ext uri="{FF2B5EF4-FFF2-40B4-BE49-F238E27FC236}">
                <a16:creationId xmlns:a16="http://schemas.microsoft.com/office/drawing/2014/main" id="{B70124BF-6F2E-48B2-AE0F-A47ADA7B5911}"/>
              </a:ext>
            </a:extLst>
          </p:cNvPr>
          <p:cNvSpPr txBox="1"/>
          <p:nvPr/>
        </p:nvSpPr>
        <p:spPr>
          <a:xfrm>
            <a:off x="469900" y="1305017"/>
            <a:ext cx="9242271" cy="4031873"/>
          </a:xfrm>
          <a:prstGeom prst="rect">
            <a:avLst/>
          </a:prstGeom>
          <a:noFill/>
        </p:spPr>
        <p:txBody>
          <a:bodyPr wrap="square" rtlCol="0">
            <a:spAutoFit/>
          </a:bodyPr>
          <a:lstStyle/>
          <a:p>
            <a:pPr marL="342900" indent="-342900">
              <a:buFont typeface="+mj-lt"/>
              <a:buAutoNum type="arabicPeriod"/>
            </a:pPr>
            <a:r>
              <a:rPr lang="en-US" sz="1400" dirty="0">
                <a:solidFill>
                  <a:schemeClr val="bg1"/>
                </a:solidFill>
              </a:rPr>
              <a:t>The pandemic had a negative impact on my mental health…………………………………………………………………..………………………….4</a:t>
            </a:r>
          </a:p>
          <a:p>
            <a:pPr marL="342900" indent="-342900">
              <a:buFont typeface="+mj-lt"/>
              <a:buAutoNum type="arabicPeriod"/>
            </a:pPr>
            <a:r>
              <a:rPr lang="en-US" sz="1400" dirty="0">
                <a:solidFill>
                  <a:schemeClr val="bg1"/>
                </a:solidFill>
              </a:rPr>
              <a:t>Talking to a mental health professional would positively impact my mental health (age)…………………………………………………5</a:t>
            </a:r>
          </a:p>
          <a:p>
            <a:pPr marL="342900" indent="-342900">
              <a:buFont typeface="+mj-lt"/>
              <a:buAutoNum type="arabicPeriod"/>
            </a:pPr>
            <a:r>
              <a:rPr lang="en-US" sz="1400" dirty="0">
                <a:solidFill>
                  <a:schemeClr val="bg1"/>
                </a:solidFill>
              </a:rPr>
              <a:t>I’m optimistic about the future……………………………………………………………………………………………………………………………………… ..6</a:t>
            </a:r>
          </a:p>
          <a:p>
            <a:pPr marL="342900" indent="-342900">
              <a:buFont typeface="+mj-lt"/>
              <a:buAutoNum type="arabicPeriod"/>
            </a:pPr>
            <a:r>
              <a:rPr lang="en-US" sz="1400" dirty="0">
                <a:solidFill>
                  <a:schemeClr val="bg1"/>
                </a:solidFill>
              </a:rPr>
              <a:t>I felt lonely during the pandemic………………………………………………………………………………………………………………………………………7</a:t>
            </a:r>
          </a:p>
          <a:p>
            <a:pPr marL="342900" indent="-342900">
              <a:buFont typeface="+mj-lt"/>
              <a:buAutoNum type="arabicPeriod"/>
            </a:pPr>
            <a:r>
              <a:rPr lang="en-US" sz="1400" dirty="0">
                <a:solidFill>
                  <a:schemeClr val="bg1"/>
                </a:solidFill>
              </a:rPr>
              <a:t>The pandemic has given me anxiety………………………………………………………………………………………………………………………………….8</a:t>
            </a:r>
          </a:p>
          <a:p>
            <a:pPr marL="342900" indent="-342900">
              <a:buFont typeface="+mj-lt"/>
              <a:buAutoNum type="arabicPeriod"/>
            </a:pPr>
            <a:r>
              <a:rPr lang="en-US" sz="1400" dirty="0">
                <a:solidFill>
                  <a:schemeClr val="bg1"/>
                </a:solidFill>
              </a:rPr>
              <a:t>I am sleeping less………………………………………………………………………………………………………………………………………………………………9</a:t>
            </a:r>
          </a:p>
          <a:p>
            <a:pPr marL="342900" indent="-342900">
              <a:buFont typeface="+mj-lt"/>
              <a:buAutoNum type="arabicPeriod"/>
            </a:pPr>
            <a:r>
              <a:rPr lang="en-US" sz="1400" dirty="0">
                <a:solidFill>
                  <a:schemeClr val="bg1"/>
                </a:solidFill>
              </a:rPr>
              <a:t>I know someone who died from COVID-19……………………………………………………………………………………………………………………..10</a:t>
            </a:r>
          </a:p>
          <a:p>
            <a:pPr marL="342900" indent="-342900">
              <a:buFont typeface="+mj-lt"/>
              <a:buAutoNum type="arabicPeriod"/>
            </a:pPr>
            <a:r>
              <a:rPr lang="en-US" sz="1400" dirty="0">
                <a:solidFill>
                  <a:schemeClr val="bg1"/>
                </a:solidFill>
              </a:rPr>
              <a:t>I have not properly grieved the loss of people who died from COVID-19 (male/female)…………………………………………………11</a:t>
            </a:r>
          </a:p>
          <a:p>
            <a:pPr marL="342900" indent="-342900">
              <a:buFont typeface="+mj-lt"/>
              <a:buAutoNum type="arabicPeriod"/>
            </a:pPr>
            <a:r>
              <a:rPr lang="en-US" sz="1400" dirty="0">
                <a:solidFill>
                  <a:schemeClr val="bg1"/>
                </a:solidFill>
              </a:rPr>
              <a:t>I have not properly grieved the loss of people who died from COVID-19 (population)……………………………………………………12</a:t>
            </a:r>
          </a:p>
          <a:p>
            <a:pPr marL="342900" indent="-342900">
              <a:buFont typeface="+mj-lt"/>
              <a:buAutoNum type="arabicPeriod"/>
            </a:pPr>
            <a:r>
              <a:rPr lang="en-US" sz="1400" dirty="0">
                <a:solidFill>
                  <a:schemeClr val="bg1"/>
                </a:solidFill>
              </a:rPr>
              <a:t>I am still trying to find a balance between working from home and being with my family………………………………………………13</a:t>
            </a:r>
          </a:p>
          <a:p>
            <a:pPr marL="342900" indent="-342900">
              <a:buFont typeface="+mj-lt"/>
              <a:buAutoNum type="arabicPeriod"/>
            </a:pPr>
            <a:r>
              <a:rPr lang="en-US" sz="1400" dirty="0">
                <a:solidFill>
                  <a:schemeClr val="bg1"/>
                </a:solidFill>
              </a:rPr>
              <a:t>I’m ready to spend less time at home……………………………………………………………………………………………………………………………..14</a:t>
            </a:r>
          </a:p>
          <a:p>
            <a:pPr marL="342900" indent="-342900">
              <a:buFont typeface="+mj-lt"/>
              <a:buAutoNum type="arabicPeriod"/>
            </a:pPr>
            <a:r>
              <a:rPr lang="en-US" sz="1400" dirty="0">
                <a:solidFill>
                  <a:schemeClr val="bg1"/>
                </a:solidFill>
              </a:rPr>
              <a:t>I am ready to socialize and meet new people……………………………………………………………………………………………………………......15</a:t>
            </a:r>
          </a:p>
          <a:p>
            <a:pPr marL="342900" indent="-342900">
              <a:buFont typeface="+mj-lt"/>
              <a:buAutoNum type="arabicPeriod"/>
            </a:pPr>
            <a:r>
              <a:rPr lang="en-US" sz="1400" dirty="0">
                <a:solidFill>
                  <a:schemeClr val="bg1"/>
                </a:solidFill>
              </a:rPr>
              <a:t>I have not prioritized my mental health during the pandemic…………………………………………………………………………………………16</a:t>
            </a:r>
          </a:p>
          <a:p>
            <a:pPr marL="342900" indent="-342900">
              <a:buFont typeface="+mj-lt"/>
              <a:buAutoNum type="arabicPeriod"/>
            </a:pPr>
            <a:r>
              <a:rPr lang="en-US" sz="1400" dirty="0">
                <a:solidFill>
                  <a:schemeClr val="bg1"/>
                </a:solidFill>
              </a:rPr>
              <a:t>The pandemic has made me realize the importance of mental health…………………………………………………………………………….17</a:t>
            </a:r>
          </a:p>
          <a:p>
            <a:pPr marL="342900" indent="-342900">
              <a:buFont typeface="+mj-lt"/>
              <a:buAutoNum type="arabicPeriod"/>
            </a:pPr>
            <a:r>
              <a:rPr lang="en-US" sz="1400" dirty="0">
                <a:solidFill>
                  <a:schemeClr val="bg1"/>
                </a:solidFill>
              </a:rPr>
              <a:t>I’m a little stressed about the holidays……………………………………………………………………………………………………………………………18</a:t>
            </a:r>
          </a:p>
          <a:p>
            <a:pPr marL="342900" indent="-342900">
              <a:buFont typeface="+mj-lt"/>
              <a:buAutoNum type="arabicPeriod"/>
            </a:pPr>
            <a:r>
              <a:rPr lang="en-US" sz="1400" dirty="0">
                <a:solidFill>
                  <a:schemeClr val="bg1"/>
                </a:solidFill>
              </a:rPr>
              <a:t>I look forward to holiday meals with family and friends………………………………………………………………………………………………….19</a:t>
            </a:r>
          </a:p>
          <a:p>
            <a:pPr marL="342900" indent="-342900">
              <a:buFont typeface="+mj-lt"/>
              <a:buAutoNum type="arabicPeriod"/>
            </a:pPr>
            <a:r>
              <a:rPr lang="en-US" sz="1400" dirty="0">
                <a:solidFill>
                  <a:schemeClr val="bg1"/>
                </a:solidFill>
              </a:rPr>
              <a:t>I dream of a world where everyone has excellent health care at little or no cost……………………………………………………………20</a:t>
            </a:r>
          </a:p>
          <a:p>
            <a:endParaRPr lang="en-US" dirty="0"/>
          </a:p>
        </p:txBody>
      </p:sp>
    </p:spTree>
    <p:extLst>
      <p:ext uri="{BB962C8B-B14F-4D97-AF65-F5344CB8AC3E}">
        <p14:creationId xmlns:p14="http://schemas.microsoft.com/office/powerpoint/2010/main" val="165405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The pandemic had a negative impact on my mental health</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9" name="Content Placeholder 5">
            <a:extLst>
              <a:ext uri="{FF2B5EF4-FFF2-40B4-BE49-F238E27FC236}">
                <a16:creationId xmlns:a16="http://schemas.microsoft.com/office/drawing/2014/main" id="{D515D612-CAAD-4B27-AD1A-54F9CB42C91D}"/>
              </a:ext>
            </a:extLst>
          </p:cNvPr>
          <p:cNvGraphicFramePr>
            <a:graphicFrameLocks noGrp="1"/>
          </p:cNvGraphicFramePr>
          <p:nvPr>
            <p:ph idx="1"/>
            <p:extLst>
              <p:ext uri="{D42A27DB-BD31-4B8C-83A1-F6EECF244321}">
                <p14:modId xmlns:p14="http://schemas.microsoft.com/office/powerpoint/2010/main" val="2571390022"/>
              </p:ext>
            </p:extLst>
          </p:nvPr>
        </p:nvGraphicFramePr>
        <p:xfrm>
          <a:off x="393700" y="1402556"/>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242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TALKING TO A MENTAL HEALTH PROFESSIONAL WOULD POSITIVELY IMPACT MY LIFE</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8" name="Content Placeholder 5">
            <a:extLst>
              <a:ext uri="{FF2B5EF4-FFF2-40B4-BE49-F238E27FC236}">
                <a16:creationId xmlns:a16="http://schemas.microsoft.com/office/drawing/2014/main" id="{0D6615BD-A58F-4555-B239-6F29B440395B}"/>
              </a:ext>
            </a:extLst>
          </p:cNvPr>
          <p:cNvGraphicFramePr>
            <a:graphicFrameLocks noGrp="1"/>
          </p:cNvGraphicFramePr>
          <p:nvPr>
            <p:ph idx="1"/>
            <p:extLst>
              <p:ext uri="{D42A27DB-BD31-4B8C-83A1-F6EECF244321}">
                <p14:modId xmlns:p14="http://schemas.microsoft.com/office/powerpoint/2010/main" val="1140995391"/>
              </p:ext>
            </p:extLst>
          </p:nvPr>
        </p:nvGraphicFramePr>
        <p:xfrm>
          <a:off x="393700" y="1422339"/>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937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I’M OPTIMISTIC ABOUT THE FUTURE</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9" name="Content Placeholder 5">
            <a:extLst>
              <a:ext uri="{FF2B5EF4-FFF2-40B4-BE49-F238E27FC236}">
                <a16:creationId xmlns:a16="http://schemas.microsoft.com/office/drawing/2014/main" id="{F848625C-9233-4135-841B-74352623A138}"/>
              </a:ext>
            </a:extLst>
          </p:cNvPr>
          <p:cNvGraphicFramePr>
            <a:graphicFrameLocks noGrp="1"/>
          </p:cNvGraphicFramePr>
          <p:nvPr>
            <p:ph idx="1"/>
            <p:extLst>
              <p:ext uri="{D42A27DB-BD31-4B8C-83A1-F6EECF244321}">
                <p14:modId xmlns:p14="http://schemas.microsoft.com/office/powerpoint/2010/main" val="96479166"/>
              </p:ext>
            </p:extLst>
          </p:nvPr>
        </p:nvGraphicFramePr>
        <p:xfrm>
          <a:off x="393700" y="1402556"/>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005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 felt lonely during the pandemic</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8" name="Content Placeholder 5">
            <a:extLst>
              <a:ext uri="{FF2B5EF4-FFF2-40B4-BE49-F238E27FC236}">
                <a16:creationId xmlns:a16="http://schemas.microsoft.com/office/drawing/2014/main" id="{43AD0DDB-11D1-49EB-A2CD-6404BB83E6ED}"/>
              </a:ext>
            </a:extLst>
          </p:cNvPr>
          <p:cNvGraphicFramePr>
            <a:graphicFrameLocks noGrp="1"/>
          </p:cNvGraphicFramePr>
          <p:nvPr>
            <p:ph idx="1"/>
            <p:extLst>
              <p:ext uri="{D42A27DB-BD31-4B8C-83A1-F6EECF244321}">
                <p14:modId xmlns:p14="http://schemas.microsoft.com/office/powerpoint/2010/main" val="2231692701"/>
              </p:ext>
            </p:extLst>
          </p:nvPr>
        </p:nvGraphicFramePr>
        <p:xfrm>
          <a:off x="393700" y="1402556"/>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774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The pandemic has given me anxiety</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9" name="Content Placeholder 5">
            <a:extLst>
              <a:ext uri="{FF2B5EF4-FFF2-40B4-BE49-F238E27FC236}">
                <a16:creationId xmlns:a16="http://schemas.microsoft.com/office/drawing/2014/main" id="{2A7CCA15-82EC-42EA-B2BD-C2261607C527}"/>
              </a:ext>
            </a:extLst>
          </p:cNvPr>
          <p:cNvGraphicFramePr>
            <a:graphicFrameLocks noGrp="1"/>
          </p:cNvGraphicFramePr>
          <p:nvPr>
            <p:ph idx="1"/>
            <p:extLst>
              <p:ext uri="{D42A27DB-BD31-4B8C-83A1-F6EECF244321}">
                <p14:modId xmlns:p14="http://schemas.microsoft.com/office/powerpoint/2010/main" val="694655"/>
              </p:ext>
            </p:extLst>
          </p:nvPr>
        </p:nvGraphicFramePr>
        <p:xfrm>
          <a:off x="469900" y="1379588"/>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9531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FC11-1A8F-174A-8CDA-B4597830BF6E}"/>
              </a:ext>
            </a:extLst>
          </p:cNvPr>
          <p:cNvSpPr>
            <a:spLocks noGrp="1"/>
          </p:cNvSpPr>
          <p:nvPr>
            <p:ph type="title"/>
          </p:nvPr>
        </p:nvSpPr>
        <p:spPr>
          <a:xfrm>
            <a:off x="469900" y="217030"/>
            <a:ext cx="10618306" cy="879475"/>
          </a:xfrm>
        </p:spPr>
        <p:txBody>
          <a:bodyPr>
            <a:normAutofit/>
          </a:bodyPr>
          <a:lstStyle/>
          <a:p>
            <a:r>
              <a:rPr lang="en-US" dirty="0"/>
              <a:t>I am sleeping less</a:t>
            </a:r>
          </a:p>
        </p:txBody>
      </p:sp>
      <p:sp>
        <p:nvSpPr>
          <p:cNvPr id="14" name="TextBox 13">
            <a:extLst>
              <a:ext uri="{FF2B5EF4-FFF2-40B4-BE49-F238E27FC236}">
                <a16:creationId xmlns:a16="http://schemas.microsoft.com/office/drawing/2014/main" id="{D97FDE1C-EFCC-4AA5-874C-37AC2F13A889}"/>
              </a:ext>
            </a:extLst>
          </p:cNvPr>
          <p:cNvSpPr txBox="1"/>
          <p:nvPr/>
        </p:nvSpPr>
        <p:spPr>
          <a:xfrm rot="16200000">
            <a:off x="-428935" y="3234653"/>
            <a:ext cx="11740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COMM</a:t>
            </a:r>
          </a:p>
        </p:txBody>
      </p:sp>
      <p:sp>
        <p:nvSpPr>
          <p:cNvPr id="21" name="Rectangle 20">
            <a:extLst>
              <a:ext uri="{FF2B5EF4-FFF2-40B4-BE49-F238E27FC236}">
                <a16:creationId xmlns:a16="http://schemas.microsoft.com/office/drawing/2014/main" id="{8819C93F-4D93-4BA0-9DCB-E22B316934C9}"/>
              </a:ext>
            </a:extLst>
          </p:cNvPr>
          <p:cNvSpPr/>
          <p:nvPr/>
        </p:nvSpPr>
        <p:spPr>
          <a:xfrm rot="3223251">
            <a:off x="-433651" y="2651609"/>
            <a:ext cx="138365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w="12700">
                  <a:solidFill>
                    <a:srgbClr val="FFFFFF"/>
                  </a:solidFill>
                  <a:prstDash val="solid"/>
                </a:ln>
                <a:solidFill>
                  <a:srgbClr val="FFFFFF"/>
                </a:solidFill>
                <a:effectLst/>
                <a:uLnTx/>
                <a:uFillTx/>
                <a:latin typeface="Arial" panose="020B0604020202020204"/>
                <a:ea typeface="+mn-ea"/>
                <a:cs typeface="+mn-cs"/>
              </a:rPr>
              <a:t>AIRCOVER</a:t>
            </a:r>
          </a:p>
        </p:txBody>
      </p:sp>
      <p:sp>
        <p:nvSpPr>
          <p:cNvPr id="22" name="Rectangle 21">
            <a:extLst>
              <a:ext uri="{FF2B5EF4-FFF2-40B4-BE49-F238E27FC236}">
                <a16:creationId xmlns:a16="http://schemas.microsoft.com/office/drawing/2014/main" id="{F1A7CC7E-E3AE-42D7-A970-CF60D397E6D0}"/>
              </a:ext>
            </a:extLst>
          </p:cNvPr>
          <p:cNvSpPr/>
          <p:nvPr/>
        </p:nvSpPr>
        <p:spPr>
          <a:xfrm rot="7808149">
            <a:off x="-586320" y="3175730"/>
            <a:ext cx="1628611"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12700">
                  <a:solidFill>
                    <a:srgbClr val="FFFFFF"/>
                  </a:solidFill>
                  <a:prstDash val="solid"/>
                </a:ln>
                <a:solidFill>
                  <a:srgbClr val="FFFFFF"/>
                </a:solidFill>
                <a:effectLst/>
                <a:uLnTx/>
                <a:uFillTx/>
                <a:latin typeface="Arial" panose="020B0604020202020204"/>
                <a:ea typeface="+mn-ea"/>
                <a:cs typeface="+mn-cs"/>
              </a:rPr>
              <a:t>GROUND GAME</a:t>
            </a:r>
          </a:p>
        </p:txBody>
      </p:sp>
      <p:sp>
        <p:nvSpPr>
          <p:cNvPr id="37" name="Rectangle 36">
            <a:extLst>
              <a:ext uri="{FF2B5EF4-FFF2-40B4-BE49-F238E27FC236}">
                <a16:creationId xmlns:a16="http://schemas.microsoft.com/office/drawing/2014/main" id="{048A345A-996D-485C-A231-D62350579947}"/>
              </a:ext>
            </a:extLst>
          </p:cNvPr>
          <p:cNvSpPr/>
          <p:nvPr/>
        </p:nvSpPr>
        <p:spPr>
          <a:xfrm>
            <a:off x="6063343" y="5034510"/>
            <a:ext cx="2198915"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Behavioral health insourcing (</a:t>
            </a:r>
            <a:r>
              <a:rPr lang="en-US" sz="1200">
                <a:solidFill>
                  <a:srgbClr val="FFFFFF"/>
                </a:solidFill>
                <a:latin typeface="Arial" panose="020B0604020202020204"/>
              </a:rPr>
              <a:t>operational)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Provider communications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FFFFFF"/>
                </a:solidFill>
                <a:latin typeface="Arial" panose="020B0604020202020204"/>
              </a:rPr>
              <a:t>Flu campaign  </a:t>
            </a:r>
          </a:p>
        </p:txBody>
      </p:sp>
      <p:sp>
        <p:nvSpPr>
          <p:cNvPr id="38" name="TextBox 37">
            <a:extLst>
              <a:ext uri="{FF2B5EF4-FFF2-40B4-BE49-F238E27FC236}">
                <a16:creationId xmlns:a16="http://schemas.microsoft.com/office/drawing/2014/main" id="{65AA82ED-B9F6-4012-ABAD-E635238661DA}"/>
              </a:ext>
            </a:extLst>
          </p:cNvPr>
          <p:cNvSpPr txBox="1"/>
          <p:nvPr/>
        </p:nvSpPr>
        <p:spPr>
          <a:xfrm>
            <a:off x="4193787" y="1701698"/>
            <a:ext cx="2385716"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Market leadership</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#1 in 2020 Medicaid quality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5-star rated health plan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Flushing grand opening</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People-powered org: Awards </a:t>
            </a:r>
          </a:p>
        </p:txBody>
      </p:sp>
      <p:sp>
        <p:nvSpPr>
          <p:cNvPr id="39" name="TextBox 38">
            <a:extLst>
              <a:ext uri="{FF2B5EF4-FFF2-40B4-BE49-F238E27FC236}">
                <a16:creationId xmlns:a16="http://schemas.microsoft.com/office/drawing/2014/main" id="{C5BDC093-3A42-444A-BD3E-0A84B579B7D8}"/>
              </a:ext>
            </a:extLst>
          </p:cNvPr>
          <p:cNvSpPr txBox="1"/>
          <p:nvPr/>
        </p:nvSpPr>
        <p:spPr>
          <a:xfrm>
            <a:off x="8893298" y="1701698"/>
            <a:ext cx="3291768" cy="112851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Consumer buzz building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Mental health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Enrollment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i="0" strike="noStrike" kern="1200" cap="none" spc="0" normalizeH="0" baseline="0" noProof="0">
                <a:ln>
                  <a:noFill/>
                </a:ln>
                <a:solidFill>
                  <a:srgbClr val="FFFFFF"/>
                </a:solidFill>
                <a:effectLst/>
                <a:uLnTx/>
                <a:uFillTx/>
                <a:latin typeface="Arial" panose="020B0604020202020204"/>
                <a:ea typeface="+mn-ea"/>
                <a:cs typeface="+mn-cs"/>
              </a:rPr>
              <a:t>COVID</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strike="noStrike" kern="1200" cap="none" spc="0" normalizeH="0" baseline="0" noProof="0">
                <a:ln>
                  <a:noFill/>
                </a:ln>
                <a:solidFill>
                  <a:srgbClr val="FFFFFF"/>
                </a:solidFill>
                <a:effectLst/>
                <a:uLnTx/>
                <a:uFillTx/>
                <a:latin typeface="Arial" panose="020B0604020202020204"/>
                <a:ea typeface="+mn-ea"/>
                <a:cs typeface="+mn-cs"/>
              </a:rPr>
              <a:t>TBD </a:t>
            </a:r>
          </a:p>
        </p:txBody>
      </p:sp>
      <p:cxnSp>
        <p:nvCxnSpPr>
          <p:cNvPr id="40" name="Straight Connector 39">
            <a:extLst>
              <a:ext uri="{FF2B5EF4-FFF2-40B4-BE49-F238E27FC236}">
                <a16:creationId xmlns:a16="http://schemas.microsoft.com/office/drawing/2014/main" id="{598DF5B5-A62F-4200-AE67-6503235C25C8}"/>
              </a:ext>
            </a:extLst>
          </p:cNvPr>
          <p:cNvCxnSpPr>
            <a:cxnSpLocks/>
          </p:cNvCxnSpPr>
          <p:nvPr/>
        </p:nvCxnSpPr>
        <p:spPr>
          <a:xfrm>
            <a:off x="8823163"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182550D-6044-4A57-BC44-12418E6D9D54}"/>
              </a:ext>
            </a:extLst>
          </p:cNvPr>
          <p:cNvSpPr txBox="1"/>
          <p:nvPr/>
        </p:nvSpPr>
        <p:spPr>
          <a:xfrm>
            <a:off x="5268400" y="3105770"/>
            <a:ext cx="3824800" cy="1233158"/>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Consumer acquisition (DTC pull strategy)</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Essential Plan </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Qualified Health Plan</a:t>
            </a: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a:solidFill>
                <a:srgbClr val="FFFFFF"/>
              </a:solidFill>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200">
                <a:effectLst/>
                <a:latin typeface="Arial" panose="020B0604020202020204" pitchFamily="34" charset="0"/>
                <a:ea typeface="Calibri" panose="020F0502020204030204" pitchFamily="34" charset="0"/>
                <a:cs typeface="Arial" panose="020B0604020202020204" pitchFamily="34" charset="0"/>
              </a:rPr>
              <a:t>Goldcare</a:t>
            </a:r>
          </a:p>
        </p:txBody>
      </p:sp>
      <p:sp>
        <p:nvSpPr>
          <p:cNvPr id="43" name="TextBox 42">
            <a:extLst>
              <a:ext uri="{FF2B5EF4-FFF2-40B4-BE49-F238E27FC236}">
                <a16:creationId xmlns:a16="http://schemas.microsoft.com/office/drawing/2014/main" id="{BB7DF3C7-5993-4933-9CDD-01A510C42878}"/>
              </a:ext>
            </a:extLst>
          </p:cNvPr>
          <p:cNvSpPr txBox="1"/>
          <p:nvPr/>
        </p:nvSpPr>
        <p:spPr>
          <a:xfrm>
            <a:off x="6579503" y="1701698"/>
            <a:ext cx="2207920" cy="859723"/>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a:ea typeface="+mn-ea"/>
                <a:cs typeface="+mn-cs"/>
              </a:rPr>
              <a:t>Industry thought leadership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Integrated care management (BH)  </a:t>
            </a:r>
          </a:p>
          <a:p>
            <a:pPr marL="171450" marR="0" lvl="0" indent="-17145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200" b="1" i="1" u="none" strike="noStrike" kern="1200" cap="none" spc="0" normalizeH="0" baseline="0" noProof="0">
                <a:ln>
                  <a:noFill/>
                </a:ln>
                <a:effectLst/>
                <a:uLnTx/>
                <a:uFillTx/>
                <a:latin typeface="Arial" panose="020B0604020202020204"/>
                <a:ea typeface="+mn-ea"/>
                <a:cs typeface="+mn-cs"/>
              </a:rPr>
              <a:t>TBD</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cxnSp>
        <p:nvCxnSpPr>
          <p:cNvPr id="44" name="Straight Connector 43">
            <a:extLst>
              <a:ext uri="{FF2B5EF4-FFF2-40B4-BE49-F238E27FC236}">
                <a16:creationId xmlns:a16="http://schemas.microsoft.com/office/drawing/2014/main" id="{1184D95E-BB59-4247-8DD1-2F8EF74E0189}"/>
              </a:ext>
            </a:extLst>
          </p:cNvPr>
          <p:cNvCxnSpPr>
            <a:cxnSpLocks/>
          </p:cNvCxnSpPr>
          <p:nvPr/>
        </p:nvCxnSpPr>
        <p:spPr>
          <a:xfrm>
            <a:off x="6507887" y="1736241"/>
            <a:ext cx="0" cy="117763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494A952-EB8E-4554-B6A0-3835D0401E86}"/>
              </a:ext>
            </a:extLst>
          </p:cNvPr>
          <p:cNvSpPr txBox="1"/>
          <p:nvPr/>
        </p:nvSpPr>
        <p:spPr>
          <a:xfrm>
            <a:off x="5592250" y="4332578"/>
            <a:ext cx="3824800" cy="494494"/>
          </a:xfrm>
          <a:prstGeom prst="rect">
            <a:avLst/>
          </a:prstGeom>
          <a:noFill/>
        </p:spPr>
        <p:txBody>
          <a:bodyPr vert="horz" wrap="square" rtlCol="0">
            <a:spAutoFit/>
          </a:bodyPr>
          <a:lstStyle/>
          <a:p>
            <a:pPr marL="0" marR="0" lvl="0" indent="0" algn="l" defTabSz="914400" rtl="0" eaLnBrk="1" fontAlgn="auto" latinLnBrk="0" hangingPunct="1">
              <a:lnSpc>
                <a:spcPct val="90000"/>
              </a:lnSpc>
              <a:spcBef>
                <a:spcPts val="0"/>
              </a:spcBef>
              <a:spcAft>
                <a:spcPts val="400"/>
              </a:spcAft>
              <a:buClrTx/>
              <a:buSzTx/>
              <a:buFontTx/>
              <a:buNone/>
              <a:tabLst/>
              <a:defRPr/>
            </a:pPr>
            <a:r>
              <a:rPr kumimoji="0" lang="en-US" sz="12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Broker enablement (push strategy)</a:t>
            </a:r>
          </a:p>
          <a:p>
            <a:pPr marL="285750" marR="0"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Medicare (focus on dually-eligible)</a:t>
            </a:r>
            <a:endParaRPr lang="en-US" sz="1200" b="1" dirty="0">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D871144-391A-4570-A0D5-0D59BDF45564}"/>
              </a:ext>
            </a:extLst>
          </p:cNvPr>
          <p:cNvSpPr txBox="1"/>
          <p:nvPr/>
        </p:nvSpPr>
        <p:spPr>
          <a:xfrm>
            <a:off x="469900" y="5530499"/>
            <a:ext cx="10201013" cy="461665"/>
          </a:xfrm>
          <a:prstGeom prst="rect">
            <a:avLst/>
          </a:prstGeom>
          <a:noFill/>
        </p:spPr>
        <p:txBody>
          <a:bodyPr wrap="square" rtlCol="0">
            <a:spAutoFit/>
          </a:bodyPr>
          <a:lstStyle/>
          <a:p>
            <a:r>
              <a:rPr lang="en-US" sz="1200" dirty="0">
                <a:solidFill>
                  <a:schemeClr val="bg1"/>
                </a:solidFill>
              </a:rPr>
              <a:t>Source: MetroPlusHealth, 2021 Survey of Behavioral Health, September 2021. </a:t>
            </a:r>
          </a:p>
          <a:p>
            <a:r>
              <a:rPr lang="en-US" sz="1200" dirty="0">
                <a:solidFill>
                  <a:schemeClr val="bg1"/>
                </a:solidFill>
              </a:rPr>
              <a:t>NYC N=501, U.S. Population N=1011, Total N=1512</a:t>
            </a:r>
          </a:p>
        </p:txBody>
      </p:sp>
      <p:graphicFrame>
        <p:nvGraphicFramePr>
          <p:cNvPr id="18" name="Content Placeholder 5">
            <a:extLst>
              <a:ext uri="{FF2B5EF4-FFF2-40B4-BE49-F238E27FC236}">
                <a16:creationId xmlns:a16="http://schemas.microsoft.com/office/drawing/2014/main" id="{D02ED5D9-2977-4222-AD46-217B8DBCAEBB}"/>
              </a:ext>
            </a:extLst>
          </p:cNvPr>
          <p:cNvGraphicFramePr>
            <a:graphicFrameLocks noGrp="1"/>
          </p:cNvGraphicFramePr>
          <p:nvPr>
            <p:ph idx="1"/>
            <p:extLst>
              <p:ext uri="{D42A27DB-BD31-4B8C-83A1-F6EECF244321}">
                <p14:modId xmlns:p14="http://schemas.microsoft.com/office/powerpoint/2010/main" val="736033047"/>
              </p:ext>
            </p:extLst>
          </p:nvPr>
        </p:nvGraphicFramePr>
        <p:xfrm>
          <a:off x="393700" y="1402556"/>
          <a:ext cx="11404600" cy="4052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797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5B32608D0B7946B3EBA08181918ADF" ma:contentTypeVersion="8" ma:contentTypeDescription="Create a new document." ma:contentTypeScope="" ma:versionID="87050f995ce75c3bd3329685a8e8e069">
  <xsd:schema xmlns:xsd="http://www.w3.org/2001/XMLSchema" xmlns:xs="http://www.w3.org/2001/XMLSchema" xmlns:p="http://schemas.microsoft.com/office/2006/metadata/properties" xmlns:ns2="ecde6016-178c-42cf-b602-10f48a196fed" targetNamespace="http://schemas.microsoft.com/office/2006/metadata/properties" ma:root="true" ma:fieldsID="c068f4e21f8688f8e61b103d100b31fa" ns2:_="">
    <xsd:import namespace="ecde6016-178c-42cf-b602-10f48a196f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e6016-178c-42cf-b602-10f48a196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4A2159-93CB-4A02-B11F-40008FF2262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464A29-9FE3-42A1-B990-2AF56A5AF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e6016-178c-42cf-b602-10f48a196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C35ADB-F9C6-4ABA-8438-5D6764FEA8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TotalTime>
  <Words>2791</Words>
  <Application>Microsoft Office PowerPoint</Application>
  <PresentationFormat>Widescreen</PresentationFormat>
  <Paragraphs>580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Helvetica</vt:lpstr>
      <vt:lpstr>Office Theme</vt:lpstr>
      <vt:lpstr>PowerPoint Presentation</vt:lpstr>
      <vt:lpstr>Methodology</vt:lpstr>
      <vt:lpstr>TABLE OF CONTENT</vt:lpstr>
      <vt:lpstr>The pandemic had a negative impact on my mental health</vt:lpstr>
      <vt:lpstr>TALKING TO A MENTAL HEALTH PROFESSIONAL WOULD POSITIVELY IMPACT MY LIFE</vt:lpstr>
      <vt:lpstr>I’M OPTIMISTIC ABOUT THE FUTURE</vt:lpstr>
      <vt:lpstr>I felt lonely during the pandemic</vt:lpstr>
      <vt:lpstr>The pandemic has given me anxiety</vt:lpstr>
      <vt:lpstr>I am sleeping less</vt:lpstr>
      <vt:lpstr>I know someone who died from covid-19</vt:lpstr>
      <vt:lpstr>I have not properly grieved the loss of people who died from covid-19</vt:lpstr>
      <vt:lpstr>I have no properly grieved the loss of people who died from covid-19</vt:lpstr>
      <vt:lpstr>I AM STILL TRYING TO FIND A BALANCE BETWEEN WORKING FROM HOME AND BEING WITH MY FAMILY</vt:lpstr>
      <vt:lpstr>I’M READY TO SPEND LESS TIME AT HOME </vt:lpstr>
      <vt:lpstr>I AM READY TO SOCIALIZE AND MEET NEW PEOPLE</vt:lpstr>
      <vt:lpstr>I HAVE NOT PRIORITIZED MY MENTAL HEALTH DURING THE PANDEMIC</vt:lpstr>
      <vt:lpstr>THE PANDEMIC HAS MADE ME REALIZE THE IMPORTANCE OF MENTAL HEALTH</vt:lpstr>
      <vt:lpstr>I’m a little stressed about the holidays</vt:lpstr>
      <vt:lpstr>I LOOK FORWARD TO HOLIDAY MEALS WITH FAMILY AND FRIENDS</vt:lpstr>
      <vt:lpstr>I DREAM OF A WORLD WHERE EVERYONE HAS EXCELLENT HEALTH CARE AT LITTLE OR NO COST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Jaffar, Divendra</cp:lastModifiedBy>
  <cp:revision>54</cp:revision>
  <dcterms:created xsi:type="dcterms:W3CDTF">2019-12-31T17:35:15Z</dcterms:created>
  <dcterms:modified xsi:type="dcterms:W3CDTF">2021-10-27T20:49:13Z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0x010100135B32608D0B7946B3EBA08181918ADF</vt:lpwstr>
  </property>
</Properties>
</file>