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2" r:id="rId4"/>
    <p:sldId id="264" r:id="rId5"/>
    <p:sldId id="266" r:id="rId6"/>
    <p:sldId id="268" r:id="rId7"/>
    <p:sldId id="270" r:id="rId8"/>
    <p:sldId id="272" r:id="rId9"/>
    <p:sldId id="274" r:id="rId10"/>
    <p:sldId id="276" r:id="rId11"/>
    <p:sldId id="278" r:id="rId12"/>
  </p:sldIdLst>
  <p:sldSz cx="9144000" cy="6858000" type="screen4x3"/>
  <p:notesSz cx="6858000" cy="9144000"/>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0"/>
    <p:restoredTop sz="0"/>
  </p:normalViewPr>
  <p:slideViewPr>
    <p:cSldViewPr>
      <p:cViewPr varScale="1">
        <p:scale>
          <a:sx n="114" d="100"/>
          <a:sy n="114" d="100"/>
        </p:scale>
        <p:origin x="1506" y="102"/>
      </p:cViewPr>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Internal Title Slide">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1143" y="0"/>
            <a:ext cx="9144000" cy="68580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3" name="New picture"/>
          <p:cNvPicPr/>
          <p:nvPr/>
        </p:nvPicPr>
        <p:blipFill>
          <a:blip r:embed="rId2"/>
          <a:stretch>
            <a:fillRect/>
          </a:stretch>
        </p:blipFill>
        <p:spPr>
          <a:xfrm>
            <a:off x="1143" y="0"/>
            <a:ext cx="9144000" cy="6858000"/>
          </a:xfrm>
          <a:prstGeom prst="rect">
            <a:avLst/>
          </a:prstGeom>
        </p:spPr>
      </p:pic>
      <p:sp>
        <p:nvSpPr>
          <p:cNvPr id="4" name="New shape"/>
          <p:cNvSpPr/>
          <p:nvPr/>
        </p:nvSpPr>
        <p:spPr>
          <a:xfrm>
            <a:off x="0" y="5584825"/>
            <a:ext cx="9144000" cy="1273175"/>
          </a:xfrm>
          <a:prstGeom prst="rect">
            <a:avLst/>
          </a:prstGeom>
          <a:ln w="6350">
            <a:noFill/>
            <a:prstDash val="solid"/>
            <a:miter/>
          </a:ln>
        </p:spPr>
        <p:style>
          <a:lnRef idx="2">
            <a:schemeClr val="accent1">
              <a:shade val="50000"/>
            </a:schemeClr>
          </a:lnRef>
          <a:fillRef idx="1">
            <a:srgbClr val="00468B">
              <a:alpha val="52157"/>
            </a:srgbClr>
          </a:fillRef>
          <a:effectRef idx="0">
            <a:schemeClr val="accent1"/>
          </a:effectRef>
          <a:fontRef idx="minor">
            <a:schemeClr val="lt1"/>
          </a:fontRef>
        </p:style>
        <p:txBody>
          <a:bodyPr lIns="91440" tIns="53340" rIns="91440" bIns="91440" rtlCol="0" anchor="ctr"/>
          <a:lstStyle>
            <a:defPPr/>
          </a:lstStyle>
          <a:p>
            <a:endParaRPr/>
          </a:p>
        </p:txBody>
      </p:sp>
      <p:sp>
        <p:nvSpPr>
          <p:cNvPr id="5" name="New shape"/>
          <p:cNvSpPr/>
          <p:nvPr/>
        </p:nvSpPr>
        <p:spPr>
          <a:xfrm>
            <a:off x="3759962" y="5643499"/>
            <a:ext cx="1621536" cy="65405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3"/>
          <a:stretch>
            <a:fillRect/>
          </a:stretch>
        </p:blipFill>
        <p:spPr>
          <a:xfrm>
            <a:off x="3759962" y="5643499"/>
            <a:ext cx="1621536" cy="654050"/>
          </a:xfrm>
          <a:prstGeom prst="rect">
            <a:avLst/>
          </a:prstGeom>
        </p:spPr>
      </p:pic>
      <p:sp>
        <p:nvSpPr>
          <p:cNvPr id="7"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D9D9D6"/>
          </a:fillRef>
          <a:effectRef idx="0">
            <a:schemeClr val="accent1"/>
          </a:effectRef>
          <a:fontRef idx="minor">
            <a:schemeClr val="lt1"/>
          </a:fontRef>
        </p:style>
        <p:txBody>
          <a:bodyPr lIns="91440" tIns="53340" rIns="91440" bIns="91440" rtlCol="0" anchor="ctr"/>
          <a:lstStyle>
            <a:defPPr/>
          </a:lstStyle>
          <a:p>
            <a:endParaRPr/>
          </a:p>
        </p:txBody>
      </p:sp>
      <p:sp>
        <p:nvSpPr>
          <p:cNvPr id="3" name="New shape"/>
          <p:cNvSpPr/>
          <p:nvPr/>
        </p:nvSpPr>
        <p:spPr>
          <a:xfrm>
            <a:off x="8790305" y="6413500"/>
            <a:ext cx="264287" cy="353949"/>
          </a:xfrm>
          <a:prstGeom prst="ellipse">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
        <p:nvSpPr>
          <p:cNvPr id="4" name="New shape"/>
          <p:cNvSpPr/>
          <p:nvPr/>
        </p:nvSpPr>
        <p:spPr>
          <a:xfrm>
            <a:off x="101092" y="6364224"/>
            <a:ext cx="1270381" cy="45872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5" name="New picture"/>
          <p:cNvPicPr/>
          <p:nvPr/>
        </p:nvPicPr>
        <p:blipFill>
          <a:blip r:embed="rId2"/>
          <a:stretch>
            <a:fillRect/>
          </a:stretch>
        </p:blipFill>
        <p:spPr>
          <a:xfrm>
            <a:off x="101092" y="6364224"/>
            <a:ext cx="1270381" cy="458724"/>
          </a:xfrm>
          <a:prstGeom prst="rect">
            <a:avLst/>
          </a:prstGeom>
        </p:spPr>
      </p:pic>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harts &amp; Graphs">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0" y="6334125"/>
            <a:ext cx="9144000" cy="523875"/>
          </a:xfrm>
          <a:prstGeom prst="rect">
            <a:avLst/>
          </a:prstGeom>
          <a:ln w="6350">
            <a:noFill/>
            <a:prstDash val="solid"/>
            <a:miter/>
          </a:ln>
        </p:spPr>
        <p:style>
          <a:lnRef idx="2">
            <a:schemeClr val="accent1">
              <a:shade val="50000"/>
            </a:schemeClr>
          </a:lnRef>
          <a:fillRef idx="1">
            <a:srgbClr val="D9D9D6"/>
          </a:fillRef>
          <a:effectRef idx="0">
            <a:schemeClr val="accent1"/>
          </a:effectRef>
          <a:fontRef idx="minor">
            <a:schemeClr val="lt1"/>
          </a:fontRef>
        </p:style>
        <p:txBody>
          <a:bodyPr lIns="91440" tIns="53340" rIns="91440" bIns="91440" rtlCol="0" anchor="ctr"/>
          <a:lstStyle>
            <a:defPPr/>
          </a:lstStyle>
          <a:p>
            <a:endParaRPr/>
          </a:p>
        </p:txBody>
      </p:sp>
      <p:sp>
        <p:nvSpPr>
          <p:cNvPr id="3" name="New shape"/>
          <p:cNvSpPr/>
          <p:nvPr/>
        </p:nvSpPr>
        <p:spPr>
          <a:xfrm>
            <a:off x="8790305" y="6413500"/>
            <a:ext cx="264287" cy="353949"/>
          </a:xfrm>
          <a:prstGeom prst="ellipse">
            <a:avLst/>
          </a:prstGeom>
          <a:ln w="6350">
            <a:noFill/>
            <a:prstDash val="solid"/>
            <a:miter/>
          </a:ln>
        </p:spPr>
        <p:style>
          <a:lnRef idx="2">
            <a:schemeClr val="accent1">
              <a:shade val="50000"/>
            </a:schemeClr>
          </a:lnRef>
          <a:fillRef idx="1">
            <a:srgbClr val="00468B"/>
          </a:fillRef>
          <a:effectRef idx="0">
            <a:schemeClr val="accent1"/>
          </a:effectRef>
          <a:fontRef idx="minor">
            <a:schemeClr val="lt1"/>
          </a:fontRef>
        </p:style>
        <p:txBody>
          <a:bodyPr lIns="91440" tIns="53340" rIns="91440" bIns="91440" rtlCol="0" anchor="ctr"/>
          <a:lstStyle>
            <a:defPPr/>
          </a:lstStyle>
          <a:p>
            <a:endParaRPr/>
          </a:p>
        </p:txBody>
      </p:sp>
      <p:sp>
        <p:nvSpPr>
          <p:cNvPr id="4" name="New shape"/>
          <p:cNvSpPr/>
          <p:nvPr/>
        </p:nvSpPr>
        <p:spPr>
          <a:xfrm>
            <a:off x="101092" y="6364224"/>
            <a:ext cx="1270381" cy="45872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5" name="New picture"/>
          <p:cNvPicPr/>
          <p:nvPr/>
        </p:nvPicPr>
        <p:blipFill>
          <a:blip r:embed="rId2"/>
          <a:stretch>
            <a:fillRect/>
          </a:stretch>
        </p:blipFill>
        <p:spPr>
          <a:xfrm>
            <a:off x="101092" y="6364224"/>
            <a:ext cx="1270381" cy="458724"/>
          </a:xfrm>
          <a:prstGeom prst="rect">
            <a:avLst/>
          </a:prstGeom>
        </p:spPr>
      </p:pic>
    </p:spTree>
  </p:cSld>
  <p:clrMapOvr>
    <a:masterClrMapping/>
  </p:clrMapOv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defP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def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defPPr/>
            <a:lvl1pPr algn="l">
              <a:defRPr sz="1200">
                <a:solidFill>
                  <a:schemeClr val="tx1">
                    <a:tint val="75000"/>
                  </a:schemeClr>
                </a:solidFill>
              </a:defRPr>
            </a:lvl1pPr>
          </a:lstStyle>
          <a:p>
            <a:fld id="{E8FD0B7A-F5DD-4F40-B4CB-3B2C354B893A}" type="datetimeFigureOut">
              <a:rPr lang="en-US" smtClean="0"/>
              <a:pPr/>
              <a:t>01/18/2022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defPPr/>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defPPr/>
            <a:lvl1pPr algn="r">
              <a:defRPr sz="1200">
                <a:solidFill>
                  <a:schemeClr val="tx1">
                    <a:tint val="75000"/>
                  </a:schemeClr>
                </a:solidFill>
              </a:defRPr>
            </a:lvl1pPr>
          </a:lstStyle>
          <a:p>
            <a:fld id="{93AE1883-0942-4AA3-9DB2-9C7C3A0314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508" y="2435606"/>
            <a:ext cx="9144000" cy="1054608"/>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b"/>
          <a:lstStyle>
            <a:defPPr/>
          </a:lstStyle>
          <a:p>
            <a:pPr algn="ctr" defTabSz="457200">
              <a:lnSpc>
                <a:spcPct val="90000"/>
              </a:lnSpc>
              <a:spcBef>
                <a:spcPct val="0"/>
              </a:spcBef>
              <a:spcAft>
                <a:spcPct val="0"/>
              </a:spcAft>
            </a:pPr>
            <a:endParaRPr sz="4800" b="1">
              <a:solidFill>
                <a:srgbClr val="000000"/>
              </a:solidFill>
              <a:latin typeface="Arial"/>
              <a:ea typeface="Arial"/>
            </a:endParaRPr>
          </a:p>
          <a:p>
            <a:pPr algn="ctr" defTabSz="457200">
              <a:lnSpc>
                <a:spcPct val="90000"/>
              </a:lnSpc>
              <a:spcBef>
                <a:spcPct val="0"/>
              </a:spcBef>
              <a:spcAft>
                <a:spcPct val="0"/>
              </a:spcAft>
            </a:pPr>
            <a:r>
              <a:rPr sz="4800" b="1">
                <a:solidFill>
                  <a:srgbClr val="FFFFFF"/>
                </a:solidFill>
                <a:latin typeface="Arial"/>
                <a:ea typeface="Arial"/>
              </a:rPr>
              <a:t>FOURTH QUARTER 2021 RESULTS</a:t>
            </a:r>
          </a:p>
        </p:txBody>
      </p:sp>
      <p:sp>
        <p:nvSpPr>
          <p:cNvPr id="3" name="New shape"/>
          <p:cNvSpPr/>
          <p:nvPr/>
        </p:nvSpPr>
        <p:spPr>
          <a:xfrm>
            <a:off x="0" y="3490214"/>
            <a:ext cx="9145143" cy="89928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90000"/>
              </a:lnSpc>
              <a:spcBef>
                <a:spcPts val="1000"/>
              </a:spcBef>
              <a:spcAft>
                <a:spcPct val="0"/>
              </a:spcAft>
            </a:pPr>
            <a:r>
              <a:rPr sz="4000">
                <a:solidFill>
                  <a:srgbClr val="FFFFFF"/>
                </a:solidFill>
                <a:latin typeface="Arial"/>
                <a:ea typeface="Arial"/>
              </a:rPr>
              <a:t>NASDAQ: FULT</a:t>
            </a:r>
          </a:p>
        </p:txBody>
      </p:sp>
      <p:sp>
        <p:nvSpPr>
          <p:cNvPr id="4" name="New shape"/>
          <p:cNvSpPr/>
          <p:nvPr/>
        </p:nvSpPr>
        <p:spPr>
          <a:xfrm>
            <a:off x="-635" y="6445377"/>
            <a:ext cx="9144635" cy="41249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90000"/>
              </a:lnSpc>
              <a:spcBef>
                <a:spcPts val="1000"/>
              </a:spcBef>
              <a:spcAft>
                <a:spcPct val="0"/>
              </a:spcAft>
            </a:pPr>
            <a:r>
              <a:rPr sz="1600">
                <a:solidFill>
                  <a:srgbClr val="FFFFFF"/>
                </a:solidFill>
                <a:latin typeface="Arial"/>
                <a:ea typeface="Arial"/>
              </a:rPr>
              <a:t>Data as of or for the periods ended December 31, 2021 unless otherwise noted</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5425" y="177800"/>
            <a:ext cx="8845296"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ea typeface="Arial"/>
              </a:rPr>
              <a:t>NON-GAAP RECONCILIATION </a:t>
            </a:r>
          </a:p>
        </p:txBody>
      </p:sp>
      <p:sp>
        <p:nvSpPr>
          <p:cNvPr id="3" name="New shape"/>
          <p:cNvSpPr/>
          <p:nvPr/>
        </p:nvSpPr>
        <p:spPr>
          <a:xfrm>
            <a:off x="269240" y="698500"/>
            <a:ext cx="8605520" cy="127723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just" defTabSz="457200">
              <a:lnSpc>
                <a:spcPct val="100000"/>
              </a:lnSpc>
              <a:spcBef>
                <a:spcPct val="0"/>
              </a:spcBef>
              <a:spcAft>
                <a:spcPct val="0"/>
              </a:spcAft>
            </a:pPr>
            <a:r>
              <a:rPr sz="1100" b="1" i="1" u="sng">
                <a:solidFill>
                  <a:srgbClr val="000000"/>
                </a:solidFill>
                <a:latin typeface="Calibri"/>
                <a:ea typeface="Calibri"/>
              </a:rPr>
              <a:t>Note</a:t>
            </a:r>
            <a:r>
              <a:rPr sz="1100">
                <a:solidFill>
                  <a:srgbClr val="000000"/>
                </a:solidFill>
                <a:latin typeface="Calibri"/>
                <a:ea typeface="Calibri"/>
              </a:rPr>
              <a:t>: </a:t>
            </a:r>
            <a:r>
              <a:rPr sz="1100" i="1">
                <a:solidFill>
                  <a:srgbClr val="000000"/>
                </a:solidFill>
                <a:latin typeface="Calibri"/>
                <a:ea typeface="Calibri"/>
              </a:rPr>
              <a:t>The Corporation has presented the following non-GAAP (Generally Accepted Accounting Principles) financial measures because it believes that these measures provide useful and comparative information to assess trends in the Corporation's results of operations and financial condition. Presentation of these non-GAAP financial measures is consistent with how the Corporation evaluates its performance internally and these non-GAAP financial measures are frequently used by securities analysts, investors and other interested parties in the evaluation of companies in the Corporation's industry. Investors should recognize that the Corporation's presentation of these non-GAAP financial measures might not be comparable to similarly-titled measures of other companies. These non-GAAP financial measures should not be considered a substitute for GAAP basis measures and the Corporation strongly encourages a review of its condensed consolidated financial statements in their entirety. </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82BF55BC-A11A-43E0-AB70-397A882F055E}" type="slidenum">
              <a:rPr sz="1200">
                <a:solidFill>
                  <a:srgbClr val="FFFFFF"/>
                </a:solidFill>
                <a:latin typeface="Arial"/>
                <a:ea typeface="Arial"/>
              </a:rPr>
              <a:pPr/>
              <a:t>10</a:t>
            </a:fld>
            <a:endParaRPr sz="1200">
              <a:solidFill>
                <a:srgbClr val="FFFFFF"/>
              </a:solidFill>
              <a:latin typeface="Arial"/>
              <a:ea typeface="Arial"/>
            </a:endParaRPr>
          </a:p>
        </p:txBody>
      </p:sp>
      <p:graphicFrame>
        <p:nvGraphicFramePr>
          <p:cNvPr id="5" name="New Table"/>
          <p:cNvGraphicFramePr>
            <a:graphicFrameLocks noGrp="1"/>
          </p:cNvGraphicFramePr>
          <p:nvPr/>
        </p:nvGraphicFramePr>
        <p:xfrm>
          <a:off x="1343025" y="2496693"/>
          <a:ext cx="7181850" cy="3817163"/>
        </p:xfrm>
        <a:graphic>
          <a:graphicData uri="http://schemas.openxmlformats.org/drawingml/2006/table">
            <a:tbl>
              <a:tblPr>
                <a:tableStyleId>{5C22544A-7EE6-4342-B048-85BDC9FD1C3A}</a:tableStyleId>
              </a:tblPr>
              <a:tblGrid>
                <a:gridCol w="3381375">
                  <a:extLst>
                    <a:ext uri="{9D8B030D-6E8A-4147-A177-3AD203B41FA5}">
                      <a16:colId xmlns:a16="http://schemas.microsoft.com/office/drawing/2014/main" val="20000"/>
                    </a:ext>
                  </a:extLst>
                </a:gridCol>
                <a:gridCol w="523875">
                  <a:extLst>
                    <a:ext uri="{9D8B030D-6E8A-4147-A177-3AD203B41FA5}">
                      <a16:colId xmlns:a16="http://schemas.microsoft.com/office/drawing/2014/main" val="20001"/>
                    </a:ext>
                  </a:extLst>
                </a:gridCol>
                <a:gridCol w="952500">
                  <a:extLst>
                    <a:ext uri="{9D8B030D-6E8A-4147-A177-3AD203B41FA5}">
                      <a16:colId xmlns:a16="http://schemas.microsoft.com/office/drawing/2014/main" val="20002"/>
                    </a:ext>
                  </a:extLst>
                </a:gridCol>
                <a:gridCol w="200025">
                  <a:extLst>
                    <a:ext uri="{9D8B030D-6E8A-4147-A177-3AD203B41FA5}">
                      <a16:colId xmlns:a16="http://schemas.microsoft.com/office/drawing/2014/main" val="20003"/>
                    </a:ext>
                  </a:extLst>
                </a:gridCol>
                <a:gridCol w="952500">
                  <a:extLst>
                    <a:ext uri="{9D8B030D-6E8A-4147-A177-3AD203B41FA5}">
                      <a16:colId xmlns:a16="http://schemas.microsoft.com/office/drawing/2014/main" val="20004"/>
                    </a:ext>
                  </a:extLst>
                </a:gridCol>
                <a:gridCol w="219075">
                  <a:extLst>
                    <a:ext uri="{9D8B030D-6E8A-4147-A177-3AD203B41FA5}">
                      <a16:colId xmlns:a16="http://schemas.microsoft.com/office/drawing/2014/main" val="20005"/>
                    </a:ext>
                  </a:extLst>
                </a:gridCol>
                <a:gridCol w="952500">
                  <a:extLst>
                    <a:ext uri="{9D8B030D-6E8A-4147-A177-3AD203B41FA5}">
                      <a16:colId xmlns:a16="http://schemas.microsoft.com/office/drawing/2014/main" val="20006"/>
                    </a:ext>
                  </a:extLst>
                </a:gridCol>
              </a:tblGrid>
              <a:tr h="200025">
                <a:tc>
                  <a:txBody>
                    <a:bodyPr/>
                    <a:lstStyle>
                      <a:defPPr/>
                    </a:lstStyle>
                    <a:p>
                      <a:pPr algn="l">
                        <a:lnSpc>
                          <a:spcPct val="99600"/>
                        </a:lnSpc>
                      </a:pPr>
                      <a:r>
                        <a:rPr sz="1000" i="1">
                          <a:solidFill>
                            <a:srgbClr val="000000"/>
                          </a:solidFill>
                          <a:latin typeface="Calibri"/>
                          <a:ea typeface="Calibri"/>
                        </a:rPr>
                        <a:t>(dollars in thousands)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5">
                  <a:txBody>
                    <a:bodyPr/>
                    <a:lstStyle>
                      <a:defPPr/>
                    </a:lstStyle>
                    <a:p>
                      <a:pPr algn="ctr">
                        <a:lnSpc>
                          <a:spcPct val="99600"/>
                        </a:lnSpc>
                      </a:pPr>
                      <a:r>
                        <a:rPr sz="1000" b="1">
                          <a:solidFill>
                            <a:srgbClr val="000000"/>
                          </a:solidFill>
                          <a:latin typeface="Times New Roman"/>
                          <a:ea typeface="Times New Roman"/>
                        </a:rPr>
                        <a:t>Three months ended</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extLst>
                  <a:ext uri="{0D108BD9-81ED-4DB2-BD59-A6C34878D82A}">
                    <a16:rowId xmlns:a16="http://schemas.microsoft.com/office/drawing/2014/main" val="10000"/>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Dec 31</a:t>
                      </a:r>
                    </a:p>
                  </a:txBody>
                  <a:tcPr marL="27432"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12700" cmpd="sng">
                      <a:solidFill>
                        <a:srgbClr val="000000"/>
                      </a:solidFill>
                      <a:prstDash val="solid"/>
                    </a:lnT>
                    <a:lnB w="0"/>
                    <a:noFill/>
                  </a:tcPr>
                </a:tc>
                <a:tc>
                  <a:txBody>
                    <a:bodyPr/>
                    <a:lstStyle>
                      <a:defPPr/>
                    </a:lstStyle>
                    <a:p>
                      <a:pPr algn="ctr">
                        <a:lnSpc>
                          <a:spcPct val="99600"/>
                        </a:lnSpc>
                      </a:pPr>
                      <a:r>
                        <a:rPr sz="1000" b="1">
                          <a:solidFill>
                            <a:srgbClr val="000000"/>
                          </a:solidFill>
                          <a:latin typeface="Times New Roman"/>
                          <a:ea typeface="Times New Roman"/>
                        </a:rPr>
                        <a:t>Sep 30</a:t>
                      </a:r>
                    </a:p>
                  </a:txBody>
                  <a:tcPr marL="27432"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12700" cmpd="sng">
                      <a:solidFill>
                        <a:srgbClr val="000000"/>
                      </a:solidFill>
                      <a:prstDash val="solid"/>
                    </a:lnT>
                    <a:lnB w="0"/>
                    <a:noFill/>
                  </a:tcPr>
                </a:tc>
                <a:tc>
                  <a:txBody>
                    <a:bodyPr/>
                    <a:lstStyle>
                      <a:defPPr/>
                    </a:lstStyle>
                    <a:p>
                      <a:pPr algn="ctr">
                        <a:lnSpc>
                          <a:spcPct val="99600"/>
                        </a:lnSpc>
                      </a:pPr>
                      <a:r>
                        <a:rPr sz="1000" b="1">
                          <a:solidFill>
                            <a:srgbClr val="000000"/>
                          </a:solidFill>
                          <a:latin typeface="Times New Roman"/>
                          <a:ea typeface="Times New Roman"/>
                        </a:rPr>
                        <a:t>Dec 31</a:t>
                      </a:r>
                    </a:p>
                  </a:txBody>
                  <a:tcPr marL="27432" marR="27432" marT="0" marB="18288" anchor="b">
                    <a:lnL w="0"/>
                    <a:lnR w="0"/>
                    <a:lnT w="12700" cmpd="sng">
                      <a:solidFill>
                        <a:srgbClr val="000000"/>
                      </a:solidFill>
                      <a:prstDash val="solid"/>
                    </a:lnT>
                    <a:lnB w="0"/>
                    <a:noFill/>
                  </a:tcPr>
                </a:tc>
                <a:extLst>
                  <a:ext uri="{0D108BD9-81ED-4DB2-BD59-A6C34878D82A}">
                    <a16:rowId xmlns:a16="http://schemas.microsoft.com/office/drawing/2014/main" val="10001"/>
                  </a:ext>
                </a:extLst>
              </a:tr>
              <a:tr h="180975">
                <a:tc gridSpan="2">
                  <a:txBody>
                    <a:bodyPr/>
                    <a:lstStyle>
                      <a:defPPr/>
                    </a:lstStyle>
                    <a:p>
                      <a:pPr algn="l">
                        <a:lnSpc>
                          <a:spcPct val="99600"/>
                        </a:lnSpc>
                      </a:pPr>
                      <a:r>
                        <a:rPr sz="1000" b="1" u="sng">
                          <a:solidFill>
                            <a:srgbClr val="000000"/>
                          </a:solidFill>
                          <a:latin typeface="Times New Roman"/>
                          <a:ea typeface="Times New Roman"/>
                        </a:rPr>
                        <a:t>Return on average common shareholders' equity (tangible)</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2021</a:t>
                      </a:r>
                    </a:p>
                  </a:txBody>
                  <a:tcPr marL="27432" marR="27432"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2021</a:t>
                      </a:r>
                    </a:p>
                  </a:txBody>
                  <a:tcPr marL="27432" marR="27432"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2020</a:t>
                      </a:r>
                    </a:p>
                  </a:txBody>
                  <a:tcPr marL="27432" marR="27432" marT="0" marB="18288" anchor="b">
                    <a:lnL w="0"/>
                    <a:lnR w="0"/>
                    <a:lnT w="0"/>
                    <a:lnB w="12700" cmpd="sng">
                      <a:solidFill>
                        <a:srgbClr val="000000"/>
                      </a:solidFill>
                      <a:prstDash val="solid"/>
                    </a:lnB>
                    <a:noFill/>
                  </a:tcPr>
                </a:tc>
                <a:extLst>
                  <a:ext uri="{0D108BD9-81ED-4DB2-BD59-A6C34878D82A}">
                    <a16:rowId xmlns:a16="http://schemas.microsoft.com/office/drawing/2014/main" val="10002"/>
                  </a:ext>
                </a:extLst>
              </a:tr>
              <a:tr h="200025">
                <a:tc gridSpan="2">
                  <a:txBody>
                    <a:bodyPr/>
                    <a:lstStyle>
                      <a:defPPr/>
                    </a:lstStyle>
                    <a:p>
                      <a:pPr algn="l">
                        <a:lnSpc>
                          <a:spcPct val="99600"/>
                        </a:lnSpc>
                      </a:pPr>
                      <a:r>
                        <a:rPr sz="1000">
                          <a:solidFill>
                            <a:srgbClr val="000000"/>
                          </a:solidFill>
                          <a:latin typeface="Times New Roman"/>
                          <a:ea typeface="Times New Roman"/>
                        </a:rPr>
                        <a:t>Net income available to common shareholders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455422" algn="l"/>
                          <a:tab pos="909574" algn="l"/>
                        </a:tabLst>
                      </a:pPr>
                      <a:r>
                        <a:rPr sz="1000">
                          <a:solidFill>
                            <a:srgbClr val="000000"/>
                          </a:solidFill>
                          <a:latin typeface="Times New Roman"/>
                          <a:ea typeface="Times New Roman"/>
                        </a:rPr>
                        <a:t>	$59,325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55422" algn="l"/>
                          <a:tab pos="909574" algn="l"/>
                        </a:tabLst>
                      </a:pPr>
                      <a:r>
                        <a:rPr sz="1000">
                          <a:solidFill>
                            <a:srgbClr val="000000"/>
                          </a:solidFill>
                          <a:latin typeface="Times New Roman"/>
                          <a:ea typeface="Times New Roman"/>
                        </a:rPr>
                        <a:t>	$73,021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55422" algn="l"/>
                          <a:tab pos="909574" algn="l"/>
                        </a:tabLst>
                      </a:pPr>
                      <a:r>
                        <a:rPr sz="1000">
                          <a:solidFill>
                            <a:srgbClr val="000000"/>
                          </a:solidFill>
                          <a:latin typeface="Times New Roman"/>
                          <a:ea typeface="Times New Roman"/>
                        </a:rPr>
                        <a:t>	$48,690	</a:t>
                      </a: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3"/>
                  </a:ext>
                </a:extLst>
              </a:tr>
              <a:tr h="200025">
                <a:tc gridSpan="2">
                  <a:txBody>
                    <a:bodyPr/>
                    <a:lstStyle>
                      <a:defPPr/>
                    </a:lstStyle>
                    <a:p>
                      <a:pPr algn="l">
                        <a:lnSpc>
                          <a:spcPct val="99600"/>
                        </a:lnSpc>
                      </a:pPr>
                      <a:r>
                        <a:rPr sz="1000">
                          <a:solidFill>
                            <a:srgbClr val="000000"/>
                          </a:solidFill>
                          <a:latin typeface="Times New Roman"/>
                          <a:ea typeface="Times New Roman"/>
                        </a:rPr>
                        <a:t>Plus: Intangible amortization, net of tax</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677672" algn="l"/>
                          <a:tab pos="909574" algn="l"/>
                        </a:tabLst>
                      </a:pPr>
                      <a:r>
                        <a:rPr sz="1000">
                          <a:solidFill>
                            <a:srgbClr val="000000"/>
                          </a:solidFill>
                          <a:latin typeface="Times New Roman"/>
                          <a:ea typeface="Times New Roman"/>
                        </a:rPr>
                        <a:t>	114	</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677672" algn="l"/>
                          <a:tab pos="909574" algn="l"/>
                        </a:tabLst>
                      </a:pPr>
                      <a:r>
                        <a:rPr sz="1000">
                          <a:solidFill>
                            <a:srgbClr val="000000"/>
                          </a:solidFill>
                          <a:latin typeface="Times New Roman"/>
                          <a:ea typeface="Times New Roman"/>
                        </a:rPr>
                        <a:t>	118	</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677672" algn="l"/>
                          <a:tab pos="909574" algn="l"/>
                        </a:tabLst>
                      </a:pPr>
                      <a:r>
                        <a:rPr sz="1000">
                          <a:solidFill>
                            <a:srgbClr val="000000"/>
                          </a:solidFill>
                          <a:latin typeface="Times New Roman"/>
                          <a:ea typeface="Times New Roman"/>
                        </a:rPr>
                        <a:t>	104	</a:t>
                      </a: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04"/>
                  </a:ext>
                </a:extLst>
              </a:tr>
              <a:tr h="200025">
                <a:tc gridSpan="2">
                  <a:txBody>
                    <a:bodyPr/>
                    <a:lstStyle>
                      <a:defPPr/>
                    </a:lstStyle>
                    <a:p>
                      <a:pPr algn="l">
                        <a:lnSpc>
                          <a:spcPct val="99600"/>
                        </a:lnSpc>
                      </a:pPr>
                      <a:r>
                        <a:rPr sz="1000">
                          <a:solidFill>
                            <a:srgbClr val="000000"/>
                          </a:solidFill>
                          <a:latin typeface="Times New Roman"/>
                          <a:ea typeface="Times New Roman"/>
                        </a:rPr>
                        <a:t>Net income available to common shareholder's (numerator)</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518922" algn="l"/>
                          <a:tab pos="909574" algn="l"/>
                        </a:tabLst>
                      </a:pPr>
                      <a:r>
                        <a:rPr sz="1000">
                          <a:solidFill>
                            <a:srgbClr val="000000"/>
                          </a:solidFill>
                          <a:latin typeface="Times New Roman"/>
                          <a:ea typeface="Times New Roman"/>
                        </a:rPr>
                        <a:t>	59,439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18922" algn="l"/>
                          <a:tab pos="909574" algn="l"/>
                        </a:tabLst>
                      </a:pPr>
                      <a:r>
                        <a:rPr sz="1000">
                          <a:solidFill>
                            <a:srgbClr val="000000"/>
                          </a:solidFill>
                          <a:latin typeface="Times New Roman"/>
                          <a:ea typeface="Times New Roman"/>
                        </a:rPr>
                        <a:t>	73,139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18922" algn="l"/>
                          <a:tab pos="909574" algn="l"/>
                        </a:tabLst>
                      </a:pPr>
                      <a:r>
                        <a:rPr sz="1000">
                          <a:solidFill>
                            <a:srgbClr val="000000"/>
                          </a:solidFill>
                          <a:latin typeface="Times New Roman"/>
                          <a:ea typeface="Times New Roman"/>
                        </a:rPr>
                        <a:t>	48,794	</a:t>
                      </a: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05"/>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12700" cmpd="sng">
                      <a:solidFill>
                        <a:srgbClr val="000000"/>
                      </a:solidFill>
                      <a:prstDash val="solid"/>
                    </a:lnB>
                    <a:noFill/>
                  </a:tcPr>
                </a:tc>
                <a:extLst>
                  <a:ext uri="{0D108BD9-81ED-4DB2-BD59-A6C34878D82A}">
                    <a16:rowId xmlns:a16="http://schemas.microsoft.com/office/drawing/2014/main" val="10006"/>
                  </a:ext>
                </a:extLst>
              </a:tr>
              <a:tr h="200025">
                <a:tc gridSpan="2">
                  <a:txBody>
                    <a:bodyPr/>
                    <a:lstStyle>
                      <a:defPPr/>
                    </a:lstStyle>
                    <a:p>
                      <a:pPr algn="l">
                        <a:lnSpc>
                          <a:spcPct val="99600"/>
                        </a:lnSpc>
                      </a:pPr>
                      <a:r>
                        <a:rPr sz="1000">
                          <a:solidFill>
                            <a:srgbClr val="000000"/>
                          </a:solidFill>
                          <a:latin typeface="Times New Roman"/>
                          <a:ea typeface="Times New Roman"/>
                        </a:rPr>
                        <a:t>Average shareholders' equity</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296672" algn="l"/>
                          <a:tab pos="909574" algn="l"/>
                        </a:tabLst>
                      </a:pPr>
                      <a:r>
                        <a:rPr sz="1000">
                          <a:solidFill>
                            <a:srgbClr val="000000"/>
                          </a:solidFill>
                          <a:latin typeface="Times New Roman"/>
                          <a:ea typeface="Times New Roman"/>
                        </a:rPr>
                        <a:t>	$2,713,198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296672" algn="l"/>
                          <a:tab pos="909574" algn="l"/>
                        </a:tabLst>
                      </a:pPr>
                      <a:r>
                        <a:rPr sz="1000">
                          <a:solidFill>
                            <a:srgbClr val="000000"/>
                          </a:solidFill>
                          <a:latin typeface="Times New Roman"/>
                          <a:ea typeface="Times New Roman"/>
                        </a:rPr>
                        <a:t>	$2,722,833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296672" algn="l"/>
                          <a:tab pos="909574" algn="l"/>
                        </a:tabLst>
                      </a:pPr>
                      <a:r>
                        <a:rPr sz="1000">
                          <a:solidFill>
                            <a:srgbClr val="000000"/>
                          </a:solidFill>
                          <a:latin typeface="Times New Roman"/>
                          <a:ea typeface="Times New Roman"/>
                        </a:rPr>
                        <a:t>	$2,544,866	</a:t>
                      </a: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7"/>
                  </a:ext>
                </a:extLst>
              </a:tr>
              <a:tr h="200025">
                <a:tc>
                  <a:txBody>
                    <a:bodyPr/>
                    <a:lstStyle>
                      <a:defPPr/>
                    </a:lstStyle>
                    <a:p>
                      <a:pPr algn="l">
                        <a:lnSpc>
                          <a:spcPct val="99600"/>
                        </a:lnSpc>
                      </a:pPr>
                      <a:r>
                        <a:rPr sz="1000">
                          <a:solidFill>
                            <a:srgbClr val="000000"/>
                          </a:solidFill>
                          <a:latin typeface="Times New Roman"/>
                          <a:ea typeface="Times New Roman"/>
                        </a:rPr>
                        <a:t>Less: Average preferred stock</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13131" algn="l"/>
                        </a:tabLst>
                      </a:pPr>
                      <a:r>
                        <a:rPr sz="1000">
                          <a:solidFill>
                            <a:srgbClr val="000000"/>
                          </a:solidFill>
                          <a:latin typeface="Times New Roman"/>
                          <a:ea typeface="Times New Roman"/>
                        </a:rPr>
                        <a:t>	(192,878)</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13131" algn="l"/>
                        </a:tabLst>
                      </a:pPr>
                      <a:r>
                        <a:rPr sz="1000">
                          <a:solidFill>
                            <a:srgbClr val="000000"/>
                          </a:solidFill>
                          <a:latin typeface="Times New Roman"/>
                          <a:ea typeface="Times New Roman"/>
                        </a:rPr>
                        <a:t>	(192,878)</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13131" algn="l"/>
                        </a:tabLst>
                      </a:pPr>
                      <a:r>
                        <a:rPr sz="1000">
                          <a:solidFill>
                            <a:srgbClr val="000000"/>
                          </a:solidFill>
                          <a:latin typeface="Times New Roman"/>
                          <a:ea typeface="Times New Roman"/>
                        </a:rPr>
                        <a:t>	(127,639)</a:t>
                      </a:r>
                    </a:p>
                  </a:txBody>
                  <a:tcPr marL="0" marR="9144" marT="0" marB="18288" anchor="b">
                    <a:lnL w="0"/>
                    <a:lnR w="0"/>
                    <a:lnT w="0"/>
                    <a:lnB w="0"/>
                    <a:noFill/>
                  </a:tcPr>
                </a:tc>
                <a:extLst>
                  <a:ext uri="{0D108BD9-81ED-4DB2-BD59-A6C34878D82A}">
                    <a16:rowId xmlns:a16="http://schemas.microsoft.com/office/drawing/2014/main" val="10008"/>
                  </a:ext>
                </a:extLst>
              </a:tr>
              <a:tr h="200025">
                <a:tc gridSpan="2">
                  <a:txBody>
                    <a:bodyPr/>
                    <a:lstStyle>
                      <a:defPPr/>
                    </a:lstStyle>
                    <a:p>
                      <a:pPr algn="l">
                        <a:lnSpc>
                          <a:spcPct val="99600"/>
                        </a:lnSpc>
                      </a:pPr>
                      <a:r>
                        <a:rPr sz="1000">
                          <a:solidFill>
                            <a:srgbClr val="000000"/>
                          </a:solidFill>
                          <a:latin typeface="Times New Roman"/>
                          <a:ea typeface="Times New Roman"/>
                        </a:rPr>
                        <a:t>Less: Average goodwill and intangible assets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413131" algn="l"/>
                        </a:tabLst>
                      </a:pPr>
                      <a:r>
                        <a:rPr sz="1000">
                          <a:solidFill>
                            <a:srgbClr val="000000"/>
                          </a:solidFill>
                          <a:latin typeface="Times New Roman"/>
                          <a:ea typeface="Times New Roman"/>
                        </a:rPr>
                        <a:t>	(536,638)</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13131" algn="l"/>
                        </a:tabLst>
                      </a:pPr>
                      <a:r>
                        <a:rPr sz="1000">
                          <a:solidFill>
                            <a:srgbClr val="000000"/>
                          </a:solidFill>
                          <a:latin typeface="Times New Roman"/>
                          <a:ea typeface="Times New Roman"/>
                        </a:rPr>
                        <a:t>	(536,772)</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13131" algn="l"/>
                        </a:tabLst>
                      </a:pPr>
                      <a:r>
                        <a:rPr sz="1000">
                          <a:solidFill>
                            <a:srgbClr val="000000"/>
                          </a:solidFill>
                          <a:latin typeface="Times New Roman"/>
                          <a:ea typeface="Times New Roman"/>
                        </a:rPr>
                        <a:t>	(535,474)</a:t>
                      </a: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09"/>
                  </a:ext>
                </a:extLst>
              </a:tr>
              <a:tr h="342900">
                <a:tc gridSpan="2">
                  <a:txBody>
                    <a:bodyPr/>
                    <a:lstStyle>
                      <a:defPPr/>
                    </a:lstStyle>
                    <a:p>
                      <a:pPr algn="l">
                        <a:lnSpc>
                          <a:spcPct val="99600"/>
                        </a:lnSpc>
                      </a:pPr>
                      <a:r>
                        <a:rPr sz="1000">
                          <a:solidFill>
                            <a:srgbClr val="000000"/>
                          </a:solidFill>
                          <a:latin typeface="Times New Roman"/>
                          <a:ea typeface="Times New Roman"/>
                        </a:rPr>
                        <a:t>Average tangible common shareholders' equity (denominator)</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$1,983,682</a:t>
                      </a:r>
                    </a:p>
                  </a:txBody>
                  <a:tcPr marL="0" marR="27432"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$1,993,183</a:t>
                      </a:r>
                    </a:p>
                  </a:txBody>
                  <a:tcPr marL="0" marR="27432"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$1,881,753</a:t>
                      </a:r>
                    </a:p>
                  </a:txBody>
                  <a:tcPr marL="0" marR="27432"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0"/>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extLst>
                  <a:ext uri="{0D108BD9-81ED-4DB2-BD59-A6C34878D82A}">
                    <a16:rowId xmlns:a16="http://schemas.microsoft.com/office/drawing/2014/main" val="10011"/>
                  </a:ext>
                </a:extLst>
              </a:tr>
              <a:tr h="342900">
                <a:tc gridSpan="2">
                  <a:txBody>
                    <a:bodyPr/>
                    <a:lstStyle>
                      <a:defPPr/>
                    </a:lstStyle>
                    <a:p>
                      <a:pPr algn="l">
                        <a:lnSpc>
                          <a:spcPct val="99600"/>
                        </a:lnSpc>
                      </a:pPr>
                      <a:r>
                        <a:rPr sz="1000">
                          <a:solidFill>
                            <a:srgbClr val="000000"/>
                          </a:solidFill>
                          <a:latin typeface="Times New Roman"/>
                          <a:ea typeface="Times New Roman"/>
                        </a:rPr>
                        <a:t>Return on average common shareholders' equity (tangible), annualized</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11.89 %</a:t>
                      </a:r>
                    </a:p>
                  </a:txBody>
                  <a:tcPr marL="27432"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14.56 %</a:t>
                      </a:r>
                    </a:p>
                  </a:txBody>
                  <a:tcPr marL="27432"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10.32 %</a:t>
                      </a:r>
                    </a:p>
                  </a:txBody>
                  <a:tcPr marL="27432" marR="9144" marT="0" marB="18288" anchor="b">
                    <a:lnL w="0"/>
                    <a:lnR w="0"/>
                    <a:lnT w="0"/>
                    <a:lnB w="12700" cmpd="dbl">
                      <a:solidFill>
                        <a:srgbClr val="000000"/>
                      </a:solidFill>
                      <a:prstDash val="solid"/>
                    </a:lnB>
                    <a:noFill/>
                  </a:tcPr>
                </a:tc>
                <a:extLst>
                  <a:ext uri="{0D108BD9-81ED-4DB2-BD59-A6C34878D82A}">
                    <a16:rowId xmlns:a16="http://schemas.microsoft.com/office/drawing/2014/main" val="10012"/>
                  </a:ext>
                </a:extLst>
              </a:tr>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extLst>
                  <a:ext uri="{0D108BD9-81ED-4DB2-BD59-A6C34878D82A}">
                    <a16:rowId xmlns:a16="http://schemas.microsoft.com/office/drawing/2014/main" val="10013"/>
                  </a:ext>
                </a:extLst>
              </a:tr>
            </a:tbl>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5425" y="177800"/>
            <a:ext cx="8845296"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ea typeface="Arial"/>
              </a:rPr>
              <a:t>NON-GAAP RECONCILIATION </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5070439B-1F75-4A35-9B93-F814E9714425}" type="slidenum">
              <a:rPr sz="1200">
                <a:solidFill>
                  <a:srgbClr val="FFFFFF"/>
                </a:solidFill>
                <a:latin typeface="Arial"/>
                <a:ea typeface="Arial"/>
              </a:rPr>
              <a:pPr/>
              <a:t>11</a:t>
            </a:fld>
            <a:endParaRPr sz="1200">
              <a:solidFill>
                <a:srgbClr val="FFFFFF"/>
              </a:solidFill>
              <a:latin typeface="Arial"/>
              <a:ea typeface="Arial"/>
            </a:endParaRPr>
          </a:p>
        </p:txBody>
      </p:sp>
      <p:graphicFrame>
        <p:nvGraphicFramePr>
          <p:cNvPr id="4" name="New Table"/>
          <p:cNvGraphicFramePr>
            <a:graphicFrameLocks noGrp="1"/>
          </p:cNvGraphicFramePr>
          <p:nvPr/>
        </p:nvGraphicFramePr>
        <p:xfrm>
          <a:off x="115443" y="951357"/>
          <a:ext cx="6315075" cy="3228975"/>
        </p:xfrm>
        <a:graphic>
          <a:graphicData uri="http://schemas.openxmlformats.org/drawingml/2006/table">
            <a:tbl>
              <a:tblPr>
                <a:tableStyleId>{5C22544A-7EE6-4342-B048-85BDC9FD1C3A}</a:tableStyleId>
              </a:tblPr>
              <a:tblGrid>
                <a:gridCol w="3133725">
                  <a:extLst>
                    <a:ext uri="{9D8B030D-6E8A-4147-A177-3AD203B41FA5}">
                      <a16:colId xmlns:a16="http://schemas.microsoft.com/office/drawing/2014/main" val="20000"/>
                    </a:ext>
                  </a:extLst>
                </a:gridCol>
                <a:gridCol w="142875">
                  <a:extLst>
                    <a:ext uri="{9D8B030D-6E8A-4147-A177-3AD203B41FA5}">
                      <a16:colId xmlns:a16="http://schemas.microsoft.com/office/drawing/2014/main" val="20001"/>
                    </a:ext>
                  </a:extLst>
                </a:gridCol>
                <a:gridCol w="933450">
                  <a:extLst>
                    <a:ext uri="{9D8B030D-6E8A-4147-A177-3AD203B41FA5}">
                      <a16:colId xmlns:a16="http://schemas.microsoft.com/office/drawing/2014/main" val="20002"/>
                    </a:ext>
                  </a:extLst>
                </a:gridCol>
                <a:gridCol w="114300">
                  <a:extLst>
                    <a:ext uri="{9D8B030D-6E8A-4147-A177-3AD203B41FA5}">
                      <a16:colId xmlns:a16="http://schemas.microsoft.com/office/drawing/2014/main" val="20003"/>
                    </a:ext>
                  </a:extLst>
                </a:gridCol>
                <a:gridCol w="933450">
                  <a:extLst>
                    <a:ext uri="{9D8B030D-6E8A-4147-A177-3AD203B41FA5}">
                      <a16:colId xmlns:a16="http://schemas.microsoft.com/office/drawing/2014/main" val="20004"/>
                    </a:ext>
                  </a:extLst>
                </a:gridCol>
                <a:gridCol w="114300">
                  <a:extLst>
                    <a:ext uri="{9D8B030D-6E8A-4147-A177-3AD203B41FA5}">
                      <a16:colId xmlns:a16="http://schemas.microsoft.com/office/drawing/2014/main" val="20005"/>
                    </a:ext>
                  </a:extLst>
                </a:gridCol>
                <a:gridCol w="942975">
                  <a:extLst>
                    <a:ext uri="{9D8B030D-6E8A-4147-A177-3AD203B41FA5}">
                      <a16:colId xmlns:a16="http://schemas.microsoft.com/office/drawing/2014/main" val="20006"/>
                    </a:ext>
                  </a:extLst>
                </a:gridCol>
              </a:tblGrid>
              <a:tr h="180975">
                <a:tc>
                  <a:txBody>
                    <a:bodyPr/>
                    <a:lstStyle>
                      <a:defPPr/>
                    </a:lstStyle>
                    <a:p>
                      <a:pPr algn="l">
                        <a:lnSpc>
                          <a:spcPct val="99600"/>
                        </a:lnSpc>
                      </a:pPr>
                      <a:r>
                        <a:rPr sz="1000" i="1">
                          <a:solidFill>
                            <a:srgbClr val="000000"/>
                          </a:solidFill>
                          <a:latin typeface="Calibri"/>
                          <a:ea typeface="Calibri"/>
                        </a:rPr>
                        <a:t>(dollars in thousands)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gridSpan="5">
                  <a:txBody>
                    <a:bodyPr/>
                    <a:lstStyle>
                      <a:defPPr/>
                    </a:lstStyle>
                    <a:p>
                      <a:pPr algn="ctr">
                        <a:lnSpc>
                          <a:spcPct val="99600"/>
                        </a:lnSpc>
                      </a:pPr>
                      <a:r>
                        <a:rPr sz="1000" b="1">
                          <a:solidFill>
                            <a:srgbClr val="000000"/>
                          </a:solidFill>
                          <a:latin typeface="Times New Roman"/>
                          <a:ea typeface="Times New Roman"/>
                        </a:rPr>
                        <a:t>Three months ended</a:t>
                      </a:r>
                    </a:p>
                  </a:txBody>
                  <a:tcPr marL="27432" marR="27432" marT="0" marB="18288"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tc hMerge="1">
                  <a:txBody>
                    <a:bodyPr/>
                    <a:lstStyle>
                      <a:defPPr/>
                    </a:lstStyle>
                    <a:p>
                      <a:endParaRPr/>
                    </a:p>
                  </a:txBody>
                  <a:tcPr anchor="b">
                    <a:lnL w="0"/>
                    <a:lnR w="0"/>
                    <a:lnT w="0"/>
                    <a:lnB w="12700" cmpd="sng">
                      <a:solidFill>
                        <a:srgbClr val="000000"/>
                      </a:solidFill>
                      <a:prstDash val="solid"/>
                    </a:lnB>
                    <a:noFill/>
                  </a:tcPr>
                </a:tc>
                <a:extLst>
                  <a:ext uri="{0D108BD9-81ED-4DB2-BD59-A6C34878D82A}">
                    <a16:rowId xmlns:a16="http://schemas.microsoft.com/office/drawing/2014/main" val="10000"/>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Dec 31</a:t>
                      </a:r>
                    </a:p>
                  </a:txBody>
                  <a:tcPr marL="27432"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12700" cmpd="sng">
                      <a:solidFill>
                        <a:srgbClr val="000000"/>
                      </a:solidFill>
                      <a:prstDash val="solid"/>
                    </a:lnT>
                    <a:lnB w="0"/>
                    <a:noFill/>
                  </a:tcPr>
                </a:tc>
                <a:tc>
                  <a:txBody>
                    <a:bodyPr/>
                    <a:lstStyle>
                      <a:defPPr/>
                    </a:lstStyle>
                    <a:p>
                      <a:pPr algn="ctr">
                        <a:lnSpc>
                          <a:spcPct val="99600"/>
                        </a:lnSpc>
                      </a:pPr>
                      <a:r>
                        <a:rPr sz="1000" b="1">
                          <a:solidFill>
                            <a:srgbClr val="000000"/>
                          </a:solidFill>
                          <a:latin typeface="Times New Roman"/>
                          <a:ea typeface="Times New Roman"/>
                        </a:rPr>
                        <a:t>Sep 30</a:t>
                      </a:r>
                    </a:p>
                  </a:txBody>
                  <a:tcPr marL="27432"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12700" cmpd="sng">
                      <a:solidFill>
                        <a:srgbClr val="000000"/>
                      </a:solidFill>
                      <a:prstDash val="solid"/>
                    </a:lnT>
                    <a:lnB w="0"/>
                    <a:noFill/>
                  </a:tcPr>
                </a:tc>
                <a:tc>
                  <a:txBody>
                    <a:bodyPr/>
                    <a:lstStyle>
                      <a:defPPr/>
                    </a:lstStyle>
                    <a:p>
                      <a:pPr algn="ctr">
                        <a:lnSpc>
                          <a:spcPct val="99600"/>
                        </a:lnSpc>
                      </a:pPr>
                      <a:r>
                        <a:rPr sz="1000" b="1">
                          <a:solidFill>
                            <a:srgbClr val="000000"/>
                          </a:solidFill>
                          <a:latin typeface="Times New Roman"/>
                          <a:ea typeface="Times New Roman"/>
                        </a:rPr>
                        <a:t>Dec 31</a:t>
                      </a:r>
                    </a:p>
                  </a:txBody>
                  <a:tcPr marL="27432" marR="27432" marT="0" marB="18288" anchor="b">
                    <a:lnL w="0"/>
                    <a:lnR w="0"/>
                    <a:lnT w="12700" cmpd="sng">
                      <a:solidFill>
                        <a:srgbClr val="000000"/>
                      </a:solidFill>
                      <a:prstDash val="solid"/>
                    </a:lnT>
                    <a:lnB w="0"/>
                    <a:noFill/>
                  </a:tcPr>
                </a:tc>
                <a:extLst>
                  <a:ext uri="{0D108BD9-81ED-4DB2-BD59-A6C34878D82A}">
                    <a16:rowId xmlns:a16="http://schemas.microsoft.com/office/drawing/2014/main" val="10001"/>
                  </a:ext>
                </a:extLst>
              </a:tr>
              <a:tr h="190500">
                <a:tc gridSpan="2">
                  <a:txBody>
                    <a:bodyPr/>
                    <a:lstStyle>
                      <a:defPPr/>
                    </a:lstStyle>
                    <a:p>
                      <a:pPr algn="l">
                        <a:lnSpc>
                          <a:spcPct val="99600"/>
                        </a:lnSpc>
                      </a:pPr>
                      <a:r>
                        <a:rPr sz="1000" b="1" u="sng">
                          <a:solidFill>
                            <a:srgbClr val="000000"/>
                          </a:solidFill>
                          <a:latin typeface="Times New Roman"/>
                          <a:ea typeface="Times New Roman"/>
                        </a:rPr>
                        <a:t>Efficiency ratio</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2021</a:t>
                      </a:r>
                    </a:p>
                  </a:txBody>
                  <a:tcPr marL="27432" marR="27432"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2021</a:t>
                      </a:r>
                    </a:p>
                  </a:txBody>
                  <a:tcPr marL="27432" marR="27432"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2020</a:t>
                      </a:r>
                    </a:p>
                  </a:txBody>
                  <a:tcPr marL="27432" marR="27432" marT="0" marB="18288" anchor="b">
                    <a:lnL w="0"/>
                    <a:lnR w="0"/>
                    <a:lnT w="0"/>
                    <a:lnB w="12700" cmpd="sng">
                      <a:solidFill>
                        <a:srgbClr val="000000"/>
                      </a:solidFill>
                      <a:prstDash val="solid"/>
                    </a:lnB>
                    <a:noFill/>
                  </a:tcPr>
                </a:tc>
                <a:extLst>
                  <a:ext uri="{0D108BD9-81ED-4DB2-BD59-A6C34878D82A}">
                    <a16:rowId xmlns:a16="http://schemas.microsoft.com/office/drawing/2014/main" val="10002"/>
                  </a:ext>
                </a:extLst>
              </a:tr>
              <a:tr h="190500">
                <a:tc gridSpan="2">
                  <a:txBody>
                    <a:bodyPr/>
                    <a:lstStyle>
                      <a:defPPr/>
                    </a:lstStyle>
                    <a:p>
                      <a:pPr algn="l">
                        <a:lnSpc>
                          <a:spcPct val="99600"/>
                        </a:lnSpc>
                      </a:pPr>
                      <a:r>
                        <a:rPr sz="1000">
                          <a:solidFill>
                            <a:srgbClr val="000000"/>
                          </a:solidFill>
                          <a:latin typeface="Times New Roman"/>
                          <a:ea typeface="Times New Roman"/>
                        </a:rPr>
                        <a:t>Non-interest expense</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$154,019</a:t>
                      </a:r>
                    </a:p>
                  </a:txBody>
                  <a:tcPr marL="0"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72872" algn="l"/>
                          <a:tab pos="890524" algn="l"/>
                        </a:tabLst>
                      </a:pPr>
                      <a:r>
                        <a:rPr sz="1000">
                          <a:solidFill>
                            <a:srgbClr val="000000"/>
                          </a:solidFill>
                          <a:latin typeface="Times New Roman"/>
                          <a:ea typeface="Times New Roman"/>
                        </a:rPr>
                        <a:t>	$144,596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82397" algn="l"/>
                          <a:tab pos="900049" algn="l"/>
                        </a:tabLst>
                      </a:pPr>
                      <a:r>
                        <a:rPr sz="1000">
                          <a:solidFill>
                            <a:srgbClr val="000000"/>
                          </a:solidFill>
                          <a:latin typeface="Times New Roman"/>
                          <a:ea typeface="Times New Roman"/>
                        </a:rPr>
                        <a:t>	$154,738	</a:t>
                      </a: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3"/>
                  </a:ext>
                </a:extLst>
              </a:tr>
              <a:tr h="190500">
                <a:tc gridSpan="2">
                  <a:txBody>
                    <a:bodyPr/>
                    <a:lstStyle>
                      <a:defPPr/>
                    </a:lstStyle>
                    <a:p>
                      <a:pPr algn="l">
                        <a:lnSpc>
                          <a:spcPct val="99600"/>
                        </a:lnSpc>
                      </a:pPr>
                      <a:r>
                        <a:rPr sz="1000">
                          <a:solidFill>
                            <a:srgbClr val="000000"/>
                          </a:solidFill>
                          <a:latin typeface="Times New Roman"/>
                          <a:ea typeface="Times New Roman"/>
                        </a:rPr>
                        <a:t>Less: Amortization of tax credit investments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521081" algn="l"/>
                        </a:tabLst>
                      </a:pPr>
                      <a:r>
                        <a:rPr sz="1000">
                          <a:solidFill>
                            <a:srgbClr val="000000"/>
                          </a:solidFill>
                          <a:latin typeface="Times New Roman"/>
                          <a:ea typeface="Times New Roman"/>
                        </a:rPr>
                        <a:t>	(1,547)</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21081" algn="l"/>
                        </a:tabLst>
                      </a:pPr>
                      <a:r>
                        <a:rPr sz="1000">
                          <a:solidFill>
                            <a:srgbClr val="000000"/>
                          </a:solidFill>
                          <a:latin typeface="Times New Roman"/>
                          <a:ea typeface="Times New Roman"/>
                        </a:rPr>
                        <a:t>	(1,546)</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30606" algn="l"/>
                        </a:tabLst>
                      </a:pPr>
                      <a:r>
                        <a:rPr sz="1000">
                          <a:solidFill>
                            <a:srgbClr val="000000"/>
                          </a:solidFill>
                          <a:latin typeface="Times New Roman"/>
                          <a:ea typeface="Times New Roman"/>
                        </a:rPr>
                        <a:t>	(1,532)</a:t>
                      </a:r>
                    </a:p>
                  </a:txBody>
                  <a:tcPr marL="0" marR="9144" marT="0" marB="18288" anchor="b">
                    <a:lnL w="0"/>
                    <a:lnR w="0"/>
                    <a:lnT w="0"/>
                    <a:lnB w="0"/>
                    <a:noFill/>
                  </a:tcPr>
                </a:tc>
                <a:extLst>
                  <a:ext uri="{0D108BD9-81ED-4DB2-BD59-A6C34878D82A}">
                    <a16:rowId xmlns:a16="http://schemas.microsoft.com/office/drawing/2014/main" val="10004"/>
                  </a:ext>
                </a:extLst>
              </a:tr>
              <a:tr h="190500">
                <a:tc gridSpan="2">
                  <a:txBody>
                    <a:bodyPr/>
                    <a:lstStyle>
                      <a:defPPr/>
                    </a:lstStyle>
                    <a:p>
                      <a:pPr algn="l">
                        <a:lnSpc>
                          <a:spcPct val="99600"/>
                        </a:lnSpc>
                      </a:pPr>
                      <a:r>
                        <a:rPr sz="1000">
                          <a:solidFill>
                            <a:srgbClr val="000000"/>
                          </a:solidFill>
                          <a:latin typeface="Times New Roman"/>
                          <a:ea typeface="Times New Roman"/>
                        </a:rPr>
                        <a:t>Less: Intangible amortization</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616331" algn="l"/>
                        </a:tabLst>
                      </a:pPr>
                      <a:r>
                        <a:rPr sz="1000">
                          <a:solidFill>
                            <a:srgbClr val="000000"/>
                          </a:solidFill>
                          <a:latin typeface="Times New Roman"/>
                          <a:ea typeface="Times New Roman"/>
                        </a:rPr>
                        <a:t>	(146)</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616331" algn="l"/>
                        </a:tabLst>
                      </a:pPr>
                      <a:r>
                        <a:rPr sz="1000">
                          <a:solidFill>
                            <a:srgbClr val="000000"/>
                          </a:solidFill>
                          <a:latin typeface="Times New Roman"/>
                          <a:ea typeface="Times New Roman"/>
                        </a:rPr>
                        <a:t>	(150)</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625856" algn="l"/>
                        </a:tabLst>
                      </a:pPr>
                      <a:r>
                        <a:rPr sz="1000">
                          <a:solidFill>
                            <a:srgbClr val="000000"/>
                          </a:solidFill>
                          <a:latin typeface="Times New Roman"/>
                          <a:ea typeface="Times New Roman"/>
                        </a:rPr>
                        <a:t>	(132)</a:t>
                      </a:r>
                    </a:p>
                  </a:txBody>
                  <a:tcPr marL="0" marR="9144" marT="0" marB="18288" anchor="b">
                    <a:lnL w="0"/>
                    <a:lnR w="0"/>
                    <a:lnT w="0"/>
                    <a:lnB w="0"/>
                    <a:noFill/>
                  </a:tcPr>
                </a:tc>
                <a:extLst>
                  <a:ext uri="{0D108BD9-81ED-4DB2-BD59-A6C34878D82A}">
                    <a16:rowId xmlns:a16="http://schemas.microsoft.com/office/drawing/2014/main" val="10005"/>
                  </a:ext>
                </a:extLst>
              </a:tr>
              <a:tr h="190500">
                <a:tc>
                  <a:txBody>
                    <a:bodyPr/>
                    <a:lstStyle>
                      <a:defPPr/>
                    </a:lstStyle>
                    <a:p>
                      <a:pPr algn="l">
                        <a:lnSpc>
                          <a:spcPct val="99600"/>
                        </a:lnSpc>
                      </a:pPr>
                      <a:r>
                        <a:rPr sz="1000">
                          <a:solidFill>
                            <a:srgbClr val="000000"/>
                          </a:solidFill>
                          <a:latin typeface="Times New Roman"/>
                          <a:ea typeface="Times New Roman"/>
                        </a:rPr>
                        <a:t>Less: 2020 cost savings initiatives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722122" algn="l"/>
                          <a:tab pos="890524" algn="l"/>
                        </a:tabLst>
                      </a:pPr>
                      <a:r>
                        <a:rPr sz="1000">
                          <a:solidFill>
                            <a:srgbClr val="000000"/>
                          </a:solidFill>
                          <a:latin typeface="Times New Roman"/>
                          <a:ea typeface="Times New Roman"/>
                        </a:rPr>
                        <a:t>	—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722122" algn="l"/>
                          <a:tab pos="890524" algn="l"/>
                        </a:tabLst>
                      </a:pPr>
                      <a:r>
                        <a:rPr sz="1000">
                          <a:solidFill>
                            <a:srgbClr val="000000"/>
                          </a:solidFill>
                          <a:latin typeface="Times New Roman"/>
                          <a:ea typeface="Times New Roman"/>
                        </a:rPr>
                        <a:t>	—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67106" algn="l"/>
                        </a:tabLst>
                      </a:pPr>
                      <a:r>
                        <a:rPr sz="1000">
                          <a:solidFill>
                            <a:srgbClr val="000000"/>
                          </a:solidFill>
                          <a:latin typeface="Times New Roman"/>
                          <a:ea typeface="Times New Roman"/>
                        </a:rPr>
                        <a:t>	(15,400)</a:t>
                      </a:r>
                    </a:p>
                  </a:txBody>
                  <a:tcPr marL="0" marR="9144" marT="0" marB="18288" anchor="b">
                    <a:lnL w="0"/>
                    <a:lnR w="0"/>
                    <a:lnT w="0"/>
                    <a:lnB w="0"/>
                    <a:noFill/>
                  </a:tcPr>
                </a:tc>
                <a:extLst>
                  <a:ext uri="{0D108BD9-81ED-4DB2-BD59-A6C34878D82A}">
                    <a16:rowId xmlns:a16="http://schemas.microsoft.com/office/drawing/2014/main" val="10006"/>
                  </a:ext>
                </a:extLst>
              </a:tr>
              <a:tr h="190500">
                <a:tc>
                  <a:txBody>
                    <a:bodyPr/>
                    <a:lstStyle>
                      <a:defPPr/>
                    </a:lstStyle>
                    <a:p>
                      <a:pPr algn="l">
                        <a:lnSpc>
                          <a:spcPct val="99600"/>
                        </a:lnSpc>
                      </a:pPr>
                      <a:r>
                        <a:rPr sz="1000">
                          <a:solidFill>
                            <a:srgbClr val="000000"/>
                          </a:solidFill>
                          <a:latin typeface="Times New Roman"/>
                          <a:ea typeface="Times New Roman"/>
                        </a:rPr>
                        <a:t>Less: Debt extinguishment costs</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616331" algn="l"/>
                        </a:tabLst>
                      </a:pPr>
                      <a:r>
                        <a:rPr sz="1000">
                          <a:solidFill>
                            <a:srgbClr val="000000"/>
                          </a:solidFill>
                          <a:latin typeface="Times New Roman"/>
                          <a:ea typeface="Times New Roman"/>
                        </a:rPr>
                        <a:t>	(674)</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722122" algn="l"/>
                          <a:tab pos="890524" algn="l"/>
                        </a:tabLst>
                      </a:pPr>
                      <a:r>
                        <a:rPr sz="1000">
                          <a:solidFill>
                            <a:srgbClr val="000000"/>
                          </a:solidFill>
                          <a:latin typeface="Times New Roman"/>
                          <a:ea typeface="Times New Roman"/>
                        </a:rPr>
                        <a:t>	—	</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731647" algn="l"/>
                          <a:tab pos="900049" algn="l"/>
                        </a:tabLst>
                      </a:pPr>
                      <a:r>
                        <a:rPr sz="1000">
                          <a:solidFill>
                            <a:srgbClr val="000000"/>
                          </a:solidFill>
                          <a:latin typeface="Times New Roman"/>
                          <a:ea typeface="Times New Roman"/>
                        </a:rPr>
                        <a:t>	—	</a:t>
                      </a: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07"/>
                  </a:ext>
                </a:extLst>
              </a:tr>
              <a:tr h="190500">
                <a:tc gridSpan="2">
                  <a:txBody>
                    <a:bodyPr/>
                    <a:lstStyle>
                      <a:defPPr/>
                    </a:lstStyle>
                    <a:p>
                      <a:pPr algn="l">
                        <a:lnSpc>
                          <a:spcPct val="99600"/>
                        </a:lnSpc>
                      </a:pPr>
                      <a:r>
                        <a:rPr sz="1000">
                          <a:solidFill>
                            <a:srgbClr val="000000"/>
                          </a:solidFill>
                          <a:latin typeface="Times New Roman"/>
                          <a:ea typeface="Times New Roman"/>
                        </a:rPr>
                        <a:t>Non-interest expense (numerator)</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$151,652</a:t>
                      </a:r>
                    </a:p>
                  </a:txBody>
                  <a:tcPr marL="0" marR="27432"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$142,900</a:t>
                      </a:r>
                    </a:p>
                  </a:txBody>
                  <a:tcPr marL="0" marR="27432"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$137,674</a:t>
                      </a:r>
                    </a:p>
                  </a:txBody>
                  <a:tcPr marL="0" marR="27432"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08"/>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extLst>
                  <a:ext uri="{0D108BD9-81ED-4DB2-BD59-A6C34878D82A}">
                    <a16:rowId xmlns:a16="http://schemas.microsoft.com/office/drawing/2014/main" val="10009"/>
                  </a:ext>
                </a:extLst>
              </a:tr>
              <a:tr h="190500">
                <a:tc>
                  <a:txBody>
                    <a:bodyPr/>
                    <a:lstStyle>
                      <a:defPPr/>
                    </a:lstStyle>
                    <a:p>
                      <a:pPr algn="l">
                        <a:lnSpc>
                          <a:spcPct val="99600"/>
                        </a:lnSpc>
                      </a:pPr>
                      <a:r>
                        <a:rPr sz="1000">
                          <a:solidFill>
                            <a:srgbClr val="000000"/>
                          </a:solidFill>
                          <a:latin typeface="Times New Roman"/>
                          <a:ea typeface="Times New Roman"/>
                        </a:rPr>
                        <a:t>Net interest income</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$165,613</a:t>
                      </a:r>
                    </a:p>
                  </a:txBody>
                  <a:tcPr marL="0"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$171,270</a:t>
                      </a:r>
                    </a:p>
                  </a:txBody>
                  <a:tcPr marL="0"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pPr>
                      <a:r>
                        <a:rPr sz="1000">
                          <a:solidFill>
                            <a:srgbClr val="000000"/>
                          </a:solidFill>
                          <a:latin typeface="Times New Roman"/>
                          <a:ea typeface="Times New Roman"/>
                        </a:rPr>
                        <a:t>$161,591</a:t>
                      </a:r>
                    </a:p>
                  </a:txBody>
                  <a:tcPr marL="0" marR="27432" marT="0" marB="18288" anchor="b">
                    <a:lnL w="0"/>
                    <a:lnR w="0"/>
                    <a:lnT w="0"/>
                    <a:lnB w="0"/>
                    <a:noFill/>
                  </a:tcPr>
                </a:tc>
                <a:extLst>
                  <a:ext uri="{0D108BD9-81ED-4DB2-BD59-A6C34878D82A}">
                    <a16:rowId xmlns:a16="http://schemas.microsoft.com/office/drawing/2014/main" val="10010"/>
                  </a:ext>
                </a:extLst>
              </a:tr>
              <a:tr h="190500">
                <a:tc gridSpan="2">
                  <a:txBody>
                    <a:bodyPr/>
                    <a:lstStyle>
                      <a:defPPr/>
                    </a:lstStyle>
                    <a:p>
                      <a:pPr algn="l">
                        <a:lnSpc>
                          <a:spcPct val="99600"/>
                        </a:lnSpc>
                      </a:pPr>
                      <a:r>
                        <a:rPr sz="1000">
                          <a:solidFill>
                            <a:srgbClr val="000000"/>
                          </a:solidFill>
                          <a:latin typeface="Times New Roman"/>
                          <a:ea typeface="Times New Roman"/>
                        </a:rPr>
                        <a:t>Tax equivalent adjustment</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563372" algn="l"/>
                          <a:tab pos="890524" algn="l"/>
                        </a:tabLst>
                      </a:pPr>
                      <a:r>
                        <a:rPr sz="1000">
                          <a:solidFill>
                            <a:srgbClr val="000000"/>
                          </a:solidFill>
                          <a:latin typeface="Times New Roman"/>
                          <a:ea typeface="Times New Roman"/>
                        </a:rPr>
                        <a:t>	3,184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63372" algn="l"/>
                          <a:tab pos="890524" algn="l"/>
                        </a:tabLst>
                      </a:pPr>
                      <a:r>
                        <a:rPr sz="1000">
                          <a:solidFill>
                            <a:srgbClr val="000000"/>
                          </a:solidFill>
                          <a:latin typeface="Times New Roman"/>
                          <a:ea typeface="Times New Roman"/>
                        </a:rPr>
                        <a:t>	3,114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72897" algn="l"/>
                          <a:tab pos="900049" algn="l"/>
                        </a:tabLst>
                      </a:pPr>
                      <a:r>
                        <a:rPr sz="1000">
                          <a:solidFill>
                            <a:srgbClr val="000000"/>
                          </a:solidFill>
                          <a:latin typeface="Times New Roman"/>
                          <a:ea typeface="Times New Roman"/>
                        </a:rPr>
                        <a:t>	2,987	</a:t>
                      </a:r>
                    </a:p>
                  </a:txBody>
                  <a:tcPr marL="0" marR="9144" marT="0" marB="18288" anchor="b">
                    <a:lnL w="0"/>
                    <a:lnR w="0"/>
                    <a:lnT w="0"/>
                    <a:lnB w="0"/>
                    <a:noFill/>
                  </a:tcPr>
                </a:tc>
                <a:extLst>
                  <a:ext uri="{0D108BD9-81ED-4DB2-BD59-A6C34878D82A}">
                    <a16:rowId xmlns:a16="http://schemas.microsoft.com/office/drawing/2014/main" val="10011"/>
                  </a:ext>
                </a:extLst>
              </a:tr>
              <a:tr h="190500">
                <a:tc gridSpan="2">
                  <a:txBody>
                    <a:bodyPr/>
                    <a:lstStyle>
                      <a:defPPr/>
                    </a:lstStyle>
                    <a:p>
                      <a:pPr algn="l">
                        <a:lnSpc>
                          <a:spcPct val="99600"/>
                        </a:lnSpc>
                      </a:pPr>
                      <a:r>
                        <a:rPr sz="1000">
                          <a:solidFill>
                            <a:srgbClr val="000000"/>
                          </a:solidFill>
                          <a:latin typeface="Times New Roman"/>
                          <a:ea typeface="Times New Roman"/>
                        </a:rPr>
                        <a:t>Plus: Total non-interest income</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499872" algn="l"/>
                          <a:tab pos="890524" algn="l"/>
                        </a:tabLst>
                      </a:pPr>
                      <a:r>
                        <a:rPr sz="1000">
                          <a:solidFill>
                            <a:srgbClr val="000000"/>
                          </a:solidFill>
                          <a:latin typeface="Times New Roman"/>
                          <a:ea typeface="Times New Roman"/>
                        </a:rPr>
                        <a:t>	63,881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99872" algn="l"/>
                          <a:tab pos="890524" algn="l"/>
                        </a:tabLst>
                      </a:pPr>
                      <a:r>
                        <a:rPr sz="1000">
                          <a:solidFill>
                            <a:srgbClr val="000000"/>
                          </a:solidFill>
                          <a:latin typeface="Times New Roman"/>
                          <a:ea typeface="Times New Roman"/>
                        </a:rPr>
                        <a:t>	62,577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09397" algn="l"/>
                          <a:tab pos="900049" algn="l"/>
                        </a:tabLst>
                      </a:pPr>
                      <a:r>
                        <a:rPr sz="1000">
                          <a:solidFill>
                            <a:srgbClr val="000000"/>
                          </a:solidFill>
                          <a:latin typeface="Times New Roman"/>
                          <a:ea typeface="Times New Roman"/>
                        </a:rPr>
                        <a:t>	55,574	</a:t>
                      </a:r>
                    </a:p>
                  </a:txBody>
                  <a:tcPr marL="0" marR="9144" marT="0" marB="18288" anchor="b">
                    <a:lnL w="0"/>
                    <a:lnR w="0"/>
                    <a:lnT w="0"/>
                    <a:lnB w="0"/>
                    <a:noFill/>
                  </a:tcPr>
                </a:tc>
                <a:extLst>
                  <a:ext uri="{0D108BD9-81ED-4DB2-BD59-A6C34878D82A}">
                    <a16:rowId xmlns:a16="http://schemas.microsoft.com/office/drawing/2014/main" val="10012"/>
                  </a:ext>
                </a:extLst>
              </a:tr>
              <a:tr h="190500">
                <a:tc gridSpan="2">
                  <a:txBody>
                    <a:bodyPr/>
                    <a:lstStyle>
                      <a:defPPr/>
                    </a:lstStyle>
                    <a:p>
                      <a:pPr algn="l">
                        <a:lnSpc>
                          <a:spcPct val="99600"/>
                        </a:lnSpc>
                      </a:pPr>
                      <a:r>
                        <a:rPr sz="1000">
                          <a:solidFill>
                            <a:srgbClr val="000000"/>
                          </a:solidFill>
                          <a:latin typeface="Times New Roman"/>
                          <a:ea typeface="Times New Roman"/>
                        </a:rPr>
                        <a:t>Less: Investment securities gains, net</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743331" algn="l"/>
                        </a:tabLst>
                      </a:pPr>
                      <a:r>
                        <a:rPr sz="1000">
                          <a:solidFill>
                            <a:srgbClr val="000000"/>
                          </a:solidFill>
                          <a:latin typeface="Times New Roman"/>
                          <a:ea typeface="Times New Roman"/>
                        </a:rPr>
                        <a:t>	(5)</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722122" algn="l"/>
                          <a:tab pos="890524" algn="l"/>
                        </a:tabLst>
                      </a:pPr>
                      <a:r>
                        <a:rPr sz="1000">
                          <a:solidFill>
                            <a:srgbClr val="000000"/>
                          </a:solidFill>
                          <a:latin typeface="Times New Roman"/>
                          <a:ea typeface="Times New Roman"/>
                        </a:rPr>
                        <a:t>	—	</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731647" algn="l"/>
                          <a:tab pos="900049" algn="l"/>
                        </a:tabLst>
                      </a:pPr>
                      <a:r>
                        <a:rPr sz="1000">
                          <a:solidFill>
                            <a:srgbClr val="000000"/>
                          </a:solidFill>
                          <a:latin typeface="Times New Roman"/>
                          <a:ea typeface="Times New Roman"/>
                        </a:rPr>
                        <a:t>	—	</a:t>
                      </a: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13"/>
                  </a:ext>
                </a:extLst>
              </a:tr>
              <a:tr h="190500">
                <a:tc gridSpan="2">
                  <a:txBody>
                    <a:bodyPr/>
                    <a:lstStyle>
                      <a:defPPr/>
                    </a:lstStyle>
                    <a:p>
                      <a:pPr algn="l">
                        <a:lnSpc>
                          <a:spcPct val="99600"/>
                        </a:lnSpc>
                      </a:pPr>
                      <a:r>
                        <a:rPr sz="1000">
                          <a:solidFill>
                            <a:srgbClr val="000000"/>
                          </a:solidFill>
                          <a:latin typeface="Times New Roman"/>
                          <a:ea typeface="Times New Roman"/>
                        </a:rPr>
                        <a:t>Total revenue (denominator)</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372872" algn="l"/>
                          <a:tab pos="890524" algn="l"/>
                        </a:tabLst>
                      </a:pPr>
                      <a:r>
                        <a:rPr sz="1000">
                          <a:solidFill>
                            <a:srgbClr val="000000"/>
                          </a:solidFill>
                          <a:latin typeface="Times New Roman"/>
                          <a:ea typeface="Times New Roman"/>
                        </a:rPr>
                        <a:t>	$232,673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72872" algn="l"/>
                          <a:tab pos="890524" algn="l"/>
                        </a:tabLst>
                      </a:pPr>
                      <a:r>
                        <a:rPr sz="1000">
                          <a:solidFill>
                            <a:srgbClr val="000000"/>
                          </a:solidFill>
                          <a:latin typeface="Times New Roman"/>
                          <a:ea typeface="Times New Roman"/>
                        </a:rPr>
                        <a:t>	$236,961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82397" algn="l"/>
                          <a:tab pos="900049" algn="l"/>
                        </a:tabLst>
                      </a:pPr>
                      <a:r>
                        <a:rPr sz="1000">
                          <a:solidFill>
                            <a:srgbClr val="000000"/>
                          </a:solidFill>
                          <a:latin typeface="Times New Roman"/>
                          <a:ea typeface="Times New Roman"/>
                        </a:rPr>
                        <a:t>	$220,152	</a:t>
                      </a: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4"/>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extLst>
                  <a:ext uri="{0D108BD9-81ED-4DB2-BD59-A6C34878D82A}">
                    <a16:rowId xmlns:a16="http://schemas.microsoft.com/office/drawing/2014/main" val="10015"/>
                  </a:ext>
                </a:extLst>
              </a:tr>
              <a:tr h="190500">
                <a:tc gridSpan="2">
                  <a:txBody>
                    <a:bodyPr/>
                    <a:lstStyle>
                      <a:defPPr/>
                    </a:lstStyle>
                    <a:p>
                      <a:pPr algn="l">
                        <a:lnSpc>
                          <a:spcPct val="99600"/>
                        </a:lnSpc>
                      </a:pPr>
                      <a:r>
                        <a:rPr sz="1000">
                          <a:solidFill>
                            <a:srgbClr val="000000"/>
                          </a:solidFill>
                          <a:latin typeface="Times New Roman"/>
                          <a:ea typeface="Times New Roman"/>
                        </a:rPr>
                        <a:t>Efficiency ratio</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65.2%</a:t>
                      </a:r>
                    </a:p>
                  </a:txBody>
                  <a:tcPr marL="27432"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60.3%</a:t>
                      </a:r>
                    </a:p>
                  </a:txBody>
                  <a:tcPr marL="27432"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62.5%</a:t>
                      </a:r>
                    </a:p>
                  </a:txBody>
                  <a:tcPr marL="27432" marR="9144" marT="0" marB="18288" anchor="b">
                    <a:lnL w="0"/>
                    <a:lnR w="0"/>
                    <a:lnT w="0"/>
                    <a:lnB w="12700" cmpd="dbl">
                      <a:solidFill>
                        <a:srgbClr val="000000"/>
                      </a:solidFill>
                      <a:prstDash val="solid"/>
                    </a:lnB>
                    <a:noFill/>
                  </a:tcPr>
                </a:tc>
                <a:extLst>
                  <a:ext uri="{0D108BD9-81ED-4DB2-BD59-A6C34878D82A}">
                    <a16:rowId xmlns:a16="http://schemas.microsoft.com/office/drawing/2014/main" val="10016"/>
                  </a:ext>
                </a:extLst>
              </a:tr>
            </a:tbl>
          </a:graphicData>
        </a:graphic>
      </p:graphicFrame>
      <p:graphicFrame>
        <p:nvGraphicFramePr>
          <p:cNvPr id="5" name="New Table"/>
          <p:cNvGraphicFramePr>
            <a:graphicFrameLocks noGrp="1"/>
          </p:cNvGraphicFramePr>
          <p:nvPr/>
        </p:nvGraphicFramePr>
        <p:xfrm>
          <a:off x="115443" y="4151503"/>
          <a:ext cx="8591550" cy="1854327"/>
        </p:xfrm>
        <a:graphic>
          <a:graphicData uri="http://schemas.openxmlformats.org/drawingml/2006/table">
            <a:tbl>
              <a:tblPr>
                <a:tableStyleId>{5C22544A-7EE6-4342-B048-85BDC9FD1C3A}</a:tableStyleId>
              </a:tblPr>
              <a:tblGrid>
                <a:gridCol w="3381375">
                  <a:extLst>
                    <a:ext uri="{9D8B030D-6E8A-4147-A177-3AD203B41FA5}">
                      <a16:colId xmlns:a16="http://schemas.microsoft.com/office/drawing/2014/main" val="20000"/>
                    </a:ext>
                  </a:extLst>
                </a:gridCol>
                <a:gridCol w="962025">
                  <a:extLst>
                    <a:ext uri="{9D8B030D-6E8A-4147-A177-3AD203B41FA5}">
                      <a16:colId xmlns:a16="http://schemas.microsoft.com/office/drawing/2014/main" val="20001"/>
                    </a:ext>
                  </a:extLst>
                </a:gridCol>
                <a:gridCol w="142875">
                  <a:extLst>
                    <a:ext uri="{9D8B030D-6E8A-4147-A177-3AD203B41FA5}">
                      <a16:colId xmlns:a16="http://schemas.microsoft.com/office/drawing/2014/main" val="20002"/>
                    </a:ext>
                  </a:extLst>
                </a:gridCol>
                <a:gridCol w="904875">
                  <a:extLst>
                    <a:ext uri="{9D8B030D-6E8A-4147-A177-3AD203B41FA5}">
                      <a16:colId xmlns:a16="http://schemas.microsoft.com/office/drawing/2014/main" val="20003"/>
                    </a:ext>
                  </a:extLst>
                </a:gridCol>
                <a:gridCol w="104775">
                  <a:extLst>
                    <a:ext uri="{9D8B030D-6E8A-4147-A177-3AD203B41FA5}">
                      <a16:colId xmlns:a16="http://schemas.microsoft.com/office/drawing/2014/main" val="20004"/>
                    </a:ext>
                  </a:extLst>
                </a:gridCol>
                <a:gridCol w="952500">
                  <a:extLst>
                    <a:ext uri="{9D8B030D-6E8A-4147-A177-3AD203B41FA5}">
                      <a16:colId xmlns:a16="http://schemas.microsoft.com/office/drawing/2014/main" val="20005"/>
                    </a:ext>
                  </a:extLst>
                </a:gridCol>
                <a:gridCol w="85725">
                  <a:extLst>
                    <a:ext uri="{9D8B030D-6E8A-4147-A177-3AD203B41FA5}">
                      <a16:colId xmlns:a16="http://schemas.microsoft.com/office/drawing/2014/main" val="20006"/>
                    </a:ext>
                  </a:extLst>
                </a:gridCol>
                <a:gridCol w="952500">
                  <a:extLst>
                    <a:ext uri="{9D8B030D-6E8A-4147-A177-3AD203B41FA5}">
                      <a16:colId xmlns:a16="http://schemas.microsoft.com/office/drawing/2014/main" val="20007"/>
                    </a:ext>
                  </a:extLst>
                </a:gridCol>
                <a:gridCol w="152400">
                  <a:extLst>
                    <a:ext uri="{9D8B030D-6E8A-4147-A177-3AD203B41FA5}">
                      <a16:colId xmlns:a16="http://schemas.microsoft.com/office/drawing/2014/main" val="20008"/>
                    </a:ext>
                  </a:extLst>
                </a:gridCol>
                <a:gridCol w="952500">
                  <a:extLst>
                    <a:ext uri="{9D8B030D-6E8A-4147-A177-3AD203B41FA5}">
                      <a16:colId xmlns:a16="http://schemas.microsoft.com/office/drawing/2014/main" val="20009"/>
                    </a:ext>
                  </a:extLst>
                </a:gridCol>
              </a:tblGrid>
              <a:tr h="1619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12700" cmpd="sng">
                      <a:solidFill>
                        <a:srgbClr val="000000"/>
                      </a:solidFill>
                      <a:prstDash val="solid"/>
                    </a:lnB>
                    <a:noFill/>
                  </a:tcPr>
                </a:tc>
                <a:extLst>
                  <a:ext uri="{0D108BD9-81ED-4DB2-BD59-A6C34878D82A}">
                    <a16:rowId xmlns:a16="http://schemas.microsoft.com/office/drawing/2014/main" val="10000"/>
                  </a:ext>
                </a:extLst>
              </a:tr>
              <a:tr h="161925">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Dec 31</a:t>
                      </a:r>
                    </a:p>
                  </a:txBody>
                  <a:tcPr marL="27432"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12700" cmpd="sng">
                      <a:solidFill>
                        <a:srgbClr val="000000"/>
                      </a:solidFill>
                      <a:prstDash val="solid"/>
                    </a:lnT>
                    <a:lnB w="0"/>
                    <a:noFill/>
                  </a:tcPr>
                </a:tc>
                <a:tc>
                  <a:txBody>
                    <a:bodyPr/>
                    <a:lstStyle>
                      <a:defPPr/>
                    </a:lstStyle>
                    <a:p>
                      <a:pPr algn="ctr">
                        <a:lnSpc>
                          <a:spcPct val="99600"/>
                        </a:lnSpc>
                      </a:pPr>
                      <a:r>
                        <a:rPr sz="1000" b="1">
                          <a:solidFill>
                            <a:srgbClr val="000000"/>
                          </a:solidFill>
                          <a:latin typeface="Times New Roman"/>
                          <a:ea typeface="Times New Roman"/>
                        </a:rPr>
                        <a:t>Sep 30</a:t>
                      </a:r>
                    </a:p>
                  </a:txBody>
                  <a:tcPr marL="27432"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12700" cmpd="sng">
                      <a:solidFill>
                        <a:srgbClr val="000000"/>
                      </a:solidFill>
                      <a:prstDash val="solid"/>
                    </a:lnT>
                    <a:lnB w="0"/>
                    <a:noFill/>
                  </a:tcPr>
                </a:tc>
                <a:tc>
                  <a:txBody>
                    <a:bodyPr/>
                    <a:lstStyle>
                      <a:defPPr/>
                    </a:lstStyle>
                    <a:p>
                      <a:pPr algn="ctr">
                        <a:lnSpc>
                          <a:spcPct val="99600"/>
                        </a:lnSpc>
                      </a:pPr>
                      <a:r>
                        <a:rPr sz="1000" b="1">
                          <a:solidFill>
                            <a:srgbClr val="000000"/>
                          </a:solidFill>
                          <a:latin typeface="Times New Roman"/>
                          <a:ea typeface="Times New Roman"/>
                        </a:rPr>
                        <a:t>Jun 30</a:t>
                      </a:r>
                    </a:p>
                  </a:txBody>
                  <a:tcPr marL="27432"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12700" cmpd="sng">
                      <a:solidFill>
                        <a:srgbClr val="000000"/>
                      </a:solidFill>
                      <a:prstDash val="solid"/>
                    </a:lnT>
                    <a:lnB w="0"/>
                    <a:noFill/>
                  </a:tcPr>
                </a:tc>
                <a:tc>
                  <a:txBody>
                    <a:bodyPr/>
                    <a:lstStyle>
                      <a:defPPr/>
                    </a:lstStyle>
                    <a:p>
                      <a:pPr algn="ctr">
                        <a:lnSpc>
                          <a:spcPct val="99600"/>
                        </a:lnSpc>
                      </a:pPr>
                      <a:r>
                        <a:rPr sz="1000" b="1">
                          <a:solidFill>
                            <a:srgbClr val="000000"/>
                          </a:solidFill>
                          <a:latin typeface="Times New Roman"/>
                          <a:ea typeface="Times New Roman"/>
                        </a:rPr>
                        <a:t>Mar 31</a:t>
                      </a:r>
                    </a:p>
                  </a:txBody>
                  <a:tcPr marL="27432" marR="27432"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12700" cmpd="sng">
                      <a:solidFill>
                        <a:srgbClr val="000000"/>
                      </a:solidFill>
                      <a:prstDash val="solid"/>
                    </a:lnT>
                    <a:lnB w="0"/>
                    <a:noFill/>
                  </a:tcPr>
                </a:tc>
                <a:tc>
                  <a:txBody>
                    <a:bodyPr/>
                    <a:lstStyle>
                      <a:defPPr/>
                    </a:lstStyle>
                    <a:p>
                      <a:pPr algn="ctr">
                        <a:lnSpc>
                          <a:spcPct val="99600"/>
                        </a:lnSpc>
                      </a:pPr>
                      <a:r>
                        <a:rPr sz="1000" b="1">
                          <a:solidFill>
                            <a:srgbClr val="000000"/>
                          </a:solidFill>
                          <a:latin typeface="Times New Roman"/>
                          <a:ea typeface="Times New Roman"/>
                        </a:rPr>
                        <a:t>Dec 31</a:t>
                      </a:r>
                    </a:p>
                  </a:txBody>
                  <a:tcPr marL="27432" marR="27432" marT="0" marB="18288" anchor="b">
                    <a:lnL w="0"/>
                    <a:lnR w="0"/>
                    <a:lnT w="12700" cmpd="sng">
                      <a:solidFill>
                        <a:srgbClr val="000000"/>
                      </a:solidFill>
                      <a:prstDash val="solid"/>
                    </a:lnT>
                    <a:lnB w="0"/>
                    <a:noFill/>
                  </a:tcPr>
                </a:tc>
                <a:extLst>
                  <a:ext uri="{0D108BD9-81ED-4DB2-BD59-A6C34878D82A}">
                    <a16:rowId xmlns:a16="http://schemas.microsoft.com/office/drawing/2014/main" val="10001"/>
                  </a:ext>
                </a:extLst>
              </a:tr>
              <a:tr h="171450">
                <a:tc>
                  <a:txBody>
                    <a:bodyPr/>
                    <a:lstStyle>
                      <a:defPPr/>
                    </a:lstStyle>
                    <a:p>
                      <a:pPr algn="l">
                        <a:lnSpc>
                          <a:spcPct val="99600"/>
                        </a:lnSpc>
                      </a:pPr>
                      <a:r>
                        <a:rPr sz="1000" b="1" u="sng">
                          <a:solidFill>
                            <a:srgbClr val="000000"/>
                          </a:solidFill>
                          <a:latin typeface="Times New Roman"/>
                          <a:ea typeface="Times New Roman"/>
                        </a:rPr>
                        <a:t>Asset Quality, excluding PPP</a:t>
                      </a:r>
                    </a:p>
                  </a:txBody>
                  <a:tcPr marL="27432" marR="27432" marT="0" marB="18288"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2021</a:t>
                      </a:r>
                    </a:p>
                  </a:txBody>
                  <a:tcPr marL="27432" marR="27432"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2021</a:t>
                      </a:r>
                    </a:p>
                  </a:txBody>
                  <a:tcPr marL="27432" marR="27432"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2021</a:t>
                      </a:r>
                    </a:p>
                  </a:txBody>
                  <a:tcPr marL="27432" marR="27432"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2021</a:t>
                      </a:r>
                    </a:p>
                  </a:txBody>
                  <a:tcPr marL="27432" marR="27432"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a:solidFill>
                            <a:srgbClr val="000000"/>
                          </a:solidFill>
                          <a:latin typeface="Times New Roman"/>
                          <a:ea typeface="Times New Roman"/>
                        </a:rPr>
                        <a:t>2020</a:t>
                      </a:r>
                    </a:p>
                  </a:txBody>
                  <a:tcPr marL="27432" marR="27432" marT="0" marB="18288" anchor="b">
                    <a:lnL w="0"/>
                    <a:lnR w="0"/>
                    <a:lnT w="0"/>
                    <a:lnB w="12700" cmpd="sng">
                      <a:solidFill>
                        <a:srgbClr val="000000"/>
                      </a:solidFill>
                      <a:prstDash val="solid"/>
                    </a:lnB>
                    <a:noFill/>
                  </a:tcPr>
                </a:tc>
                <a:extLst>
                  <a:ext uri="{0D108BD9-81ED-4DB2-BD59-A6C34878D82A}">
                    <a16:rowId xmlns:a16="http://schemas.microsoft.com/office/drawing/2014/main" val="10002"/>
                  </a:ext>
                </a:extLst>
              </a:tr>
              <a:tr h="171450">
                <a:tc>
                  <a:txBody>
                    <a:bodyPr/>
                    <a:lstStyle>
                      <a:defPPr/>
                    </a:lstStyle>
                    <a:p>
                      <a:pPr algn="l">
                        <a:lnSpc>
                          <a:spcPct val="99600"/>
                        </a:lnSpc>
                      </a:pPr>
                      <a:r>
                        <a:rPr sz="1000">
                          <a:solidFill>
                            <a:srgbClr val="000000"/>
                          </a:solidFill>
                          <a:latin typeface="Times New Roman"/>
                          <a:ea typeface="Times New Roman"/>
                        </a:rPr>
                        <a:t>ACL - loans (numerator)</a:t>
                      </a:r>
                    </a:p>
                  </a:txBody>
                  <a:tcPr marL="27432" marR="27432" marT="0" marB="18288" anchor="b">
                    <a:lnL w="0"/>
                    <a:lnR w="0"/>
                    <a:lnT w="0"/>
                    <a:lnB w="0"/>
                    <a:noFill/>
                  </a:tcPr>
                </a:tc>
                <a:tc>
                  <a:txBody>
                    <a:bodyPr/>
                    <a:lstStyle>
                      <a:defPPr/>
                    </a:lstStyle>
                    <a:p>
                      <a:pPr algn="r">
                        <a:lnSpc>
                          <a:spcPct val="99600"/>
                        </a:lnSpc>
                        <a:tabLst>
                          <a:tab pos="401447" algn="l"/>
                          <a:tab pos="919099" algn="l"/>
                        </a:tabLst>
                      </a:pPr>
                      <a:r>
                        <a:rPr sz="1000">
                          <a:solidFill>
                            <a:srgbClr val="000000"/>
                          </a:solidFill>
                          <a:latin typeface="Times New Roman"/>
                          <a:ea typeface="Times New Roman"/>
                        </a:rPr>
                        <a:t>	$249,001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44297" algn="l"/>
                          <a:tab pos="861949" algn="l"/>
                        </a:tabLst>
                      </a:pPr>
                      <a:r>
                        <a:rPr sz="1000">
                          <a:solidFill>
                            <a:srgbClr val="000000"/>
                          </a:solidFill>
                          <a:latin typeface="Times New Roman"/>
                          <a:ea typeface="Times New Roman"/>
                        </a:rPr>
                        <a:t>	$256,727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91922" algn="l"/>
                          <a:tab pos="909574" algn="l"/>
                        </a:tabLst>
                      </a:pPr>
                      <a:r>
                        <a:rPr sz="1000">
                          <a:solidFill>
                            <a:srgbClr val="000000"/>
                          </a:solidFill>
                          <a:latin typeface="Times New Roman"/>
                          <a:ea typeface="Times New Roman"/>
                        </a:rPr>
                        <a:t>	$255,032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91922" algn="l"/>
                          <a:tab pos="909574" algn="l"/>
                        </a:tabLst>
                      </a:pPr>
                      <a:r>
                        <a:rPr sz="1000">
                          <a:solidFill>
                            <a:srgbClr val="000000"/>
                          </a:solidFill>
                          <a:latin typeface="Times New Roman"/>
                          <a:ea typeface="Times New Roman"/>
                        </a:rPr>
                        <a:t>	$265,986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91922" algn="l"/>
                          <a:tab pos="909574" algn="l"/>
                        </a:tabLst>
                      </a:pPr>
                      <a:r>
                        <a:rPr sz="1000">
                          <a:solidFill>
                            <a:srgbClr val="000000"/>
                          </a:solidFill>
                          <a:latin typeface="Times New Roman"/>
                          <a:ea typeface="Times New Roman"/>
                        </a:rPr>
                        <a:t>	$277,567	</a:t>
                      </a: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3"/>
                  </a:ext>
                </a:extLst>
              </a:tr>
              <a:tr h="1619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4"/>
                  </a:ext>
                </a:extLst>
              </a:tr>
              <a:tr h="161925">
                <a:tc>
                  <a:txBody>
                    <a:bodyPr/>
                    <a:lstStyle>
                      <a:defPPr/>
                    </a:lstStyle>
                    <a:p>
                      <a:pPr algn="l">
                        <a:lnSpc>
                          <a:spcPct val="99600"/>
                        </a:lnSpc>
                      </a:pPr>
                      <a:r>
                        <a:rPr sz="1000">
                          <a:solidFill>
                            <a:srgbClr val="000000"/>
                          </a:solidFill>
                          <a:latin typeface="Times New Roman"/>
                          <a:ea typeface="Times New Roman"/>
                        </a:rPr>
                        <a:t>Net loans</a:t>
                      </a:r>
                    </a:p>
                  </a:txBody>
                  <a:tcPr marL="27432" marR="27432" marT="0" marB="18288" anchor="b">
                    <a:lnL w="0"/>
                    <a:lnR w="0"/>
                    <a:lnT w="0"/>
                    <a:lnB w="0"/>
                    <a:noFill/>
                  </a:tcPr>
                </a:tc>
                <a:tc>
                  <a:txBody>
                    <a:bodyPr/>
                    <a:lstStyle>
                      <a:defPPr/>
                    </a:lstStyle>
                    <a:p>
                      <a:pPr algn="r">
                        <a:lnSpc>
                          <a:spcPct val="99600"/>
                        </a:lnSpc>
                        <a:tabLst>
                          <a:tab pos="242697" algn="l"/>
                          <a:tab pos="919099" algn="l"/>
                        </a:tabLst>
                      </a:pPr>
                      <a:r>
                        <a:rPr sz="1000">
                          <a:solidFill>
                            <a:srgbClr val="000000"/>
                          </a:solidFill>
                          <a:latin typeface="Times New Roman"/>
                          <a:ea typeface="Times New Roman"/>
                        </a:rPr>
                        <a:t>	$18,325,350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185547" algn="l"/>
                          <a:tab pos="861949" algn="l"/>
                        </a:tabLst>
                      </a:pPr>
                      <a:r>
                        <a:rPr sz="1000">
                          <a:solidFill>
                            <a:srgbClr val="000000"/>
                          </a:solidFill>
                          <a:latin typeface="Times New Roman"/>
                          <a:ea typeface="Times New Roman"/>
                        </a:rPr>
                        <a:t>	$18,269,407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233172" algn="l"/>
                          <a:tab pos="909574" algn="l"/>
                        </a:tabLst>
                      </a:pPr>
                      <a:r>
                        <a:rPr sz="1000">
                          <a:solidFill>
                            <a:srgbClr val="000000"/>
                          </a:solidFill>
                          <a:latin typeface="Times New Roman"/>
                          <a:ea typeface="Times New Roman"/>
                        </a:rPr>
                        <a:t>	$18,586,756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233172" algn="l"/>
                          <a:tab pos="909574" algn="l"/>
                        </a:tabLst>
                      </a:pPr>
                      <a:r>
                        <a:rPr sz="1000">
                          <a:solidFill>
                            <a:srgbClr val="000000"/>
                          </a:solidFill>
                          <a:latin typeface="Times New Roman"/>
                          <a:ea typeface="Times New Roman"/>
                        </a:rPr>
                        <a:t>	$18,990,986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233172" algn="l"/>
                          <a:tab pos="909574" algn="l"/>
                        </a:tabLst>
                      </a:pPr>
                      <a:r>
                        <a:rPr sz="1000">
                          <a:solidFill>
                            <a:srgbClr val="000000"/>
                          </a:solidFill>
                          <a:latin typeface="Times New Roman"/>
                          <a:ea typeface="Times New Roman"/>
                        </a:rPr>
                        <a:t>	$18,900,820	</a:t>
                      </a:r>
                    </a:p>
                  </a:txBody>
                  <a:tcPr marL="0" marR="9144" marT="0" marB="18288" anchor="b">
                    <a:lnL w="0"/>
                    <a:lnR w="0"/>
                    <a:lnT w="0"/>
                    <a:lnB w="0"/>
                    <a:noFill/>
                  </a:tcPr>
                </a:tc>
                <a:extLst>
                  <a:ext uri="{0D108BD9-81ED-4DB2-BD59-A6C34878D82A}">
                    <a16:rowId xmlns:a16="http://schemas.microsoft.com/office/drawing/2014/main" val="10005"/>
                  </a:ext>
                </a:extLst>
              </a:tr>
              <a:tr h="171450">
                <a:tc>
                  <a:txBody>
                    <a:bodyPr/>
                    <a:lstStyle>
                      <a:defPPr/>
                    </a:lstStyle>
                    <a:p>
                      <a:pPr algn="l">
                        <a:lnSpc>
                          <a:spcPct val="99600"/>
                        </a:lnSpc>
                      </a:pPr>
                      <a:r>
                        <a:rPr sz="1000">
                          <a:solidFill>
                            <a:srgbClr val="000000"/>
                          </a:solidFill>
                          <a:latin typeface="Times New Roman"/>
                          <a:ea typeface="Times New Roman"/>
                        </a:rPr>
                        <a:t>Less: PPP loans</a:t>
                      </a:r>
                    </a:p>
                  </a:txBody>
                  <a:tcPr marL="27432" marR="27432" marT="0" marB="18288" anchor="b">
                    <a:lnL w="0"/>
                    <a:lnR w="0"/>
                    <a:lnT w="0"/>
                    <a:lnB w="0"/>
                    <a:noFill/>
                  </a:tcPr>
                </a:tc>
                <a:tc>
                  <a:txBody>
                    <a:bodyPr/>
                    <a:lstStyle>
                      <a:defPPr/>
                    </a:lstStyle>
                    <a:p>
                      <a:pPr algn="r">
                        <a:lnSpc>
                          <a:spcPct val="99600"/>
                        </a:lnSpc>
                        <a:tabLst>
                          <a:tab pos="422656" algn="l"/>
                        </a:tabLst>
                      </a:pPr>
                      <a:r>
                        <a:rPr sz="1000">
                          <a:solidFill>
                            <a:srgbClr val="000000"/>
                          </a:solidFill>
                          <a:latin typeface="Times New Roman"/>
                          <a:ea typeface="Times New Roman"/>
                        </a:rPr>
                        <a:t>	(301,253)</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65506" algn="l"/>
                        </a:tabLst>
                      </a:pPr>
                      <a:r>
                        <a:rPr sz="1000">
                          <a:solidFill>
                            <a:srgbClr val="000000"/>
                          </a:solidFill>
                          <a:latin typeface="Times New Roman"/>
                          <a:ea typeface="Times New Roman"/>
                        </a:rPr>
                        <a:t>	(590,447)</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17881" algn="l"/>
                        </a:tabLst>
                      </a:pPr>
                      <a:r>
                        <a:rPr sz="1000">
                          <a:solidFill>
                            <a:srgbClr val="000000"/>
                          </a:solidFill>
                          <a:latin typeface="Times New Roman"/>
                          <a:ea typeface="Times New Roman"/>
                        </a:rPr>
                        <a:t>	(1,114,401)</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17881" algn="l"/>
                        </a:tabLst>
                      </a:pPr>
                      <a:r>
                        <a:rPr sz="1000">
                          <a:solidFill>
                            <a:srgbClr val="000000"/>
                          </a:solidFill>
                          <a:latin typeface="Times New Roman"/>
                          <a:ea typeface="Times New Roman"/>
                        </a:rPr>
                        <a:t>	(1,688,394)</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317881" algn="l"/>
                        </a:tabLst>
                      </a:pPr>
                      <a:r>
                        <a:rPr sz="1000">
                          <a:solidFill>
                            <a:srgbClr val="000000"/>
                          </a:solidFill>
                          <a:latin typeface="Times New Roman"/>
                          <a:ea typeface="Times New Roman"/>
                        </a:rPr>
                        <a:t>	(1,581,712)</a:t>
                      </a: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06"/>
                  </a:ext>
                </a:extLst>
              </a:tr>
              <a:tr h="161925">
                <a:tc>
                  <a:txBody>
                    <a:bodyPr/>
                    <a:lstStyle>
                      <a:defPPr/>
                    </a:lstStyle>
                    <a:p>
                      <a:pPr algn="l">
                        <a:lnSpc>
                          <a:spcPct val="99600"/>
                        </a:lnSpc>
                      </a:pPr>
                      <a:r>
                        <a:rPr sz="1000">
                          <a:solidFill>
                            <a:srgbClr val="000000"/>
                          </a:solidFill>
                          <a:latin typeface="Times New Roman"/>
                          <a:ea typeface="Times New Roman"/>
                        </a:rPr>
                        <a:t>Total adjusted loans (denominator)</a:t>
                      </a:r>
                    </a:p>
                  </a:txBody>
                  <a:tcPr marL="27432" marR="27432" marT="0" marB="18288" anchor="b">
                    <a:lnL w="0"/>
                    <a:lnR w="0"/>
                    <a:lnT w="0"/>
                    <a:lnB w="0"/>
                    <a:noFill/>
                  </a:tcPr>
                </a:tc>
                <a:tc>
                  <a:txBody>
                    <a:bodyPr/>
                    <a:lstStyle>
                      <a:defPPr/>
                    </a:lstStyle>
                    <a:p>
                      <a:pPr algn="r">
                        <a:lnSpc>
                          <a:spcPct val="99600"/>
                        </a:lnSpc>
                        <a:tabLst>
                          <a:tab pos="242697" algn="l"/>
                          <a:tab pos="919099" algn="l"/>
                        </a:tabLst>
                      </a:pPr>
                      <a:r>
                        <a:rPr sz="1000">
                          <a:solidFill>
                            <a:srgbClr val="000000"/>
                          </a:solidFill>
                          <a:latin typeface="Times New Roman"/>
                          <a:ea typeface="Times New Roman"/>
                        </a:rPr>
                        <a:t>	$18,024,097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185547" algn="l"/>
                          <a:tab pos="861949" algn="l"/>
                        </a:tabLst>
                      </a:pPr>
                      <a:r>
                        <a:rPr sz="1000">
                          <a:solidFill>
                            <a:srgbClr val="000000"/>
                          </a:solidFill>
                          <a:latin typeface="Times New Roman"/>
                          <a:ea typeface="Times New Roman"/>
                        </a:rPr>
                        <a:t>	$17,678,960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233172" algn="l"/>
                          <a:tab pos="909574" algn="l"/>
                        </a:tabLst>
                      </a:pPr>
                      <a:r>
                        <a:rPr sz="1000">
                          <a:solidFill>
                            <a:srgbClr val="000000"/>
                          </a:solidFill>
                          <a:latin typeface="Times New Roman"/>
                          <a:ea typeface="Times New Roman"/>
                        </a:rPr>
                        <a:t>	$17,472,355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233172" algn="l"/>
                          <a:tab pos="909574" algn="l"/>
                        </a:tabLst>
                      </a:pPr>
                      <a:r>
                        <a:rPr sz="1000">
                          <a:solidFill>
                            <a:srgbClr val="000000"/>
                          </a:solidFill>
                          <a:latin typeface="Times New Roman"/>
                          <a:ea typeface="Times New Roman"/>
                        </a:rPr>
                        <a:t>	$17,302,592	</a:t>
                      </a:r>
                    </a:p>
                  </a:txBody>
                  <a:tcPr marL="0" marR="9144" marT="0" marB="18288" anchor="b">
                    <a:lnL w="0"/>
                    <a:lnR w="0"/>
                    <a:lnT w="12700" cmpd="sng">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233172" algn="l"/>
                          <a:tab pos="909574" algn="l"/>
                        </a:tabLst>
                      </a:pPr>
                      <a:r>
                        <a:rPr sz="1000">
                          <a:solidFill>
                            <a:srgbClr val="000000"/>
                          </a:solidFill>
                          <a:latin typeface="Times New Roman"/>
                          <a:ea typeface="Times New Roman"/>
                        </a:rPr>
                        <a:t>	$17,319,108	</a:t>
                      </a:r>
                    </a:p>
                  </a:txBody>
                  <a:tcPr marL="0" marR="9144" marT="0" marB="18288" anchor="b">
                    <a:lnL w="0"/>
                    <a:lnR w="0"/>
                    <a:lnT w="12700" cmpd="sng">
                      <a:solidFill>
                        <a:srgbClr val="000000"/>
                      </a:solidFill>
                      <a:prstDash val="solid"/>
                    </a:lnT>
                    <a:lnB w="0"/>
                    <a:noFill/>
                  </a:tcPr>
                </a:tc>
                <a:extLst>
                  <a:ext uri="{0D108BD9-81ED-4DB2-BD59-A6C34878D82A}">
                    <a16:rowId xmlns:a16="http://schemas.microsoft.com/office/drawing/2014/main" val="10007"/>
                  </a:ext>
                </a:extLst>
              </a:tr>
              <a:tr h="17145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8"/>
                  </a:ext>
                </a:extLst>
              </a:tr>
              <a:tr h="161925">
                <a:tc>
                  <a:txBody>
                    <a:bodyPr/>
                    <a:lstStyle>
                      <a:defPPr/>
                    </a:lstStyle>
                    <a:p>
                      <a:pPr algn="l">
                        <a:lnSpc>
                          <a:spcPct val="99600"/>
                        </a:lnSpc>
                      </a:pPr>
                      <a:r>
                        <a:rPr sz="1000">
                          <a:solidFill>
                            <a:srgbClr val="000000"/>
                          </a:solidFill>
                          <a:latin typeface="Times New Roman"/>
                          <a:ea typeface="Times New Roman"/>
                        </a:rPr>
                        <a:t>ACL - loans to total adjusted loans</a:t>
                      </a:r>
                    </a:p>
                  </a:txBody>
                  <a:tcPr marL="27432" marR="27432" marT="0" marB="18288"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1.38%</a:t>
                      </a:r>
                    </a:p>
                  </a:txBody>
                  <a:tcPr marL="27432"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1.45%</a:t>
                      </a:r>
                    </a:p>
                  </a:txBody>
                  <a:tcPr marL="27432"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1.46%</a:t>
                      </a:r>
                    </a:p>
                  </a:txBody>
                  <a:tcPr marL="27432"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1.54%</a:t>
                      </a:r>
                    </a:p>
                  </a:txBody>
                  <a:tcPr marL="27432" marR="9144"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a:solidFill>
                            <a:srgbClr val="000000"/>
                          </a:solidFill>
                          <a:latin typeface="Times New Roman"/>
                          <a:ea typeface="Times New Roman"/>
                        </a:rPr>
                        <a:t>1.60%</a:t>
                      </a:r>
                    </a:p>
                  </a:txBody>
                  <a:tcPr marL="27432" marR="9144" marT="0" marB="18288" anchor="b">
                    <a:lnL w="0"/>
                    <a:lnR w="0"/>
                    <a:lnT w="0"/>
                    <a:lnB w="12700" cmpd="dbl">
                      <a:solidFill>
                        <a:srgbClr val="000000"/>
                      </a:solidFill>
                      <a:prstDash val="solid"/>
                    </a:lnB>
                    <a:noFill/>
                  </a:tcPr>
                </a:tc>
                <a:extLst>
                  <a:ext uri="{0D108BD9-81ED-4DB2-BD59-A6C34878D82A}">
                    <a16:rowId xmlns:a16="http://schemas.microsoft.com/office/drawing/2014/main" val="10009"/>
                  </a:ext>
                </a:extLst>
              </a:tr>
              <a:tr h="1619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extLst>
                  <a:ext uri="{0D108BD9-81ED-4DB2-BD59-A6C34878D82A}">
                    <a16:rowId xmlns:a16="http://schemas.microsoft.com/office/drawing/2014/main" val="10010"/>
                  </a:ext>
                </a:extLst>
              </a:tr>
            </a:tbl>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155321" y="839343"/>
            <a:ext cx="8727313" cy="535190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just" defTabSz="457200">
              <a:lnSpc>
                <a:spcPct val="100000"/>
              </a:lnSpc>
              <a:spcBef>
                <a:spcPts val="1000"/>
              </a:spcBef>
              <a:spcAft>
                <a:spcPct val="0"/>
              </a:spcAft>
            </a:pPr>
            <a:r>
              <a:rPr sz="1200">
                <a:solidFill>
                  <a:srgbClr val="000000"/>
                </a:solidFill>
                <a:latin typeface="Calibri"/>
                <a:ea typeface="Calibri"/>
              </a:rPr>
              <a:t>This presentation may contain forward-looking statements with respect to the Corporation’s financial condition, results of operations and business. Do not unduly rely on forward-looking statements. Forward-looking statements can be identified by the use of words such as "may," "should," "will," "could," "estimates," "predicts," "potential," "continue," "anticipates," "believes," "plans," "expects," "future," "intends," “projects,” the negative of these terms and other comparable terminology.  These forward-looking statements may include projections of, or guidance on, the Corporation’s future financial performance, expected levels of future expenses, including future credit losses, anticipated growth strategies, descriptions of new business initiatives and anticipated trends in the Corporation’s business or financial results.  Management’s 2022 Outlook contained herein is comprised of forward-looking statements.</a:t>
            </a:r>
          </a:p>
          <a:p>
            <a:pPr algn="l" defTabSz="457200">
              <a:lnSpc>
                <a:spcPct val="100000"/>
              </a:lnSpc>
              <a:spcBef>
                <a:spcPts val="1000"/>
              </a:spcBef>
              <a:spcAft>
                <a:spcPct val="0"/>
              </a:spcAft>
            </a:pPr>
            <a:endParaRPr sz="1200">
              <a:solidFill>
                <a:srgbClr val="000000"/>
              </a:solidFill>
              <a:latin typeface="Calibri"/>
              <a:ea typeface="Calibri"/>
            </a:endParaRPr>
          </a:p>
          <a:p>
            <a:pPr algn="just" defTabSz="457200">
              <a:lnSpc>
                <a:spcPct val="100000"/>
              </a:lnSpc>
              <a:spcBef>
                <a:spcPct val="0"/>
              </a:spcBef>
              <a:spcAft>
                <a:spcPct val="0"/>
              </a:spcAft>
            </a:pPr>
            <a:r>
              <a:rPr sz="1200">
                <a:solidFill>
                  <a:srgbClr val="000000"/>
                </a:solidFill>
                <a:latin typeface="Calibri"/>
                <a:ea typeface="Calibri"/>
              </a:rPr>
              <a:t>Forward-looking statements are neither historical facts, nor assurance of future performance.  Instead, the statements are based on current beliefs, expectations and assumptions regarding the future of the Corporation’s business, future plans and strategies, projections, anticipated events and trends, the economy and other future conditions.  Because forward-looking statements relate to the future, they are subject to inherent uncertainties, risks and changes in circumstances that are difficult to predict and many of which are outside of the Corporation’s control, and actual results and financial condition may differ materially from those indicated in the forward-looking statements.  Therefore, you should not unduly rely on any of these forward-looking statements.  Any forward-looking statement is based only on information currently available and speaks only as of the date when made.  The Corporation undertakes no obligation, other than as required by law, to update or revise any forward-looking statements, whether as a result of new information, future events or otherwise.</a:t>
            </a:r>
          </a:p>
          <a:p>
            <a:pPr algn="l" defTabSz="457200">
              <a:lnSpc>
                <a:spcPct val="100000"/>
              </a:lnSpc>
              <a:spcBef>
                <a:spcPct val="0"/>
              </a:spcBef>
              <a:spcAft>
                <a:spcPct val="0"/>
              </a:spcAft>
            </a:pPr>
            <a:endParaRPr sz="1200">
              <a:solidFill>
                <a:srgbClr val="000000"/>
              </a:solidFill>
              <a:latin typeface="Calibri"/>
              <a:ea typeface="Calibri"/>
            </a:endParaRPr>
          </a:p>
          <a:p>
            <a:pPr algn="just" defTabSz="457200">
              <a:lnSpc>
                <a:spcPct val="100000"/>
              </a:lnSpc>
              <a:spcBef>
                <a:spcPct val="0"/>
              </a:spcBef>
              <a:spcAft>
                <a:spcPct val="0"/>
              </a:spcAft>
            </a:pPr>
            <a:r>
              <a:rPr sz="1200">
                <a:solidFill>
                  <a:srgbClr val="000000"/>
                </a:solidFill>
                <a:latin typeface="Calibri"/>
                <a:ea typeface="Calibri"/>
              </a:rPr>
              <a:t>A discussion of certain risks and uncertainties affecting the Corporation, and some of the factors that could cause the Corporation’s actual results to differ materially from those described in the forward-looking statements, can be found in the sections entitled “Risk Factors” and “Management’s Discussion and Analysis of Financial Condition and Results of Operations” in the Corporation’s Annual Report on Form 10-K for the year ended December 31, 2020, Quarterly Reports on Form 10-Q for the quarters ended March 31, 2021, June 30, 2021 and September 30, 2021, and other current and periodic reports, which have been, or will be, filed with the Securities and Exchange Commission and are or will be available in the Investor Relations section of the Corporation’s website (www.fultonbank.com) and on the Securities and Exchange Commission’s website (www.sec.gov).</a:t>
            </a:r>
          </a:p>
          <a:p>
            <a:pPr algn="l" defTabSz="457200">
              <a:lnSpc>
                <a:spcPct val="100000"/>
              </a:lnSpc>
              <a:spcBef>
                <a:spcPct val="0"/>
              </a:spcBef>
              <a:spcAft>
                <a:spcPct val="0"/>
              </a:spcAft>
            </a:pPr>
            <a:endParaRPr sz="1200">
              <a:solidFill>
                <a:srgbClr val="000000"/>
              </a:solidFill>
              <a:latin typeface="Calibri"/>
              <a:ea typeface="Calibri"/>
            </a:endParaRPr>
          </a:p>
          <a:p>
            <a:pPr algn="just" defTabSz="457200">
              <a:lnSpc>
                <a:spcPct val="100000"/>
              </a:lnSpc>
              <a:spcBef>
                <a:spcPct val="0"/>
              </a:spcBef>
              <a:spcAft>
                <a:spcPct val="0"/>
              </a:spcAft>
            </a:pPr>
            <a:r>
              <a:rPr sz="1200">
                <a:solidFill>
                  <a:srgbClr val="000000"/>
                </a:solidFill>
                <a:latin typeface="Calibri"/>
                <a:ea typeface="Calibri"/>
              </a:rPr>
              <a:t>The Corporation uses certain non-GAAP financial measures in this presentation. These non-GAAP financial measures are reconciled to the most comparable GAAP measures at the end of this presentation.</a:t>
            </a:r>
          </a:p>
          <a:p>
            <a:pPr algn="l" defTabSz="457200">
              <a:lnSpc>
                <a:spcPct val="150000"/>
              </a:lnSpc>
              <a:spcBef>
                <a:spcPts val="1000"/>
              </a:spcBef>
              <a:spcAft>
                <a:spcPct val="0"/>
              </a:spcAft>
            </a:pPr>
            <a:endParaRPr sz="1400">
              <a:solidFill>
                <a:srgbClr val="000000"/>
              </a:solidFill>
              <a:latin typeface="Arial"/>
              <a:ea typeface="Arial"/>
            </a:endParaRPr>
          </a:p>
        </p:txBody>
      </p:sp>
      <p:sp>
        <p:nvSpPr>
          <p:cNvPr id="3" name="New shape"/>
          <p:cNvSpPr/>
          <p:nvPr/>
        </p:nvSpPr>
        <p:spPr>
          <a:xfrm>
            <a:off x="155321" y="217932"/>
            <a:ext cx="8833231" cy="77431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ts val="1000"/>
              </a:spcBef>
              <a:spcAft>
                <a:spcPct val="0"/>
              </a:spcAft>
            </a:pPr>
            <a:r>
              <a:rPr sz="3200" b="1">
                <a:solidFill>
                  <a:srgbClr val="263B80"/>
                </a:solidFill>
                <a:latin typeface="Arial"/>
                <a:ea typeface="Arial"/>
              </a:rPr>
              <a:t>FORWARD-LOOKING STATEMENTS</a:t>
            </a:r>
          </a:p>
        </p:txBody>
      </p:sp>
      <p:sp>
        <p:nvSpPr>
          <p:cNvPr id="4" name="New shape"/>
          <p:cNvSpPr/>
          <p:nvPr/>
        </p:nvSpPr>
        <p:spPr>
          <a:xfrm>
            <a:off x="8641080" y="6401435"/>
            <a:ext cx="576199"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F30AAE0F-5CCB-4C45-84E8-E4DAFAB936A7}" type="slidenum">
              <a:rPr sz="1200">
                <a:solidFill>
                  <a:srgbClr val="FFFFFF"/>
                </a:solidFill>
                <a:latin typeface="Arial"/>
                <a:ea typeface="Arial"/>
              </a:rPr>
              <a:pPr/>
              <a:t>2</a:t>
            </a:fld>
            <a:endParaRPr sz="1200">
              <a:solidFill>
                <a:srgbClr val="FFFFFF"/>
              </a:solidFill>
              <a:latin typeface="Arial"/>
              <a:ea typeface="Arial"/>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01422" y="5611749"/>
            <a:ext cx="8505571" cy="78587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15900" lvl="1" indent="-215900" algn="l" defTabSz="457200">
              <a:lnSpc>
                <a:spcPct val="100000"/>
              </a:lnSpc>
              <a:spcBef>
                <a:spcPct val="0"/>
              </a:spcBef>
              <a:spcAft>
                <a:spcPct val="0"/>
              </a:spcAft>
              <a:buAutoNum type="arabicPeriod"/>
            </a:pPr>
            <a:r>
              <a:rPr sz="900" i="1">
                <a:solidFill>
                  <a:srgbClr val="000000"/>
                </a:solidFill>
                <a:latin typeface="Calibri"/>
                <a:ea typeface="Calibri"/>
              </a:rPr>
              <a:t>ROA is return an average assets calculated as net income for the period divided by average assets, annualized.</a:t>
            </a:r>
          </a:p>
          <a:p>
            <a:pPr marL="215900" lvl="1" indent="-215900" algn="l" defTabSz="457200">
              <a:lnSpc>
                <a:spcPct val="100000"/>
              </a:lnSpc>
              <a:spcBef>
                <a:spcPct val="0"/>
              </a:spcBef>
              <a:spcAft>
                <a:spcPct val="0"/>
              </a:spcAft>
              <a:buAutoNum type="arabicPeriod" startAt="2"/>
            </a:pPr>
            <a:r>
              <a:rPr sz="900" i="1">
                <a:solidFill>
                  <a:srgbClr val="000000"/>
                </a:solidFill>
                <a:latin typeface="Calibri"/>
                <a:ea typeface="Calibri"/>
              </a:rPr>
              <a:t>ROE is return on average common shareholders’ equity calculated as net income available to common shareholders for the period divided by average common shareholders’ equity, annualized.</a:t>
            </a:r>
          </a:p>
          <a:p>
            <a:pPr marL="215900" lvl="1" indent="-215900" algn="l" defTabSz="457200">
              <a:lnSpc>
                <a:spcPct val="100000"/>
              </a:lnSpc>
              <a:spcBef>
                <a:spcPct val="0"/>
              </a:spcBef>
              <a:spcAft>
                <a:spcPct val="0"/>
              </a:spcAft>
              <a:buAutoNum type="arabicPeriod" startAt="3"/>
            </a:pPr>
            <a:r>
              <a:rPr sz="900" i="1">
                <a:solidFill>
                  <a:srgbClr val="000000"/>
                </a:solidFill>
                <a:latin typeface="Calibri"/>
                <a:ea typeface="Calibri"/>
              </a:rPr>
              <a:t>Non-GAAP financial measure.  Please refer to the calculation and management’s reasons for using this measure on the slide titled “Non-GAAP Reconciliation” at the end of this presentation</a:t>
            </a:r>
            <a:r>
              <a:rPr sz="1000" i="1">
                <a:solidFill>
                  <a:srgbClr val="000000"/>
                </a:solidFill>
                <a:latin typeface="Calibri"/>
                <a:ea typeface="Calibri"/>
              </a:rPr>
              <a:t>.</a:t>
            </a:r>
          </a:p>
        </p:txBody>
      </p:sp>
      <p:sp>
        <p:nvSpPr>
          <p:cNvPr id="3" name="New shape"/>
          <p:cNvSpPr/>
          <p:nvPr/>
        </p:nvSpPr>
        <p:spPr>
          <a:xfrm>
            <a:off x="261493" y="176657"/>
            <a:ext cx="8775446" cy="1040384"/>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ea typeface="Arial"/>
              </a:rPr>
              <a:t>INCOME STATEMENT SUMMARY</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1C541D2F-B24D-4B4A-8C71-38205FFA8AE6}" type="slidenum">
              <a:rPr sz="1200">
                <a:solidFill>
                  <a:srgbClr val="FFFFFF"/>
                </a:solidFill>
                <a:latin typeface="Arial"/>
                <a:ea typeface="Arial"/>
              </a:rPr>
              <a:pPr/>
              <a:t>3</a:t>
            </a:fld>
            <a:endParaRPr sz="1200">
              <a:solidFill>
                <a:srgbClr val="FFFFFF"/>
              </a:solidFill>
              <a:latin typeface="Arial"/>
              <a:ea typeface="Arial"/>
            </a:endParaRPr>
          </a:p>
        </p:txBody>
      </p:sp>
      <p:graphicFrame>
        <p:nvGraphicFramePr>
          <p:cNvPr id="5" name="New Table"/>
          <p:cNvGraphicFramePr>
            <a:graphicFrameLocks noGrp="1"/>
          </p:cNvGraphicFramePr>
          <p:nvPr/>
        </p:nvGraphicFramePr>
        <p:xfrm>
          <a:off x="559054" y="696849"/>
          <a:ext cx="7334250" cy="4914900"/>
        </p:xfrm>
        <a:graphic>
          <a:graphicData uri="http://schemas.openxmlformats.org/drawingml/2006/table">
            <a:tbl>
              <a:tblPr>
                <a:tableStyleId>{5C22544A-7EE6-4342-B048-85BDC9FD1C3A}</a:tableStyleId>
              </a:tblPr>
              <a:tblGrid>
                <a:gridCol w="2676525">
                  <a:extLst>
                    <a:ext uri="{9D8B030D-6E8A-4147-A177-3AD203B41FA5}">
                      <a16:colId xmlns:a16="http://schemas.microsoft.com/office/drawing/2014/main" val="20000"/>
                    </a:ext>
                  </a:extLst>
                </a:gridCol>
                <a:gridCol w="1552575">
                  <a:extLst>
                    <a:ext uri="{9D8B030D-6E8A-4147-A177-3AD203B41FA5}">
                      <a16:colId xmlns:a16="http://schemas.microsoft.com/office/drawing/2014/main" val="20001"/>
                    </a:ext>
                  </a:extLst>
                </a:gridCol>
                <a:gridCol w="1552575">
                  <a:extLst>
                    <a:ext uri="{9D8B030D-6E8A-4147-A177-3AD203B41FA5}">
                      <a16:colId xmlns:a16="http://schemas.microsoft.com/office/drawing/2014/main" val="20002"/>
                    </a:ext>
                  </a:extLst>
                </a:gridCol>
                <a:gridCol w="1552575">
                  <a:extLst>
                    <a:ext uri="{9D8B030D-6E8A-4147-A177-3AD203B41FA5}">
                      <a16:colId xmlns:a16="http://schemas.microsoft.com/office/drawing/2014/main" val="20003"/>
                    </a:ext>
                  </a:extLst>
                </a:gridCol>
              </a:tblGrid>
              <a:tr h="228600">
                <a:tc>
                  <a:txBody>
                    <a:bodyPr/>
                    <a:lstStyle>
                      <a:defPPr/>
                    </a:lstStyle>
                    <a:p>
                      <a:endParaRPr sz="100"/>
                    </a:p>
                  </a:txBody>
                  <a:tcPr marL="0" marR="0" marT="0" marB="0" anchor="b">
                    <a:lnL w="0"/>
                    <a:lnR w="0"/>
                    <a:lnT w="0"/>
                    <a:lnB w="0"/>
                    <a:solidFill>
                      <a:srgbClr val="FFFFFF"/>
                    </a:solidFill>
                  </a:tcPr>
                </a:tc>
                <a:tc>
                  <a:txBody>
                    <a:bodyPr/>
                    <a:lstStyle>
                      <a:defPPr/>
                    </a:lstStyle>
                    <a:p>
                      <a:endParaRPr sz="100"/>
                    </a:p>
                  </a:txBody>
                  <a:tcPr marL="0" marR="0" marT="0" marB="0" anchor="b">
                    <a:lnL w="0"/>
                    <a:lnR w="0"/>
                    <a:lnT w="0"/>
                    <a:lnB w="0"/>
                    <a:solidFill>
                      <a:srgbClr val="FFFFFF"/>
                    </a:solidFill>
                  </a:tcPr>
                </a:tc>
                <a:tc gridSpan="2">
                  <a:txBody>
                    <a:bodyPr/>
                    <a:lstStyle>
                      <a:defPPr/>
                    </a:lstStyle>
                    <a:p>
                      <a:endParaRPr sz="100"/>
                    </a:p>
                  </a:txBody>
                  <a:tcPr marL="0" marR="0" marT="0" marB="0" anchor="b">
                    <a:lnL w="0"/>
                    <a:lnR w="0"/>
                    <a:lnT w="0"/>
                    <a:lnB w="0"/>
                    <a:solidFill>
                      <a:srgbClr val="FFFFFF"/>
                    </a:solidFill>
                  </a:tcPr>
                </a:tc>
                <a:tc hMerge="1">
                  <a:txBody>
                    <a:bodyPr/>
                    <a:lstStyle>
                      <a:defPPr/>
                    </a:lstStyle>
                    <a:p>
                      <a:endParaRPr/>
                    </a:p>
                  </a:txBody>
                  <a:tcPr anchor="b">
                    <a:lnL w="0"/>
                    <a:lnR w="0"/>
                    <a:lnT w="0"/>
                    <a:lnB w="0"/>
                    <a:noFill/>
                  </a:tcPr>
                </a:tc>
                <a:extLst>
                  <a:ext uri="{0D108BD9-81ED-4DB2-BD59-A6C34878D82A}">
                    <a16:rowId xmlns:a16="http://schemas.microsoft.com/office/drawing/2014/main" val="10000"/>
                  </a:ext>
                </a:extLst>
              </a:tr>
              <a:tr h="228600">
                <a:tc>
                  <a:txBody>
                    <a:bodyPr/>
                    <a:lstStyle>
                      <a:defPPr/>
                    </a:lstStyle>
                    <a:p>
                      <a:endParaRPr sz="100"/>
                    </a:p>
                  </a:txBody>
                  <a:tcPr marL="0" marR="0" marT="0" marB="0" anchor="b">
                    <a:lnL w="0"/>
                    <a:lnR w="0"/>
                    <a:lnT w="0"/>
                    <a:lnB w="12700" cmpd="sng">
                      <a:solidFill>
                        <a:srgbClr val="000000"/>
                      </a:solidFill>
                      <a:prstDash val="solid"/>
                    </a:lnB>
                    <a:solidFill>
                      <a:srgbClr val="FFFFFF"/>
                    </a:solidFill>
                  </a:tcPr>
                </a:tc>
                <a:tc>
                  <a:txBody>
                    <a:bodyPr/>
                    <a:lstStyle>
                      <a:defPPr/>
                    </a:lstStyle>
                    <a:p>
                      <a:pPr algn="ctr">
                        <a:lnSpc>
                          <a:spcPct val="99600"/>
                        </a:lnSpc>
                      </a:pPr>
                      <a:r>
                        <a:rPr sz="1200" b="1" u="sng">
                          <a:solidFill>
                            <a:srgbClr val="000000"/>
                          </a:solidFill>
                          <a:latin typeface="Calibri"/>
                          <a:ea typeface="Calibri"/>
                        </a:rPr>
                        <a:t>4Q21</a:t>
                      </a:r>
                    </a:p>
                  </a:txBody>
                  <a:tcPr marL="27432" marR="9144" marT="0" marB="18288" anchor="b">
                    <a:lnL w="0"/>
                    <a:lnR w="0"/>
                    <a:lnT w="0"/>
                    <a:lnB w="12700" cmpd="sng">
                      <a:solidFill>
                        <a:srgbClr val="000000"/>
                      </a:solidFill>
                      <a:prstDash val="solid"/>
                    </a:lnB>
                    <a:solidFill>
                      <a:srgbClr val="FFFFFF"/>
                    </a:solidFill>
                  </a:tcPr>
                </a:tc>
                <a:tc>
                  <a:txBody>
                    <a:bodyPr/>
                    <a:lstStyle>
                      <a:defPPr/>
                    </a:lstStyle>
                    <a:p>
                      <a:pPr algn="ctr">
                        <a:lnSpc>
                          <a:spcPct val="99600"/>
                        </a:lnSpc>
                      </a:pPr>
                      <a:r>
                        <a:rPr sz="1200" b="1" u="sng">
                          <a:solidFill>
                            <a:srgbClr val="000000"/>
                          </a:solidFill>
                          <a:latin typeface="Calibri"/>
                          <a:ea typeface="Calibri"/>
                        </a:rPr>
                        <a:t>3Q21</a:t>
                      </a:r>
                    </a:p>
                  </a:txBody>
                  <a:tcPr marL="27432" marR="9144" marT="0" marB="18288" anchor="b">
                    <a:lnL w="0"/>
                    <a:lnR w="0"/>
                    <a:lnT w="0"/>
                    <a:lnB w="12700" cmpd="sng">
                      <a:solidFill>
                        <a:srgbClr val="000000"/>
                      </a:solidFill>
                      <a:prstDash val="solid"/>
                    </a:lnB>
                    <a:solidFill>
                      <a:srgbClr val="FFFFFF"/>
                    </a:solidFill>
                  </a:tcPr>
                </a:tc>
                <a:tc>
                  <a:txBody>
                    <a:bodyPr/>
                    <a:lstStyle>
                      <a:defPPr/>
                    </a:lstStyle>
                    <a:p>
                      <a:pPr algn="ctr">
                        <a:lnSpc>
                          <a:spcPct val="99600"/>
                        </a:lnSpc>
                      </a:pPr>
                      <a:r>
                        <a:rPr sz="1200" b="1" u="sng">
                          <a:solidFill>
                            <a:srgbClr val="000000"/>
                          </a:solidFill>
                          <a:latin typeface="Calibri"/>
                          <a:ea typeface="Calibri"/>
                        </a:rPr>
                        <a:t>4Q20</a:t>
                      </a:r>
                    </a:p>
                  </a:txBody>
                  <a:tcPr marL="27432" marR="9144" marT="0" marB="18288" anchor="b">
                    <a:lnL w="0"/>
                    <a:lnR w="0"/>
                    <a:lnT w="0"/>
                    <a:lnB w="12700" cmpd="sng">
                      <a:solidFill>
                        <a:srgbClr val="000000"/>
                      </a:solidFill>
                      <a:prstDash val="solid"/>
                    </a:lnB>
                    <a:solidFill>
                      <a:srgbClr val="FFFFFF"/>
                    </a:solidFill>
                  </a:tcPr>
                </a:tc>
                <a:extLst>
                  <a:ext uri="{0D108BD9-81ED-4DB2-BD59-A6C34878D82A}">
                    <a16:rowId xmlns:a16="http://schemas.microsoft.com/office/drawing/2014/main" val="10001"/>
                  </a:ext>
                </a:extLst>
              </a:tr>
              <a:tr h="228600">
                <a:tc>
                  <a:txBody>
                    <a:bodyPr/>
                    <a:lstStyle>
                      <a:defPPr/>
                    </a:lstStyle>
                    <a:p>
                      <a:endParaRPr sz="100"/>
                    </a:p>
                  </a:txBody>
                  <a:tcPr marL="0" marR="0" marT="0" marB="0" anchor="b">
                    <a:lnL w="0"/>
                    <a:lnR w="0"/>
                    <a:lnT w="12700" cmpd="sng">
                      <a:solidFill>
                        <a:srgbClr val="000000"/>
                      </a:solidFill>
                      <a:prstDash val="solid"/>
                    </a:lnT>
                    <a:lnB w="0"/>
                    <a:solidFill>
                      <a:srgbClr val="FFFFFF"/>
                    </a:solidFill>
                  </a:tcPr>
                </a:tc>
                <a:tc gridSpan="3">
                  <a:txBody>
                    <a:bodyPr/>
                    <a:lstStyle>
                      <a:defPPr/>
                    </a:lstStyle>
                    <a:p>
                      <a:pPr algn="ctr">
                        <a:lnSpc>
                          <a:spcPct val="99600"/>
                        </a:lnSpc>
                      </a:pPr>
                      <a:r>
                        <a:rPr sz="1200" i="1">
                          <a:solidFill>
                            <a:srgbClr val="000000"/>
                          </a:solidFill>
                          <a:latin typeface="Calibri"/>
                          <a:ea typeface="Calibri"/>
                        </a:rPr>
                        <a:t>(dollars in thousands, except per-share data)</a:t>
                      </a:r>
                    </a:p>
                  </a:txBody>
                  <a:tcPr marL="27432" marR="9144" marT="0" marB="18288" anchor="b">
                    <a:lnL w="0"/>
                    <a:lnR w="0"/>
                    <a:lnT w="12700" cmpd="sng">
                      <a:solidFill>
                        <a:srgbClr val="000000"/>
                      </a:solidFill>
                      <a:prstDash val="solid"/>
                    </a:lnT>
                    <a:lnB w="0"/>
                    <a:solidFill>
                      <a:srgbClr val="FFFFFF"/>
                    </a:solidFill>
                  </a:tcPr>
                </a:tc>
                <a:tc hMerge="1">
                  <a:txBody>
                    <a:bodyPr/>
                    <a:lstStyle>
                      <a:defPPr/>
                    </a:lstStyle>
                    <a:p>
                      <a:endParaRPr/>
                    </a:p>
                  </a:txBody>
                  <a:tcPr anchor="b">
                    <a:lnL w="0"/>
                    <a:lnR w="0"/>
                    <a:lnT w="12700" cmpd="sng">
                      <a:prstDash val="solid"/>
                    </a:lnT>
                    <a:lnB w="0"/>
                    <a:noFill/>
                  </a:tcPr>
                </a:tc>
                <a:tc hMerge="1">
                  <a:txBody>
                    <a:bodyPr/>
                    <a:lstStyle>
                      <a:defPPr/>
                    </a:lstStyle>
                    <a:p>
                      <a:endParaRPr/>
                    </a:p>
                  </a:txBody>
                  <a:tcPr anchor="b">
                    <a:lnL w="0"/>
                    <a:lnR w="0"/>
                    <a:lnT w="12700" cmpd="sng">
                      <a:prstDash val="solid"/>
                    </a:lnT>
                    <a:lnB w="0"/>
                    <a:noFill/>
                  </a:tcPr>
                </a:tc>
                <a:extLst>
                  <a:ext uri="{0D108BD9-81ED-4DB2-BD59-A6C34878D82A}">
                    <a16:rowId xmlns:a16="http://schemas.microsoft.com/office/drawing/2014/main" val="10002"/>
                  </a:ext>
                </a:extLst>
              </a:tr>
              <a:tr h="257175">
                <a:tc>
                  <a:txBody>
                    <a:bodyPr/>
                    <a:lstStyle>
                      <a:defPPr/>
                    </a:lstStyle>
                    <a:p>
                      <a:pPr algn="l">
                        <a:lnSpc>
                          <a:spcPct val="99600"/>
                        </a:lnSpc>
                      </a:pPr>
                      <a:r>
                        <a:rPr sz="1200" b="1">
                          <a:solidFill>
                            <a:srgbClr val="000000"/>
                          </a:solidFill>
                          <a:latin typeface="Calibri"/>
                          <a:ea typeface="Calibri"/>
                        </a:rPr>
                        <a:t>Net Interest Income</a:t>
                      </a:r>
                    </a:p>
                  </a:txBody>
                  <a:tcPr marL="27432" marR="27432" marT="0" marB="18288" anchor="b">
                    <a:lnL w="0"/>
                    <a:lnR w="0"/>
                    <a:lnT w="0"/>
                    <a:lnB w="0"/>
                    <a:solidFill>
                      <a:srgbClr val="FFFFFF"/>
                    </a:solidFill>
                  </a:tcPr>
                </a:tc>
                <a:tc>
                  <a:txBody>
                    <a:bodyPr/>
                    <a:lstStyle>
                      <a:defPPr/>
                    </a:lstStyle>
                    <a:p>
                      <a:pPr algn="r">
                        <a:lnSpc>
                          <a:spcPct val="99600"/>
                        </a:lnSpc>
                        <a:tabLst>
                          <a:tab pos="772414" algn="l"/>
                          <a:tab pos="1509649" algn="l"/>
                        </a:tabLst>
                      </a:pPr>
                      <a:r>
                        <a:rPr sz="1200" b="1">
                          <a:solidFill>
                            <a:srgbClr val="000000"/>
                          </a:solidFill>
                          <a:latin typeface="Calibri"/>
                          <a:ea typeface="Calibri"/>
                        </a:rPr>
                        <a:t>	$165,613	</a:t>
                      </a:r>
                    </a:p>
                  </a:txBody>
                  <a:tcPr marL="0" marR="9144" marT="0" marB="18288" anchor="b">
                    <a:lnL w="0"/>
                    <a:lnR w="0"/>
                    <a:lnT w="0"/>
                    <a:lnB w="0"/>
                    <a:solidFill>
                      <a:srgbClr val="FFFFFF"/>
                    </a:solidFill>
                  </a:tcPr>
                </a:tc>
                <a:tc>
                  <a:txBody>
                    <a:bodyPr/>
                    <a:lstStyle>
                      <a:defPPr/>
                    </a:lstStyle>
                    <a:p>
                      <a:pPr algn="r">
                        <a:lnSpc>
                          <a:spcPct val="99600"/>
                        </a:lnSpc>
                        <a:tabLst>
                          <a:tab pos="777113" algn="l"/>
                          <a:tab pos="1509649" algn="l"/>
                        </a:tabLst>
                      </a:pPr>
                      <a:r>
                        <a:rPr sz="1200">
                          <a:solidFill>
                            <a:srgbClr val="000000"/>
                          </a:solidFill>
                          <a:latin typeface="Calibri"/>
                          <a:ea typeface="Calibri"/>
                        </a:rPr>
                        <a:t>	$171,270	</a:t>
                      </a:r>
                    </a:p>
                  </a:txBody>
                  <a:tcPr marL="0" marR="9144" marT="0" marB="18288" anchor="b">
                    <a:lnL w="0"/>
                    <a:lnR w="0"/>
                    <a:lnT w="0"/>
                    <a:lnB w="0"/>
                    <a:solidFill>
                      <a:srgbClr val="FFFFFF"/>
                    </a:solidFill>
                  </a:tcPr>
                </a:tc>
                <a:tc>
                  <a:txBody>
                    <a:bodyPr/>
                    <a:lstStyle>
                      <a:defPPr/>
                    </a:lstStyle>
                    <a:p>
                      <a:pPr algn="r">
                        <a:lnSpc>
                          <a:spcPct val="99600"/>
                        </a:lnSpc>
                        <a:tabLst>
                          <a:tab pos="777113" algn="l"/>
                          <a:tab pos="1509649" algn="l"/>
                        </a:tabLst>
                      </a:pPr>
                      <a:r>
                        <a:rPr sz="1200">
                          <a:solidFill>
                            <a:srgbClr val="000000"/>
                          </a:solidFill>
                          <a:latin typeface="Calibri"/>
                          <a:ea typeface="Calibri"/>
                        </a:rPr>
                        <a:t>	$161,591	</a:t>
                      </a:r>
                    </a:p>
                  </a:txBody>
                  <a:tcPr marL="0" marR="9144" marT="0" marB="18288" anchor="b">
                    <a:lnL w="0"/>
                    <a:lnR w="0"/>
                    <a:lnT w="0"/>
                    <a:lnB w="0"/>
                    <a:solidFill>
                      <a:srgbClr val="FFFFFF"/>
                    </a:solidFill>
                  </a:tcPr>
                </a:tc>
                <a:extLst>
                  <a:ext uri="{0D108BD9-81ED-4DB2-BD59-A6C34878D82A}">
                    <a16:rowId xmlns:a16="http://schemas.microsoft.com/office/drawing/2014/main" val="10003"/>
                  </a:ext>
                </a:extLst>
              </a:tr>
              <a:tr h="257175">
                <a:tc>
                  <a:txBody>
                    <a:bodyPr/>
                    <a:lstStyle>
                      <a:defPPr/>
                    </a:lstStyle>
                    <a:p>
                      <a:pPr algn="l">
                        <a:lnSpc>
                          <a:spcPct val="99600"/>
                        </a:lnSpc>
                      </a:pPr>
                      <a:r>
                        <a:rPr sz="1200" b="1">
                          <a:solidFill>
                            <a:srgbClr val="000000"/>
                          </a:solidFill>
                          <a:latin typeface="Calibri"/>
                          <a:ea typeface="Calibri"/>
                        </a:rPr>
                        <a:t>Provision for Credit Losses</a:t>
                      </a:r>
                    </a:p>
                  </a:txBody>
                  <a:tcPr marL="27432" marR="27432" marT="0" marB="18288" anchor="b">
                    <a:lnL w="0"/>
                    <a:lnR w="0"/>
                    <a:lnT w="0"/>
                    <a:lnB w="0"/>
                    <a:solidFill>
                      <a:srgbClr val="FFFFFF"/>
                    </a:solidFill>
                  </a:tcPr>
                </a:tc>
                <a:tc>
                  <a:txBody>
                    <a:bodyPr/>
                    <a:lstStyle>
                      <a:defPPr/>
                    </a:lstStyle>
                    <a:p>
                      <a:pPr algn="r">
                        <a:lnSpc>
                          <a:spcPct val="99600"/>
                        </a:lnSpc>
                        <a:tabLst>
                          <a:tab pos="956691" algn="l"/>
                          <a:tab pos="1509649" algn="l"/>
                        </a:tabLst>
                      </a:pPr>
                      <a:r>
                        <a:rPr sz="1200" b="1">
                          <a:solidFill>
                            <a:srgbClr val="000000"/>
                          </a:solidFill>
                          <a:latin typeface="Calibri"/>
                          <a:ea typeface="Calibri"/>
                        </a:rPr>
                        <a:t>	(5,000)	</a:t>
                      </a:r>
                    </a:p>
                  </a:txBody>
                  <a:tcPr marL="0" marR="9144" marT="0" marB="18288" anchor="b">
                    <a:lnL w="0"/>
                    <a:lnR w="0"/>
                    <a:lnT w="0"/>
                    <a:lnB w="0"/>
                    <a:solidFill>
                      <a:srgbClr val="FFFFFF"/>
                    </a:solidFill>
                  </a:tcPr>
                </a:tc>
                <a:tc>
                  <a:txBody>
                    <a:bodyPr/>
                    <a:lstStyle>
                      <a:defPPr/>
                    </a:lstStyle>
                    <a:p>
                      <a:pPr algn="r">
                        <a:lnSpc>
                          <a:spcPct val="99600"/>
                        </a:lnSpc>
                        <a:tabLst>
                          <a:tab pos="1077849" algn="l"/>
                          <a:tab pos="1509649" algn="l"/>
                        </a:tabLst>
                      </a:pPr>
                      <a:r>
                        <a:rPr sz="1200">
                          <a:solidFill>
                            <a:srgbClr val="000000"/>
                          </a:solidFill>
                          <a:latin typeface="Calibri"/>
                          <a:ea typeface="Calibri"/>
                        </a:rPr>
                        <a:t>	(600)	</a:t>
                      </a:r>
                    </a:p>
                  </a:txBody>
                  <a:tcPr marL="0" marR="9144" marT="0" marB="18288" anchor="b">
                    <a:lnL w="0"/>
                    <a:lnR w="0"/>
                    <a:lnT w="0"/>
                    <a:lnB w="0"/>
                    <a:solidFill>
                      <a:srgbClr val="FFFFFF"/>
                    </a:solidFill>
                  </a:tcPr>
                </a:tc>
                <a:tc>
                  <a:txBody>
                    <a:bodyPr/>
                    <a:lstStyle>
                      <a:defPPr/>
                    </a:lstStyle>
                    <a:p>
                      <a:pPr algn="r">
                        <a:lnSpc>
                          <a:spcPct val="99600"/>
                        </a:lnSpc>
                        <a:tabLst>
                          <a:tab pos="1008761" algn="l"/>
                          <a:tab pos="1509649" algn="l"/>
                        </a:tabLst>
                      </a:pPr>
                      <a:r>
                        <a:rPr sz="1200">
                          <a:solidFill>
                            <a:srgbClr val="000000"/>
                          </a:solidFill>
                          <a:latin typeface="Calibri"/>
                          <a:ea typeface="Calibri"/>
                        </a:rPr>
                        <a:t>	6,240	</a:t>
                      </a:r>
                    </a:p>
                  </a:txBody>
                  <a:tcPr marL="0" marR="9144" marT="0" marB="18288" anchor="b">
                    <a:lnL w="0"/>
                    <a:lnR w="0"/>
                    <a:lnT w="0"/>
                    <a:lnB w="0"/>
                    <a:solidFill>
                      <a:srgbClr val="FFFFFF"/>
                    </a:solidFill>
                  </a:tcPr>
                </a:tc>
                <a:extLst>
                  <a:ext uri="{0D108BD9-81ED-4DB2-BD59-A6C34878D82A}">
                    <a16:rowId xmlns:a16="http://schemas.microsoft.com/office/drawing/2014/main" val="10004"/>
                  </a:ext>
                </a:extLst>
              </a:tr>
              <a:tr h="257175">
                <a:tc>
                  <a:txBody>
                    <a:bodyPr/>
                    <a:lstStyle>
                      <a:defPPr/>
                    </a:lstStyle>
                    <a:p>
                      <a:pPr algn="l">
                        <a:lnSpc>
                          <a:spcPct val="99600"/>
                        </a:lnSpc>
                      </a:pPr>
                      <a:r>
                        <a:rPr sz="1200" b="1">
                          <a:solidFill>
                            <a:srgbClr val="000000"/>
                          </a:solidFill>
                          <a:latin typeface="Calibri"/>
                          <a:ea typeface="Calibri"/>
                        </a:rPr>
                        <a:t>Non-Interest Income</a:t>
                      </a:r>
                    </a:p>
                  </a:txBody>
                  <a:tcPr marL="27432" marR="27432" marT="0" marB="18288" anchor="b">
                    <a:lnL w="0"/>
                    <a:lnR w="0"/>
                    <a:lnT w="0"/>
                    <a:lnB w="0"/>
                    <a:solidFill>
                      <a:srgbClr val="FFFFFF"/>
                    </a:solidFill>
                  </a:tcPr>
                </a:tc>
                <a:tc>
                  <a:txBody>
                    <a:bodyPr/>
                    <a:lstStyle>
                      <a:defPPr/>
                    </a:lstStyle>
                    <a:p>
                      <a:pPr algn="r">
                        <a:lnSpc>
                          <a:spcPct val="99600"/>
                        </a:lnSpc>
                        <a:tabLst>
                          <a:tab pos="926846" algn="l"/>
                          <a:tab pos="1509649" algn="l"/>
                        </a:tabLst>
                      </a:pPr>
                      <a:r>
                        <a:rPr sz="1200" b="1">
                          <a:solidFill>
                            <a:srgbClr val="000000"/>
                          </a:solidFill>
                          <a:latin typeface="Calibri"/>
                          <a:ea typeface="Calibri"/>
                        </a:rPr>
                        <a:t>	63,876	</a:t>
                      </a:r>
                    </a:p>
                  </a:txBody>
                  <a:tcPr marL="0" marR="9144" marT="0" marB="18288" anchor="b">
                    <a:lnL w="0"/>
                    <a:lnR w="0"/>
                    <a:lnT w="0"/>
                    <a:lnB w="0"/>
                    <a:solidFill>
                      <a:srgbClr val="FFFFFF"/>
                    </a:solidFill>
                  </a:tcPr>
                </a:tc>
                <a:tc>
                  <a:txBody>
                    <a:bodyPr/>
                    <a:lstStyle>
                      <a:defPPr/>
                    </a:lstStyle>
                    <a:p>
                      <a:pPr algn="r">
                        <a:lnSpc>
                          <a:spcPct val="99600"/>
                        </a:lnSpc>
                        <a:tabLst>
                          <a:tab pos="931545" algn="l"/>
                          <a:tab pos="1509649" algn="l"/>
                        </a:tabLst>
                      </a:pPr>
                      <a:r>
                        <a:rPr sz="1200">
                          <a:solidFill>
                            <a:srgbClr val="000000"/>
                          </a:solidFill>
                          <a:latin typeface="Calibri"/>
                          <a:ea typeface="Calibri"/>
                        </a:rPr>
                        <a:t>	62,577	</a:t>
                      </a:r>
                    </a:p>
                  </a:txBody>
                  <a:tcPr marL="0" marR="9144" marT="0" marB="18288" anchor="b">
                    <a:lnL w="0"/>
                    <a:lnR w="0"/>
                    <a:lnT w="0"/>
                    <a:lnB w="0"/>
                    <a:solidFill>
                      <a:srgbClr val="FFFFFF"/>
                    </a:solidFill>
                  </a:tcPr>
                </a:tc>
                <a:tc>
                  <a:txBody>
                    <a:bodyPr/>
                    <a:lstStyle>
                      <a:defPPr/>
                    </a:lstStyle>
                    <a:p>
                      <a:pPr algn="r">
                        <a:lnSpc>
                          <a:spcPct val="99600"/>
                        </a:lnSpc>
                        <a:tabLst>
                          <a:tab pos="931545" algn="l"/>
                          <a:tab pos="1509649" algn="l"/>
                        </a:tabLst>
                      </a:pPr>
                      <a:r>
                        <a:rPr sz="1200">
                          <a:solidFill>
                            <a:srgbClr val="000000"/>
                          </a:solidFill>
                          <a:latin typeface="Calibri"/>
                          <a:ea typeface="Calibri"/>
                        </a:rPr>
                        <a:t>	55,574	</a:t>
                      </a:r>
                    </a:p>
                  </a:txBody>
                  <a:tcPr marL="0" marR="9144" marT="0" marB="18288" anchor="b">
                    <a:lnL w="0"/>
                    <a:lnR w="0"/>
                    <a:lnT w="0"/>
                    <a:lnB w="0"/>
                    <a:solidFill>
                      <a:srgbClr val="FFFFFF"/>
                    </a:solidFill>
                  </a:tcPr>
                </a:tc>
                <a:extLst>
                  <a:ext uri="{0D108BD9-81ED-4DB2-BD59-A6C34878D82A}">
                    <a16:rowId xmlns:a16="http://schemas.microsoft.com/office/drawing/2014/main" val="10005"/>
                  </a:ext>
                </a:extLst>
              </a:tr>
              <a:tr h="257175">
                <a:tc>
                  <a:txBody>
                    <a:bodyPr/>
                    <a:lstStyle>
                      <a:defPPr/>
                    </a:lstStyle>
                    <a:p>
                      <a:pPr algn="l">
                        <a:lnSpc>
                          <a:spcPct val="99600"/>
                        </a:lnSpc>
                      </a:pPr>
                      <a:r>
                        <a:rPr sz="1200" b="1">
                          <a:solidFill>
                            <a:srgbClr val="000000"/>
                          </a:solidFill>
                          <a:latin typeface="Calibri"/>
                          <a:ea typeface="Calibri"/>
                        </a:rPr>
                        <a:t>Securities Gains</a:t>
                      </a:r>
                    </a:p>
                  </a:txBody>
                  <a:tcPr marL="27432" marR="27432" marT="0" marB="18288" anchor="b">
                    <a:lnL w="0"/>
                    <a:lnR w="0"/>
                    <a:lnT w="0"/>
                    <a:lnB w="0"/>
                    <a:solidFill>
                      <a:srgbClr val="FFFFFF"/>
                    </a:solidFill>
                  </a:tcPr>
                </a:tc>
                <a:tc>
                  <a:txBody>
                    <a:bodyPr/>
                    <a:lstStyle>
                      <a:defPPr/>
                    </a:lstStyle>
                    <a:p>
                      <a:pPr algn="r">
                        <a:lnSpc>
                          <a:spcPct val="99600"/>
                        </a:lnSpc>
                        <a:tabLst>
                          <a:tab pos="1274953" algn="l"/>
                          <a:tab pos="1509649" algn="l"/>
                        </a:tabLst>
                      </a:pPr>
                      <a:r>
                        <a:rPr sz="1200" b="1">
                          <a:solidFill>
                            <a:srgbClr val="000000"/>
                          </a:solidFill>
                          <a:latin typeface="Calibri"/>
                          <a:ea typeface="Calibri"/>
                        </a:rPr>
                        <a:t>	5	</a:t>
                      </a:r>
                    </a:p>
                  </a:txBody>
                  <a:tcPr marL="0" marR="9144" marT="0" marB="18288" anchor="b">
                    <a:lnL w="0"/>
                    <a:lnR w="0"/>
                    <a:lnT w="0"/>
                    <a:lnB w="0"/>
                    <a:solidFill>
                      <a:srgbClr val="FFFFFF"/>
                    </a:solidFill>
                  </a:tcPr>
                </a:tc>
                <a:tc>
                  <a:txBody>
                    <a:bodyPr/>
                    <a:lstStyle>
                      <a:defPPr/>
                    </a:lstStyle>
                    <a:p>
                      <a:pPr algn="r">
                        <a:lnSpc>
                          <a:spcPct val="99600"/>
                        </a:lnSpc>
                        <a:tabLst>
                          <a:tab pos="1217676" algn="l"/>
                          <a:tab pos="1509649" algn="l"/>
                        </a:tabLst>
                      </a:pPr>
                      <a:r>
                        <a:rPr sz="1200">
                          <a:solidFill>
                            <a:srgbClr val="000000"/>
                          </a:solidFill>
                          <a:latin typeface="Calibri"/>
                          <a:ea typeface="Calibri"/>
                        </a:rPr>
                        <a:t>	—	</a:t>
                      </a:r>
                    </a:p>
                  </a:txBody>
                  <a:tcPr marL="0" marR="9144" marT="0" marB="18288" anchor="b">
                    <a:lnL w="0"/>
                    <a:lnR w="0"/>
                    <a:lnT w="0"/>
                    <a:lnB w="0"/>
                    <a:solidFill>
                      <a:srgbClr val="FFFFFF"/>
                    </a:solidFill>
                  </a:tcPr>
                </a:tc>
                <a:tc>
                  <a:txBody>
                    <a:bodyPr/>
                    <a:lstStyle>
                      <a:defPPr/>
                    </a:lstStyle>
                    <a:p>
                      <a:pPr algn="r">
                        <a:lnSpc>
                          <a:spcPct val="99600"/>
                        </a:lnSpc>
                        <a:tabLst>
                          <a:tab pos="1217676" algn="l"/>
                          <a:tab pos="1509649" algn="l"/>
                        </a:tabLst>
                      </a:pPr>
                      <a:r>
                        <a:rPr sz="1200">
                          <a:solidFill>
                            <a:srgbClr val="000000"/>
                          </a:solidFill>
                          <a:latin typeface="Calibri"/>
                          <a:ea typeface="Calibri"/>
                        </a:rPr>
                        <a:t>	—	</a:t>
                      </a:r>
                    </a:p>
                  </a:txBody>
                  <a:tcPr marL="0" marR="9144" marT="0" marB="18288" anchor="b">
                    <a:lnL w="0"/>
                    <a:lnR w="0"/>
                    <a:lnT w="0"/>
                    <a:lnB w="0"/>
                    <a:solidFill>
                      <a:srgbClr val="FFFFFF"/>
                    </a:solidFill>
                  </a:tcPr>
                </a:tc>
                <a:extLst>
                  <a:ext uri="{0D108BD9-81ED-4DB2-BD59-A6C34878D82A}">
                    <a16:rowId xmlns:a16="http://schemas.microsoft.com/office/drawing/2014/main" val="10006"/>
                  </a:ext>
                </a:extLst>
              </a:tr>
              <a:tr h="257175">
                <a:tc>
                  <a:txBody>
                    <a:bodyPr/>
                    <a:lstStyle>
                      <a:defPPr/>
                    </a:lstStyle>
                    <a:p>
                      <a:pPr algn="l">
                        <a:lnSpc>
                          <a:spcPct val="99600"/>
                        </a:lnSpc>
                      </a:pPr>
                      <a:r>
                        <a:rPr sz="1200" b="1">
                          <a:solidFill>
                            <a:srgbClr val="000000"/>
                          </a:solidFill>
                          <a:latin typeface="Calibri"/>
                          <a:ea typeface="Calibri"/>
                        </a:rPr>
                        <a:t>Non-Interest Expense</a:t>
                      </a:r>
                    </a:p>
                  </a:txBody>
                  <a:tcPr marL="27432" marR="27432" marT="0" marB="18288" anchor="b">
                    <a:lnL w="0"/>
                    <a:lnR w="0"/>
                    <a:lnT w="0"/>
                    <a:lnB w="12700" cmpd="sng">
                      <a:solidFill>
                        <a:srgbClr val="000000"/>
                      </a:solidFill>
                      <a:prstDash val="solid"/>
                    </a:lnB>
                    <a:solidFill>
                      <a:srgbClr val="FFFFFF"/>
                    </a:solidFill>
                  </a:tcPr>
                </a:tc>
                <a:tc>
                  <a:txBody>
                    <a:bodyPr/>
                    <a:lstStyle>
                      <a:defPPr/>
                    </a:lstStyle>
                    <a:p>
                      <a:pPr algn="r">
                        <a:lnSpc>
                          <a:spcPct val="99600"/>
                        </a:lnSpc>
                        <a:tabLst>
                          <a:tab pos="849630" algn="l"/>
                          <a:tab pos="1509649" algn="l"/>
                        </a:tabLst>
                      </a:pPr>
                      <a:r>
                        <a:rPr sz="1200" b="1">
                          <a:solidFill>
                            <a:srgbClr val="000000"/>
                          </a:solidFill>
                          <a:latin typeface="Calibri"/>
                          <a:ea typeface="Calibri"/>
                        </a:rPr>
                        <a:t>	154,019	</a:t>
                      </a:r>
                    </a:p>
                  </a:txBody>
                  <a:tcPr marL="0" marR="9144" marT="0" marB="18288" anchor="b">
                    <a:lnL w="0"/>
                    <a:lnR w="0"/>
                    <a:lnT w="0"/>
                    <a:lnB w="12700" cmpd="sng">
                      <a:solidFill>
                        <a:srgbClr val="000000"/>
                      </a:solidFill>
                      <a:prstDash val="solid"/>
                    </a:lnB>
                    <a:solidFill>
                      <a:srgbClr val="FFFFFF"/>
                    </a:solidFill>
                  </a:tcPr>
                </a:tc>
                <a:tc>
                  <a:txBody>
                    <a:bodyPr/>
                    <a:lstStyle>
                      <a:defPPr/>
                    </a:lstStyle>
                    <a:p>
                      <a:pPr algn="r">
                        <a:lnSpc>
                          <a:spcPct val="99600"/>
                        </a:lnSpc>
                        <a:tabLst>
                          <a:tab pos="854329" algn="l"/>
                          <a:tab pos="1509649" algn="l"/>
                        </a:tabLst>
                      </a:pPr>
                      <a:r>
                        <a:rPr sz="1200">
                          <a:solidFill>
                            <a:srgbClr val="000000"/>
                          </a:solidFill>
                          <a:latin typeface="Calibri"/>
                          <a:ea typeface="Calibri"/>
                        </a:rPr>
                        <a:t>	144,596	</a:t>
                      </a:r>
                    </a:p>
                  </a:txBody>
                  <a:tcPr marL="0" marR="9144" marT="0" marB="18288" anchor="b">
                    <a:lnL w="0"/>
                    <a:lnR w="0"/>
                    <a:lnT w="0"/>
                    <a:lnB w="12700" cmpd="sng">
                      <a:solidFill>
                        <a:srgbClr val="000000"/>
                      </a:solidFill>
                      <a:prstDash val="solid"/>
                    </a:lnB>
                    <a:solidFill>
                      <a:srgbClr val="FFFFFF"/>
                    </a:solidFill>
                  </a:tcPr>
                </a:tc>
                <a:tc>
                  <a:txBody>
                    <a:bodyPr/>
                    <a:lstStyle>
                      <a:defPPr/>
                    </a:lstStyle>
                    <a:p>
                      <a:pPr algn="r">
                        <a:lnSpc>
                          <a:spcPct val="99600"/>
                        </a:lnSpc>
                        <a:tabLst>
                          <a:tab pos="854329" algn="l"/>
                          <a:tab pos="1509649" algn="l"/>
                        </a:tabLst>
                      </a:pPr>
                      <a:r>
                        <a:rPr sz="1200">
                          <a:solidFill>
                            <a:srgbClr val="000000"/>
                          </a:solidFill>
                          <a:latin typeface="Calibri"/>
                          <a:ea typeface="Calibri"/>
                        </a:rPr>
                        <a:t>	154,738	</a:t>
                      </a:r>
                    </a:p>
                  </a:txBody>
                  <a:tcPr marL="0" marR="9144" marT="0" marB="18288" anchor="b">
                    <a:lnL w="0"/>
                    <a:lnR w="0"/>
                    <a:lnT w="0"/>
                    <a:lnB w="12700" cmpd="sng">
                      <a:solidFill>
                        <a:srgbClr val="000000"/>
                      </a:solidFill>
                      <a:prstDash val="solid"/>
                    </a:lnB>
                    <a:solidFill>
                      <a:srgbClr val="FFFFFF"/>
                    </a:solidFill>
                  </a:tcPr>
                </a:tc>
                <a:extLst>
                  <a:ext uri="{0D108BD9-81ED-4DB2-BD59-A6C34878D82A}">
                    <a16:rowId xmlns:a16="http://schemas.microsoft.com/office/drawing/2014/main" val="10007"/>
                  </a:ext>
                </a:extLst>
              </a:tr>
              <a:tr h="257175">
                <a:tc>
                  <a:txBody>
                    <a:bodyPr/>
                    <a:lstStyle>
                      <a:defPPr/>
                    </a:lstStyle>
                    <a:p>
                      <a:pPr algn="l">
                        <a:lnSpc>
                          <a:spcPct val="99600"/>
                        </a:lnSpc>
                      </a:pPr>
                      <a:r>
                        <a:rPr sz="1200" b="1">
                          <a:solidFill>
                            <a:srgbClr val="000000"/>
                          </a:solidFill>
                          <a:latin typeface="Calibri"/>
                          <a:ea typeface="Calibri"/>
                        </a:rPr>
                        <a:t>Income before Income Taxes</a:t>
                      </a:r>
                    </a:p>
                  </a:txBody>
                  <a:tcPr marL="27432" marR="27432" marT="0" marB="18288" anchor="b">
                    <a:lnL w="0"/>
                    <a:lnR w="0"/>
                    <a:lnT w="12700" cmpd="sng">
                      <a:solidFill>
                        <a:srgbClr val="000000"/>
                      </a:solidFill>
                      <a:prstDash val="solid"/>
                    </a:lnT>
                    <a:lnB w="0"/>
                    <a:solidFill>
                      <a:srgbClr val="FFFFFF"/>
                    </a:solidFill>
                  </a:tcPr>
                </a:tc>
                <a:tc>
                  <a:txBody>
                    <a:bodyPr/>
                    <a:lstStyle>
                      <a:defPPr/>
                    </a:lstStyle>
                    <a:p>
                      <a:pPr algn="r">
                        <a:lnSpc>
                          <a:spcPct val="99600"/>
                        </a:lnSpc>
                        <a:tabLst>
                          <a:tab pos="926846" algn="l"/>
                          <a:tab pos="1509649" algn="l"/>
                        </a:tabLst>
                      </a:pPr>
                      <a:r>
                        <a:rPr sz="1200" b="1">
                          <a:solidFill>
                            <a:srgbClr val="000000"/>
                          </a:solidFill>
                          <a:latin typeface="Calibri"/>
                          <a:ea typeface="Calibri"/>
                        </a:rPr>
                        <a:t>	80,475	</a:t>
                      </a:r>
                    </a:p>
                  </a:txBody>
                  <a:tcPr marL="0" marR="9144" marT="0" marB="18288" anchor="b">
                    <a:lnL w="0"/>
                    <a:lnR w="0"/>
                    <a:lnT w="12700" cmpd="sng">
                      <a:solidFill>
                        <a:srgbClr val="000000"/>
                      </a:solidFill>
                      <a:prstDash val="solid"/>
                    </a:lnT>
                    <a:lnB w="0"/>
                    <a:solidFill>
                      <a:srgbClr val="FFFFFF"/>
                    </a:solidFill>
                  </a:tcPr>
                </a:tc>
                <a:tc>
                  <a:txBody>
                    <a:bodyPr/>
                    <a:lstStyle>
                      <a:defPPr/>
                    </a:lstStyle>
                    <a:p>
                      <a:pPr algn="r">
                        <a:lnSpc>
                          <a:spcPct val="99600"/>
                        </a:lnSpc>
                        <a:tabLst>
                          <a:tab pos="931545" algn="l"/>
                          <a:tab pos="1509649" algn="l"/>
                        </a:tabLst>
                      </a:pPr>
                      <a:r>
                        <a:rPr sz="1200">
                          <a:solidFill>
                            <a:srgbClr val="000000"/>
                          </a:solidFill>
                          <a:latin typeface="Calibri"/>
                          <a:ea typeface="Calibri"/>
                        </a:rPr>
                        <a:t>	89,851	</a:t>
                      </a:r>
                    </a:p>
                  </a:txBody>
                  <a:tcPr marL="0" marR="9144" marT="0" marB="18288" anchor="b">
                    <a:lnL w="0"/>
                    <a:lnR w="0"/>
                    <a:lnT w="12700" cmpd="sng">
                      <a:solidFill>
                        <a:srgbClr val="000000"/>
                      </a:solidFill>
                      <a:prstDash val="solid"/>
                    </a:lnT>
                    <a:lnB w="0"/>
                    <a:solidFill>
                      <a:srgbClr val="FFFFFF"/>
                    </a:solidFill>
                  </a:tcPr>
                </a:tc>
                <a:tc>
                  <a:txBody>
                    <a:bodyPr/>
                    <a:lstStyle>
                      <a:defPPr/>
                    </a:lstStyle>
                    <a:p>
                      <a:pPr algn="r">
                        <a:lnSpc>
                          <a:spcPct val="99600"/>
                        </a:lnSpc>
                        <a:tabLst>
                          <a:tab pos="931545" algn="l"/>
                          <a:tab pos="1509649" algn="l"/>
                        </a:tabLst>
                      </a:pPr>
                      <a:r>
                        <a:rPr sz="1200">
                          <a:solidFill>
                            <a:srgbClr val="000000"/>
                          </a:solidFill>
                          <a:latin typeface="Calibri"/>
                          <a:ea typeface="Calibri"/>
                        </a:rPr>
                        <a:t>	56,187	</a:t>
                      </a:r>
                    </a:p>
                  </a:txBody>
                  <a:tcPr marL="0" marR="9144" marT="0" marB="18288" anchor="b">
                    <a:lnL w="0"/>
                    <a:lnR w="0"/>
                    <a:lnT w="12700" cmpd="sng">
                      <a:solidFill>
                        <a:srgbClr val="000000"/>
                      </a:solidFill>
                      <a:prstDash val="solid"/>
                    </a:lnT>
                    <a:lnB w="0"/>
                    <a:solidFill>
                      <a:srgbClr val="FFFFFF"/>
                    </a:solidFill>
                  </a:tcPr>
                </a:tc>
                <a:extLst>
                  <a:ext uri="{0D108BD9-81ED-4DB2-BD59-A6C34878D82A}">
                    <a16:rowId xmlns:a16="http://schemas.microsoft.com/office/drawing/2014/main" val="10008"/>
                  </a:ext>
                </a:extLst>
              </a:tr>
              <a:tr h="257175">
                <a:tc>
                  <a:txBody>
                    <a:bodyPr/>
                    <a:lstStyle>
                      <a:defPPr/>
                    </a:lstStyle>
                    <a:p>
                      <a:pPr algn="l">
                        <a:lnSpc>
                          <a:spcPct val="99600"/>
                        </a:lnSpc>
                      </a:pPr>
                      <a:r>
                        <a:rPr sz="1200" b="1">
                          <a:solidFill>
                            <a:srgbClr val="000000"/>
                          </a:solidFill>
                          <a:latin typeface="Calibri"/>
                          <a:ea typeface="Calibri"/>
                        </a:rPr>
                        <a:t>Income Taxes</a:t>
                      </a:r>
                    </a:p>
                  </a:txBody>
                  <a:tcPr marL="27432" marR="27432" marT="0" marB="18288" anchor="b">
                    <a:lnL w="0"/>
                    <a:lnR w="0"/>
                    <a:lnT w="0"/>
                    <a:lnB w="12700" cmpd="sng">
                      <a:solidFill>
                        <a:srgbClr val="000000"/>
                      </a:solidFill>
                      <a:prstDash val="solid"/>
                    </a:lnB>
                    <a:solidFill>
                      <a:srgbClr val="FFFFFF"/>
                    </a:solidFill>
                  </a:tcPr>
                </a:tc>
                <a:tc>
                  <a:txBody>
                    <a:bodyPr/>
                    <a:lstStyle>
                      <a:defPPr/>
                    </a:lstStyle>
                    <a:p>
                      <a:pPr algn="r">
                        <a:lnSpc>
                          <a:spcPct val="99600"/>
                        </a:lnSpc>
                        <a:tabLst>
                          <a:tab pos="926846" algn="l"/>
                          <a:tab pos="1509649" algn="l"/>
                        </a:tabLst>
                      </a:pPr>
                      <a:r>
                        <a:rPr sz="1200" b="1">
                          <a:solidFill>
                            <a:srgbClr val="000000"/>
                          </a:solidFill>
                          <a:latin typeface="Calibri"/>
                          <a:ea typeface="Calibri"/>
                        </a:rPr>
                        <a:t>	18,588	</a:t>
                      </a:r>
                    </a:p>
                  </a:txBody>
                  <a:tcPr marL="0" marR="9144" marT="0" marB="18288" anchor="b">
                    <a:lnL w="0"/>
                    <a:lnR w="0"/>
                    <a:lnT w="0"/>
                    <a:lnB w="12700" cmpd="sng">
                      <a:solidFill>
                        <a:srgbClr val="000000"/>
                      </a:solidFill>
                      <a:prstDash val="solid"/>
                    </a:lnB>
                    <a:solidFill>
                      <a:srgbClr val="FFFFFF"/>
                    </a:solidFill>
                  </a:tcPr>
                </a:tc>
                <a:tc>
                  <a:txBody>
                    <a:bodyPr/>
                    <a:lstStyle>
                      <a:defPPr/>
                    </a:lstStyle>
                    <a:p>
                      <a:pPr algn="r">
                        <a:lnSpc>
                          <a:spcPct val="99600"/>
                        </a:lnSpc>
                        <a:tabLst>
                          <a:tab pos="931545" algn="l"/>
                          <a:tab pos="1509649" algn="l"/>
                        </a:tabLst>
                      </a:pPr>
                      <a:r>
                        <a:rPr sz="1200">
                          <a:solidFill>
                            <a:srgbClr val="000000"/>
                          </a:solidFill>
                          <a:latin typeface="Calibri"/>
                          <a:ea typeface="Calibri"/>
                        </a:rPr>
                        <a:t>	14,268	</a:t>
                      </a:r>
                    </a:p>
                  </a:txBody>
                  <a:tcPr marL="0" marR="9144" marT="0" marB="18288" anchor="b">
                    <a:lnL w="0"/>
                    <a:lnR w="0"/>
                    <a:lnT w="0"/>
                    <a:lnB w="12700" cmpd="sng">
                      <a:solidFill>
                        <a:srgbClr val="000000"/>
                      </a:solidFill>
                      <a:prstDash val="solid"/>
                    </a:lnB>
                    <a:solidFill>
                      <a:srgbClr val="FFFFFF"/>
                    </a:solidFill>
                  </a:tcPr>
                </a:tc>
                <a:tc>
                  <a:txBody>
                    <a:bodyPr/>
                    <a:lstStyle>
                      <a:defPPr/>
                    </a:lstStyle>
                    <a:p>
                      <a:pPr algn="r">
                        <a:lnSpc>
                          <a:spcPct val="99600"/>
                        </a:lnSpc>
                        <a:tabLst>
                          <a:tab pos="1008761" algn="l"/>
                          <a:tab pos="1509649" algn="l"/>
                        </a:tabLst>
                      </a:pPr>
                      <a:r>
                        <a:rPr sz="1200">
                          <a:solidFill>
                            <a:srgbClr val="000000"/>
                          </a:solidFill>
                          <a:latin typeface="Calibri"/>
                          <a:ea typeface="Calibri"/>
                        </a:rPr>
                        <a:t>	5,362	</a:t>
                      </a:r>
                    </a:p>
                  </a:txBody>
                  <a:tcPr marL="0" marR="9144" marT="0" marB="18288" anchor="b">
                    <a:lnL w="0"/>
                    <a:lnR w="0"/>
                    <a:lnT w="0"/>
                    <a:lnB w="12700" cmpd="sng">
                      <a:solidFill>
                        <a:srgbClr val="000000"/>
                      </a:solidFill>
                      <a:prstDash val="solid"/>
                    </a:lnB>
                    <a:solidFill>
                      <a:srgbClr val="FFFFFF"/>
                    </a:solidFill>
                  </a:tcPr>
                </a:tc>
                <a:extLst>
                  <a:ext uri="{0D108BD9-81ED-4DB2-BD59-A6C34878D82A}">
                    <a16:rowId xmlns:a16="http://schemas.microsoft.com/office/drawing/2014/main" val="10009"/>
                  </a:ext>
                </a:extLst>
              </a:tr>
              <a:tr h="257175">
                <a:tc>
                  <a:txBody>
                    <a:bodyPr/>
                    <a:lstStyle>
                      <a:defPPr/>
                    </a:lstStyle>
                    <a:p>
                      <a:pPr algn="l">
                        <a:lnSpc>
                          <a:spcPct val="99600"/>
                        </a:lnSpc>
                      </a:pPr>
                      <a:r>
                        <a:rPr sz="1200" b="1">
                          <a:solidFill>
                            <a:srgbClr val="000000"/>
                          </a:solidFill>
                          <a:latin typeface="Calibri"/>
                          <a:ea typeface="Calibri"/>
                        </a:rPr>
                        <a:t>Net Income</a:t>
                      </a:r>
                    </a:p>
                  </a:txBody>
                  <a:tcPr marL="27432" marR="27432" marT="0" marB="18288" anchor="b">
                    <a:lnL w="0"/>
                    <a:lnR w="0"/>
                    <a:lnT w="12700" cmpd="sng">
                      <a:solidFill>
                        <a:srgbClr val="000000"/>
                      </a:solidFill>
                      <a:prstDash val="solid"/>
                    </a:lnT>
                    <a:lnB w="0"/>
                    <a:solidFill>
                      <a:srgbClr val="FFFFFF"/>
                    </a:solidFill>
                  </a:tcPr>
                </a:tc>
                <a:tc>
                  <a:txBody>
                    <a:bodyPr/>
                    <a:lstStyle>
                      <a:defPPr/>
                    </a:lstStyle>
                    <a:p>
                      <a:pPr algn="r">
                        <a:lnSpc>
                          <a:spcPct val="99600"/>
                        </a:lnSpc>
                        <a:tabLst>
                          <a:tab pos="926846" algn="l"/>
                          <a:tab pos="1509649" algn="l"/>
                        </a:tabLst>
                      </a:pPr>
                      <a:r>
                        <a:rPr sz="1200" b="1">
                          <a:solidFill>
                            <a:srgbClr val="000000"/>
                          </a:solidFill>
                          <a:latin typeface="Calibri"/>
                          <a:ea typeface="Calibri"/>
                        </a:rPr>
                        <a:t>	61,887	</a:t>
                      </a:r>
                    </a:p>
                  </a:txBody>
                  <a:tcPr marL="0" marR="9144" marT="0" marB="18288" anchor="b">
                    <a:lnL w="0"/>
                    <a:lnR w="0"/>
                    <a:lnT w="12700" cmpd="sng">
                      <a:solidFill>
                        <a:srgbClr val="000000"/>
                      </a:solidFill>
                      <a:prstDash val="solid"/>
                    </a:lnT>
                    <a:lnB w="0"/>
                    <a:solidFill>
                      <a:srgbClr val="FFFFFF"/>
                    </a:solidFill>
                  </a:tcPr>
                </a:tc>
                <a:tc>
                  <a:txBody>
                    <a:bodyPr/>
                    <a:lstStyle>
                      <a:defPPr/>
                    </a:lstStyle>
                    <a:p>
                      <a:pPr algn="r">
                        <a:lnSpc>
                          <a:spcPct val="99600"/>
                        </a:lnSpc>
                        <a:tabLst>
                          <a:tab pos="931545" algn="l"/>
                          <a:tab pos="1509649" algn="l"/>
                        </a:tabLst>
                      </a:pPr>
                      <a:r>
                        <a:rPr sz="1200">
                          <a:solidFill>
                            <a:srgbClr val="000000"/>
                          </a:solidFill>
                          <a:latin typeface="Calibri"/>
                          <a:ea typeface="Calibri"/>
                        </a:rPr>
                        <a:t>	75,583	</a:t>
                      </a:r>
                    </a:p>
                  </a:txBody>
                  <a:tcPr marL="0" marR="9144" marT="0" marB="18288" anchor="b">
                    <a:lnL w="0"/>
                    <a:lnR w="0"/>
                    <a:lnT w="12700" cmpd="sng">
                      <a:solidFill>
                        <a:srgbClr val="000000"/>
                      </a:solidFill>
                      <a:prstDash val="solid"/>
                    </a:lnT>
                    <a:lnB w="0"/>
                    <a:solidFill>
                      <a:srgbClr val="FFFFFF"/>
                    </a:solidFill>
                  </a:tcPr>
                </a:tc>
                <a:tc>
                  <a:txBody>
                    <a:bodyPr/>
                    <a:lstStyle>
                      <a:defPPr/>
                    </a:lstStyle>
                    <a:p>
                      <a:pPr algn="r">
                        <a:lnSpc>
                          <a:spcPct val="99600"/>
                        </a:lnSpc>
                        <a:tabLst>
                          <a:tab pos="931545" algn="l"/>
                          <a:tab pos="1509649" algn="l"/>
                        </a:tabLst>
                      </a:pPr>
                      <a:r>
                        <a:rPr sz="1200">
                          <a:solidFill>
                            <a:srgbClr val="000000"/>
                          </a:solidFill>
                          <a:latin typeface="Calibri"/>
                          <a:ea typeface="Calibri"/>
                        </a:rPr>
                        <a:t>	50,825	</a:t>
                      </a:r>
                    </a:p>
                  </a:txBody>
                  <a:tcPr marL="0" marR="9144" marT="0" marB="18288" anchor="b">
                    <a:lnL w="0"/>
                    <a:lnR w="0"/>
                    <a:lnT w="12700" cmpd="sng">
                      <a:solidFill>
                        <a:srgbClr val="000000"/>
                      </a:solidFill>
                      <a:prstDash val="solid"/>
                    </a:lnT>
                    <a:lnB w="0"/>
                    <a:solidFill>
                      <a:srgbClr val="FFFFFF"/>
                    </a:solidFill>
                  </a:tcPr>
                </a:tc>
                <a:extLst>
                  <a:ext uri="{0D108BD9-81ED-4DB2-BD59-A6C34878D82A}">
                    <a16:rowId xmlns:a16="http://schemas.microsoft.com/office/drawing/2014/main" val="10010"/>
                  </a:ext>
                </a:extLst>
              </a:tr>
              <a:tr h="257175">
                <a:tc>
                  <a:txBody>
                    <a:bodyPr/>
                    <a:lstStyle>
                      <a:defPPr/>
                    </a:lstStyle>
                    <a:p>
                      <a:pPr algn="l">
                        <a:lnSpc>
                          <a:spcPct val="99600"/>
                        </a:lnSpc>
                      </a:pPr>
                      <a:r>
                        <a:rPr sz="1200" b="1">
                          <a:solidFill>
                            <a:srgbClr val="000000"/>
                          </a:solidFill>
                          <a:latin typeface="Calibri"/>
                          <a:ea typeface="Calibri"/>
                        </a:rPr>
                        <a:t>Preferred Stock Dividends</a:t>
                      </a:r>
                    </a:p>
                  </a:txBody>
                  <a:tcPr marL="27432" marR="27432" marT="0" marB="18288" anchor="b">
                    <a:lnL w="0"/>
                    <a:lnR w="0"/>
                    <a:lnT w="0"/>
                    <a:lnB w="12700" cmpd="sng">
                      <a:solidFill>
                        <a:srgbClr val="000000"/>
                      </a:solidFill>
                      <a:prstDash val="solid"/>
                    </a:lnB>
                    <a:solidFill>
                      <a:srgbClr val="FFFFFF"/>
                    </a:solidFill>
                  </a:tcPr>
                </a:tc>
                <a:tc>
                  <a:txBody>
                    <a:bodyPr/>
                    <a:lstStyle>
                      <a:defPPr/>
                    </a:lstStyle>
                    <a:p>
                      <a:pPr algn="r">
                        <a:lnSpc>
                          <a:spcPct val="99600"/>
                        </a:lnSpc>
                        <a:tabLst>
                          <a:tab pos="956691" algn="l"/>
                          <a:tab pos="1509649" algn="l"/>
                        </a:tabLst>
                      </a:pPr>
                      <a:r>
                        <a:rPr sz="1200" b="1">
                          <a:solidFill>
                            <a:srgbClr val="000000"/>
                          </a:solidFill>
                          <a:latin typeface="Calibri"/>
                          <a:ea typeface="Calibri"/>
                        </a:rPr>
                        <a:t>	(2,562)	</a:t>
                      </a:r>
                    </a:p>
                  </a:txBody>
                  <a:tcPr marL="0" marR="9144" marT="0" marB="18288" anchor="b">
                    <a:lnL w="0"/>
                    <a:lnR w="0"/>
                    <a:lnT w="0"/>
                    <a:lnB w="12700" cmpd="sng">
                      <a:solidFill>
                        <a:srgbClr val="000000"/>
                      </a:solidFill>
                      <a:prstDash val="solid"/>
                    </a:lnB>
                    <a:noFill/>
                  </a:tcPr>
                </a:tc>
                <a:tc>
                  <a:txBody>
                    <a:bodyPr/>
                    <a:lstStyle>
                      <a:defPPr/>
                    </a:lstStyle>
                    <a:p>
                      <a:pPr algn="r">
                        <a:lnSpc>
                          <a:spcPct val="99600"/>
                        </a:lnSpc>
                        <a:tabLst>
                          <a:tab pos="962660" algn="l"/>
                          <a:tab pos="1509649" algn="l"/>
                        </a:tabLst>
                      </a:pPr>
                      <a:r>
                        <a:rPr sz="1200">
                          <a:solidFill>
                            <a:srgbClr val="000000"/>
                          </a:solidFill>
                          <a:latin typeface="Calibri"/>
                          <a:ea typeface="Calibri"/>
                        </a:rPr>
                        <a:t>	(2,562)	</a:t>
                      </a:r>
                    </a:p>
                  </a:txBody>
                  <a:tcPr marL="0" marR="9144" marT="0" marB="18288" anchor="b">
                    <a:lnL w="0"/>
                    <a:lnR w="0"/>
                    <a:lnT w="0"/>
                    <a:lnB w="12700" cmpd="sng">
                      <a:solidFill>
                        <a:srgbClr val="000000"/>
                      </a:solidFill>
                      <a:prstDash val="solid"/>
                    </a:lnB>
                    <a:noFill/>
                  </a:tcPr>
                </a:tc>
                <a:tc>
                  <a:txBody>
                    <a:bodyPr/>
                    <a:lstStyle>
                      <a:defPPr/>
                    </a:lstStyle>
                    <a:p>
                      <a:pPr algn="r">
                        <a:lnSpc>
                          <a:spcPct val="99600"/>
                        </a:lnSpc>
                        <a:tabLst>
                          <a:tab pos="962660" algn="l"/>
                          <a:tab pos="1509649" algn="l"/>
                        </a:tabLst>
                      </a:pPr>
                      <a:r>
                        <a:rPr sz="1200">
                          <a:solidFill>
                            <a:srgbClr val="000000"/>
                          </a:solidFill>
                          <a:latin typeface="Calibri"/>
                          <a:ea typeface="Calibri"/>
                        </a:rPr>
                        <a:t>	(2,135)	</a:t>
                      </a:r>
                    </a:p>
                  </a:txBody>
                  <a:tcPr marL="0" marR="9144" marT="0" marB="18288" anchor="b">
                    <a:lnL w="0"/>
                    <a:lnR w="0"/>
                    <a:lnT w="0"/>
                    <a:lnB w="12700" cmpd="sng">
                      <a:solidFill>
                        <a:srgbClr val="000000"/>
                      </a:solidFill>
                      <a:prstDash val="solid"/>
                    </a:lnB>
                    <a:noFill/>
                  </a:tcPr>
                </a:tc>
                <a:extLst>
                  <a:ext uri="{0D108BD9-81ED-4DB2-BD59-A6C34878D82A}">
                    <a16:rowId xmlns:a16="http://schemas.microsoft.com/office/drawing/2014/main" val="10011"/>
                  </a:ext>
                </a:extLst>
              </a:tr>
              <a:tr h="409575">
                <a:tc>
                  <a:txBody>
                    <a:bodyPr/>
                    <a:lstStyle>
                      <a:defPPr/>
                    </a:lstStyle>
                    <a:p>
                      <a:pPr algn="l">
                        <a:lnSpc>
                          <a:spcPct val="99600"/>
                        </a:lnSpc>
                      </a:pPr>
                      <a:r>
                        <a:rPr sz="1200" b="1">
                          <a:solidFill>
                            <a:srgbClr val="000000"/>
                          </a:solidFill>
                          <a:latin typeface="Calibri"/>
                          <a:ea typeface="Calibri"/>
                        </a:rPr>
                        <a:t>Net Income Available to Common Shareholders</a:t>
                      </a:r>
                    </a:p>
                  </a:txBody>
                  <a:tcPr marL="27432" marR="27432" marT="0" marB="18288" anchor="b">
                    <a:lnL w="0"/>
                    <a:lnR w="0"/>
                    <a:lnT w="12700" cmpd="sng">
                      <a:solidFill>
                        <a:srgbClr val="000000"/>
                      </a:solidFill>
                      <a:prstDash val="solid"/>
                    </a:lnT>
                    <a:lnB w="12700" cmpd="dbl">
                      <a:solidFill>
                        <a:srgbClr val="000000"/>
                      </a:solidFill>
                      <a:prstDash val="solid"/>
                    </a:lnB>
                    <a:solidFill>
                      <a:srgbClr val="FFFFFF"/>
                    </a:solidFill>
                  </a:tcPr>
                </a:tc>
                <a:tc>
                  <a:txBody>
                    <a:bodyPr/>
                    <a:lstStyle>
                      <a:defPPr/>
                    </a:lstStyle>
                    <a:p>
                      <a:pPr algn="r">
                        <a:lnSpc>
                          <a:spcPct val="99600"/>
                        </a:lnSpc>
                        <a:tabLst>
                          <a:tab pos="849630" algn="l"/>
                          <a:tab pos="1509649" algn="l"/>
                        </a:tabLst>
                      </a:pPr>
                      <a:r>
                        <a:rPr sz="1200" b="1">
                          <a:solidFill>
                            <a:srgbClr val="000000"/>
                          </a:solidFill>
                          <a:latin typeface="Calibri"/>
                          <a:ea typeface="Calibri"/>
                        </a:rPr>
                        <a:t>	$59,325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tabLst>
                          <a:tab pos="854329" algn="l"/>
                          <a:tab pos="1509649" algn="l"/>
                        </a:tabLst>
                      </a:pPr>
                      <a:r>
                        <a:rPr sz="1200">
                          <a:solidFill>
                            <a:srgbClr val="000000"/>
                          </a:solidFill>
                          <a:latin typeface="Calibri"/>
                          <a:ea typeface="Calibri"/>
                        </a:rPr>
                        <a:t>	$73,021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tabLst>
                          <a:tab pos="854329" algn="l"/>
                          <a:tab pos="1509649" algn="l"/>
                        </a:tabLst>
                      </a:pPr>
                      <a:r>
                        <a:rPr sz="1200">
                          <a:solidFill>
                            <a:srgbClr val="000000"/>
                          </a:solidFill>
                          <a:latin typeface="Calibri"/>
                          <a:ea typeface="Calibri"/>
                        </a:rPr>
                        <a:t>	$48,690	</a:t>
                      </a:r>
                    </a:p>
                  </a:txBody>
                  <a:tcPr marL="0" marR="9144" marT="0" marB="18288" anchor="b">
                    <a:lnL w="0"/>
                    <a:lnR w="0"/>
                    <a:lnT w="12700" cmpd="sng">
                      <a:solidFill>
                        <a:srgbClr val="000000"/>
                      </a:solidFill>
                      <a:prstDash val="solid"/>
                    </a:lnT>
                    <a:lnB w="12700" cmpd="dbl">
                      <a:solidFill>
                        <a:srgbClr val="000000"/>
                      </a:solidFill>
                      <a:prstDash val="solid"/>
                    </a:lnB>
                    <a:noFill/>
                  </a:tcPr>
                </a:tc>
                <a:extLst>
                  <a:ext uri="{0D108BD9-81ED-4DB2-BD59-A6C34878D82A}">
                    <a16:rowId xmlns:a16="http://schemas.microsoft.com/office/drawing/2014/main" val="10012"/>
                  </a:ext>
                </a:extLst>
              </a:tr>
              <a:tr h="304800">
                <a:tc>
                  <a:txBody>
                    <a:bodyPr/>
                    <a:lstStyle>
                      <a:defPPr/>
                    </a:lstStyle>
                    <a:p>
                      <a:pPr algn="l">
                        <a:lnSpc>
                          <a:spcPct val="99600"/>
                        </a:lnSpc>
                      </a:pPr>
                      <a:r>
                        <a:rPr sz="1200" b="1">
                          <a:solidFill>
                            <a:srgbClr val="000000"/>
                          </a:solidFill>
                          <a:latin typeface="Calibri"/>
                          <a:ea typeface="Calibri"/>
                        </a:rPr>
                        <a:t>Net income per share (diluted)</a:t>
                      </a:r>
                    </a:p>
                  </a:txBody>
                  <a:tcPr marL="27432" marR="27432" marT="0" marB="18288" anchor="b">
                    <a:lnL w="0"/>
                    <a:lnR w="0"/>
                    <a:lnT w="12700" cmpd="dbl">
                      <a:solidFill>
                        <a:srgbClr val="000000"/>
                      </a:solidFill>
                      <a:prstDash val="solid"/>
                    </a:lnT>
                    <a:lnB w="0"/>
                    <a:solidFill>
                      <a:srgbClr val="FFFFFF"/>
                    </a:solidFill>
                  </a:tcPr>
                </a:tc>
                <a:tc>
                  <a:txBody>
                    <a:bodyPr/>
                    <a:lstStyle>
                      <a:defPPr/>
                    </a:lstStyle>
                    <a:p>
                      <a:pPr algn="r">
                        <a:lnSpc>
                          <a:spcPct val="99600"/>
                        </a:lnSpc>
                        <a:tabLst>
                          <a:tab pos="1002665" algn="l"/>
                          <a:tab pos="1509649" algn="l"/>
                        </a:tabLst>
                      </a:pPr>
                      <a:r>
                        <a:rPr sz="1200" b="1">
                          <a:solidFill>
                            <a:srgbClr val="000000"/>
                          </a:solidFill>
                          <a:latin typeface="Calibri"/>
                          <a:ea typeface="Calibri"/>
                        </a:rPr>
                        <a:t>	$0.37	</a:t>
                      </a:r>
                    </a:p>
                  </a:txBody>
                  <a:tcPr marL="0" marR="9144" marT="0" marB="18288" anchor="b">
                    <a:lnL w="0"/>
                    <a:lnR w="0"/>
                    <a:lnT w="12700" cmpd="dbl">
                      <a:solidFill>
                        <a:srgbClr val="000000"/>
                      </a:solidFill>
                      <a:prstDash val="solid"/>
                    </a:lnT>
                    <a:lnB w="0"/>
                    <a:noFill/>
                  </a:tcPr>
                </a:tc>
                <a:tc>
                  <a:txBody>
                    <a:bodyPr/>
                    <a:lstStyle>
                      <a:defPPr/>
                    </a:lstStyle>
                    <a:p>
                      <a:pPr algn="r">
                        <a:lnSpc>
                          <a:spcPct val="99600"/>
                        </a:lnSpc>
                        <a:tabLst>
                          <a:tab pos="1008380" algn="l"/>
                          <a:tab pos="1509649" algn="l"/>
                        </a:tabLst>
                      </a:pPr>
                      <a:r>
                        <a:rPr sz="1200">
                          <a:solidFill>
                            <a:srgbClr val="000000"/>
                          </a:solidFill>
                          <a:latin typeface="Calibri"/>
                          <a:ea typeface="Calibri"/>
                        </a:rPr>
                        <a:t>	$0.45	</a:t>
                      </a:r>
                    </a:p>
                  </a:txBody>
                  <a:tcPr marL="0" marR="9144" marT="0" marB="18288" anchor="b">
                    <a:lnL w="0"/>
                    <a:lnR w="0"/>
                    <a:lnT w="12700" cmpd="dbl">
                      <a:solidFill>
                        <a:srgbClr val="000000"/>
                      </a:solidFill>
                      <a:prstDash val="solid"/>
                    </a:lnT>
                    <a:lnB w="0"/>
                    <a:noFill/>
                  </a:tcPr>
                </a:tc>
                <a:tc>
                  <a:txBody>
                    <a:bodyPr/>
                    <a:lstStyle>
                      <a:defPPr/>
                    </a:lstStyle>
                    <a:p>
                      <a:pPr algn="r">
                        <a:lnSpc>
                          <a:spcPct val="99600"/>
                        </a:lnSpc>
                        <a:tabLst>
                          <a:tab pos="1008380" algn="l"/>
                          <a:tab pos="1509649" algn="l"/>
                        </a:tabLst>
                      </a:pPr>
                      <a:r>
                        <a:rPr sz="1200">
                          <a:solidFill>
                            <a:srgbClr val="000000"/>
                          </a:solidFill>
                          <a:latin typeface="Calibri"/>
                          <a:ea typeface="Calibri"/>
                        </a:rPr>
                        <a:t>	$0.30	</a:t>
                      </a:r>
                    </a:p>
                  </a:txBody>
                  <a:tcPr marL="0" marR="9144" marT="0" marB="18288" anchor="b">
                    <a:lnL w="0"/>
                    <a:lnR w="0"/>
                    <a:lnT w="12700" cmpd="dbl">
                      <a:solidFill>
                        <a:srgbClr val="000000"/>
                      </a:solidFill>
                      <a:prstDash val="solid"/>
                    </a:lnT>
                    <a:lnB w="0"/>
                    <a:noFill/>
                  </a:tcPr>
                </a:tc>
                <a:extLst>
                  <a:ext uri="{0D108BD9-81ED-4DB2-BD59-A6C34878D82A}">
                    <a16:rowId xmlns:a16="http://schemas.microsoft.com/office/drawing/2014/main" val="10013"/>
                  </a:ext>
                </a:extLst>
              </a:tr>
              <a:tr h="304800">
                <a:tc>
                  <a:txBody>
                    <a:bodyPr/>
                    <a:lstStyle>
                      <a:defPPr/>
                    </a:lstStyle>
                    <a:p>
                      <a:pPr algn="l" defTabSz="457200">
                        <a:lnSpc>
                          <a:spcPct val="100000"/>
                        </a:lnSpc>
                        <a:spcBef>
                          <a:spcPct val="0"/>
                        </a:spcBef>
                        <a:spcAft>
                          <a:spcPct val="0"/>
                        </a:spcAft>
                      </a:pPr>
                      <a:r>
                        <a:rPr sz="1200" b="1">
                          <a:solidFill>
                            <a:srgbClr val="000000"/>
                          </a:solidFill>
                          <a:latin typeface="Calibri"/>
                          <a:ea typeface="Calibri"/>
                        </a:rPr>
                        <a:t>ROA</a:t>
                      </a:r>
                      <a:r>
                        <a:rPr sz="1200" b="1" baseline="30000">
                          <a:solidFill>
                            <a:srgbClr val="000000"/>
                          </a:solidFill>
                          <a:latin typeface="Calibri"/>
                          <a:ea typeface="Calibri"/>
                        </a:rPr>
                        <a:t>(1)</a:t>
                      </a:r>
                    </a:p>
                  </a:txBody>
                  <a:tcPr marL="27432" marR="27432" marT="0" marB="18288" anchor="b">
                    <a:lnL w="0"/>
                    <a:lnR w="0"/>
                    <a:lnT w="0"/>
                    <a:lnB w="0"/>
                    <a:solidFill>
                      <a:srgbClr val="FFFFFF"/>
                    </a:solidFill>
                  </a:tcPr>
                </a:tc>
                <a:tc>
                  <a:txBody>
                    <a:bodyPr/>
                    <a:lstStyle>
                      <a:defPPr/>
                    </a:lstStyle>
                    <a:p>
                      <a:pPr algn="r">
                        <a:lnSpc>
                          <a:spcPct val="99600"/>
                        </a:lnSpc>
                        <a:tabLst>
                          <a:tab pos="889" algn="l"/>
                          <a:tab pos="430657" algn="l"/>
                        </a:tabLst>
                      </a:pPr>
                      <a:r>
                        <a:rPr sz="1200" b="1">
                          <a:solidFill>
                            <a:srgbClr val="000000"/>
                          </a:solidFill>
                          <a:latin typeface="Calibri"/>
                          <a:ea typeface="Calibri"/>
                        </a:rPr>
                        <a:t>	0.94%	</a:t>
                      </a:r>
                    </a:p>
                  </a:txBody>
                  <a:tcPr marL="0" marR="9144" marT="0" marB="18288" anchor="b">
                    <a:lnL w="0"/>
                    <a:lnR w="0"/>
                    <a:lnT w="0"/>
                    <a:lnB w="0"/>
                    <a:noFill/>
                  </a:tcPr>
                </a:tc>
                <a:tc>
                  <a:txBody>
                    <a:bodyPr/>
                    <a:lstStyle>
                      <a:defPPr/>
                    </a:lstStyle>
                    <a:p>
                      <a:pPr algn="r">
                        <a:lnSpc>
                          <a:spcPct val="99600"/>
                        </a:lnSpc>
                        <a:tabLst>
                          <a:tab pos="889" algn="l"/>
                          <a:tab pos="424942" algn="l"/>
                        </a:tabLst>
                      </a:pPr>
                      <a:r>
                        <a:rPr sz="1200">
                          <a:solidFill>
                            <a:srgbClr val="000000"/>
                          </a:solidFill>
                          <a:latin typeface="Calibri"/>
                          <a:ea typeface="Calibri"/>
                        </a:rPr>
                        <a:t>	1.13%	</a:t>
                      </a:r>
                    </a:p>
                  </a:txBody>
                  <a:tcPr marL="0" marR="9144" marT="0" marB="18288" anchor="b">
                    <a:lnL w="0"/>
                    <a:lnR w="0"/>
                    <a:lnT w="0"/>
                    <a:lnB w="0"/>
                    <a:noFill/>
                  </a:tcPr>
                </a:tc>
                <a:tc>
                  <a:txBody>
                    <a:bodyPr/>
                    <a:lstStyle>
                      <a:defPPr/>
                    </a:lstStyle>
                    <a:p>
                      <a:pPr algn="r">
                        <a:lnSpc>
                          <a:spcPct val="99600"/>
                        </a:lnSpc>
                        <a:tabLst>
                          <a:tab pos="889" algn="l"/>
                          <a:tab pos="424942" algn="l"/>
                        </a:tabLst>
                      </a:pPr>
                      <a:r>
                        <a:rPr sz="1200">
                          <a:solidFill>
                            <a:srgbClr val="000000"/>
                          </a:solidFill>
                          <a:latin typeface="Calibri"/>
                          <a:ea typeface="Calibri"/>
                        </a:rPr>
                        <a:t>	0.79%	</a:t>
                      </a:r>
                    </a:p>
                  </a:txBody>
                  <a:tcPr marL="0" marR="9144" marT="0" marB="18288" anchor="b">
                    <a:lnL w="0"/>
                    <a:lnR w="0"/>
                    <a:lnT w="0"/>
                    <a:lnB w="0"/>
                    <a:noFill/>
                  </a:tcPr>
                </a:tc>
                <a:extLst>
                  <a:ext uri="{0D108BD9-81ED-4DB2-BD59-A6C34878D82A}">
                    <a16:rowId xmlns:a16="http://schemas.microsoft.com/office/drawing/2014/main" val="10014"/>
                  </a:ext>
                </a:extLst>
              </a:tr>
              <a:tr h="295275">
                <a:tc>
                  <a:txBody>
                    <a:bodyPr/>
                    <a:lstStyle>
                      <a:defPPr/>
                    </a:lstStyle>
                    <a:p>
                      <a:pPr algn="l" defTabSz="457200">
                        <a:lnSpc>
                          <a:spcPct val="100000"/>
                        </a:lnSpc>
                        <a:spcBef>
                          <a:spcPct val="0"/>
                        </a:spcBef>
                        <a:spcAft>
                          <a:spcPct val="0"/>
                        </a:spcAft>
                      </a:pPr>
                      <a:r>
                        <a:rPr sz="1200" b="1">
                          <a:solidFill>
                            <a:srgbClr val="000000"/>
                          </a:solidFill>
                          <a:latin typeface="Calibri"/>
                          <a:ea typeface="Calibri"/>
                        </a:rPr>
                        <a:t>ROE</a:t>
                      </a:r>
                      <a:r>
                        <a:rPr sz="1200" b="1" baseline="30000">
                          <a:solidFill>
                            <a:srgbClr val="000000"/>
                          </a:solidFill>
                          <a:latin typeface="Calibri"/>
                          <a:ea typeface="Calibri"/>
                        </a:rPr>
                        <a:t>(2)</a:t>
                      </a:r>
                    </a:p>
                  </a:txBody>
                  <a:tcPr marL="27432" marR="27432" marT="0" marB="18288" anchor="b">
                    <a:lnL w="0"/>
                    <a:lnR w="0"/>
                    <a:lnT w="0"/>
                    <a:lnB w="0"/>
                    <a:solidFill>
                      <a:srgbClr val="FFFFFF"/>
                    </a:solidFill>
                  </a:tcPr>
                </a:tc>
                <a:tc>
                  <a:txBody>
                    <a:bodyPr/>
                    <a:lstStyle>
                      <a:defPPr/>
                    </a:lstStyle>
                    <a:p>
                      <a:pPr algn="r">
                        <a:lnSpc>
                          <a:spcPct val="99600"/>
                        </a:lnSpc>
                        <a:tabLst>
                          <a:tab pos="889" algn="l"/>
                          <a:tab pos="430657" algn="l"/>
                        </a:tabLst>
                      </a:pPr>
                      <a:r>
                        <a:rPr sz="1200" b="1">
                          <a:solidFill>
                            <a:srgbClr val="000000"/>
                          </a:solidFill>
                          <a:latin typeface="Calibri"/>
                          <a:ea typeface="Calibri"/>
                        </a:rPr>
                        <a:t>	9.34%	</a:t>
                      </a:r>
                    </a:p>
                  </a:txBody>
                  <a:tcPr marL="0" marR="9144" marT="0" marB="18288" anchor="b">
                    <a:lnL w="0"/>
                    <a:lnR w="0"/>
                    <a:lnT w="0"/>
                    <a:lnB w="0"/>
                    <a:noFill/>
                  </a:tcPr>
                </a:tc>
                <a:tc>
                  <a:txBody>
                    <a:bodyPr/>
                    <a:lstStyle>
                      <a:defPPr/>
                    </a:lstStyle>
                    <a:p>
                      <a:pPr algn="r">
                        <a:lnSpc>
                          <a:spcPct val="99600"/>
                        </a:lnSpc>
                        <a:tabLst>
                          <a:tab pos="889" algn="l"/>
                          <a:tab pos="502158" algn="l"/>
                        </a:tabLst>
                      </a:pPr>
                      <a:r>
                        <a:rPr sz="1200">
                          <a:solidFill>
                            <a:srgbClr val="000000"/>
                          </a:solidFill>
                          <a:latin typeface="Calibri"/>
                          <a:ea typeface="Calibri"/>
                        </a:rPr>
                        <a:t>	11.45%	</a:t>
                      </a:r>
                    </a:p>
                  </a:txBody>
                  <a:tcPr marL="0" marR="9144" marT="0" marB="18288" anchor="b">
                    <a:lnL w="0"/>
                    <a:lnR w="0"/>
                    <a:lnT w="0"/>
                    <a:lnB w="0"/>
                    <a:noFill/>
                  </a:tcPr>
                </a:tc>
                <a:tc>
                  <a:txBody>
                    <a:bodyPr/>
                    <a:lstStyle>
                      <a:defPPr/>
                    </a:lstStyle>
                    <a:p>
                      <a:pPr algn="r">
                        <a:lnSpc>
                          <a:spcPct val="99600"/>
                        </a:lnSpc>
                        <a:tabLst>
                          <a:tab pos="889" algn="l"/>
                          <a:tab pos="424942" algn="l"/>
                        </a:tabLst>
                      </a:pPr>
                      <a:r>
                        <a:rPr sz="1200">
                          <a:solidFill>
                            <a:srgbClr val="000000"/>
                          </a:solidFill>
                          <a:latin typeface="Calibri"/>
                          <a:ea typeface="Calibri"/>
                        </a:rPr>
                        <a:t>	8.21%	</a:t>
                      </a:r>
                    </a:p>
                  </a:txBody>
                  <a:tcPr marL="0" marR="9144" marT="0" marB="18288" anchor="b">
                    <a:lnL w="0"/>
                    <a:lnR w="0"/>
                    <a:lnT w="0"/>
                    <a:lnB w="0"/>
                    <a:noFill/>
                  </a:tcPr>
                </a:tc>
                <a:extLst>
                  <a:ext uri="{0D108BD9-81ED-4DB2-BD59-A6C34878D82A}">
                    <a16:rowId xmlns:a16="http://schemas.microsoft.com/office/drawing/2014/main" val="10015"/>
                  </a:ext>
                </a:extLst>
              </a:tr>
              <a:tr h="304800">
                <a:tc>
                  <a:txBody>
                    <a:bodyPr/>
                    <a:lstStyle>
                      <a:defPPr/>
                    </a:lstStyle>
                    <a:p>
                      <a:pPr algn="l" defTabSz="457200">
                        <a:lnSpc>
                          <a:spcPct val="100000"/>
                        </a:lnSpc>
                        <a:spcBef>
                          <a:spcPct val="0"/>
                        </a:spcBef>
                        <a:spcAft>
                          <a:spcPct val="0"/>
                        </a:spcAft>
                      </a:pPr>
                      <a:r>
                        <a:rPr sz="1200" b="1">
                          <a:solidFill>
                            <a:srgbClr val="000000"/>
                          </a:solidFill>
                          <a:latin typeface="Calibri"/>
                          <a:ea typeface="Calibri"/>
                        </a:rPr>
                        <a:t>ROE (tangible)</a:t>
                      </a:r>
                      <a:r>
                        <a:rPr sz="1200" b="1" baseline="30000">
                          <a:solidFill>
                            <a:srgbClr val="000000"/>
                          </a:solidFill>
                          <a:latin typeface="Calibri"/>
                          <a:ea typeface="Calibri"/>
                        </a:rPr>
                        <a:t>(3)</a:t>
                      </a:r>
                    </a:p>
                  </a:txBody>
                  <a:tcPr marL="27432" marR="27432" marT="0" marB="18288" anchor="b">
                    <a:lnL w="0"/>
                    <a:lnR w="0"/>
                    <a:lnT w="0"/>
                    <a:lnB w="0"/>
                    <a:solidFill>
                      <a:srgbClr val="FFFFFF"/>
                    </a:solidFill>
                  </a:tcPr>
                </a:tc>
                <a:tc>
                  <a:txBody>
                    <a:bodyPr/>
                    <a:lstStyle>
                      <a:defPPr/>
                    </a:lstStyle>
                    <a:p>
                      <a:pPr algn="r">
                        <a:lnSpc>
                          <a:spcPct val="99600"/>
                        </a:lnSpc>
                        <a:tabLst>
                          <a:tab pos="889" algn="l"/>
                          <a:tab pos="507873" algn="l"/>
                        </a:tabLst>
                      </a:pPr>
                      <a:r>
                        <a:rPr sz="1200" b="1">
                          <a:solidFill>
                            <a:srgbClr val="000000"/>
                          </a:solidFill>
                          <a:latin typeface="Calibri"/>
                          <a:ea typeface="Calibri"/>
                        </a:rPr>
                        <a:t>	11.89%	</a:t>
                      </a:r>
                    </a:p>
                  </a:txBody>
                  <a:tcPr marL="0" marR="9144" marT="0" marB="18288" anchor="b">
                    <a:lnL w="0"/>
                    <a:lnR w="0"/>
                    <a:lnT w="0"/>
                    <a:lnB w="0"/>
                    <a:noFill/>
                  </a:tcPr>
                </a:tc>
                <a:tc>
                  <a:txBody>
                    <a:bodyPr/>
                    <a:lstStyle>
                      <a:defPPr/>
                    </a:lstStyle>
                    <a:p>
                      <a:pPr algn="r">
                        <a:lnSpc>
                          <a:spcPct val="99600"/>
                        </a:lnSpc>
                        <a:tabLst>
                          <a:tab pos="889" algn="l"/>
                          <a:tab pos="502158" algn="l"/>
                        </a:tabLst>
                      </a:pPr>
                      <a:r>
                        <a:rPr sz="1200">
                          <a:solidFill>
                            <a:srgbClr val="000000"/>
                          </a:solidFill>
                          <a:latin typeface="Calibri"/>
                          <a:ea typeface="Calibri"/>
                        </a:rPr>
                        <a:t>	14.56%	</a:t>
                      </a:r>
                    </a:p>
                  </a:txBody>
                  <a:tcPr marL="0" marR="9144" marT="0" marB="18288" anchor="b">
                    <a:lnL w="0"/>
                    <a:lnR w="0"/>
                    <a:lnT w="0"/>
                    <a:lnB w="0"/>
                    <a:noFill/>
                  </a:tcPr>
                </a:tc>
                <a:tc>
                  <a:txBody>
                    <a:bodyPr/>
                    <a:lstStyle>
                      <a:defPPr/>
                    </a:lstStyle>
                    <a:p>
                      <a:pPr algn="r">
                        <a:lnSpc>
                          <a:spcPct val="99600"/>
                        </a:lnSpc>
                        <a:tabLst>
                          <a:tab pos="889" algn="l"/>
                          <a:tab pos="502158" algn="l"/>
                        </a:tabLst>
                      </a:pPr>
                      <a:r>
                        <a:rPr sz="1200">
                          <a:solidFill>
                            <a:srgbClr val="000000"/>
                          </a:solidFill>
                          <a:latin typeface="Calibri"/>
                          <a:ea typeface="Calibri"/>
                        </a:rPr>
                        <a:t>	10.32%	</a:t>
                      </a:r>
                    </a:p>
                  </a:txBody>
                  <a:tcPr marL="0" marR="9144" marT="0" marB="18288" anchor="b">
                    <a:lnL w="0"/>
                    <a:lnR w="0"/>
                    <a:lnT w="0"/>
                    <a:lnB w="0"/>
                    <a:noFill/>
                  </a:tcPr>
                </a:tc>
                <a:extLst>
                  <a:ext uri="{0D108BD9-81ED-4DB2-BD59-A6C34878D82A}">
                    <a16:rowId xmlns:a16="http://schemas.microsoft.com/office/drawing/2014/main" val="10016"/>
                  </a:ext>
                </a:extLst>
              </a:tr>
              <a:tr h="295275">
                <a:tc>
                  <a:txBody>
                    <a:bodyPr/>
                    <a:lstStyle>
                      <a:defPPr/>
                    </a:lstStyle>
                    <a:p>
                      <a:pPr algn="l" defTabSz="457200">
                        <a:lnSpc>
                          <a:spcPct val="100000"/>
                        </a:lnSpc>
                        <a:spcBef>
                          <a:spcPct val="0"/>
                        </a:spcBef>
                        <a:spcAft>
                          <a:spcPct val="0"/>
                        </a:spcAft>
                      </a:pPr>
                      <a:r>
                        <a:rPr sz="1200" b="1">
                          <a:solidFill>
                            <a:srgbClr val="000000"/>
                          </a:solidFill>
                          <a:latin typeface="Calibri"/>
                          <a:ea typeface="Calibri"/>
                        </a:rPr>
                        <a:t>Efficiency ratio</a:t>
                      </a:r>
                      <a:r>
                        <a:rPr sz="1200" b="1" baseline="30000">
                          <a:solidFill>
                            <a:srgbClr val="000000"/>
                          </a:solidFill>
                          <a:latin typeface="Calibri"/>
                          <a:ea typeface="Calibri"/>
                        </a:rPr>
                        <a:t>(3)</a:t>
                      </a:r>
                    </a:p>
                  </a:txBody>
                  <a:tcPr marL="27432" marR="27432" marT="0" marB="18288" anchor="b">
                    <a:lnL w="0"/>
                    <a:lnR w="0"/>
                    <a:lnT w="0"/>
                    <a:lnB w="0"/>
                    <a:solidFill>
                      <a:srgbClr val="FFFFFF"/>
                    </a:solidFill>
                  </a:tcPr>
                </a:tc>
                <a:tc>
                  <a:txBody>
                    <a:bodyPr/>
                    <a:lstStyle>
                      <a:defPPr/>
                    </a:lstStyle>
                    <a:p>
                      <a:pPr algn="r">
                        <a:lnSpc>
                          <a:spcPct val="99600"/>
                        </a:lnSpc>
                        <a:tabLst>
                          <a:tab pos="889" algn="l"/>
                          <a:tab pos="430657" algn="l"/>
                        </a:tabLst>
                      </a:pPr>
                      <a:r>
                        <a:rPr sz="1200" b="1">
                          <a:solidFill>
                            <a:srgbClr val="000000"/>
                          </a:solidFill>
                          <a:latin typeface="Calibri"/>
                          <a:ea typeface="Calibri"/>
                        </a:rPr>
                        <a:t>	65.2%	</a:t>
                      </a:r>
                    </a:p>
                  </a:txBody>
                  <a:tcPr marL="0" marR="9144" marT="0" marB="18288" anchor="b">
                    <a:lnL w="0"/>
                    <a:lnR w="0"/>
                    <a:lnT w="0"/>
                    <a:lnB w="0"/>
                    <a:noFill/>
                  </a:tcPr>
                </a:tc>
                <a:tc>
                  <a:txBody>
                    <a:bodyPr/>
                    <a:lstStyle>
                      <a:defPPr/>
                    </a:lstStyle>
                    <a:p>
                      <a:pPr algn="r">
                        <a:lnSpc>
                          <a:spcPct val="99600"/>
                        </a:lnSpc>
                        <a:tabLst>
                          <a:tab pos="889" algn="l"/>
                          <a:tab pos="424942" algn="l"/>
                        </a:tabLst>
                      </a:pPr>
                      <a:r>
                        <a:rPr sz="1200">
                          <a:solidFill>
                            <a:srgbClr val="000000"/>
                          </a:solidFill>
                          <a:latin typeface="Calibri"/>
                          <a:ea typeface="Calibri"/>
                        </a:rPr>
                        <a:t>	60.3%	</a:t>
                      </a:r>
                    </a:p>
                  </a:txBody>
                  <a:tcPr marL="0" marR="9144" marT="0" marB="18288" anchor="b">
                    <a:lnL w="0"/>
                    <a:lnR w="0"/>
                    <a:lnT w="0"/>
                    <a:lnB w="0"/>
                    <a:noFill/>
                  </a:tcPr>
                </a:tc>
                <a:tc>
                  <a:txBody>
                    <a:bodyPr/>
                    <a:lstStyle>
                      <a:defPPr/>
                    </a:lstStyle>
                    <a:p>
                      <a:pPr algn="r">
                        <a:lnSpc>
                          <a:spcPct val="99600"/>
                        </a:lnSpc>
                        <a:tabLst>
                          <a:tab pos="889" algn="l"/>
                          <a:tab pos="424942" algn="l"/>
                        </a:tabLst>
                      </a:pPr>
                      <a:r>
                        <a:rPr sz="1200">
                          <a:solidFill>
                            <a:srgbClr val="000000"/>
                          </a:solidFill>
                          <a:latin typeface="Calibri"/>
                          <a:ea typeface="Calibri"/>
                        </a:rPr>
                        <a:t>	62.5%	</a:t>
                      </a:r>
                    </a:p>
                  </a:txBody>
                  <a:tcPr marL="0" marR="9144" marT="0" marB="18288" anchor="b">
                    <a:lnL w="0"/>
                    <a:lnR w="0"/>
                    <a:lnT w="0"/>
                    <a:lnB w="0"/>
                    <a:noFill/>
                  </a:tcPr>
                </a:tc>
                <a:extLst>
                  <a:ext uri="{0D108BD9-81ED-4DB2-BD59-A6C34878D82A}">
                    <a16:rowId xmlns:a16="http://schemas.microsoft.com/office/drawing/2014/main" val="10017"/>
                  </a:ext>
                </a:extLst>
              </a:tr>
            </a:tbl>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229108" y="175387"/>
            <a:ext cx="8419338" cy="701675"/>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ea typeface="Arial"/>
              </a:rPr>
              <a:t>NET INTEREST INCOME AND MARGIN</a:t>
            </a:r>
          </a:p>
        </p:txBody>
      </p:sp>
      <p:sp>
        <p:nvSpPr>
          <p:cNvPr id="3" name="New shape"/>
          <p:cNvSpPr/>
          <p:nvPr/>
        </p:nvSpPr>
        <p:spPr>
          <a:xfrm>
            <a:off x="339471" y="738632"/>
            <a:ext cx="4024249"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ea typeface="Calibri"/>
              </a:rPr>
              <a:t>Net Interest Income &amp; Net Interest Margin</a:t>
            </a:r>
          </a:p>
        </p:txBody>
      </p:sp>
      <p:sp>
        <p:nvSpPr>
          <p:cNvPr id="4" name="New shape"/>
          <p:cNvSpPr/>
          <p:nvPr/>
        </p:nvSpPr>
        <p:spPr>
          <a:xfrm>
            <a:off x="5080889" y="738251"/>
            <a:ext cx="3842258" cy="277749"/>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ea typeface="Calibri"/>
              </a:rPr>
              <a:t>Average Interest-Earning Assets &amp; Yields</a:t>
            </a:r>
          </a:p>
        </p:txBody>
      </p:sp>
      <p:sp>
        <p:nvSpPr>
          <p:cNvPr id="5" name="New shape"/>
          <p:cNvSpPr/>
          <p:nvPr/>
        </p:nvSpPr>
        <p:spPr>
          <a:xfrm>
            <a:off x="5323586" y="3152013"/>
            <a:ext cx="3677793"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ea typeface="Calibri"/>
              </a:rPr>
              <a:t>Average Deposits and Borrowings &amp; Cost of Funds</a:t>
            </a:r>
          </a:p>
        </p:txBody>
      </p:sp>
      <p:sp>
        <p:nvSpPr>
          <p:cNvPr id="6" name="New shape"/>
          <p:cNvSpPr/>
          <p:nvPr/>
        </p:nvSpPr>
        <p:spPr>
          <a:xfrm>
            <a:off x="228600" y="1144524"/>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ea typeface="Calibri"/>
              </a:rPr>
              <a:t>($ IN MILLIONS)</a:t>
            </a:r>
          </a:p>
        </p:txBody>
      </p:sp>
      <p:sp>
        <p:nvSpPr>
          <p:cNvPr id="7" name="New shape"/>
          <p:cNvSpPr/>
          <p:nvPr/>
        </p:nvSpPr>
        <p:spPr>
          <a:xfrm>
            <a:off x="5038090" y="1056386"/>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ea typeface="Calibri"/>
              </a:rPr>
              <a:t>($ IN BILLIONS)</a:t>
            </a:r>
          </a:p>
        </p:txBody>
      </p:sp>
      <p:sp>
        <p:nvSpPr>
          <p:cNvPr id="8" name="New shape"/>
          <p:cNvSpPr/>
          <p:nvPr/>
        </p:nvSpPr>
        <p:spPr>
          <a:xfrm>
            <a:off x="5323586" y="3478022"/>
            <a:ext cx="1866900" cy="246126"/>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000" b="1">
                <a:solidFill>
                  <a:srgbClr val="004E95"/>
                </a:solidFill>
                <a:latin typeface="Calibri"/>
                <a:ea typeface="Calibri"/>
              </a:rPr>
              <a:t>($ IN BILLIONS)</a:t>
            </a:r>
          </a:p>
        </p:txBody>
      </p:sp>
      <p:sp>
        <p:nvSpPr>
          <p:cNvPr id="9"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889297A0-D3A8-4F4B-93A3-10469E2FD2E5}" type="slidenum">
              <a:rPr sz="1200">
                <a:solidFill>
                  <a:srgbClr val="FFFFFF"/>
                </a:solidFill>
                <a:latin typeface="Arial"/>
                <a:ea typeface="Arial"/>
              </a:rPr>
              <a:pPr/>
              <a:t>4</a:t>
            </a:fld>
            <a:endParaRPr sz="1200">
              <a:solidFill>
                <a:srgbClr val="FFFFFF"/>
              </a:solidFill>
              <a:latin typeface="Arial"/>
              <a:ea typeface="Arial"/>
            </a:endParaRPr>
          </a:p>
        </p:txBody>
      </p:sp>
      <p:sp>
        <p:nvSpPr>
          <p:cNvPr id="10" name="New shape"/>
          <p:cNvSpPr/>
          <p:nvPr/>
        </p:nvSpPr>
        <p:spPr>
          <a:xfrm>
            <a:off x="5120386" y="3724148"/>
            <a:ext cx="3838575" cy="260985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1" name="New picture"/>
          <p:cNvPicPr/>
          <p:nvPr/>
        </p:nvPicPr>
        <p:blipFill>
          <a:blip r:embed="rId2"/>
          <a:stretch>
            <a:fillRect/>
          </a:stretch>
        </p:blipFill>
        <p:spPr>
          <a:xfrm>
            <a:off x="5120386" y="3724148"/>
            <a:ext cx="3838575" cy="2609850"/>
          </a:xfrm>
          <a:prstGeom prst="rect">
            <a:avLst/>
          </a:prstGeom>
        </p:spPr>
      </p:pic>
      <p:sp>
        <p:nvSpPr>
          <p:cNvPr id="12" name="New shape"/>
          <p:cNvSpPr/>
          <p:nvPr/>
        </p:nvSpPr>
        <p:spPr>
          <a:xfrm>
            <a:off x="100711" y="1644269"/>
            <a:ext cx="5080000" cy="43719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3" name="New picture"/>
          <p:cNvPicPr/>
          <p:nvPr/>
        </p:nvPicPr>
        <p:blipFill>
          <a:blip r:embed="rId3"/>
          <a:stretch>
            <a:fillRect/>
          </a:stretch>
        </p:blipFill>
        <p:spPr>
          <a:xfrm>
            <a:off x="100711" y="1644269"/>
            <a:ext cx="5080000" cy="4371975"/>
          </a:xfrm>
          <a:prstGeom prst="rect">
            <a:avLst/>
          </a:prstGeom>
        </p:spPr>
      </p:pic>
      <p:sp>
        <p:nvSpPr>
          <p:cNvPr id="14" name="New shape"/>
          <p:cNvSpPr/>
          <p:nvPr/>
        </p:nvSpPr>
        <p:spPr>
          <a:xfrm>
            <a:off x="5162804" y="1242187"/>
            <a:ext cx="3838575" cy="201930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5" name="New picture"/>
          <p:cNvPicPr/>
          <p:nvPr/>
        </p:nvPicPr>
        <p:blipFill>
          <a:blip r:embed="rId4"/>
          <a:stretch>
            <a:fillRect/>
          </a:stretch>
        </p:blipFill>
        <p:spPr>
          <a:xfrm>
            <a:off x="5162804" y="1242187"/>
            <a:ext cx="3838575" cy="2019300"/>
          </a:xfrm>
          <a:prstGeom prst="rect">
            <a:avLst/>
          </a:prstGeom>
        </p:spPr>
      </p:pic>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90525" y="148717"/>
            <a:ext cx="7315200" cy="60845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ea typeface="Arial"/>
              </a:rPr>
              <a:t>ASSET QUALITY </a:t>
            </a:r>
          </a:p>
          <a:p>
            <a:pPr algn="l" defTabSz="457200">
              <a:lnSpc>
                <a:spcPct val="90000"/>
              </a:lnSpc>
              <a:spcBef>
                <a:spcPct val="0"/>
              </a:spcBef>
              <a:spcAft>
                <a:spcPct val="0"/>
              </a:spcAft>
            </a:pPr>
            <a:r>
              <a:rPr sz="1000" b="1">
                <a:solidFill>
                  <a:srgbClr val="004689"/>
                </a:solidFill>
                <a:latin typeface="Arial"/>
                <a:ea typeface="Arial"/>
              </a:rPr>
              <a:t>($ IN MILLIONS)</a:t>
            </a:r>
          </a:p>
        </p:txBody>
      </p:sp>
      <p:sp>
        <p:nvSpPr>
          <p:cNvPr id="3" name="New shape"/>
          <p:cNvSpPr/>
          <p:nvPr/>
        </p:nvSpPr>
        <p:spPr>
          <a:xfrm>
            <a:off x="322707" y="884301"/>
            <a:ext cx="3959352"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ea typeface="Calibri"/>
              </a:rPr>
              <a:t>Provision for Credit Losses</a:t>
            </a:r>
          </a:p>
        </p:txBody>
      </p:sp>
      <p:sp>
        <p:nvSpPr>
          <p:cNvPr id="4" name="New shape"/>
          <p:cNvSpPr/>
          <p:nvPr/>
        </p:nvSpPr>
        <p:spPr>
          <a:xfrm>
            <a:off x="4891913" y="883920"/>
            <a:ext cx="3813048"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ea typeface="Calibri"/>
              </a:rPr>
              <a:t>Non-Performing Loans (NPLs) &amp; NPLs to Loans</a:t>
            </a:r>
          </a:p>
        </p:txBody>
      </p:sp>
      <p:sp>
        <p:nvSpPr>
          <p:cNvPr id="5" name="New shape"/>
          <p:cNvSpPr/>
          <p:nvPr/>
        </p:nvSpPr>
        <p:spPr>
          <a:xfrm>
            <a:off x="4716399" y="3652774"/>
            <a:ext cx="4408424" cy="25304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6" name="New shape"/>
          <p:cNvSpPr/>
          <p:nvPr/>
        </p:nvSpPr>
        <p:spPr>
          <a:xfrm>
            <a:off x="245999" y="3365500"/>
            <a:ext cx="3959352"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ea typeface="Calibri"/>
              </a:rPr>
              <a:t>Net Charge-offs (NCOs) and NCOs to Average Loans</a:t>
            </a:r>
          </a:p>
        </p:txBody>
      </p:sp>
      <p:sp>
        <p:nvSpPr>
          <p:cNvPr id="7" name="New shape"/>
          <p:cNvSpPr/>
          <p:nvPr/>
        </p:nvSpPr>
        <p:spPr>
          <a:xfrm>
            <a:off x="4891913" y="3370580"/>
            <a:ext cx="3813048" cy="276987"/>
          </a:xfrm>
          <a:prstGeom prst="rect">
            <a:avLst/>
          </a:prstGeom>
          <a:ln w="9525">
            <a:prstDash val="solid"/>
            <a:miter/>
          </a:ln>
        </p:spPr>
        <p:style>
          <a:lnRef idx="2">
            <a:srgbClr val="000000"/>
          </a:lnRef>
          <a:fillRef idx="1">
            <a:srgbClr val="D0DDF4"/>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Calibri"/>
                <a:ea typeface="Calibri"/>
              </a:rPr>
              <a:t>ACL</a:t>
            </a:r>
            <a:r>
              <a:rPr sz="1200" b="1" baseline="30000">
                <a:solidFill>
                  <a:srgbClr val="000000"/>
                </a:solidFill>
                <a:latin typeface="Calibri"/>
                <a:ea typeface="Calibri"/>
              </a:rPr>
              <a:t>(1)</a:t>
            </a:r>
            <a:r>
              <a:rPr sz="1200" b="1">
                <a:solidFill>
                  <a:srgbClr val="000000"/>
                </a:solidFill>
                <a:latin typeface="Calibri"/>
                <a:ea typeface="Calibri"/>
              </a:rPr>
              <a:t> to NPLs &amp; Loans</a:t>
            </a:r>
          </a:p>
        </p:txBody>
      </p:sp>
      <p:sp>
        <p:nvSpPr>
          <p:cNvPr id="8" name="New shape"/>
          <p:cNvSpPr/>
          <p:nvPr/>
        </p:nvSpPr>
        <p:spPr>
          <a:xfrm>
            <a:off x="175895" y="3623437"/>
            <a:ext cx="4252849" cy="2570099"/>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9" name="New shape"/>
          <p:cNvSpPr/>
          <p:nvPr/>
        </p:nvSpPr>
        <p:spPr>
          <a:xfrm>
            <a:off x="303149" y="1086612"/>
            <a:ext cx="3697224" cy="194945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sp>
        <p:nvSpPr>
          <p:cNvPr id="10"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CA79A9DE-D1D7-4D21-9B47-3F01C9275F0F}" type="slidenum">
              <a:rPr sz="1200">
                <a:solidFill>
                  <a:srgbClr val="FFFFFF"/>
                </a:solidFill>
                <a:latin typeface="Arial"/>
                <a:ea typeface="Arial"/>
              </a:rPr>
              <a:pPr/>
              <a:t>5</a:t>
            </a:fld>
            <a:endParaRPr sz="1200">
              <a:solidFill>
                <a:srgbClr val="FFFFFF"/>
              </a:solidFill>
              <a:latin typeface="Arial"/>
              <a:ea typeface="Arial"/>
            </a:endParaRPr>
          </a:p>
        </p:txBody>
      </p:sp>
      <p:sp>
        <p:nvSpPr>
          <p:cNvPr id="11" name="New shape"/>
          <p:cNvSpPr/>
          <p:nvPr/>
        </p:nvSpPr>
        <p:spPr>
          <a:xfrm>
            <a:off x="1322578" y="6385433"/>
            <a:ext cx="7432421" cy="55829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15900" lvl="1" indent="-215900" algn="l" defTabSz="457200">
              <a:lnSpc>
                <a:spcPct val="100000"/>
              </a:lnSpc>
              <a:spcBef>
                <a:spcPct val="0"/>
              </a:spcBef>
              <a:spcAft>
                <a:spcPct val="0"/>
              </a:spcAft>
              <a:buAutoNum type="arabicPeriod"/>
            </a:pPr>
            <a:r>
              <a:rPr sz="800" i="1">
                <a:solidFill>
                  <a:srgbClr val="000000"/>
                </a:solidFill>
                <a:latin typeface="Calibri"/>
                <a:ea typeface="Calibri"/>
              </a:rPr>
              <a:t>The allowance for credit losses (“ACL”) relates specifically to "Loans, net of unearned income" and does not include the ACL related to off-balance-sheet credit exposures.</a:t>
            </a:r>
          </a:p>
          <a:p>
            <a:pPr marL="215900" lvl="1" indent="-215900" algn="l" defTabSz="457200">
              <a:lnSpc>
                <a:spcPct val="100000"/>
              </a:lnSpc>
              <a:spcBef>
                <a:spcPct val="0"/>
              </a:spcBef>
              <a:spcAft>
                <a:spcPct val="0"/>
              </a:spcAft>
              <a:buAutoNum type="arabicPeriod" startAt="2"/>
            </a:pPr>
            <a:r>
              <a:rPr sz="800" i="1">
                <a:solidFill>
                  <a:srgbClr val="000000"/>
                </a:solidFill>
                <a:latin typeface="Calibri"/>
                <a:ea typeface="Calibri"/>
              </a:rPr>
              <a:t>Non-GAAP financial measure.  Please refer to the calculation and management's reasons for using this measure on the slide titled "Non-GAAP Reconciliation" at the end of this presentation.</a:t>
            </a:r>
          </a:p>
          <a:p>
            <a:pPr marL="0" algn="l" defTabSz="457200">
              <a:lnSpc>
                <a:spcPct val="100000"/>
              </a:lnSpc>
              <a:spcBef>
                <a:spcPct val="0"/>
              </a:spcBef>
              <a:spcAft>
                <a:spcPct val="0"/>
              </a:spcAft>
            </a:pPr>
            <a:endParaRPr sz="1000" i="1">
              <a:solidFill>
                <a:srgbClr val="000000"/>
              </a:solidFill>
              <a:latin typeface="Calibri"/>
              <a:ea typeface="Calibri"/>
            </a:endParaRPr>
          </a:p>
        </p:txBody>
      </p:sp>
      <p:sp>
        <p:nvSpPr>
          <p:cNvPr id="12" name="New shape"/>
          <p:cNvSpPr/>
          <p:nvPr/>
        </p:nvSpPr>
        <p:spPr>
          <a:xfrm>
            <a:off x="237236" y="1288415"/>
            <a:ext cx="4038600" cy="207645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3" name="New picture"/>
          <p:cNvPicPr/>
          <p:nvPr/>
        </p:nvPicPr>
        <p:blipFill>
          <a:blip r:embed="rId2"/>
          <a:stretch>
            <a:fillRect/>
          </a:stretch>
        </p:blipFill>
        <p:spPr>
          <a:xfrm>
            <a:off x="237236" y="1288415"/>
            <a:ext cx="4038600" cy="2076450"/>
          </a:xfrm>
          <a:prstGeom prst="rect">
            <a:avLst/>
          </a:prstGeom>
        </p:spPr>
      </p:pic>
      <p:sp>
        <p:nvSpPr>
          <p:cNvPr id="14" name="New shape"/>
          <p:cNvSpPr/>
          <p:nvPr/>
        </p:nvSpPr>
        <p:spPr>
          <a:xfrm>
            <a:off x="4716399" y="1335278"/>
            <a:ext cx="4029075" cy="209550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5" name="New picture"/>
          <p:cNvPicPr/>
          <p:nvPr/>
        </p:nvPicPr>
        <p:blipFill>
          <a:blip r:embed="rId3"/>
          <a:stretch>
            <a:fillRect/>
          </a:stretch>
        </p:blipFill>
        <p:spPr>
          <a:xfrm>
            <a:off x="4716399" y="1335278"/>
            <a:ext cx="4029075" cy="2095500"/>
          </a:xfrm>
          <a:prstGeom prst="rect">
            <a:avLst/>
          </a:prstGeom>
        </p:spPr>
      </p:pic>
      <p:sp>
        <p:nvSpPr>
          <p:cNvPr id="16" name="New shape"/>
          <p:cNvSpPr/>
          <p:nvPr/>
        </p:nvSpPr>
        <p:spPr>
          <a:xfrm>
            <a:off x="390525" y="3764407"/>
            <a:ext cx="4038600" cy="242887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7" name="New picture"/>
          <p:cNvPicPr/>
          <p:nvPr/>
        </p:nvPicPr>
        <p:blipFill>
          <a:blip r:embed="rId4"/>
          <a:stretch>
            <a:fillRect/>
          </a:stretch>
        </p:blipFill>
        <p:spPr>
          <a:xfrm>
            <a:off x="390525" y="3764407"/>
            <a:ext cx="4038600" cy="2428875"/>
          </a:xfrm>
          <a:prstGeom prst="rect">
            <a:avLst/>
          </a:prstGeom>
        </p:spPr>
      </p:pic>
      <p:sp>
        <p:nvSpPr>
          <p:cNvPr id="18" name="New shape"/>
          <p:cNvSpPr/>
          <p:nvPr/>
        </p:nvSpPr>
        <p:spPr>
          <a:xfrm>
            <a:off x="4863211" y="3803396"/>
            <a:ext cx="4114800" cy="239014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19" name="New picture"/>
          <p:cNvPicPr/>
          <p:nvPr/>
        </p:nvPicPr>
        <p:blipFill>
          <a:blip r:embed="rId5"/>
          <a:stretch>
            <a:fillRect/>
          </a:stretch>
        </p:blipFill>
        <p:spPr>
          <a:xfrm>
            <a:off x="4863211" y="3803396"/>
            <a:ext cx="4114800" cy="2390140"/>
          </a:xfrm>
          <a:prstGeom prst="rect">
            <a:avLst/>
          </a:prstGeom>
        </p:spPr>
      </p:pic>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New shape"/>
          <p:cNvSpPr/>
          <p:nvPr/>
        </p:nvSpPr>
        <p:spPr>
          <a:xfrm>
            <a:off x="439674" y="315214"/>
            <a:ext cx="7315200" cy="6096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ea typeface="Arial"/>
              </a:rPr>
              <a:t>NON-INTEREST INCOME</a:t>
            </a:r>
            <a:r>
              <a:rPr sz="3200" b="1" baseline="30000">
                <a:solidFill>
                  <a:srgbClr val="004689"/>
                </a:solidFill>
                <a:latin typeface="Arial"/>
                <a:ea typeface="Arial"/>
              </a:rPr>
              <a:t>(1)</a:t>
            </a:r>
          </a:p>
        </p:txBody>
      </p:sp>
      <p:sp>
        <p:nvSpPr>
          <p:cNvPr id="3" name="New shape"/>
          <p:cNvSpPr/>
          <p:nvPr/>
        </p:nvSpPr>
        <p:spPr>
          <a:xfrm>
            <a:off x="1678813" y="6439281"/>
            <a:ext cx="4459224" cy="276987"/>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0" algn="just" defTabSz="457200">
              <a:lnSpc>
                <a:spcPct val="100000"/>
              </a:lnSpc>
              <a:spcBef>
                <a:spcPct val="0"/>
              </a:spcBef>
              <a:spcAft>
                <a:spcPct val="0"/>
              </a:spcAft>
            </a:pPr>
            <a:r>
              <a:rPr sz="1200" i="1" baseline="30000">
                <a:solidFill>
                  <a:srgbClr val="000000"/>
                </a:solidFill>
                <a:latin typeface="Calibri"/>
                <a:ea typeface="Calibri"/>
              </a:rPr>
              <a:t>(1) </a:t>
            </a:r>
            <a:r>
              <a:rPr sz="1200" i="1">
                <a:solidFill>
                  <a:srgbClr val="000000"/>
                </a:solidFill>
                <a:latin typeface="Calibri"/>
                <a:ea typeface="Calibri"/>
              </a:rPr>
              <a:t>Excluding investment securities gains</a:t>
            </a:r>
          </a:p>
        </p:txBody>
      </p:sp>
      <p:sp>
        <p:nvSpPr>
          <p:cNvPr id="4" name="New shape"/>
          <p:cNvSpPr/>
          <p:nvPr/>
        </p:nvSpPr>
        <p:spPr>
          <a:xfrm>
            <a:off x="439674" y="824230"/>
            <a:ext cx="3292602" cy="47701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Arial"/>
                <a:ea typeface="Arial"/>
              </a:rPr>
              <a:t>Three months ended December 31, 2021 </a:t>
            </a:r>
          </a:p>
          <a:p>
            <a:pPr algn="ctr" defTabSz="457200">
              <a:lnSpc>
                <a:spcPct val="100000"/>
              </a:lnSpc>
              <a:spcBef>
                <a:spcPct val="0"/>
              </a:spcBef>
              <a:spcAft>
                <a:spcPct val="0"/>
              </a:spcAft>
            </a:pPr>
            <a:r>
              <a:rPr sz="1200" i="1">
                <a:solidFill>
                  <a:srgbClr val="000000"/>
                </a:solidFill>
                <a:latin typeface="Arial"/>
                <a:ea typeface="Arial"/>
              </a:rPr>
              <a:t>(percent of total non-interest income)</a:t>
            </a:r>
          </a:p>
        </p:txBody>
      </p:sp>
      <p:sp>
        <p:nvSpPr>
          <p:cNvPr id="5"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4142914E-5B25-4D7B-A197-C1592B9C4801}" type="slidenum">
              <a:rPr sz="1200">
                <a:solidFill>
                  <a:srgbClr val="FFFFFF"/>
                </a:solidFill>
                <a:latin typeface="Arial"/>
                <a:ea typeface="Arial"/>
              </a:rPr>
              <a:pPr/>
              <a:t>6</a:t>
            </a:fld>
            <a:endParaRPr sz="1200">
              <a:solidFill>
                <a:srgbClr val="FFFFFF"/>
              </a:solidFill>
              <a:latin typeface="Arial"/>
              <a:ea typeface="Arial"/>
            </a:endParaRPr>
          </a:p>
        </p:txBody>
      </p:sp>
      <p:sp>
        <p:nvSpPr>
          <p:cNvPr id="6" name="New shape"/>
          <p:cNvSpPr/>
          <p:nvPr/>
        </p:nvSpPr>
        <p:spPr>
          <a:xfrm>
            <a:off x="3810000" y="3337306"/>
            <a:ext cx="5133975" cy="2542159"/>
          </a:xfrm>
          <a:prstGeom prst="rect">
            <a:avLst/>
          </a:prstGeom>
          <a:noFill/>
          <a:ln w="12700">
            <a:miter/>
          </a:ln>
        </p:spPr>
        <p:style>
          <a:lnRef idx="2">
            <a:srgbClr val="000000"/>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b="1" u="sng">
                <a:solidFill>
                  <a:srgbClr val="000000"/>
                </a:solidFill>
                <a:latin typeface="Arial"/>
                <a:ea typeface="Arial"/>
              </a:rPr>
              <a:t>Non-interest income increased 2% from 3Q21</a:t>
            </a:r>
            <a:r>
              <a:rPr sz="1200" b="1" u="sng" baseline="30000">
                <a:solidFill>
                  <a:srgbClr val="000000"/>
                </a:solidFill>
                <a:latin typeface="Arial"/>
                <a:ea typeface="Arial"/>
              </a:rPr>
              <a:t>(1)</a:t>
            </a:r>
          </a:p>
          <a:p>
            <a:pPr algn="l" defTabSz="457200">
              <a:lnSpc>
                <a:spcPct val="100000"/>
              </a:lnSpc>
              <a:spcBef>
                <a:spcPct val="0"/>
              </a:spcBef>
              <a:spcAft>
                <a:spcPct val="0"/>
              </a:spcAft>
            </a:pPr>
            <a:endParaRPr sz="1200" b="1">
              <a:solidFill>
                <a:srgbClr val="000000"/>
              </a:solidFill>
              <a:latin typeface="Arial"/>
              <a:ea typeface="Arial"/>
            </a:endParaRPr>
          </a:p>
          <a:p>
            <a:pPr algn="l" defTabSz="457200">
              <a:lnSpc>
                <a:spcPct val="100000"/>
              </a:lnSpc>
              <a:spcBef>
                <a:spcPct val="0"/>
              </a:spcBef>
              <a:spcAft>
                <a:spcPct val="0"/>
              </a:spcAft>
            </a:pPr>
            <a:r>
              <a:rPr sz="1200" u="sng">
                <a:solidFill>
                  <a:srgbClr val="000000"/>
                </a:solidFill>
                <a:latin typeface="Arial"/>
                <a:ea typeface="Arial"/>
              </a:rPr>
              <a:t>Increases in:</a:t>
            </a:r>
          </a:p>
          <a:p>
            <a:pPr marL="285750" indent="-285750" algn="l" defTabSz="457200">
              <a:lnSpc>
                <a:spcPct val="100000"/>
              </a:lnSpc>
              <a:spcBef>
                <a:spcPct val="0"/>
              </a:spcBef>
              <a:spcAft>
                <a:spcPct val="0"/>
              </a:spcAft>
            </a:pPr>
            <a:endParaRPr sz="1200">
              <a:solidFill>
                <a:srgbClr val="000000"/>
              </a:solidFill>
              <a:latin typeface="Arial"/>
              <a:ea typeface="Arial"/>
            </a:endParaRPr>
          </a:p>
          <a:p>
            <a:pPr marL="285750" indent="-285750" algn="l" defTabSz="457200">
              <a:lnSpc>
                <a:spcPct val="100000"/>
              </a:lnSpc>
              <a:spcBef>
                <a:spcPct val="0"/>
              </a:spcBef>
              <a:spcAft>
                <a:spcPct val="0"/>
              </a:spcAft>
            </a:pPr>
            <a:r>
              <a:rPr sz="1200">
                <a:solidFill>
                  <a:srgbClr val="AADEAD"/>
                </a:solidFill>
                <a:latin typeface="Wingdings"/>
                <a:ea typeface="Wingdings"/>
              </a:rPr>
              <a:t>n </a:t>
            </a:r>
            <a:r>
              <a:rPr sz="1000">
                <a:solidFill>
                  <a:srgbClr val="000000"/>
                </a:solidFill>
                <a:latin typeface="Arial"/>
                <a:ea typeface="Arial"/>
              </a:rPr>
              <a:t>Commercial banking due to an increase in swap fees and an increase in income from SBA loan sales.</a:t>
            </a:r>
          </a:p>
          <a:p>
            <a:pPr marL="285750" indent="-285750" algn="l" defTabSz="457200">
              <a:lnSpc>
                <a:spcPct val="100000"/>
              </a:lnSpc>
              <a:spcBef>
                <a:spcPct val="0"/>
              </a:spcBef>
              <a:spcAft>
                <a:spcPct val="0"/>
              </a:spcAft>
            </a:pPr>
            <a:r>
              <a:rPr sz="1200">
                <a:solidFill>
                  <a:srgbClr val="FFDE0F"/>
                </a:solidFill>
                <a:latin typeface="Wingdings"/>
                <a:ea typeface="Wingdings"/>
              </a:rPr>
              <a:t>n </a:t>
            </a:r>
            <a:r>
              <a:rPr sz="1000">
                <a:solidFill>
                  <a:srgbClr val="000000"/>
                </a:solidFill>
                <a:latin typeface="Arial"/>
                <a:ea typeface="Arial"/>
              </a:rPr>
              <a:t>Other due to an increase in income from equity method investments.</a:t>
            </a:r>
          </a:p>
          <a:p>
            <a:pPr marL="285750" indent="-285750" algn="l" defTabSz="457200">
              <a:lnSpc>
                <a:spcPct val="100000"/>
              </a:lnSpc>
              <a:spcBef>
                <a:spcPct val="0"/>
              </a:spcBef>
              <a:spcAft>
                <a:spcPct val="0"/>
              </a:spcAft>
            </a:pPr>
            <a:endParaRPr sz="1200">
              <a:solidFill>
                <a:srgbClr val="000000"/>
              </a:solidFill>
              <a:latin typeface="Arial"/>
              <a:ea typeface="Arial"/>
            </a:endParaRPr>
          </a:p>
          <a:p>
            <a:pPr marL="285750" indent="-285750" algn="l" defTabSz="457200">
              <a:lnSpc>
                <a:spcPct val="100000"/>
              </a:lnSpc>
              <a:spcBef>
                <a:spcPct val="0"/>
              </a:spcBef>
              <a:spcAft>
                <a:spcPct val="0"/>
              </a:spcAft>
            </a:pPr>
            <a:r>
              <a:rPr sz="1200" u="sng">
                <a:solidFill>
                  <a:srgbClr val="000000"/>
                </a:solidFill>
                <a:latin typeface="Arial"/>
                <a:ea typeface="Arial"/>
              </a:rPr>
              <a:t>Partially offset by a decrease in:</a:t>
            </a:r>
          </a:p>
          <a:p>
            <a:pPr algn="l" defTabSz="457200">
              <a:lnSpc>
                <a:spcPct val="100000"/>
              </a:lnSpc>
              <a:spcBef>
                <a:spcPct val="0"/>
              </a:spcBef>
              <a:spcAft>
                <a:spcPct val="0"/>
              </a:spcAft>
            </a:pPr>
            <a:endParaRPr sz="1200">
              <a:solidFill>
                <a:srgbClr val="000000"/>
              </a:solidFill>
              <a:latin typeface="Wingdings"/>
              <a:ea typeface="Wingdings"/>
            </a:endParaRPr>
          </a:p>
          <a:p>
            <a:pPr marL="285750" indent="-285750" algn="l" defTabSz="457200">
              <a:lnSpc>
                <a:spcPct val="100000"/>
              </a:lnSpc>
              <a:spcBef>
                <a:spcPct val="0"/>
              </a:spcBef>
              <a:spcAft>
                <a:spcPct val="0"/>
              </a:spcAft>
            </a:pPr>
            <a:r>
              <a:rPr sz="1200">
                <a:solidFill>
                  <a:srgbClr val="00497F"/>
                </a:solidFill>
                <a:latin typeface="Wingdings"/>
                <a:ea typeface="Wingdings"/>
              </a:rPr>
              <a:t>n </a:t>
            </a:r>
            <a:r>
              <a:rPr sz="1000">
                <a:solidFill>
                  <a:srgbClr val="000000"/>
                </a:solidFill>
                <a:latin typeface="Arial"/>
                <a:ea typeface="Arial"/>
              </a:rPr>
              <a:t>Mortgage banking income due to a decline in volume and a tightening of spreads on mortgage loans sales.</a:t>
            </a:r>
          </a:p>
          <a:p>
            <a:pPr marL="285750" indent="-285750" algn="l" defTabSz="457200">
              <a:lnSpc>
                <a:spcPct val="100000"/>
              </a:lnSpc>
              <a:spcBef>
                <a:spcPct val="0"/>
              </a:spcBef>
              <a:spcAft>
                <a:spcPct val="0"/>
              </a:spcAft>
            </a:pPr>
            <a:endParaRPr sz="1200">
              <a:solidFill>
                <a:srgbClr val="000000"/>
              </a:solidFill>
              <a:latin typeface="Arial"/>
              <a:ea typeface="Arial"/>
            </a:endParaRPr>
          </a:p>
          <a:p>
            <a:pPr marL="285750" indent="-285750" algn="l" defTabSz="457200">
              <a:lnSpc>
                <a:spcPct val="100000"/>
              </a:lnSpc>
              <a:spcBef>
                <a:spcPct val="0"/>
              </a:spcBef>
              <a:spcAft>
                <a:spcPct val="0"/>
              </a:spcAft>
            </a:pPr>
            <a:endParaRPr sz="1200">
              <a:solidFill>
                <a:srgbClr val="000000"/>
              </a:solidFill>
              <a:latin typeface="Arial"/>
              <a:ea typeface="Arial"/>
            </a:endParaRPr>
          </a:p>
          <a:p>
            <a:pPr marL="285750" indent="-285750" algn="l" defTabSz="457200">
              <a:lnSpc>
                <a:spcPct val="100000"/>
              </a:lnSpc>
              <a:spcBef>
                <a:spcPct val="0"/>
              </a:spcBef>
              <a:spcAft>
                <a:spcPct val="0"/>
              </a:spcAft>
            </a:pPr>
            <a:endParaRPr sz="1200">
              <a:solidFill>
                <a:srgbClr val="000000"/>
              </a:solidFill>
              <a:latin typeface="Wingdings"/>
              <a:ea typeface="Wingdings"/>
            </a:endParaRPr>
          </a:p>
        </p:txBody>
      </p:sp>
      <p:sp>
        <p:nvSpPr>
          <p:cNvPr id="7" name="New shape"/>
          <p:cNvSpPr/>
          <p:nvPr/>
        </p:nvSpPr>
        <p:spPr>
          <a:xfrm>
            <a:off x="146050" y="1062736"/>
            <a:ext cx="3609975" cy="5141087"/>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8" name="New picture"/>
          <p:cNvPicPr/>
          <p:nvPr/>
        </p:nvPicPr>
        <p:blipFill>
          <a:blip r:embed="rId2"/>
          <a:stretch>
            <a:fillRect/>
          </a:stretch>
        </p:blipFill>
        <p:spPr>
          <a:xfrm>
            <a:off x="146050" y="1062736"/>
            <a:ext cx="3609975" cy="5141087"/>
          </a:xfrm>
          <a:prstGeom prst="rect">
            <a:avLst/>
          </a:prstGeom>
        </p:spPr>
      </p:pic>
      <p:graphicFrame>
        <p:nvGraphicFramePr>
          <p:cNvPr id="9" name="New Table"/>
          <p:cNvGraphicFramePr>
            <a:graphicFrameLocks noGrp="1"/>
          </p:cNvGraphicFramePr>
          <p:nvPr/>
        </p:nvGraphicFramePr>
        <p:xfrm>
          <a:off x="3810000" y="1236218"/>
          <a:ext cx="5133975" cy="2474138"/>
        </p:xfrm>
        <a:graphic>
          <a:graphicData uri="http://schemas.openxmlformats.org/drawingml/2006/table">
            <a:tbl>
              <a:tblPr>
                <a:tableStyleId>{5C22544A-7EE6-4342-B048-85BDC9FD1C3A}</a:tableStyleId>
              </a:tblPr>
              <a:tblGrid>
                <a:gridCol w="1657350">
                  <a:extLst>
                    <a:ext uri="{9D8B030D-6E8A-4147-A177-3AD203B41FA5}">
                      <a16:colId xmlns:a16="http://schemas.microsoft.com/office/drawing/2014/main" val="20000"/>
                    </a:ext>
                  </a:extLst>
                </a:gridCol>
                <a:gridCol w="20955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38225">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33350">
                  <a:extLst>
                    <a:ext uri="{9D8B030D-6E8A-4147-A177-3AD203B41FA5}">
                      <a16:colId xmlns:a16="http://schemas.microsoft.com/office/drawing/2014/main" val="20005"/>
                    </a:ext>
                  </a:extLst>
                </a:gridCol>
              </a:tblGrid>
              <a:tr h="200025">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ctr">
                        <a:lnSpc>
                          <a:spcPct val="99600"/>
                        </a:lnSpc>
                      </a:pPr>
                      <a:r>
                        <a:rPr sz="1000" b="1" u="sng">
                          <a:solidFill>
                            <a:srgbClr val="000000"/>
                          </a:solidFill>
                          <a:latin typeface="Arial"/>
                          <a:ea typeface="Arial"/>
                        </a:rPr>
                        <a:t>4Q21</a:t>
                      </a:r>
                    </a:p>
                  </a:txBody>
                  <a:tcPr marL="27432" marR="27432" marT="0" marB="18288" anchor="b">
                    <a:lnL w="0"/>
                    <a:lnR w="0"/>
                    <a:lnT w="0"/>
                    <a:lnB w="0"/>
                    <a:noFill/>
                  </a:tcPr>
                </a:tc>
                <a:tc>
                  <a:txBody>
                    <a:bodyPr/>
                    <a:lstStyle>
                      <a:defPPr/>
                    </a:lstStyle>
                    <a:p>
                      <a:pPr algn="ctr">
                        <a:lnSpc>
                          <a:spcPct val="99600"/>
                        </a:lnSpc>
                      </a:pPr>
                      <a:r>
                        <a:rPr sz="1000" b="1" u="sng">
                          <a:solidFill>
                            <a:srgbClr val="000000"/>
                          </a:solidFill>
                          <a:latin typeface="Arial"/>
                          <a:ea typeface="Arial"/>
                        </a:rPr>
                        <a:t>3Q21</a:t>
                      </a:r>
                    </a:p>
                  </a:txBody>
                  <a:tcPr marL="27432" marR="27432" marT="0" marB="18288" anchor="b">
                    <a:lnL w="0"/>
                    <a:lnR w="0"/>
                    <a:lnT w="0"/>
                    <a:lnB w="0"/>
                    <a:noFill/>
                  </a:tcPr>
                </a:tc>
                <a:tc>
                  <a:txBody>
                    <a:bodyPr/>
                    <a:lstStyle>
                      <a:defPPr/>
                    </a:lstStyle>
                    <a:p>
                      <a:pPr algn="ctr">
                        <a:lnSpc>
                          <a:spcPct val="99600"/>
                        </a:lnSpc>
                      </a:pPr>
                      <a:r>
                        <a:rPr sz="1000" b="1" u="sng">
                          <a:solidFill>
                            <a:srgbClr val="000000"/>
                          </a:solidFill>
                          <a:latin typeface="Arial"/>
                          <a:ea typeface="Arial"/>
                        </a:rPr>
                        <a:t>Change</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0"/>
                  </a:ext>
                </a:extLst>
              </a:tr>
              <a:tr h="1905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i="1">
                          <a:solidFill>
                            <a:srgbClr val="000000"/>
                          </a:solidFill>
                          <a:latin typeface="Arial"/>
                          <a:ea typeface="Arial"/>
                        </a:rPr>
                        <a:t>(dollars in thousands)</a:t>
                      </a:r>
                    </a:p>
                  </a:txBody>
                  <a:tcPr marL="27432" marR="9144" marT="0" marB="18288"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1"/>
                  </a:ext>
                </a:extLst>
              </a:tr>
              <a:tr h="200025">
                <a:tc>
                  <a:txBody>
                    <a:bodyPr/>
                    <a:lstStyle>
                      <a:defPPr/>
                    </a:lstStyle>
                    <a:p>
                      <a:pPr algn="l" defTabSz="457200">
                        <a:lnSpc>
                          <a:spcPct val="100000"/>
                        </a:lnSpc>
                        <a:spcBef>
                          <a:spcPct val="0"/>
                        </a:spcBef>
                        <a:spcAft>
                          <a:spcPct val="0"/>
                        </a:spcAft>
                      </a:pPr>
                      <a:r>
                        <a:rPr sz="1000">
                          <a:solidFill>
                            <a:srgbClr val="FAAC16"/>
                          </a:solidFill>
                          <a:latin typeface="Wingdings"/>
                          <a:ea typeface="Wingdings"/>
                        </a:rPr>
                        <a:t>n </a:t>
                      </a:r>
                      <a:r>
                        <a:rPr sz="1000">
                          <a:solidFill>
                            <a:srgbClr val="000000"/>
                          </a:solidFill>
                          <a:latin typeface="Arial"/>
                          <a:ea typeface="Arial"/>
                        </a:rPr>
                        <a:t>Wealth Management</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485521" algn="l"/>
                          <a:tab pos="985774" algn="l"/>
                        </a:tabLst>
                      </a:pPr>
                      <a:r>
                        <a:rPr sz="1000">
                          <a:solidFill>
                            <a:srgbClr val="000000"/>
                          </a:solidFill>
                          <a:latin typeface="Arial"/>
                          <a:ea typeface="Arial"/>
                        </a:rPr>
                        <a:t>	$18,285	</a:t>
                      </a:r>
                    </a:p>
                  </a:txBody>
                  <a:tcPr marL="0" marR="9144" marT="0" marB="18288" anchor="b">
                    <a:lnL w="0"/>
                    <a:lnR w="0"/>
                    <a:lnT w="0"/>
                    <a:lnB w="0"/>
                    <a:noFill/>
                  </a:tcPr>
                </a:tc>
                <a:tc>
                  <a:txBody>
                    <a:bodyPr/>
                    <a:lstStyle>
                      <a:defPPr/>
                    </a:lstStyle>
                    <a:p>
                      <a:pPr algn="r">
                        <a:lnSpc>
                          <a:spcPct val="99600"/>
                        </a:lnSpc>
                        <a:tabLst>
                          <a:tab pos="495046" algn="l"/>
                          <a:tab pos="995299" algn="l"/>
                        </a:tabLst>
                      </a:pPr>
                      <a:r>
                        <a:rPr sz="1000">
                          <a:solidFill>
                            <a:srgbClr val="000000"/>
                          </a:solidFill>
                          <a:latin typeface="Arial"/>
                          <a:ea typeface="Arial"/>
                        </a:rPr>
                        <a:t>	$18,532	</a:t>
                      </a:r>
                    </a:p>
                  </a:txBody>
                  <a:tcPr marL="0" marR="9144" marT="0" marB="18288" anchor="b">
                    <a:lnL w="0"/>
                    <a:lnR w="0"/>
                    <a:lnT w="0"/>
                    <a:lnB w="0"/>
                    <a:noFill/>
                  </a:tcPr>
                </a:tc>
                <a:tc>
                  <a:txBody>
                    <a:bodyPr/>
                    <a:lstStyle>
                      <a:defPPr/>
                    </a:lstStyle>
                    <a:p>
                      <a:pPr algn="r">
                        <a:lnSpc>
                          <a:spcPct val="99600"/>
                        </a:lnSpc>
                        <a:tabLst>
                          <a:tab pos="657733" algn="l"/>
                        </a:tabLst>
                      </a:pPr>
                      <a:r>
                        <a:rPr sz="1000">
                          <a:solidFill>
                            <a:srgbClr val="000000"/>
                          </a:solidFill>
                          <a:latin typeface="Arial"/>
                          <a:ea typeface="Arial"/>
                        </a:rPr>
                        <a:t>	($247)</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2"/>
                  </a:ext>
                </a:extLst>
              </a:tr>
              <a:tr h="190500">
                <a:tc>
                  <a:txBody>
                    <a:bodyPr/>
                    <a:lstStyle>
                      <a:defPPr/>
                    </a:lstStyle>
                    <a:p>
                      <a:pPr algn="l" defTabSz="457200">
                        <a:lnSpc>
                          <a:spcPct val="100000"/>
                        </a:lnSpc>
                        <a:spcBef>
                          <a:spcPct val="0"/>
                        </a:spcBef>
                        <a:spcAft>
                          <a:spcPct val="0"/>
                        </a:spcAft>
                      </a:pPr>
                      <a:r>
                        <a:rPr sz="1000">
                          <a:solidFill>
                            <a:srgbClr val="00497F"/>
                          </a:solidFill>
                          <a:latin typeface="Wingdings"/>
                          <a:ea typeface="Wingdings"/>
                        </a:rPr>
                        <a:t>n</a:t>
                      </a:r>
                      <a:r>
                        <a:rPr sz="1000">
                          <a:solidFill>
                            <a:srgbClr val="330E74"/>
                          </a:solidFill>
                          <a:latin typeface="Wingdings"/>
                          <a:ea typeface="Wingdings"/>
                        </a:rPr>
                        <a:t> </a:t>
                      </a:r>
                      <a:r>
                        <a:rPr sz="1000">
                          <a:solidFill>
                            <a:srgbClr val="000000"/>
                          </a:solidFill>
                          <a:latin typeface="Arial"/>
                          <a:ea typeface="Arial"/>
                        </a:rPr>
                        <a:t>Mortgage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626745" algn="l"/>
                          <a:tab pos="985774" algn="l"/>
                        </a:tabLst>
                      </a:pPr>
                      <a:r>
                        <a:rPr sz="1000">
                          <a:solidFill>
                            <a:srgbClr val="000000"/>
                          </a:solidFill>
                          <a:latin typeface="Arial"/>
                          <a:ea typeface="Arial"/>
                        </a:rPr>
                        <a:t>	7,243	</a:t>
                      </a:r>
                    </a:p>
                  </a:txBody>
                  <a:tcPr marL="0" marR="9144" marT="0" marB="18288" anchor="b">
                    <a:lnL w="0"/>
                    <a:lnR w="0"/>
                    <a:lnT w="0"/>
                    <a:lnB w="0"/>
                    <a:noFill/>
                  </a:tcPr>
                </a:tc>
                <a:tc>
                  <a:txBody>
                    <a:bodyPr/>
                    <a:lstStyle>
                      <a:defPPr/>
                    </a:lstStyle>
                    <a:p>
                      <a:pPr algn="r">
                        <a:lnSpc>
                          <a:spcPct val="99600"/>
                        </a:lnSpc>
                        <a:tabLst>
                          <a:tab pos="636270" algn="l"/>
                          <a:tab pos="995299" algn="l"/>
                        </a:tabLst>
                      </a:pPr>
                      <a:r>
                        <a:rPr sz="1000">
                          <a:solidFill>
                            <a:srgbClr val="000000"/>
                          </a:solidFill>
                          <a:latin typeface="Arial"/>
                          <a:ea typeface="Arial"/>
                        </a:rPr>
                        <a:t>	9,535	</a:t>
                      </a:r>
                    </a:p>
                  </a:txBody>
                  <a:tcPr marL="0" marR="9144" marT="0" marB="18288" anchor="b">
                    <a:lnL w="0"/>
                    <a:lnR w="0"/>
                    <a:lnT w="0"/>
                    <a:lnB w="0"/>
                    <a:noFill/>
                  </a:tcPr>
                </a:tc>
                <a:tc>
                  <a:txBody>
                    <a:bodyPr/>
                    <a:lstStyle>
                      <a:defPPr/>
                    </a:lstStyle>
                    <a:p>
                      <a:pPr algn="r">
                        <a:lnSpc>
                          <a:spcPct val="99600"/>
                        </a:lnSpc>
                        <a:tabLst>
                          <a:tab pos="622554" algn="l"/>
                        </a:tabLst>
                      </a:pPr>
                      <a:r>
                        <a:rPr sz="1000">
                          <a:solidFill>
                            <a:srgbClr val="000000"/>
                          </a:solidFill>
                          <a:latin typeface="Arial"/>
                          <a:ea typeface="Arial"/>
                        </a:rPr>
                        <a:t>	(2,292)</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3"/>
                  </a:ext>
                </a:extLst>
              </a:tr>
              <a:tr h="190500">
                <a:tc>
                  <a:txBody>
                    <a:bodyPr/>
                    <a:lstStyle>
                      <a:defPPr/>
                    </a:lstStyle>
                    <a:p>
                      <a:pPr algn="l" defTabSz="457200">
                        <a:lnSpc>
                          <a:spcPct val="100000"/>
                        </a:lnSpc>
                        <a:spcBef>
                          <a:spcPct val="0"/>
                        </a:spcBef>
                        <a:spcAft>
                          <a:spcPct val="0"/>
                        </a:spcAft>
                      </a:pPr>
                      <a:r>
                        <a:rPr sz="1000">
                          <a:solidFill>
                            <a:srgbClr val="CCEEFF"/>
                          </a:solidFill>
                          <a:latin typeface="Wingdings"/>
                          <a:ea typeface="Wingdings"/>
                        </a:rPr>
                        <a:t>n </a:t>
                      </a:r>
                      <a:r>
                        <a:rPr sz="1000">
                          <a:solidFill>
                            <a:srgbClr val="000000"/>
                          </a:solidFill>
                          <a:latin typeface="Arial"/>
                          <a:ea typeface="Arial"/>
                        </a:rPr>
                        <a:t>Consumer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56133" algn="l"/>
                          <a:tab pos="985774" algn="l"/>
                        </a:tabLst>
                      </a:pPr>
                      <a:r>
                        <a:rPr sz="1000">
                          <a:solidFill>
                            <a:srgbClr val="000000"/>
                          </a:solidFill>
                          <a:latin typeface="Arial"/>
                          <a:ea typeface="Arial"/>
                        </a:rPr>
                        <a:t>	12,129	</a:t>
                      </a:r>
                    </a:p>
                  </a:txBody>
                  <a:tcPr marL="0" marR="9144" marT="0" marB="18288" anchor="b">
                    <a:lnL w="0"/>
                    <a:lnR w="0"/>
                    <a:lnT w="0"/>
                    <a:lnB w="0"/>
                    <a:noFill/>
                  </a:tcPr>
                </a:tc>
                <a:tc>
                  <a:txBody>
                    <a:bodyPr/>
                    <a:lstStyle>
                      <a:defPPr/>
                    </a:lstStyle>
                    <a:p>
                      <a:pPr algn="r">
                        <a:lnSpc>
                          <a:spcPct val="99600"/>
                        </a:lnSpc>
                        <a:tabLst>
                          <a:tab pos="565658" algn="l"/>
                          <a:tab pos="995299" algn="l"/>
                        </a:tabLst>
                      </a:pPr>
                      <a:r>
                        <a:rPr sz="1000">
                          <a:solidFill>
                            <a:srgbClr val="000000"/>
                          </a:solidFill>
                          <a:latin typeface="Arial"/>
                          <a:ea typeface="Arial"/>
                        </a:rPr>
                        <a:t>	11,801	</a:t>
                      </a:r>
                    </a:p>
                  </a:txBody>
                  <a:tcPr marL="0" marR="9144" marT="0" marB="18288" anchor="b">
                    <a:lnL w="0"/>
                    <a:lnR w="0"/>
                    <a:lnT w="0"/>
                    <a:lnB w="0"/>
                    <a:noFill/>
                  </a:tcPr>
                </a:tc>
                <a:tc>
                  <a:txBody>
                    <a:bodyPr/>
                    <a:lstStyle>
                      <a:defPPr/>
                    </a:lstStyle>
                    <a:p>
                      <a:pPr algn="r">
                        <a:lnSpc>
                          <a:spcPct val="99600"/>
                        </a:lnSpc>
                        <a:tabLst>
                          <a:tab pos="770636" algn="l"/>
                          <a:tab pos="1023874" algn="l"/>
                        </a:tabLst>
                      </a:pPr>
                      <a:r>
                        <a:rPr sz="1000">
                          <a:solidFill>
                            <a:srgbClr val="000000"/>
                          </a:solidFill>
                          <a:latin typeface="Arial"/>
                          <a:ea typeface="Arial"/>
                        </a:rPr>
                        <a:t>	328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4"/>
                  </a:ext>
                </a:extLst>
              </a:tr>
              <a:tr h="200025">
                <a:tc>
                  <a:txBody>
                    <a:bodyPr/>
                    <a:lstStyle>
                      <a:defPPr/>
                    </a:lstStyle>
                    <a:p>
                      <a:pPr algn="l" defTabSz="457200">
                        <a:lnSpc>
                          <a:spcPct val="100000"/>
                        </a:lnSpc>
                        <a:spcBef>
                          <a:spcPct val="0"/>
                        </a:spcBef>
                        <a:spcAft>
                          <a:spcPct val="0"/>
                        </a:spcAft>
                      </a:pPr>
                      <a:r>
                        <a:rPr sz="1000">
                          <a:solidFill>
                            <a:srgbClr val="AADEAD"/>
                          </a:solidFill>
                          <a:latin typeface="Wingdings"/>
                          <a:ea typeface="Wingdings"/>
                        </a:rPr>
                        <a:t>n </a:t>
                      </a:r>
                      <a:r>
                        <a:rPr sz="1000">
                          <a:solidFill>
                            <a:srgbClr val="000000"/>
                          </a:solidFill>
                          <a:latin typeface="Arial"/>
                          <a:ea typeface="Arial"/>
                        </a:rPr>
                        <a:t>Commercial Banking</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556133" algn="l"/>
                          <a:tab pos="985774" algn="l"/>
                        </a:tabLst>
                      </a:pPr>
                      <a:r>
                        <a:rPr sz="1000">
                          <a:solidFill>
                            <a:srgbClr val="000000"/>
                          </a:solidFill>
                          <a:latin typeface="Arial"/>
                          <a:ea typeface="Arial"/>
                        </a:rPr>
                        <a:t>	18,480	</a:t>
                      </a:r>
                    </a:p>
                  </a:txBody>
                  <a:tcPr marL="0" marR="9144" marT="0" marB="18288" anchor="b">
                    <a:lnL w="0"/>
                    <a:lnR w="0"/>
                    <a:lnT w="0"/>
                    <a:lnB w="0"/>
                    <a:noFill/>
                  </a:tcPr>
                </a:tc>
                <a:tc>
                  <a:txBody>
                    <a:bodyPr/>
                    <a:lstStyle>
                      <a:defPPr/>
                    </a:lstStyle>
                    <a:p>
                      <a:pPr algn="r">
                        <a:lnSpc>
                          <a:spcPct val="99600"/>
                        </a:lnSpc>
                        <a:tabLst>
                          <a:tab pos="565658" algn="l"/>
                          <a:tab pos="995299" algn="l"/>
                        </a:tabLst>
                      </a:pPr>
                      <a:r>
                        <a:rPr sz="1000">
                          <a:solidFill>
                            <a:srgbClr val="000000"/>
                          </a:solidFill>
                          <a:latin typeface="Arial"/>
                          <a:ea typeface="Arial"/>
                        </a:rPr>
                        <a:t>	16,738	</a:t>
                      </a:r>
                    </a:p>
                  </a:txBody>
                  <a:tcPr marL="0" marR="9144" marT="0" marB="18288" anchor="b">
                    <a:lnL w="0"/>
                    <a:lnR w="0"/>
                    <a:lnT w="0"/>
                    <a:lnB w="0"/>
                    <a:noFill/>
                  </a:tcPr>
                </a:tc>
                <a:tc>
                  <a:txBody>
                    <a:bodyPr/>
                    <a:lstStyle>
                      <a:defPPr/>
                    </a:lstStyle>
                    <a:p>
                      <a:pPr algn="r">
                        <a:lnSpc>
                          <a:spcPct val="99600"/>
                        </a:lnSpc>
                        <a:tabLst>
                          <a:tab pos="664845" algn="l"/>
                          <a:tab pos="1023874" algn="l"/>
                        </a:tabLst>
                      </a:pPr>
                      <a:r>
                        <a:rPr sz="1000">
                          <a:solidFill>
                            <a:srgbClr val="000000"/>
                          </a:solidFill>
                          <a:latin typeface="Arial"/>
                          <a:ea typeface="Arial"/>
                        </a:rPr>
                        <a:t>	1,742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5"/>
                  </a:ext>
                </a:extLst>
              </a:tr>
              <a:tr h="190500">
                <a:tc>
                  <a:txBody>
                    <a:bodyPr/>
                    <a:lstStyle>
                      <a:defPPr/>
                    </a:lstStyle>
                    <a:p>
                      <a:pPr algn="l" defTabSz="457200">
                        <a:lnSpc>
                          <a:spcPct val="100000"/>
                        </a:lnSpc>
                        <a:spcBef>
                          <a:spcPct val="0"/>
                        </a:spcBef>
                        <a:spcAft>
                          <a:spcPct val="0"/>
                        </a:spcAft>
                      </a:pPr>
                      <a:r>
                        <a:rPr sz="1000">
                          <a:solidFill>
                            <a:srgbClr val="FFDE0F"/>
                          </a:solidFill>
                          <a:latin typeface="Wingdings"/>
                          <a:ea typeface="Wingdings"/>
                        </a:rPr>
                        <a:t>n </a:t>
                      </a:r>
                      <a:r>
                        <a:rPr sz="1000">
                          <a:solidFill>
                            <a:srgbClr val="000000"/>
                          </a:solidFill>
                          <a:latin typeface="Arial"/>
                          <a:ea typeface="Arial"/>
                        </a:rPr>
                        <a:t>Other</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626745" algn="l"/>
                          <a:tab pos="985774" algn="l"/>
                        </a:tabLst>
                      </a:pPr>
                      <a:r>
                        <a:rPr sz="1000">
                          <a:solidFill>
                            <a:srgbClr val="000000"/>
                          </a:solidFill>
                          <a:latin typeface="Arial"/>
                          <a:ea typeface="Arial"/>
                        </a:rPr>
                        <a:t>	7,739	</a:t>
                      </a:r>
                    </a:p>
                  </a:txBody>
                  <a:tcPr marL="0" marR="9144" marT="0" marB="18288" anchor="b">
                    <a:lnL w="0"/>
                    <a:lnR w="0"/>
                    <a:lnT w="0"/>
                    <a:lnB w="12700" cmpd="sng">
                      <a:solidFill>
                        <a:srgbClr val="000000"/>
                      </a:solidFill>
                      <a:prstDash val="solid"/>
                    </a:lnB>
                    <a:noFill/>
                  </a:tcPr>
                </a:tc>
                <a:tc>
                  <a:txBody>
                    <a:bodyPr/>
                    <a:lstStyle>
                      <a:defPPr/>
                    </a:lstStyle>
                    <a:p>
                      <a:pPr algn="r">
                        <a:lnSpc>
                          <a:spcPct val="99600"/>
                        </a:lnSpc>
                        <a:tabLst>
                          <a:tab pos="636270" algn="l"/>
                          <a:tab pos="995299" algn="l"/>
                        </a:tabLst>
                      </a:pPr>
                      <a:r>
                        <a:rPr sz="1000">
                          <a:solidFill>
                            <a:srgbClr val="000000"/>
                          </a:solidFill>
                          <a:latin typeface="Arial"/>
                          <a:ea typeface="Arial"/>
                        </a:rPr>
                        <a:t>	5,971	</a:t>
                      </a:r>
                    </a:p>
                  </a:txBody>
                  <a:tcPr marL="0" marR="9144" marT="0" marB="18288" anchor="b">
                    <a:lnL w="0"/>
                    <a:lnR w="0"/>
                    <a:lnT w="0"/>
                    <a:lnB w="12700" cmpd="sng">
                      <a:solidFill>
                        <a:srgbClr val="000000"/>
                      </a:solidFill>
                      <a:prstDash val="solid"/>
                    </a:lnB>
                    <a:noFill/>
                  </a:tcPr>
                </a:tc>
                <a:tc>
                  <a:txBody>
                    <a:bodyPr/>
                    <a:lstStyle>
                      <a:defPPr/>
                    </a:lstStyle>
                    <a:p>
                      <a:pPr algn="r">
                        <a:lnSpc>
                          <a:spcPct val="99600"/>
                        </a:lnSpc>
                        <a:tabLst>
                          <a:tab pos="664845" algn="l"/>
                          <a:tab pos="1023874" algn="l"/>
                        </a:tabLst>
                      </a:pPr>
                      <a:r>
                        <a:rPr sz="1000">
                          <a:solidFill>
                            <a:srgbClr val="000000"/>
                          </a:solidFill>
                          <a:latin typeface="Arial"/>
                          <a:ea typeface="Arial"/>
                        </a:rPr>
                        <a:t>	1,768	</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6"/>
                  </a:ext>
                </a:extLst>
              </a:tr>
              <a:tr h="200025">
                <a:tc>
                  <a:txBody>
                    <a:bodyPr/>
                    <a:lstStyle>
                      <a:defPPr/>
                    </a:lstStyle>
                    <a:p>
                      <a:pPr algn="l">
                        <a:lnSpc>
                          <a:spcPct val="99600"/>
                        </a:lnSpc>
                      </a:pPr>
                      <a:r>
                        <a:rPr sz="1000">
                          <a:solidFill>
                            <a:srgbClr val="000000"/>
                          </a:solidFill>
                          <a:latin typeface="Arial"/>
                          <a:ea typeface="Arial"/>
                        </a:rPr>
                        <a:t>Total</a:t>
                      </a:r>
                    </a:p>
                  </a:txBody>
                  <a:tcPr marL="27432" marR="27432" marT="0" marB="18288" anchor="b">
                    <a:lnL w="0"/>
                    <a:lnR w="0"/>
                    <a:lnT w="0"/>
                    <a:lnB w="12700" cmpd="dbl">
                      <a:solidFill>
                        <a:srgbClr val="000000"/>
                      </a:solidFill>
                      <a:prstDash val="solid"/>
                    </a:lnB>
                    <a:noFill/>
                  </a:tcPr>
                </a:tc>
                <a:tc>
                  <a:txBody>
                    <a:bodyPr/>
                    <a:lstStyle>
                      <a:defPPr/>
                    </a:lstStyle>
                    <a:p>
                      <a:endParaRPr sz="100"/>
                    </a:p>
                  </a:txBody>
                  <a:tcPr marL="0" marR="0" marT="0" marB="0" anchor="b">
                    <a:lnL w="0"/>
                    <a:lnR w="0"/>
                    <a:lnT w="0"/>
                    <a:lnB w="12700" cmpd="dbl">
                      <a:solidFill>
                        <a:srgbClr val="000000"/>
                      </a:solidFill>
                      <a:prstDash val="solid"/>
                    </a:lnB>
                    <a:noFill/>
                  </a:tcPr>
                </a:tc>
                <a:tc>
                  <a:txBody>
                    <a:bodyPr/>
                    <a:lstStyle>
                      <a:defPPr/>
                    </a:lstStyle>
                    <a:p>
                      <a:pPr algn="r">
                        <a:lnSpc>
                          <a:spcPct val="99600"/>
                        </a:lnSpc>
                        <a:tabLst>
                          <a:tab pos="485521" algn="l"/>
                          <a:tab pos="985774" algn="l"/>
                        </a:tabLst>
                      </a:pPr>
                      <a:r>
                        <a:rPr sz="1000">
                          <a:solidFill>
                            <a:srgbClr val="000000"/>
                          </a:solidFill>
                          <a:latin typeface="Arial"/>
                          <a:ea typeface="Arial"/>
                        </a:rPr>
                        <a:t>	$63,876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tabLst>
                          <a:tab pos="495046" algn="l"/>
                          <a:tab pos="995299" algn="l"/>
                        </a:tabLst>
                      </a:pPr>
                      <a:r>
                        <a:rPr sz="1000">
                          <a:solidFill>
                            <a:srgbClr val="000000"/>
                          </a:solidFill>
                          <a:latin typeface="Arial"/>
                          <a:ea typeface="Arial"/>
                        </a:rPr>
                        <a:t>	$62,577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tabLst>
                          <a:tab pos="594233" algn="l"/>
                          <a:tab pos="1023874" algn="l"/>
                        </a:tabLst>
                      </a:pPr>
                      <a:r>
                        <a:rPr sz="1000">
                          <a:solidFill>
                            <a:srgbClr val="000000"/>
                          </a:solidFill>
                          <a:latin typeface="Arial"/>
                          <a:ea typeface="Arial"/>
                        </a:rPr>
                        <a:t>	$1,299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7"/>
                  </a:ext>
                </a:extLst>
              </a:tr>
              <a:tr h="152400">
                <a:tc gridSpan="5">
                  <a:txBody>
                    <a:bodyPr/>
                    <a:lstStyle>
                      <a:defPPr/>
                    </a:lstStyle>
                    <a:p>
                      <a:endParaRPr sz="100"/>
                    </a:p>
                  </a:txBody>
                  <a:tcPr marL="0" marR="0" marT="0" marB="0" anchor="b">
                    <a:lnL w="0"/>
                    <a:lnR w="0"/>
                    <a:lnT w="12700" cmpd="dbl">
                      <a:solidFill>
                        <a:srgbClr val="000000"/>
                      </a:solidFill>
                      <a:prstDash val="solid"/>
                    </a:lnT>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hMerge="1">
                  <a:txBody>
                    <a:bodyPr/>
                    <a:lstStyle>
                      <a:defPPr/>
                    </a:lstStyle>
                    <a:p>
                      <a:endParaRPr/>
                    </a:p>
                  </a:txBody>
                  <a:tcPr anchor="b">
                    <a:lnL w="0"/>
                    <a:lnR w="0"/>
                    <a:lnT w="12700" cmpd="dbl">
                      <a:prstDash val="solid"/>
                    </a:lnT>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8"/>
                  </a:ext>
                </a:extLst>
              </a:tr>
            </a:tbl>
          </a:graphicData>
        </a:graphic>
      </p:graphicFrame>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14198" y="124968"/>
            <a:ext cx="7007225" cy="3556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ea typeface="Arial"/>
              </a:rPr>
              <a:t>NON-INTEREST EXPENSE</a:t>
            </a:r>
          </a:p>
        </p:txBody>
      </p:sp>
      <p:sp>
        <p:nvSpPr>
          <p:cNvPr id="3" name="New shape"/>
          <p:cNvSpPr/>
          <p:nvPr/>
        </p:nvSpPr>
        <p:spPr>
          <a:xfrm>
            <a:off x="255016" y="820039"/>
            <a:ext cx="3349752" cy="477012"/>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200" b="1">
                <a:solidFill>
                  <a:srgbClr val="000000"/>
                </a:solidFill>
                <a:latin typeface="Arial"/>
                <a:ea typeface="Arial"/>
              </a:rPr>
              <a:t>Three months ended December 31, 2021 </a:t>
            </a:r>
          </a:p>
          <a:p>
            <a:pPr algn="ctr" defTabSz="457200">
              <a:lnSpc>
                <a:spcPct val="100000"/>
              </a:lnSpc>
              <a:spcBef>
                <a:spcPct val="0"/>
              </a:spcBef>
              <a:spcAft>
                <a:spcPct val="0"/>
              </a:spcAft>
            </a:pPr>
            <a:r>
              <a:rPr sz="1200" i="1">
                <a:solidFill>
                  <a:srgbClr val="000000"/>
                </a:solidFill>
                <a:latin typeface="Arial"/>
                <a:ea typeface="Arial"/>
              </a:rPr>
              <a:t>(percent of total non-interest expense)</a:t>
            </a:r>
          </a:p>
        </p:txBody>
      </p:sp>
      <p:sp>
        <p:nvSpPr>
          <p:cNvPr id="4"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E59453E7-C3E9-4D3C-BBB2-7681C88F7474}" type="slidenum">
              <a:rPr sz="1200">
                <a:solidFill>
                  <a:srgbClr val="FFFFFF"/>
                </a:solidFill>
                <a:latin typeface="Arial"/>
                <a:ea typeface="Arial"/>
              </a:rPr>
              <a:pPr/>
              <a:t>7</a:t>
            </a:fld>
            <a:endParaRPr sz="1200">
              <a:solidFill>
                <a:srgbClr val="FFFFFF"/>
              </a:solidFill>
              <a:latin typeface="Arial"/>
              <a:ea typeface="Arial"/>
            </a:endParaRPr>
          </a:p>
        </p:txBody>
      </p:sp>
      <p:sp>
        <p:nvSpPr>
          <p:cNvPr id="5" name="New shape"/>
          <p:cNvSpPr/>
          <p:nvPr/>
        </p:nvSpPr>
        <p:spPr>
          <a:xfrm>
            <a:off x="53975" y="638683"/>
            <a:ext cx="3609975" cy="536435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53975" y="638683"/>
            <a:ext cx="3609975" cy="5364353"/>
          </a:xfrm>
          <a:prstGeom prst="rect">
            <a:avLst/>
          </a:prstGeom>
        </p:spPr>
      </p:pic>
      <p:graphicFrame>
        <p:nvGraphicFramePr>
          <p:cNvPr id="7" name="New Table"/>
          <p:cNvGraphicFramePr>
            <a:graphicFrameLocks noGrp="1"/>
          </p:cNvGraphicFramePr>
          <p:nvPr/>
        </p:nvGraphicFramePr>
        <p:xfrm>
          <a:off x="3604768" y="820039"/>
          <a:ext cx="5448300" cy="2685669"/>
        </p:xfrm>
        <a:graphic>
          <a:graphicData uri="http://schemas.openxmlformats.org/drawingml/2006/table">
            <a:tbl>
              <a:tblPr>
                <a:tableStyleId>{5C22544A-7EE6-4342-B048-85BDC9FD1C3A}</a:tableStyleId>
              </a:tblPr>
              <a:tblGrid>
                <a:gridCol w="2247900">
                  <a:extLst>
                    <a:ext uri="{9D8B030D-6E8A-4147-A177-3AD203B41FA5}">
                      <a16:colId xmlns:a16="http://schemas.microsoft.com/office/drawing/2014/main" val="20000"/>
                    </a:ext>
                  </a:extLst>
                </a:gridCol>
                <a:gridCol w="161925">
                  <a:extLst>
                    <a:ext uri="{9D8B030D-6E8A-4147-A177-3AD203B41FA5}">
                      <a16:colId xmlns:a16="http://schemas.microsoft.com/office/drawing/2014/main" val="20001"/>
                    </a:ext>
                  </a:extLst>
                </a:gridCol>
                <a:gridCol w="1057275">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152400">
                  <a:extLst>
                    <a:ext uri="{9D8B030D-6E8A-4147-A177-3AD203B41FA5}">
                      <a16:colId xmlns:a16="http://schemas.microsoft.com/office/drawing/2014/main" val="20005"/>
                    </a:ext>
                  </a:extLst>
                </a:gridCol>
              </a:tblGrid>
              <a:tr h="304800">
                <a:tc gridSpan="2">
                  <a:txBody>
                    <a:bodyPr/>
                    <a:lstStyle>
                      <a:defPPr/>
                    </a:lstStyle>
                    <a:p>
                      <a:endParaRPr sz="100"/>
                    </a:p>
                  </a:txBody>
                  <a:tcPr marL="0" marR="0" marT="0" marB="0" anchor="b">
                    <a:lnL w="0"/>
                    <a:lnR w="0"/>
                    <a:lnT w="0"/>
                    <a:lnB w="0"/>
                    <a:noFill/>
                  </a:tcPr>
                </a:tc>
                <a:tc hMerge="1">
                  <a:txBody>
                    <a:bodyPr/>
                    <a:lstStyle>
                      <a:defPPr/>
                    </a:lstStyle>
                    <a:p>
                      <a:endParaRPr/>
                    </a:p>
                  </a:txBody>
                  <a:tcPr anchor="b">
                    <a:lnL w="0"/>
                    <a:lnR w="0"/>
                    <a:lnT w="0"/>
                    <a:lnB w="0"/>
                    <a:noFill/>
                  </a:tcPr>
                </a:tc>
                <a:tc>
                  <a:txBody>
                    <a:bodyPr/>
                    <a:lstStyle>
                      <a:defPPr/>
                    </a:lstStyle>
                    <a:p>
                      <a:pPr algn="ctr">
                        <a:lnSpc>
                          <a:spcPct val="99600"/>
                        </a:lnSpc>
                      </a:pPr>
                      <a:r>
                        <a:rPr sz="1000" b="1" u="sng">
                          <a:solidFill>
                            <a:srgbClr val="000000"/>
                          </a:solidFill>
                          <a:latin typeface="Arial"/>
                          <a:ea typeface="Arial"/>
                        </a:rPr>
                        <a:t>4Q21</a:t>
                      </a:r>
                    </a:p>
                  </a:txBody>
                  <a:tcPr marL="27432" marR="27432" marT="0" marB="18288" anchor="b">
                    <a:lnL w="0"/>
                    <a:lnR w="0"/>
                    <a:lnT w="0"/>
                    <a:lnB w="0"/>
                    <a:noFill/>
                  </a:tcPr>
                </a:tc>
                <a:tc>
                  <a:txBody>
                    <a:bodyPr/>
                    <a:lstStyle>
                      <a:defPPr/>
                    </a:lstStyle>
                    <a:p>
                      <a:pPr algn="ctr">
                        <a:lnSpc>
                          <a:spcPct val="99600"/>
                        </a:lnSpc>
                      </a:pPr>
                      <a:r>
                        <a:rPr sz="1000" b="1" u="sng">
                          <a:solidFill>
                            <a:srgbClr val="000000"/>
                          </a:solidFill>
                          <a:latin typeface="Arial"/>
                          <a:ea typeface="Arial"/>
                        </a:rPr>
                        <a:t>3Q21</a:t>
                      </a:r>
                    </a:p>
                  </a:txBody>
                  <a:tcPr marL="27432" marR="27432" marT="0" marB="18288" anchor="b">
                    <a:lnL w="0"/>
                    <a:lnR w="0"/>
                    <a:lnT w="0"/>
                    <a:lnB w="0"/>
                    <a:noFill/>
                  </a:tcPr>
                </a:tc>
                <a:tc>
                  <a:txBody>
                    <a:bodyPr/>
                    <a:lstStyle>
                      <a:defPPr/>
                    </a:lstStyle>
                    <a:p>
                      <a:pPr algn="ctr">
                        <a:lnSpc>
                          <a:spcPct val="99600"/>
                        </a:lnSpc>
                      </a:pPr>
                      <a:r>
                        <a:rPr sz="1000" b="1" u="sng">
                          <a:solidFill>
                            <a:srgbClr val="000000"/>
                          </a:solidFill>
                          <a:latin typeface="Arial"/>
                          <a:ea typeface="Arial"/>
                        </a:rPr>
                        <a:t>Change</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0"/>
                  </a:ext>
                </a:extLst>
              </a:tr>
              <a:tr h="228600">
                <a:tc>
                  <a:txBody>
                    <a:bodyPr/>
                    <a:lstStyle>
                      <a:defPPr/>
                    </a:lstStyle>
                    <a:p>
                      <a:endParaRPr sz="100"/>
                    </a:p>
                  </a:txBody>
                  <a:tcPr marL="0" marR="0" marT="0" marB="0" anchor="b">
                    <a:lnL w="0"/>
                    <a:lnR w="0"/>
                    <a:lnT w="0"/>
                    <a:lnB w="0"/>
                    <a:noFill/>
                  </a:tcPr>
                </a:tc>
                <a:tc>
                  <a:txBody>
                    <a:bodyPr/>
                    <a:lstStyle>
                      <a:defPPr/>
                    </a:lstStyle>
                    <a:p>
                      <a:endParaRPr sz="100"/>
                    </a:p>
                  </a:txBody>
                  <a:tcPr marL="0" marR="0" marT="0" marB="0" anchor="b">
                    <a:lnL w="0"/>
                    <a:lnR w="0"/>
                    <a:lnT w="0"/>
                    <a:lnB w="0"/>
                    <a:noFill/>
                  </a:tcPr>
                </a:tc>
                <a:tc gridSpan="3">
                  <a:txBody>
                    <a:bodyPr/>
                    <a:lstStyle>
                      <a:defPPr/>
                    </a:lstStyle>
                    <a:p>
                      <a:pPr algn="ctr">
                        <a:lnSpc>
                          <a:spcPct val="99600"/>
                        </a:lnSpc>
                      </a:pPr>
                      <a:r>
                        <a:rPr sz="1000" i="1">
                          <a:solidFill>
                            <a:srgbClr val="000000"/>
                          </a:solidFill>
                          <a:latin typeface="Arial"/>
                          <a:ea typeface="Arial"/>
                        </a:rPr>
                        <a:t>(dollars in thousands)</a:t>
                      </a:r>
                    </a:p>
                  </a:txBody>
                  <a:tcPr marL="27432" marR="9144" marT="0" marB="18288" anchor="b">
                    <a:lnL w="0"/>
                    <a:lnR w="0"/>
                    <a:lnT w="0"/>
                    <a:lnB w="0"/>
                    <a:noFill/>
                  </a:tcPr>
                </a:tc>
                <a:tc hMerge="1">
                  <a:txBody>
                    <a:bodyPr/>
                    <a:lstStyle>
                      <a:defPPr/>
                    </a:lstStyle>
                    <a:p>
                      <a:endParaRPr/>
                    </a:p>
                  </a:txBody>
                  <a:tcPr anchor="b">
                    <a:lnL w="0"/>
                    <a:lnR w="0"/>
                    <a:lnT w="0"/>
                    <a:lnB w="0"/>
                    <a:noFill/>
                  </a:tcPr>
                </a:tc>
                <a:tc hMerge="1">
                  <a:txBody>
                    <a:bodyPr/>
                    <a:lstStyle>
                      <a:defPPr/>
                    </a:lstStyle>
                    <a:p>
                      <a:endParaRPr/>
                    </a:p>
                  </a:txBody>
                  <a:tcPr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1"/>
                  </a:ext>
                </a:extLst>
              </a:tr>
              <a:tr h="219075">
                <a:tc gridSpan="2">
                  <a:txBody>
                    <a:bodyPr/>
                    <a:lstStyle>
                      <a:defPPr/>
                    </a:lstStyle>
                    <a:p>
                      <a:pPr algn="l" defTabSz="457200">
                        <a:lnSpc>
                          <a:spcPct val="100000"/>
                        </a:lnSpc>
                        <a:spcBef>
                          <a:spcPct val="0"/>
                        </a:spcBef>
                        <a:spcAft>
                          <a:spcPct val="0"/>
                        </a:spcAft>
                      </a:pPr>
                      <a:r>
                        <a:rPr sz="1200">
                          <a:solidFill>
                            <a:srgbClr val="00497F"/>
                          </a:solidFill>
                          <a:latin typeface="Wingdings"/>
                          <a:ea typeface="Wingdings"/>
                        </a:rPr>
                        <a:t>n </a:t>
                      </a:r>
                      <a:r>
                        <a:rPr sz="1000">
                          <a:solidFill>
                            <a:srgbClr val="000000"/>
                          </a:solidFill>
                          <a:latin typeface="Arial"/>
                          <a:ea typeface="Arial"/>
                        </a:rPr>
                        <a:t>Salaries and Benefits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514096" algn="l"/>
                          <a:tab pos="1014349" algn="l"/>
                        </a:tabLst>
                      </a:pPr>
                      <a:r>
                        <a:rPr sz="1000">
                          <a:solidFill>
                            <a:srgbClr val="000000"/>
                          </a:solidFill>
                          <a:latin typeface="Arial"/>
                          <a:ea typeface="Arial"/>
                        </a:rPr>
                        <a:t>	$85,506	</a:t>
                      </a:r>
                    </a:p>
                  </a:txBody>
                  <a:tcPr marL="0" marR="9144" marT="0" marB="18288" anchor="b">
                    <a:lnL w="0"/>
                    <a:lnR w="0"/>
                    <a:lnT w="0"/>
                    <a:lnB w="0"/>
                    <a:noFill/>
                  </a:tcPr>
                </a:tc>
                <a:tc>
                  <a:txBody>
                    <a:bodyPr/>
                    <a:lstStyle>
                      <a:defPPr/>
                    </a:lstStyle>
                    <a:p>
                      <a:pPr algn="r">
                        <a:lnSpc>
                          <a:spcPct val="99600"/>
                        </a:lnSpc>
                        <a:tabLst>
                          <a:tab pos="523621" algn="l"/>
                          <a:tab pos="1023874" algn="l"/>
                        </a:tabLst>
                      </a:pPr>
                      <a:r>
                        <a:rPr sz="1000">
                          <a:solidFill>
                            <a:srgbClr val="000000"/>
                          </a:solidFill>
                          <a:latin typeface="Arial"/>
                          <a:ea typeface="Arial"/>
                        </a:rPr>
                        <a:t>	$82,679	</a:t>
                      </a:r>
                    </a:p>
                  </a:txBody>
                  <a:tcPr marL="0" marR="9144" marT="0" marB="18288" anchor="b">
                    <a:lnL w="0"/>
                    <a:lnR w="0"/>
                    <a:lnT w="0"/>
                    <a:lnB w="0"/>
                    <a:noFill/>
                  </a:tcPr>
                </a:tc>
                <a:tc>
                  <a:txBody>
                    <a:bodyPr/>
                    <a:lstStyle>
                      <a:defPPr/>
                    </a:lstStyle>
                    <a:p>
                      <a:pPr algn="r">
                        <a:lnSpc>
                          <a:spcPct val="99600"/>
                        </a:lnSpc>
                        <a:tabLst>
                          <a:tab pos="289433" algn="l"/>
                          <a:tab pos="719074" algn="l"/>
                        </a:tabLst>
                      </a:pPr>
                      <a:r>
                        <a:rPr sz="1000">
                          <a:solidFill>
                            <a:srgbClr val="000000"/>
                          </a:solidFill>
                          <a:latin typeface="Arial"/>
                          <a:ea typeface="Arial"/>
                        </a:rPr>
                        <a:t>	$2,827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2"/>
                  </a:ext>
                </a:extLst>
              </a:tr>
              <a:tr h="219075">
                <a:tc gridSpan="2">
                  <a:txBody>
                    <a:bodyPr/>
                    <a:lstStyle>
                      <a:defPPr/>
                    </a:lstStyle>
                    <a:p>
                      <a:pPr algn="l" defTabSz="457200">
                        <a:lnSpc>
                          <a:spcPct val="100000"/>
                        </a:lnSpc>
                        <a:spcBef>
                          <a:spcPct val="0"/>
                        </a:spcBef>
                        <a:spcAft>
                          <a:spcPct val="0"/>
                        </a:spcAft>
                      </a:pPr>
                      <a:r>
                        <a:rPr sz="1200">
                          <a:solidFill>
                            <a:srgbClr val="FAAC16"/>
                          </a:solidFill>
                          <a:latin typeface="Wingdings"/>
                          <a:ea typeface="Wingdings"/>
                        </a:rPr>
                        <a:t>n </a:t>
                      </a:r>
                      <a:r>
                        <a:rPr sz="1000">
                          <a:solidFill>
                            <a:srgbClr val="000000"/>
                          </a:solidFill>
                          <a:latin typeface="Arial"/>
                          <a:ea typeface="Arial"/>
                        </a:rPr>
                        <a:t>Occupancy</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584708" algn="l"/>
                          <a:tab pos="1014349" algn="l"/>
                        </a:tabLst>
                      </a:pPr>
                      <a:r>
                        <a:rPr sz="1000">
                          <a:solidFill>
                            <a:srgbClr val="000000"/>
                          </a:solidFill>
                          <a:latin typeface="Arial"/>
                          <a:ea typeface="Arial"/>
                        </a:rPr>
                        <a:t>	14,366	</a:t>
                      </a:r>
                    </a:p>
                  </a:txBody>
                  <a:tcPr marL="0" marR="9144" marT="0" marB="18288" anchor="b">
                    <a:lnL w="0"/>
                    <a:lnR w="0"/>
                    <a:lnT w="0"/>
                    <a:lnB w="0"/>
                    <a:noFill/>
                  </a:tcPr>
                </a:tc>
                <a:tc>
                  <a:txBody>
                    <a:bodyPr/>
                    <a:lstStyle>
                      <a:defPPr/>
                    </a:lstStyle>
                    <a:p>
                      <a:pPr algn="r">
                        <a:lnSpc>
                          <a:spcPct val="99600"/>
                        </a:lnSpc>
                        <a:tabLst>
                          <a:tab pos="594233" algn="l"/>
                          <a:tab pos="1023874" algn="l"/>
                        </a:tabLst>
                      </a:pPr>
                      <a:r>
                        <a:rPr sz="1000">
                          <a:solidFill>
                            <a:srgbClr val="000000"/>
                          </a:solidFill>
                          <a:latin typeface="Arial"/>
                          <a:ea typeface="Arial"/>
                        </a:rPr>
                        <a:t>	12,957	</a:t>
                      </a:r>
                    </a:p>
                  </a:txBody>
                  <a:tcPr marL="0" marR="9144" marT="0" marB="18288" anchor="b">
                    <a:lnL w="0"/>
                    <a:lnR w="0"/>
                    <a:lnT w="0"/>
                    <a:lnB w="0"/>
                    <a:noFill/>
                  </a:tcPr>
                </a:tc>
                <a:tc>
                  <a:txBody>
                    <a:bodyPr/>
                    <a:lstStyle>
                      <a:defPPr/>
                    </a:lstStyle>
                    <a:p>
                      <a:pPr algn="r">
                        <a:lnSpc>
                          <a:spcPct val="99600"/>
                        </a:lnSpc>
                        <a:tabLst>
                          <a:tab pos="360045" algn="l"/>
                          <a:tab pos="719074" algn="l"/>
                        </a:tabLst>
                      </a:pPr>
                      <a:r>
                        <a:rPr sz="1000">
                          <a:solidFill>
                            <a:srgbClr val="000000"/>
                          </a:solidFill>
                          <a:latin typeface="Arial"/>
                          <a:ea typeface="Arial"/>
                        </a:rPr>
                        <a:t>	1,409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3"/>
                  </a:ext>
                </a:extLst>
              </a:tr>
              <a:tr h="228600">
                <a:tc gridSpan="2">
                  <a:txBody>
                    <a:bodyPr/>
                    <a:lstStyle>
                      <a:defPPr/>
                    </a:lstStyle>
                    <a:p>
                      <a:pPr algn="l" defTabSz="457200">
                        <a:lnSpc>
                          <a:spcPct val="100000"/>
                        </a:lnSpc>
                        <a:spcBef>
                          <a:spcPct val="0"/>
                        </a:spcBef>
                        <a:spcAft>
                          <a:spcPct val="0"/>
                        </a:spcAft>
                      </a:pPr>
                      <a:r>
                        <a:rPr sz="1200">
                          <a:solidFill>
                            <a:srgbClr val="AADEAD"/>
                          </a:solidFill>
                          <a:latin typeface="Wingdings"/>
                          <a:ea typeface="Wingdings"/>
                        </a:rPr>
                        <a:t>n </a:t>
                      </a:r>
                      <a:r>
                        <a:rPr sz="1000">
                          <a:solidFill>
                            <a:srgbClr val="000000"/>
                          </a:solidFill>
                          <a:latin typeface="Arial"/>
                          <a:ea typeface="Arial"/>
                        </a:rPr>
                        <a:t>Data Processing and Software</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584708" algn="l"/>
                          <a:tab pos="1014349" algn="l"/>
                        </a:tabLst>
                      </a:pPr>
                      <a:r>
                        <a:rPr sz="1000">
                          <a:solidFill>
                            <a:srgbClr val="000000"/>
                          </a:solidFill>
                          <a:latin typeface="Arial"/>
                          <a:ea typeface="Arial"/>
                        </a:rPr>
                        <a:t>	14,612	</a:t>
                      </a:r>
                    </a:p>
                  </a:txBody>
                  <a:tcPr marL="0" marR="9144" marT="0" marB="18288" anchor="b">
                    <a:lnL w="0"/>
                    <a:lnR w="0"/>
                    <a:lnT w="0"/>
                    <a:lnB w="0"/>
                    <a:noFill/>
                  </a:tcPr>
                </a:tc>
                <a:tc>
                  <a:txBody>
                    <a:bodyPr/>
                    <a:lstStyle>
                      <a:defPPr/>
                    </a:lstStyle>
                    <a:p>
                      <a:pPr algn="r">
                        <a:lnSpc>
                          <a:spcPct val="99600"/>
                        </a:lnSpc>
                        <a:tabLst>
                          <a:tab pos="594233" algn="l"/>
                          <a:tab pos="1023874" algn="l"/>
                        </a:tabLst>
                      </a:pPr>
                      <a:r>
                        <a:rPr sz="1000">
                          <a:solidFill>
                            <a:srgbClr val="000000"/>
                          </a:solidFill>
                          <a:latin typeface="Arial"/>
                          <a:ea typeface="Arial"/>
                        </a:rPr>
                        <a:t>	14,335	</a:t>
                      </a:r>
                    </a:p>
                  </a:txBody>
                  <a:tcPr marL="0" marR="9144" marT="0" marB="18288" anchor="b">
                    <a:lnL w="0"/>
                    <a:lnR w="0"/>
                    <a:lnT w="0"/>
                    <a:lnB w="0"/>
                    <a:noFill/>
                  </a:tcPr>
                </a:tc>
                <a:tc>
                  <a:txBody>
                    <a:bodyPr/>
                    <a:lstStyle>
                      <a:defPPr/>
                    </a:lstStyle>
                    <a:p>
                      <a:pPr algn="r">
                        <a:lnSpc>
                          <a:spcPct val="99600"/>
                        </a:lnSpc>
                        <a:tabLst>
                          <a:tab pos="465836" algn="l"/>
                          <a:tab pos="719074" algn="l"/>
                        </a:tabLst>
                      </a:pPr>
                      <a:r>
                        <a:rPr sz="1000">
                          <a:solidFill>
                            <a:srgbClr val="000000"/>
                          </a:solidFill>
                          <a:latin typeface="Arial"/>
                          <a:ea typeface="Arial"/>
                        </a:rPr>
                        <a:t>	277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4"/>
                  </a:ext>
                </a:extLst>
              </a:tr>
              <a:tr h="219075">
                <a:tc gridSpan="2">
                  <a:txBody>
                    <a:bodyPr/>
                    <a:lstStyle>
                      <a:defPPr/>
                    </a:lstStyle>
                    <a:p>
                      <a:pPr algn="l" defTabSz="457200">
                        <a:lnSpc>
                          <a:spcPct val="100000"/>
                        </a:lnSpc>
                        <a:spcBef>
                          <a:spcPct val="0"/>
                        </a:spcBef>
                        <a:spcAft>
                          <a:spcPct val="0"/>
                        </a:spcAft>
                      </a:pPr>
                      <a:r>
                        <a:rPr sz="1200">
                          <a:solidFill>
                            <a:srgbClr val="CCEEFF"/>
                          </a:solidFill>
                          <a:latin typeface="Wingdings"/>
                          <a:ea typeface="Wingdings"/>
                        </a:rPr>
                        <a:t>n </a:t>
                      </a:r>
                      <a:r>
                        <a:rPr sz="1000">
                          <a:solidFill>
                            <a:srgbClr val="000000"/>
                          </a:solidFill>
                          <a:latin typeface="Arial"/>
                          <a:ea typeface="Arial"/>
                        </a:rPr>
                        <a:t>Other Outside Services</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655320" algn="l"/>
                          <a:tab pos="1014349" algn="l"/>
                        </a:tabLst>
                      </a:pPr>
                      <a:r>
                        <a:rPr sz="1000">
                          <a:solidFill>
                            <a:srgbClr val="000000"/>
                          </a:solidFill>
                          <a:latin typeface="Arial"/>
                          <a:ea typeface="Arial"/>
                        </a:rPr>
                        <a:t>	9,637	</a:t>
                      </a:r>
                    </a:p>
                  </a:txBody>
                  <a:tcPr marL="0" marR="9144" marT="0" marB="18288" anchor="b">
                    <a:lnL w="0"/>
                    <a:lnR w="0"/>
                    <a:lnT w="0"/>
                    <a:lnB w="0"/>
                    <a:noFill/>
                  </a:tcPr>
                </a:tc>
                <a:tc>
                  <a:txBody>
                    <a:bodyPr/>
                    <a:lstStyle>
                      <a:defPPr/>
                    </a:lstStyle>
                    <a:p>
                      <a:pPr algn="r">
                        <a:lnSpc>
                          <a:spcPct val="99600"/>
                        </a:lnSpc>
                        <a:tabLst>
                          <a:tab pos="664845" algn="l"/>
                          <a:tab pos="1023874" algn="l"/>
                        </a:tabLst>
                      </a:pPr>
                      <a:r>
                        <a:rPr sz="1000">
                          <a:solidFill>
                            <a:srgbClr val="000000"/>
                          </a:solidFill>
                          <a:latin typeface="Arial"/>
                          <a:ea typeface="Arial"/>
                        </a:rPr>
                        <a:t>	7,889	</a:t>
                      </a:r>
                    </a:p>
                  </a:txBody>
                  <a:tcPr marL="0" marR="9144" marT="0" marB="18288" anchor="b">
                    <a:lnL w="0"/>
                    <a:lnR w="0"/>
                    <a:lnT w="0"/>
                    <a:lnB w="0"/>
                    <a:noFill/>
                  </a:tcPr>
                </a:tc>
                <a:tc>
                  <a:txBody>
                    <a:bodyPr/>
                    <a:lstStyle>
                      <a:defPPr/>
                    </a:lstStyle>
                    <a:p>
                      <a:pPr algn="r">
                        <a:lnSpc>
                          <a:spcPct val="99600"/>
                        </a:lnSpc>
                        <a:tabLst>
                          <a:tab pos="360045" algn="l"/>
                          <a:tab pos="719074" algn="l"/>
                        </a:tabLst>
                      </a:pPr>
                      <a:r>
                        <a:rPr sz="1000">
                          <a:solidFill>
                            <a:srgbClr val="000000"/>
                          </a:solidFill>
                          <a:latin typeface="Arial"/>
                          <a:ea typeface="Arial"/>
                        </a:rPr>
                        <a:t>	1,748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5"/>
                  </a:ext>
                </a:extLst>
              </a:tr>
              <a:tr h="257175">
                <a:tc>
                  <a:txBody>
                    <a:bodyPr/>
                    <a:lstStyle>
                      <a:defPPr/>
                    </a:lstStyle>
                    <a:p>
                      <a:pPr algn="l" defTabSz="457200">
                        <a:lnSpc>
                          <a:spcPct val="100000"/>
                        </a:lnSpc>
                        <a:spcBef>
                          <a:spcPct val="0"/>
                        </a:spcBef>
                        <a:spcAft>
                          <a:spcPct val="0"/>
                        </a:spcAft>
                      </a:pPr>
                      <a:r>
                        <a:rPr sz="1200">
                          <a:solidFill>
                            <a:srgbClr val="7D560B"/>
                          </a:solidFill>
                          <a:latin typeface="Wingdings"/>
                          <a:ea typeface="Wingdings"/>
                        </a:rPr>
                        <a:t>n </a:t>
                      </a:r>
                      <a:r>
                        <a:rPr sz="1000">
                          <a:solidFill>
                            <a:srgbClr val="000000"/>
                          </a:solidFill>
                          <a:latin typeface="Arial"/>
                          <a:ea typeface="Arial"/>
                        </a:rPr>
                        <a:t>Debt Extinguishment</a:t>
                      </a:r>
                    </a:p>
                  </a:txBody>
                  <a:tcPr marL="27432" marR="27432" marT="0" marB="18288" anchor="b">
                    <a:lnL w="0"/>
                    <a:lnR w="0"/>
                    <a:lnT w="0"/>
                    <a:lnB w="0"/>
                    <a:noFill/>
                  </a:tcPr>
                </a:tc>
                <a:tc>
                  <a:txBody>
                    <a:bodyPr/>
                    <a:lstStyle>
                      <a:defPPr/>
                    </a:lstStyle>
                    <a:p>
                      <a:endParaRPr sz="100"/>
                    </a:p>
                  </a:txBody>
                  <a:tcPr marL="0" marR="0" marT="0" marB="0" anchor="b">
                    <a:lnL w="0"/>
                    <a:lnR w="0"/>
                    <a:lnT w="0"/>
                    <a:lnB w="0"/>
                    <a:noFill/>
                  </a:tcPr>
                </a:tc>
                <a:tc>
                  <a:txBody>
                    <a:bodyPr/>
                    <a:lstStyle>
                      <a:defPPr/>
                    </a:lstStyle>
                    <a:p>
                      <a:pPr algn="r">
                        <a:lnSpc>
                          <a:spcPct val="99600"/>
                        </a:lnSpc>
                        <a:tabLst>
                          <a:tab pos="761111" algn="l"/>
                          <a:tab pos="1014349" algn="l"/>
                        </a:tabLst>
                      </a:pPr>
                      <a:r>
                        <a:rPr sz="1000">
                          <a:solidFill>
                            <a:srgbClr val="000000"/>
                          </a:solidFill>
                          <a:latin typeface="Arial"/>
                          <a:ea typeface="Arial"/>
                        </a:rPr>
                        <a:t>	674	</a:t>
                      </a:r>
                    </a:p>
                  </a:txBody>
                  <a:tcPr marL="0" marR="9144" marT="0" marB="18288" anchor="b">
                    <a:lnL w="0"/>
                    <a:lnR w="0"/>
                    <a:lnT w="0"/>
                    <a:lnB w="0"/>
                    <a:noFill/>
                  </a:tcPr>
                </a:tc>
                <a:tc>
                  <a:txBody>
                    <a:bodyPr/>
                    <a:lstStyle>
                      <a:defPPr/>
                    </a:lstStyle>
                    <a:p>
                      <a:pPr algn="r">
                        <a:lnSpc>
                          <a:spcPct val="99600"/>
                        </a:lnSpc>
                        <a:tabLst>
                          <a:tab pos="855472" algn="l"/>
                          <a:tab pos="1023874" algn="l"/>
                        </a:tabLst>
                      </a:pPr>
                      <a:r>
                        <a:rPr sz="1000">
                          <a:solidFill>
                            <a:srgbClr val="000000"/>
                          </a:solidFill>
                          <a:latin typeface="Arial"/>
                          <a:ea typeface="Arial"/>
                        </a:rPr>
                        <a:t>	—	</a:t>
                      </a:r>
                    </a:p>
                  </a:txBody>
                  <a:tcPr marL="0" marR="9144" marT="0" marB="18288" anchor="b">
                    <a:lnL w="0"/>
                    <a:lnR w="0"/>
                    <a:lnT w="0"/>
                    <a:lnB w="0"/>
                    <a:noFill/>
                  </a:tcPr>
                </a:tc>
                <a:tc>
                  <a:txBody>
                    <a:bodyPr/>
                    <a:lstStyle>
                      <a:defPPr/>
                    </a:lstStyle>
                    <a:p>
                      <a:pPr algn="r">
                        <a:lnSpc>
                          <a:spcPct val="99600"/>
                        </a:lnSpc>
                        <a:tabLst>
                          <a:tab pos="465836" algn="l"/>
                          <a:tab pos="719074" algn="l"/>
                        </a:tabLst>
                      </a:pPr>
                      <a:r>
                        <a:rPr sz="1000">
                          <a:solidFill>
                            <a:srgbClr val="000000"/>
                          </a:solidFill>
                          <a:latin typeface="Arial"/>
                          <a:ea typeface="Arial"/>
                        </a:rPr>
                        <a:t>	674	</a:t>
                      </a:r>
                    </a:p>
                  </a:txBody>
                  <a:tcPr marL="0" marR="9144" marT="0" marB="18288" anchor="b">
                    <a:lnL w="0"/>
                    <a:lnR w="0"/>
                    <a:lnT w="0"/>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6"/>
                  </a:ext>
                </a:extLst>
              </a:tr>
              <a:tr h="219075">
                <a:tc gridSpan="2">
                  <a:txBody>
                    <a:bodyPr/>
                    <a:lstStyle>
                      <a:defPPr/>
                    </a:lstStyle>
                    <a:p>
                      <a:pPr algn="l" defTabSz="457200">
                        <a:lnSpc>
                          <a:spcPct val="100000"/>
                        </a:lnSpc>
                        <a:spcBef>
                          <a:spcPct val="0"/>
                        </a:spcBef>
                        <a:spcAft>
                          <a:spcPct val="0"/>
                        </a:spcAft>
                      </a:pPr>
                      <a:r>
                        <a:rPr sz="1200">
                          <a:solidFill>
                            <a:srgbClr val="FFDE0F"/>
                          </a:solidFill>
                          <a:latin typeface="Wingdings"/>
                          <a:ea typeface="Wingdings"/>
                        </a:rPr>
                        <a:t>n </a:t>
                      </a:r>
                      <a:r>
                        <a:rPr sz="1000">
                          <a:solidFill>
                            <a:srgbClr val="000000"/>
                          </a:solidFill>
                          <a:latin typeface="Arial"/>
                          <a:ea typeface="Arial"/>
                        </a:rPr>
                        <a:t>Other</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584708" algn="l"/>
                          <a:tab pos="1014349" algn="l"/>
                        </a:tabLst>
                      </a:pPr>
                      <a:r>
                        <a:rPr sz="1000">
                          <a:solidFill>
                            <a:srgbClr val="000000"/>
                          </a:solidFill>
                          <a:latin typeface="Arial"/>
                          <a:ea typeface="Arial"/>
                        </a:rPr>
                        <a:t>	29,224	</a:t>
                      </a:r>
                    </a:p>
                  </a:txBody>
                  <a:tcPr marL="0" marR="9144" marT="0" marB="18288" anchor="b">
                    <a:lnL w="0"/>
                    <a:lnR w="0"/>
                    <a:lnT w="0"/>
                    <a:lnB w="12700" cmpd="sng">
                      <a:solidFill>
                        <a:srgbClr val="000000"/>
                      </a:solidFill>
                      <a:prstDash val="solid"/>
                    </a:lnB>
                    <a:noFill/>
                  </a:tcPr>
                </a:tc>
                <a:tc>
                  <a:txBody>
                    <a:bodyPr/>
                    <a:lstStyle>
                      <a:defPPr/>
                    </a:lstStyle>
                    <a:p>
                      <a:pPr algn="r">
                        <a:lnSpc>
                          <a:spcPct val="99600"/>
                        </a:lnSpc>
                        <a:tabLst>
                          <a:tab pos="594233" algn="l"/>
                          <a:tab pos="1023874" algn="l"/>
                        </a:tabLst>
                      </a:pPr>
                      <a:r>
                        <a:rPr sz="1000">
                          <a:solidFill>
                            <a:srgbClr val="000000"/>
                          </a:solidFill>
                          <a:latin typeface="Arial"/>
                          <a:ea typeface="Arial"/>
                        </a:rPr>
                        <a:t>	26,736	</a:t>
                      </a:r>
                    </a:p>
                  </a:txBody>
                  <a:tcPr marL="0" marR="9144" marT="0" marB="18288" anchor="b">
                    <a:lnL w="0"/>
                    <a:lnR w="0"/>
                    <a:lnT w="0"/>
                    <a:lnB w="12700" cmpd="sng">
                      <a:solidFill>
                        <a:srgbClr val="000000"/>
                      </a:solidFill>
                      <a:prstDash val="solid"/>
                    </a:lnB>
                    <a:noFill/>
                  </a:tcPr>
                </a:tc>
                <a:tc>
                  <a:txBody>
                    <a:bodyPr/>
                    <a:lstStyle>
                      <a:defPPr/>
                    </a:lstStyle>
                    <a:p>
                      <a:pPr algn="r">
                        <a:lnSpc>
                          <a:spcPct val="99600"/>
                        </a:lnSpc>
                        <a:tabLst>
                          <a:tab pos="360045" algn="l"/>
                          <a:tab pos="719074" algn="l"/>
                        </a:tabLst>
                      </a:pPr>
                      <a:r>
                        <a:rPr sz="1000">
                          <a:solidFill>
                            <a:srgbClr val="000000"/>
                          </a:solidFill>
                          <a:latin typeface="Arial"/>
                          <a:ea typeface="Arial"/>
                        </a:rPr>
                        <a:t>	2,488	</a:t>
                      </a:r>
                    </a:p>
                  </a:txBody>
                  <a:tcPr marL="0" marR="9144" marT="0" marB="18288" anchor="b">
                    <a:lnL w="0"/>
                    <a:lnR w="0"/>
                    <a:lnT w="0"/>
                    <a:lnB w="12700" cmpd="sng">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7"/>
                  </a:ext>
                </a:extLst>
              </a:tr>
              <a:tr h="228600">
                <a:tc gridSpan="2">
                  <a:txBody>
                    <a:bodyPr/>
                    <a:lstStyle>
                      <a:defPPr/>
                    </a:lstStyle>
                    <a:p>
                      <a:pPr algn="l">
                        <a:lnSpc>
                          <a:spcPct val="99600"/>
                        </a:lnSpc>
                      </a:pPr>
                      <a:r>
                        <a:rPr sz="1000" i="1">
                          <a:solidFill>
                            <a:srgbClr val="000000"/>
                          </a:solidFill>
                          <a:latin typeface="Arial"/>
                          <a:ea typeface="Arial"/>
                        </a:rPr>
                        <a:t>Total</a:t>
                      </a:r>
                    </a:p>
                  </a:txBody>
                  <a:tcPr marL="27432" marR="27432" marT="0" marB="18288" anchor="b">
                    <a:lnL w="0"/>
                    <a:lnR w="0"/>
                    <a:lnT w="0"/>
                    <a:lnB w="0"/>
                    <a:noFill/>
                  </a:tcPr>
                </a:tc>
                <a:tc hMerge="1">
                  <a:txBody>
                    <a:bodyPr/>
                    <a:lstStyle>
                      <a:defPPr/>
                    </a:lstStyle>
                    <a:p>
                      <a:endParaRPr/>
                    </a:p>
                  </a:txBody>
                  <a:tcPr anchor="b">
                    <a:lnL w="0"/>
                    <a:lnR w="0"/>
                    <a:lnT w="0"/>
                    <a:lnB w="0"/>
                    <a:noFill/>
                  </a:tcPr>
                </a:tc>
                <a:tc>
                  <a:txBody>
                    <a:bodyPr/>
                    <a:lstStyle>
                      <a:defPPr/>
                    </a:lstStyle>
                    <a:p>
                      <a:pPr algn="r">
                        <a:lnSpc>
                          <a:spcPct val="99600"/>
                        </a:lnSpc>
                        <a:tabLst>
                          <a:tab pos="443484" algn="l"/>
                          <a:tab pos="1014349" algn="l"/>
                        </a:tabLst>
                      </a:pPr>
                      <a:r>
                        <a:rPr sz="1000">
                          <a:solidFill>
                            <a:srgbClr val="000000"/>
                          </a:solidFill>
                          <a:latin typeface="Arial"/>
                          <a:ea typeface="Arial"/>
                        </a:rPr>
                        <a:t>	$154,019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tabLst>
                          <a:tab pos="453009" algn="l"/>
                          <a:tab pos="1023874" algn="l"/>
                        </a:tabLst>
                      </a:pPr>
                      <a:r>
                        <a:rPr sz="1000">
                          <a:solidFill>
                            <a:srgbClr val="000000"/>
                          </a:solidFill>
                          <a:latin typeface="Arial"/>
                          <a:ea typeface="Arial"/>
                        </a:rPr>
                        <a:t>	$144,596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pPr algn="r">
                        <a:lnSpc>
                          <a:spcPct val="99600"/>
                        </a:lnSpc>
                        <a:tabLst>
                          <a:tab pos="289433" algn="l"/>
                          <a:tab pos="719074" algn="l"/>
                        </a:tabLst>
                      </a:pPr>
                      <a:r>
                        <a:rPr sz="1000">
                          <a:solidFill>
                            <a:srgbClr val="000000"/>
                          </a:solidFill>
                          <a:latin typeface="Arial"/>
                          <a:ea typeface="Arial"/>
                        </a:rPr>
                        <a:t>	$9,423	</a:t>
                      </a:r>
                    </a:p>
                  </a:txBody>
                  <a:tcPr marL="0" marR="9144" marT="0" marB="18288" anchor="b">
                    <a:lnL w="0"/>
                    <a:lnR w="0"/>
                    <a:lnT w="12700" cmpd="sng">
                      <a:solidFill>
                        <a:srgbClr val="000000"/>
                      </a:solidFill>
                      <a:prstDash val="solid"/>
                    </a:lnT>
                    <a:lnB w="12700" cmpd="dbl">
                      <a:solidFill>
                        <a:srgbClr val="000000"/>
                      </a:solidFill>
                      <a:prstDash val="solid"/>
                    </a:lnB>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8"/>
                  </a:ext>
                </a:extLst>
              </a:tr>
              <a:tr h="0">
                <a:tc gridSpan="2">
                  <a:txBody>
                    <a:bodyPr/>
                    <a:lstStyle>
                      <a:defPPr/>
                    </a:lstStyle>
                    <a:p>
                      <a:endParaRPr sz="100"/>
                    </a:p>
                  </a:txBody>
                  <a:tcPr marL="0" marR="0" marT="0" marB="0" anchor="b">
                    <a:lnL w="0"/>
                    <a:lnR w="0"/>
                    <a:lnT w="0"/>
                    <a:lnB w="0"/>
                    <a:noFill/>
                  </a:tcPr>
                </a:tc>
                <a:tc hMerge="1">
                  <a:txBody>
                    <a:bodyPr/>
                    <a:lstStyle>
                      <a:defPPr/>
                    </a:lstStyle>
                    <a:p>
                      <a:endParaRPr/>
                    </a:p>
                  </a:txBody>
                  <a:tcPr anchor="b">
                    <a:lnL w="0"/>
                    <a:lnR w="0"/>
                    <a:lnT w="0"/>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12700" cmpd="dbl">
                      <a:solidFill>
                        <a:srgbClr val="000000"/>
                      </a:solidFill>
                      <a:prstDash val="solid"/>
                    </a:lnT>
                    <a:lnB w="0"/>
                    <a:noFill/>
                  </a:tcPr>
                </a:tc>
                <a:tc>
                  <a:txBody>
                    <a:bodyPr/>
                    <a:lstStyle>
                      <a:defPPr/>
                    </a:lstStyle>
                    <a:p>
                      <a:endParaRPr sz="100"/>
                    </a:p>
                  </a:txBody>
                  <a:tcPr marL="0" marR="0" marT="0" marB="0" anchor="b">
                    <a:lnL w="0"/>
                    <a:lnR w="0"/>
                    <a:lnT w="0"/>
                    <a:lnB w="0"/>
                    <a:noFill/>
                  </a:tcPr>
                </a:tc>
                <a:extLst>
                  <a:ext uri="{0D108BD9-81ED-4DB2-BD59-A6C34878D82A}">
                    <a16:rowId xmlns:a16="http://schemas.microsoft.com/office/drawing/2014/main" val="10009"/>
                  </a:ext>
                </a:extLst>
              </a:tr>
            </a:tbl>
          </a:graphicData>
        </a:graphic>
      </p:graphicFrame>
      <p:sp>
        <p:nvSpPr>
          <p:cNvPr id="8" name="New shape"/>
          <p:cNvSpPr/>
          <p:nvPr/>
        </p:nvSpPr>
        <p:spPr>
          <a:xfrm>
            <a:off x="3585718" y="3229610"/>
            <a:ext cx="5486400" cy="2679827"/>
          </a:xfrm>
          <a:prstGeom prst="rect">
            <a:avLst/>
          </a:prstGeom>
          <a:noFill/>
          <a:ln w="12700">
            <a:miter/>
          </a:ln>
        </p:spPr>
        <p:style>
          <a:lnRef idx="2">
            <a:srgbClr val="000000"/>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b="1" u="sng">
                <a:solidFill>
                  <a:srgbClr val="000000"/>
                </a:solidFill>
                <a:latin typeface="Arial"/>
                <a:ea typeface="Arial"/>
              </a:rPr>
              <a:t>Non-interest expense increased 7% from 3Q21</a:t>
            </a:r>
          </a:p>
          <a:p>
            <a:pPr algn="l" defTabSz="457200">
              <a:lnSpc>
                <a:spcPct val="100000"/>
              </a:lnSpc>
              <a:spcBef>
                <a:spcPct val="0"/>
              </a:spcBef>
              <a:spcAft>
                <a:spcPct val="0"/>
              </a:spcAft>
            </a:pPr>
            <a:endParaRPr sz="1200" b="1">
              <a:solidFill>
                <a:srgbClr val="000000"/>
              </a:solidFill>
              <a:latin typeface="Arial"/>
              <a:ea typeface="Arial"/>
            </a:endParaRPr>
          </a:p>
          <a:p>
            <a:pPr algn="l" defTabSz="457200">
              <a:lnSpc>
                <a:spcPct val="100000"/>
              </a:lnSpc>
              <a:spcBef>
                <a:spcPct val="0"/>
              </a:spcBef>
              <a:spcAft>
                <a:spcPct val="0"/>
              </a:spcAft>
            </a:pPr>
            <a:r>
              <a:rPr sz="1000" u="sng">
                <a:solidFill>
                  <a:srgbClr val="000000"/>
                </a:solidFill>
                <a:latin typeface="Arial"/>
                <a:ea typeface="Arial"/>
              </a:rPr>
              <a:t>Driven primarily by:</a:t>
            </a:r>
          </a:p>
          <a:p>
            <a:pPr marL="285750" indent="-285877" algn="l" defTabSz="457200">
              <a:lnSpc>
                <a:spcPct val="100000"/>
              </a:lnSpc>
              <a:spcBef>
                <a:spcPct val="0"/>
              </a:spcBef>
              <a:spcAft>
                <a:spcPct val="0"/>
              </a:spcAft>
            </a:pPr>
            <a:r>
              <a:rPr sz="1000">
                <a:solidFill>
                  <a:srgbClr val="0A2299"/>
                </a:solidFill>
                <a:latin typeface="Wingdings"/>
                <a:ea typeface="Wingdings"/>
              </a:rPr>
              <a:t>n</a:t>
            </a:r>
            <a:r>
              <a:rPr sz="1200">
                <a:solidFill>
                  <a:srgbClr val="BFE4FF"/>
                </a:solidFill>
                <a:latin typeface="Wingdings"/>
                <a:ea typeface="Wingdings"/>
              </a:rPr>
              <a:t> </a:t>
            </a:r>
            <a:r>
              <a:rPr sz="1000">
                <a:solidFill>
                  <a:srgbClr val="000000"/>
                </a:solidFill>
                <a:latin typeface="Arial"/>
                <a:ea typeface="Arial"/>
              </a:rPr>
              <a:t>Salaries and benefits as a result of higher incentive compensation and bonuses.</a:t>
            </a:r>
          </a:p>
          <a:p>
            <a:pPr marL="285750" indent="-285877" algn="l" defTabSz="457200">
              <a:lnSpc>
                <a:spcPct val="100000"/>
              </a:lnSpc>
              <a:spcBef>
                <a:spcPct val="0"/>
              </a:spcBef>
              <a:spcAft>
                <a:spcPct val="0"/>
              </a:spcAft>
            </a:pPr>
            <a:r>
              <a:rPr sz="1000">
                <a:solidFill>
                  <a:srgbClr val="BFE4FF"/>
                </a:solidFill>
                <a:latin typeface="Wingdings"/>
                <a:ea typeface="Wingdings"/>
              </a:rPr>
              <a:t>n</a:t>
            </a:r>
            <a:r>
              <a:rPr sz="1200">
                <a:solidFill>
                  <a:srgbClr val="BFE4FF"/>
                </a:solidFill>
                <a:latin typeface="Wingdings"/>
                <a:ea typeface="Wingdings"/>
              </a:rPr>
              <a:t> </a:t>
            </a:r>
            <a:r>
              <a:rPr sz="1000">
                <a:solidFill>
                  <a:srgbClr val="000000"/>
                </a:solidFill>
                <a:latin typeface="Arial"/>
                <a:ea typeface="Arial"/>
              </a:rPr>
              <a:t>Other Outside Services driven by technology-related services.</a:t>
            </a:r>
          </a:p>
          <a:p>
            <a:pPr marL="285750" indent="-285877" algn="l" defTabSz="457200">
              <a:lnSpc>
                <a:spcPct val="100000"/>
              </a:lnSpc>
              <a:spcBef>
                <a:spcPct val="0"/>
              </a:spcBef>
              <a:spcAft>
                <a:spcPct val="0"/>
              </a:spcAft>
            </a:pPr>
            <a:r>
              <a:rPr sz="1000">
                <a:solidFill>
                  <a:srgbClr val="FFDE0F"/>
                </a:solidFill>
                <a:latin typeface="Wingdings"/>
                <a:ea typeface="Wingdings"/>
              </a:rPr>
              <a:t>n</a:t>
            </a:r>
            <a:r>
              <a:rPr sz="1200">
                <a:solidFill>
                  <a:srgbClr val="BFE4FF"/>
                </a:solidFill>
                <a:latin typeface="Wingdings"/>
                <a:ea typeface="Wingdings"/>
              </a:rPr>
              <a:t> </a:t>
            </a:r>
            <a:r>
              <a:rPr sz="1000">
                <a:solidFill>
                  <a:srgbClr val="000000"/>
                </a:solidFill>
                <a:latin typeface="Arial"/>
                <a:ea typeface="Arial"/>
              </a:rPr>
              <a:t>Other due to charitable contributions, which included a $1.0 million contribution to the Fulton Forward Foundation.</a:t>
            </a:r>
          </a:p>
          <a:p>
            <a:pPr marL="285750" indent="-285877" algn="l" defTabSz="457200">
              <a:lnSpc>
                <a:spcPct val="100000"/>
              </a:lnSpc>
              <a:spcBef>
                <a:spcPct val="0"/>
              </a:spcBef>
              <a:spcAft>
                <a:spcPct val="0"/>
              </a:spcAft>
            </a:pPr>
            <a:endParaRPr sz="1200">
              <a:solidFill>
                <a:srgbClr val="000000"/>
              </a:solidFill>
              <a:latin typeface="Wingdings"/>
              <a:ea typeface="Wingdings"/>
            </a:endParaRPr>
          </a:p>
          <a:p>
            <a:pPr marL="285750" indent="-285877" algn="l" defTabSz="457200">
              <a:lnSpc>
                <a:spcPct val="100000"/>
              </a:lnSpc>
              <a:spcBef>
                <a:spcPct val="0"/>
              </a:spcBef>
              <a:spcAft>
                <a:spcPct val="0"/>
              </a:spcAft>
            </a:pPr>
            <a:r>
              <a:rPr sz="1000">
                <a:solidFill>
                  <a:srgbClr val="0A2299"/>
                </a:solidFill>
                <a:latin typeface="Wingdings"/>
                <a:ea typeface="Wingdings"/>
              </a:rPr>
              <a:t> </a:t>
            </a:r>
          </a:p>
          <a:p>
            <a:pPr marL="285750" algn="l" defTabSz="457200">
              <a:lnSpc>
                <a:spcPct val="100000"/>
              </a:lnSpc>
              <a:spcBef>
                <a:spcPct val="0"/>
              </a:spcBef>
              <a:spcAft>
                <a:spcPct val="0"/>
              </a:spcAft>
            </a:pPr>
            <a:endParaRPr sz="1200">
              <a:solidFill>
                <a:srgbClr val="000000"/>
              </a:solidFill>
              <a:latin typeface="Wingdings"/>
              <a:ea typeface="Wingdings"/>
            </a:endParaRPr>
          </a:p>
          <a:p>
            <a:pPr marL="285750" indent="-285877" algn="l" defTabSz="457200">
              <a:lnSpc>
                <a:spcPct val="100000"/>
              </a:lnSpc>
              <a:spcBef>
                <a:spcPct val="0"/>
              </a:spcBef>
              <a:spcAft>
                <a:spcPct val="0"/>
              </a:spcAft>
            </a:pPr>
            <a:endParaRPr sz="1200">
              <a:solidFill>
                <a:srgbClr val="000000"/>
              </a:solidFill>
              <a:latin typeface="Wingdings"/>
              <a:ea typeface="Wingdings"/>
            </a:endParaRPr>
          </a:p>
          <a:p>
            <a:pPr marL="285750" indent="-285877" algn="l" defTabSz="457200">
              <a:lnSpc>
                <a:spcPct val="100000"/>
              </a:lnSpc>
              <a:spcBef>
                <a:spcPct val="0"/>
              </a:spcBef>
              <a:spcAft>
                <a:spcPct val="0"/>
              </a:spcAft>
            </a:pPr>
            <a:r>
              <a:rPr sz="1200">
                <a:solidFill>
                  <a:srgbClr val="FFDE0F"/>
                </a:solidFill>
                <a:latin typeface="Wingdings"/>
                <a:ea typeface="Wingdings"/>
              </a:rPr>
              <a:t> </a:t>
            </a:r>
          </a:p>
          <a:p>
            <a:pPr marL="285750" indent="-285877" algn="l" defTabSz="457200">
              <a:lnSpc>
                <a:spcPct val="100000"/>
              </a:lnSpc>
              <a:spcBef>
                <a:spcPct val="0"/>
              </a:spcBef>
              <a:spcAft>
                <a:spcPct val="0"/>
              </a:spcAft>
            </a:pPr>
            <a:r>
              <a:rPr sz="1200">
                <a:solidFill>
                  <a:srgbClr val="FFDE0F"/>
                </a:solidFill>
                <a:latin typeface="Wingdings"/>
                <a:ea typeface="Wingdings"/>
              </a:rPr>
              <a:t> </a:t>
            </a:r>
          </a:p>
          <a:p>
            <a:pPr marL="285750" algn="l" defTabSz="457200">
              <a:lnSpc>
                <a:spcPct val="100000"/>
              </a:lnSpc>
              <a:spcBef>
                <a:spcPct val="0"/>
              </a:spcBef>
              <a:spcAft>
                <a:spcPct val="0"/>
              </a:spcAft>
            </a:pPr>
            <a:endParaRPr sz="1200">
              <a:solidFill>
                <a:srgbClr val="000000"/>
              </a:solidFill>
              <a:latin typeface="Arial"/>
              <a:ea typeface="Arial"/>
            </a:endParaRPr>
          </a:p>
          <a:p>
            <a:pPr algn="l" defTabSz="457200">
              <a:lnSpc>
                <a:spcPct val="100000"/>
              </a:lnSpc>
              <a:spcBef>
                <a:spcPct val="0"/>
              </a:spcBef>
              <a:spcAft>
                <a:spcPct val="0"/>
              </a:spcAft>
            </a:pPr>
            <a:endParaRPr sz="1200">
              <a:solidFill>
                <a:srgbClr val="000000"/>
              </a:solidFill>
              <a:latin typeface="Arial"/>
              <a:ea typeface="Aria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365125" y="298450"/>
            <a:ext cx="8341868" cy="4318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90000"/>
              </a:lnSpc>
              <a:spcBef>
                <a:spcPct val="0"/>
              </a:spcBef>
              <a:spcAft>
                <a:spcPct val="0"/>
              </a:spcAft>
            </a:pPr>
            <a:r>
              <a:rPr sz="3200" b="1">
                <a:solidFill>
                  <a:srgbClr val="004689"/>
                </a:solidFill>
                <a:latin typeface="Arial"/>
                <a:ea typeface="Arial"/>
              </a:rPr>
              <a:t>CAPITAL POSITION REMAINS STRONG</a:t>
            </a:r>
            <a:r>
              <a:rPr sz="3200" b="1" baseline="30000">
                <a:solidFill>
                  <a:srgbClr val="004689"/>
                </a:solidFill>
                <a:latin typeface="Arial"/>
                <a:ea typeface="Arial"/>
              </a:rPr>
              <a:t>(1)</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E0C97004-4FC0-4746-805F-FBF4BFD4F4EE}" type="slidenum">
              <a:rPr sz="1200">
                <a:solidFill>
                  <a:srgbClr val="FFFFFF"/>
                </a:solidFill>
                <a:latin typeface="Arial"/>
                <a:ea typeface="Arial"/>
              </a:rPr>
              <a:pPr/>
              <a:t>8</a:t>
            </a:fld>
            <a:endParaRPr sz="1200">
              <a:solidFill>
                <a:srgbClr val="FFFFFF"/>
              </a:solidFill>
              <a:latin typeface="Arial"/>
              <a:ea typeface="Arial"/>
            </a:endParaRPr>
          </a:p>
        </p:txBody>
      </p:sp>
      <p:sp>
        <p:nvSpPr>
          <p:cNvPr id="4" name="New shape"/>
          <p:cNvSpPr/>
          <p:nvPr/>
        </p:nvSpPr>
        <p:spPr>
          <a:xfrm>
            <a:off x="1338072" y="6329680"/>
            <a:ext cx="7137527" cy="92329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marL="228600" lvl="1" indent="-228600" algn="l" defTabSz="457200">
              <a:lnSpc>
                <a:spcPct val="100000"/>
              </a:lnSpc>
              <a:spcBef>
                <a:spcPct val="0"/>
              </a:spcBef>
              <a:spcAft>
                <a:spcPct val="0"/>
              </a:spcAft>
              <a:buAutoNum type="arabicPeriod"/>
            </a:pPr>
            <a:r>
              <a:rPr sz="900" i="1">
                <a:solidFill>
                  <a:srgbClr val="000000"/>
                </a:solidFill>
                <a:latin typeface="Calibri"/>
                <a:ea typeface="Calibri"/>
              </a:rPr>
              <a:t>Regulatory capital ratios as of December 31, 2021 are preliminary.</a:t>
            </a:r>
          </a:p>
          <a:p>
            <a:pPr marL="228600" lvl="1" indent="-228600" algn="l" defTabSz="457200">
              <a:lnSpc>
                <a:spcPct val="100000"/>
              </a:lnSpc>
              <a:spcBef>
                <a:spcPct val="0"/>
              </a:spcBef>
              <a:spcAft>
                <a:spcPct val="0"/>
              </a:spcAft>
              <a:buAutoNum type="arabicPeriod" startAt="2"/>
            </a:pPr>
            <a:r>
              <a:rPr sz="900" i="1">
                <a:solidFill>
                  <a:srgbClr val="000000"/>
                </a:solidFill>
                <a:latin typeface="Calibri"/>
                <a:ea typeface="Calibri"/>
              </a:rPr>
              <a:t>Excesses shown are to regulatory minimums, including the 250 basis point capital conservation buffer, except for Tier 1 Leverage which is the well-capitalized minimum. Dollars are in millions.</a:t>
            </a:r>
          </a:p>
          <a:p>
            <a:pPr marL="228600" indent="-228600" algn="l" defTabSz="457200">
              <a:lnSpc>
                <a:spcPct val="100000"/>
              </a:lnSpc>
              <a:spcBef>
                <a:spcPct val="0"/>
              </a:spcBef>
              <a:spcAft>
                <a:spcPct val="0"/>
              </a:spcAft>
            </a:pPr>
            <a:endParaRPr sz="900" i="1">
              <a:solidFill>
                <a:srgbClr val="000000"/>
              </a:solidFill>
              <a:latin typeface="Calibri"/>
              <a:ea typeface="Calibri"/>
            </a:endParaRPr>
          </a:p>
          <a:p>
            <a:pPr algn="l" defTabSz="457200">
              <a:lnSpc>
                <a:spcPct val="100000"/>
              </a:lnSpc>
              <a:spcBef>
                <a:spcPct val="0"/>
              </a:spcBef>
              <a:spcAft>
                <a:spcPct val="0"/>
              </a:spcAft>
            </a:pPr>
            <a:endParaRPr sz="900" i="1">
              <a:solidFill>
                <a:srgbClr val="000000"/>
              </a:solidFill>
              <a:latin typeface="Calibri"/>
              <a:ea typeface="Calibri"/>
            </a:endParaRPr>
          </a:p>
        </p:txBody>
      </p:sp>
      <p:sp>
        <p:nvSpPr>
          <p:cNvPr id="5" name="New shape"/>
          <p:cNvSpPr/>
          <p:nvPr/>
        </p:nvSpPr>
        <p:spPr>
          <a:xfrm>
            <a:off x="1338072" y="1332230"/>
            <a:ext cx="6395847" cy="4193413"/>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endParaRPr/>
          </a:p>
        </p:txBody>
      </p:sp>
      <p:pic>
        <p:nvPicPr>
          <p:cNvPr id="6" name="New picture"/>
          <p:cNvPicPr/>
          <p:nvPr/>
        </p:nvPicPr>
        <p:blipFill>
          <a:blip r:embed="rId2"/>
          <a:stretch>
            <a:fillRect/>
          </a:stretch>
        </p:blipFill>
        <p:spPr>
          <a:xfrm>
            <a:off x="1338072" y="1332230"/>
            <a:ext cx="6395847" cy="4193413"/>
          </a:xfrm>
          <a:prstGeom prst="rect">
            <a:avLst/>
          </a:prstGeom>
        </p:spPr>
      </p:pic>
      <p:sp>
        <p:nvSpPr>
          <p:cNvPr id="7" name="New shape"/>
          <p:cNvSpPr/>
          <p:nvPr/>
        </p:nvSpPr>
        <p:spPr>
          <a:xfrm>
            <a:off x="2421128" y="3309874"/>
            <a:ext cx="511937" cy="238125"/>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100">
                <a:solidFill>
                  <a:srgbClr val="FFFFFF"/>
                </a:solidFill>
                <a:latin typeface="Arial"/>
                <a:ea typeface="Arial"/>
              </a:rPr>
              <a:t>$907</a:t>
            </a:r>
          </a:p>
        </p:txBody>
      </p:sp>
      <p:sp>
        <p:nvSpPr>
          <p:cNvPr id="8" name="New shape"/>
          <p:cNvSpPr/>
          <p:nvPr/>
        </p:nvSpPr>
        <p:spPr>
          <a:xfrm>
            <a:off x="5230495" y="2707767"/>
            <a:ext cx="511937" cy="249428"/>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100">
                <a:solidFill>
                  <a:srgbClr val="FFFFFF"/>
                </a:solidFill>
                <a:latin typeface="Arial"/>
                <a:ea typeface="Arial"/>
              </a:rPr>
              <a:t>$500</a:t>
            </a:r>
          </a:p>
        </p:txBody>
      </p:sp>
      <p:sp>
        <p:nvSpPr>
          <p:cNvPr id="9" name="New shape"/>
          <p:cNvSpPr/>
          <p:nvPr/>
        </p:nvSpPr>
        <p:spPr>
          <a:xfrm>
            <a:off x="3851402" y="2885059"/>
            <a:ext cx="511937" cy="260731"/>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100">
                <a:solidFill>
                  <a:srgbClr val="FFFFFF"/>
                </a:solidFill>
                <a:latin typeface="Arial"/>
                <a:ea typeface="Arial"/>
              </a:rPr>
              <a:t>$605</a:t>
            </a:r>
          </a:p>
        </p:txBody>
      </p:sp>
      <p:sp>
        <p:nvSpPr>
          <p:cNvPr id="10" name="New shape"/>
          <p:cNvSpPr/>
          <p:nvPr/>
        </p:nvSpPr>
        <p:spPr>
          <a:xfrm>
            <a:off x="6551295" y="2056892"/>
            <a:ext cx="634365" cy="273812"/>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ctr" defTabSz="457200">
              <a:lnSpc>
                <a:spcPct val="100000"/>
              </a:lnSpc>
              <a:spcBef>
                <a:spcPct val="0"/>
              </a:spcBef>
              <a:spcAft>
                <a:spcPct val="0"/>
              </a:spcAft>
            </a:pPr>
            <a:r>
              <a:rPr sz="1100">
                <a:solidFill>
                  <a:srgbClr val="FFFFFF"/>
                </a:solidFill>
                <a:latin typeface="Arial"/>
                <a:ea typeface="Arial"/>
              </a:rPr>
              <a:t>$753</a:t>
            </a:r>
          </a:p>
        </p:txBody>
      </p:sp>
      <p:sp>
        <p:nvSpPr>
          <p:cNvPr id="11" name="New shape"/>
          <p:cNvSpPr/>
          <p:nvPr/>
        </p:nvSpPr>
        <p:spPr>
          <a:xfrm>
            <a:off x="3486277" y="730250"/>
            <a:ext cx="1869567" cy="273812"/>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1200" i="1">
                <a:solidFill>
                  <a:srgbClr val="000000"/>
                </a:solidFill>
                <a:latin typeface="Calibri"/>
                <a:ea typeface="Calibri"/>
              </a:rPr>
              <a:t>(as of December 31, 2021)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p:cNvSpPr/>
          <p:nvPr/>
        </p:nvSpPr>
        <p:spPr>
          <a:xfrm>
            <a:off x="442595" y="206883"/>
            <a:ext cx="8085709" cy="1041400"/>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3200" b="1">
                <a:solidFill>
                  <a:srgbClr val="00497F"/>
                </a:solidFill>
                <a:latin typeface="Arial"/>
                <a:ea typeface="Arial"/>
              </a:rPr>
              <a:t>2022 OUTLOOK </a:t>
            </a:r>
          </a:p>
        </p:txBody>
      </p:sp>
      <p:sp>
        <p:nvSpPr>
          <p:cNvPr id="3" name="New shape"/>
          <p:cNvSpPr/>
          <p:nvPr/>
        </p:nvSpPr>
        <p:spPr>
          <a:xfrm>
            <a:off x="8706993" y="6397625"/>
            <a:ext cx="432181" cy="360299"/>
          </a:xfrm>
          <a:prstGeom prst="rect">
            <a:avLst/>
          </a:prstGeom>
          <a:noFill/>
          <a:ln w="9525">
            <a:noFill/>
            <a:prstDash val="solid"/>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ctr"/>
          <a:lstStyle>
            <a:defPPr/>
          </a:lstStyle>
          <a:p>
            <a:pPr algn="ctr" defTabSz="457200">
              <a:lnSpc>
                <a:spcPct val="100000"/>
              </a:lnSpc>
              <a:spcBef>
                <a:spcPct val="0"/>
              </a:spcBef>
              <a:spcAft>
                <a:spcPct val="0"/>
              </a:spcAft>
            </a:pPr>
            <a:fld id="{EFF4CEC8-96D6-413D-B4D5-9451DA8A2FFA}" type="slidenum">
              <a:rPr sz="1200">
                <a:solidFill>
                  <a:srgbClr val="FFFFFF"/>
                </a:solidFill>
                <a:latin typeface="Arial"/>
                <a:ea typeface="Arial"/>
              </a:rPr>
              <a:pPr/>
              <a:t>9</a:t>
            </a:fld>
            <a:endParaRPr sz="1200">
              <a:solidFill>
                <a:srgbClr val="FFFFFF"/>
              </a:solidFill>
              <a:latin typeface="Arial"/>
              <a:ea typeface="Arial"/>
            </a:endParaRPr>
          </a:p>
        </p:txBody>
      </p:sp>
      <p:sp>
        <p:nvSpPr>
          <p:cNvPr id="4" name="New shape"/>
          <p:cNvSpPr/>
          <p:nvPr/>
        </p:nvSpPr>
        <p:spPr>
          <a:xfrm>
            <a:off x="618109" y="1275969"/>
            <a:ext cx="7887970" cy="4127500"/>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l" defTabSz="457200">
              <a:lnSpc>
                <a:spcPct val="100000"/>
              </a:lnSpc>
              <a:spcBef>
                <a:spcPct val="0"/>
              </a:spcBef>
              <a:spcAft>
                <a:spcPct val="0"/>
              </a:spcAft>
            </a:pPr>
            <a:r>
              <a:rPr sz="2200" b="1" u="sng">
                <a:solidFill>
                  <a:srgbClr val="000000"/>
                </a:solidFill>
                <a:latin typeface="Calibri"/>
                <a:ea typeface="Calibri"/>
              </a:rPr>
              <a:t>Net interest income</a:t>
            </a:r>
            <a:r>
              <a:rPr sz="2200">
                <a:solidFill>
                  <a:srgbClr val="000000"/>
                </a:solidFill>
                <a:latin typeface="Calibri"/>
                <a:ea typeface="Calibri"/>
              </a:rPr>
              <a:t>:     $660 - $680 million</a:t>
            </a:r>
          </a:p>
          <a:p>
            <a:pPr algn="l" defTabSz="457200">
              <a:lnSpc>
                <a:spcPct val="100000"/>
              </a:lnSpc>
              <a:spcBef>
                <a:spcPct val="0"/>
              </a:spcBef>
              <a:spcAft>
                <a:spcPct val="0"/>
              </a:spcAft>
            </a:pPr>
            <a:endParaRPr sz="2200">
              <a:solidFill>
                <a:srgbClr val="000000"/>
              </a:solidFill>
              <a:latin typeface="Calibri"/>
              <a:ea typeface="Calibri"/>
            </a:endParaRPr>
          </a:p>
          <a:p>
            <a:pPr algn="l" defTabSz="457200">
              <a:lnSpc>
                <a:spcPct val="100000"/>
              </a:lnSpc>
              <a:spcBef>
                <a:spcPct val="0"/>
              </a:spcBef>
              <a:spcAft>
                <a:spcPct val="0"/>
              </a:spcAft>
            </a:pPr>
            <a:r>
              <a:rPr sz="2200" b="1" u="sng">
                <a:solidFill>
                  <a:srgbClr val="000000"/>
                </a:solidFill>
                <a:latin typeface="Calibri"/>
                <a:ea typeface="Calibri"/>
              </a:rPr>
              <a:t>Non-interest income</a:t>
            </a:r>
            <a:r>
              <a:rPr sz="2200">
                <a:solidFill>
                  <a:srgbClr val="000000"/>
                </a:solidFill>
                <a:latin typeface="Calibri"/>
                <a:ea typeface="Calibri"/>
              </a:rPr>
              <a:t>:    $230 - $245 million</a:t>
            </a:r>
            <a:r>
              <a:rPr sz="2200" baseline="30000">
                <a:solidFill>
                  <a:srgbClr val="000000"/>
                </a:solidFill>
                <a:latin typeface="Calibri"/>
                <a:ea typeface="Calibri"/>
              </a:rPr>
              <a:t>(1)</a:t>
            </a:r>
          </a:p>
          <a:p>
            <a:pPr algn="l" defTabSz="457200">
              <a:lnSpc>
                <a:spcPct val="100000"/>
              </a:lnSpc>
              <a:spcBef>
                <a:spcPct val="0"/>
              </a:spcBef>
              <a:spcAft>
                <a:spcPct val="0"/>
              </a:spcAft>
            </a:pPr>
            <a:endParaRPr sz="2200">
              <a:solidFill>
                <a:srgbClr val="000000"/>
              </a:solidFill>
              <a:latin typeface="Calibri"/>
              <a:ea typeface="Calibri"/>
            </a:endParaRPr>
          </a:p>
          <a:p>
            <a:pPr algn="l" defTabSz="457200">
              <a:lnSpc>
                <a:spcPct val="100000"/>
              </a:lnSpc>
              <a:spcBef>
                <a:spcPct val="0"/>
              </a:spcBef>
              <a:spcAft>
                <a:spcPct val="0"/>
              </a:spcAft>
            </a:pPr>
            <a:r>
              <a:rPr sz="2200" b="1" u="sng">
                <a:solidFill>
                  <a:srgbClr val="000000"/>
                </a:solidFill>
                <a:latin typeface="Calibri"/>
                <a:ea typeface="Calibri"/>
              </a:rPr>
              <a:t>Non-interest expense</a:t>
            </a:r>
            <a:r>
              <a:rPr sz="2200">
                <a:solidFill>
                  <a:srgbClr val="000000"/>
                </a:solidFill>
                <a:latin typeface="Calibri"/>
                <a:ea typeface="Calibri"/>
              </a:rPr>
              <a:t>:  $580 - $600 million</a:t>
            </a:r>
          </a:p>
          <a:p>
            <a:pPr algn="l" defTabSz="457200">
              <a:lnSpc>
                <a:spcPct val="100000"/>
              </a:lnSpc>
              <a:spcBef>
                <a:spcPct val="0"/>
              </a:spcBef>
              <a:spcAft>
                <a:spcPct val="0"/>
              </a:spcAft>
            </a:pPr>
            <a:endParaRPr sz="2200">
              <a:solidFill>
                <a:srgbClr val="000000"/>
              </a:solidFill>
              <a:latin typeface="Calibri"/>
              <a:ea typeface="Calibri"/>
            </a:endParaRPr>
          </a:p>
          <a:p>
            <a:pPr algn="l" defTabSz="457200">
              <a:lnSpc>
                <a:spcPct val="100000"/>
              </a:lnSpc>
              <a:spcBef>
                <a:spcPct val="0"/>
              </a:spcBef>
              <a:spcAft>
                <a:spcPct val="0"/>
              </a:spcAft>
            </a:pPr>
            <a:r>
              <a:rPr sz="2200" b="1" u="sng">
                <a:solidFill>
                  <a:srgbClr val="000000"/>
                </a:solidFill>
                <a:latin typeface="Calibri"/>
                <a:ea typeface="Calibri"/>
              </a:rPr>
              <a:t>Effective tax rate</a:t>
            </a:r>
            <a:r>
              <a:rPr sz="2200">
                <a:solidFill>
                  <a:srgbClr val="000000"/>
                </a:solidFill>
                <a:latin typeface="Calibri"/>
                <a:ea typeface="Calibri"/>
              </a:rPr>
              <a:t>:           16.5% - 17.5%</a:t>
            </a:r>
          </a:p>
        </p:txBody>
      </p:sp>
      <p:sp>
        <p:nvSpPr>
          <p:cNvPr id="5" name="New shape"/>
          <p:cNvSpPr/>
          <p:nvPr/>
        </p:nvSpPr>
        <p:spPr>
          <a:xfrm>
            <a:off x="1513205" y="6397625"/>
            <a:ext cx="6516497" cy="360299"/>
          </a:xfrm>
          <a:prstGeom prst="rect">
            <a:avLst/>
          </a:prstGeom>
          <a:noFill/>
          <a:ln>
            <a:noFill/>
            <a:miter/>
          </a:ln>
        </p:spPr>
        <p:style>
          <a:lnRef idx="2">
            <a:schemeClr val="accent1">
              <a:shade val="50000"/>
            </a:schemeClr>
          </a:lnRef>
          <a:fillRef idx="1">
            <a:schemeClr val="accent1"/>
          </a:fillRef>
          <a:effectRef idx="0">
            <a:schemeClr val="accent1"/>
          </a:effectRef>
          <a:fontRef idx="minor">
            <a:schemeClr val="lt1"/>
          </a:fontRef>
        </p:style>
        <p:txBody>
          <a:bodyPr lIns="91440" tIns="53340" rIns="91440" bIns="91440" rtlCol="0" anchor="t"/>
          <a:lstStyle>
            <a:defPPr/>
          </a:lstStyle>
          <a:p>
            <a:pPr algn="just" defTabSz="457200">
              <a:lnSpc>
                <a:spcPct val="100000"/>
              </a:lnSpc>
              <a:spcBef>
                <a:spcPct val="0"/>
              </a:spcBef>
              <a:spcAft>
                <a:spcPct val="0"/>
              </a:spcAft>
            </a:pPr>
            <a:r>
              <a:rPr sz="1200" baseline="30000">
                <a:solidFill>
                  <a:srgbClr val="000000"/>
                </a:solidFill>
                <a:latin typeface="Calibri"/>
                <a:ea typeface="Calibri"/>
              </a:rPr>
              <a:t>(1)</a:t>
            </a:r>
            <a:r>
              <a:rPr sz="1000">
                <a:solidFill>
                  <a:srgbClr val="000000"/>
                </a:solidFill>
                <a:latin typeface="Calibri"/>
                <a:ea typeface="Calibri"/>
              </a:rPr>
              <a:t> Excludes investment securities gains.</a:t>
            </a:r>
          </a:p>
          <a:p>
            <a:pPr algn="just" defTabSz="457200">
              <a:lnSpc>
                <a:spcPct val="100000"/>
              </a:lnSpc>
              <a:spcBef>
                <a:spcPct val="0"/>
              </a:spcBef>
              <a:spcAft>
                <a:spcPct val="0"/>
              </a:spcAft>
            </a:pPr>
            <a:endParaRPr sz="1000" baseline="30000">
              <a:solidFill>
                <a:srgbClr val="000000"/>
              </a:solidFill>
              <a:latin typeface="Calibri"/>
              <a:ea typeface="Calibri"/>
            </a:endParaRP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5.4 unknown"/>
  <p:tag name="AS_RELEASE_DATE" val="2020.12.31"/>
  <p:tag name="AS_TITLE" val="Aspose.Slides for Java"/>
  <p:tag name="AS_VERSION" val="20.1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2101</Words>
  <Application>Microsoft Office PowerPoint</Application>
  <PresentationFormat>On-screen Show (4:3)</PresentationFormat>
  <Paragraphs>354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 99.2 12.31.21 Earnings CC Slides</dc:title>
  <dc:creator>Ehrhart, Yar</dc:creator>
  <cp:lastModifiedBy>Thomas, Theresa</cp:lastModifiedBy>
  <cp:revision>2</cp:revision>
  <cp:lastPrinted>2022-01-18T19:49:04Z</cp:lastPrinted>
  <dcterms:created xsi:type="dcterms:W3CDTF">2022-01-18T19:49:04Z</dcterms:created>
  <dcterms:modified xsi:type="dcterms:W3CDTF">2022-01-18T21:26:20Z</dcterms:modified>
</cp:coreProperties>
</file>