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6" r:id="rId2"/>
    <p:sldId id="289" r:id="rId3"/>
    <p:sldId id="290" r:id="rId4"/>
    <p:sldId id="267" r:id="rId5"/>
    <p:sldId id="278" r:id="rId6"/>
    <p:sldId id="275" r:id="rId7"/>
    <p:sldId id="279" r:id="rId8"/>
    <p:sldId id="274" r:id="rId9"/>
    <p:sldId id="276" r:id="rId10"/>
    <p:sldId id="285" r:id="rId11"/>
    <p:sldId id="282" r:id="rId12"/>
    <p:sldId id="291"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89"/>
    <a:srgbClr val="000000"/>
    <a:srgbClr val="CC6A2D"/>
    <a:srgbClr val="7F7F7F"/>
    <a:srgbClr val="0F6735"/>
    <a:srgbClr val="89ABE3"/>
    <a:srgbClr val="9ABBE8"/>
    <a:srgbClr val="EAB917"/>
    <a:srgbClr val="6ABA89"/>
    <a:srgbClr val="00468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7" autoAdjust="0"/>
    <p:restoredTop sz="95995" autoAdjust="0"/>
  </p:normalViewPr>
  <p:slideViewPr>
    <p:cSldViewPr snapToGrid="0" snapToObjects="1">
      <p:cViewPr varScale="1">
        <p:scale>
          <a:sx n="80" d="100"/>
          <a:sy n="80" d="100"/>
        </p:scale>
        <p:origin x="1680" y="9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fld id="{949EAE39-9C37-4EC4-BC54-DD74435EE23B}" type="datetimeFigureOut">
              <a:rPr lang="en-US" altLang="en-US"/>
              <a:pPr>
                <a:defRPr/>
              </a:pPr>
              <a:t>03/02/2022</a:t>
            </a:fld>
            <a:endParaRPr lang="en-US" alt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0" hangingPunct="0">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048CF065-2207-45A0-B2D2-3DDCD1E257AF}" type="slidenum">
              <a:rPr lang="en-US" altLang="en-US"/>
              <a:pPr>
                <a:defRPr/>
              </a:pPr>
              <a:t>‹#›</a:t>
            </a:fld>
            <a:endParaRPr lang="en-US" altLang="en-US" dirty="0"/>
          </a:p>
        </p:txBody>
      </p:sp>
    </p:spTree>
    <p:extLst>
      <p:ext uri="{BB962C8B-B14F-4D97-AF65-F5344CB8AC3E}">
        <p14:creationId xmlns:p14="http://schemas.microsoft.com/office/powerpoint/2010/main" val="381096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0" hangingPunct="0">
              <a:defRPr sz="1200">
                <a:latin typeface="Calibri" panose="020F050202020403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fld id="{B5DE3F4A-B3B7-4AD2-AED7-F8F3E2827E24}" type="datetimeFigureOut">
              <a:rPr lang="en-US" altLang="en-US"/>
              <a:pPr>
                <a:defRPr/>
              </a:pPr>
              <a:t>03/02/2022</a:t>
            </a:fld>
            <a:endParaRPr lang="en-US"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0" hangingPunct="0">
              <a:defRPr sz="1200">
                <a:latin typeface="Calibri" panose="020F050202020403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0BE2C08F-F552-4DAA-820B-68AC00E611F1}" type="slidenum">
              <a:rPr lang="en-US" altLang="en-US"/>
              <a:pPr>
                <a:defRPr/>
              </a:pPr>
              <a:t>‹#›</a:t>
            </a:fld>
            <a:endParaRPr lang="en-US" altLang="en-US" dirty="0"/>
          </a:p>
        </p:txBody>
      </p:sp>
    </p:spTree>
    <p:extLst>
      <p:ext uri="{BB962C8B-B14F-4D97-AF65-F5344CB8AC3E}">
        <p14:creationId xmlns:p14="http://schemas.microsoft.com/office/powerpoint/2010/main" val="29742352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nal Title Slide - No Photo">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5584834"/>
            <a:ext cx="9144000" cy="1273175"/>
          </a:xfrm>
          <a:prstGeom prst="rect">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p:cNvSpPr/>
          <p:nvPr userDrawn="1"/>
        </p:nvSpPr>
        <p:spPr>
          <a:xfrm>
            <a:off x="0" y="6334134"/>
            <a:ext cx="9144000" cy="523875"/>
          </a:xfrm>
          <a:prstGeom prst="rect">
            <a:avLst/>
          </a:prstGeom>
          <a:solidFill>
            <a:srgbClr val="9ABB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 name="Title 1"/>
          <p:cNvSpPr>
            <a:spLocks noGrp="1"/>
          </p:cNvSpPr>
          <p:nvPr>
            <p:ph type="ctrTitle"/>
          </p:nvPr>
        </p:nvSpPr>
        <p:spPr>
          <a:xfrm>
            <a:off x="0" y="2343573"/>
            <a:ext cx="9144000" cy="1054630"/>
          </a:xfrm>
          <a:prstGeom prst="rect">
            <a:avLst/>
          </a:prstGeom>
        </p:spPr>
        <p:txBody>
          <a:bodyPr anchor="b"/>
          <a:lstStyle>
            <a:lvl1pPr algn="ctr">
              <a:defRPr sz="4400" b="1" i="0" spc="0">
                <a:solidFill>
                  <a:srgbClr val="004689"/>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4" name="Subtitle 2"/>
          <p:cNvSpPr>
            <a:spLocks noGrp="1"/>
          </p:cNvSpPr>
          <p:nvPr>
            <p:ph type="subTitle" idx="1"/>
          </p:nvPr>
        </p:nvSpPr>
        <p:spPr>
          <a:xfrm>
            <a:off x="1" y="3490278"/>
            <a:ext cx="9145232" cy="786754"/>
          </a:xfrm>
          <a:prstGeom prst="rect">
            <a:avLst/>
          </a:prstGeom>
        </p:spPr>
        <p:txBody>
          <a:bodyPr/>
          <a:lstStyle>
            <a:lvl1pPr marL="0" indent="0" algn="ctr">
              <a:buNone/>
              <a:defRPr sz="2400">
                <a:solidFill>
                  <a:srgbClr val="9ABBE8"/>
                </a:solidFill>
                <a:latin typeface="Segoe UI" panose="020B0502040204020203" pitchFamily="34" charset="0"/>
                <a:cs typeface="Segoe UI" panose="020B050204020402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 name="Text Placeholder 2"/>
          <p:cNvSpPr>
            <a:spLocks noGrp="1"/>
          </p:cNvSpPr>
          <p:nvPr>
            <p:ph type="body" sz="quarter" idx="10" hasCustomPrompt="1"/>
          </p:nvPr>
        </p:nvSpPr>
        <p:spPr>
          <a:xfrm>
            <a:off x="-636" y="6445414"/>
            <a:ext cx="9144636" cy="412595"/>
          </a:xfrm>
          <a:prstGeom prst="rect">
            <a:avLst/>
          </a:prstGeom>
        </p:spPr>
        <p:txBody>
          <a:bodyPr/>
          <a:lstStyle>
            <a:lvl1pPr marL="0" indent="0" algn="ctr">
              <a:buNone/>
              <a:defRPr sz="1600" baseline="0">
                <a:solidFill>
                  <a:schemeClr val="bg1"/>
                </a:solidFill>
                <a:latin typeface="Segoe UI" panose="020B0502040204020203" pitchFamily="34" charset="0"/>
                <a:cs typeface="Segoe UI" panose="020B0502040204020203" pitchFamily="34" charset="0"/>
              </a:defRPr>
            </a:lvl1pPr>
          </a:lstStyle>
          <a:p>
            <a:pPr lvl="0"/>
            <a:r>
              <a:rPr lang="en-US" dirty="0"/>
              <a:t>[Enter Date]</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0443" y="5643563"/>
            <a:ext cx="2162477" cy="65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60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5" name="Rectangle 4"/>
          <p:cNvSpPr/>
          <p:nvPr userDrawn="1"/>
        </p:nvSpPr>
        <p:spPr>
          <a:xfrm>
            <a:off x="-4763"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Rectangle 5"/>
          <p:cNvSpPr/>
          <p:nvPr userDrawn="1"/>
        </p:nvSpPr>
        <p:spPr>
          <a:xfrm>
            <a:off x="0" y="6334134"/>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Oval 11"/>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11066" y="1316063"/>
            <a:ext cx="6873317" cy="652164"/>
          </a:xfrm>
          <a:prstGeom prst="rect">
            <a:avLst/>
          </a:prstGeom>
        </p:spPr>
        <p:txBody>
          <a:bodyPr anchor="ctr"/>
          <a:lstStyle>
            <a:lvl1pPr>
              <a:defRPr sz="3600" b="1"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611062" y="1969129"/>
            <a:ext cx="2884040" cy="3492500"/>
          </a:xfrm>
          <a:prstGeom prst="rect">
            <a:avLst/>
          </a:prstGeom>
        </p:spPr>
        <p:txBody>
          <a:bodyPr vert="horz"/>
          <a:lstStyle>
            <a:lvl1pPr marL="0" indent="0" algn="l">
              <a:lnSpc>
                <a:spcPct val="150000"/>
              </a:lnSpc>
              <a:buFontTx/>
              <a:buNone/>
              <a:defRPr sz="1800">
                <a:solidFill>
                  <a:srgbClr val="263B80"/>
                </a:solidFill>
                <a:latin typeface="Segoe UI" panose="020B0502040204020203" pitchFamily="34" charset="0"/>
                <a:cs typeface="Segoe UI" panose="020B0502040204020203" pitchFamily="34" charset="0"/>
              </a:defRPr>
            </a:lvl1pPr>
            <a:lvl2pPr marL="457178" indent="0" algn="l">
              <a:lnSpc>
                <a:spcPct val="150000"/>
              </a:lnSpc>
              <a:buFontTx/>
              <a:buNone/>
              <a:defRPr sz="1800">
                <a:solidFill>
                  <a:srgbClr val="263B80"/>
                </a:solidFill>
                <a:latin typeface="Segoe UI" panose="020B0502040204020203" pitchFamily="34" charset="0"/>
                <a:cs typeface="Segoe UI" panose="020B0502040204020203" pitchFamily="34" charset="0"/>
              </a:defRPr>
            </a:lvl2pPr>
            <a:lvl3pPr marL="914354" indent="0" algn="l">
              <a:lnSpc>
                <a:spcPct val="150000"/>
              </a:lnSpc>
              <a:buFontTx/>
              <a:buNone/>
              <a:defRPr sz="1800">
                <a:solidFill>
                  <a:srgbClr val="263B80"/>
                </a:solidFill>
                <a:latin typeface="Segoe UI" panose="020B0502040204020203" pitchFamily="34" charset="0"/>
                <a:cs typeface="Segoe UI" panose="020B0502040204020203" pitchFamily="34" charset="0"/>
              </a:defRPr>
            </a:lvl3pPr>
            <a:lvl4pPr marL="1371532" indent="0" algn="l">
              <a:lnSpc>
                <a:spcPct val="150000"/>
              </a:lnSpc>
              <a:buFontTx/>
              <a:buNone/>
              <a:defRPr sz="1800">
                <a:solidFill>
                  <a:srgbClr val="263B80"/>
                </a:solidFill>
                <a:latin typeface="Segoe UI" panose="020B0502040204020203" pitchFamily="34" charset="0"/>
                <a:cs typeface="Segoe UI" panose="020B0502040204020203" pitchFamily="34" charset="0"/>
              </a:defRPr>
            </a:lvl4pPr>
            <a:lvl5pPr marL="1828709" indent="0" algn="l">
              <a:lnSpc>
                <a:spcPct val="150000"/>
              </a:lnSpc>
              <a:buFontTx/>
              <a:buNone/>
              <a:defRPr sz="1800">
                <a:solidFill>
                  <a:srgbClr val="263B80"/>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5"/>
          </p:nvPr>
        </p:nvSpPr>
        <p:spPr>
          <a:xfrm>
            <a:off x="3552944" y="1968223"/>
            <a:ext cx="4547261" cy="3713751"/>
          </a:xfrm>
          <a:prstGeom prst="rect">
            <a:avLst/>
          </a:prstGeom>
        </p:spPr>
        <p:txBody>
          <a:bodyPr vert="horz"/>
          <a:lstStyle/>
          <a:p>
            <a:pPr lvl="0"/>
            <a:r>
              <a:rPr lang="en-US" noProof="0" dirty="0"/>
              <a:t>Click icon to add chart</a:t>
            </a:r>
          </a:p>
        </p:txBody>
      </p:sp>
      <p:sp>
        <p:nvSpPr>
          <p:cNvPr id="9" name="Slide Number Placeholder 5"/>
          <p:cNvSpPr>
            <a:spLocks noGrp="1"/>
          </p:cNvSpPr>
          <p:nvPr>
            <p:ph type="sldNum" sz="quarter" idx="16"/>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1121E64A-467E-4F13-B1A9-9E18F1FB7E3A}" type="slidenum">
              <a:rPr lang="en-US" altLang="en-US"/>
              <a:pPr>
                <a:defRPr/>
              </a:pPr>
              <a:t>‹#›</a:t>
            </a:fld>
            <a:endParaRPr lang="en-US" altLang="en-US" dirty="0"/>
          </a:p>
        </p:txBody>
      </p:sp>
      <p:sp>
        <p:nvSpPr>
          <p:cNvPr id="14" name="TextBox 13"/>
          <p:cNvSpPr txBox="1"/>
          <p:nvPr userDrawn="1"/>
        </p:nvSpPr>
        <p:spPr>
          <a:xfrm>
            <a:off x="1841325" y="6470093"/>
            <a:ext cx="6645361"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Source:</a:t>
            </a:r>
          </a:p>
        </p:txBody>
      </p:sp>
      <p:sp>
        <p:nvSpPr>
          <p:cNvPr id="15"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43937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1" name="Oval 20"/>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p:cNvSpPr/>
          <p:nvPr userDrawn="1"/>
        </p:nvSpPr>
        <p:spPr>
          <a:xfrm>
            <a:off x="3034904" y="2405063"/>
            <a:ext cx="3067050" cy="3929062"/>
          </a:xfrm>
          <a:prstGeom prst="rect">
            <a:avLst/>
          </a:prstGeom>
          <a:solidFill>
            <a:srgbClr val="004689"/>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 name="Rectangle 10"/>
          <p:cNvSpPr/>
          <p:nvPr userDrawn="1"/>
        </p:nvSpPr>
        <p:spPr>
          <a:xfrm>
            <a:off x="1" y="2405063"/>
            <a:ext cx="3034904" cy="3929062"/>
          </a:xfrm>
          <a:prstGeom prst="rect">
            <a:avLst/>
          </a:prstGeom>
          <a:solidFill>
            <a:srgbClr val="9ABBE8"/>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Rectangle 11"/>
          <p:cNvSpPr/>
          <p:nvPr userDrawn="1"/>
        </p:nvSpPr>
        <p:spPr>
          <a:xfrm>
            <a:off x="6101957" y="2405063"/>
            <a:ext cx="3042047" cy="3929062"/>
          </a:xfrm>
          <a:prstGeom prst="rect">
            <a:avLst/>
          </a:prstGeom>
          <a:solidFill>
            <a:schemeClr val="bg1">
              <a:lumMod val="85000"/>
            </a:schemeClr>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86728" y="642939"/>
            <a:ext cx="7886700" cy="840422"/>
          </a:xfrm>
          <a:prstGeom prst="rect">
            <a:avLst/>
          </a:prstGeom>
        </p:spPr>
        <p:txBody>
          <a:bodyPr anchor="t"/>
          <a:lstStyle>
            <a:lvl1pPr>
              <a:defRPr sz="3600" b="1" i="0">
                <a:solidFill>
                  <a:srgbClr val="00468B"/>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79108" y="1310641"/>
            <a:ext cx="7886700" cy="812799"/>
          </a:xfrm>
          <a:prstGeom prst="rect">
            <a:avLst/>
          </a:prstGeom>
        </p:spPr>
        <p:txBody>
          <a:bodyPr/>
          <a:lstStyle>
            <a:lvl1pPr marL="0" indent="0">
              <a:lnSpc>
                <a:spcPct val="100000"/>
              </a:lnSpc>
              <a:buNone/>
              <a:defRPr sz="1800">
                <a:solidFill>
                  <a:srgbClr val="7F7F7F"/>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6" name="Text Placeholder 2"/>
          <p:cNvSpPr>
            <a:spLocks noGrp="1"/>
          </p:cNvSpPr>
          <p:nvPr>
            <p:ph type="body" idx="10"/>
          </p:nvPr>
        </p:nvSpPr>
        <p:spPr>
          <a:xfrm>
            <a:off x="294089" y="3119130"/>
            <a:ext cx="2481263" cy="2834639"/>
          </a:xfrm>
          <a:prstGeom prst="rect">
            <a:avLst/>
          </a:prstGeom>
        </p:spPr>
        <p:txBody>
          <a:bodyPr/>
          <a:lstStyle>
            <a:lvl1pPr marL="0" indent="0">
              <a:lnSpc>
                <a:spcPct val="150000"/>
              </a:lnSpc>
              <a:buNone/>
              <a:defRPr sz="1400">
                <a:solidFill>
                  <a:schemeClr val="tx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1"/>
          </p:nvPr>
        </p:nvSpPr>
        <p:spPr>
          <a:xfrm>
            <a:off x="3281129" y="3119130"/>
            <a:ext cx="2481263" cy="2834639"/>
          </a:xfrm>
          <a:prstGeom prst="rect">
            <a:avLst/>
          </a:prstGeom>
        </p:spPr>
        <p:txBody>
          <a:bodyPr/>
          <a:lstStyle>
            <a:lvl1pPr marL="0" indent="0">
              <a:lnSpc>
                <a:spcPct val="150000"/>
              </a:lnSpc>
              <a:buNone/>
              <a:defRPr sz="1400">
                <a:solidFill>
                  <a:schemeClr val="bg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9" name="Text Placeholder 2"/>
          <p:cNvSpPr>
            <a:spLocks noGrp="1"/>
          </p:cNvSpPr>
          <p:nvPr>
            <p:ph type="body" idx="12"/>
          </p:nvPr>
        </p:nvSpPr>
        <p:spPr>
          <a:xfrm>
            <a:off x="6382469" y="3119130"/>
            <a:ext cx="2481263" cy="2834639"/>
          </a:xfrm>
          <a:prstGeom prst="rect">
            <a:avLst/>
          </a:prstGeom>
        </p:spPr>
        <p:txBody>
          <a:bodyPr/>
          <a:lstStyle>
            <a:lvl1pPr marL="0" indent="0">
              <a:lnSpc>
                <a:spcPct val="150000"/>
              </a:lnSpc>
              <a:buNone/>
              <a:defRPr sz="1400">
                <a:solidFill>
                  <a:srgbClr val="004689"/>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3"/>
          </p:nvPr>
        </p:nvSpPr>
        <p:spPr>
          <a:xfrm>
            <a:off x="294089" y="2763530"/>
            <a:ext cx="2481263" cy="436879"/>
          </a:xfrm>
          <a:prstGeom prst="rect">
            <a:avLst/>
          </a:prstGeom>
        </p:spPr>
        <p:txBody>
          <a:bodyPr/>
          <a:lstStyle>
            <a:lvl1pPr marL="0" indent="0">
              <a:lnSpc>
                <a:spcPct val="150000"/>
              </a:lnSpc>
              <a:buNone/>
              <a:defRPr sz="1200" b="1">
                <a:solidFill>
                  <a:schemeClr val="tx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22" name="Text Placeholder 2"/>
          <p:cNvSpPr>
            <a:spLocks noGrp="1"/>
          </p:cNvSpPr>
          <p:nvPr>
            <p:ph type="body" idx="15"/>
          </p:nvPr>
        </p:nvSpPr>
        <p:spPr>
          <a:xfrm>
            <a:off x="3280176" y="2763530"/>
            <a:ext cx="2481263" cy="436879"/>
          </a:xfrm>
          <a:prstGeom prst="rect">
            <a:avLst/>
          </a:prstGeom>
        </p:spPr>
        <p:txBody>
          <a:bodyPr/>
          <a:lstStyle>
            <a:lvl1pPr marL="0" indent="0">
              <a:lnSpc>
                <a:spcPct val="150000"/>
              </a:lnSpc>
              <a:buNone/>
              <a:defRPr sz="1200" b="1">
                <a:solidFill>
                  <a:schemeClr val="bg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23" name="Text Placeholder 2"/>
          <p:cNvSpPr>
            <a:spLocks noGrp="1"/>
          </p:cNvSpPr>
          <p:nvPr>
            <p:ph type="body" idx="16"/>
          </p:nvPr>
        </p:nvSpPr>
        <p:spPr>
          <a:xfrm>
            <a:off x="6382469" y="2763530"/>
            <a:ext cx="2481263" cy="436879"/>
          </a:xfrm>
          <a:prstGeom prst="rect">
            <a:avLst/>
          </a:prstGeom>
        </p:spPr>
        <p:txBody>
          <a:bodyPr/>
          <a:lstStyle>
            <a:lvl1pPr marL="0" indent="0">
              <a:lnSpc>
                <a:spcPct val="150000"/>
              </a:lnSpc>
              <a:buNone/>
              <a:defRPr sz="1200" b="1">
                <a:solidFill>
                  <a:srgbClr val="004689"/>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17"/>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25D901F1-8E74-4472-A306-35C613FCA962}" type="slidenum">
              <a:rPr lang="en-US" altLang="en-US"/>
              <a:pPr>
                <a:defRPr/>
              </a:pPr>
              <a:t>‹#›</a:t>
            </a:fld>
            <a:endParaRPr lang="en-US" altLang="en-US" dirty="0"/>
          </a:p>
        </p:txBody>
      </p:sp>
    </p:spTree>
    <p:extLst>
      <p:ext uri="{BB962C8B-B14F-4D97-AF65-F5344CB8AC3E}">
        <p14:creationId xmlns:p14="http://schemas.microsoft.com/office/powerpoint/2010/main" val="3108197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Layout - Bright">
    <p:spTree>
      <p:nvGrpSpPr>
        <p:cNvPr id="1" name=""/>
        <p:cNvGrpSpPr/>
        <p:nvPr/>
      </p:nvGrpSpPr>
      <p:grpSpPr>
        <a:xfrm>
          <a:off x="0" y="0"/>
          <a:ext cx="0" cy="0"/>
          <a:chOff x="0" y="0"/>
          <a:chExt cx="0" cy="0"/>
        </a:xfrm>
      </p:grpSpPr>
      <p:sp>
        <p:nvSpPr>
          <p:cNvPr id="21" name="Oval 20"/>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p:cNvSpPr/>
          <p:nvPr userDrawn="1"/>
        </p:nvSpPr>
        <p:spPr>
          <a:xfrm>
            <a:off x="3034904" y="2405063"/>
            <a:ext cx="3067050" cy="3929062"/>
          </a:xfrm>
          <a:prstGeom prst="rect">
            <a:avLst/>
          </a:prstGeom>
          <a:solidFill>
            <a:srgbClr val="004689"/>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 name="Rectangle 10"/>
          <p:cNvSpPr/>
          <p:nvPr userDrawn="1"/>
        </p:nvSpPr>
        <p:spPr>
          <a:xfrm>
            <a:off x="1" y="2405063"/>
            <a:ext cx="3034904" cy="3929062"/>
          </a:xfrm>
          <a:prstGeom prst="rect">
            <a:avLst/>
          </a:prstGeom>
          <a:solidFill>
            <a:srgbClr val="6ABA89"/>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Rectangle 11"/>
          <p:cNvSpPr/>
          <p:nvPr userDrawn="1"/>
        </p:nvSpPr>
        <p:spPr>
          <a:xfrm>
            <a:off x="6101957" y="2405063"/>
            <a:ext cx="3042047" cy="3929062"/>
          </a:xfrm>
          <a:prstGeom prst="rect">
            <a:avLst/>
          </a:prstGeom>
          <a:solidFill>
            <a:srgbClr val="EAB917"/>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86728" y="642939"/>
            <a:ext cx="7886700" cy="840422"/>
          </a:xfrm>
          <a:prstGeom prst="rect">
            <a:avLst/>
          </a:prstGeom>
        </p:spPr>
        <p:txBody>
          <a:bodyPr anchor="t"/>
          <a:lstStyle>
            <a:lvl1pPr>
              <a:defRPr sz="3600" b="1" i="0">
                <a:solidFill>
                  <a:srgbClr val="00468B"/>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79108" y="1310641"/>
            <a:ext cx="7886700" cy="812799"/>
          </a:xfrm>
          <a:prstGeom prst="rect">
            <a:avLst/>
          </a:prstGeom>
        </p:spPr>
        <p:txBody>
          <a:bodyPr/>
          <a:lstStyle>
            <a:lvl1pPr marL="0" indent="0">
              <a:lnSpc>
                <a:spcPct val="100000"/>
              </a:lnSpc>
              <a:buNone/>
              <a:defRPr sz="1800">
                <a:solidFill>
                  <a:srgbClr val="7F7F7F"/>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6" name="Text Placeholder 2"/>
          <p:cNvSpPr>
            <a:spLocks noGrp="1"/>
          </p:cNvSpPr>
          <p:nvPr>
            <p:ph type="body" idx="10"/>
          </p:nvPr>
        </p:nvSpPr>
        <p:spPr>
          <a:xfrm>
            <a:off x="294089" y="3119130"/>
            <a:ext cx="2481263" cy="2834639"/>
          </a:xfrm>
          <a:prstGeom prst="rect">
            <a:avLst/>
          </a:prstGeom>
        </p:spPr>
        <p:txBody>
          <a:bodyPr/>
          <a:lstStyle>
            <a:lvl1pPr marL="0" indent="0">
              <a:lnSpc>
                <a:spcPct val="150000"/>
              </a:lnSpc>
              <a:buNone/>
              <a:defRPr sz="1400">
                <a:solidFill>
                  <a:schemeClr val="bg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1"/>
          </p:nvPr>
        </p:nvSpPr>
        <p:spPr>
          <a:xfrm>
            <a:off x="3281129" y="3119130"/>
            <a:ext cx="2481263" cy="2834639"/>
          </a:xfrm>
          <a:prstGeom prst="rect">
            <a:avLst/>
          </a:prstGeom>
        </p:spPr>
        <p:txBody>
          <a:bodyPr/>
          <a:lstStyle>
            <a:lvl1pPr marL="0" indent="0">
              <a:lnSpc>
                <a:spcPct val="150000"/>
              </a:lnSpc>
              <a:buNone/>
              <a:defRPr sz="1400">
                <a:solidFill>
                  <a:schemeClr val="bg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9" name="Text Placeholder 2"/>
          <p:cNvSpPr>
            <a:spLocks noGrp="1"/>
          </p:cNvSpPr>
          <p:nvPr>
            <p:ph type="body" idx="12"/>
          </p:nvPr>
        </p:nvSpPr>
        <p:spPr>
          <a:xfrm>
            <a:off x="6382469" y="3119130"/>
            <a:ext cx="2481263" cy="2834639"/>
          </a:xfrm>
          <a:prstGeom prst="rect">
            <a:avLst/>
          </a:prstGeom>
        </p:spPr>
        <p:txBody>
          <a:bodyPr/>
          <a:lstStyle>
            <a:lvl1pPr marL="0" indent="0">
              <a:lnSpc>
                <a:spcPct val="150000"/>
              </a:lnSpc>
              <a:buNone/>
              <a:defRPr sz="1400">
                <a:solidFill>
                  <a:srgbClr val="004689"/>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3"/>
          </p:nvPr>
        </p:nvSpPr>
        <p:spPr>
          <a:xfrm>
            <a:off x="294089" y="2763530"/>
            <a:ext cx="2481263" cy="436879"/>
          </a:xfrm>
          <a:prstGeom prst="rect">
            <a:avLst/>
          </a:prstGeom>
        </p:spPr>
        <p:txBody>
          <a:bodyPr/>
          <a:lstStyle>
            <a:lvl1pPr marL="0" indent="0">
              <a:lnSpc>
                <a:spcPct val="150000"/>
              </a:lnSpc>
              <a:buNone/>
              <a:defRPr sz="1200" b="1">
                <a:solidFill>
                  <a:schemeClr val="bg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22" name="Text Placeholder 2"/>
          <p:cNvSpPr>
            <a:spLocks noGrp="1"/>
          </p:cNvSpPr>
          <p:nvPr>
            <p:ph type="body" idx="15"/>
          </p:nvPr>
        </p:nvSpPr>
        <p:spPr>
          <a:xfrm>
            <a:off x="3280176" y="2763530"/>
            <a:ext cx="2481263" cy="436879"/>
          </a:xfrm>
          <a:prstGeom prst="rect">
            <a:avLst/>
          </a:prstGeom>
        </p:spPr>
        <p:txBody>
          <a:bodyPr/>
          <a:lstStyle>
            <a:lvl1pPr marL="0" indent="0">
              <a:lnSpc>
                <a:spcPct val="150000"/>
              </a:lnSpc>
              <a:buNone/>
              <a:defRPr sz="1200" b="1">
                <a:solidFill>
                  <a:schemeClr val="bg1"/>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23" name="Text Placeholder 2"/>
          <p:cNvSpPr>
            <a:spLocks noGrp="1"/>
          </p:cNvSpPr>
          <p:nvPr>
            <p:ph type="body" idx="16"/>
          </p:nvPr>
        </p:nvSpPr>
        <p:spPr>
          <a:xfrm>
            <a:off x="6382469" y="2763530"/>
            <a:ext cx="2481263" cy="436879"/>
          </a:xfrm>
          <a:prstGeom prst="rect">
            <a:avLst/>
          </a:prstGeom>
        </p:spPr>
        <p:txBody>
          <a:bodyPr/>
          <a:lstStyle>
            <a:lvl1pPr marL="0" indent="0">
              <a:lnSpc>
                <a:spcPct val="150000"/>
              </a:lnSpc>
              <a:buNone/>
              <a:defRPr sz="1200" b="1">
                <a:solidFill>
                  <a:srgbClr val="004689"/>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17"/>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28D4CF05-4EC4-4BF5-8B66-3E9A01A31495}" type="slidenum">
              <a:rPr lang="en-US" altLang="en-US"/>
              <a:pPr>
                <a:defRPr/>
              </a:pPr>
              <a:t>‹#›</a:t>
            </a:fld>
            <a:endParaRPr lang="en-US" altLang="en-US" dirty="0"/>
          </a:p>
        </p:txBody>
      </p:sp>
    </p:spTree>
    <p:extLst>
      <p:ext uri="{BB962C8B-B14F-4D97-AF65-F5344CB8AC3E}">
        <p14:creationId xmlns:p14="http://schemas.microsoft.com/office/powerpoint/2010/main" val="236662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Layout">
    <p:spTree>
      <p:nvGrpSpPr>
        <p:cNvPr id="1" name=""/>
        <p:cNvGrpSpPr/>
        <p:nvPr/>
      </p:nvGrpSpPr>
      <p:grpSpPr>
        <a:xfrm>
          <a:off x="0" y="0"/>
          <a:ext cx="0" cy="0"/>
          <a:chOff x="0" y="0"/>
          <a:chExt cx="0" cy="0"/>
        </a:xfrm>
      </p:grpSpPr>
      <p:sp>
        <p:nvSpPr>
          <p:cNvPr id="5" name="Rectangle 4"/>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Rectangle 5"/>
          <p:cNvSpPr/>
          <p:nvPr userDrawn="1"/>
        </p:nvSpPr>
        <p:spPr>
          <a:xfrm>
            <a:off x="0" y="6334134"/>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Oval 11"/>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83874" y="578494"/>
            <a:ext cx="3158735" cy="2194559"/>
          </a:xfrm>
          <a:prstGeom prst="rect">
            <a:avLst/>
          </a:prstGeom>
        </p:spPr>
        <p:txBody>
          <a:bodyPr/>
          <a:lstStyle>
            <a:lvl1pPr>
              <a:lnSpc>
                <a:spcPct val="100000"/>
              </a:lnSpc>
              <a:defRPr sz="4000" b="1" i="0">
                <a:solidFill>
                  <a:srgbClr val="00468B"/>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8"/>
          <p:cNvSpPr>
            <a:spLocks noGrp="1"/>
          </p:cNvSpPr>
          <p:nvPr>
            <p:ph type="body" sz="quarter" idx="13"/>
          </p:nvPr>
        </p:nvSpPr>
        <p:spPr>
          <a:xfrm>
            <a:off x="3956927" y="598829"/>
            <a:ext cx="4699397" cy="5364162"/>
          </a:xfrm>
          <a:prstGeom prst="rect">
            <a:avLst/>
          </a:prstGeom>
        </p:spPr>
        <p:txBody>
          <a:bodyPr vert="horz"/>
          <a:lstStyle>
            <a:lvl1pPr marL="0" indent="0">
              <a:lnSpc>
                <a:spcPct val="150000"/>
              </a:lnSpc>
              <a:buNone/>
              <a:defRPr sz="1400">
                <a:solidFill>
                  <a:srgbClr val="7F7F7F"/>
                </a:solidFill>
                <a:latin typeface="Segoe UI" panose="020B0502040204020203" pitchFamily="34" charset="0"/>
                <a:cs typeface="Segoe UI" panose="020B0502040204020203" pitchFamily="34" charset="0"/>
              </a:defRPr>
            </a:lvl1pPr>
            <a:lvl2pPr marL="457178" indent="0">
              <a:lnSpc>
                <a:spcPct val="150000"/>
              </a:lnSpc>
              <a:buNone/>
              <a:defRPr sz="1400">
                <a:solidFill>
                  <a:srgbClr val="7F7F7F"/>
                </a:solidFill>
                <a:latin typeface="Open Sans"/>
                <a:cs typeface="Open Sans"/>
              </a:defRPr>
            </a:lvl2pPr>
            <a:lvl3pPr marL="914354" indent="0">
              <a:lnSpc>
                <a:spcPct val="150000"/>
              </a:lnSpc>
              <a:buNone/>
              <a:defRPr sz="1400">
                <a:solidFill>
                  <a:srgbClr val="7F7F7F"/>
                </a:solidFill>
                <a:latin typeface="Open Sans"/>
                <a:cs typeface="Open Sans"/>
              </a:defRPr>
            </a:lvl3pPr>
            <a:lvl4pPr marL="1371532" indent="0">
              <a:lnSpc>
                <a:spcPct val="150000"/>
              </a:lnSpc>
              <a:buNone/>
              <a:defRPr sz="1400">
                <a:solidFill>
                  <a:srgbClr val="7F7F7F"/>
                </a:solidFill>
                <a:latin typeface="Open Sans"/>
                <a:cs typeface="Open Sans"/>
              </a:defRPr>
            </a:lvl4pPr>
            <a:lvl5pPr marL="1828709" indent="0">
              <a:lnSpc>
                <a:spcPct val="150000"/>
              </a:lnSpc>
              <a:buNone/>
              <a:defRPr sz="1400">
                <a:solidFill>
                  <a:srgbClr val="7F7F7F"/>
                </a:solidFill>
                <a:latin typeface="Open Sans"/>
                <a:cs typeface="Open Sans"/>
              </a:defRPr>
            </a:lvl5pPr>
          </a:lstStyle>
          <a:p>
            <a:pPr lvl="0"/>
            <a:r>
              <a:rPr lang="en-US" dirty="0"/>
              <a:t>Click to edit Master text styles</a:t>
            </a:r>
          </a:p>
        </p:txBody>
      </p:sp>
      <p:sp>
        <p:nvSpPr>
          <p:cNvPr id="13" name="Text Placeholder 2"/>
          <p:cNvSpPr>
            <a:spLocks noGrp="1"/>
          </p:cNvSpPr>
          <p:nvPr>
            <p:ph type="body" idx="10"/>
          </p:nvPr>
        </p:nvSpPr>
        <p:spPr>
          <a:xfrm>
            <a:off x="478083" y="2766377"/>
            <a:ext cx="3164527" cy="2834639"/>
          </a:xfrm>
          <a:prstGeom prst="rect">
            <a:avLst/>
          </a:prstGeom>
        </p:spPr>
        <p:txBody>
          <a:bodyPr/>
          <a:lstStyle>
            <a:lvl1pPr marL="0" indent="0">
              <a:lnSpc>
                <a:spcPct val="100000"/>
              </a:lnSpc>
              <a:buNone/>
              <a:defRPr sz="1600" b="1">
                <a:solidFill>
                  <a:srgbClr val="00468B"/>
                </a:solidFill>
                <a:latin typeface="Segoe UI" panose="020B0502040204020203" pitchFamily="34" charset="0"/>
                <a:cs typeface="Segoe UI" panose="020B050204020402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10" name="Slide Number Placeholder 5"/>
          <p:cNvSpPr>
            <a:spLocks noGrp="1"/>
          </p:cNvSpPr>
          <p:nvPr>
            <p:ph type="sldNum" sz="quarter" idx="14"/>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C87C9E01-8C15-456A-9336-4A2DA08CB2BB}" type="slidenum">
              <a:rPr lang="en-US" altLang="en-US"/>
              <a:pPr>
                <a:defRPr/>
              </a:pPr>
              <a:t>‹#›</a:t>
            </a:fld>
            <a:endParaRPr lang="en-US" altLang="en-US" dirty="0"/>
          </a:p>
        </p:txBody>
      </p:sp>
    </p:spTree>
    <p:extLst>
      <p:ext uri="{BB962C8B-B14F-4D97-AF65-F5344CB8AC3E}">
        <p14:creationId xmlns:p14="http://schemas.microsoft.com/office/powerpoint/2010/main" val="60938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6" name="Rectangle 5"/>
          <p:cNvSpPr/>
          <p:nvPr userDrawn="1"/>
        </p:nvSpPr>
        <p:spPr>
          <a:xfrm>
            <a:off x="0" y="6334134"/>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Oval 11"/>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8" name="Picture Placeholder 17"/>
          <p:cNvSpPr>
            <a:spLocks noGrp="1"/>
          </p:cNvSpPr>
          <p:nvPr>
            <p:ph type="pic" sz="quarter" idx="15"/>
          </p:nvPr>
        </p:nvSpPr>
        <p:spPr>
          <a:xfrm>
            <a:off x="5" y="9"/>
            <a:ext cx="3270647" cy="6334125"/>
          </a:xfrm>
          <a:prstGeom prst="rect">
            <a:avLst/>
          </a:prstGeom>
        </p:spPr>
        <p:txBody>
          <a:bodyPr vert="horz"/>
          <a:lstStyle/>
          <a:p>
            <a:pPr lvl="0"/>
            <a:r>
              <a:rPr lang="en-US" noProof="0" dirty="0"/>
              <a:t>Drag picture to placeholder or click icon to add</a:t>
            </a:r>
          </a:p>
        </p:txBody>
      </p:sp>
      <p:sp>
        <p:nvSpPr>
          <p:cNvPr id="4" name="Content Placeholder 3"/>
          <p:cNvSpPr>
            <a:spLocks noGrp="1"/>
          </p:cNvSpPr>
          <p:nvPr>
            <p:ph sz="half" idx="2"/>
          </p:nvPr>
        </p:nvSpPr>
        <p:spPr>
          <a:xfrm>
            <a:off x="3506393" y="1113163"/>
            <a:ext cx="5348049" cy="697617"/>
          </a:xfrm>
          <a:prstGeom prst="rect">
            <a:avLst/>
          </a:prstGeom>
        </p:spPr>
        <p:txBody>
          <a:bodyPr/>
          <a:lstStyle>
            <a:lvl1pPr marL="0" indent="0" algn="l">
              <a:lnSpc>
                <a:spcPct val="50000"/>
              </a:lnSpc>
              <a:spcAft>
                <a:spcPts val="1200"/>
              </a:spcAft>
              <a:buNone/>
              <a:defRPr sz="2400" b="1">
                <a:solidFill>
                  <a:srgbClr val="00468B"/>
                </a:solidFill>
                <a:latin typeface="Segoe UI" panose="020B0502040204020203" pitchFamily="34" charset="0"/>
                <a:cs typeface="Segoe UI" panose="020B0502040204020203" pitchFamily="34" charset="0"/>
              </a:defRPr>
            </a:lvl1pPr>
            <a:lvl2pPr marL="457178" indent="0" algn="l">
              <a:lnSpc>
                <a:spcPct val="100000"/>
              </a:lnSpc>
              <a:buNone/>
              <a:defRPr sz="1600" b="1">
                <a:solidFill>
                  <a:srgbClr val="00468B"/>
                </a:solidFill>
                <a:latin typeface="Open Sans"/>
                <a:cs typeface="Open Sans"/>
              </a:defRPr>
            </a:lvl2pPr>
            <a:lvl3pPr marL="914354" indent="0" algn="l">
              <a:lnSpc>
                <a:spcPct val="150000"/>
              </a:lnSpc>
              <a:buNone/>
              <a:defRPr sz="1400">
                <a:solidFill>
                  <a:srgbClr val="7F7F7F"/>
                </a:solidFill>
                <a:latin typeface="Open Sans"/>
                <a:cs typeface="Open Sans"/>
              </a:defRPr>
            </a:lvl3pPr>
          </a:lstStyle>
          <a:p>
            <a:pPr lvl="0"/>
            <a:r>
              <a:rPr lang="en-US" dirty="0"/>
              <a:t>Click to edit Master text styles</a:t>
            </a:r>
          </a:p>
        </p:txBody>
      </p:sp>
      <p:sp>
        <p:nvSpPr>
          <p:cNvPr id="9" name="Text Placeholder 8"/>
          <p:cNvSpPr>
            <a:spLocks noGrp="1"/>
          </p:cNvSpPr>
          <p:nvPr>
            <p:ph type="body" sz="quarter" idx="13"/>
          </p:nvPr>
        </p:nvSpPr>
        <p:spPr>
          <a:xfrm>
            <a:off x="3506393" y="2880772"/>
            <a:ext cx="5348049" cy="3138680"/>
          </a:xfrm>
          <a:prstGeom prst="rect">
            <a:avLst/>
          </a:prstGeom>
        </p:spPr>
        <p:txBody>
          <a:bodyPr vert="horz"/>
          <a:lstStyle>
            <a:lvl1pPr marL="0" indent="0">
              <a:lnSpc>
                <a:spcPct val="150000"/>
              </a:lnSpc>
              <a:buNone/>
              <a:defRPr sz="1400">
                <a:solidFill>
                  <a:srgbClr val="7F7F7F"/>
                </a:solidFill>
                <a:latin typeface="Segoe UI" panose="020B0502040204020203" pitchFamily="34" charset="0"/>
                <a:cs typeface="Segoe UI" panose="020B0502040204020203" pitchFamily="34" charset="0"/>
              </a:defRPr>
            </a:lvl1pPr>
            <a:lvl2pPr marL="457178" indent="0">
              <a:lnSpc>
                <a:spcPct val="150000"/>
              </a:lnSpc>
              <a:buNone/>
              <a:defRPr sz="1400">
                <a:solidFill>
                  <a:srgbClr val="7F7F7F"/>
                </a:solidFill>
                <a:latin typeface="Open Sans"/>
                <a:cs typeface="Open Sans"/>
              </a:defRPr>
            </a:lvl2pPr>
            <a:lvl3pPr marL="914354" indent="0">
              <a:lnSpc>
                <a:spcPct val="150000"/>
              </a:lnSpc>
              <a:buNone/>
              <a:defRPr sz="1400">
                <a:solidFill>
                  <a:srgbClr val="7F7F7F"/>
                </a:solidFill>
                <a:latin typeface="Open Sans"/>
                <a:cs typeface="Open Sans"/>
              </a:defRPr>
            </a:lvl3pPr>
            <a:lvl4pPr marL="1371532" indent="0">
              <a:lnSpc>
                <a:spcPct val="150000"/>
              </a:lnSpc>
              <a:buNone/>
              <a:defRPr sz="1400">
                <a:solidFill>
                  <a:srgbClr val="7F7F7F"/>
                </a:solidFill>
                <a:latin typeface="Open Sans"/>
                <a:cs typeface="Open Sans"/>
              </a:defRPr>
            </a:lvl4pPr>
            <a:lvl5pPr marL="1828709" indent="0">
              <a:lnSpc>
                <a:spcPct val="150000"/>
              </a:lnSpc>
              <a:buNone/>
              <a:defRPr sz="1400">
                <a:solidFill>
                  <a:srgbClr val="7F7F7F"/>
                </a:solidFill>
                <a:latin typeface="Open Sans"/>
                <a:cs typeface="Open Sans"/>
              </a:defRPr>
            </a:lvl5pPr>
          </a:lstStyle>
          <a:p>
            <a:pPr lvl="0"/>
            <a:r>
              <a:rPr lang="en-US" dirty="0"/>
              <a:t>Click to edit Master text styles</a:t>
            </a:r>
          </a:p>
        </p:txBody>
      </p:sp>
      <p:sp>
        <p:nvSpPr>
          <p:cNvPr id="16" name="Text Placeholder 8"/>
          <p:cNvSpPr>
            <a:spLocks noGrp="1"/>
          </p:cNvSpPr>
          <p:nvPr>
            <p:ph type="body" sz="quarter" idx="16"/>
          </p:nvPr>
        </p:nvSpPr>
        <p:spPr>
          <a:xfrm>
            <a:off x="3506393" y="1763294"/>
            <a:ext cx="5348049" cy="905843"/>
          </a:xfrm>
          <a:prstGeom prst="rect">
            <a:avLst/>
          </a:prstGeom>
        </p:spPr>
        <p:txBody>
          <a:bodyPr vert="horz"/>
          <a:lstStyle>
            <a:lvl1pPr marL="0" indent="0">
              <a:lnSpc>
                <a:spcPct val="150000"/>
              </a:lnSpc>
              <a:buNone/>
              <a:defRPr sz="1600" b="1">
                <a:solidFill>
                  <a:srgbClr val="00468B"/>
                </a:solidFill>
                <a:latin typeface="Segoe UI" panose="020B0502040204020203" pitchFamily="34" charset="0"/>
                <a:cs typeface="Segoe UI" panose="020B0502040204020203" pitchFamily="34" charset="0"/>
              </a:defRPr>
            </a:lvl1pPr>
            <a:lvl2pPr marL="457178" indent="0">
              <a:lnSpc>
                <a:spcPct val="150000"/>
              </a:lnSpc>
              <a:buNone/>
              <a:defRPr sz="1400">
                <a:solidFill>
                  <a:srgbClr val="7F7F7F"/>
                </a:solidFill>
                <a:latin typeface="Open Sans"/>
                <a:cs typeface="Open Sans"/>
              </a:defRPr>
            </a:lvl2pPr>
            <a:lvl3pPr marL="914354" indent="0">
              <a:lnSpc>
                <a:spcPct val="150000"/>
              </a:lnSpc>
              <a:buNone/>
              <a:defRPr sz="1400">
                <a:solidFill>
                  <a:srgbClr val="7F7F7F"/>
                </a:solidFill>
                <a:latin typeface="Open Sans"/>
                <a:cs typeface="Open Sans"/>
              </a:defRPr>
            </a:lvl3pPr>
            <a:lvl4pPr marL="1371532" indent="0">
              <a:lnSpc>
                <a:spcPct val="150000"/>
              </a:lnSpc>
              <a:buNone/>
              <a:defRPr sz="1400">
                <a:solidFill>
                  <a:srgbClr val="7F7F7F"/>
                </a:solidFill>
                <a:latin typeface="Open Sans"/>
                <a:cs typeface="Open Sans"/>
              </a:defRPr>
            </a:lvl4pPr>
            <a:lvl5pPr marL="1828709" indent="0">
              <a:lnSpc>
                <a:spcPct val="150000"/>
              </a:lnSpc>
              <a:buNone/>
              <a:defRPr sz="1400">
                <a:solidFill>
                  <a:srgbClr val="7F7F7F"/>
                </a:solidFill>
                <a:latin typeface="Open Sans"/>
                <a:cs typeface="Open Sans"/>
              </a:defRPr>
            </a:lvl5pPr>
          </a:lstStyle>
          <a:p>
            <a:pPr lvl="0"/>
            <a:r>
              <a:rPr lang="en-US" dirty="0"/>
              <a:t>Click to edit Master text styles</a:t>
            </a:r>
          </a:p>
        </p:txBody>
      </p:sp>
      <p:sp>
        <p:nvSpPr>
          <p:cNvPr id="10" name="Slide Number Placeholder 5"/>
          <p:cNvSpPr>
            <a:spLocks noGrp="1"/>
          </p:cNvSpPr>
          <p:nvPr>
            <p:ph type="sldNum" sz="quarter" idx="17"/>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B490055B-182A-41E5-BD0F-54C2D4A68EBF}" type="slidenum">
              <a:rPr lang="en-US" altLang="en-US"/>
              <a:pPr>
                <a:defRPr/>
              </a:pPr>
              <a:t>‹#›</a:t>
            </a:fld>
            <a:endParaRPr lang="en-US" altLang="en-US" dirty="0"/>
          </a:p>
        </p:txBody>
      </p:sp>
    </p:spTree>
    <p:extLst>
      <p:ext uri="{BB962C8B-B14F-4D97-AF65-F5344CB8AC3E}">
        <p14:creationId xmlns:p14="http://schemas.microsoft.com/office/powerpoint/2010/main" val="1533152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4763"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8" name="Rectangle 7"/>
          <p:cNvSpPr/>
          <p:nvPr userDrawn="1"/>
        </p:nvSpPr>
        <p:spPr>
          <a:xfrm>
            <a:off x="0" y="6334134"/>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 name="Oval 14"/>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9841" y="709867"/>
            <a:ext cx="7886700" cy="649705"/>
          </a:xfrm>
          <a:prstGeom prst="rect">
            <a:avLst/>
          </a:prstGeom>
        </p:spPr>
        <p:txBody>
          <a:bodyPr/>
          <a:lstStyle>
            <a:lvl1pPr>
              <a:defRPr sz="360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629842" y="1380363"/>
            <a:ext cx="3868340" cy="823912"/>
          </a:xfrm>
          <a:prstGeom prst="rect">
            <a:avLst/>
          </a:prstGeom>
        </p:spPr>
        <p:txBody>
          <a:bodyPr anchor="b"/>
          <a:lstStyle>
            <a:lvl1pPr marL="0" indent="0">
              <a:buNone/>
              <a:defRPr sz="24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204275"/>
            <a:ext cx="3868340" cy="3979038"/>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380363"/>
            <a:ext cx="3887391" cy="823912"/>
          </a:xfrm>
          <a:prstGeom prst="rect">
            <a:avLst/>
          </a:prstGeom>
        </p:spPr>
        <p:txBody>
          <a:bodyPr anchor="b"/>
          <a:lstStyle>
            <a:lvl1pPr marL="0" indent="0">
              <a:buNone/>
              <a:defRPr sz="24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2" y="2204275"/>
            <a:ext cx="3887391" cy="3979038"/>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0"/>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8A2A8C9F-43E6-4D91-B8A5-3D4A187BE666}" type="slidenum">
              <a:rPr lang="en-US" altLang="en-US"/>
              <a:pPr>
                <a:defRPr/>
              </a:pPr>
              <a:t>‹#›</a:t>
            </a:fld>
            <a:endParaRPr lang="en-US" altLang="en-US" dirty="0"/>
          </a:p>
        </p:txBody>
      </p:sp>
    </p:spTree>
    <p:extLst>
      <p:ext uri="{BB962C8B-B14F-4D97-AF65-F5344CB8AC3E}">
        <p14:creationId xmlns:p14="http://schemas.microsoft.com/office/powerpoint/2010/main" val="3152979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p:cNvSpPr/>
          <p:nvPr userDrawn="1"/>
        </p:nvSpPr>
        <p:spPr>
          <a:xfrm>
            <a:off x="0" y="6334134"/>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 name="Oval 10"/>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1031131"/>
            <a:ext cx="7886700" cy="637331"/>
          </a:xfrm>
          <a:prstGeom prst="rect">
            <a:avLst/>
          </a:prstGeom>
        </p:spPr>
        <p:txBody>
          <a:bodyPr/>
          <a:lstStyle>
            <a:lvl1pPr>
              <a:defRPr sz="40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10" name="Table Placeholder 9"/>
          <p:cNvSpPr>
            <a:spLocks noGrp="1"/>
          </p:cNvSpPr>
          <p:nvPr>
            <p:ph type="tbl" sz="quarter" idx="11"/>
          </p:nvPr>
        </p:nvSpPr>
        <p:spPr>
          <a:xfrm>
            <a:off x="628650" y="1781179"/>
            <a:ext cx="7886700" cy="4075721"/>
          </a:xfrm>
          <a:prstGeom prst="rect">
            <a:avLst/>
          </a:prstGeom>
        </p:spPr>
        <p:txBody>
          <a:bodyPr/>
          <a:lstStyle/>
          <a:p>
            <a:pPr lvl="0"/>
            <a:endParaRPr lang="en-US" noProof="0" dirty="0"/>
          </a:p>
        </p:txBody>
      </p:sp>
      <p:sp>
        <p:nvSpPr>
          <p:cNvPr id="8" name="Slide Number Placeholder 5"/>
          <p:cNvSpPr>
            <a:spLocks noGrp="1"/>
          </p:cNvSpPr>
          <p:nvPr>
            <p:ph type="sldNum" sz="quarter" idx="12"/>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14D3A9E1-B1C1-4DD5-878E-3D646EF1D670}" type="slidenum">
              <a:rPr lang="en-US" altLang="en-US"/>
              <a:pPr>
                <a:defRPr/>
              </a:pPr>
              <a:t>‹#›</a:t>
            </a:fld>
            <a:endParaRPr lang="en-US" altLang="en-US" dirty="0"/>
          </a:p>
        </p:txBody>
      </p:sp>
      <p:sp>
        <p:nvSpPr>
          <p:cNvPr id="12" name="Content Placeholder 2"/>
          <p:cNvSpPr>
            <a:spLocks noGrp="1"/>
          </p:cNvSpPr>
          <p:nvPr>
            <p:ph idx="13"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301191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3"/>
          <p:cNvSpPr/>
          <p:nvPr userDrawn="1"/>
        </p:nvSpPr>
        <p:spPr>
          <a:xfrm>
            <a:off x="0" y="6334134"/>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Oval 8"/>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1157591"/>
            <a:ext cx="7886700" cy="51087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10" name="Table Placeholder 9"/>
          <p:cNvSpPr>
            <a:spLocks noGrp="1"/>
          </p:cNvSpPr>
          <p:nvPr>
            <p:ph type="tbl" sz="quarter" idx="11"/>
          </p:nvPr>
        </p:nvSpPr>
        <p:spPr>
          <a:xfrm>
            <a:off x="628650" y="1781179"/>
            <a:ext cx="7886700" cy="4075721"/>
          </a:xfrm>
          <a:prstGeom prst="rect">
            <a:avLst/>
          </a:prstGeom>
        </p:spPr>
        <p:txBody>
          <a:bodyPr/>
          <a:lstStyle/>
          <a:p>
            <a:pPr lvl="0"/>
            <a:endParaRPr lang="en-US" noProof="0" dirty="0"/>
          </a:p>
        </p:txBody>
      </p:sp>
      <p:sp>
        <p:nvSpPr>
          <p:cNvPr id="7" name="Slide Number Placeholder 5"/>
          <p:cNvSpPr>
            <a:spLocks noGrp="1"/>
          </p:cNvSpPr>
          <p:nvPr>
            <p:ph type="sldNum" sz="quarter" idx="12"/>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1FDEED57-1726-4E18-8C31-B7B08412BC13}" type="slidenum">
              <a:rPr lang="en-US" altLang="en-US"/>
              <a:pPr>
                <a:defRPr/>
              </a:pPr>
              <a:t>‹#›</a:t>
            </a:fld>
            <a:endParaRPr lang="en-US" altLang="en-US" dirty="0"/>
          </a:p>
        </p:txBody>
      </p:sp>
      <p:sp>
        <p:nvSpPr>
          <p:cNvPr id="11" name="Content Placeholder 2"/>
          <p:cNvSpPr>
            <a:spLocks noGrp="1"/>
          </p:cNvSpPr>
          <p:nvPr>
            <p:ph idx="13"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3527411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 name="Rectangle 3"/>
          <p:cNvSpPr/>
          <p:nvPr userDrawn="1"/>
        </p:nvSpPr>
        <p:spPr>
          <a:xfrm>
            <a:off x="0" y="6334134"/>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Oval 9"/>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953311"/>
            <a:ext cx="7886700" cy="71515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9" name="Picture Placeholder 17"/>
          <p:cNvSpPr>
            <a:spLocks noGrp="1"/>
          </p:cNvSpPr>
          <p:nvPr>
            <p:ph type="pic" sz="quarter" idx="15"/>
          </p:nvPr>
        </p:nvSpPr>
        <p:spPr>
          <a:xfrm>
            <a:off x="628650" y="1698627"/>
            <a:ext cx="7886700" cy="4136690"/>
          </a:xfrm>
          <a:prstGeom prst="rect">
            <a:avLst/>
          </a:prstGeom>
        </p:spPr>
        <p:txBody>
          <a:bodyPr vert="horz"/>
          <a:lstStyle/>
          <a:p>
            <a:pPr lvl="0"/>
            <a:r>
              <a:rPr lang="en-US" noProof="0" dirty="0"/>
              <a:t>Drag picture to placeholder or click icon to add</a:t>
            </a:r>
          </a:p>
        </p:txBody>
      </p:sp>
      <p:sp>
        <p:nvSpPr>
          <p:cNvPr id="7" name="Slide Number Placeholder 5"/>
          <p:cNvSpPr>
            <a:spLocks noGrp="1"/>
          </p:cNvSpPr>
          <p:nvPr>
            <p:ph type="sldNum" sz="quarter" idx="16"/>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490A9A12-E4A9-4002-A1D0-FC7B7AF7257C}" type="slidenum">
              <a:rPr lang="en-US" altLang="en-US"/>
              <a:pPr>
                <a:defRPr/>
              </a:pPr>
              <a:t>‹#›</a:t>
            </a:fld>
            <a:endParaRPr lang="en-US" altLang="en-US" dirty="0"/>
          </a:p>
        </p:txBody>
      </p:sp>
      <p:sp>
        <p:nvSpPr>
          <p:cNvPr id="11"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195028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Lg Headline">
    <p:spTree>
      <p:nvGrpSpPr>
        <p:cNvPr id="1" name=""/>
        <p:cNvGrpSpPr/>
        <p:nvPr/>
      </p:nvGrpSpPr>
      <p:grpSpPr>
        <a:xfrm>
          <a:off x="0" y="0"/>
          <a:ext cx="0" cy="0"/>
          <a:chOff x="0" y="0"/>
          <a:chExt cx="0" cy="0"/>
        </a:xfrm>
      </p:grpSpPr>
      <p:sp>
        <p:nvSpPr>
          <p:cNvPr id="12" name="Oval 11"/>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p:cNvSpPr/>
          <p:nvPr userDrawn="1"/>
        </p:nvSpPr>
        <p:spPr>
          <a:xfrm>
            <a:off x="0" y="9"/>
            <a:ext cx="9144000" cy="633412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89ABE3"/>
              </a:solidFill>
            </a:endParaRPr>
          </a:p>
        </p:txBody>
      </p:sp>
      <p:sp>
        <p:nvSpPr>
          <p:cNvPr id="5" name="Title 1"/>
          <p:cNvSpPr txBox="1">
            <a:spLocks noChangeArrowheads="1"/>
          </p:cNvSpPr>
          <p:nvPr userDrawn="1"/>
        </p:nvSpPr>
        <p:spPr bwMode="auto">
          <a:xfrm>
            <a:off x="1376365" y="1820872"/>
            <a:ext cx="6423422" cy="2751137"/>
          </a:xfrm>
          <a:prstGeom prst="rect">
            <a:avLst/>
          </a:prstGeom>
          <a:solidFill>
            <a:schemeClr val="bg1"/>
          </a:solidFill>
          <a:ln>
            <a:noFill/>
          </a:ln>
          <a:extLst>
            <a:ext uri="{FAA26D3D-D897-4be2-8F04-BA451C77F1D7}"/>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endParaRPr lang="en-US" altLang="en-US" sz="4800" b="1" dirty="0">
              <a:solidFill>
                <a:srgbClr val="00468B"/>
              </a:solidFill>
              <a:latin typeface="Segoe UI" panose="020B0502040204020203" pitchFamily="34" charset="0"/>
              <a:ea typeface="Open Sans" panose="020B0606030504020204" pitchFamily="34" charset="0"/>
              <a:cs typeface="Segoe UI" panose="020B0502040204020203" pitchFamily="34" charset="0"/>
            </a:endParaRPr>
          </a:p>
        </p:txBody>
      </p:sp>
      <p:sp>
        <p:nvSpPr>
          <p:cNvPr id="8" name="Text Placeholder 12"/>
          <p:cNvSpPr>
            <a:spLocks noGrp="1"/>
          </p:cNvSpPr>
          <p:nvPr>
            <p:ph type="body" sz="quarter" idx="13"/>
          </p:nvPr>
        </p:nvSpPr>
        <p:spPr>
          <a:xfrm>
            <a:off x="1367082" y="2175282"/>
            <a:ext cx="6431352" cy="516890"/>
          </a:xfrm>
          <a:prstGeom prst="rect">
            <a:avLst/>
          </a:prstGeom>
        </p:spPr>
        <p:txBody>
          <a:bodyPr vert="horz" anchor="b"/>
          <a:lstStyle>
            <a:lvl1pPr marL="0" indent="0" algn="ctr">
              <a:lnSpc>
                <a:spcPct val="150000"/>
              </a:lnSpc>
              <a:buFontTx/>
              <a:buNone/>
              <a:defRPr sz="1800">
                <a:solidFill>
                  <a:srgbClr val="9ABBE8"/>
                </a:solidFill>
                <a:latin typeface="Segoe UI" panose="020B0502040204020203" pitchFamily="34" charset="0"/>
                <a:cs typeface="Segoe UI" panose="020B0502040204020203" pitchFamily="34" charset="0"/>
              </a:defRPr>
            </a:lvl1pPr>
            <a:lvl2pPr marL="457178" indent="0" algn="ctr">
              <a:lnSpc>
                <a:spcPct val="90000"/>
              </a:lnSpc>
              <a:buFontTx/>
              <a:buNone/>
              <a:defRPr sz="4800" b="1">
                <a:solidFill>
                  <a:srgbClr val="263B80"/>
                </a:solidFill>
                <a:latin typeface="Open Sans"/>
                <a:cs typeface="Open Sans"/>
              </a:defRPr>
            </a:lvl2pPr>
            <a:lvl3pPr marL="914354" indent="0" algn="ctr">
              <a:lnSpc>
                <a:spcPct val="150000"/>
              </a:lnSpc>
              <a:buFontTx/>
              <a:buNone/>
              <a:defRPr sz="1800">
                <a:solidFill>
                  <a:srgbClr val="263B80"/>
                </a:solidFill>
                <a:latin typeface="Open Sans"/>
                <a:cs typeface="Open Sans"/>
              </a:defRPr>
            </a:lvl3pPr>
            <a:lvl4pPr marL="1371532" indent="0" algn="ctr">
              <a:lnSpc>
                <a:spcPct val="150000"/>
              </a:lnSpc>
              <a:buFontTx/>
              <a:buNone/>
              <a:defRPr sz="1800">
                <a:solidFill>
                  <a:srgbClr val="263B80"/>
                </a:solidFill>
                <a:latin typeface="Open Sans"/>
                <a:cs typeface="Open Sans"/>
              </a:defRPr>
            </a:lvl4pPr>
            <a:lvl5pPr marL="1828709" indent="0" algn="ctr">
              <a:lnSpc>
                <a:spcPct val="150000"/>
              </a:lnSpc>
              <a:buFontTx/>
              <a:buNone/>
              <a:defRPr sz="1800">
                <a:solidFill>
                  <a:srgbClr val="263B80"/>
                </a:solidFill>
                <a:latin typeface="Open Sans"/>
                <a:cs typeface="Open Sans"/>
              </a:defRPr>
            </a:lvl5pPr>
          </a:lstStyle>
          <a:p>
            <a:pPr lvl="0"/>
            <a:r>
              <a:rPr lang="en-US" dirty="0"/>
              <a:t>Click to edit Master text styles</a:t>
            </a:r>
          </a:p>
        </p:txBody>
      </p:sp>
      <p:sp>
        <p:nvSpPr>
          <p:cNvPr id="9" name="Text Placeholder 12"/>
          <p:cNvSpPr>
            <a:spLocks noGrp="1"/>
          </p:cNvSpPr>
          <p:nvPr>
            <p:ph type="body" sz="quarter" idx="14"/>
          </p:nvPr>
        </p:nvSpPr>
        <p:spPr>
          <a:xfrm>
            <a:off x="1367082" y="2692181"/>
            <a:ext cx="6431352" cy="1399705"/>
          </a:xfrm>
          <a:prstGeom prst="rect">
            <a:avLst/>
          </a:prstGeom>
        </p:spPr>
        <p:txBody>
          <a:bodyPr vert="horz"/>
          <a:lstStyle>
            <a:lvl1pPr marL="0" indent="0" algn="ctr">
              <a:lnSpc>
                <a:spcPct val="90000"/>
              </a:lnSpc>
              <a:buFontTx/>
              <a:buNone/>
              <a:defRPr sz="4400" b="1">
                <a:solidFill>
                  <a:srgbClr val="00468B"/>
                </a:solidFill>
                <a:latin typeface="Segoe UI" panose="020B0502040204020203" pitchFamily="34" charset="0"/>
                <a:cs typeface="Segoe UI" panose="020B0502040204020203" pitchFamily="34" charset="0"/>
              </a:defRPr>
            </a:lvl1pPr>
            <a:lvl2pPr marL="457178" indent="0" algn="ctr">
              <a:lnSpc>
                <a:spcPct val="90000"/>
              </a:lnSpc>
              <a:buFontTx/>
              <a:buNone/>
              <a:defRPr sz="4800" b="1">
                <a:solidFill>
                  <a:srgbClr val="263B80"/>
                </a:solidFill>
                <a:latin typeface="Open Sans"/>
                <a:cs typeface="Open Sans"/>
              </a:defRPr>
            </a:lvl2pPr>
            <a:lvl3pPr marL="914354" indent="0" algn="ctr">
              <a:lnSpc>
                <a:spcPct val="150000"/>
              </a:lnSpc>
              <a:buFontTx/>
              <a:buNone/>
              <a:defRPr sz="1800">
                <a:solidFill>
                  <a:srgbClr val="263B80"/>
                </a:solidFill>
                <a:latin typeface="Open Sans"/>
                <a:cs typeface="Open Sans"/>
              </a:defRPr>
            </a:lvl3pPr>
            <a:lvl4pPr marL="1371532" indent="0" algn="ctr">
              <a:lnSpc>
                <a:spcPct val="150000"/>
              </a:lnSpc>
              <a:buFontTx/>
              <a:buNone/>
              <a:defRPr sz="1800">
                <a:solidFill>
                  <a:srgbClr val="263B80"/>
                </a:solidFill>
                <a:latin typeface="Open Sans"/>
                <a:cs typeface="Open Sans"/>
              </a:defRPr>
            </a:lvl4pPr>
            <a:lvl5pPr marL="1828709" indent="0" algn="ctr">
              <a:lnSpc>
                <a:spcPct val="150000"/>
              </a:lnSpc>
              <a:buFontTx/>
              <a:buNone/>
              <a:defRPr sz="1800">
                <a:solidFill>
                  <a:srgbClr val="263B80"/>
                </a:solidFill>
                <a:latin typeface="Open Sans"/>
                <a:cs typeface="Open Sans"/>
              </a:defRPr>
            </a:lvl5pPr>
          </a:lstStyle>
          <a:p>
            <a:pPr lvl="0"/>
            <a:r>
              <a:rPr lang="en-US" dirty="0"/>
              <a:t>Click to edit Master text styles</a:t>
            </a:r>
          </a:p>
        </p:txBody>
      </p:sp>
      <p:sp>
        <p:nvSpPr>
          <p:cNvPr id="10" name="Slide Number Placeholder 5"/>
          <p:cNvSpPr>
            <a:spLocks noGrp="1"/>
          </p:cNvSpPr>
          <p:nvPr>
            <p:ph type="sldNum" sz="quarter" idx="15"/>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ABF12D39-69A5-4C81-9ACA-D4848786C88D}" type="slidenum">
              <a:rPr lang="en-US" altLang="en-US"/>
              <a:pPr>
                <a:defRPr/>
              </a:pPr>
              <a:t>‹#›</a:t>
            </a:fld>
            <a:endParaRPr lang="en-US" altLang="en-US" dirty="0"/>
          </a:p>
        </p:txBody>
      </p:sp>
    </p:spTree>
    <p:extLst>
      <p:ext uri="{BB962C8B-B14F-4D97-AF65-F5344CB8AC3E}">
        <p14:creationId xmlns:p14="http://schemas.microsoft.com/office/powerpoint/2010/main" val="15381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119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584834"/>
            <a:ext cx="9144000" cy="1273175"/>
          </a:xfrm>
          <a:prstGeom prst="rect">
            <a:avLst/>
          </a:prstGeom>
          <a:solidFill>
            <a:srgbClr val="00468B">
              <a:alpha val="5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8" name="Picture 7"/>
          <p:cNvPicPr>
            <a:picLocks noChangeAspect="1"/>
          </p:cNvPicPr>
          <p:nvPr userDrawn="1"/>
        </p:nvPicPr>
        <p:blipFill>
          <a:blip r:embed="rId3"/>
          <a:stretch>
            <a:fillRect/>
          </a:stretch>
        </p:blipFill>
        <p:spPr>
          <a:xfrm>
            <a:off x="0" y="2335949"/>
            <a:ext cx="9144000" cy="2088839"/>
          </a:xfrm>
          <a:prstGeom prst="rect">
            <a:avLst/>
          </a:prstGeom>
        </p:spPr>
      </p:pic>
      <p:sp>
        <p:nvSpPr>
          <p:cNvPr id="7" name="Rectangle 6"/>
          <p:cNvSpPr/>
          <p:nvPr userDrawn="1"/>
        </p:nvSpPr>
        <p:spPr>
          <a:xfrm>
            <a:off x="0" y="6334134"/>
            <a:ext cx="9144000" cy="523875"/>
          </a:xfrm>
          <a:prstGeom prst="rect">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0" y="2343573"/>
            <a:ext cx="9144000" cy="1054630"/>
          </a:xfrm>
          <a:prstGeom prst="rect">
            <a:avLst/>
          </a:prstGeom>
        </p:spPr>
        <p:txBody>
          <a:bodyPr anchor="b"/>
          <a:lstStyle>
            <a:lvl1pPr algn="ctr">
              <a:defRPr sz="4400" b="1" i="0" spc="-15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 y="3490278"/>
            <a:ext cx="9145232" cy="899406"/>
          </a:xfrm>
          <a:prstGeom prst="rect">
            <a:avLst/>
          </a:prstGeom>
        </p:spPr>
        <p:txBody>
          <a:bodyPr/>
          <a:lstStyle>
            <a:lvl1pPr marL="0" indent="0" algn="ctr">
              <a:buNone/>
              <a:defRPr sz="2400">
                <a:solidFill>
                  <a:schemeClr val="bg1"/>
                </a:solidFill>
                <a:latin typeface="Segoe UI" panose="020B0502040204020203" pitchFamily="34" charset="0"/>
                <a:cs typeface="Segoe UI" panose="020B050204020402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0" name="Text Placeholder 2"/>
          <p:cNvSpPr>
            <a:spLocks noGrp="1"/>
          </p:cNvSpPr>
          <p:nvPr>
            <p:ph type="body" sz="quarter" idx="10" hasCustomPrompt="1"/>
          </p:nvPr>
        </p:nvSpPr>
        <p:spPr>
          <a:xfrm>
            <a:off x="-636" y="6445414"/>
            <a:ext cx="9144636" cy="412595"/>
          </a:xfrm>
          <a:prstGeom prst="rect">
            <a:avLst/>
          </a:prstGeom>
        </p:spPr>
        <p:txBody>
          <a:bodyPr/>
          <a:lstStyle>
            <a:lvl1pPr marL="0" indent="0" algn="ctr">
              <a:buNone/>
              <a:defRPr sz="1600" baseline="0">
                <a:solidFill>
                  <a:schemeClr val="bg1"/>
                </a:solidFill>
                <a:latin typeface="Segoe UI" panose="020B0502040204020203" pitchFamily="34" charset="0"/>
                <a:cs typeface="Segoe UI" panose="020B0502040204020203" pitchFamily="34" charset="0"/>
              </a:defRPr>
            </a:lvl1pPr>
          </a:lstStyle>
          <a:p>
            <a:pPr lvl="0"/>
            <a:r>
              <a:rPr lang="en-US" dirty="0"/>
              <a:t>[Enter Date]</a:t>
            </a:r>
          </a:p>
        </p:txBody>
      </p:sp>
      <p:pic>
        <p:nvPicPr>
          <p:cNvPr id="11"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18083" y="5643563"/>
            <a:ext cx="2162477" cy="65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x__x0000_i1028" descr="image00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646189" y="5695321"/>
            <a:ext cx="1785265" cy="5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39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p:cNvSpPr/>
          <p:nvPr userDrawn="1"/>
        </p:nvSpPr>
        <p:spPr>
          <a:xfrm>
            <a:off x="0" y="6334134"/>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Oval 5"/>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3891339" y="973170"/>
            <a:ext cx="5252662" cy="1325563"/>
          </a:xfrm>
          <a:prstGeom prst="rect">
            <a:avLst/>
          </a:prstGeom>
        </p:spPr>
        <p:txBody>
          <a:bodyPr anchor="ctr"/>
          <a:lstStyle>
            <a:lvl1pPr>
              <a:defRPr sz="3600" b="1"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3915971" y="2189469"/>
            <a:ext cx="3785447" cy="3492500"/>
          </a:xfrm>
          <a:prstGeom prst="rect">
            <a:avLst/>
          </a:prstGeom>
        </p:spPr>
        <p:txBody>
          <a:bodyPr vert="horz"/>
          <a:lstStyle>
            <a:lvl1pPr marL="0" indent="0" algn="l">
              <a:lnSpc>
                <a:spcPct val="150000"/>
              </a:lnSpc>
              <a:buFontTx/>
              <a:buNone/>
              <a:defRPr sz="1800">
                <a:solidFill>
                  <a:srgbClr val="263B80"/>
                </a:solidFill>
                <a:latin typeface="Segoe UI" panose="020B0502040204020203" pitchFamily="34" charset="0"/>
                <a:cs typeface="Segoe UI" panose="020B0502040204020203" pitchFamily="34" charset="0"/>
              </a:defRPr>
            </a:lvl1pPr>
            <a:lvl2pPr marL="457178" indent="0" algn="l">
              <a:lnSpc>
                <a:spcPct val="150000"/>
              </a:lnSpc>
              <a:buFontTx/>
              <a:buNone/>
              <a:defRPr sz="1800">
                <a:solidFill>
                  <a:srgbClr val="263B80"/>
                </a:solidFill>
                <a:latin typeface="Segoe UI" panose="020B0502040204020203" pitchFamily="34" charset="0"/>
                <a:cs typeface="Segoe UI" panose="020B0502040204020203" pitchFamily="34" charset="0"/>
              </a:defRPr>
            </a:lvl2pPr>
            <a:lvl3pPr marL="914354" indent="0" algn="l">
              <a:lnSpc>
                <a:spcPct val="150000"/>
              </a:lnSpc>
              <a:buFontTx/>
              <a:buNone/>
              <a:defRPr sz="1800">
                <a:solidFill>
                  <a:srgbClr val="263B80"/>
                </a:solidFill>
                <a:latin typeface="Segoe UI" panose="020B0502040204020203" pitchFamily="34" charset="0"/>
                <a:cs typeface="Segoe UI" panose="020B0502040204020203" pitchFamily="34" charset="0"/>
              </a:defRPr>
            </a:lvl3pPr>
            <a:lvl4pPr marL="1371532" indent="0" algn="l">
              <a:lnSpc>
                <a:spcPct val="150000"/>
              </a:lnSpc>
              <a:buFontTx/>
              <a:buNone/>
              <a:defRPr sz="1800">
                <a:solidFill>
                  <a:srgbClr val="263B80"/>
                </a:solidFill>
                <a:latin typeface="Segoe UI" panose="020B0502040204020203" pitchFamily="34" charset="0"/>
                <a:cs typeface="Segoe UI" panose="020B0502040204020203" pitchFamily="34" charset="0"/>
              </a:defRPr>
            </a:lvl4pPr>
            <a:lvl5pPr marL="1828709" indent="0" algn="l">
              <a:lnSpc>
                <a:spcPct val="150000"/>
              </a:lnSpc>
              <a:buFontTx/>
              <a:buNone/>
              <a:defRPr sz="1800">
                <a:solidFill>
                  <a:srgbClr val="263B80"/>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A34924D0-3F60-4402-B40D-EC5DFE6BB7C0}" type="slidenum">
              <a:rPr lang="en-US" altLang="en-US"/>
              <a:pPr>
                <a:defRPr/>
              </a:pPr>
              <a:t>‹#›</a:t>
            </a:fld>
            <a:endParaRPr lang="en-US" altLang="en-US" dirty="0"/>
          </a:p>
        </p:txBody>
      </p:sp>
    </p:spTree>
    <p:extLst>
      <p:ext uri="{BB962C8B-B14F-4D97-AF65-F5344CB8AC3E}">
        <p14:creationId xmlns:p14="http://schemas.microsoft.com/office/powerpoint/2010/main" val="364756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34134"/>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 name="Oval 10"/>
          <p:cNvSpPr/>
          <p:nvPr userDrawn="1"/>
        </p:nvSpPr>
        <p:spPr>
          <a:xfrm>
            <a:off x="8744835" y="6405572"/>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627961"/>
            <a:ext cx="7886700" cy="656090"/>
          </a:xfrm>
          <a:prstGeom prst="rect">
            <a:avLst/>
          </a:prstGeom>
        </p:spPr>
        <p:txBody>
          <a:bodyPr/>
          <a:lstStyle>
            <a:lvl1pPr>
              <a:defRPr sz="24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429967"/>
            <a:ext cx="7886700" cy="4285034"/>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707045" y="6402397"/>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16CE077F-781D-4199-8C08-E13CFA56BD61}" type="slidenum">
              <a:rPr lang="en-US" altLang="en-US"/>
              <a:pPr>
                <a:defRPr/>
              </a:pPr>
              <a:t>‹#›</a:t>
            </a:fld>
            <a:endParaRPr lang="en-US" altLang="en-US" dirty="0"/>
          </a:p>
        </p:txBody>
      </p:sp>
      <p:sp>
        <p:nvSpPr>
          <p:cNvPr id="8"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178038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4" name="Rectangle 3"/>
          <p:cNvSpPr/>
          <p:nvPr userDrawn="1"/>
        </p:nvSpPr>
        <p:spPr>
          <a:xfrm>
            <a:off x="0" y="6334134"/>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Oval 8"/>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462117"/>
            <a:ext cx="7886700" cy="471948"/>
          </a:xfrm>
          <a:prstGeom prst="rect">
            <a:avLst/>
          </a:prstGeom>
        </p:spPr>
        <p:txBody>
          <a:bodyPr/>
          <a:lstStyle>
            <a:lvl1pPr>
              <a:defRPr sz="24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042219"/>
            <a:ext cx="7886700" cy="4814681"/>
          </a:xfrm>
          <a:prstGeom prst="rect">
            <a:avLst/>
          </a:prstGeom>
        </p:spPr>
        <p:txBody>
          <a:bodyPr/>
          <a:lstStyle>
            <a:lvl1pPr>
              <a:defRPr sz="1600">
                <a:latin typeface="Segoe UI" panose="020B0502040204020203" pitchFamily="34" charset="0"/>
                <a:ea typeface="Open Sans" panose="020B0606030504020204" pitchFamily="34" charset="0"/>
                <a:cs typeface="Segoe UI" panose="020B0502040204020203" pitchFamily="34" charset="0"/>
              </a:defRPr>
            </a:lvl1pPr>
            <a:lvl2pPr>
              <a:defRPr sz="1400">
                <a:latin typeface="Segoe UI" panose="020B0502040204020203" pitchFamily="34" charset="0"/>
                <a:ea typeface="Open Sans" panose="020B0606030504020204" pitchFamily="34" charset="0"/>
                <a:cs typeface="Segoe UI" panose="020B0502040204020203" pitchFamily="34" charset="0"/>
              </a:defRPr>
            </a:lvl2pPr>
            <a:lvl3pPr>
              <a:defRPr sz="1200">
                <a:latin typeface="Segoe UI" panose="020B0502040204020203" pitchFamily="34" charset="0"/>
                <a:ea typeface="Open Sans" panose="020B0606030504020204" pitchFamily="34" charset="0"/>
                <a:cs typeface="Segoe UI" panose="020B0502040204020203" pitchFamily="34" charset="0"/>
              </a:defRPr>
            </a:lvl3pPr>
            <a:lvl4pPr>
              <a:defRPr sz="1100">
                <a:latin typeface="Segoe UI" panose="020B0502040204020203" pitchFamily="34" charset="0"/>
                <a:ea typeface="Open Sans" panose="020B0606030504020204" pitchFamily="34" charset="0"/>
                <a:cs typeface="Segoe UI" panose="020B0502040204020203" pitchFamily="34" charset="0"/>
              </a:defRPr>
            </a:lvl4pPr>
            <a:lvl5pPr>
              <a:defRPr sz="11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56BE9F1B-0BD0-4C58-A0BF-AB04190A2B2D}" type="slidenum">
              <a:rPr lang="en-US" altLang="en-US"/>
              <a:pPr>
                <a:defRPr/>
              </a:pPr>
              <a:t>‹#›</a:t>
            </a:fld>
            <a:endParaRPr lang="en-US" altLang="en-US" dirty="0"/>
          </a:p>
        </p:txBody>
      </p:sp>
      <p:sp>
        <p:nvSpPr>
          <p:cNvPr id="10" name="TextBox 9"/>
          <p:cNvSpPr txBox="1"/>
          <p:nvPr userDrawn="1"/>
        </p:nvSpPr>
        <p:spPr>
          <a:xfrm>
            <a:off x="1841325" y="6470093"/>
            <a:ext cx="6645361" cy="215444"/>
          </a:xfrm>
          <a:prstGeom prst="rect">
            <a:avLst/>
          </a:prstGeom>
          <a:noFill/>
        </p:spPr>
        <p:txBody>
          <a:bodyPr wrap="square" rtlCol="0">
            <a:spAutoFit/>
          </a:bodyPr>
          <a:lstStyle/>
          <a:p>
            <a:endParaRPr lang="en-US" sz="800" dirty="0">
              <a:latin typeface="Segoe UI" panose="020B0502040204020203" pitchFamily="34" charset="0"/>
              <a:cs typeface="Segoe UI" panose="020B0502040204020203" pitchFamily="34" charset="0"/>
            </a:endParaRPr>
          </a:p>
        </p:txBody>
      </p:sp>
      <p:sp>
        <p:nvSpPr>
          <p:cNvPr id="11"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cxnSp>
        <p:nvCxnSpPr>
          <p:cNvPr id="6" name="Straight Connector 5"/>
          <p:cNvCxnSpPr/>
          <p:nvPr userDrawn="1"/>
        </p:nvCxnSpPr>
        <p:spPr>
          <a:xfrm>
            <a:off x="628650" y="916647"/>
            <a:ext cx="78867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23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p:cNvSpPr/>
          <p:nvPr userDrawn="1"/>
        </p:nvSpPr>
        <p:spPr>
          <a:xfrm>
            <a:off x="0" y="6334134"/>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Oval 9"/>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982493"/>
            <a:ext cx="7886700" cy="685969"/>
          </a:xfrm>
          <a:prstGeom prst="rect">
            <a:avLst/>
          </a:prstGeom>
        </p:spPr>
        <p:txBody>
          <a:bodyPr/>
          <a:lstStyle>
            <a:lvl1pPr>
              <a:defRPr sz="240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031275"/>
          </a:xfrm>
          <a:prstGeom prst="rect">
            <a:avLst/>
          </a:prstGeom>
        </p:spPr>
        <p:txBody>
          <a:bodyPr/>
          <a:lstStyle>
            <a:lvl1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1pPr>
            <a:lvl2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2pPr>
            <a:lvl3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3pPr>
            <a:lvl4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4pPr>
            <a:lvl5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98E0AD0C-9B93-448B-8F9F-DA47ABF5275E}" type="slidenum">
              <a:rPr lang="en-US" altLang="en-US"/>
              <a:pPr>
                <a:defRPr/>
              </a:pPr>
              <a:t>‹#›</a:t>
            </a:fld>
            <a:endParaRPr lang="en-US" altLang="en-US" dirty="0"/>
          </a:p>
        </p:txBody>
      </p:sp>
      <p:sp>
        <p:nvSpPr>
          <p:cNvPr id="11" name="TextBox 10"/>
          <p:cNvSpPr txBox="1"/>
          <p:nvPr userDrawn="1"/>
        </p:nvSpPr>
        <p:spPr>
          <a:xfrm>
            <a:off x="1841325" y="6470093"/>
            <a:ext cx="6645361"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Source:</a:t>
            </a:r>
          </a:p>
        </p:txBody>
      </p:sp>
      <p:sp>
        <p:nvSpPr>
          <p:cNvPr id="12"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293503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Gray">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p:cNvSpPr/>
          <p:nvPr userDrawn="1"/>
        </p:nvSpPr>
        <p:spPr>
          <a:xfrm>
            <a:off x="0" y="6334134"/>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Oval 9"/>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628650" y="1089497"/>
            <a:ext cx="7886700" cy="578965"/>
          </a:xfrm>
          <a:prstGeom prst="rect">
            <a:avLst/>
          </a:prstGeom>
        </p:spPr>
        <p:txBody>
          <a:bodyPr/>
          <a:lstStyle>
            <a:lvl1pPr>
              <a:defRPr sz="24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031275"/>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C295D313-6F21-4CFF-8CC6-A801D36D1F79}" type="slidenum">
              <a:rPr lang="en-US" altLang="en-US"/>
              <a:pPr>
                <a:defRPr/>
              </a:pPr>
              <a:t>‹#›</a:t>
            </a:fld>
            <a:endParaRPr lang="en-US" altLang="en-US" dirty="0"/>
          </a:p>
        </p:txBody>
      </p:sp>
      <p:sp>
        <p:nvSpPr>
          <p:cNvPr id="11" name="TextBox 10"/>
          <p:cNvSpPr txBox="1"/>
          <p:nvPr userDrawn="1"/>
        </p:nvSpPr>
        <p:spPr>
          <a:xfrm>
            <a:off x="1841325" y="6470093"/>
            <a:ext cx="6645361"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Source:</a:t>
            </a:r>
          </a:p>
        </p:txBody>
      </p:sp>
      <p:sp>
        <p:nvSpPr>
          <p:cNvPr id="12"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22934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amp; Graphs">
    <p:spTree>
      <p:nvGrpSpPr>
        <p:cNvPr id="1" name=""/>
        <p:cNvGrpSpPr/>
        <p:nvPr/>
      </p:nvGrpSpPr>
      <p:grpSpPr>
        <a:xfrm>
          <a:off x="0" y="0"/>
          <a:ext cx="0" cy="0"/>
          <a:chOff x="0" y="0"/>
          <a:chExt cx="0" cy="0"/>
        </a:xfrm>
      </p:grpSpPr>
      <p:sp>
        <p:nvSpPr>
          <p:cNvPr id="5" name="Rectangle 4"/>
          <p:cNvSpPr/>
          <p:nvPr userDrawn="1"/>
        </p:nvSpPr>
        <p:spPr>
          <a:xfrm>
            <a:off x="0" y="6334134"/>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 name="Oval 10"/>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Chart Placeholder 8"/>
          <p:cNvSpPr>
            <a:spLocks noGrp="1"/>
          </p:cNvSpPr>
          <p:nvPr>
            <p:ph type="chart" sz="quarter" idx="13"/>
          </p:nvPr>
        </p:nvSpPr>
        <p:spPr>
          <a:xfrm>
            <a:off x="3748087" y="1115648"/>
            <a:ext cx="5054204" cy="4753340"/>
          </a:xfrm>
          <a:prstGeom prst="rect">
            <a:avLst/>
          </a:prstGeom>
        </p:spPr>
        <p:txBody>
          <a:bodyPr vert="horz"/>
          <a:lstStyle/>
          <a:p>
            <a:pPr lvl="0"/>
            <a:r>
              <a:rPr lang="en-US" noProof="0" dirty="0"/>
              <a:t>Click icon to add chart</a:t>
            </a:r>
          </a:p>
        </p:txBody>
      </p:sp>
      <p:sp>
        <p:nvSpPr>
          <p:cNvPr id="13" name="Text Placeholder 12"/>
          <p:cNvSpPr>
            <a:spLocks noGrp="1"/>
          </p:cNvSpPr>
          <p:nvPr>
            <p:ph type="body" sz="quarter" idx="14"/>
          </p:nvPr>
        </p:nvSpPr>
        <p:spPr>
          <a:xfrm>
            <a:off x="308640" y="1115648"/>
            <a:ext cx="3254588" cy="1300838"/>
          </a:xfrm>
          <a:prstGeom prst="rect">
            <a:avLst/>
          </a:prstGeom>
        </p:spPr>
        <p:txBody>
          <a:bodyPr vert="horz"/>
          <a:lstStyle>
            <a:lvl1pPr marL="0" indent="0" algn="l">
              <a:lnSpc>
                <a:spcPct val="90000"/>
              </a:lnSpc>
              <a:buFontTx/>
              <a:buNone/>
              <a:defRPr sz="3200" b="1">
                <a:solidFill>
                  <a:srgbClr val="263B80"/>
                </a:solidFill>
                <a:latin typeface="Segoe UI" panose="020B0502040204020203" pitchFamily="34" charset="0"/>
                <a:cs typeface="Segoe UI" panose="020B0502040204020203" pitchFamily="34" charset="0"/>
              </a:defRPr>
            </a:lvl1pPr>
            <a:lvl2pPr marL="457178" indent="0" algn="l">
              <a:lnSpc>
                <a:spcPct val="150000"/>
              </a:lnSpc>
              <a:buFontTx/>
              <a:buNone/>
              <a:defRPr sz="1400">
                <a:solidFill>
                  <a:srgbClr val="7F7F7F"/>
                </a:solidFill>
                <a:latin typeface="Open Sans"/>
                <a:cs typeface="Open Sans"/>
              </a:defRPr>
            </a:lvl2pPr>
            <a:lvl3pPr marL="914354" indent="0" algn="l">
              <a:lnSpc>
                <a:spcPct val="150000"/>
              </a:lnSpc>
              <a:buFontTx/>
              <a:buNone/>
              <a:defRPr sz="1800">
                <a:solidFill>
                  <a:srgbClr val="263B80"/>
                </a:solidFill>
                <a:latin typeface="Open Sans"/>
                <a:cs typeface="Open Sans"/>
              </a:defRPr>
            </a:lvl3pPr>
            <a:lvl4pPr marL="1371532" indent="0" algn="l">
              <a:lnSpc>
                <a:spcPct val="150000"/>
              </a:lnSpc>
              <a:buFontTx/>
              <a:buNone/>
              <a:defRPr sz="1800">
                <a:solidFill>
                  <a:srgbClr val="263B80"/>
                </a:solidFill>
                <a:latin typeface="Open Sans"/>
                <a:cs typeface="Open Sans"/>
              </a:defRPr>
            </a:lvl4pPr>
            <a:lvl5pPr marL="1828709" indent="0" algn="l">
              <a:lnSpc>
                <a:spcPct val="150000"/>
              </a:lnSpc>
              <a:buFontTx/>
              <a:buNone/>
              <a:defRPr sz="1800">
                <a:solidFill>
                  <a:srgbClr val="263B80"/>
                </a:solidFill>
                <a:latin typeface="Open Sans"/>
                <a:cs typeface="Open Sans"/>
              </a:defRPr>
            </a:lvl5pPr>
          </a:lstStyle>
          <a:p>
            <a:pPr lvl="0"/>
            <a:r>
              <a:rPr lang="en-US" dirty="0"/>
              <a:t>Click to edit Master text styles</a:t>
            </a:r>
          </a:p>
        </p:txBody>
      </p:sp>
      <p:sp>
        <p:nvSpPr>
          <p:cNvPr id="20" name="Text Placeholder 8"/>
          <p:cNvSpPr>
            <a:spLocks noGrp="1"/>
          </p:cNvSpPr>
          <p:nvPr>
            <p:ph type="body" sz="quarter" idx="15"/>
          </p:nvPr>
        </p:nvSpPr>
        <p:spPr>
          <a:xfrm>
            <a:off x="308640" y="2416486"/>
            <a:ext cx="3254588" cy="2594168"/>
          </a:xfrm>
          <a:prstGeom prst="rect">
            <a:avLst/>
          </a:prstGeom>
        </p:spPr>
        <p:txBody>
          <a:bodyPr vert="horz"/>
          <a:lstStyle>
            <a:lvl1pPr marL="0" indent="0">
              <a:lnSpc>
                <a:spcPct val="150000"/>
              </a:lnSpc>
              <a:buNone/>
              <a:defRPr sz="1400">
                <a:solidFill>
                  <a:srgbClr val="7F7F7F"/>
                </a:solidFill>
                <a:latin typeface="Segoe UI" panose="020B0502040204020203" pitchFamily="34" charset="0"/>
                <a:cs typeface="Segoe UI" panose="020B0502040204020203" pitchFamily="34" charset="0"/>
              </a:defRPr>
            </a:lvl1pPr>
            <a:lvl2pPr marL="457178" indent="0">
              <a:lnSpc>
                <a:spcPct val="150000"/>
              </a:lnSpc>
              <a:buNone/>
              <a:defRPr sz="1400">
                <a:solidFill>
                  <a:srgbClr val="7F7F7F"/>
                </a:solidFill>
                <a:latin typeface="Open Sans"/>
                <a:cs typeface="Open Sans"/>
              </a:defRPr>
            </a:lvl2pPr>
            <a:lvl3pPr marL="914354" indent="0">
              <a:lnSpc>
                <a:spcPct val="150000"/>
              </a:lnSpc>
              <a:buNone/>
              <a:defRPr sz="1400">
                <a:solidFill>
                  <a:srgbClr val="7F7F7F"/>
                </a:solidFill>
                <a:latin typeface="Open Sans"/>
                <a:cs typeface="Open Sans"/>
              </a:defRPr>
            </a:lvl3pPr>
            <a:lvl4pPr marL="1371532" indent="0">
              <a:lnSpc>
                <a:spcPct val="150000"/>
              </a:lnSpc>
              <a:buNone/>
              <a:defRPr sz="1400">
                <a:solidFill>
                  <a:srgbClr val="7F7F7F"/>
                </a:solidFill>
                <a:latin typeface="Open Sans"/>
                <a:cs typeface="Open Sans"/>
              </a:defRPr>
            </a:lvl4pPr>
            <a:lvl5pPr marL="1828709" indent="0">
              <a:lnSpc>
                <a:spcPct val="150000"/>
              </a:lnSpc>
              <a:buNone/>
              <a:defRPr sz="1400">
                <a:solidFill>
                  <a:srgbClr val="7F7F7F"/>
                </a:solidFill>
                <a:latin typeface="Open Sans"/>
                <a:cs typeface="Open Sans"/>
              </a:defRPr>
            </a:lvl5pPr>
          </a:lstStyle>
          <a:p>
            <a:pPr lvl="0"/>
            <a:r>
              <a:rPr lang="en-US" dirty="0"/>
              <a:t>Click to edit Master text styles</a:t>
            </a:r>
          </a:p>
        </p:txBody>
      </p:sp>
      <p:sp>
        <p:nvSpPr>
          <p:cNvPr id="8" name="Slide Number Placeholder 5"/>
          <p:cNvSpPr>
            <a:spLocks noGrp="1"/>
          </p:cNvSpPr>
          <p:nvPr>
            <p:ph type="sldNum" sz="quarter" idx="16"/>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8177C7D1-08ED-4D78-8247-2570E63E1C0C}" type="slidenum">
              <a:rPr lang="en-US" altLang="en-US"/>
              <a:pPr>
                <a:defRPr/>
              </a:pPr>
              <a:t>‹#›</a:t>
            </a:fld>
            <a:endParaRPr lang="en-US" altLang="en-US" dirty="0"/>
          </a:p>
        </p:txBody>
      </p:sp>
      <p:sp>
        <p:nvSpPr>
          <p:cNvPr id="12" name="TextBox 11"/>
          <p:cNvSpPr txBox="1"/>
          <p:nvPr userDrawn="1"/>
        </p:nvSpPr>
        <p:spPr>
          <a:xfrm>
            <a:off x="1841325" y="6470093"/>
            <a:ext cx="6645361"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Source:</a:t>
            </a:r>
          </a:p>
        </p:txBody>
      </p:sp>
      <p:sp>
        <p:nvSpPr>
          <p:cNvPr id="14" name="Content Placeholder 2"/>
          <p:cNvSpPr>
            <a:spLocks noGrp="1"/>
          </p:cNvSpPr>
          <p:nvPr>
            <p:ph idx="11" hasCustomPrompt="1"/>
          </p:nvPr>
        </p:nvSpPr>
        <p:spPr>
          <a:xfrm>
            <a:off x="30864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358319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7" name="Rectangle 6"/>
          <p:cNvSpPr/>
          <p:nvPr userDrawn="1"/>
        </p:nvSpPr>
        <p:spPr>
          <a:xfrm>
            <a:off x="0" y="6334134"/>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Oval 11"/>
          <p:cNvSpPr/>
          <p:nvPr userDrawn="1"/>
        </p:nvSpPr>
        <p:spPr>
          <a:xfrm>
            <a:off x="8751476" y="6413509"/>
            <a:ext cx="356616" cy="354013"/>
          </a:xfrm>
          <a:prstGeom prst="ellipse">
            <a:avLst/>
          </a:prstGeom>
          <a:solidFill>
            <a:srgbClr val="00468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 name="Title 1"/>
          <p:cNvSpPr>
            <a:spLocks noGrp="1"/>
          </p:cNvSpPr>
          <p:nvPr>
            <p:ph type="title"/>
          </p:nvPr>
        </p:nvSpPr>
        <p:spPr>
          <a:xfrm>
            <a:off x="628650" y="1138136"/>
            <a:ext cx="7886700" cy="55255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4" name="Content Placeholder 2"/>
          <p:cNvSpPr>
            <a:spLocks noGrp="1"/>
          </p:cNvSpPr>
          <p:nvPr>
            <p:ph sz="half" idx="1"/>
          </p:nvPr>
        </p:nvSpPr>
        <p:spPr>
          <a:xfrm>
            <a:off x="628650" y="1825625"/>
            <a:ext cx="3886200" cy="4031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4629150" y="1825625"/>
            <a:ext cx="3886200" cy="40312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8707045" y="6397634"/>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Segoe UI Semibold" panose="020B0702040204020203" pitchFamily="34" charset="0"/>
                <a:cs typeface="Segoe UI Semibold" panose="020B0702040204020203" pitchFamily="34" charset="0"/>
              </a:defRPr>
            </a:lvl1pPr>
          </a:lstStyle>
          <a:p>
            <a:pPr>
              <a:defRPr/>
            </a:pPr>
            <a:fld id="{167D8AF4-889E-4980-9AF2-888C9ED1CA38}" type="slidenum">
              <a:rPr lang="en-US" altLang="en-US"/>
              <a:pPr>
                <a:defRPr/>
              </a:pPr>
              <a:t>‹#›</a:t>
            </a:fld>
            <a:endParaRPr lang="en-US" altLang="en-US" dirty="0"/>
          </a:p>
        </p:txBody>
      </p:sp>
      <p:sp>
        <p:nvSpPr>
          <p:cNvPr id="13" name="TextBox 12"/>
          <p:cNvSpPr txBox="1"/>
          <p:nvPr userDrawn="1"/>
        </p:nvSpPr>
        <p:spPr>
          <a:xfrm>
            <a:off x="1841325" y="6470093"/>
            <a:ext cx="6645361" cy="215444"/>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Source:</a:t>
            </a:r>
          </a:p>
        </p:txBody>
      </p:sp>
      <p:sp>
        <p:nvSpPr>
          <p:cNvPr id="14" name="Content Placeholder 2"/>
          <p:cNvSpPr>
            <a:spLocks noGrp="1"/>
          </p:cNvSpPr>
          <p:nvPr>
            <p:ph idx="11" hasCustomPrompt="1"/>
          </p:nvPr>
        </p:nvSpPr>
        <p:spPr>
          <a:xfrm>
            <a:off x="628650" y="5856900"/>
            <a:ext cx="7886700" cy="425669"/>
          </a:xfrm>
          <a:prstGeom prst="rect">
            <a:avLst/>
          </a:prstGeom>
        </p:spPr>
        <p:txBody>
          <a:bodyPr anchor="b"/>
          <a:lstStyle>
            <a:lvl1pPr marL="0" indent="0">
              <a:buFontTx/>
              <a:buNone/>
              <a:defRPr sz="700">
                <a:latin typeface="Segoe UI" panose="020B0502040204020203" pitchFamily="34" charset="0"/>
                <a:ea typeface="Open Sans" panose="020B0606030504020204" pitchFamily="34" charset="0"/>
                <a:cs typeface="Segoe UI" panose="020B0502040204020203" pitchFamily="34" charset="0"/>
              </a:defRPr>
            </a:lvl1pPr>
            <a:lvl2pPr>
              <a:defRPr sz="700">
                <a:latin typeface="Segoe UI" panose="020B0502040204020203" pitchFamily="34" charset="0"/>
                <a:ea typeface="Open Sans" panose="020B0606030504020204" pitchFamily="34" charset="0"/>
                <a:cs typeface="Segoe UI" panose="020B0502040204020203" pitchFamily="34" charset="0"/>
              </a:defRPr>
            </a:lvl2pPr>
            <a:lvl3pPr>
              <a:defRPr sz="700">
                <a:latin typeface="Segoe UI" panose="020B0502040204020203" pitchFamily="34" charset="0"/>
                <a:ea typeface="Open Sans" panose="020B0606030504020204" pitchFamily="34" charset="0"/>
                <a:cs typeface="Segoe UI" panose="020B0502040204020203" pitchFamily="34" charset="0"/>
              </a:defRPr>
            </a:lvl3pPr>
            <a:lvl4pPr>
              <a:defRPr sz="700">
                <a:latin typeface="Segoe UI" panose="020B0502040204020203" pitchFamily="34" charset="0"/>
                <a:ea typeface="Open Sans" panose="020B0606030504020204" pitchFamily="34" charset="0"/>
                <a:cs typeface="Segoe UI" panose="020B0502040204020203" pitchFamily="34" charset="0"/>
              </a:defRPr>
            </a:lvl4pPr>
            <a:lvl5pPr>
              <a:defRPr sz="700">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Source:</a:t>
            </a:r>
          </a:p>
        </p:txBody>
      </p:sp>
    </p:spTree>
    <p:extLst>
      <p:ext uri="{BB962C8B-B14F-4D97-AF65-F5344CB8AC3E}">
        <p14:creationId xmlns:p14="http://schemas.microsoft.com/office/powerpoint/2010/main" val="102060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9" r:id="rId1"/>
    <p:sldLayoutId id="2147484287"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06" r:id="rId19"/>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5pPr>
      <a:lvl6pPr marL="457178"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354"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532"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709"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89" indent="-22858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ADFC0C-F25A-48C4-BEFF-E7463B4173DD}"/>
              </a:ext>
            </a:extLst>
          </p:cNvPr>
          <p:cNvSpPr>
            <a:spLocks noGrp="1"/>
          </p:cNvSpPr>
          <p:nvPr>
            <p:ph type="ctrTitle"/>
          </p:nvPr>
        </p:nvSpPr>
        <p:spPr>
          <a:xfrm>
            <a:off x="0" y="2839967"/>
            <a:ext cx="9144000" cy="1054630"/>
          </a:xfrm>
        </p:spPr>
        <p:txBody>
          <a:bodyPr anchor="ctr"/>
          <a:lstStyle/>
          <a:p>
            <a:r>
              <a:rPr lang="en-US" sz="3200" dirty="0"/>
              <a:t>Acquisition of Prudential Bancorp, Inc.</a:t>
            </a:r>
          </a:p>
        </p:txBody>
      </p:sp>
      <p:sp>
        <p:nvSpPr>
          <p:cNvPr id="8" name="Text Placeholder 7">
            <a:extLst>
              <a:ext uri="{FF2B5EF4-FFF2-40B4-BE49-F238E27FC236}">
                <a16:creationId xmlns:a16="http://schemas.microsoft.com/office/drawing/2014/main" id="{7A0498B9-A3DB-4463-A70E-CD72D124487D}"/>
              </a:ext>
            </a:extLst>
          </p:cNvPr>
          <p:cNvSpPr>
            <a:spLocks noGrp="1"/>
          </p:cNvSpPr>
          <p:nvPr>
            <p:ph type="body" sz="quarter" idx="10"/>
          </p:nvPr>
        </p:nvSpPr>
        <p:spPr/>
        <p:txBody>
          <a:bodyPr/>
          <a:lstStyle/>
          <a:p>
            <a:r>
              <a:rPr lang="en-US" dirty="0"/>
              <a:t>March 2, 2022</a:t>
            </a:r>
          </a:p>
        </p:txBody>
      </p:sp>
      <p:sp>
        <p:nvSpPr>
          <p:cNvPr id="2" name="Rectangle 1"/>
          <p:cNvSpPr/>
          <p:nvPr/>
        </p:nvSpPr>
        <p:spPr>
          <a:xfrm>
            <a:off x="6018415" y="0"/>
            <a:ext cx="3125585" cy="884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rgbClr val="000000"/>
                </a:solidFill>
              </a:rPr>
              <a:t>Filed by: Fulton Financial Corporation</a:t>
            </a:r>
          </a:p>
          <a:p>
            <a:pPr algn="r"/>
            <a:r>
              <a:rPr lang="en-US" sz="900" dirty="0">
                <a:solidFill>
                  <a:srgbClr val="000000"/>
                </a:solidFill>
              </a:rPr>
              <a:t>Pursuant to Rule 425 under the Securities Act of 1933</a:t>
            </a:r>
          </a:p>
          <a:p>
            <a:pPr algn="r"/>
            <a:r>
              <a:rPr lang="en-US" sz="900" dirty="0">
                <a:solidFill>
                  <a:srgbClr val="000000"/>
                </a:solidFill>
              </a:rPr>
              <a:t>and deemed filed under Rule 14a-12 of the </a:t>
            </a:r>
          </a:p>
          <a:p>
            <a:pPr algn="r"/>
            <a:r>
              <a:rPr lang="en-US" sz="900" dirty="0">
                <a:solidFill>
                  <a:srgbClr val="000000"/>
                </a:solidFill>
              </a:rPr>
              <a:t>Securities Exchange Act of 1934</a:t>
            </a:r>
          </a:p>
          <a:p>
            <a:pPr algn="r"/>
            <a:r>
              <a:rPr lang="en-US" sz="900" dirty="0">
                <a:solidFill>
                  <a:srgbClr val="000000"/>
                </a:solidFill>
              </a:rPr>
              <a:t>Subject Company: Prudential Bancorp, Inc.</a:t>
            </a:r>
          </a:p>
          <a:p>
            <a:pPr algn="r"/>
            <a:r>
              <a:rPr lang="en-US" sz="900" dirty="0">
                <a:solidFill>
                  <a:srgbClr val="000000"/>
                </a:solidFill>
              </a:rPr>
              <a:t>SEC File No. 000-55084</a:t>
            </a:r>
          </a:p>
        </p:txBody>
      </p:sp>
    </p:spTree>
    <p:extLst>
      <p:ext uri="{BB962C8B-B14F-4D97-AF65-F5344CB8AC3E}">
        <p14:creationId xmlns:p14="http://schemas.microsoft.com/office/powerpoint/2010/main" val="132332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2100" dirty="0"/>
              <a:t>COMPREHENSIVE DUE DILIGENCE PERFORMED</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10</a:t>
            </a:fld>
            <a:endParaRPr lang="en-US" altLang="en-US" dirty="0"/>
          </a:p>
        </p:txBody>
      </p:sp>
      <p:sp>
        <p:nvSpPr>
          <p:cNvPr id="14" name="Content Placeholder 2">
            <a:extLst>
              <a:ext uri="{FF2B5EF4-FFF2-40B4-BE49-F238E27FC236}">
                <a16:creationId xmlns:a16="http://schemas.microsoft.com/office/drawing/2014/main" id="{91402443-AEE4-491A-9BBA-E272B17C05FD}"/>
              </a:ext>
            </a:extLst>
          </p:cNvPr>
          <p:cNvSpPr>
            <a:spLocks noGrp="1"/>
          </p:cNvSpPr>
          <p:nvPr>
            <p:ph idx="1"/>
          </p:nvPr>
        </p:nvSpPr>
        <p:spPr>
          <a:xfrm>
            <a:off x="506993" y="1042219"/>
            <a:ext cx="8200051" cy="1266415"/>
          </a:xfrm>
        </p:spPr>
        <p:txBody>
          <a:bodyPr/>
          <a:lstStyle/>
          <a:p>
            <a:pPr>
              <a:buClr>
                <a:srgbClr val="0F6735"/>
              </a:buClr>
              <a:buFont typeface="Wingdings" panose="05000000000000000000" pitchFamily="2" charset="2"/>
              <a:buChar char="ü"/>
            </a:pPr>
            <a:r>
              <a:rPr lang="en-US" sz="1200" dirty="0"/>
              <a:t>Comprehensive diligence process focusing on 8 workstreams: Commercial Banking, Consumer Banking, Operations, IT, Risk/Compliance, Legal, Human Resources and Finance involving 40+ professionals</a:t>
            </a:r>
          </a:p>
          <a:p>
            <a:pPr>
              <a:buClr>
                <a:srgbClr val="0F6735"/>
              </a:buClr>
              <a:buFont typeface="Wingdings" panose="05000000000000000000" pitchFamily="2" charset="2"/>
              <a:buChar char="ü"/>
            </a:pPr>
            <a:r>
              <a:rPr lang="en-US" sz="1200" dirty="0"/>
              <a:t>Coordinated by and between key executives from FULT and PBIP, including external counsel and financial advisors</a:t>
            </a:r>
          </a:p>
          <a:p>
            <a:pPr>
              <a:buClr>
                <a:srgbClr val="0F6735"/>
              </a:buClr>
              <a:buFont typeface="Wingdings" panose="05000000000000000000" pitchFamily="2" charset="2"/>
              <a:buChar char="ü"/>
            </a:pPr>
            <a:r>
              <a:rPr lang="en-US" sz="1200" dirty="0"/>
              <a:t>Oversight and Governance provided by Fulton’s Senior Management, Executive Steering Committee and Board</a:t>
            </a:r>
          </a:p>
          <a:p>
            <a:pPr>
              <a:buClr>
                <a:srgbClr val="0F6735"/>
              </a:buClr>
              <a:buFont typeface="Wingdings" panose="05000000000000000000" pitchFamily="2" charset="2"/>
              <a:buChar char="ü"/>
            </a:pPr>
            <a:r>
              <a:rPr lang="en-US" sz="1200" dirty="0"/>
              <a:t>Key areas of focus: </a:t>
            </a:r>
          </a:p>
        </p:txBody>
      </p:sp>
      <p:sp>
        <p:nvSpPr>
          <p:cNvPr id="15" name="Content Placeholder 2">
            <a:extLst>
              <a:ext uri="{FF2B5EF4-FFF2-40B4-BE49-F238E27FC236}">
                <a16:creationId xmlns:a16="http://schemas.microsoft.com/office/drawing/2014/main" id="{7F1305CE-D65D-44AF-B1B2-51C0557796C1}"/>
              </a:ext>
            </a:extLst>
          </p:cNvPr>
          <p:cNvSpPr txBox="1">
            <a:spLocks/>
          </p:cNvSpPr>
          <p:nvPr/>
        </p:nvSpPr>
        <p:spPr>
          <a:xfrm>
            <a:off x="542624" y="2394544"/>
            <a:ext cx="3875020" cy="1921677"/>
          </a:xfrm>
          <a:prstGeom prst="rect">
            <a:avLst/>
          </a:prstGeom>
        </p:spPr>
        <p:txBody>
          <a:bodyPr/>
          <a:lstStyle>
            <a:lvl1pPr marL="228589" indent="-228589"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u="sng" dirty="0">
                <a:solidFill>
                  <a:srgbClr val="004689"/>
                </a:solidFill>
              </a:rPr>
              <a:t>Commercial &amp; Consumer Banking</a:t>
            </a:r>
          </a:p>
          <a:p>
            <a:r>
              <a:rPr lang="en-US" sz="1200" dirty="0"/>
              <a:t>Loan and deposits portfolios and key relationships</a:t>
            </a:r>
          </a:p>
          <a:p>
            <a:r>
              <a:rPr lang="en-US" sz="1200" dirty="0"/>
              <a:t>Branch performance and costs</a:t>
            </a:r>
          </a:p>
          <a:p>
            <a:r>
              <a:rPr lang="en-US" sz="1200" dirty="0"/>
              <a:t>Product offerings</a:t>
            </a:r>
          </a:p>
          <a:p>
            <a:r>
              <a:rPr lang="en-US" sz="1200" dirty="0"/>
              <a:t>Key talent (jointly with HR)</a:t>
            </a:r>
          </a:p>
          <a:p>
            <a:r>
              <a:rPr lang="en-US" sz="1200" dirty="0"/>
              <a:t>Customer profiles and Market opportunities</a:t>
            </a:r>
          </a:p>
        </p:txBody>
      </p:sp>
      <p:sp>
        <p:nvSpPr>
          <p:cNvPr id="16" name="Content Placeholder 2">
            <a:extLst>
              <a:ext uri="{FF2B5EF4-FFF2-40B4-BE49-F238E27FC236}">
                <a16:creationId xmlns:a16="http://schemas.microsoft.com/office/drawing/2014/main" id="{CF89D65B-2A79-42BC-B415-DC4EF2938C17}"/>
              </a:ext>
            </a:extLst>
          </p:cNvPr>
          <p:cNvSpPr txBox="1">
            <a:spLocks/>
          </p:cNvSpPr>
          <p:nvPr/>
        </p:nvSpPr>
        <p:spPr>
          <a:xfrm>
            <a:off x="3303696" y="4377032"/>
            <a:ext cx="2488674" cy="1921677"/>
          </a:xfrm>
          <a:prstGeom prst="rect">
            <a:avLst/>
          </a:prstGeom>
        </p:spPr>
        <p:txBody>
          <a:bodyPr/>
          <a:lstStyle>
            <a:lvl1pPr marL="228589" indent="-228589"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u="sng" dirty="0">
                <a:solidFill>
                  <a:srgbClr val="004689"/>
                </a:solidFill>
              </a:rPr>
              <a:t>Legal &amp; Compliance</a:t>
            </a:r>
          </a:p>
          <a:p>
            <a:r>
              <a:rPr lang="en-US" sz="1200" dirty="0"/>
              <a:t>Regulatory, compliance and audit</a:t>
            </a:r>
          </a:p>
          <a:p>
            <a:r>
              <a:rPr lang="en-US" sz="1200" dirty="0"/>
              <a:t>Legal and litigation</a:t>
            </a:r>
          </a:p>
          <a:p>
            <a:r>
              <a:rPr lang="en-US" sz="1200" dirty="0"/>
              <a:t>Corporate governance</a:t>
            </a:r>
          </a:p>
        </p:txBody>
      </p:sp>
      <p:sp>
        <p:nvSpPr>
          <p:cNvPr id="17" name="Content Placeholder 2">
            <a:extLst>
              <a:ext uri="{FF2B5EF4-FFF2-40B4-BE49-F238E27FC236}">
                <a16:creationId xmlns:a16="http://schemas.microsoft.com/office/drawing/2014/main" id="{16F1F85E-6466-4998-9C38-005A4FDDD322}"/>
              </a:ext>
            </a:extLst>
          </p:cNvPr>
          <p:cNvSpPr txBox="1">
            <a:spLocks/>
          </p:cNvSpPr>
          <p:nvPr/>
        </p:nvSpPr>
        <p:spPr>
          <a:xfrm>
            <a:off x="4707811" y="2394544"/>
            <a:ext cx="3989802" cy="1921677"/>
          </a:xfrm>
          <a:prstGeom prst="rect">
            <a:avLst/>
          </a:prstGeom>
        </p:spPr>
        <p:txBody>
          <a:bodyPr/>
          <a:lstStyle>
            <a:lvl1pPr marL="228589" indent="-228589"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u="sng" dirty="0">
                <a:solidFill>
                  <a:srgbClr val="004689"/>
                </a:solidFill>
              </a:rPr>
              <a:t>Credit Risk</a:t>
            </a:r>
          </a:p>
          <a:p>
            <a:r>
              <a:rPr lang="en-US" sz="1200" dirty="0"/>
              <a:t>Reviewed 49% of loans outstanding, focusing on the commercial portfolio, with a sampling of consumer</a:t>
            </a:r>
          </a:p>
          <a:p>
            <a:r>
              <a:rPr lang="en-US" sz="1200" dirty="0"/>
              <a:t>All loans over $4 million, watchlist loans over $500k</a:t>
            </a:r>
          </a:p>
          <a:p>
            <a:r>
              <a:rPr lang="en-US" sz="1200" dirty="0"/>
              <a:t>All special mention and substandard loans and all loans to office space, hospitality, and recreation industries.  </a:t>
            </a:r>
          </a:p>
          <a:p>
            <a:r>
              <a:rPr lang="en-US" sz="1200" dirty="0"/>
              <a:t>Underwriting criteria and credit risk appetite</a:t>
            </a:r>
          </a:p>
        </p:txBody>
      </p:sp>
      <p:sp>
        <p:nvSpPr>
          <p:cNvPr id="18" name="Content Placeholder 2">
            <a:extLst>
              <a:ext uri="{FF2B5EF4-FFF2-40B4-BE49-F238E27FC236}">
                <a16:creationId xmlns:a16="http://schemas.microsoft.com/office/drawing/2014/main" id="{B97F68C2-24F4-4090-B459-1BC75FA89706}"/>
              </a:ext>
            </a:extLst>
          </p:cNvPr>
          <p:cNvSpPr txBox="1">
            <a:spLocks/>
          </p:cNvSpPr>
          <p:nvPr/>
        </p:nvSpPr>
        <p:spPr>
          <a:xfrm>
            <a:off x="5900526" y="4377032"/>
            <a:ext cx="3104519" cy="1921677"/>
          </a:xfrm>
          <a:prstGeom prst="rect">
            <a:avLst/>
          </a:prstGeom>
        </p:spPr>
        <p:txBody>
          <a:bodyPr/>
          <a:lstStyle>
            <a:lvl1pPr marL="228589" indent="-228589"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u="sng" dirty="0">
                <a:solidFill>
                  <a:srgbClr val="004689"/>
                </a:solidFill>
              </a:rPr>
              <a:t>Human Resources &amp; Finance</a:t>
            </a:r>
          </a:p>
          <a:p>
            <a:r>
              <a:rPr lang="en-US" sz="1200" dirty="0"/>
              <a:t>Human capital, benefit &amp; incentive plans and culture</a:t>
            </a:r>
          </a:p>
          <a:p>
            <a:r>
              <a:rPr lang="en-US" sz="1200" dirty="0"/>
              <a:t>Staffing and Covid protocols</a:t>
            </a:r>
          </a:p>
          <a:p>
            <a:r>
              <a:rPr lang="en-US" sz="1200" dirty="0"/>
              <a:t>Balance sheet, liquidity and capital</a:t>
            </a:r>
          </a:p>
          <a:p>
            <a:r>
              <a:rPr lang="en-US" sz="1200" dirty="0"/>
              <a:t>Business plan and outlook</a:t>
            </a:r>
          </a:p>
          <a:p>
            <a:r>
              <a:rPr lang="en-US" sz="1200" dirty="0"/>
              <a:t>Real estate, taxes and vendor spend </a:t>
            </a:r>
          </a:p>
          <a:p>
            <a:endParaRPr lang="en-US" sz="1200" dirty="0"/>
          </a:p>
        </p:txBody>
      </p:sp>
      <p:sp>
        <p:nvSpPr>
          <p:cNvPr id="19" name="Content Placeholder 2">
            <a:extLst>
              <a:ext uri="{FF2B5EF4-FFF2-40B4-BE49-F238E27FC236}">
                <a16:creationId xmlns:a16="http://schemas.microsoft.com/office/drawing/2014/main" id="{24EE5750-CAE3-475C-9256-457EEFACA4CD}"/>
              </a:ext>
            </a:extLst>
          </p:cNvPr>
          <p:cNvSpPr txBox="1">
            <a:spLocks/>
          </p:cNvSpPr>
          <p:nvPr/>
        </p:nvSpPr>
        <p:spPr>
          <a:xfrm>
            <a:off x="542840" y="4377032"/>
            <a:ext cx="2699904" cy="1739116"/>
          </a:xfrm>
          <a:prstGeom prst="rect">
            <a:avLst/>
          </a:prstGeom>
        </p:spPr>
        <p:txBody>
          <a:bodyPr/>
          <a:lstStyle>
            <a:lvl1pPr marL="228589" indent="-228589"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u="sng" dirty="0">
                <a:solidFill>
                  <a:srgbClr val="004689"/>
                </a:solidFill>
              </a:rPr>
              <a:t>Operations &amp; Technology</a:t>
            </a:r>
          </a:p>
          <a:p>
            <a:r>
              <a:rPr lang="en-US" sz="1200" dirty="0"/>
              <a:t>Technology, systems, processing, security and cyber security</a:t>
            </a:r>
          </a:p>
          <a:p>
            <a:r>
              <a:rPr lang="en-US" sz="1200" dirty="0"/>
              <a:t>Key vendors and contracts</a:t>
            </a:r>
          </a:p>
          <a:p>
            <a:r>
              <a:rPr lang="en-US" sz="1200" dirty="0"/>
              <a:t>Physical locations and security</a:t>
            </a:r>
          </a:p>
          <a:p>
            <a:r>
              <a:rPr lang="en-US" sz="1200" dirty="0"/>
              <a:t>Operational processes and risk</a:t>
            </a:r>
          </a:p>
        </p:txBody>
      </p:sp>
      <p:pic>
        <p:nvPicPr>
          <p:cNvPr id="12" name="Picture 1"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51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2100" dirty="0"/>
              <a:t>SUMMARY</a:t>
            </a:r>
          </a:p>
        </p:txBody>
      </p:sp>
      <p:sp>
        <p:nvSpPr>
          <p:cNvPr id="3" name="Content Placeholder 2"/>
          <p:cNvSpPr>
            <a:spLocks noGrp="1"/>
          </p:cNvSpPr>
          <p:nvPr>
            <p:ph idx="1"/>
          </p:nvPr>
        </p:nvSpPr>
        <p:spPr/>
        <p:txBody>
          <a:bodyPr/>
          <a:lstStyle/>
          <a:p>
            <a:pPr>
              <a:spcBef>
                <a:spcPts val="2400"/>
              </a:spcBef>
              <a:spcAft>
                <a:spcPts val="2400"/>
              </a:spcAft>
              <a:buFont typeface="Wingdings" panose="05000000000000000000" pitchFamily="2" charset="2"/>
              <a:buChar char="ü"/>
            </a:pPr>
            <a:r>
              <a:rPr lang="en-US" sz="1200" b="1" dirty="0">
                <a:solidFill>
                  <a:srgbClr val="004689"/>
                </a:solidFill>
              </a:rPr>
              <a:t>High-quality partner with a track record of strong asset quality</a:t>
            </a:r>
          </a:p>
          <a:p>
            <a:pPr>
              <a:spcBef>
                <a:spcPts val="2400"/>
              </a:spcBef>
              <a:spcAft>
                <a:spcPts val="2400"/>
              </a:spcAft>
              <a:buFont typeface="Wingdings" panose="05000000000000000000" pitchFamily="2" charset="2"/>
              <a:buChar char="ü"/>
            </a:pPr>
            <a:r>
              <a:rPr lang="en-US" sz="1200" b="1" dirty="0">
                <a:solidFill>
                  <a:srgbClr val="004689"/>
                </a:solidFill>
              </a:rPr>
              <a:t>Significantly enhancing our presence in the strategically important Philadelphia market</a:t>
            </a:r>
          </a:p>
          <a:p>
            <a:pPr>
              <a:spcBef>
                <a:spcPts val="2400"/>
              </a:spcBef>
              <a:spcAft>
                <a:spcPts val="2400"/>
              </a:spcAft>
              <a:buFont typeface="Wingdings" panose="05000000000000000000" pitchFamily="2" charset="2"/>
              <a:buChar char="ü"/>
            </a:pPr>
            <a:r>
              <a:rPr lang="en-US" sz="1200" b="1" dirty="0">
                <a:solidFill>
                  <a:srgbClr val="004689"/>
                </a:solidFill>
              </a:rPr>
              <a:t>Lower execution risk given relative size and Fulton’s familiarity with Prudential market</a:t>
            </a:r>
          </a:p>
          <a:p>
            <a:pPr lvl="1">
              <a:spcBef>
                <a:spcPts val="2400"/>
              </a:spcBef>
              <a:spcAft>
                <a:spcPts val="2400"/>
              </a:spcAft>
              <a:buFont typeface="Segoe UI" panose="020B0502040204020203" pitchFamily="34" charset="0"/>
              <a:buChar char="–"/>
            </a:pPr>
            <a:r>
              <a:rPr lang="en-US" sz="1100" dirty="0">
                <a:solidFill>
                  <a:srgbClr val="004689"/>
                </a:solidFill>
              </a:rPr>
              <a:t>Only 4% of Fulton’s assets</a:t>
            </a:r>
          </a:p>
          <a:p>
            <a:pPr lvl="1">
              <a:spcBef>
                <a:spcPts val="2400"/>
              </a:spcBef>
              <a:spcAft>
                <a:spcPts val="2400"/>
              </a:spcAft>
              <a:buFont typeface="Segoe UI" panose="020B0502040204020203" pitchFamily="34" charset="0"/>
              <a:buChar char="–"/>
            </a:pPr>
            <a:r>
              <a:rPr lang="en-US" sz="1100" dirty="0">
                <a:solidFill>
                  <a:srgbClr val="004689"/>
                </a:solidFill>
              </a:rPr>
              <a:t>Achievable cost synergies given overlap and same core IT processor</a:t>
            </a:r>
          </a:p>
          <a:p>
            <a:pPr lvl="1">
              <a:spcBef>
                <a:spcPts val="2400"/>
              </a:spcBef>
              <a:spcAft>
                <a:spcPts val="2400"/>
              </a:spcAft>
              <a:buFont typeface="Segoe UI" panose="020B0502040204020203" pitchFamily="34" charset="0"/>
              <a:buChar char="–"/>
            </a:pPr>
            <a:r>
              <a:rPr lang="en-US" sz="1100" dirty="0">
                <a:solidFill>
                  <a:srgbClr val="004689"/>
                </a:solidFill>
              </a:rPr>
              <a:t>Extensive due diligence performed</a:t>
            </a:r>
          </a:p>
          <a:p>
            <a:pPr>
              <a:spcBef>
                <a:spcPts val="2400"/>
              </a:spcBef>
              <a:spcAft>
                <a:spcPts val="2400"/>
              </a:spcAft>
              <a:buFont typeface="Wingdings" panose="05000000000000000000" pitchFamily="2" charset="2"/>
              <a:buChar char="ü"/>
            </a:pPr>
            <a:r>
              <a:rPr lang="en-US" sz="1200" b="1" dirty="0">
                <a:solidFill>
                  <a:srgbClr val="004689"/>
                </a:solidFill>
              </a:rPr>
              <a:t>Financially attractive with incremental benefit to earnings while preserving tangible book value / capital</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11</a:t>
            </a:fld>
            <a:endParaRPr lang="en-US" altLang="en-US" dirty="0"/>
          </a:p>
        </p:txBody>
      </p:sp>
      <p:pic>
        <p:nvPicPr>
          <p:cNvPr id="7" name="Picture 1"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09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NON-GAAP RECONCILIATION </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12</a:t>
            </a:fld>
            <a:endParaRPr lang="en-US" altLang="en-US" dirty="0"/>
          </a:p>
        </p:txBody>
      </p:sp>
      <p:sp>
        <p:nvSpPr>
          <p:cNvPr id="7" name="Content Placeholder 5"/>
          <p:cNvSpPr>
            <a:spLocks noGrp="1"/>
          </p:cNvSpPr>
          <p:nvPr>
            <p:ph idx="11"/>
          </p:nvPr>
        </p:nvSpPr>
        <p:spPr>
          <a:xfrm>
            <a:off x="1743349" y="6361998"/>
            <a:ext cx="6772002" cy="425669"/>
          </a:xfrm>
        </p:spPr>
        <p:txBody>
          <a:bodyPr anchor="t"/>
          <a:lstStyle/>
          <a:p>
            <a:pPr>
              <a:spcBef>
                <a:spcPts val="0"/>
              </a:spcBef>
            </a:pPr>
            <a:r>
              <a:rPr lang="en-US" dirty="0"/>
              <a:t>Source: S&amp;P Global Market Intelligence.</a:t>
            </a:r>
          </a:p>
        </p:txBody>
      </p:sp>
      <p:pic>
        <p:nvPicPr>
          <p:cNvPr id="24" name="Picture 23"/>
          <p:cNvPicPr>
            <a:picLocks noChangeAspect="1"/>
          </p:cNvPicPr>
          <p:nvPr>
            <p:custDataLst>
              <p:tags r:id="rId1"/>
            </p:custDataLst>
          </p:nvPr>
        </p:nvPicPr>
        <p:blipFill>
          <a:blip r:embed="rId3"/>
          <a:stretch>
            <a:fillRect/>
          </a:stretch>
        </p:blipFill>
        <p:spPr>
          <a:xfrm>
            <a:off x="1417320" y="1428742"/>
            <a:ext cx="6309360" cy="4333029"/>
          </a:xfrm>
          <a:prstGeom prst="rect">
            <a:avLst/>
          </a:prstGeom>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628650" y="931413"/>
            <a:ext cx="2342606" cy="29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Prudential Bancorp, Inc.</a:t>
            </a:r>
          </a:p>
        </p:txBody>
      </p:sp>
      <p:pic>
        <p:nvPicPr>
          <p:cNvPr id="9" name="Picture 1" descr="image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55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b"/>
          <a:lstStyle/>
          <a:p>
            <a:r>
              <a:rPr lang="en-US" sz="2100" dirty="0"/>
              <a:t>FORWARD LOOKING STATEMENTS</a:t>
            </a:r>
          </a:p>
        </p:txBody>
      </p:sp>
      <p:sp>
        <p:nvSpPr>
          <p:cNvPr id="9" name="Content Placeholder 2"/>
          <p:cNvSpPr>
            <a:spLocks noGrp="1"/>
          </p:cNvSpPr>
          <p:nvPr>
            <p:ph idx="1"/>
          </p:nvPr>
        </p:nvSpPr>
        <p:spPr/>
        <p:txBody>
          <a:bodyPr/>
          <a:lstStyle/>
          <a:p>
            <a:pPr marL="0" indent="0">
              <a:spcBef>
                <a:spcPts val="300"/>
              </a:spcBef>
              <a:spcAft>
                <a:spcPts val="200"/>
              </a:spcAft>
              <a:buNone/>
            </a:pPr>
            <a:r>
              <a:rPr lang="en-US" sz="800" b="1" u="sng" dirty="0">
                <a:solidFill>
                  <a:srgbClr val="004689"/>
                </a:solidFill>
              </a:rPr>
              <a:t>Safe Harbor Statement</a:t>
            </a:r>
          </a:p>
          <a:p>
            <a:pPr marL="0" indent="0">
              <a:spcBef>
                <a:spcPts val="300"/>
              </a:spcBef>
              <a:spcAft>
                <a:spcPts val="200"/>
              </a:spcAft>
              <a:buNone/>
            </a:pPr>
            <a:r>
              <a:rPr lang="en-US" sz="800" dirty="0">
                <a:solidFill>
                  <a:srgbClr val="004689"/>
                </a:solidFill>
              </a:rPr>
              <a:t>This communication contains "forward-looking statements" within the meaning of the Private Securities Litigation Reform Act of 1995.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include, but are not limited to, statements regarding the outlook and expectations of Fulton and Prudential with respect to the merger, the strategic benefits and financial benefits of the merger, including the expected impact of the transaction on Fulton’s future financial performance (including anticipated accretion to earnings per share and other metrics), and the timing of the closing of the transaction.</a:t>
            </a:r>
          </a:p>
          <a:p>
            <a:pPr marL="0" indent="0">
              <a:spcBef>
                <a:spcPts val="300"/>
              </a:spcBef>
              <a:spcAft>
                <a:spcPts val="200"/>
              </a:spcAft>
              <a:buNone/>
            </a:pPr>
            <a:r>
              <a:rPr lang="en-US" sz="800" dirty="0">
                <a:solidFill>
                  <a:srgbClr val="004689"/>
                </a:solidFill>
              </a:rPr>
              <a:t>Forward-looking statements are neither historical facts, nor assurance of future performance. Instead, the statements are based on current beliefs, expectations and assumptions regarding the future of the businesses of Fulton and Prudential,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Fulton’s and Prudential’s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Fulton and Prudential undertake no obligation, other than as required by law, to update or revise any forward-looking statements, whether as a result of new information, future events or otherwise.</a:t>
            </a:r>
          </a:p>
          <a:p>
            <a:pPr marL="0" indent="0">
              <a:spcBef>
                <a:spcPts val="300"/>
              </a:spcBef>
              <a:spcAft>
                <a:spcPts val="200"/>
              </a:spcAft>
              <a:buNone/>
            </a:pPr>
            <a:r>
              <a:rPr lang="en-US" sz="800" dirty="0">
                <a:solidFill>
                  <a:srgbClr val="004689"/>
                </a:solidFill>
              </a:rPr>
              <a:t>Annualized, pro forma, projected and estimated numbers are used for illustrative purpose only, are not forecasts and may not reflect actual results.</a:t>
            </a:r>
          </a:p>
          <a:p>
            <a:pPr marL="0" indent="0">
              <a:spcBef>
                <a:spcPts val="300"/>
              </a:spcBef>
              <a:spcAft>
                <a:spcPts val="200"/>
              </a:spcAft>
              <a:buNone/>
            </a:pPr>
            <a:r>
              <a:rPr lang="en-US" sz="800" dirty="0">
                <a:solidFill>
                  <a:srgbClr val="004689"/>
                </a:solidFill>
              </a:rPr>
              <a:t>Forward-looking statements contained in this communication are subject to, among others, the following risks, uncertainties and assumptions:</a:t>
            </a:r>
          </a:p>
          <a:p>
            <a:pPr>
              <a:spcBef>
                <a:spcPts val="300"/>
              </a:spcBef>
              <a:spcAft>
                <a:spcPts val="200"/>
              </a:spcAft>
            </a:pPr>
            <a:r>
              <a:rPr lang="en-US" sz="800" dirty="0">
                <a:solidFill>
                  <a:srgbClr val="004689"/>
                </a:solidFill>
              </a:rPr>
              <a:t>The possibility that the anticipated benefits of the transaction, including anticipated cost savings and strategic gains, are not realized when expected or at all, including as a result of the impact of, or challenges arising from, the integration of Prudential into Fulton or as a result of the strength of the economy, competitive factors in the areas where Fulton and Prudential do business, or as a result of other unexpected factors or events;</a:t>
            </a:r>
          </a:p>
          <a:p>
            <a:pPr>
              <a:spcBef>
                <a:spcPts val="300"/>
              </a:spcBef>
              <a:spcAft>
                <a:spcPts val="200"/>
              </a:spcAft>
            </a:pPr>
            <a:r>
              <a:rPr lang="en-US" sz="800" dirty="0">
                <a:solidFill>
                  <a:srgbClr val="004689"/>
                </a:solidFill>
              </a:rPr>
              <a:t>The timing and completion of the merger transaction is dependent on the satisfaction of customary closing conditions, including approval by Prudential shareholders, which cannot be assured, the satisfaction of certain other conditions that are specific to this transaction (see disclosure in the Form 8-K filed by Fulton with the SEC on the date hereof) and various factors that cannot be predicted with precision at this point</a:t>
            </a:r>
          </a:p>
          <a:p>
            <a:pPr>
              <a:spcBef>
                <a:spcPts val="300"/>
              </a:spcBef>
              <a:spcAft>
                <a:spcPts val="200"/>
              </a:spcAft>
            </a:pPr>
            <a:r>
              <a:rPr lang="en-US" sz="800" dirty="0">
                <a:solidFill>
                  <a:srgbClr val="004689"/>
                </a:solidFill>
              </a:rPr>
              <a:t>The occurrence of any event, change or other circumstances that could give rise to the right of one or both of the parties to terminate the Merger Agreement;</a:t>
            </a:r>
          </a:p>
          <a:p>
            <a:pPr>
              <a:spcBef>
                <a:spcPts val="300"/>
              </a:spcBef>
              <a:spcAft>
                <a:spcPts val="200"/>
              </a:spcAft>
            </a:pPr>
            <a:r>
              <a:rPr lang="en-US" sz="800" dirty="0">
                <a:solidFill>
                  <a:srgbClr val="004689"/>
                </a:solidFill>
              </a:rPr>
              <a:t>Completion of the merger is subject to bank regulatory approvals and such approvals may not be obtained in a timely manner or at all, or may be subject to conditions that may cause additional significant expense or delay the consummation of the merger;</a:t>
            </a:r>
          </a:p>
          <a:p>
            <a:pPr>
              <a:spcBef>
                <a:spcPts val="300"/>
              </a:spcBef>
              <a:spcAft>
                <a:spcPts val="200"/>
              </a:spcAft>
            </a:pPr>
            <a:r>
              <a:rPr lang="en-US" sz="800" dirty="0">
                <a:solidFill>
                  <a:srgbClr val="004689"/>
                </a:solidFill>
              </a:rPr>
              <a:t>Potential adverse reactions or changes to business or employee relationships, including those resulting from the announcement or completion of the merger;</a:t>
            </a:r>
          </a:p>
          <a:p>
            <a:pPr>
              <a:spcBef>
                <a:spcPts val="300"/>
              </a:spcBef>
              <a:spcAft>
                <a:spcPts val="200"/>
              </a:spcAft>
            </a:pPr>
            <a:r>
              <a:rPr lang="en-US" sz="800" dirty="0">
                <a:solidFill>
                  <a:srgbClr val="004689"/>
                </a:solidFill>
              </a:rPr>
              <a:t>The outcome of any legal proceedings  related to the merger which may be instituted against Fulton or Prudential;</a:t>
            </a:r>
          </a:p>
          <a:p>
            <a:pPr>
              <a:spcBef>
                <a:spcPts val="300"/>
              </a:spcBef>
              <a:spcAft>
                <a:spcPts val="200"/>
              </a:spcAft>
            </a:pPr>
            <a:r>
              <a:rPr lang="en-US" sz="800" dirty="0">
                <a:solidFill>
                  <a:srgbClr val="004689"/>
                </a:solidFill>
              </a:rPr>
              <a:t>Unanticipated challenges or delays in the integration of Prudential’s business into Fulton’s business and or the conversion of Prudential’s operating systems and customer data onto Fulton’s may significantly increase the expense associated with the merger; and</a:t>
            </a:r>
          </a:p>
          <a:p>
            <a:pPr>
              <a:spcBef>
                <a:spcPts val="300"/>
              </a:spcBef>
              <a:spcAft>
                <a:spcPts val="200"/>
              </a:spcAft>
            </a:pPr>
            <a:r>
              <a:rPr lang="en-US" sz="800" dirty="0">
                <a:solidFill>
                  <a:srgbClr val="004689"/>
                </a:solidFill>
              </a:rPr>
              <a:t>Other factors that may affect future results of Fulton and Prudential.</a:t>
            </a:r>
          </a:p>
          <a:p>
            <a:pPr marL="0" indent="0">
              <a:spcBef>
                <a:spcPts val="300"/>
              </a:spcBef>
              <a:spcAft>
                <a:spcPts val="200"/>
              </a:spcAft>
              <a:buNone/>
            </a:pPr>
            <a:r>
              <a:rPr lang="en-US" sz="800" dirty="0">
                <a:solidFill>
                  <a:srgbClr val="004689"/>
                </a:solidFill>
              </a:rPr>
              <a:t>These forward-looking statements are also subject to the principal risks and uncertainties applicable to Fulton’s and Prudential’s respective businesses and activities generally that are disclosed in Fulton’s Annual Report on Form 10-K for its fiscal year ended December 31, 2021 and in other documents Fulton files with the SEC, and in Prudential’s Annual Report on Form 10-K, as amended, for its fiscal year ended September 30, 2021 and in other documents Prudential files with the SEC.  Fulton’s and Prudential’s SEC filings are accessible on the SEC website at www.sec.gov.</a:t>
            </a:r>
          </a:p>
          <a:p>
            <a:pPr marL="0" indent="0">
              <a:spcBef>
                <a:spcPts val="300"/>
              </a:spcBef>
              <a:spcAft>
                <a:spcPts val="200"/>
              </a:spcAft>
              <a:buNone/>
            </a:pPr>
            <a:endParaRPr lang="en-US" sz="800" dirty="0">
              <a:solidFill>
                <a:srgbClr val="004689"/>
              </a:solidFill>
            </a:endParaRP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2</a:t>
            </a:fld>
            <a:endParaRPr lang="en-US" altLang="en-US" dirty="0"/>
          </a:p>
        </p:txBody>
      </p:sp>
    </p:spTree>
    <p:extLst>
      <p:ext uri="{BB962C8B-B14F-4D97-AF65-F5344CB8AC3E}">
        <p14:creationId xmlns:p14="http://schemas.microsoft.com/office/powerpoint/2010/main" val="369477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2100" dirty="0"/>
              <a:t>NON-GAAP FINANCIAL MEASURES AND ADDITIONAL INFORMATION</a:t>
            </a:r>
          </a:p>
        </p:txBody>
      </p:sp>
      <p:sp>
        <p:nvSpPr>
          <p:cNvPr id="9" name="Content Placeholder 2"/>
          <p:cNvSpPr>
            <a:spLocks noGrp="1"/>
          </p:cNvSpPr>
          <p:nvPr>
            <p:ph idx="1"/>
          </p:nvPr>
        </p:nvSpPr>
        <p:spPr/>
        <p:txBody>
          <a:bodyPr/>
          <a:lstStyle/>
          <a:p>
            <a:pPr marL="0" indent="0">
              <a:spcBef>
                <a:spcPts val="300"/>
              </a:spcBef>
              <a:spcAft>
                <a:spcPts val="200"/>
              </a:spcAft>
              <a:buNone/>
            </a:pPr>
            <a:r>
              <a:rPr lang="en-US" sz="800" b="1" u="sng" dirty="0">
                <a:solidFill>
                  <a:srgbClr val="004689"/>
                </a:solidFill>
              </a:rPr>
              <a:t>Non-GAAP Financial Measures</a:t>
            </a:r>
          </a:p>
          <a:p>
            <a:pPr marL="0" indent="0">
              <a:spcBef>
                <a:spcPts val="300"/>
              </a:spcBef>
              <a:spcAft>
                <a:spcPts val="200"/>
              </a:spcAft>
              <a:buNone/>
            </a:pPr>
            <a:endParaRPr lang="en-US" sz="800" dirty="0">
              <a:solidFill>
                <a:srgbClr val="004689"/>
              </a:solidFill>
            </a:endParaRPr>
          </a:p>
          <a:p>
            <a:pPr marL="0" indent="0">
              <a:spcBef>
                <a:spcPts val="300"/>
              </a:spcBef>
              <a:spcAft>
                <a:spcPts val="200"/>
              </a:spcAft>
              <a:buNone/>
            </a:pPr>
            <a:r>
              <a:rPr lang="en-US" sz="800" dirty="0">
                <a:solidFill>
                  <a:srgbClr val="004689"/>
                </a:solidFill>
              </a:rPr>
              <a:t>The Corporation uses certain non-GAAP financial measure in this presentation.  These non-GAAP financial measures are reconciled to the most comparable GAAP measurers at the end of this presentation.</a:t>
            </a:r>
          </a:p>
          <a:p>
            <a:pPr marL="0" indent="0">
              <a:spcBef>
                <a:spcPts val="300"/>
              </a:spcBef>
              <a:spcAft>
                <a:spcPts val="200"/>
              </a:spcAft>
              <a:buNone/>
            </a:pPr>
            <a:endParaRPr lang="en-US" sz="800" b="1" u="sng" dirty="0">
              <a:solidFill>
                <a:srgbClr val="004689"/>
              </a:solidFill>
            </a:endParaRPr>
          </a:p>
          <a:p>
            <a:pPr marL="0" indent="0">
              <a:spcBef>
                <a:spcPts val="300"/>
              </a:spcBef>
              <a:spcAft>
                <a:spcPts val="200"/>
              </a:spcAft>
              <a:buNone/>
            </a:pPr>
            <a:r>
              <a:rPr lang="en-US" sz="800" b="1" u="sng" dirty="0">
                <a:solidFill>
                  <a:srgbClr val="004689"/>
                </a:solidFill>
              </a:rPr>
              <a:t>Additional Information About the Proposed Merger and Where to Find It</a:t>
            </a:r>
          </a:p>
          <a:p>
            <a:pPr marL="0" indent="0">
              <a:spcBef>
                <a:spcPts val="300"/>
              </a:spcBef>
              <a:spcAft>
                <a:spcPts val="200"/>
              </a:spcAft>
              <a:buNone/>
            </a:pPr>
            <a:endParaRPr lang="en-US" sz="800" dirty="0">
              <a:solidFill>
                <a:srgbClr val="004689"/>
              </a:solidFill>
            </a:endParaRPr>
          </a:p>
          <a:p>
            <a:pPr marL="0" indent="0">
              <a:spcBef>
                <a:spcPts val="300"/>
              </a:spcBef>
              <a:spcAft>
                <a:spcPts val="200"/>
              </a:spcAft>
              <a:buNone/>
            </a:pPr>
            <a:r>
              <a:rPr lang="en-US" sz="800" dirty="0">
                <a:solidFill>
                  <a:srgbClr val="004689"/>
                </a:solidFill>
              </a:rPr>
              <a:t>Fulton will file a registration statement with the SEC under the Securities Act of 1933, as amended, which will include a proxy statement/prospectus and other relevant documents in connection with the proposed Merger.  PRUDENTIAL SHAREHOLDERS ARE URGED TO READ THE PROXY STATEMENT/PROSPECTUS CAREFULLY WHEN IT BECOMES AVAILABLE, INCULDING ANY AMENDMENTS OR SUPPLEMENTS TO IT, BECAUSE IT WILL CONTAIN IMPORTANT INFORMATION ABOUT THE PROPOSED MERGER.</a:t>
            </a:r>
          </a:p>
          <a:p>
            <a:pPr marL="0" indent="0">
              <a:spcBef>
                <a:spcPts val="300"/>
              </a:spcBef>
              <a:spcAft>
                <a:spcPts val="200"/>
              </a:spcAft>
              <a:buNone/>
            </a:pPr>
            <a:endParaRPr lang="en-US" sz="800" dirty="0">
              <a:solidFill>
                <a:srgbClr val="004689"/>
              </a:solidFill>
            </a:endParaRPr>
          </a:p>
          <a:p>
            <a:pPr marL="0" indent="0">
              <a:spcBef>
                <a:spcPts val="300"/>
              </a:spcBef>
              <a:spcAft>
                <a:spcPts val="200"/>
              </a:spcAft>
              <a:buNone/>
            </a:pPr>
            <a:r>
              <a:rPr lang="en-US" sz="800" dirty="0">
                <a:solidFill>
                  <a:srgbClr val="004689"/>
                </a:solidFill>
              </a:rPr>
              <a:t>The proxy statement/prospectus (when it becomes available) and any other documents Fulton has filed and will file with the SEC may be obtained free of charge at the SEC’s website (www.sec.gov).  In addition, copies of the documents Fulton has filed or will file with the SEC may be obtained free of charge on Fulton’s website at www.fult.com or by contacting Matt Jozwiak, Fulton Financial Corporation, One Penn Square, Lancaster, PA 17602.</a:t>
            </a:r>
          </a:p>
          <a:p>
            <a:pPr marL="0" indent="0">
              <a:spcBef>
                <a:spcPts val="300"/>
              </a:spcBef>
              <a:spcAft>
                <a:spcPts val="200"/>
              </a:spcAft>
              <a:buNone/>
            </a:pPr>
            <a:endParaRPr lang="en-US" sz="800" b="1" u="sng" dirty="0">
              <a:solidFill>
                <a:srgbClr val="004689"/>
              </a:solidFill>
            </a:endParaRPr>
          </a:p>
          <a:p>
            <a:pPr marL="0" indent="0">
              <a:spcBef>
                <a:spcPts val="300"/>
              </a:spcBef>
              <a:spcAft>
                <a:spcPts val="200"/>
              </a:spcAft>
              <a:buNone/>
            </a:pPr>
            <a:r>
              <a:rPr lang="en-US" sz="800" b="1" u="sng" dirty="0">
                <a:solidFill>
                  <a:srgbClr val="004689"/>
                </a:solidFill>
              </a:rPr>
              <a:t>Participants in the Transaction</a:t>
            </a:r>
          </a:p>
          <a:p>
            <a:pPr marL="0" indent="0">
              <a:spcBef>
                <a:spcPts val="300"/>
              </a:spcBef>
              <a:spcAft>
                <a:spcPts val="200"/>
              </a:spcAft>
              <a:buNone/>
            </a:pPr>
            <a:endParaRPr lang="en-US" sz="800" dirty="0">
              <a:solidFill>
                <a:srgbClr val="004689"/>
              </a:solidFill>
            </a:endParaRPr>
          </a:p>
          <a:p>
            <a:pPr marL="0" indent="0">
              <a:spcBef>
                <a:spcPts val="300"/>
              </a:spcBef>
              <a:spcAft>
                <a:spcPts val="200"/>
              </a:spcAft>
              <a:buNone/>
            </a:pPr>
            <a:r>
              <a:rPr lang="en-US" sz="800" dirty="0">
                <a:solidFill>
                  <a:srgbClr val="004689"/>
                </a:solidFill>
              </a:rPr>
              <a:t>The directors, executive officers, and certain other members of management, and employees of Fulton and Prudential are participants in the solicitation of proxies in favor of the proposed Merger from the shareholders of Prudential.  Information regarding the director and executive officers of Fulton and Prudential, and the interests of such participants, will be included in the proxy statement/prospectus and the other relevant documents filed with the SEC when they become available.  Free copies of this document may be obtained as described in the preceding paragraph.</a:t>
            </a:r>
          </a:p>
          <a:p>
            <a:pPr marL="0" indent="0">
              <a:spcBef>
                <a:spcPts val="300"/>
              </a:spcBef>
              <a:spcAft>
                <a:spcPts val="200"/>
              </a:spcAft>
              <a:buNone/>
            </a:pPr>
            <a:endParaRPr lang="en-US" sz="800" b="1" u="sng" dirty="0">
              <a:solidFill>
                <a:srgbClr val="004689"/>
              </a:solidFill>
            </a:endParaRPr>
          </a:p>
          <a:p>
            <a:pPr marL="0" indent="0">
              <a:spcBef>
                <a:spcPts val="300"/>
              </a:spcBef>
              <a:spcAft>
                <a:spcPts val="200"/>
              </a:spcAft>
              <a:buNone/>
            </a:pPr>
            <a:r>
              <a:rPr lang="en-US" sz="800" b="1" u="sng" dirty="0">
                <a:solidFill>
                  <a:srgbClr val="004689"/>
                </a:solidFill>
              </a:rPr>
              <a:t>No Offer of Solicitation</a:t>
            </a:r>
          </a:p>
          <a:p>
            <a:pPr marL="0" indent="0">
              <a:spcBef>
                <a:spcPts val="300"/>
              </a:spcBef>
              <a:spcAft>
                <a:spcPts val="200"/>
              </a:spcAft>
              <a:buNone/>
            </a:pPr>
            <a:endParaRPr lang="en-US" sz="800" b="1" u="sng" dirty="0">
              <a:solidFill>
                <a:srgbClr val="004689"/>
              </a:solidFill>
            </a:endParaRPr>
          </a:p>
          <a:p>
            <a:pPr marL="0" indent="0">
              <a:spcBef>
                <a:spcPts val="300"/>
              </a:spcBef>
              <a:spcAft>
                <a:spcPts val="200"/>
              </a:spcAft>
              <a:buNone/>
            </a:pPr>
            <a:r>
              <a:rPr lang="en-US" sz="800" dirty="0">
                <a:solidFill>
                  <a:srgbClr val="004689"/>
                </a:solidFill>
              </a:rPr>
              <a:t>This presentation and related communications are not intended to and shall not constitute an offer to sell or the solicitation of an offer to sell or the solicitation of an offer to buy any securities or a solicitation of any vote of approval, nor shall there be any sale of securities in any jurisdiction in which such offer, solicitation or sale, would be unlawful prior to registration or qualification under the securities laws of any such jurisdiction.  No offer of securities shall be made except by means of a prospectus that meets the requirements of Section 10 of the Securities Act of 1933, as amended.</a:t>
            </a:r>
          </a:p>
          <a:p>
            <a:pPr marL="0" indent="0">
              <a:spcBef>
                <a:spcPts val="300"/>
              </a:spcBef>
              <a:spcAft>
                <a:spcPts val="200"/>
              </a:spcAft>
              <a:buNone/>
            </a:pPr>
            <a:endParaRPr lang="en-US" sz="800" dirty="0">
              <a:solidFill>
                <a:srgbClr val="004689"/>
              </a:solidFill>
            </a:endParaRP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3</a:t>
            </a:fld>
            <a:endParaRPr lang="en-US" altLang="en-US" dirty="0"/>
          </a:p>
        </p:txBody>
      </p:sp>
      <p:pic>
        <p:nvPicPr>
          <p:cNvPr id="6" name="Picture 1"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9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2100" dirty="0"/>
              <a:t>TRANSACTION HIGHLIGHTS</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4</a:t>
            </a:fld>
            <a:endParaRPr lang="en-US" altLang="en-US" dirty="0"/>
          </a:p>
        </p:txBody>
      </p:sp>
      <p:sp>
        <p:nvSpPr>
          <p:cNvPr id="9" name="Content Placeholder 2"/>
          <p:cNvSpPr>
            <a:spLocks noGrp="1"/>
          </p:cNvSpPr>
          <p:nvPr>
            <p:ph idx="1"/>
          </p:nvPr>
        </p:nvSpPr>
        <p:spPr>
          <a:xfrm>
            <a:off x="628650" y="1042219"/>
            <a:ext cx="7886700" cy="5175701"/>
          </a:xfrm>
        </p:spPr>
        <p:txBody>
          <a:bodyPr/>
          <a:lstStyle/>
          <a:p>
            <a:pPr>
              <a:spcBef>
                <a:spcPts val="500"/>
              </a:spcBef>
              <a:spcAft>
                <a:spcPts val="500"/>
              </a:spcAft>
              <a:buFont typeface="Wingdings" panose="05000000000000000000" pitchFamily="2" charset="2"/>
              <a:buChar char="ü"/>
            </a:pPr>
            <a:r>
              <a:rPr lang="en-US" sz="1200" b="1" dirty="0">
                <a:solidFill>
                  <a:srgbClr val="004689"/>
                </a:solidFill>
              </a:rPr>
              <a:t>Enhances Presence in Highly Attractive &amp; Strategically Important Philadelphia Metro Market</a:t>
            </a:r>
          </a:p>
          <a:p>
            <a:pPr lvl="1">
              <a:spcAft>
                <a:spcPts val="500"/>
              </a:spcAft>
              <a:buFont typeface="Segoe UI" panose="020B0502040204020203" pitchFamily="34" charset="0"/>
              <a:buChar char="–"/>
            </a:pPr>
            <a:r>
              <a:rPr lang="en-US" sz="1100" dirty="0">
                <a:solidFill>
                  <a:srgbClr val="004689"/>
                </a:solidFill>
              </a:rPr>
              <a:t>Increases our presence, balance sheet and customer base</a:t>
            </a:r>
          </a:p>
          <a:p>
            <a:pPr lvl="1">
              <a:spcAft>
                <a:spcPts val="500"/>
              </a:spcAft>
              <a:buFont typeface="Segoe UI" panose="020B0502040204020203" pitchFamily="34" charset="0"/>
              <a:buChar char="–"/>
            </a:pPr>
            <a:r>
              <a:rPr lang="en-US" sz="1100" dirty="0">
                <a:solidFill>
                  <a:srgbClr val="004689"/>
                </a:solidFill>
              </a:rPr>
              <a:t>Further establishes our brand in the market</a:t>
            </a:r>
          </a:p>
          <a:p>
            <a:pPr lvl="1">
              <a:spcAft>
                <a:spcPts val="500"/>
              </a:spcAft>
              <a:buFont typeface="Segoe UI" panose="020B0502040204020203" pitchFamily="34" charset="0"/>
              <a:buChar char="–"/>
            </a:pPr>
            <a:r>
              <a:rPr lang="en-US" sz="1100" dirty="0">
                <a:solidFill>
                  <a:srgbClr val="004689"/>
                </a:solidFill>
              </a:rPr>
              <a:t>Solidifies our commitment to serving the Philadelphia communities and our urban market strategies</a:t>
            </a:r>
          </a:p>
          <a:p>
            <a:pPr>
              <a:spcBef>
                <a:spcPts val="500"/>
              </a:spcBef>
              <a:spcAft>
                <a:spcPts val="500"/>
              </a:spcAft>
              <a:buFont typeface="Wingdings" panose="05000000000000000000" pitchFamily="2" charset="2"/>
              <a:buChar char="ü"/>
            </a:pPr>
            <a:r>
              <a:rPr lang="en-US" sz="1200" b="1" dirty="0">
                <a:solidFill>
                  <a:srgbClr val="004689"/>
                </a:solidFill>
              </a:rPr>
              <a:t>Financially Compelling with Favorable Risk/Reward Dynamics</a:t>
            </a:r>
          </a:p>
          <a:p>
            <a:pPr lvl="1">
              <a:spcAft>
                <a:spcPts val="500"/>
              </a:spcAft>
              <a:buFont typeface="Segoe UI" panose="020B0502040204020203" pitchFamily="34" charset="0"/>
              <a:buChar char="–"/>
            </a:pPr>
            <a:r>
              <a:rPr lang="en-US" sz="1100" dirty="0">
                <a:solidFill>
                  <a:srgbClr val="004689"/>
                </a:solidFill>
              </a:rPr>
              <a:t>3.5% EPS accretion in 2023 calculated based on consensus analyst estimates</a:t>
            </a:r>
          </a:p>
          <a:p>
            <a:pPr lvl="1">
              <a:spcAft>
                <a:spcPts val="500"/>
              </a:spcAft>
              <a:buFont typeface="Segoe UI" panose="020B0502040204020203" pitchFamily="34" charset="0"/>
              <a:buChar char="–"/>
            </a:pPr>
            <a:r>
              <a:rPr lang="en-US" sz="1100" dirty="0">
                <a:solidFill>
                  <a:srgbClr val="004689"/>
                </a:solidFill>
              </a:rPr>
              <a:t>Tangible book value dilution under 1% with earn back period of 1.2 years (utilizing the cross-over method)</a:t>
            </a:r>
          </a:p>
          <a:p>
            <a:pPr lvl="1">
              <a:spcAft>
                <a:spcPts val="500"/>
              </a:spcAft>
              <a:buFont typeface="Segoe UI" panose="020B0502040204020203" pitchFamily="34" charset="0"/>
              <a:buChar char="–"/>
            </a:pPr>
            <a:r>
              <a:rPr lang="en-US" sz="1100" dirty="0">
                <a:solidFill>
                  <a:srgbClr val="004689"/>
                </a:solidFill>
              </a:rPr>
              <a:t>45% cost savings (80% phase-in for post close 2022, 100% thereafter)</a:t>
            </a:r>
          </a:p>
          <a:p>
            <a:pPr lvl="1">
              <a:spcAft>
                <a:spcPts val="500"/>
              </a:spcAft>
              <a:buFont typeface="Segoe UI" panose="020B0502040204020203" pitchFamily="34" charset="0"/>
              <a:buChar char="–"/>
            </a:pPr>
            <a:r>
              <a:rPr lang="en-US" sz="1100" dirty="0">
                <a:solidFill>
                  <a:srgbClr val="004689"/>
                </a:solidFill>
              </a:rPr>
              <a:t>Significantly more accretive relative to utilizing capital for a share buyback</a:t>
            </a:r>
          </a:p>
          <a:p>
            <a:pPr>
              <a:spcBef>
                <a:spcPts val="500"/>
              </a:spcBef>
              <a:spcAft>
                <a:spcPts val="500"/>
              </a:spcAft>
              <a:buFont typeface="Wingdings" panose="05000000000000000000" pitchFamily="2" charset="2"/>
              <a:buChar char="ü"/>
            </a:pPr>
            <a:r>
              <a:rPr lang="en-US" sz="1200" b="1" dirty="0">
                <a:solidFill>
                  <a:srgbClr val="004689"/>
                </a:solidFill>
              </a:rPr>
              <a:t>Immediate Opportunities To:</a:t>
            </a:r>
          </a:p>
          <a:p>
            <a:pPr lvl="1">
              <a:spcAft>
                <a:spcPts val="500"/>
              </a:spcAft>
              <a:buFont typeface="Segoe UI" panose="020B0502040204020203" pitchFamily="34" charset="0"/>
              <a:buChar char="–"/>
            </a:pPr>
            <a:r>
              <a:rPr lang="en-US" sz="1100" dirty="0">
                <a:solidFill>
                  <a:srgbClr val="004689"/>
                </a:solidFill>
              </a:rPr>
              <a:t>Re-price higher cost time deposits and restructure wholesale liabilities</a:t>
            </a:r>
          </a:p>
          <a:p>
            <a:pPr lvl="1">
              <a:spcAft>
                <a:spcPts val="500"/>
              </a:spcAft>
              <a:buFont typeface="Segoe UI" panose="020B0502040204020203" pitchFamily="34" charset="0"/>
              <a:buChar char="–"/>
            </a:pPr>
            <a:r>
              <a:rPr lang="en-US" sz="1100" dirty="0">
                <a:solidFill>
                  <a:srgbClr val="004689"/>
                </a:solidFill>
              </a:rPr>
              <a:t>Leverage Fulton’s technology investments and optimize the acquired branch footprint</a:t>
            </a:r>
          </a:p>
          <a:p>
            <a:pPr lvl="1">
              <a:spcAft>
                <a:spcPts val="500"/>
              </a:spcAft>
              <a:buFont typeface="Segoe UI" panose="020B0502040204020203" pitchFamily="34" charset="0"/>
              <a:buChar char="–"/>
            </a:pPr>
            <a:r>
              <a:rPr lang="en-US" sz="1100" dirty="0">
                <a:solidFill>
                  <a:srgbClr val="004689"/>
                </a:solidFill>
              </a:rPr>
              <a:t>Expand Prudential’s commercial lending relationships due to increased lending limit (not modeled)</a:t>
            </a:r>
          </a:p>
          <a:p>
            <a:pPr>
              <a:spcBef>
                <a:spcPts val="500"/>
              </a:spcBef>
              <a:spcAft>
                <a:spcPts val="500"/>
              </a:spcAft>
              <a:buFont typeface="Wingdings" panose="05000000000000000000" pitchFamily="2" charset="2"/>
              <a:buChar char="ü"/>
            </a:pPr>
            <a:r>
              <a:rPr lang="en-US" sz="1200" b="1" dirty="0">
                <a:solidFill>
                  <a:srgbClr val="004689"/>
                </a:solidFill>
              </a:rPr>
              <a:t>Lower Integration Risk</a:t>
            </a:r>
          </a:p>
          <a:p>
            <a:pPr lvl="1">
              <a:spcAft>
                <a:spcPts val="500"/>
              </a:spcAft>
              <a:buFont typeface="Segoe UI" panose="020B0502040204020203" pitchFamily="34" charset="0"/>
              <a:buChar char="–"/>
            </a:pPr>
            <a:r>
              <a:rPr lang="en-US" sz="1100" dirty="0">
                <a:solidFill>
                  <a:srgbClr val="004689"/>
                </a:solidFill>
              </a:rPr>
              <a:t>4% of Fulton’s balance sheet as of December 31, 2021</a:t>
            </a:r>
          </a:p>
          <a:p>
            <a:pPr lvl="1">
              <a:spcAft>
                <a:spcPts val="500"/>
              </a:spcAft>
              <a:buFont typeface="Segoe UI" panose="020B0502040204020203" pitchFamily="34" charset="0"/>
              <a:buChar char="–"/>
            </a:pPr>
            <a:r>
              <a:rPr lang="en-US" sz="1100" dirty="0">
                <a:solidFill>
                  <a:srgbClr val="004689"/>
                </a:solidFill>
              </a:rPr>
              <a:t>40+</a:t>
            </a:r>
            <a:r>
              <a:rPr lang="en-US" sz="1100" dirty="0">
                <a:solidFill>
                  <a:srgbClr val="FF0000"/>
                </a:solidFill>
              </a:rPr>
              <a:t> </a:t>
            </a:r>
            <a:r>
              <a:rPr lang="en-US" sz="1100" dirty="0">
                <a:solidFill>
                  <a:srgbClr val="004689"/>
                </a:solidFill>
              </a:rPr>
              <a:t>Fulton team members participating in due diligence process</a:t>
            </a:r>
          </a:p>
          <a:p>
            <a:pPr lvl="1">
              <a:spcAft>
                <a:spcPts val="500"/>
              </a:spcAft>
              <a:buFont typeface="Segoe UI" panose="020B0502040204020203" pitchFamily="34" charset="0"/>
              <a:buChar char="–"/>
            </a:pPr>
            <a:r>
              <a:rPr lang="en-US" sz="1100" dirty="0">
                <a:solidFill>
                  <a:srgbClr val="004689"/>
                </a:solidFill>
              </a:rPr>
              <a:t>Both companies utilize the same core processor</a:t>
            </a:r>
          </a:p>
          <a:p>
            <a:pPr lvl="1">
              <a:spcAft>
                <a:spcPts val="500"/>
              </a:spcAft>
              <a:buFont typeface="Segoe UI" panose="020B0502040204020203" pitchFamily="34" charset="0"/>
              <a:buChar char="–"/>
            </a:pPr>
            <a:r>
              <a:rPr lang="en-US" sz="1100" dirty="0">
                <a:solidFill>
                  <a:srgbClr val="004689"/>
                </a:solidFill>
              </a:rPr>
              <a:t>Acquisition is not disruptive to internal initiatives</a:t>
            </a:r>
          </a:p>
        </p:txBody>
      </p:sp>
      <p:pic>
        <p:nvPicPr>
          <p:cNvPr id="7" name="Picture 1"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4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x__x0000_i1028" descr="image00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3549" y="481457"/>
            <a:ext cx="1281801" cy="40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a:srcRect l="36529" t="15224" r="22495" b="-188"/>
          <a:stretch/>
        </p:blipFill>
        <p:spPr>
          <a:xfrm>
            <a:off x="628650" y="1051965"/>
            <a:ext cx="3840480" cy="4884176"/>
          </a:xfrm>
          <a:prstGeom prst="rect">
            <a:avLst/>
          </a:prstGeom>
          <a:ln>
            <a:solidFill>
              <a:schemeClr val="bg1">
                <a:lumMod val="75000"/>
              </a:schemeClr>
            </a:solidFill>
          </a:ln>
        </p:spPr>
      </p:pic>
      <p:sp>
        <p:nvSpPr>
          <p:cNvPr id="2" name="Title 1"/>
          <p:cNvSpPr>
            <a:spLocks noGrp="1"/>
          </p:cNvSpPr>
          <p:nvPr>
            <p:ph type="title"/>
          </p:nvPr>
        </p:nvSpPr>
        <p:spPr>
          <a:xfrm>
            <a:off x="628650" y="462117"/>
            <a:ext cx="7886700" cy="471948"/>
          </a:xfrm>
        </p:spPr>
        <p:txBody>
          <a:bodyPr anchor="b"/>
          <a:lstStyle/>
          <a:p>
            <a:r>
              <a:rPr lang="en-US" sz="2100" dirty="0"/>
              <a:t>OVERVIEW OF PRUDENTIAL BANCORP, INC.</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5</a:t>
            </a:fld>
            <a:endParaRPr lang="en-US" altLang="en-US" dirty="0"/>
          </a:p>
        </p:txBody>
      </p:sp>
      <p:grpSp>
        <p:nvGrpSpPr>
          <p:cNvPr id="20" name="Group 19"/>
          <p:cNvGrpSpPr/>
          <p:nvPr/>
        </p:nvGrpSpPr>
        <p:grpSpPr>
          <a:xfrm>
            <a:off x="628650" y="1051965"/>
            <a:ext cx="822960" cy="457200"/>
            <a:chOff x="628650" y="1036320"/>
            <a:chExt cx="822960" cy="457200"/>
          </a:xfrm>
        </p:grpSpPr>
        <p:sp>
          <p:nvSpPr>
            <p:cNvPr id="12" name="Rectangle 11"/>
            <p:cNvSpPr/>
            <p:nvPr/>
          </p:nvSpPr>
          <p:spPr>
            <a:xfrm>
              <a:off x="628650" y="1036320"/>
              <a:ext cx="822960" cy="457200"/>
            </a:xfrm>
            <a:prstGeom prst="rect">
              <a:avLst/>
            </a:prstGeom>
            <a:solidFill>
              <a:srgbClr val="E0E0E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200"/>
                </a:spcBef>
                <a:spcAft>
                  <a:spcPts val="200"/>
                </a:spcAft>
              </a:pPr>
              <a:r>
                <a:rPr lang="en-US" sz="900" b="1" dirty="0">
                  <a:solidFill>
                    <a:srgbClr val="004689"/>
                  </a:solidFill>
                </a:rPr>
                <a:t>FULT</a:t>
              </a:r>
            </a:p>
            <a:p>
              <a:pPr>
                <a:spcBef>
                  <a:spcPts val="200"/>
                </a:spcBef>
                <a:spcAft>
                  <a:spcPts val="200"/>
                </a:spcAft>
              </a:pPr>
              <a:r>
                <a:rPr lang="en-US" sz="900" b="1" dirty="0">
                  <a:solidFill>
                    <a:srgbClr val="004689"/>
                  </a:solidFill>
                </a:rPr>
                <a:t>PBIP</a:t>
              </a:r>
            </a:p>
          </p:txBody>
        </p:sp>
        <p:sp>
          <p:nvSpPr>
            <p:cNvPr id="13" name="Oval 12"/>
            <p:cNvSpPr/>
            <p:nvPr/>
          </p:nvSpPr>
          <p:spPr>
            <a:xfrm>
              <a:off x="1199780" y="1120640"/>
              <a:ext cx="121942" cy="118872"/>
            </a:xfrm>
            <a:prstGeom prst="ellipse">
              <a:avLst/>
            </a:prstGeom>
            <a:solidFill>
              <a:srgbClr val="004689"/>
            </a:solidFill>
            <a:ln w="9525" cap="flat" cmpd="sng" algn="ctr">
              <a:solidFill>
                <a:srgbClr val="00468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Oval 13"/>
            <p:cNvSpPr/>
            <p:nvPr/>
          </p:nvSpPr>
          <p:spPr>
            <a:xfrm>
              <a:off x="1199780" y="1288838"/>
              <a:ext cx="121942" cy="118872"/>
            </a:xfrm>
            <a:prstGeom prst="ellipse">
              <a:avLst/>
            </a:prstGeom>
            <a:solidFill>
              <a:srgbClr val="0F6735"/>
            </a:solidFill>
            <a:ln w="9525" cap="flat" cmpd="sng" algn="ctr">
              <a:solidFill>
                <a:srgbClr val="0F673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5" name="Rectangle 14"/>
          <p:cNvSpPr/>
          <p:nvPr/>
        </p:nvSpPr>
        <p:spPr>
          <a:xfrm>
            <a:off x="4674870" y="1036320"/>
            <a:ext cx="3840480" cy="3119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Financial Highlights</a:t>
            </a:r>
            <a:endParaRPr lang="en-US" sz="1200" b="1" baseline="30000" dirty="0">
              <a:solidFill>
                <a:srgbClr val="004689"/>
              </a:solidFill>
            </a:endParaRPr>
          </a:p>
        </p:txBody>
      </p:sp>
      <p:pic>
        <p:nvPicPr>
          <p:cNvPr id="6" name="Picture 5"/>
          <p:cNvPicPr>
            <a:picLocks noChangeAspect="1"/>
          </p:cNvPicPr>
          <p:nvPr>
            <p:custDataLst>
              <p:tags r:id="rId1"/>
            </p:custDataLst>
          </p:nvPr>
        </p:nvPicPr>
        <p:blipFill>
          <a:blip r:embed="rId5"/>
          <a:stretch>
            <a:fillRect/>
          </a:stretch>
        </p:blipFill>
        <p:spPr>
          <a:xfrm>
            <a:off x="4674870" y="1663803"/>
            <a:ext cx="3840480" cy="4146359"/>
          </a:xfrm>
          <a:prstGeom prst="rect">
            <a:avLst/>
          </a:prstGeom>
          <a:noFill/>
          <a:ln/>
          <a:extLst>
            <a:ext uri="{909E8E84-426E-40DD-AFC4-6F175D3DCCD1}">
              <a14:hiddenFill xmlns:a14="http://schemas.microsoft.com/office/drawing/2010/main">
                <a:solidFill>
                  <a:srgbClr val="000000"/>
                </a:solidFill>
              </a14:hiddenFill>
            </a:ext>
          </a:extLst>
        </p:spPr>
      </p:pic>
      <p:sp>
        <p:nvSpPr>
          <p:cNvPr id="24" name="Content Placeholder 5"/>
          <p:cNvSpPr>
            <a:spLocks noGrp="1"/>
          </p:cNvSpPr>
          <p:nvPr>
            <p:ph idx="11"/>
          </p:nvPr>
        </p:nvSpPr>
        <p:spPr>
          <a:xfrm>
            <a:off x="1743349" y="6309744"/>
            <a:ext cx="6772002" cy="425669"/>
          </a:xfrm>
        </p:spPr>
        <p:txBody>
          <a:bodyPr anchor="t"/>
          <a:lstStyle/>
          <a:p>
            <a:pPr>
              <a:spcBef>
                <a:spcPts val="0"/>
              </a:spcBef>
            </a:pPr>
            <a:r>
              <a:rPr lang="en-US" dirty="0"/>
              <a:t>Source: S&amp;P Global Market Intelligence. </a:t>
            </a:r>
          </a:p>
          <a:p>
            <a:pPr>
              <a:spcBef>
                <a:spcPts val="0"/>
              </a:spcBef>
            </a:pPr>
            <a:r>
              <a:rPr lang="en-US" dirty="0"/>
              <a:t>(1) Market Capitalization as of 3/1/2022.</a:t>
            </a:r>
          </a:p>
          <a:p>
            <a:pPr>
              <a:spcBef>
                <a:spcPts val="0"/>
              </a:spcBef>
            </a:pPr>
            <a:r>
              <a:rPr lang="en-US" dirty="0"/>
              <a:t>(2) Non-GAAP financial measure. Please refer to the calculation for this measure on the slide titled “Non-GAAP Reconciliation” at the end of this presentation.</a:t>
            </a:r>
          </a:p>
          <a:p>
            <a:pPr>
              <a:spcBef>
                <a:spcPts val="0"/>
              </a:spcBef>
            </a:pPr>
            <a:r>
              <a:rPr lang="en-US" dirty="0"/>
              <a:t>(3) Annualized. </a:t>
            </a:r>
          </a:p>
        </p:txBody>
      </p:sp>
      <p:cxnSp>
        <p:nvCxnSpPr>
          <p:cNvPr id="5" name="Straight Connector 4"/>
          <p:cNvCxnSpPr/>
          <p:nvPr/>
        </p:nvCxnSpPr>
        <p:spPr>
          <a:xfrm>
            <a:off x="4674870" y="1348274"/>
            <a:ext cx="3840479"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74870" y="1331844"/>
            <a:ext cx="3840480" cy="3119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i="1" dirty="0">
                <a:solidFill>
                  <a:srgbClr val="7F7F7F"/>
                </a:solidFill>
              </a:rPr>
              <a:t>$ in millions; data as of or for the quarter ended December 31, 2021 </a:t>
            </a:r>
            <a:endParaRPr lang="en-US" sz="900" b="1" i="1" baseline="30000" dirty="0">
              <a:solidFill>
                <a:srgbClr val="7F7F7F"/>
              </a:solidFill>
            </a:endParaRPr>
          </a:p>
        </p:txBody>
      </p:sp>
      <p:pic>
        <p:nvPicPr>
          <p:cNvPr id="11" name="Picture 10"/>
          <p:cNvPicPr>
            <a:picLocks noChangeAspect="1"/>
          </p:cNvPicPr>
          <p:nvPr/>
        </p:nvPicPr>
        <p:blipFill rotWithShape="1">
          <a:blip r:embed="rId6"/>
          <a:srcRect l="36761" t="31895" r="42955" b="29229"/>
          <a:stretch/>
        </p:blipFill>
        <p:spPr>
          <a:xfrm>
            <a:off x="2965836" y="4158532"/>
            <a:ext cx="1503293" cy="1777609"/>
          </a:xfrm>
          <a:prstGeom prst="rect">
            <a:avLst/>
          </a:prstGeom>
          <a:ln>
            <a:solidFill>
              <a:schemeClr val="bg1">
                <a:lumMod val="50000"/>
              </a:schemeClr>
            </a:solidFill>
          </a:ln>
        </p:spPr>
      </p:pic>
      <p:pic>
        <p:nvPicPr>
          <p:cNvPr id="17" name="Picture 1" descr="image00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85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custDataLst>
              <p:tags r:id="rId1"/>
            </p:custDataLst>
          </p:nvPr>
        </p:nvPicPr>
        <p:blipFill>
          <a:blip r:embed="rId4"/>
          <a:stretch>
            <a:fillRect/>
          </a:stretch>
        </p:blipFill>
        <p:spPr>
          <a:xfrm>
            <a:off x="1103268" y="1815752"/>
            <a:ext cx="3657600" cy="2194560"/>
          </a:xfrm>
          <a:prstGeom prst="rect">
            <a:avLst/>
          </a:prstGeom>
        </p:spPr>
      </p:pic>
      <p:pic>
        <p:nvPicPr>
          <p:cNvPr id="20" name="Picture 19"/>
          <p:cNvPicPr>
            <a:picLocks noChangeAspect="1"/>
          </p:cNvPicPr>
          <p:nvPr>
            <p:custDataLst>
              <p:tags r:id="rId2"/>
            </p:custDataLst>
          </p:nvPr>
        </p:nvPicPr>
        <p:blipFill>
          <a:blip r:embed="rId5"/>
          <a:stretch>
            <a:fillRect/>
          </a:stretch>
        </p:blipFill>
        <p:spPr>
          <a:xfrm>
            <a:off x="5071111" y="1746080"/>
            <a:ext cx="3657600" cy="2194560"/>
          </a:xfrm>
          <a:prstGeom prst="rect">
            <a:avLst/>
          </a:prstGeom>
        </p:spPr>
      </p:pic>
      <p:sp>
        <p:nvSpPr>
          <p:cNvPr id="25" name="Rectangle 24"/>
          <p:cNvSpPr/>
          <p:nvPr/>
        </p:nvSpPr>
        <p:spPr bwMode="auto">
          <a:xfrm>
            <a:off x="628650" y="1683082"/>
            <a:ext cx="1238468" cy="548430"/>
          </a:xfrm>
          <a:prstGeom prst="rect">
            <a:avLst/>
          </a:prstGeom>
          <a:noFill/>
          <a:ln w="28575" cap="flat" cmpd="sng" algn="ctr">
            <a:solidFill>
              <a:srgbClr val="00468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4689"/>
                </a:solidFill>
                <a:latin typeface="+mj-lt"/>
              </a:rPr>
              <a:t>4.15%</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Yield on Loans</a:t>
            </a:r>
          </a:p>
          <a:p>
            <a:pPr marL="0" marR="0" indent="0" algn="ctr" defTabSz="914400" rtl="0" eaLnBrk="1" fontAlgn="base" latinLnBrk="0" hangingPunct="1">
              <a:lnSpc>
                <a:spcPct val="100000"/>
              </a:lnSpc>
              <a:spcBef>
                <a:spcPct val="0"/>
              </a:spcBef>
              <a:spcAft>
                <a:spcPct val="0"/>
              </a:spcAft>
              <a:buClrTx/>
              <a:buSzTx/>
              <a:buFontTx/>
              <a:buNone/>
              <a:tabLst/>
            </a:pPr>
            <a:endParaRPr lang="en-US" sz="1200" baseline="30000" dirty="0">
              <a:solidFill>
                <a:srgbClr val="004689"/>
              </a:solidFill>
              <a:latin typeface="+mj-lt"/>
            </a:endParaRPr>
          </a:p>
        </p:txBody>
      </p:sp>
      <p:sp>
        <p:nvSpPr>
          <p:cNvPr id="2" name="Title 1"/>
          <p:cNvSpPr>
            <a:spLocks noGrp="1"/>
          </p:cNvSpPr>
          <p:nvPr>
            <p:ph type="title"/>
          </p:nvPr>
        </p:nvSpPr>
        <p:spPr>
          <a:xfrm>
            <a:off x="628650" y="462117"/>
            <a:ext cx="5963739" cy="471948"/>
          </a:xfrm>
        </p:spPr>
        <p:txBody>
          <a:bodyPr anchor="b"/>
          <a:lstStyle/>
          <a:p>
            <a:r>
              <a:rPr lang="en-US" sz="2000" dirty="0"/>
              <a:t>COMPLEMENTARY BUSINESS MODEL, BALANCE SHEET &amp; ASSET QUALITY PROFILE</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6</a:t>
            </a:fld>
            <a:endParaRPr lang="en-US" altLang="en-US" dirty="0"/>
          </a:p>
        </p:txBody>
      </p:sp>
      <p:sp>
        <p:nvSpPr>
          <p:cNvPr id="7" name="Content Placeholder 6"/>
          <p:cNvSpPr>
            <a:spLocks noGrp="1"/>
          </p:cNvSpPr>
          <p:nvPr>
            <p:ph idx="11"/>
          </p:nvPr>
        </p:nvSpPr>
        <p:spPr>
          <a:xfrm>
            <a:off x="1675965" y="6399675"/>
            <a:ext cx="7031080" cy="425669"/>
          </a:xfrm>
        </p:spPr>
        <p:txBody>
          <a:bodyPr anchor="t"/>
          <a:lstStyle/>
          <a:p>
            <a:pPr>
              <a:spcBef>
                <a:spcPts val="0"/>
              </a:spcBef>
            </a:pPr>
            <a:r>
              <a:rPr lang="en-US" dirty="0"/>
              <a:t>Source: S&amp;P Global Market Intelligence, SEC Filings. </a:t>
            </a:r>
          </a:p>
          <a:p>
            <a:pPr>
              <a:spcBef>
                <a:spcPts val="0"/>
              </a:spcBef>
            </a:pPr>
            <a:r>
              <a:rPr lang="en-US" dirty="0"/>
              <a:t>Note: Data as of 12/31/2021 unless otherwise stated.</a:t>
            </a:r>
          </a:p>
          <a:p>
            <a:pPr>
              <a:spcBef>
                <a:spcPts val="0"/>
              </a:spcBef>
            </a:pPr>
            <a:r>
              <a:rPr lang="en-US" dirty="0"/>
              <a:t>(1) Excludes performing TDRs.</a:t>
            </a:r>
          </a:p>
          <a:p>
            <a:pPr>
              <a:spcBef>
                <a:spcPts val="0"/>
              </a:spcBef>
            </a:pPr>
            <a:r>
              <a:rPr lang="en-US" dirty="0"/>
              <a:t>(2) For the twelve months ended 12/31/3021.</a:t>
            </a:r>
          </a:p>
        </p:txBody>
      </p:sp>
      <p:sp>
        <p:nvSpPr>
          <p:cNvPr id="5" name="Rectangle 4"/>
          <p:cNvSpPr/>
          <p:nvPr/>
        </p:nvSpPr>
        <p:spPr>
          <a:xfrm>
            <a:off x="628650" y="975351"/>
            <a:ext cx="3840480" cy="296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Gross Loans</a:t>
            </a:r>
          </a:p>
        </p:txBody>
      </p:sp>
      <p:sp>
        <p:nvSpPr>
          <p:cNvPr id="19" name="Rectangle 18"/>
          <p:cNvSpPr/>
          <p:nvPr/>
        </p:nvSpPr>
        <p:spPr bwMode="auto">
          <a:xfrm>
            <a:off x="3212157" y="4431774"/>
            <a:ext cx="1229541" cy="82296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rgbClr val="004689"/>
                </a:solidFill>
                <a:latin typeface="+mj-lt"/>
              </a:rPr>
              <a:t>~1.1%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NPAs</a:t>
            </a:r>
            <a:r>
              <a:rPr lang="en-US" sz="1200" baseline="30000" dirty="0">
                <a:solidFill>
                  <a:srgbClr val="004689"/>
                </a:solidFill>
                <a:latin typeface="+mj-lt"/>
              </a:rPr>
              <a:t>(1)</a:t>
            </a:r>
            <a:r>
              <a:rPr lang="en-US" sz="1200" dirty="0">
                <a:solidFill>
                  <a:srgbClr val="004689"/>
                </a:solidFill>
                <a:latin typeface="+mj-lt"/>
              </a:rPr>
              <a:t> / Assets</a:t>
            </a:r>
            <a:endParaRPr lang="en-US" sz="1200" baseline="30000" dirty="0">
              <a:solidFill>
                <a:srgbClr val="004689"/>
              </a:solidFill>
              <a:latin typeface="+mj-lt"/>
            </a:endParaRPr>
          </a:p>
        </p:txBody>
      </p:sp>
      <p:sp>
        <p:nvSpPr>
          <p:cNvPr id="21" name="Rectangle 20"/>
          <p:cNvSpPr/>
          <p:nvPr/>
        </p:nvSpPr>
        <p:spPr bwMode="auto">
          <a:xfrm>
            <a:off x="984494" y="5218611"/>
            <a:ext cx="1106424" cy="82296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rgbClr val="004689"/>
                </a:solidFill>
                <a:latin typeface="+mj-lt"/>
              </a:rPr>
              <a:t>~0.02%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NCOs / Avg. Loans</a:t>
            </a:r>
            <a:r>
              <a:rPr lang="en-US" sz="1200" baseline="30000" dirty="0">
                <a:solidFill>
                  <a:srgbClr val="004689"/>
                </a:solidFill>
                <a:latin typeface="+mj-lt"/>
              </a:rPr>
              <a:t>(2)</a:t>
            </a:r>
          </a:p>
        </p:txBody>
      </p:sp>
      <p:sp>
        <p:nvSpPr>
          <p:cNvPr id="22" name="Rectangle 21"/>
          <p:cNvSpPr/>
          <p:nvPr/>
        </p:nvSpPr>
        <p:spPr bwMode="auto">
          <a:xfrm>
            <a:off x="628650" y="4431774"/>
            <a:ext cx="1106424" cy="82296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rgbClr val="004689"/>
                </a:solidFill>
                <a:latin typeface="+mj-lt"/>
              </a:rPr>
              <a:t>~1.42%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ALLL / Loans</a:t>
            </a:r>
            <a:endParaRPr lang="en-US" sz="1200" baseline="30000" dirty="0">
              <a:solidFill>
                <a:srgbClr val="004689"/>
              </a:solidFill>
              <a:latin typeface="+mj-lt"/>
            </a:endParaRPr>
          </a:p>
        </p:txBody>
      </p:sp>
      <p:sp>
        <p:nvSpPr>
          <p:cNvPr id="23" name="Rectangle 22"/>
          <p:cNvSpPr/>
          <p:nvPr/>
        </p:nvSpPr>
        <p:spPr bwMode="auto">
          <a:xfrm>
            <a:off x="2509032" y="5218611"/>
            <a:ext cx="1960098" cy="82296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rgbClr val="004689"/>
                </a:solidFill>
                <a:latin typeface="+mj-lt"/>
              </a:rPr>
              <a:t>~0.06%</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Average 5 year NCOs / Avg. Loans</a:t>
            </a:r>
            <a:endParaRPr lang="en-US" sz="1200" baseline="30000" dirty="0">
              <a:solidFill>
                <a:srgbClr val="004689"/>
              </a:solidFill>
              <a:latin typeface="+mj-lt"/>
            </a:endParaRPr>
          </a:p>
        </p:txBody>
      </p:sp>
      <p:sp>
        <p:nvSpPr>
          <p:cNvPr id="26" name="Rectangle 25"/>
          <p:cNvSpPr/>
          <p:nvPr/>
        </p:nvSpPr>
        <p:spPr bwMode="auto">
          <a:xfrm>
            <a:off x="4674870" y="1648548"/>
            <a:ext cx="1696746" cy="457200"/>
          </a:xfrm>
          <a:prstGeom prst="rect">
            <a:avLst/>
          </a:prstGeom>
          <a:noFill/>
          <a:ln w="28575" cap="flat" cmpd="sng" algn="ctr">
            <a:solidFill>
              <a:srgbClr val="00468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4689"/>
                </a:solidFill>
                <a:latin typeface="+mj-lt"/>
              </a:rPr>
              <a:t>1.09%</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Cost of Total Deposits</a:t>
            </a:r>
            <a:endParaRPr lang="en-US" sz="1200" baseline="30000" dirty="0">
              <a:solidFill>
                <a:srgbClr val="004689"/>
              </a:solidFill>
              <a:latin typeface="+mj-lt"/>
            </a:endParaRPr>
          </a:p>
        </p:txBody>
      </p:sp>
      <p:sp>
        <p:nvSpPr>
          <p:cNvPr id="28" name="TextBox 27"/>
          <p:cNvSpPr txBox="1"/>
          <p:nvPr/>
        </p:nvSpPr>
        <p:spPr>
          <a:xfrm>
            <a:off x="4674870" y="4383218"/>
            <a:ext cx="3840480" cy="1815882"/>
          </a:xfrm>
          <a:prstGeom prst="rect">
            <a:avLst/>
          </a:prstGeom>
          <a:noFill/>
        </p:spPr>
        <p:txBody>
          <a:bodyPr wrap="square" numCol="1" rtlCol="0">
            <a:spAutoFit/>
          </a:bodyPr>
          <a:lstStyle/>
          <a:p>
            <a:pPr marL="171450" indent="-171450">
              <a:spcBef>
                <a:spcPts val="1200"/>
              </a:spcBef>
              <a:spcAft>
                <a:spcPts val="1200"/>
              </a:spcAft>
              <a:buClr>
                <a:srgbClr val="004689"/>
              </a:buClr>
              <a:buFont typeface="Wingdings" panose="05000000000000000000" pitchFamily="2" charset="2"/>
              <a:buChar char="ü"/>
            </a:pPr>
            <a:r>
              <a:rPr lang="en-US" sz="1200" dirty="0">
                <a:solidFill>
                  <a:srgbClr val="004689"/>
                </a:solidFill>
                <a:latin typeface="+mn-lt"/>
              </a:rPr>
              <a:t>Non-maturity, non-wholesale deposits are highly granular and long-dated customers</a:t>
            </a:r>
          </a:p>
          <a:p>
            <a:pPr marL="171450" indent="-171450">
              <a:spcBef>
                <a:spcPts val="1200"/>
              </a:spcBef>
              <a:spcAft>
                <a:spcPts val="1200"/>
              </a:spcAft>
              <a:buClr>
                <a:srgbClr val="004689"/>
              </a:buClr>
              <a:buFont typeface="Wingdings" panose="05000000000000000000" pitchFamily="2" charset="2"/>
              <a:buChar char="ü"/>
            </a:pPr>
            <a:r>
              <a:rPr lang="en-US" sz="1200" dirty="0">
                <a:solidFill>
                  <a:srgbClr val="004689"/>
                </a:solidFill>
                <a:latin typeface="+mn-lt"/>
              </a:rPr>
              <a:t>Continued tailwind in cost of funds reduction with maturing CDs</a:t>
            </a:r>
          </a:p>
          <a:p>
            <a:pPr marL="171450" indent="-171450">
              <a:spcBef>
                <a:spcPts val="1200"/>
              </a:spcBef>
              <a:spcAft>
                <a:spcPts val="1200"/>
              </a:spcAft>
              <a:buClr>
                <a:srgbClr val="004689"/>
              </a:buClr>
              <a:buFont typeface="Wingdings" panose="05000000000000000000" pitchFamily="2" charset="2"/>
              <a:buChar char="ü"/>
            </a:pPr>
            <a:r>
              <a:rPr lang="en-US" sz="1200" dirty="0">
                <a:solidFill>
                  <a:srgbClr val="004689"/>
                </a:solidFill>
                <a:latin typeface="+mn-lt"/>
              </a:rPr>
              <a:t>Ability to run-off wholesale funding and replace with Fulton core deposits</a:t>
            </a:r>
          </a:p>
        </p:txBody>
      </p:sp>
      <p:cxnSp>
        <p:nvCxnSpPr>
          <p:cNvPr id="6" name="Straight Connector 5"/>
          <p:cNvCxnSpPr/>
          <p:nvPr/>
        </p:nvCxnSpPr>
        <p:spPr>
          <a:xfrm>
            <a:off x="628650" y="1306279"/>
            <a:ext cx="3840480"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674870" y="975351"/>
            <a:ext cx="3840480" cy="296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Total Deposits</a:t>
            </a:r>
          </a:p>
        </p:txBody>
      </p:sp>
      <p:cxnSp>
        <p:nvCxnSpPr>
          <p:cNvPr id="31" name="Straight Connector 30"/>
          <p:cNvCxnSpPr/>
          <p:nvPr/>
        </p:nvCxnSpPr>
        <p:spPr>
          <a:xfrm>
            <a:off x="4674870" y="1306279"/>
            <a:ext cx="3840480"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1995678" y="4444835"/>
            <a:ext cx="1106424" cy="82296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rgbClr val="004689"/>
                </a:solidFill>
                <a:latin typeface="+mj-lt"/>
              </a:rPr>
              <a:t>~104%</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4689"/>
                </a:solidFill>
                <a:latin typeface="+mj-lt"/>
              </a:rPr>
              <a:t>ALLL / NPLs</a:t>
            </a:r>
            <a:r>
              <a:rPr lang="en-US" sz="1200" baseline="30000" dirty="0">
                <a:solidFill>
                  <a:srgbClr val="004689"/>
                </a:solidFill>
                <a:latin typeface="+mj-lt"/>
              </a:rPr>
              <a:t>(1)</a:t>
            </a:r>
          </a:p>
        </p:txBody>
      </p:sp>
      <p:sp>
        <p:nvSpPr>
          <p:cNvPr id="34" name="Rectangle 33"/>
          <p:cNvSpPr/>
          <p:nvPr/>
        </p:nvSpPr>
        <p:spPr>
          <a:xfrm>
            <a:off x="601218" y="4019006"/>
            <a:ext cx="3840480" cy="296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Credit Highlights</a:t>
            </a:r>
          </a:p>
        </p:txBody>
      </p:sp>
      <p:cxnSp>
        <p:nvCxnSpPr>
          <p:cNvPr id="35" name="Straight Connector 34"/>
          <p:cNvCxnSpPr/>
          <p:nvPr/>
        </p:nvCxnSpPr>
        <p:spPr>
          <a:xfrm>
            <a:off x="601218" y="4315098"/>
            <a:ext cx="3840480"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74870" y="4019006"/>
            <a:ext cx="3840480" cy="296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Core Deposit Highlights</a:t>
            </a:r>
          </a:p>
        </p:txBody>
      </p:sp>
      <p:cxnSp>
        <p:nvCxnSpPr>
          <p:cNvPr id="37" name="Straight Connector 36"/>
          <p:cNvCxnSpPr/>
          <p:nvPr/>
        </p:nvCxnSpPr>
        <p:spPr>
          <a:xfrm>
            <a:off x="4674870" y="4315098"/>
            <a:ext cx="3840480"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pic>
        <p:nvPicPr>
          <p:cNvPr id="38" name="x__x0000_i1028" descr="image00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33549" y="481457"/>
            <a:ext cx="1281801" cy="40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8650" y="1288861"/>
            <a:ext cx="2342606" cy="29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rgbClr val="004689"/>
                </a:solidFill>
              </a:rPr>
              <a:t>For the quarter ended 12/31/2021</a:t>
            </a:r>
          </a:p>
        </p:txBody>
      </p:sp>
      <p:sp>
        <p:nvSpPr>
          <p:cNvPr id="40" name="Rectangle 39"/>
          <p:cNvSpPr/>
          <p:nvPr/>
        </p:nvSpPr>
        <p:spPr>
          <a:xfrm>
            <a:off x="4674870" y="1288861"/>
            <a:ext cx="2342606" cy="29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rgbClr val="004689"/>
                </a:solidFill>
              </a:rPr>
              <a:t>For the quarter ended 12/31/2021</a:t>
            </a:r>
          </a:p>
        </p:txBody>
      </p:sp>
      <p:pic>
        <p:nvPicPr>
          <p:cNvPr id="41" name="Picture 1" descr="image00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98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2117"/>
            <a:ext cx="7886700" cy="471948"/>
          </a:xfrm>
        </p:spPr>
        <p:txBody>
          <a:bodyPr anchor="b"/>
          <a:lstStyle/>
          <a:p>
            <a:r>
              <a:rPr lang="en-US" sz="2100" dirty="0"/>
              <a:t>EXPANDS ON OUR EXISTING PHILADELPHIA PRESENCE</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7</a:t>
            </a:fld>
            <a:endParaRPr lang="en-US" altLang="en-US" dirty="0"/>
          </a:p>
        </p:txBody>
      </p:sp>
      <p:sp>
        <p:nvSpPr>
          <p:cNvPr id="8" name="Rectangle 7"/>
          <p:cNvSpPr/>
          <p:nvPr/>
        </p:nvSpPr>
        <p:spPr>
          <a:xfrm>
            <a:off x="628650" y="1036320"/>
            <a:ext cx="3840480" cy="3119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Opportunity Overview</a:t>
            </a:r>
          </a:p>
        </p:txBody>
      </p:sp>
      <p:sp>
        <p:nvSpPr>
          <p:cNvPr id="10" name="Rectangle 9"/>
          <p:cNvSpPr/>
          <p:nvPr/>
        </p:nvSpPr>
        <p:spPr>
          <a:xfrm>
            <a:off x="4674870" y="4079972"/>
            <a:ext cx="3840480" cy="3119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Average Branch Size in Philadelphia County</a:t>
            </a:r>
          </a:p>
        </p:txBody>
      </p:sp>
      <p:sp>
        <p:nvSpPr>
          <p:cNvPr id="11" name="Rectangle 10"/>
          <p:cNvSpPr/>
          <p:nvPr/>
        </p:nvSpPr>
        <p:spPr>
          <a:xfrm>
            <a:off x="4674870" y="1036320"/>
            <a:ext cx="3840480" cy="3119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689"/>
                </a:solidFill>
              </a:rPr>
              <a:t>Philadelphia County Deposit Market Share</a:t>
            </a:r>
          </a:p>
        </p:txBody>
      </p:sp>
      <p:sp>
        <p:nvSpPr>
          <p:cNvPr id="12" name="TextBox 11"/>
          <p:cNvSpPr txBox="1"/>
          <p:nvPr/>
        </p:nvSpPr>
        <p:spPr>
          <a:xfrm>
            <a:off x="628650" y="1404877"/>
            <a:ext cx="3840480" cy="4755148"/>
          </a:xfrm>
          <a:prstGeom prst="rect">
            <a:avLst/>
          </a:prstGeom>
          <a:noFill/>
        </p:spPr>
        <p:txBody>
          <a:bodyPr wrap="square" numCol="1" rtlCol="0">
            <a:spAutoFit/>
          </a:bodyPr>
          <a:lstStyle/>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Strategic, in-market acquisition, accelerating our Philadelphia and urban market strategies</a:t>
            </a:r>
          </a:p>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Strategically important market for Fulton's organic growth &amp; expansion</a:t>
            </a:r>
          </a:p>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Fulton’s current Philadelphia presence and expansion efforts:</a:t>
            </a:r>
          </a:p>
          <a:p>
            <a:pPr marL="628650" lvl="1" indent="-171450">
              <a:spcBef>
                <a:spcPts val="500"/>
              </a:spcBef>
              <a:spcAft>
                <a:spcPts val="500"/>
              </a:spcAft>
              <a:buFont typeface="Segoe UI" panose="020B0502040204020203" pitchFamily="34" charset="0"/>
              <a:buChar char="–"/>
            </a:pPr>
            <a:r>
              <a:rPr lang="en-US" sz="1050" dirty="0">
                <a:solidFill>
                  <a:srgbClr val="004689"/>
                </a:solidFill>
                <a:latin typeface="+mj-lt"/>
              </a:rPr>
              <a:t>4 financial centers opened since 2019 with plans to open another in early 2023</a:t>
            </a:r>
          </a:p>
          <a:p>
            <a:pPr marL="628650" lvl="1" indent="-171450">
              <a:spcBef>
                <a:spcPts val="500"/>
              </a:spcBef>
              <a:spcAft>
                <a:spcPts val="500"/>
              </a:spcAft>
              <a:buFont typeface="Segoe UI" panose="020B0502040204020203" pitchFamily="34" charset="0"/>
              <a:buChar char="–"/>
            </a:pPr>
            <a:r>
              <a:rPr lang="en-US" sz="1050" dirty="0">
                <a:solidFill>
                  <a:srgbClr val="004689"/>
                </a:solidFill>
                <a:latin typeface="+mj-lt"/>
              </a:rPr>
              <a:t>21 team members, primarily commercial revenue producing roles, located in Philadelphia today</a:t>
            </a:r>
          </a:p>
          <a:p>
            <a:pPr marL="628650" lvl="1" indent="-171450">
              <a:spcBef>
                <a:spcPts val="500"/>
              </a:spcBef>
              <a:spcAft>
                <a:spcPts val="500"/>
              </a:spcAft>
              <a:buFont typeface="Segoe UI" panose="020B0502040204020203" pitchFamily="34" charset="0"/>
              <a:buChar char="–"/>
            </a:pPr>
            <a:r>
              <a:rPr lang="en-US" sz="1050" dirty="0">
                <a:solidFill>
                  <a:srgbClr val="004689"/>
                </a:solidFill>
                <a:latin typeface="+mj-lt"/>
              </a:rPr>
              <a:t>$500 million in loans and $140 million in deposits at year end 2021</a:t>
            </a:r>
            <a:endParaRPr lang="en-US" sz="1100" dirty="0">
              <a:solidFill>
                <a:srgbClr val="004689"/>
              </a:solidFill>
              <a:latin typeface="+mj-lt"/>
            </a:endParaRPr>
          </a:p>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Ability to overlay Fulton’s product suite onto Prudential’s predominantly commercial customer base</a:t>
            </a:r>
          </a:p>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Complements existing momentum in Fulton C&amp;I lending growth with additional inroads to consumers and small businesses</a:t>
            </a:r>
          </a:p>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Enhances our ability to benefit from larger bank M&amp;A-related disruption</a:t>
            </a:r>
          </a:p>
          <a:p>
            <a:pPr marL="171450" indent="-171450">
              <a:spcBef>
                <a:spcPts val="500"/>
              </a:spcBef>
              <a:spcAft>
                <a:spcPts val="500"/>
              </a:spcAft>
              <a:buFont typeface="Arial" panose="020B0604020202020204" pitchFamily="34" charset="0"/>
              <a:buChar char="•"/>
            </a:pPr>
            <a:r>
              <a:rPr lang="en-US" sz="1100" dirty="0">
                <a:solidFill>
                  <a:srgbClr val="004689"/>
                </a:solidFill>
                <a:latin typeface="+mj-lt"/>
              </a:rPr>
              <a:t>Favorable market demographics and competitive landscape</a:t>
            </a:r>
          </a:p>
        </p:txBody>
      </p:sp>
      <p:sp>
        <p:nvSpPr>
          <p:cNvPr id="13" name="Content Placeholder 5"/>
          <p:cNvSpPr>
            <a:spLocks noGrp="1"/>
          </p:cNvSpPr>
          <p:nvPr>
            <p:ph idx="11"/>
          </p:nvPr>
        </p:nvSpPr>
        <p:spPr>
          <a:xfrm>
            <a:off x="1743349" y="6361998"/>
            <a:ext cx="6772002" cy="425669"/>
          </a:xfrm>
        </p:spPr>
        <p:txBody>
          <a:bodyPr anchor="t"/>
          <a:lstStyle/>
          <a:p>
            <a:pPr>
              <a:spcBef>
                <a:spcPts val="0"/>
              </a:spcBef>
            </a:pPr>
            <a:r>
              <a:rPr lang="en-US" dirty="0"/>
              <a:t>Source: S&amp;P Global Market Intelligence, FDIC. Note: FDIC data as of 6/30/2021.</a:t>
            </a:r>
          </a:p>
          <a:p>
            <a:pPr>
              <a:spcBef>
                <a:spcPts val="0"/>
              </a:spcBef>
            </a:pPr>
            <a:endParaRPr lang="en-US" dirty="0"/>
          </a:p>
        </p:txBody>
      </p:sp>
      <p:pic>
        <p:nvPicPr>
          <p:cNvPr id="9" name="Picture 8"/>
          <p:cNvPicPr>
            <a:picLocks noChangeAspect="1"/>
          </p:cNvPicPr>
          <p:nvPr>
            <p:custDataLst>
              <p:tags r:id="rId1"/>
            </p:custDataLst>
          </p:nvPr>
        </p:nvPicPr>
        <p:blipFill>
          <a:blip r:embed="rId4"/>
          <a:stretch>
            <a:fillRect/>
          </a:stretch>
        </p:blipFill>
        <p:spPr>
          <a:xfrm>
            <a:off x="4674869" y="1415693"/>
            <a:ext cx="3840480" cy="2495303"/>
          </a:xfrm>
          <a:prstGeom prst="rect">
            <a:avLst/>
          </a:prstGeom>
          <a:noFill/>
          <a:ln/>
          <a:extLst>
            <a:ext uri="{909E8E84-426E-40DD-AFC4-6F175D3DCCD1}">
              <a14:hiddenFill xmlns:a14="http://schemas.microsoft.com/office/drawing/2010/main">
                <a:solidFill>
                  <a:srgbClr val="000000"/>
                </a:solidFill>
              </a14:hiddenFill>
            </a:ext>
          </a:extLst>
        </p:spPr>
      </p:pic>
      <p:pic>
        <p:nvPicPr>
          <p:cNvPr id="6" name="Picture 5"/>
          <p:cNvPicPr>
            <a:picLocks noChangeAspect="1"/>
          </p:cNvPicPr>
          <p:nvPr>
            <p:custDataLst>
              <p:tags r:id="rId2"/>
            </p:custDataLst>
          </p:nvPr>
        </p:nvPicPr>
        <p:blipFill>
          <a:blip r:embed="rId5"/>
          <a:stretch>
            <a:fillRect/>
          </a:stretch>
        </p:blipFill>
        <p:spPr>
          <a:xfrm>
            <a:off x="4674870" y="4632973"/>
            <a:ext cx="3840480" cy="1600200"/>
          </a:xfrm>
          <a:prstGeom prst="rect">
            <a:avLst/>
          </a:prstGeom>
        </p:spPr>
      </p:pic>
      <p:cxnSp>
        <p:nvCxnSpPr>
          <p:cNvPr id="18" name="Straight Connector 17"/>
          <p:cNvCxnSpPr/>
          <p:nvPr/>
        </p:nvCxnSpPr>
        <p:spPr>
          <a:xfrm>
            <a:off x="4674870" y="1348274"/>
            <a:ext cx="3840479"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8650" y="1348274"/>
            <a:ext cx="3840479"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74870" y="4379046"/>
            <a:ext cx="3840479" cy="0"/>
          </a:xfrm>
          <a:prstGeom prst="line">
            <a:avLst/>
          </a:prstGeom>
          <a:ln w="19050">
            <a:solidFill>
              <a:srgbClr val="00468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6"/>
          <a:srcRect l="7728" t="29289" r="6534" b="28268"/>
          <a:stretch/>
        </p:blipFill>
        <p:spPr>
          <a:xfrm>
            <a:off x="5070140" y="5720930"/>
            <a:ext cx="837692" cy="207341"/>
          </a:xfrm>
          <a:prstGeom prst="rect">
            <a:avLst/>
          </a:prstGeom>
        </p:spPr>
      </p:pic>
      <p:sp>
        <p:nvSpPr>
          <p:cNvPr id="25" name="TextBox 24"/>
          <p:cNvSpPr txBox="1"/>
          <p:nvPr/>
        </p:nvSpPr>
        <p:spPr>
          <a:xfrm>
            <a:off x="4674870" y="4393473"/>
            <a:ext cx="1828800" cy="246221"/>
          </a:xfrm>
          <a:prstGeom prst="rect">
            <a:avLst/>
          </a:prstGeom>
          <a:noFill/>
        </p:spPr>
        <p:txBody>
          <a:bodyPr wrap="square" rtlCol="0">
            <a:spAutoFit/>
          </a:bodyPr>
          <a:lstStyle/>
          <a:p>
            <a:r>
              <a:rPr lang="en-US" sz="1000" b="1" i="1" dirty="0">
                <a:solidFill>
                  <a:srgbClr val="7F7F7F"/>
                </a:solidFill>
              </a:rPr>
              <a:t>$ in millions</a:t>
            </a:r>
          </a:p>
        </p:txBody>
      </p:sp>
      <p:pic>
        <p:nvPicPr>
          <p:cNvPr id="22" name="x__x0000_i1028" descr="image00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1377" y="5707384"/>
            <a:ext cx="750578" cy="2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image00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49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2100" dirty="0"/>
              <a:t>TRANSACTION TERMS &amp; FINANCIAL IMPACT</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8</a:t>
            </a:fld>
            <a:endParaRPr lang="en-US" altLang="en-US" dirty="0"/>
          </a:p>
        </p:txBody>
      </p:sp>
      <p:sp>
        <p:nvSpPr>
          <p:cNvPr id="6" name="Content Placeholder 5"/>
          <p:cNvSpPr>
            <a:spLocks noGrp="1"/>
          </p:cNvSpPr>
          <p:nvPr>
            <p:ph idx="11"/>
          </p:nvPr>
        </p:nvSpPr>
        <p:spPr>
          <a:xfrm>
            <a:off x="1743349" y="6361998"/>
            <a:ext cx="6772002" cy="425669"/>
          </a:xfrm>
        </p:spPr>
        <p:txBody>
          <a:bodyPr anchor="t"/>
          <a:lstStyle/>
          <a:p>
            <a:pPr>
              <a:spcBef>
                <a:spcPts val="0"/>
              </a:spcBef>
            </a:pPr>
            <a:r>
              <a:rPr lang="en-US" dirty="0"/>
              <a:t>Note: PCD = Purchase Credit Deteriorated, SOYD = Sum of Years Digits.</a:t>
            </a:r>
          </a:p>
          <a:p>
            <a:pPr>
              <a:spcBef>
                <a:spcPts val="0"/>
              </a:spcBef>
            </a:pPr>
            <a:r>
              <a:rPr lang="en-US" dirty="0"/>
              <a:t>(1) Based on Fulton 10 day VWAP of $18.01 as of 3/1/2022. </a:t>
            </a:r>
          </a:p>
          <a:p>
            <a:pPr>
              <a:spcBef>
                <a:spcPts val="0"/>
              </a:spcBef>
            </a:pPr>
            <a:r>
              <a:rPr lang="en-US" dirty="0"/>
              <a:t>(2) Based on $18.25 per Prudential Share.</a:t>
            </a:r>
          </a:p>
          <a:p>
            <a:pPr>
              <a:spcBef>
                <a:spcPts val="0"/>
              </a:spcBef>
            </a:pPr>
            <a:endParaRPr lang="en-US" dirty="0"/>
          </a:p>
          <a:p>
            <a:pPr>
              <a:spcBef>
                <a:spcPts val="0"/>
              </a:spcBef>
            </a:pPr>
            <a:endParaRPr lang="en-US" dirty="0"/>
          </a:p>
        </p:txBody>
      </p:sp>
      <p:sp>
        <p:nvSpPr>
          <p:cNvPr id="7" name="Rectangle 6"/>
          <p:cNvSpPr/>
          <p:nvPr/>
        </p:nvSpPr>
        <p:spPr>
          <a:xfrm>
            <a:off x="628650" y="2616709"/>
            <a:ext cx="1703070" cy="16291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Key Transaction Assumptions</a:t>
            </a:r>
          </a:p>
        </p:txBody>
      </p:sp>
      <p:sp>
        <p:nvSpPr>
          <p:cNvPr id="11" name="Rectangle 10"/>
          <p:cNvSpPr/>
          <p:nvPr/>
        </p:nvSpPr>
        <p:spPr>
          <a:xfrm>
            <a:off x="2431573" y="2622458"/>
            <a:ext cx="6083778" cy="1629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2" name="Content Placeholder 4"/>
          <p:cNvSpPr txBox="1">
            <a:spLocks/>
          </p:cNvSpPr>
          <p:nvPr/>
        </p:nvSpPr>
        <p:spPr>
          <a:xfrm>
            <a:off x="2431572" y="2622459"/>
            <a:ext cx="6258221" cy="1629127"/>
          </a:xfrm>
          <a:prstGeom prst="rect">
            <a:avLst/>
          </a:prstGeom>
        </p:spPr>
        <p:txBody>
          <a:bodyPr anchor="ctr"/>
          <a:lstStyle>
            <a:lvl1pPr marL="228589" indent="-22858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000" dirty="0"/>
              <a:t>45% cost savings (80% phase-in for post close 2022, 100% thereafter)</a:t>
            </a:r>
          </a:p>
          <a:p>
            <a:pPr>
              <a:spcBef>
                <a:spcPts val="0"/>
              </a:spcBef>
              <a:spcAft>
                <a:spcPts val="600"/>
              </a:spcAft>
            </a:pPr>
            <a:r>
              <a:rPr lang="en-US" sz="1000" dirty="0"/>
              <a:t>$16.5 million pre-tax deal charges / $14.0 million after-tax deal charges</a:t>
            </a:r>
          </a:p>
          <a:p>
            <a:pPr>
              <a:spcBef>
                <a:spcPts val="0"/>
              </a:spcBef>
              <a:spcAft>
                <a:spcPts val="600"/>
              </a:spcAft>
            </a:pPr>
            <a:r>
              <a:rPr lang="en-US" sz="1000" dirty="0"/>
              <a:t>1.86% loan credit mark (81% non-PCD / 19% PCD)</a:t>
            </a:r>
          </a:p>
          <a:p>
            <a:pPr lvl="1">
              <a:spcBef>
                <a:spcPts val="0"/>
              </a:spcBef>
              <a:spcAft>
                <a:spcPts val="600"/>
              </a:spcAft>
              <a:buFont typeface="Segoe UI" panose="020B0502040204020203" pitchFamily="34" charset="0"/>
              <a:buChar char="–"/>
            </a:pPr>
            <a:r>
              <a:rPr lang="en-US" sz="900" dirty="0"/>
              <a:t>Non-PCD assumes 5 year accretion using SOYD methodology</a:t>
            </a:r>
          </a:p>
          <a:p>
            <a:pPr>
              <a:spcBef>
                <a:spcPts val="0"/>
              </a:spcBef>
              <a:spcAft>
                <a:spcPts val="600"/>
              </a:spcAft>
            </a:pPr>
            <a:r>
              <a:rPr lang="en-US" sz="1000" dirty="0"/>
              <a:t>0.68% loan interest rate mark-up</a:t>
            </a:r>
          </a:p>
          <a:p>
            <a:pPr>
              <a:spcBef>
                <a:spcPts val="0"/>
              </a:spcBef>
              <a:spcAft>
                <a:spcPts val="600"/>
              </a:spcAft>
            </a:pPr>
            <a:r>
              <a:rPr lang="en-US" sz="1000" dirty="0"/>
              <a:t>$900k in additional pre-tax net purchase accounting marks (downward adjustment to TCE)</a:t>
            </a:r>
          </a:p>
          <a:p>
            <a:pPr>
              <a:spcBef>
                <a:spcPts val="0"/>
              </a:spcBef>
              <a:spcAft>
                <a:spcPts val="600"/>
              </a:spcAft>
            </a:pPr>
            <a:r>
              <a:rPr lang="en-US" sz="1000" dirty="0"/>
              <a:t>Pro forma modeling includes re-positioning of Prudential’s long-term wholesale funding</a:t>
            </a:r>
          </a:p>
          <a:p>
            <a:pPr>
              <a:spcBef>
                <a:spcPts val="0"/>
              </a:spcBef>
              <a:spcAft>
                <a:spcPts val="600"/>
              </a:spcAft>
            </a:pPr>
            <a:r>
              <a:rPr lang="en-US" sz="1000" dirty="0"/>
              <a:t>0.75% core deposit intangible (amortized over 10 years using SOYD methodology)</a:t>
            </a:r>
          </a:p>
        </p:txBody>
      </p:sp>
      <p:sp>
        <p:nvSpPr>
          <p:cNvPr id="8" name="Rectangle 7"/>
          <p:cNvSpPr/>
          <p:nvPr/>
        </p:nvSpPr>
        <p:spPr>
          <a:xfrm>
            <a:off x="628650" y="4337507"/>
            <a:ext cx="1703070" cy="11277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Financial Impacts</a:t>
            </a:r>
          </a:p>
        </p:txBody>
      </p:sp>
      <p:sp>
        <p:nvSpPr>
          <p:cNvPr id="13" name="Rectangle 12"/>
          <p:cNvSpPr/>
          <p:nvPr/>
        </p:nvSpPr>
        <p:spPr>
          <a:xfrm>
            <a:off x="2431573" y="4332549"/>
            <a:ext cx="6083778" cy="11277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4" name="Content Placeholder 4"/>
          <p:cNvSpPr txBox="1">
            <a:spLocks/>
          </p:cNvSpPr>
          <p:nvPr/>
        </p:nvSpPr>
        <p:spPr>
          <a:xfrm>
            <a:off x="2431572" y="4332550"/>
            <a:ext cx="6258221" cy="1127724"/>
          </a:xfrm>
          <a:prstGeom prst="rect">
            <a:avLst/>
          </a:prstGeom>
        </p:spPr>
        <p:txBody>
          <a:bodyPr anchor="ctr"/>
          <a:lstStyle>
            <a:lvl1pPr marL="228589" indent="-22858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000" dirty="0"/>
              <a:t>3.5% EPS accretion in 2023 calculated based on consensus estimates</a:t>
            </a:r>
          </a:p>
          <a:p>
            <a:pPr>
              <a:spcBef>
                <a:spcPts val="0"/>
              </a:spcBef>
              <a:spcAft>
                <a:spcPts val="600"/>
              </a:spcAft>
            </a:pPr>
            <a:r>
              <a:rPr lang="en-US" sz="1000" dirty="0"/>
              <a:t>Less than 1% dilution to tangible book value with earn back period of 1.2 years (utilizing the cross-over method) </a:t>
            </a:r>
          </a:p>
          <a:p>
            <a:pPr>
              <a:spcBef>
                <a:spcPts val="0"/>
              </a:spcBef>
              <a:spcAft>
                <a:spcPts val="600"/>
              </a:spcAft>
            </a:pPr>
            <a:r>
              <a:rPr lang="en-US" sz="1000" dirty="0"/>
              <a:t>+30% IRR and 14% ROIC </a:t>
            </a:r>
          </a:p>
          <a:p>
            <a:pPr>
              <a:spcBef>
                <a:spcPts val="0"/>
              </a:spcBef>
              <a:spcAft>
                <a:spcPts val="600"/>
              </a:spcAft>
            </a:pPr>
            <a:r>
              <a:rPr lang="en-US" sz="1000" dirty="0"/>
              <a:t>Neutral impact to capital ratios</a:t>
            </a:r>
          </a:p>
        </p:txBody>
      </p:sp>
      <p:sp>
        <p:nvSpPr>
          <p:cNvPr id="9" name="Rectangle 8"/>
          <p:cNvSpPr/>
          <p:nvPr/>
        </p:nvSpPr>
        <p:spPr>
          <a:xfrm>
            <a:off x="628650" y="5529942"/>
            <a:ext cx="1703070" cy="6311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Closing &amp; Other</a:t>
            </a:r>
          </a:p>
        </p:txBody>
      </p:sp>
      <p:sp>
        <p:nvSpPr>
          <p:cNvPr id="15" name="Rectangle 14"/>
          <p:cNvSpPr/>
          <p:nvPr/>
        </p:nvSpPr>
        <p:spPr>
          <a:xfrm>
            <a:off x="2431573" y="5529943"/>
            <a:ext cx="6083778" cy="631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6" name="Content Placeholder 4"/>
          <p:cNvSpPr txBox="1">
            <a:spLocks/>
          </p:cNvSpPr>
          <p:nvPr/>
        </p:nvSpPr>
        <p:spPr>
          <a:xfrm>
            <a:off x="2431572" y="5529942"/>
            <a:ext cx="6258221" cy="631185"/>
          </a:xfrm>
          <a:prstGeom prst="rect">
            <a:avLst/>
          </a:prstGeom>
        </p:spPr>
        <p:txBody>
          <a:bodyPr anchor="ctr"/>
          <a:lstStyle>
            <a:lvl1pPr marL="228589" indent="-22858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000" dirty="0"/>
              <a:t>Targeted close in Q3’2022</a:t>
            </a:r>
          </a:p>
          <a:p>
            <a:pPr>
              <a:spcBef>
                <a:spcPts val="0"/>
              </a:spcBef>
              <a:spcAft>
                <a:spcPts val="600"/>
              </a:spcAft>
            </a:pPr>
            <a:r>
              <a:rPr lang="en-US" sz="1000" dirty="0"/>
              <a:t>Requires regulatory approvals and approval of Prudential’s stockholders</a:t>
            </a:r>
          </a:p>
        </p:txBody>
      </p:sp>
      <p:sp>
        <p:nvSpPr>
          <p:cNvPr id="21" name="Rectangle 20"/>
          <p:cNvSpPr/>
          <p:nvPr/>
        </p:nvSpPr>
        <p:spPr>
          <a:xfrm>
            <a:off x="628650" y="981264"/>
            <a:ext cx="1703070" cy="15544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Consideration</a:t>
            </a:r>
          </a:p>
        </p:txBody>
      </p:sp>
      <p:sp>
        <p:nvSpPr>
          <p:cNvPr id="22" name="Rectangle 21"/>
          <p:cNvSpPr/>
          <p:nvPr/>
        </p:nvSpPr>
        <p:spPr>
          <a:xfrm>
            <a:off x="2431573" y="987013"/>
            <a:ext cx="6083778"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23" name="Content Placeholder 4"/>
          <p:cNvSpPr txBox="1">
            <a:spLocks/>
          </p:cNvSpPr>
          <p:nvPr/>
        </p:nvSpPr>
        <p:spPr>
          <a:xfrm>
            <a:off x="2431572" y="987014"/>
            <a:ext cx="6258221" cy="1554480"/>
          </a:xfrm>
          <a:prstGeom prst="rect">
            <a:avLst/>
          </a:prstGeom>
        </p:spPr>
        <p:txBody>
          <a:bodyPr anchor="ctr"/>
          <a:lstStyle>
            <a:lvl1pPr marL="228589" indent="-22858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1pPr>
            <a:lvl2pPr marL="685766" indent="-22858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2pPr>
            <a:lvl3pPr marL="1142942" indent="-22858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Segoe UI" panose="020B0502040204020203" pitchFamily="34" charset="0"/>
                <a:ea typeface="Open Sans" panose="020B0606030504020204" pitchFamily="34" charset="0"/>
                <a:cs typeface="Segoe UI" panose="020B0502040204020203" pitchFamily="34" charset="0"/>
              </a:defRPr>
            </a:lvl3pPr>
            <a:lvl4pPr marL="1600120"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Open Sans" panose="020B0606030504020204" pitchFamily="34" charset="0"/>
                <a:cs typeface="Segoe UI"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000" dirty="0"/>
              <a:t>Approximately $142 million aggregate deal value with $140 million in common stock</a:t>
            </a:r>
            <a:r>
              <a:rPr lang="en-US" sz="1000" baseline="30000" dirty="0"/>
              <a:t>(1)</a:t>
            </a:r>
            <a:r>
              <a:rPr lang="en-US" sz="1000" dirty="0"/>
              <a:t> and cash for Prudential common stockholders and $2 million in cash for Prudential optionholders</a:t>
            </a:r>
            <a:r>
              <a:rPr lang="en-US" sz="1000" baseline="30000" dirty="0"/>
              <a:t>(2)</a:t>
            </a:r>
          </a:p>
          <a:p>
            <a:pPr>
              <a:spcBef>
                <a:spcPts val="0"/>
              </a:spcBef>
              <a:spcAft>
                <a:spcPts val="600"/>
              </a:spcAft>
            </a:pPr>
            <a:r>
              <a:rPr lang="en-US" sz="1000" dirty="0"/>
              <a:t>80% stock and 20% cash consideration for each outstanding common share of Prudential, representing 6.2 million Fulton shares issued (fixed exchange ratio of 0.7974) and $28 million cash consideration ($3.65 per share) </a:t>
            </a:r>
          </a:p>
          <a:p>
            <a:pPr>
              <a:spcBef>
                <a:spcPts val="0"/>
              </a:spcBef>
              <a:spcAft>
                <a:spcPts val="600"/>
              </a:spcAft>
            </a:pPr>
            <a:r>
              <a:rPr lang="en-US" sz="1000" dirty="0"/>
              <a:t>Outstanding stock options to be exchanged for cash</a:t>
            </a:r>
          </a:p>
          <a:p>
            <a:pPr>
              <a:spcBef>
                <a:spcPts val="0"/>
              </a:spcBef>
              <a:spcAft>
                <a:spcPts val="600"/>
              </a:spcAft>
            </a:pPr>
            <a:r>
              <a:rPr lang="en-US" sz="1000" dirty="0"/>
              <a:t>Prudential shareholders will own approximately 3.8% of Fulton shares on a pro forma basis</a:t>
            </a:r>
          </a:p>
        </p:txBody>
      </p:sp>
      <p:pic>
        <p:nvPicPr>
          <p:cNvPr id="19" name="Picture 1"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09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2117"/>
            <a:ext cx="7886700" cy="471948"/>
          </a:xfrm>
        </p:spPr>
        <p:txBody>
          <a:bodyPr anchor="b"/>
          <a:lstStyle/>
          <a:p>
            <a:r>
              <a:rPr lang="en-US" sz="2100" dirty="0"/>
              <a:t>HIGHLY ATTRACTIVE TRANSACTION ECONOMICS</a:t>
            </a:r>
          </a:p>
        </p:txBody>
      </p:sp>
      <p:sp>
        <p:nvSpPr>
          <p:cNvPr id="4" name="Slide Number Placeholder 3"/>
          <p:cNvSpPr>
            <a:spLocks noGrp="1"/>
          </p:cNvSpPr>
          <p:nvPr>
            <p:ph type="sldNum" sz="quarter" idx="10"/>
          </p:nvPr>
        </p:nvSpPr>
        <p:spPr/>
        <p:txBody>
          <a:bodyPr/>
          <a:lstStyle/>
          <a:p>
            <a:pPr>
              <a:defRPr/>
            </a:pPr>
            <a:fld id="{56BE9F1B-0BD0-4C58-A0BF-AB04190A2B2D}" type="slidenum">
              <a:rPr lang="en-US" altLang="en-US" smtClean="0"/>
              <a:pPr>
                <a:defRPr/>
              </a:pPr>
              <a:t>9</a:t>
            </a:fld>
            <a:endParaRPr lang="en-US" altLang="en-US" dirty="0"/>
          </a:p>
        </p:txBody>
      </p:sp>
      <p:sp>
        <p:nvSpPr>
          <p:cNvPr id="7" name="Content Placeholder 6"/>
          <p:cNvSpPr>
            <a:spLocks noGrp="1"/>
          </p:cNvSpPr>
          <p:nvPr>
            <p:ph idx="11"/>
          </p:nvPr>
        </p:nvSpPr>
        <p:spPr>
          <a:xfrm>
            <a:off x="628650" y="5390609"/>
            <a:ext cx="7886700" cy="964407"/>
          </a:xfrm>
        </p:spPr>
        <p:txBody>
          <a:bodyPr/>
          <a:lstStyle/>
          <a:p>
            <a:pPr>
              <a:spcBef>
                <a:spcPts val="0"/>
              </a:spcBef>
            </a:pPr>
            <a:r>
              <a:rPr lang="en-US" dirty="0"/>
              <a:t>Source: S&amp;P Global Market Intelligence, Company documents. Note: Transaction data as of deal announcement date. </a:t>
            </a:r>
          </a:p>
          <a:p>
            <a:pPr>
              <a:spcBef>
                <a:spcPts val="0"/>
              </a:spcBef>
            </a:pPr>
            <a:r>
              <a:rPr lang="en-US" dirty="0"/>
              <a:t>(1) Criteria based on Mid-Atlantic bank and thrift transactions since 1/1/2019, where target assets were between $500 million and $2 billion and stock consideration was 50%+ of total consideration, excluding merger of equals, where deal value was disclosed.</a:t>
            </a:r>
          </a:p>
          <a:p>
            <a:pPr>
              <a:spcBef>
                <a:spcPts val="0"/>
              </a:spcBef>
            </a:pPr>
            <a:r>
              <a:rPr lang="en-US" dirty="0"/>
              <a:t>(2) Criteria based on Nationwide bank and thrift transactions since 1/1/2021, where target assets were between $750 million and $1.5 billion and stock consideration was 50%+ of total consideration, excluding merger of equals, where deal value was disclosed.</a:t>
            </a:r>
          </a:p>
          <a:p>
            <a:pPr>
              <a:spcBef>
                <a:spcPts val="0"/>
              </a:spcBef>
            </a:pPr>
            <a:r>
              <a:rPr lang="en-US" dirty="0"/>
              <a:t>(3) Criteria based on Nationwide bank and thrift transactions since 1/1/2019, where target assets were less than or equal to 10% of buyer assets and stock consideration was 50%+ of total consideration, excluding merger of equals, where deal value was greater than $50 million.</a:t>
            </a:r>
          </a:p>
          <a:p>
            <a:pPr>
              <a:spcBef>
                <a:spcPts val="0"/>
              </a:spcBef>
            </a:pPr>
            <a:r>
              <a:rPr lang="en-US" dirty="0"/>
              <a:t>(4) Adjusted TBV defined as 12/31/21 tangible book value per share adjusted for $7.6 million in after-tax charges related to certain litigation expected to be resolved prior to closing.</a:t>
            </a:r>
          </a:p>
          <a:p>
            <a:pPr>
              <a:spcBef>
                <a:spcPts val="0"/>
              </a:spcBef>
            </a:pPr>
            <a:r>
              <a:rPr lang="en-US" dirty="0"/>
              <a:t>(5) </a:t>
            </a:r>
            <a:r>
              <a:rPr lang="en-US" dirty="0">
                <a:solidFill>
                  <a:srgbClr val="000000"/>
                </a:solidFill>
              </a:rPr>
              <a:t>Based on Fulton management’s forecast developed during the due diligence process</a:t>
            </a:r>
          </a:p>
          <a:p>
            <a:pPr>
              <a:spcBef>
                <a:spcPts val="0"/>
              </a:spcBef>
            </a:pPr>
            <a:r>
              <a:rPr lang="en-US" dirty="0"/>
              <a:t>(6) Cost savings of 45% of PBIP’s 2022E noninterest expense.</a:t>
            </a:r>
          </a:p>
          <a:p>
            <a:pPr>
              <a:spcBef>
                <a:spcPts val="0"/>
              </a:spcBef>
            </a:pPr>
            <a:r>
              <a:rPr lang="en-US" dirty="0"/>
              <a:t>(7) Pay-to-Trade multiple defined as transaction Price/TBV divided by Buyer P/TBV.</a:t>
            </a:r>
          </a:p>
          <a:p>
            <a:pPr>
              <a:spcBef>
                <a:spcPts val="0"/>
              </a:spcBef>
            </a:pPr>
            <a:r>
              <a:rPr lang="en-US" dirty="0"/>
              <a:t>(8) Assumes $30 million dollar buyback at $18.01 per share (10 day VWAP as of 3/1/2022).</a:t>
            </a:r>
          </a:p>
        </p:txBody>
      </p:sp>
      <p:sp>
        <p:nvSpPr>
          <p:cNvPr id="10" name="Rectangle 9"/>
          <p:cNvSpPr/>
          <p:nvPr/>
        </p:nvSpPr>
        <p:spPr>
          <a:xfrm>
            <a:off x="707027" y="1028958"/>
            <a:ext cx="1703070" cy="21418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Valuation In-Line or Better Than Comparable Deals</a:t>
            </a:r>
          </a:p>
        </p:txBody>
      </p:sp>
      <p:sp>
        <p:nvSpPr>
          <p:cNvPr id="11" name="Rectangle 10"/>
          <p:cNvSpPr/>
          <p:nvPr/>
        </p:nvSpPr>
        <p:spPr>
          <a:xfrm>
            <a:off x="707027" y="3404155"/>
            <a:ext cx="1703070" cy="1695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Compelling Utilization of Capital</a:t>
            </a:r>
          </a:p>
        </p:txBody>
      </p:sp>
      <p:cxnSp>
        <p:nvCxnSpPr>
          <p:cNvPr id="16" name="Straight Connector 15"/>
          <p:cNvCxnSpPr/>
          <p:nvPr/>
        </p:nvCxnSpPr>
        <p:spPr>
          <a:xfrm>
            <a:off x="628650" y="3287489"/>
            <a:ext cx="786384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
            </p:custDataLst>
          </p:nvPr>
        </p:nvPicPr>
        <p:blipFill>
          <a:blip r:embed="rId4"/>
          <a:stretch>
            <a:fillRect/>
          </a:stretch>
        </p:blipFill>
        <p:spPr>
          <a:xfrm>
            <a:off x="2586037" y="1018173"/>
            <a:ext cx="5172075" cy="2152650"/>
          </a:xfrm>
          <a:prstGeom prst="rect">
            <a:avLst/>
          </a:prstGeom>
          <a:no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2"/>
            </p:custDataLst>
          </p:nvPr>
        </p:nvPicPr>
        <p:blipFill>
          <a:blip r:embed="rId5"/>
          <a:stretch>
            <a:fillRect/>
          </a:stretch>
        </p:blipFill>
        <p:spPr>
          <a:xfrm>
            <a:off x="2586037" y="3404155"/>
            <a:ext cx="5172075" cy="1695450"/>
          </a:xfrm>
          <a:prstGeom prst="rect">
            <a:avLst/>
          </a:prstGeom>
          <a:noFill/>
          <a:ln/>
          <a:extLst>
            <a:ext uri="{909E8E84-426E-40DD-AFC4-6F175D3DCCD1}">
              <a14:hiddenFill xmlns:a14="http://schemas.microsoft.com/office/drawing/2010/main">
                <a:solidFill>
                  <a:srgbClr val="FFFFFF"/>
                </a:solidFill>
              </a14:hiddenFill>
            </a:ext>
          </a:extLst>
        </p:spPr>
      </p:pic>
      <p:pic>
        <p:nvPicPr>
          <p:cNvPr id="12" name="Picture 1" descr="image00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556" y="6339795"/>
            <a:ext cx="1615450" cy="48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546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Project EAGLE IR Workbook v1 - AS.xlsx&quot; Path=&quot;\\nycserver\corpfin\DEPOSITORIES - NYC\PUBLIC\FULT - Fulton Financial Corporation (PA)\4. Engagements\Project PHILLY\Presentations\2022.02.14 - IR Deck\Support&quot; Landmark=&quot;_bdm.50e21605e63c4456bbdd1c5d0b4f446e.edm&quot; LMFriendly=&quot;Auto-generated range name&quot; SheetSlideName=&quot;_bdm.476bdde502364018bc0b6de743acc2d3.edm&quot; Address=&quot;'FIHI'!C6:E20&quot; AddrAdjusted=&quot;'FIHI'!C6:C18&quot; LastUpdate=&quot;2022.03.01:17.55.00&quot; FileDesc=&quot;Project EAGLE IR Workbook v1 - AS.xlsx&quot; Text=&quot;&quot; Value=&quot;&quot; Inst=&quot;0&quot; SBR=&quot;False&quot; SBC=&quot;False&quot; DestType=&quot;1&quot; HeaderRows=&quot;0&quot; TableRowIndex=&quot;0&quot; TableColIndex=&quot;0&quot; /&gt;&#10;&lt;/Data&gt;"/>
  <p:tag name="STRETCHHEIGHT" val="False"/>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roject Philly IR Workbook_vRB.xlsx&quot; Path=&quot;\\nycserver\corpfin\DEPOSITORIES - NYC\PUBLIC\FULT - Fulton Financial Corporation (PA)\4. Engagements\Project PHILLY\Presentations\2022.02.14 - IR Deck\Support&quot; Landmark=&quot;Chart 1&quot; LMFriendly=&quot;Chart 1 (Loan Composition)&quot; SheetSlideName=&quot;_bdm.e868303e52f443c3a533fe8c3244ac05.edm&quot; Address=&quot;LoanDeposit Composition!Chart 1&quot; AddrAdjusted=&quot;LoanDeposit Composition!Chart 1&quot; LastUpdate=&quot;2022.02.14:17.02.34&quot; FileDesc=&quot;Project Philly IR Workbook_vRB.xlsx&quot; Text=&quot;&quot; Value=&quot;&quot; Inst=&quot;0&quot; SBR=&quot;False&quot; SBC=&quot;False&quot; DestType=&quot;1&quot; HeaderRows=&quot;0&quot; TableRowIndex=&quot;0&quot; TableColIndex=&quot;0&quot; /&gt;&#10;&lt;/Data&gt;"/>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roject Philly IR Workbook_vRB.xlsx&quot; Path=&quot;\\nycserver\corpfin\DEPOSITORIES - NYC\PUBLIC\FULT - Fulton Financial Corporation (PA)\4. Engagements\Project PHILLY\Presentations\2022.02.14 - IR Deck\Support&quot; Landmark=&quot;Chart 2&quot; LMFriendly=&quot;Chart 2 (LoanDeposit Composition)&quot; SheetSlideName=&quot;_bdm.e868303e52f443c3a533fe8c3244ac05.edm&quot; Address=&quot;LoanDeposit Composition!Chart 2&quot; AddrAdjusted=&quot;LoanDeposit Composition!Chart 2&quot; LastUpdate=&quot;2022.02.14:16.34.27&quot; FileDesc=&quot;Project Philly IR Workbook_vRB.xlsx&quot; Text=&quot;&quot; Value=&quot;&quot; Inst=&quot;0&quot; SBR=&quot;False&quot; SBC=&quot;False&quot; DestType=&quot;1&quot; HeaderRows=&quot;0&quot; TableRowIndex=&quot;0&quot; TableColIndex=&quot;0&quot; /&gt;&#10;&lt;/Data&gt;"/>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Project EAGLE IR Workbook v1 - AS.xlsx&quot; Path=&quot;\\nycserver\corpfin\DEPOSITORIES - NYC\PUBLIC\FULT - Fulton Financial Corporation (PA)\4. Engagements\Project PHILLY\Presentations\2022.02.14 - IR Deck\Support&quot; Landmark=&quot;_bdm.3e440d84f55946329c9f9efdd0c749e0.edm&quot; LMFriendly=&quot;Auto-generated range name&quot; SheetSlideName=&quot;_bdm.b9c909d0aa7c4868a296143eb02760b5.edm&quot; Address=&quot;'DMS Output'!B3:F21&quot; AddrAdjusted=&quot;'DMS Output'!B3:C4&quot; LastUpdate=&quot;2022.03.01:11.51.45&quot; FileDesc=&quot;Project EAGLE IR Workbook v1 - AS.xlsx&quot; Text=&quot;&quot; Value=&quot;&quot; Inst=&quot;0&quot; SBR=&quot;False&quot; SBC=&quot;False&quot; DestType=&quot;1&quot; HeaderRows=&quot;0&quot; TableRowIndex=&quot;0&quot; TableColIndex=&quot;0&quot; /&gt;&#10;&lt;/Data&gt;"/>
  <p:tag name="STRETCHHEIGHT" val="False"/>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roject EAGLE IR Workbook v1 - AS.xlsx&quot; Path=&quot;\\nycserver\corpfin\DEPOSITORIES - NYC\PUBLIC\FULT - Fulton Financial Corporation (PA)\4. Engagements\Project PHILLY\Presentations\2022.02.14 - IR Deck\Support&quot; Landmark=&quot;Chart 1&quot; LMFriendly=&quot;Chart 1 (DMS Output)&quot; SheetSlideName=&quot;_bdm.b9c909d0aa7c4868a296143eb02760b5.edm&quot; Address=&quot;DMS Output!Chart 1&quot; AddrAdjusted=&quot;DMS Output!Chart 1&quot; LastUpdate=&quot;2022.03.01:11.51.02&quot; FileDesc=&quot;Project EAGLE IR Workbook v1 - AS.xlsx&quot; Text=&quot;&quot; Value=&quot;&quot; Inst=&quot;0&quot; SBR=&quot;False&quot; SBC=&quot;False&quot; DestType=&quot;1&quot; HeaderRows=&quot;0&quot; TableRowIndex=&quot;0&quot; TableColIndex=&quot;0&quot; /&gt;&#10;&lt;/Data&gt;"/>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EAGLE M&amp;amp;A Comparable Deals - EPS_TBV impacts v1.xlsx&quot; Path=&quot;\\nycserver\corpfin\DEPOSITORIES - NYC\PUBLIC\FULT - Fulton Financial Corporation (PA)\4. Engagements\Project PHILLY\Presentations\2022.02.14 - IR Deck\Support&quot; Landmark=&quot;_bdm.331aee2b5bfb42c2b92d9dd90643da77.edm&quot; LMFriendly=&quot;Auto-generated range name&quot; SheetSlideName=&quot;_bdm.4987515bfd744960886250462f11c614.edm&quot; Address=&quot;'Table Try 2 '!C6:H13&quot; AddrAdjusted=&quot;'Table Try 2 '!C6&quot; LastUpdate=&quot;2022.03.01:18.00.59&quot; FileDesc=&quot;EAGLE M&amp;amp;A Comparable Deals - EPS_TBV impacts v1.xlsx&quot; Text=&quot;&quot; Value=&quot;&quot; Inst=&quot;0&quot; SBR=&quot;False&quot; SBC=&quot;False&quot; DestType=&quot;1&quot; HeaderRows=&quot;0&quot; TableRowIndex=&quot;0&quot; TableColIndex=&quot;0&quot; /&gt;&#10;&lt;/Data&gt;"/>
  <p:tag name="STRETCHHEIGHT" val="False"/>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EAGLE M&amp;amp;A Comparable Deals - EPS_TBV impacts v1.xlsx&quot; Path=&quot;\\nycserver\corpfin\DEPOSITORIES - NYC\PUBLIC\FULT - Fulton Financial Corporation (PA)\4. Engagements\Project PHILLY\Presentations\2022.02.14 - IR Deck\Support&quot; Landmark=&quot;_bdm.dbfb0e7b92cf4c4bb1ead413bf97ffe9.edm&quot; LMFriendly=&quot;Auto-generated range name&quot; SheetSlideName=&quot;_bdm.4987515bfd744960886250462f11c614.edm&quot; Address=&quot;'Table Try 2 '!J19:Q25&quot; AddrAdjusted=&quot;'Table Try 2 '!J19&quot; LastUpdate=&quot;2022.03.01:18.00.54&quot; FileDesc=&quot;EAGLE M&amp;amp;A Comparable Deals - EPS_TBV impacts v1.xlsx&quot; Text=&quot;&quot; Value=&quot;&quot; Inst=&quot;0&quot; SBR=&quot;False&quot; SBC=&quot;False&quot; DestType=&quot;1&quot; HeaderRows=&quot;0&quot; TableRowIndex=&quot;0&quot; TableColIndex=&quot;0&quot; /&gt;&#10;&lt;/Data&gt;"/>
  <p:tag name="STRETCHHEIGHT" val="False"/>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2021Q4 Non-GAAP Financial Measure Reconciliation v1.xlsx&quot; Path=&quot;\\nycserver\corpfin\DEPOSITORIES - NYC\PUBLIC\FULT - Fulton Financial Corporation (PA)\4. Engagements\Project PHILLY\Presentations\2022.02.14 - IR Deck\Support&quot; Landmark=&quot;_bdm.50a78e9204ca41508ca9f246f31ee0e6.edm&quot; LMFriendly=&quot;Auto-generated range name&quot; SheetSlideName=&quot;_bdm.a44d191116534f10977997afe9b20847.edm&quot; Address=&quot;'Efficency Ratio'!A7:T28&quot; AddrAdjusted=&quot;'Efficency Ratio'!A7&quot; LastUpdate=&quot;2022.03.01:13.51.00&quot; FileDesc=&quot;2021Q4 Non-GAAP Financial Measure Reconciliation v1.xlsx&quot; Text=&quot;&quot; Value=&quot;&quot; Inst=&quot;0&quot; SBR=&quot;False&quot; SBC=&quot;False&quot; DestType=&quot;1&quot; HeaderRows=&quot;0&quot; TableRowIndex=&quot;0&quot; TableColIndex=&quot;0&quot; /&gt;&#10;&lt;/Data&gt;"/>
  <p:tag name="STRETCHHEIGHT" val="False"/>
</p:tagLst>
</file>

<file path=ppt/theme/theme1.xml><?xml version="1.0" encoding="utf-8"?>
<a:theme xmlns:a="http://schemas.openxmlformats.org/drawingml/2006/main" name="FULT_Template">
  <a:themeElements>
    <a:clrScheme name="Custom 2">
      <a:dk1>
        <a:sysClr val="windowText" lastClr="000000"/>
      </a:dk1>
      <a:lt1>
        <a:sysClr val="window" lastClr="FFFFFF"/>
      </a:lt1>
      <a:dk2>
        <a:srgbClr val="263B80"/>
      </a:dk2>
      <a:lt2>
        <a:srgbClr val="D9D9D6"/>
      </a:lt2>
      <a:accent1>
        <a:srgbClr val="89ABE3"/>
      </a:accent1>
      <a:accent2>
        <a:srgbClr val="EAB917"/>
      </a:accent2>
      <a:accent3>
        <a:srgbClr val="6ABA89"/>
      </a:accent3>
      <a:accent4>
        <a:srgbClr val="263B80"/>
      </a:accent4>
      <a:accent5>
        <a:srgbClr val="F4DB8C"/>
      </a:accent5>
      <a:accent6>
        <a:srgbClr val="B0DAC0"/>
      </a:accent6>
      <a:hlink>
        <a:srgbClr val="0066FF"/>
      </a:hlink>
      <a:folHlink>
        <a:srgbClr val="666699"/>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2AF29E-9B68-C74C-8271-7AB3AB45E901}" vid="{EADB4621-46B1-1047-88A8-E2B705E5D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4566</TotalTime>
  <Words>2791</Words>
  <Application>Microsoft Office PowerPoint</Application>
  <PresentationFormat>On-screen Show (4:3)</PresentationFormat>
  <Paragraphs>204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Open Sans</vt:lpstr>
      <vt:lpstr>Segoe UI</vt:lpstr>
      <vt:lpstr>Segoe UI Semibold</vt:lpstr>
      <vt:lpstr>Wingdings</vt:lpstr>
      <vt:lpstr>FULT_Template</vt:lpstr>
      <vt:lpstr>Acquisition of Prudential Bancorp, Inc.</vt:lpstr>
      <vt:lpstr>FORWARD LOOKING STATEMENTS</vt:lpstr>
      <vt:lpstr>NON-GAAP FINANCIAL MEASURES AND ADDITIONAL INFORMATION</vt:lpstr>
      <vt:lpstr>TRANSACTION HIGHLIGHTS</vt:lpstr>
      <vt:lpstr>OVERVIEW OF PRUDENTIAL BANCORP, INC.</vt:lpstr>
      <vt:lpstr>COMPLEMENTARY BUSINESS MODEL, BALANCE SHEET &amp; ASSET QUALITY PROFILE</vt:lpstr>
      <vt:lpstr>EXPANDS ON OUR EXISTING PHILADELPHIA PRESENCE</vt:lpstr>
      <vt:lpstr>TRANSACTION TERMS &amp; FINANCIAL IMPACT</vt:lpstr>
      <vt:lpstr>HIGHLY ATTRACTIVE TRANSACTION ECONOMICS</vt:lpstr>
      <vt:lpstr>COMPREHENSIVE DUE DILIGENCE PERFORMED</vt:lpstr>
      <vt:lpstr>SUMMARY</vt:lpstr>
      <vt:lpstr>NON-GAAP RECONCILIATION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Wakeley, Laura</cp:lastModifiedBy>
  <cp:revision>319</cp:revision>
  <cp:lastPrinted>2022-02-18T16:37:31Z</cp:lastPrinted>
  <dcterms:created xsi:type="dcterms:W3CDTF">2019-01-28T20:12:17Z</dcterms:created>
  <dcterms:modified xsi:type="dcterms:W3CDTF">2022-03-02T12:49:38Z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