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 id="276" r:id="rId11"/>
  </p:sldIdLst>
  <p:sldSz cx="9144000" cy="6858000" type="screen4x3"/>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p:cViewPr varScale="1">
        <p:scale>
          <a:sx n="114" d="100"/>
          <a:sy n="114" d="100"/>
        </p:scale>
        <p:origin x="1506" y="10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age">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2684526" y="758317"/>
            <a:ext cx="3774948" cy="426466"/>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ctr"/>
          <a:lstStyle>
            <a:defPPr/>
          </a:lstStyle>
          <a:p>
            <a:endParaRPr/>
          </a:p>
        </p:txBody>
      </p:sp>
      <p:pic>
        <p:nvPicPr>
          <p:cNvPr id="3" name="New picture"/>
          <p:cNvPicPr/>
          <p:nvPr/>
        </p:nvPicPr>
        <p:blipFill>
          <a:blip r:embed="rId2"/>
          <a:stretch>
            <a:fillRect/>
          </a:stretch>
        </p:blipFill>
        <p:spPr>
          <a:xfrm>
            <a:off x="2684526" y="758317"/>
            <a:ext cx="3774948" cy="426466"/>
          </a:xfrm>
          <a:prstGeom prst="rect">
            <a:avLst/>
          </a:prstGeom>
        </p:spPr>
      </p:pic>
      <p:sp>
        <p:nvSpPr>
          <p:cNvPr id="4" name="New shape"/>
          <p:cNvSpPr/>
          <p:nvPr/>
        </p:nvSpPr>
        <p:spPr>
          <a:xfrm>
            <a:off x="1398778" y="3876548"/>
            <a:ext cx="6350000" cy="813181"/>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ctr"/>
          <a:lstStyle>
            <a:defPPr/>
          </a:lstStyle>
          <a:p>
            <a:pPr algn="ctr" defTabSz="457200">
              <a:lnSpc>
                <a:spcPct val="100000"/>
              </a:lnSpc>
              <a:spcBef>
                <a:spcPct val="0"/>
              </a:spcBef>
              <a:spcAft>
                <a:spcPct val="0"/>
              </a:spcAft>
            </a:pPr>
            <a:r>
              <a:rPr sz="4500">
                <a:solidFill>
                  <a:srgbClr val="11A0BA"/>
                </a:solidFill>
                <a:latin typeface="Calibri Light"/>
                <a:ea typeface="Calibri Light"/>
              </a:rPr>
              <a:t>FINANCIAL SUPPLEMENT</a:t>
            </a:r>
          </a:p>
        </p:txBody>
      </p:sp>
      <p:sp>
        <p:nvSpPr>
          <p:cNvPr id="5" name="New shape"/>
          <p:cNvSpPr/>
          <p:nvPr/>
        </p:nvSpPr>
        <p:spPr>
          <a:xfrm>
            <a:off x="0" y="1447927"/>
            <a:ext cx="9144000" cy="2057019"/>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ctr"/>
          <a:lstStyle>
            <a:defPPr/>
          </a:lstStyle>
          <a:p>
            <a:endParaRPr/>
          </a:p>
        </p:txBody>
      </p:sp>
      <p:pic>
        <p:nvPicPr>
          <p:cNvPr id="6" name="New picture"/>
          <p:cNvPicPr/>
          <p:nvPr/>
        </p:nvPicPr>
        <p:blipFill>
          <a:blip r:embed="rId3"/>
          <a:stretch>
            <a:fillRect/>
          </a:stretch>
        </p:blipFill>
        <p:spPr>
          <a:xfrm>
            <a:off x="0" y="1447927"/>
            <a:ext cx="9144000" cy="2057019"/>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s ">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297942" y="6515100"/>
            <a:ext cx="3528695" cy="217170"/>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l" defTabSz="457200">
              <a:lnSpc>
                <a:spcPct val="100000"/>
              </a:lnSpc>
              <a:spcBef>
                <a:spcPct val="0"/>
              </a:spcBef>
              <a:spcAft>
                <a:spcPct val="0"/>
              </a:spcAft>
            </a:pPr>
            <a:r>
              <a:rPr sz="800">
                <a:solidFill>
                  <a:srgbClr val="5E7582"/>
                </a:solidFill>
                <a:latin typeface="Calibri Light"/>
                <a:ea typeface="Calibri Light"/>
              </a:rPr>
              <a:t>Information is unaudited, estimated and subject to change.</a:t>
            </a:r>
            <a:r>
              <a:rPr sz="800">
                <a:solidFill>
                  <a:srgbClr val="ACACAC"/>
                </a:solidFill>
                <a:latin typeface="Calibri Light"/>
                <a:ea typeface="Calibri Light"/>
              </a:rPr>
              <a:t> </a:t>
            </a:r>
          </a:p>
          <a:p>
            <a:pPr algn="l" defTabSz="457200">
              <a:lnSpc>
                <a:spcPct val="100000"/>
              </a:lnSpc>
              <a:spcBef>
                <a:spcPct val="0"/>
              </a:spcBef>
              <a:spcAft>
                <a:spcPct val="0"/>
              </a:spcAft>
            </a:pPr>
            <a:endParaRPr sz="800">
              <a:solidFill>
                <a:srgbClr val="000000"/>
              </a:solidFill>
              <a:latin typeface="Calibri Light"/>
              <a:ea typeface="Calibri Light"/>
            </a:endParaRPr>
          </a:p>
        </p:txBody>
      </p:sp>
      <p:sp>
        <p:nvSpPr>
          <p:cNvPr id="3" name="New shape"/>
          <p:cNvSpPr/>
          <p:nvPr/>
        </p:nvSpPr>
        <p:spPr>
          <a:xfrm>
            <a:off x="4041902" y="6605270"/>
            <a:ext cx="1060323" cy="127000"/>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ctr"/>
          <a:lstStyle>
            <a:defPPr/>
          </a:lstStyle>
          <a:p>
            <a:pPr algn="ctr" defTabSz="457200">
              <a:lnSpc>
                <a:spcPct val="100000"/>
              </a:lnSpc>
              <a:spcBef>
                <a:spcPct val="0"/>
              </a:spcBef>
              <a:spcAft>
                <a:spcPct val="0"/>
              </a:spcAft>
            </a:pPr>
            <a:fld id="{8585930E-0918-4C78-A936-061F7C5A0A71}" type="slidenum">
              <a:rPr sz="900">
                <a:solidFill>
                  <a:srgbClr val="5E7582"/>
                </a:solidFill>
                <a:latin typeface="Calibri Light"/>
                <a:ea typeface="Calibri Light"/>
              </a:rPr>
              <a:pPr algn="ctr" defTabSz="457200">
                <a:lnSpc>
                  <a:spcPct val="100000"/>
                </a:lnSpc>
                <a:spcBef>
                  <a:spcPct val="0"/>
                </a:spcBef>
                <a:spcAft>
                  <a:spcPct val="0"/>
                </a:spcAft>
              </a:pPr>
              <a:t>‹#›</a:t>
            </a:fld>
            <a:endParaRPr sz="900">
              <a:solidFill>
                <a:srgbClr val="5E7582"/>
              </a:solidFill>
              <a:latin typeface="Calibri Light"/>
              <a:ea typeface="Calibri Light"/>
            </a:endParaRPr>
          </a:p>
        </p:txBody>
      </p:sp>
      <p:sp>
        <p:nvSpPr>
          <p:cNvPr id="4" name="New shape"/>
          <p:cNvSpPr/>
          <p:nvPr/>
        </p:nvSpPr>
        <p:spPr>
          <a:xfrm>
            <a:off x="6693408" y="6412230"/>
            <a:ext cx="2266950" cy="284353"/>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ctr"/>
          <a:lstStyle>
            <a:defPPr/>
          </a:lstStyle>
          <a:p>
            <a:endParaRPr/>
          </a:p>
        </p:txBody>
      </p:sp>
      <p:pic>
        <p:nvPicPr>
          <p:cNvPr id="5" name="New picture"/>
          <p:cNvPicPr/>
          <p:nvPr/>
        </p:nvPicPr>
        <p:blipFill>
          <a:blip r:embed="rId2"/>
          <a:stretch>
            <a:fillRect/>
          </a:stretch>
        </p:blipFill>
        <p:spPr>
          <a:xfrm>
            <a:off x="6693408" y="6412230"/>
            <a:ext cx="2266950" cy="284353"/>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ull">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2807716" y="6539484"/>
            <a:ext cx="3528695" cy="169672"/>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ctr" defTabSz="457200">
              <a:lnSpc>
                <a:spcPct val="100000"/>
              </a:lnSpc>
              <a:spcBef>
                <a:spcPct val="0"/>
              </a:spcBef>
              <a:spcAft>
                <a:spcPct val="0"/>
              </a:spcAft>
            </a:pPr>
            <a:r>
              <a:rPr sz="1200">
                <a:solidFill>
                  <a:srgbClr val="ACACAC"/>
                </a:solidFill>
                <a:latin typeface="Calibri Light"/>
                <a:ea typeface="Calibri Light"/>
              </a:rPr>
              <a:t>chimerareit.com</a:t>
            </a:r>
          </a:p>
          <a:p>
            <a:pPr algn="l" defTabSz="457200">
              <a:lnSpc>
                <a:spcPct val="100000"/>
              </a:lnSpc>
              <a:spcBef>
                <a:spcPct val="0"/>
              </a:spcBef>
              <a:spcAft>
                <a:spcPct val="0"/>
              </a:spcAft>
            </a:pPr>
            <a:endParaRPr sz="1200">
              <a:solidFill>
                <a:srgbClr val="000000"/>
              </a:solidFill>
              <a:latin typeface="Calibri Light"/>
              <a:ea typeface="Calibri Light"/>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ll (1)">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448183" y="6539484"/>
            <a:ext cx="3528695" cy="169672"/>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l" defTabSz="457200">
              <a:lnSpc>
                <a:spcPct val="100000"/>
              </a:lnSpc>
              <a:spcBef>
                <a:spcPct val="0"/>
              </a:spcBef>
              <a:spcAft>
                <a:spcPct val="0"/>
              </a:spcAft>
            </a:pPr>
            <a:r>
              <a:rPr sz="800">
                <a:solidFill>
                  <a:srgbClr val="5E7582"/>
                </a:solidFill>
                <a:latin typeface="Calibri Light"/>
                <a:ea typeface="Calibri Light"/>
              </a:rPr>
              <a:t>Information is unaudited, estimated and subject to change. </a:t>
            </a:r>
          </a:p>
          <a:p>
            <a:pPr algn="l" defTabSz="457200">
              <a:lnSpc>
                <a:spcPct val="100000"/>
              </a:lnSpc>
              <a:spcBef>
                <a:spcPct val="0"/>
              </a:spcBef>
              <a:spcAft>
                <a:spcPct val="0"/>
              </a:spcAft>
            </a:pPr>
            <a:endParaRPr sz="800">
              <a:solidFill>
                <a:srgbClr val="000000"/>
              </a:solidFill>
              <a:latin typeface="Calibri Light"/>
              <a:ea typeface="Calibri Light"/>
            </a:endParaRPr>
          </a:p>
        </p:txBody>
      </p:sp>
      <p:sp>
        <p:nvSpPr>
          <p:cNvPr id="3" name="New shape"/>
          <p:cNvSpPr/>
          <p:nvPr/>
        </p:nvSpPr>
        <p:spPr>
          <a:xfrm>
            <a:off x="6693408" y="6412230"/>
            <a:ext cx="2266950" cy="284353"/>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ctr"/>
          <a:lstStyle>
            <a:defPPr/>
          </a:lstStyle>
          <a:p>
            <a:endParaRPr/>
          </a:p>
        </p:txBody>
      </p:sp>
      <p:pic>
        <p:nvPicPr>
          <p:cNvPr id="4" name="New picture"/>
          <p:cNvPicPr/>
          <p:nvPr/>
        </p:nvPicPr>
        <p:blipFill>
          <a:blip r:embed="rId2"/>
          <a:stretch>
            <a:fillRect/>
          </a:stretch>
        </p:blipFill>
        <p:spPr>
          <a:xfrm>
            <a:off x="6693408" y="6412230"/>
            <a:ext cx="2266950" cy="284353"/>
          </a:xfrm>
          <a:prstGeom prst="rect">
            <a:avLst/>
          </a:prstGeom>
        </p:spPr>
      </p:pic>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defP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def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lvl1pPr algn="l">
              <a:defRPr sz="1200">
                <a:solidFill>
                  <a:schemeClr val="tx1">
                    <a:tint val="75000"/>
                  </a:schemeClr>
                </a:solidFill>
              </a:defRPr>
            </a:lvl1pPr>
          </a:lstStyle>
          <a:p>
            <a:fld id="{E8FD0B7A-F5DD-4F40-B4CB-3B2C354B893A}" type="datetimeFigureOut">
              <a:rPr lang="en-US" smtClean="0"/>
              <a:pPr/>
              <a:t>8/3/2022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lvl1pPr algn="r">
              <a:defRPr sz="1200">
                <a:solidFill>
                  <a:schemeClr val="tx1">
                    <a:tint val="75000"/>
                  </a:schemeClr>
                </a:solidFill>
              </a:defRPr>
            </a:lvl1pPr>
          </a:lstStyle>
          <a:p>
            <a:fld id="{93AE1883-0942-4AA3-9DB2-9C7C3A0314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667000" y="4725924"/>
            <a:ext cx="3810000" cy="808863"/>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ctr"/>
          <a:lstStyle>
            <a:defPPr/>
          </a:lstStyle>
          <a:p>
            <a:pPr algn="ctr" defTabSz="457200">
              <a:lnSpc>
                <a:spcPct val="100000"/>
              </a:lnSpc>
              <a:spcBef>
                <a:spcPct val="0"/>
              </a:spcBef>
              <a:spcAft>
                <a:spcPct val="0"/>
              </a:spcAft>
            </a:pPr>
            <a:r>
              <a:rPr sz="1800">
                <a:solidFill>
                  <a:srgbClr val="000000"/>
                </a:solidFill>
                <a:latin typeface="Calibri Light"/>
                <a:ea typeface="Calibri Light"/>
              </a:rPr>
              <a:t>2nd Quarter 2022</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074164" y="2800350"/>
            <a:ext cx="4995799" cy="564388"/>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ctr"/>
          <a:lstStyle>
            <a:defPPr/>
          </a:lstStyle>
          <a:p>
            <a:endParaRPr/>
          </a:p>
        </p:txBody>
      </p:sp>
      <p:pic>
        <p:nvPicPr>
          <p:cNvPr id="3" name="New picture"/>
          <p:cNvPicPr/>
          <p:nvPr/>
        </p:nvPicPr>
        <p:blipFill>
          <a:blip r:embed="rId2"/>
          <a:stretch>
            <a:fillRect/>
          </a:stretch>
        </p:blipFill>
        <p:spPr>
          <a:xfrm>
            <a:off x="2074164" y="2800350"/>
            <a:ext cx="4995799" cy="564388"/>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08737" y="606552"/>
            <a:ext cx="2432431" cy="323850"/>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l" defTabSz="457200">
              <a:lnSpc>
                <a:spcPct val="100000"/>
              </a:lnSpc>
              <a:spcBef>
                <a:spcPct val="0"/>
              </a:spcBef>
              <a:spcAft>
                <a:spcPct val="0"/>
              </a:spcAft>
            </a:pPr>
            <a:r>
              <a:rPr sz="2800">
                <a:solidFill>
                  <a:srgbClr val="11A0BA"/>
                </a:solidFill>
                <a:latin typeface="Calibri Light"/>
                <a:ea typeface="Calibri Light"/>
              </a:rPr>
              <a:t>DISCLAIMER</a:t>
            </a:r>
          </a:p>
        </p:txBody>
      </p:sp>
      <p:sp>
        <p:nvSpPr>
          <p:cNvPr id="3" name="New shape"/>
          <p:cNvSpPr/>
          <p:nvPr/>
        </p:nvSpPr>
        <p:spPr>
          <a:xfrm>
            <a:off x="401955" y="1173480"/>
            <a:ext cx="8339963" cy="3931920"/>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l" defTabSz="457200">
              <a:lnSpc>
                <a:spcPct val="100000"/>
              </a:lnSpc>
              <a:spcBef>
                <a:spcPct val="0"/>
              </a:spcBef>
              <a:spcAft>
                <a:spcPct val="0"/>
              </a:spcAft>
            </a:pPr>
            <a:r>
              <a:rPr sz="950">
                <a:solidFill>
                  <a:srgbClr val="000000"/>
                </a:solidFill>
                <a:latin typeface="Calibri Light"/>
                <a:ea typeface="Calibri Light"/>
              </a:rPr>
              <a:t>This presentation includes “forward-looking statements” within the meaning of the safe harbor provisions of the United States Private Securities Litigation Reform Act of 1995. Actual results may differ from expectations, estimates and projections and, consequently, readers should not rely on these forward-looking statements as predictions of future events. Words such as “goal” “expect,” “target,” “assume,” “estimate,” “project,” “budget,” “forecast,” “anticipate,” “intend,” “plan,” “may,” “will,” “could,” “should,” “believe,” “predicts,” “potential,” “continue,” and similar expressions are intended to identify such forward-looking statements. These forward-looking statements involve significant risks and uncertainties that could cause actual results to differ materially from expected results, including, among other things, those described in our most recent Annual Report on Form 10-K, and any subsequent Quarterly Reports on Form 10-Q and Current Report on Form 8-K, under the caption “Risk Factors.” Factors that could cause actual results to differ include, but are not limited to:our business and investment strategy; our ability to accurately forecast the payment of future dividends on our common and preferred stock, and the amount of such dividends; our ability to determine accurately the fair market value of our assets; availability of investment opportunities in real estate-related and other securities, including our valuation of potential opportunities that may arise as a result of current and future market dislocations; effect of the novel coronavirus (or COVID-19) pandemic on real estate market, financial markets and our Company, including the impact on the value, availability, financing and liquidity of mortgage assets; how COVID-19 may affect us, our operations and our personnel; our expected investments; changes in the value of our investments, including negative changes resulting in margin calls related to the financing of our assets; changes in interest rates and mortgage prepayment rates;  prepayments of the mortgage and other loans underlying our mortgage-backed securities, or RMBS, or other asset-backed securities, or ABS; rates of default, delinquencies or decreased recovery rates on our investments; general volatility of the securities markets in which we invest; our ability to maintain existing financing arrangements and our ability to obtain future financing arrangements; our ability to effect our strategy to securitize residential mortgage loans; interest rate mismatches between our investments and our borrowings used to finance such purchases; effects of interest rate caps on our adjustable-rate investments; the degree to which our hedging strategies may or may not protect us from interest rate volatility; the impact of and changes to various government programs, including in response to COVID-19; impact of and changes in governmental regulations, tax law and rates, accounting guidance, and similar matters; market trends in our industry, interest rates, the debt securities markets or the general economy; estimates relating to our ability to make distributions to our stockholders in the future; our understanding of our competition; availability of qualified personnel; our ability to maintain our classification as a real estate investment trust, or, REIT, for U.S. federal income tax purposes; our ability to maintain our exemption from registration under the Investment Company Act of 1940, as amended, or 1940 Act; our expectations regarding materiality or significance; and the effectiveness of our disclosure controls and procedures.</a:t>
            </a:r>
          </a:p>
          <a:p>
            <a:pPr algn="l" defTabSz="457200">
              <a:lnSpc>
                <a:spcPct val="100000"/>
              </a:lnSpc>
              <a:spcBef>
                <a:spcPct val="0"/>
              </a:spcBef>
              <a:spcAft>
                <a:spcPct val="0"/>
              </a:spcAft>
            </a:pPr>
            <a:endParaRPr sz="950">
              <a:solidFill>
                <a:srgbClr val="000000"/>
              </a:solidFill>
              <a:latin typeface="Calibri Light"/>
              <a:ea typeface="Calibri Light"/>
            </a:endParaRPr>
          </a:p>
          <a:p>
            <a:pPr algn="l" defTabSz="457200">
              <a:lnSpc>
                <a:spcPct val="100000"/>
              </a:lnSpc>
              <a:spcBef>
                <a:spcPct val="0"/>
              </a:spcBef>
              <a:spcAft>
                <a:spcPct val="0"/>
              </a:spcAft>
            </a:pPr>
            <a:r>
              <a:rPr sz="950">
                <a:solidFill>
                  <a:srgbClr val="000000"/>
                </a:solidFill>
                <a:latin typeface="Calibri Light"/>
                <a:ea typeface="Calibri Light"/>
              </a:rPr>
              <a:t>Readers are cautioned not to place undue reliance upon any forward-looking statements, which speak only as of the date made. Chimera does not undertake or accept any obligation to release publicly any updates or revisions to any forward-looking statement to reflect any change in its expectations or any change in events, conditions or circumstances on which any such statement is based. Additional information concerning these and other risk factors is contained in Chimera’s most recent filings with the Securities and Exchange Commission (SEC). All subsequent written and oral forward-looking statements concerning Chimera or matters attributable to Chimera or any person acting on its behalf are expressly qualified in their entirety by the cautionary statements above.</a:t>
            </a:r>
          </a:p>
          <a:p>
            <a:pPr algn="l" defTabSz="457200">
              <a:lnSpc>
                <a:spcPct val="100000"/>
              </a:lnSpc>
              <a:spcBef>
                <a:spcPct val="0"/>
              </a:spcBef>
              <a:spcAft>
                <a:spcPct val="0"/>
              </a:spcAft>
            </a:pPr>
            <a:endParaRPr sz="950">
              <a:solidFill>
                <a:srgbClr val="000000"/>
              </a:solidFill>
              <a:latin typeface="Calibri Light"/>
              <a:ea typeface="Calibri Light"/>
            </a:endParaRPr>
          </a:p>
          <a:p>
            <a:pPr algn="l" defTabSz="457200">
              <a:lnSpc>
                <a:spcPct val="100000"/>
              </a:lnSpc>
              <a:spcBef>
                <a:spcPct val="0"/>
              </a:spcBef>
              <a:spcAft>
                <a:spcPct val="0"/>
              </a:spcAft>
            </a:pPr>
            <a:r>
              <a:rPr sz="950">
                <a:solidFill>
                  <a:srgbClr val="000000"/>
                </a:solidFill>
                <a:latin typeface="Calibri Light"/>
                <a:ea typeface="Calibri Light"/>
              </a:rPr>
              <a:t>This presentation may include industry and market data obtained through research, surveys, and studies conducted by third parties and industry publications. We have not independently verified any such market and industry data from third-party sources. This presentation is provided for discussion purposes only and may not be relied upon as legal or investment advice, nor is it intended to be inclusive of all the risks and uncertainties that should be considered. This presentation does not constitute an offer to purchase or sell any securities, nor shall it be construed to be indicative of the terms of an offer that the parties or their respective affiliates would accept.</a:t>
            </a:r>
          </a:p>
          <a:p>
            <a:pPr algn="l" defTabSz="457200">
              <a:lnSpc>
                <a:spcPct val="100000"/>
              </a:lnSpc>
              <a:spcBef>
                <a:spcPct val="0"/>
              </a:spcBef>
              <a:spcAft>
                <a:spcPct val="0"/>
              </a:spcAft>
            </a:pPr>
            <a:endParaRPr sz="950">
              <a:solidFill>
                <a:srgbClr val="000000"/>
              </a:solidFill>
              <a:latin typeface="Calibri Light"/>
              <a:ea typeface="Calibri Light"/>
            </a:endParaRPr>
          </a:p>
          <a:p>
            <a:pPr algn="l" defTabSz="457200">
              <a:lnSpc>
                <a:spcPct val="100000"/>
              </a:lnSpc>
              <a:spcBef>
                <a:spcPct val="0"/>
              </a:spcBef>
              <a:spcAft>
                <a:spcPct val="0"/>
              </a:spcAft>
            </a:pPr>
            <a:r>
              <a:rPr sz="950">
                <a:solidFill>
                  <a:srgbClr val="000000"/>
                </a:solidFill>
                <a:latin typeface="Calibri Light"/>
                <a:ea typeface="Calibri Light"/>
              </a:rPr>
              <a:t>Readers are advised that the financial information in this presentation is based on company data available at the time of this presentation and, in certain circumstances, may not have been audited by the company’s independent auditors.</a:t>
            </a:r>
          </a:p>
        </p:txBody>
      </p:sp>
      <p:sp>
        <p:nvSpPr>
          <p:cNvPr id="4" name="New shape"/>
          <p:cNvSpPr/>
          <p:nvPr/>
        </p:nvSpPr>
        <p:spPr>
          <a:xfrm>
            <a:off x="8542020" y="6464935"/>
            <a:ext cx="3810000" cy="1270000"/>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l" defTabSz="457200">
              <a:lnSpc>
                <a:spcPct val="100000"/>
              </a:lnSpc>
              <a:spcBef>
                <a:spcPct val="0"/>
              </a:spcBef>
              <a:spcAft>
                <a:spcPct val="0"/>
              </a:spcAft>
            </a:pPr>
            <a:endParaRPr sz="1000">
              <a:solidFill>
                <a:srgbClr val="000000"/>
              </a:solidFill>
              <a:latin typeface="Calibri Light"/>
              <a:ea typeface="Calibri Light"/>
            </a:endParaRPr>
          </a:p>
        </p:txBody>
      </p:sp>
      <p:sp>
        <p:nvSpPr>
          <p:cNvPr id="5" name="New shape"/>
          <p:cNvSpPr/>
          <p:nvPr/>
        </p:nvSpPr>
        <p:spPr>
          <a:xfrm>
            <a:off x="8423275" y="6400800"/>
            <a:ext cx="3810000" cy="1270000"/>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l" defTabSz="457200">
              <a:lnSpc>
                <a:spcPct val="100000"/>
              </a:lnSpc>
              <a:spcBef>
                <a:spcPct val="0"/>
              </a:spcBef>
              <a:spcAft>
                <a:spcPct val="0"/>
              </a:spcAft>
            </a:pPr>
            <a:endParaRPr sz="1000">
              <a:solidFill>
                <a:srgbClr val="000000"/>
              </a:solidFill>
              <a:latin typeface="Calibri Light"/>
              <a:ea typeface="Calibri Light"/>
            </a:endParaRPr>
          </a:p>
        </p:txBody>
      </p:sp>
      <p:sp>
        <p:nvSpPr>
          <p:cNvPr id="6" name="New shape"/>
          <p:cNvSpPr/>
          <p:nvPr/>
        </p:nvSpPr>
        <p:spPr>
          <a:xfrm>
            <a:off x="2356485" y="6221730"/>
            <a:ext cx="3810000" cy="1270000"/>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l" defTabSz="457200">
              <a:lnSpc>
                <a:spcPct val="100000"/>
              </a:lnSpc>
              <a:spcBef>
                <a:spcPct val="0"/>
              </a:spcBef>
              <a:spcAft>
                <a:spcPct val="0"/>
              </a:spcAft>
            </a:pPr>
            <a:endParaRPr sz="1000">
              <a:solidFill>
                <a:srgbClr val="000000"/>
              </a:solidFill>
              <a:latin typeface="Calibri Light"/>
              <a:ea typeface="Calibri Light"/>
            </a:endParaRPr>
          </a:p>
        </p:txBody>
      </p:sp>
      <p:sp>
        <p:nvSpPr>
          <p:cNvPr id="7" name="New shape"/>
          <p:cNvSpPr/>
          <p:nvPr/>
        </p:nvSpPr>
        <p:spPr>
          <a:xfrm>
            <a:off x="7335520" y="538480"/>
            <a:ext cx="3810000" cy="1270000"/>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l" defTabSz="457200">
              <a:lnSpc>
                <a:spcPct val="100000"/>
              </a:lnSpc>
              <a:spcBef>
                <a:spcPct val="0"/>
              </a:spcBef>
              <a:spcAft>
                <a:spcPct val="0"/>
              </a:spcAft>
            </a:pPr>
            <a:endParaRPr sz="1000">
              <a:solidFill>
                <a:srgbClr val="000000"/>
              </a:solidFill>
              <a:latin typeface="Calibri Light"/>
              <a:ea typeface="Calibri Light"/>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52400" y="196088"/>
            <a:ext cx="8547100" cy="349123"/>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l" defTabSz="457200">
              <a:lnSpc>
                <a:spcPct val="100000"/>
              </a:lnSpc>
              <a:spcBef>
                <a:spcPct val="0"/>
              </a:spcBef>
              <a:spcAft>
                <a:spcPct val="0"/>
              </a:spcAft>
            </a:pPr>
            <a:r>
              <a:rPr sz="2800">
                <a:solidFill>
                  <a:srgbClr val="11A0BA"/>
                </a:solidFill>
                <a:latin typeface="Calibri Light"/>
                <a:ea typeface="Calibri Light"/>
              </a:rPr>
              <a:t>PORTFOLIO COMPOSITION</a:t>
            </a:r>
          </a:p>
        </p:txBody>
      </p:sp>
      <p:sp>
        <p:nvSpPr>
          <p:cNvPr id="3" name="New shape"/>
          <p:cNvSpPr/>
          <p:nvPr/>
        </p:nvSpPr>
        <p:spPr>
          <a:xfrm>
            <a:off x="280162" y="728599"/>
            <a:ext cx="5397754" cy="719074"/>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ctr"/>
          <a:lstStyle>
            <a:defPPr/>
          </a:lstStyle>
          <a:p>
            <a:pPr algn="l" defTabSz="457200">
              <a:lnSpc>
                <a:spcPct val="100000"/>
              </a:lnSpc>
              <a:spcBef>
                <a:spcPct val="0"/>
              </a:spcBef>
              <a:spcAft>
                <a:spcPct val="0"/>
              </a:spcAft>
            </a:pPr>
            <a:r>
              <a:rPr sz="2000">
                <a:solidFill>
                  <a:srgbClr val="393A3F"/>
                </a:solidFill>
                <a:latin typeface="Calibri Light"/>
                <a:ea typeface="Calibri Light"/>
              </a:rPr>
              <a:t>94% of Chimera's equity capital is allocated to mortgage credit</a:t>
            </a:r>
          </a:p>
        </p:txBody>
      </p:sp>
      <p:cxnSp>
        <p:nvCxnSpPr>
          <p:cNvPr id="4" name="New connector"/>
          <p:cNvCxnSpPr/>
          <p:nvPr/>
        </p:nvCxnSpPr>
        <p:spPr>
          <a:xfrm>
            <a:off x="280162" y="728599"/>
            <a:ext cx="5397754" cy="0"/>
          </a:xfrm>
          <a:prstGeom prst="line">
            <a:avLst/>
          </a:prstGeom>
          <a:ln w="12700">
            <a:prstDash val="solid"/>
            <a:miter/>
          </a:ln>
        </p:spPr>
        <p:style>
          <a:lnRef idx="1">
            <a:srgbClr val="000000"/>
          </a:lnRef>
          <a:fillRef idx="0">
            <a:srgbClr val="FFFFFF"/>
          </a:fillRef>
          <a:effectRef idx="0">
            <a:schemeClr val="accent1"/>
          </a:effectRef>
          <a:fontRef idx="minor">
            <a:schemeClr val="tx1"/>
          </a:fontRef>
        </p:style>
      </p:cxnSp>
      <p:cxnSp>
        <p:nvCxnSpPr>
          <p:cNvPr id="5" name="New connector"/>
          <p:cNvCxnSpPr/>
          <p:nvPr/>
        </p:nvCxnSpPr>
        <p:spPr>
          <a:xfrm>
            <a:off x="280162" y="1447673"/>
            <a:ext cx="5397754" cy="0"/>
          </a:xfrm>
          <a:prstGeom prst="line">
            <a:avLst/>
          </a:prstGeom>
          <a:ln w="12700">
            <a:prstDash val="solid"/>
            <a:miter/>
          </a:ln>
        </p:spPr>
        <p:style>
          <a:lnRef idx="1">
            <a:srgbClr val="000000"/>
          </a:lnRef>
          <a:fillRef idx="0">
            <a:srgbClr val="FFFFFF"/>
          </a:fillRef>
          <a:effectRef idx="0">
            <a:schemeClr val="accent1"/>
          </a:effectRef>
          <a:fontRef idx="minor">
            <a:schemeClr val="tx1"/>
          </a:fontRef>
        </p:style>
      </p:cxnSp>
      <p:sp>
        <p:nvSpPr>
          <p:cNvPr id="6" name="New shape"/>
          <p:cNvSpPr/>
          <p:nvPr/>
        </p:nvSpPr>
        <p:spPr>
          <a:xfrm>
            <a:off x="221361" y="1774952"/>
            <a:ext cx="7967218" cy="4243705"/>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ctr"/>
          <a:lstStyle>
            <a:defPPr/>
          </a:lstStyle>
          <a:p>
            <a:endParaRPr/>
          </a:p>
        </p:txBody>
      </p:sp>
      <p:pic>
        <p:nvPicPr>
          <p:cNvPr id="7" name="New picture"/>
          <p:cNvPicPr/>
          <p:nvPr/>
        </p:nvPicPr>
        <p:blipFill>
          <a:blip r:embed="rId2"/>
          <a:stretch>
            <a:fillRect/>
          </a:stretch>
        </p:blipFill>
        <p:spPr>
          <a:xfrm>
            <a:off x="221361" y="1774952"/>
            <a:ext cx="7967218" cy="4243705"/>
          </a:xfrm>
          <a:prstGeom prst="rect">
            <a:avLst/>
          </a:prstGeom>
        </p:spPr>
      </p:pic>
      <p:sp>
        <p:nvSpPr>
          <p:cNvPr id="8" name="New shape"/>
          <p:cNvSpPr/>
          <p:nvPr/>
        </p:nvSpPr>
        <p:spPr>
          <a:xfrm>
            <a:off x="7002907" y="2556002"/>
            <a:ext cx="1185799" cy="496062"/>
          </a:xfrm>
          <a:prstGeom prst="rect">
            <a:avLst/>
          </a:prstGeom>
          <a:ln>
            <a:noFill/>
            <a:miter/>
          </a:ln>
        </p:spPr>
        <p:style>
          <a:lnRef idx="2">
            <a:schemeClr val="accent1">
              <a:shade val="50000"/>
            </a:schemeClr>
          </a:lnRef>
          <a:fillRef idx="1">
            <a:srgbClr val="FFFFFF"/>
          </a:fillRef>
          <a:effectRef idx="0">
            <a:schemeClr val="accent1"/>
          </a:effectRef>
          <a:fontRef idx="minor">
            <a:schemeClr val="lt1"/>
          </a:fontRef>
        </p:style>
        <p:txBody>
          <a:bodyPr lIns="63500" tIns="25400" rIns="63500" bIns="63500" rtlCol="0" anchor="t"/>
          <a:lstStyle>
            <a:defPPr/>
          </a:lstStyle>
          <a:p>
            <a:pPr algn="ctr" defTabSz="457200">
              <a:lnSpc>
                <a:spcPct val="100000"/>
              </a:lnSpc>
              <a:spcBef>
                <a:spcPct val="0"/>
              </a:spcBef>
              <a:spcAft>
                <a:spcPct val="0"/>
              </a:spcAft>
            </a:pPr>
            <a:r>
              <a:rPr sz="1400">
                <a:solidFill>
                  <a:srgbClr val="000000"/>
                </a:solidFill>
                <a:latin typeface="Calibri"/>
                <a:ea typeface="Calibri"/>
              </a:rPr>
              <a:t>Total Assets: 13.2 billion</a:t>
            </a:r>
          </a:p>
        </p:txBody>
      </p:sp>
      <p:sp>
        <p:nvSpPr>
          <p:cNvPr id="9" name="New shape"/>
          <p:cNvSpPr/>
          <p:nvPr/>
        </p:nvSpPr>
        <p:spPr>
          <a:xfrm>
            <a:off x="2700909" y="3934968"/>
            <a:ext cx="1185799" cy="496062"/>
          </a:xfrm>
          <a:prstGeom prst="rect">
            <a:avLst/>
          </a:prstGeom>
          <a:ln>
            <a:noFill/>
            <a:miter/>
          </a:ln>
        </p:spPr>
        <p:style>
          <a:lnRef idx="2">
            <a:schemeClr val="accent1">
              <a:shade val="50000"/>
            </a:schemeClr>
          </a:lnRef>
          <a:fillRef idx="1">
            <a:srgbClr val="FFFFFF"/>
          </a:fillRef>
          <a:effectRef idx="0">
            <a:schemeClr val="accent1"/>
          </a:effectRef>
          <a:fontRef idx="minor">
            <a:schemeClr val="lt1"/>
          </a:fontRef>
        </p:style>
        <p:txBody>
          <a:bodyPr lIns="63500" tIns="25400" rIns="63500" bIns="63500" rtlCol="0" anchor="t"/>
          <a:lstStyle>
            <a:defPPr/>
          </a:lstStyle>
          <a:p>
            <a:pPr algn="ctr" defTabSz="457200">
              <a:lnSpc>
                <a:spcPct val="100000"/>
              </a:lnSpc>
              <a:spcBef>
                <a:spcPct val="0"/>
              </a:spcBef>
              <a:spcAft>
                <a:spcPct val="0"/>
              </a:spcAft>
            </a:pPr>
            <a:r>
              <a:rPr sz="1400">
                <a:solidFill>
                  <a:srgbClr val="000000"/>
                </a:solidFill>
                <a:latin typeface="Calibri"/>
                <a:ea typeface="Calibri"/>
              </a:rPr>
              <a:t>Total Assets: 0.5 billion</a:t>
            </a:r>
          </a:p>
        </p:txBody>
      </p:sp>
      <p:sp>
        <p:nvSpPr>
          <p:cNvPr id="10" name="New shape"/>
          <p:cNvSpPr/>
          <p:nvPr/>
        </p:nvSpPr>
        <p:spPr>
          <a:xfrm>
            <a:off x="280162" y="5844159"/>
            <a:ext cx="5677916" cy="34912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marL="228600" algn="l" defTabSz="457200">
              <a:lnSpc>
                <a:spcPct val="100000"/>
              </a:lnSpc>
              <a:spcBef>
                <a:spcPts val="100"/>
              </a:spcBef>
              <a:spcAft>
                <a:spcPct val="0"/>
              </a:spcAft>
            </a:pPr>
            <a:r>
              <a:rPr sz="1000">
                <a:solidFill>
                  <a:srgbClr val="393A3F"/>
                </a:solidFill>
                <a:latin typeface="Calibri Light"/>
                <a:ea typeface="Calibri Light"/>
              </a:rPr>
              <a:t>All data is shown at carrying value as of June 30, 2022 </a:t>
            </a:r>
          </a:p>
        </p:txBody>
      </p:sp>
      <p:sp>
        <p:nvSpPr>
          <p:cNvPr id="11" name="New shape"/>
          <p:cNvSpPr/>
          <p:nvPr/>
        </p:nvSpPr>
        <p:spPr>
          <a:xfrm>
            <a:off x="2278380" y="2803906"/>
            <a:ext cx="1035431" cy="228727"/>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ctr" defTabSz="457200">
              <a:lnSpc>
                <a:spcPct val="100000"/>
              </a:lnSpc>
              <a:spcBef>
                <a:spcPct val="0"/>
              </a:spcBef>
              <a:spcAft>
                <a:spcPct val="0"/>
              </a:spcAft>
            </a:pPr>
            <a:r>
              <a:rPr sz="1400" b="1">
                <a:solidFill>
                  <a:srgbClr val="FFFFFF"/>
                </a:solidFill>
                <a:latin typeface="Calibri Light"/>
                <a:ea typeface="Calibri Light"/>
              </a:rPr>
              <a:t>Equity</a:t>
            </a:r>
          </a:p>
        </p:txBody>
      </p:sp>
      <p:sp>
        <p:nvSpPr>
          <p:cNvPr id="12" name="New shape"/>
          <p:cNvSpPr/>
          <p:nvPr/>
        </p:nvSpPr>
        <p:spPr>
          <a:xfrm>
            <a:off x="3148330" y="2794254"/>
            <a:ext cx="1035431" cy="248031"/>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ctr" defTabSz="457200">
              <a:lnSpc>
                <a:spcPct val="100000"/>
              </a:lnSpc>
              <a:spcBef>
                <a:spcPct val="0"/>
              </a:spcBef>
              <a:spcAft>
                <a:spcPct val="0"/>
              </a:spcAft>
            </a:pPr>
            <a:r>
              <a:rPr sz="1400" b="1">
                <a:solidFill>
                  <a:srgbClr val="FFFFFF"/>
                </a:solidFill>
                <a:latin typeface="Calibri Light"/>
                <a:ea typeface="Calibri Light"/>
              </a:rPr>
              <a:t>Recourse</a:t>
            </a:r>
          </a:p>
        </p:txBody>
      </p:sp>
      <p:sp>
        <p:nvSpPr>
          <p:cNvPr id="13" name="New shape"/>
          <p:cNvSpPr/>
          <p:nvPr/>
        </p:nvSpPr>
        <p:spPr>
          <a:xfrm>
            <a:off x="4949063" y="2803906"/>
            <a:ext cx="1288542" cy="248031"/>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ctr" defTabSz="457200">
              <a:lnSpc>
                <a:spcPct val="100000"/>
              </a:lnSpc>
              <a:spcBef>
                <a:spcPct val="0"/>
              </a:spcBef>
              <a:spcAft>
                <a:spcPct val="0"/>
              </a:spcAft>
            </a:pPr>
            <a:r>
              <a:rPr sz="1400" b="1">
                <a:solidFill>
                  <a:srgbClr val="FFFFFF"/>
                </a:solidFill>
                <a:latin typeface="Calibri Light"/>
                <a:ea typeface="Calibri Light"/>
              </a:rPr>
              <a:t>Non-Recourse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466217" y="2064258"/>
            <a:ext cx="4106164" cy="3694430"/>
          </a:xfrm>
          <a:prstGeom prst="rect">
            <a:avLst/>
          </a:prstGeom>
          <a:ln w="0">
            <a:noFill/>
            <a:prstDash val="solid"/>
            <a:miter/>
          </a:ln>
        </p:spPr>
        <p:style>
          <a:lnRef idx="2">
            <a:schemeClr val="accent1">
              <a:shade val="50000"/>
            </a:schemeClr>
          </a:lnRef>
          <a:fillRef idx="1">
            <a:srgbClr val="FFFFFF"/>
          </a:fillRef>
          <a:effectRef idx="0">
            <a:schemeClr val="accent1"/>
          </a:effectRef>
          <a:fontRef idx="minor">
            <a:schemeClr val="lt1"/>
          </a:fontRef>
        </p:style>
        <p:txBody>
          <a:bodyPr lIns="63500" tIns="25400" rIns="63500" bIns="63500" rtlCol="0" anchor="ctr"/>
          <a:lstStyle>
            <a:defPPr/>
          </a:lstStyle>
          <a:p>
            <a:endParaRPr/>
          </a:p>
        </p:txBody>
      </p:sp>
      <p:pic>
        <p:nvPicPr>
          <p:cNvPr id="3" name="New picture"/>
          <p:cNvPicPr/>
          <p:nvPr/>
        </p:nvPicPr>
        <p:blipFill>
          <a:blip r:embed="rId2"/>
          <a:stretch>
            <a:fillRect/>
          </a:stretch>
        </p:blipFill>
        <p:spPr>
          <a:xfrm>
            <a:off x="466217" y="2064258"/>
            <a:ext cx="4106164" cy="3694430"/>
          </a:xfrm>
          <a:prstGeom prst="rect">
            <a:avLst/>
          </a:prstGeom>
        </p:spPr>
      </p:pic>
      <p:sp>
        <p:nvSpPr>
          <p:cNvPr id="4" name="New shape"/>
          <p:cNvSpPr/>
          <p:nvPr/>
        </p:nvSpPr>
        <p:spPr>
          <a:xfrm>
            <a:off x="152400" y="196088"/>
            <a:ext cx="8547100" cy="349123"/>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l" defTabSz="457200">
              <a:lnSpc>
                <a:spcPct val="100000"/>
              </a:lnSpc>
              <a:spcBef>
                <a:spcPct val="0"/>
              </a:spcBef>
              <a:spcAft>
                <a:spcPct val="0"/>
              </a:spcAft>
            </a:pPr>
            <a:r>
              <a:rPr sz="2800">
                <a:solidFill>
                  <a:srgbClr val="11A0BA"/>
                </a:solidFill>
                <a:latin typeface="Calibri Light"/>
                <a:ea typeface="Calibri Light"/>
              </a:rPr>
              <a:t>GAAP ASSET ALLOCATION</a:t>
            </a:r>
          </a:p>
        </p:txBody>
      </p:sp>
      <p:sp>
        <p:nvSpPr>
          <p:cNvPr id="5" name="New shape"/>
          <p:cNvSpPr/>
          <p:nvPr/>
        </p:nvSpPr>
        <p:spPr>
          <a:xfrm>
            <a:off x="622300" y="6222619"/>
            <a:ext cx="8077200" cy="255651"/>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marL="228600" algn="l" defTabSz="457200">
              <a:lnSpc>
                <a:spcPct val="100000"/>
              </a:lnSpc>
              <a:spcBef>
                <a:spcPts val="100"/>
              </a:spcBef>
              <a:spcAft>
                <a:spcPct val="0"/>
              </a:spcAft>
            </a:pPr>
            <a:r>
              <a:rPr sz="800">
                <a:solidFill>
                  <a:srgbClr val="393A3F"/>
                </a:solidFill>
                <a:latin typeface="Calibri Light"/>
                <a:ea typeface="Calibri Light"/>
              </a:rPr>
              <a:t>Based on fair value. </a:t>
            </a:r>
          </a:p>
          <a:p>
            <a:pPr algn="l" defTabSz="457200">
              <a:lnSpc>
                <a:spcPct val="100000"/>
              </a:lnSpc>
              <a:spcBef>
                <a:spcPts val="100"/>
              </a:spcBef>
              <a:spcAft>
                <a:spcPct val="0"/>
              </a:spcAft>
            </a:pPr>
            <a:endParaRPr sz="1000">
              <a:solidFill>
                <a:srgbClr val="000000"/>
              </a:solidFill>
              <a:latin typeface="Calibri Light"/>
              <a:ea typeface="Calibri Light"/>
            </a:endParaRPr>
          </a:p>
        </p:txBody>
      </p:sp>
      <p:sp>
        <p:nvSpPr>
          <p:cNvPr id="6" name="New shape"/>
          <p:cNvSpPr/>
          <p:nvPr/>
        </p:nvSpPr>
        <p:spPr>
          <a:xfrm>
            <a:off x="4572508" y="2068322"/>
            <a:ext cx="4105275" cy="3686175"/>
          </a:xfrm>
          <a:prstGeom prst="rect">
            <a:avLst/>
          </a:prstGeom>
          <a:ln w="0">
            <a:noFill/>
            <a:prstDash val="solid"/>
            <a:miter/>
          </a:ln>
        </p:spPr>
        <p:style>
          <a:lnRef idx="2">
            <a:schemeClr val="accent1">
              <a:shade val="50000"/>
            </a:schemeClr>
          </a:lnRef>
          <a:fillRef idx="1">
            <a:srgbClr val="FFFFFF"/>
          </a:fillRef>
          <a:effectRef idx="0">
            <a:schemeClr val="accent1"/>
          </a:effectRef>
          <a:fontRef idx="minor">
            <a:schemeClr val="lt1"/>
          </a:fontRef>
        </p:style>
        <p:txBody>
          <a:bodyPr lIns="63500" tIns="25400" rIns="63500" bIns="63500" rtlCol="0" anchor="ctr"/>
          <a:lstStyle>
            <a:defPPr/>
          </a:lstStyle>
          <a:p>
            <a:endParaRPr/>
          </a:p>
        </p:txBody>
      </p:sp>
      <p:pic>
        <p:nvPicPr>
          <p:cNvPr id="7" name="New picture"/>
          <p:cNvPicPr/>
          <p:nvPr/>
        </p:nvPicPr>
        <p:blipFill>
          <a:blip r:embed="rId3"/>
          <a:stretch>
            <a:fillRect/>
          </a:stretch>
        </p:blipFill>
        <p:spPr>
          <a:xfrm>
            <a:off x="4572508" y="2068322"/>
            <a:ext cx="4105275" cy="3686175"/>
          </a:xfrm>
          <a:prstGeom prst="rect">
            <a:avLst/>
          </a:prstGeom>
        </p:spPr>
      </p:pic>
      <p:graphicFrame>
        <p:nvGraphicFramePr>
          <p:cNvPr id="8" name="New Table"/>
          <p:cNvGraphicFramePr>
            <a:graphicFrameLocks noGrp="1"/>
          </p:cNvGraphicFramePr>
          <p:nvPr/>
        </p:nvGraphicFramePr>
        <p:xfrm>
          <a:off x="1375918" y="1755648"/>
          <a:ext cx="2286000" cy="514350"/>
        </p:xfrm>
        <a:graphic>
          <a:graphicData uri="http://schemas.openxmlformats.org/drawingml/2006/table">
            <a:tbl>
              <a:tblPr>
                <a:tableStyleId>{5C22544A-7EE6-4342-B048-85BDC9FD1C3A}</a:tableStyleId>
              </a:tblPr>
              <a:tblGrid>
                <a:gridCol w="2286000">
                  <a:extLst>
                    <a:ext uri="{9D8B030D-6E8A-4147-A177-3AD203B41FA5}">
                      <a16:colId xmlns:a16="http://schemas.microsoft.com/office/drawing/2014/main" val="20000"/>
                    </a:ext>
                  </a:extLst>
                </a:gridCol>
              </a:tblGrid>
              <a:tr h="514350">
                <a:tc>
                  <a:txBody>
                    <a:bodyPr/>
                    <a:lstStyle>
                      <a:defPPr/>
                    </a:lstStyle>
                    <a:p>
                      <a:pPr algn="ctr">
                        <a:lnSpc>
                          <a:spcPct val="83000"/>
                        </a:lnSpc>
                      </a:pPr>
                      <a:r>
                        <a:rPr sz="1800" u="sng">
                          <a:solidFill>
                            <a:srgbClr val="393A3F"/>
                          </a:solidFill>
                          <a:latin typeface="Calibri Light"/>
                          <a:ea typeface="Calibri Light"/>
                        </a:rPr>
                        <a:t>June 30, 2022</a:t>
                      </a:r>
                    </a:p>
                  </a:txBody>
                  <a:tcPr marL="27432" marR="27432" marT="0" marB="0" anchor="ctr">
                    <a:lnL w="0"/>
                    <a:lnR w="0"/>
                    <a:lnT w="0"/>
                    <a:lnB w="0"/>
                    <a:noFill/>
                  </a:tcPr>
                </a:tc>
                <a:extLst>
                  <a:ext uri="{0D108BD9-81ED-4DB2-BD59-A6C34878D82A}">
                    <a16:rowId xmlns:a16="http://schemas.microsoft.com/office/drawing/2014/main" val="10000"/>
                  </a:ext>
                </a:extLst>
              </a:tr>
            </a:tbl>
          </a:graphicData>
        </a:graphic>
      </p:graphicFrame>
      <p:graphicFrame>
        <p:nvGraphicFramePr>
          <p:cNvPr id="9" name="New Table"/>
          <p:cNvGraphicFramePr>
            <a:graphicFrameLocks noGrp="1"/>
          </p:cNvGraphicFramePr>
          <p:nvPr/>
        </p:nvGraphicFramePr>
        <p:xfrm>
          <a:off x="5481701" y="1755648"/>
          <a:ext cx="2286000" cy="514350"/>
        </p:xfrm>
        <a:graphic>
          <a:graphicData uri="http://schemas.openxmlformats.org/drawingml/2006/table">
            <a:tbl>
              <a:tblPr>
                <a:tableStyleId>{5C22544A-7EE6-4342-B048-85BDC9FD1C3A}</a:tableStyleId>
              </a:tblPr>
              <a:tblGrid>
                <a:gridCol w="2286000">
                  <a:extLst>
                    <a:ext uri="{9D8B030D-6E8A-4147-A177-3AD203B41FA5}">
                      <a16:colId xmlns:a16="http://schemas.microsoft.com/office/drawing/2014/main" val="20000"/>
                    </a:ext>
                  </a:extLst>
                </a:gridCol>
              </a:tblGrid>
              <a:tr h="514350">
                <a:tc>
                  <a:txBody>
                    <a:bodyPr/>
                    <a:lstStyle>
                      <a:defPPr/>
                    </a:lstStyle>
                    <a:p>
                      <a:pPr algn="ctr">
                        <a:lnSpc>
                          <a:spcPct val="83000"/>
                        </a:lnSpc>
                      </a:pPr>
                      <a:r>
                        <a:rPr sz="1800" u="sng">
                          <a:solidFill>
                            <a:srgbClr val="393A3F"/>
                          </a:solidFill>
                          <a:latin typeface="Calibri Light"/>
                          <a:ea typeface="Calibri Light"/>
                        </a:rPr>
                        <a:t>March 31, 2022</a:t>
                      </a:r>
                    </a:p>
                  </a:txBody>
                  <a:tcPr marL="27432" marR="27432" marT="0" marB="0" anchor="ctr">
                    <a:lnL w="0"/>
                    <a:lnR w="0"/>
                    <a:lnT w="0"/>
                    <a:lnB w="0"/>
                    <a:noFill/>
                  </a:tcPr>
                </a:tc>
                <a:extLst>
                  <a:ext uri="{0D108BD9-81ED-4DB2-BD59-A6C34878D82A}">
                    <a16:rowId xmlns:a16="http://schemas.microsoft.com/office/drawing/2014/main" val="10000"/>
                  </a:ext>
                </a:extLst>
              </a:tr>
            </a:tbl>
          </a:graphicData>
        </a:graphic>
      </p:graphicFrame>
      <p:sp>
        <p:nvSpPr>
          <p:cNvPr id="10" name="New shape"/>
          <p:cNvSpPr/>
          <p:nvPr/>
        </p:nvSpPr>
        <p:spPr>
          <a:xfrm>
            <a:off x="280162" y="728599"/>
            <a:ext cx="4934712" cy="719074"/>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ctr"/>
          <a:lstStyle>
            <a:defPPr/>
          </a:lstStyle>
          <a:p>
            <a:pPr algn="l" defTabSz="457200">
              <a:lnSpc>
                <a:spcPct val="100000"/>
              </a:lnSpc>
              <a:spcBef>
                <a:spcPct val="0"/>
              </a:spcBef>
              <a:spcAft>
                <a:spcPct val="0"/>
              </a:spcAft>
            </a:pPr>
            <a:r>
              <a:rPr sz="2000">
                <a:solidFill>
                  <a:srgbClr val="393A3F"/>
                </a:solidFill>
                <a:latin typeface="Calibri Light"/>
                <a:ea typeface="Calibri Light"/>
              </a:rPr>
              <a:t>Chimera continues to focus on its Residential Credit portfolios</a:t>
            </a:r>
          </a:p>
        </p:txBody>
      </p:sp>
      <p:cxnSp>
        <p:nvCxnSpPr>
          <p:cNvPr id="11" name="New connector"/>
          <p:cNvCxnSpPr/>
          <p:nvPr/>
        </p:nvCxnSpPr>
        <p:spPr>
          <a:xfrm>
            <a:off x="280162" y="728599"/>
            <a:ext cx="5397754" cy="0"/>
          </a:xfrm>
          <a:prstGeom prst="line">
            <a:avLst/>
          </a:prstGeom>
          <a:ln w="12700">
            <a:prstDash val="solid"/>
            <a:miter/>
          </a:ln>
        </p:spPr>
        <p:style>
          <a:lnRef idx="1">
            <a:srgbClr val="000000"/>
          </a:lnRef>
          <a:fillRef idx="0">
            <a:srgbClr val="FFFFFF"/>
          </a:fillRef>
          <a:effectRef idx="0">
            <a:schemeClr val="accent1"/>
          </a:effectRef>
          <a:fontRef idx="minor">
            <a:schemeClr val="tx1"/>
          </a:fontRef>
        </p:style>
      </p:cxnSp>
      <p:cxnSp>
        <p:nvCxnSpPr>
          <p:cNvPr id="12" name="New connector"/>
          <p:cNvCxnSpPr/>
          <p:nvPr/>
        </p:nvCxnSpPr>
        <p:spPr>
          <a:xfrm>
            <a:off x="280162" y="1447673"/>
            <a:ext cx="5397754" cy="0"/>
          </a:xfrm>
          <a:prstGeom prst="line">
            <a:avLst/>
          </a:prstGeom>
          <a:ln w="12700">
            <a:prstDash val="solid"/>
            <a:miter/>
          </a:ln>
        </p:spPr>
        <p:style>
          <a:lnRef idx="1">
            <a:srgbClr val="000000"/>
          </a:lnRef>
          <a:fillRef idx="0">
            <a:srgbClr val="FFFFFF"/>
          </a:fillRef>
          <a:effectRef idx="0">
            <a:schemeClr val="accent1"/>
          </a:effectRef>
          <a:fontRef idx="minor">
            <a:schemeClr val="tx1"/>
          </a:fontRef>
        </p:style>
      </p:cxnSp>
      <p:sp>
        <p:nvSpPr>
          <p:cNvPr id="13" name="New shape"/>
          <p:cNvSpPr/>
          <p:nvPr/>
        </p:nvSpPr>
        <p:spPr>
          <a:xfrm>
            <a:off x="943102" y="5679440"/>
            <a:ext cx="3151759" cy="367665"/>
          </a:xfrm>
          <a:prstGeom prst="rect">
            <a:avLst/>
          </a:prstGeom>
          <a:ln w="0">
            <a:noFill/>
            <a:prstDash val="solid"/>
            <a:miter/>
          </a:ln>
        </p:spPr>
        <p:style>
          <a:lnRef idx="2">
            <a:schemeClr val="accent1">
              <a:shade val="50000"/>
            </a:schemeClr>
          </a:lnRef>
          <a:fillRef idx="1">
            <a:srgbClr val="11A0BA"/>
          </a:fillRef>
          <a:effectRef idx="0">
            <a:schemeClr val="accent1"/>
          </a:effectRef>
          <a:fontRef idx="minor">
            <a:schemeClr val="lt1"/>
          </a:fontRef>
        </p:style>
        <p:txBody>
          <a:bodyPr lIns="63500" tIns="25400" rIns="63500" bIns="63500" rtlCol="0" anchor="ctr"/>
          <a:lstStyle>
            <a:defPPr/>
          </a:lstStyle>
          <a:p>
            <a:pPr algn="ctr" defTabSz="457200">
              <a:lnSpc>
                <a:spcPct val="100000"/>
              </a:lnSpc>
              <a:spcBef>
                <a:spcPct val="0"/>
              </a:spcBef>
              <a:spcAft>
                <a:spcPct val="0"/>
              </a:spcAft>
            </a:pPr>
            <a:r>
              <a:rPr sz="1500">
                <a:solidFill>
                  <a:srgbClr val="FFFFFF"/>
                </a:solidFill>
                <a:highlight>
                  <a:srgbClr val="11A0BA"/>
                </a:highlight>
                <a:latin typeface="Calibri Light"/>
                <a:ea typeface="Calibri Light"/>
              </a:rPr>
              <a:t>Total Portfolio:</a:t>
            </a:r>
            <a:r>
              <a:rPr sz="1500">
                <a:solidFill>
                  <a:srgbClr val="FFFFFF"/>
                </a:solidFill>
                <a:highlight>
                  <a:srgbClr val="11A0BA"/>
                </a:highlight>
                <a:latin typeface="Georgia"/>
                <a:ea typeface="Georgia"/>
              </a:rPr>
              <a:t> </a:t>
            </a:r>
            <a:r>
              <a:rPr sz="1500">
                <a:solidFill>
                  <a:srgbClr val="FFFFFF"/>
                </a:solidFill>
                <a:highlight>
                  <a:srgbClr val="11A0BA"/>
                </a:highlight>
                <a:latin typeface="Calibri Light"/>
                <a:ea typeface="Calibri Light"/>
              </a:rPr>
              <a:t>$13.7 billion </a:t>
            </a:r>
          </a:p>
        </p:txBody>
      </p:sp>
      <p:sp>
        <p:nvSpPr>
          <p:cNvPr id="14" name="New shape"/>
          <p:cNvSpPr/>
          <p:nvPr/>
        </p:nvSpPr>
        <p:spPr>
          <a:xfrm>
            <a:off x="5048885" y="5679440"/>
            <a:ext cx="3151759" cy="367665"/>
          </a:xfrm>
          <a:prstGeom prst="rect">
            <a:avLst/>
          </a:prstGeom>
          <a:ln w="0">
            <a:noFill/>
            <a:prstDash val="solid"/>
            <a:miter/>
          </a:ln>
        </p:spPr>
        <p:style>
          <a:lnRef idx="2">
            <a:schemeClr val="accent1">
              <a:shade val="50000"/>
            </a:schemeClr>
          </a:lnRef>
          <a:fillRef idx="1">
            <a:srgbClr val="11A0BA"/>
          </a:fillRef>
          <a:effectRef idx="0">
            <a:schemeClr val="accent1"/>
          </a:effectRef>
          <a:fontRef idx="minor">
            <a:schemeClr val="lt1"/>
          </a:fontRef>
        </p:style>
        <p:txBody>
          <a:bodyPr lIns="63500" tIns="25400" rIns="63500" bIns="63500" rtlCol="0" anchor="ctr"/>
          <a:lstStyle>
            <a:defPPr/>
          </a:lstStyle>
          <a:p>
            <a:pPr algn="ctr" defTabSz="457200">
              <a:lnSpc>
                <a:spcPct val="100000"/>
              </a:lnSpc>
              <a:spcBef>
                <a:spcPct val="0"/>
              </a:spcBef>
              <a:spcAft>
                <a:spcPct val="0"/>
              </a:spcAft>
            </a:pPr>
            <a:r>
              <a:rPr sz="1500">
                <a:solidFill>
                  <a:srgbClr val="FFFFFF"/>
                </a:solidFill>
                <a:highlight>
                  <a:srgbClr val="11A0BA"/>
                </a:highlight>
                <a:latin typeface="Calibri Light"/>
                <a:ea typeface="Calibri Light"/>
              </a:rPr>
              <a:t>Total Portfolio:</a:t>
            </a:r>
            <a:r>
              <a:rPr sz="1500">
                <a:solidFill>
                  <a:srgbClr val="FFFFFF"/>
                </a:solidFill>
                <a:highlight>
                  <a:srgbClr val="11A0BA"/>
                </a:highlight>
                <a:latin typeface="Georgia"/>
                <a:ea typeface="Georgia"/>
              </a:rPr>
              <a:t> </a:t>
            </a:r>
            <a:r>
              <a:rPr sz="1500">
                <a:solidFill>
                  <a:srgbClr val="FFFFFF"/>
                </a:solidFill>
                <a:highlight>
                  <a:srgbClr val="11A0BA"/>
                </a:highlight>
                <a:latin typeface="Calibri Light"/>
                <a:ea typeface="Calibri Light"/>
              </a:rPr>
              <a:t>$14.9 billion</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196850" y="1826514"/>
            <a:ext cx="4375150" cy="4217924"/>
          </a:xfrm>
          <a:prstGeom prst="rect">
            <a:avLst/>
          </a:prstGeom>
          <a:ln w="0">
            <a:noFill/>
            <a:prstDash val="solid"/>
            <a:miter/>
          </a:ln>
        </p:spPr>
        <p:style>
          <a:lnRef idx="2">
            <a:schemeClr val="accent1">
              <a:shade val="50000"/>
            </a:schemeClr>
          </a:lnRef>
          <a:fillRef idx="1">
            <a:srgbClr val="FFFFFF"/>
          </a:fillRef>
          <a:effectRef idx="0">
            <a:schemeClr val="accent1"/>
          </a:effectRef>
          <a:fontRef idx="minor">
            <a:schemeClr val="lt1"/>
          </a:fontRef>
        </p:style>
        <p:txBody>
          <a:bodyPr lIns="63500" tIns="25400" rIns="63500" bIns="63500" rtlCol="0" anchor="ctr"/>
          <a:lstStyle>
            <a:defPPr/>
          </a:lstStyle>
          <a:p>
            <a:endParaRPr/>
          </a:p>
        </p:txBody>
      </p:sp>
      <p:pic>
        <p:nvPicPr>
          <p:cNvPr id="3" name="New picture"/>
          <p:cNvPicPr/>
          <p:nvPr/>
        </p:nvPicPr>
        <p:blipFill>
          <a:blip r:embed="rId2"/>
          <a:stretch>
            <a:fillRect/>
          </a:stretch>
        </p:blipFill>
        <p:spPr>
          <a:xfrm>
            <a:off x="196850" y="1826514"/>
            <a:ext cx="4375150" cy="4217924"/>
          </a:xfrm>
          <a:prstGeom prst="rect">
            <a:avLst/>
          </a:prstGeom>
        </p:spPr>
      </p:pic>
      <p:sp>
        <p:nvSpPr>
          <p:cNvPr id="4" name="New shape"/>
          <p:cNvSpPr/>
          <p:nvPr/>
        </p:nvSpPr>
        <p:spPr>
          <a:xfrm>
            <a:off x="152400" y="196088"/>
            <a:ext cx="8547100" cy="349123"/>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l" defTabSz="457200">
              <a:lnSpc>
                <a:spcPct val="100000"/>
              </a:lnSpc>
              <a:spcBef>
                <a:spcPct val="0"/>
              </a:spcBef>
              <a:spcAft>
                <a:spcPct val="0"/>
              </a:spcAft>
            </a:pPr>
            <a:r>
              <a:rPr sz="2800">
                <a:solidFill>
                  <a:srgbClr val="11A0BA"/>
                </a:solidFill>
                <a:latin typeface="Calibri Light"/>
                <a:ea typeface="Calibri Light"/>
              </a:rPr>
              <a:t>GAAP FINANCING SOURCES</a:t>
            </a:r>
          </a:p>
          <a:p>
            <a:pPr algn="r" defTabSz="457200">
              <a:lnSpc>
                <a:spcPct val="100000"/>
              </a:lnSpc>
              <a:spcBef>
                <a:spcPct val="0"/>
              </a:spcBef>
              <a:spcAft>
                <a:spcPct val="0"/>
              </a:spcAft>
            </a:pPr>
            <a:endParaRPr sz="2800" baseline="30000">
              <a:solidFill>
                <a:srgbClr val="000000"/>
              </a:solidFill>
              <a:latin typeface="Calibri Light"/>
              <a:ea typeface="Calibri Light"/>
            </a:endParaRPr>
          </a:p>
        </p:txBody>
      </p:sp>
      <p:sp>
        <p:nvSpPr>
          <p:cNvPr id="5" name="New shape"/>
          <p:cNvSpPr/>
          <p:nvPr/>
        </p:nvSpPr>
        <p:spPr>
          <a:xfrm>
            <a:off x="4572000" y="1830451"/>
            <a:ext cx="4371975" cy="4210050"/>
          </a:xfrm>
          <a:prstGeom prst="rect">
            <a:avLst/>
          </a:prstGeom>
          <a:ln w="0">
            <a:noFill/>
            <a:prstDash val="solid"/>
            <a:miter/>
          </a:ln>
        </p:spPr>
        <p:style>
          <a:lnRef idx="2">
            <a:schemeClr val="accent1">
              <a:shade val="50000"/>
            </a:schemeClr>
          </a:lnRef>
          <a:fillRef idx="1">
            <a:srgbClr val="FFFFFF"/>
          </a:fillRef>
          <a:effectRef idx="0">
            <a:schemeClr val="accent1"/>
          </a:effectRef>
          <a:fontRef idx="minor">
            <a:schemeClr val="lt1"/>
          </a:fontRef>
        </p:style>
        <p:txBody>
          <a:bodyPr lIns="63500" tIns="25400" rIns="63500" bIns="63500" rtlCol="0" anchor="ctr"/>
          <a:lstStyle>
            <a:defPPr/>
          </a:lstStyle>
          <a:p>
            <a:endParaRPr/>
          </a:p>
        </p:txBody>
      </p:sp>
      <p:pic>
        <p:nvPicPr>
          <p:cNvPr id="6" name="New picture"/>
          <p:cNvPicPr/>
          <p:nvPr/>
        </p:nvPicPr>
        <p:blipFill>
          <a:blip r:embed="rId3"/>
          <a:stretch>
            <a:fillRect/>
          </a:stretch>
        </p:blipFill>
        <p:spPr>
          <a:xfrm>
            <a:off x="4572000" y="1830451"/>
            <a:ext cx="4371975" cy="4210050"/>
          </a:xfrm>
          <a:prstGeom prst="rect">
            <a:avLst/>
          </a:prstGeom>
        </p:spPr>
      </p:pic>
      <p:sp>
        <p:nvSpPr>
          <p:cNvPr id="7" name="New shape"/>
          <p:cNvSpPr/>
          <p:nvPr/>
        </p:nvSpPr>
        <p:spPr>
          <a:xfrm>
            <a:off x="622300" y="6198108"/>
            <a:ext cx="8077200" cy="357886"/>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marL="228600" lvl="1" algn="l" defTabSz="457200">
              <a:lnSpc>
                <a:spcPct val="100000"/>
              </a:lnSpc>
              <a:spcBef>
                <a:spcPts val="100"/>
              </a:spcBef>
              <a:spcAft>
                <a:spcPct val="0"/>
              </a:spcAft>
              <a:buAutoNum type="arabicPeriod"/>
            </a:pPr>
            <a:r>
              <a:rPr sz="800">
                <a:solidFill>
                  <a:srgbClr val="393A3F"/>
                </a:solidFill>
                <a:latin typeface="Calibri Light"/>
                <a:ea typeface="Calibri Light"/>
              </a:rPr>
              <a:t>Includes secured financing of retained tranches from loan securitizations that are eliminated in consolidation.</a:t>
            </a:r>
          </a:p>
        </p:txBody>
      </p:sp>
      <p:sp>
        <p:nvSpPr>
          <p:cNvPr id="8" name="New shape"/>
          <p:cNvSpPr/>
          <p:nvPr/>
        </p:nvSpPr>
        <p:spPr>
          <a:xfrm>
            <a:off x="278892" y="728599"/>
            <a:ext cx="6479159" cy="719074"/>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ctr"/>
          <a:lstStyle>
            <a:defPPr/>
          </a:lstStyle>
          <a:p>
            <a:pPr algn="l" defTabSz="457200">
              <a:lnSpc>
                <a:spcPct val="100000"/>
              </a:lnSpc>
              <a:spcBef>
                <a:spcPct val="0"/>
              </a:spcBef>
              <a:spcAft>
                <a:spcPct val="0"/>
              </a:spcAft>
            </a:pPr>
            <a:r>
              <a:rPr sz="2000">
                <a:solidFill>
                  <a:srgbClr val="393A3F"/>
                </a:solidFill>
                <a:latin typeface="Calibri Light"/>
                <a:ea typeface="Calibri Light"/>
              </a:rPr>
              <a:t>Securitized debt provides optimal long-term non-recourse financing for Chimera's loan portfolio</a:t>
            </a:r>
          </a:p>
        </p:txBody>
      </p:sp>
      <p:graphicFrame>
        <p:nvGraphicFramePr>
          <p:cNvPr id="9" name="New Table"/>
          <p:cNvGraphicFramePr>
            <a:graphicFrameLocks noGrp="1"/>
          </p:cNvGraphicFramePr>
          <p:nvPr/>
        </p:nvGraphicFramePr>
        <p:xfrm>
          <a:off x="1270000" y="1631061"/>
          <a:ext cx="2228850" cy="514350"/>
        </p:xfrm>
        <a:graphic>
          <a:graphicData uri="http://schemas.openxmlformats.org/drawingml/2006/table">
            <a:tbl>
              <a:tblPr>
                <a:tableStyleId>{5C22544A-7EE6-4342-B048-85BDC9FD1C3A}</a:tableStyleId>
              </a:tblPr>
              <a:tblGrid>
                <a:gridCol w="2228850">
                  <a:extLst>
                    <a:ext uri="{9D8B030D-6E8A-4147-A177-3AD203B41FA5}">
                      <a16:colId xmlns:a16="http://schemas.microsoft.com/office/drawing/2014/main" val="20000"/>
                    </a:ext>
                  </a:extLst>
                </a:gridCol>
              </a:tblGrid>
              <a:tr h="514350">
                <a:tc>
                  <a:txBody>
                    <a:bodyPr/>
                    <a:lstStyle>
                      <a:defPPr/>
                    </a:lstStyle>
                    <a:p>
                      <a:pPr algn="ctr">
                        <a:lnSpc>
                          <a:spcPct val="83000"/>
                        </a:lnSpc>
                      </a:pPr>
                      <a:r>
                        <a:rPr sz="1800" u="sng">
                          <a:solidFill>
                            <a:srgbClr val="393A3F"/>
                          </a:solidFill>
                          <a:latin typeface="Calibri Light"/>
                          <a:ea typeface="Calibri Light"/>
                        </a:rPr>
                        <a:t>June 30, 2022</a:t>
                      </a:r>
                    </a:p>
                  </a:txBody>
                  <a:tcPr marL="27432" marR="27432" marT="0" marB="0" anchor="ctr">
                    <a:lnL w="0"/>
                    <a:lnR w="0"/>
                    <a:lnT w="0"/>
                    <a:lnB w="0"/>
                    <a:noFill/>
                  </a:tcPr>
                </a:tc>
                <a:extLst>
                  <a:ext uri="{0D108BD9-81ED-4DB2-BD59-A6C34878D82A}">
                    <a16:rowId xmlns:a16="http://schemas.microsoft.com/office/drawing/2014/main" val="10000"/>
                  </a:ext>
                </a:extLst>
              </a:tr>
            </a:tbl>
          </a:graphicData>
        </a:graphic>
      </p:graphicFrame>
      <p:graphicFrame>
        <p:nvGraphicFramePr>
          <p:cNvPr id="10" name="New Table"/>
          <p:cNvGraphicFramePr>
            <a:graphicFrameLocks noGrp="1"/>
          </p:cNvGraphicFramePr>
          <p:nvPr/>
        </p:nvGraphicFramePr>
        <p:xfrm>
          <a:off x="5643626" y="1631061"/>
          <a:ext cx="2228850" cy="514350"/>
        </p:xfrm>
        <a:graphic>
          <a:graphicData uri="http://schemas.openxmlformats.org/drawingml/2006/table">
            <a:tbl>
              <a:tblPr>
                <a:tableStyleId>{5C22544A-7EE6-4342-B048-85BDC9FD1C3A}</a:tableStyleId>
              </a:tblPr>
              <a:tblGrid>
                <a:gridCol w="2228850">
                  <a:extLst>
                    <a:ext uri="{9D8B030D-6E8A-4147-A177-3AD203B41FA5}">
                      <a16:colId xmlns:a16="http://schemas.microsoft.com/office/drawing/2014/main" val="20000"/>
                    </a:ext>
                  </a:extLst>
                </a:gridCol>
              </a:tblGrid>
              <a:tr h="514350">
                <a:tc>
                  <a:txBody>
                    <a:bodyPr/>
                    <a:lstStyle>
                      <a:defPPr/>
                    </a:lstStyle>
                    <a:p>
                      <a:pPr algn="ctr">
                        <a:lnSpc>
                          <a:spcPct val="83000"/>
                        </a:lnSpc>
                      </a:pPr>
                      <a:r>
                        <a:rPr sz="1800" u="sng">
                          <a:solidFill>
                            <a:srgbClr val="393A3F"/>
                          </a:solidFill>
                          <a:latin typeface="Calibri Light"/>
                          <a:ea typeface="Calibri Light"/>
                        </a:rPr>
                        <a:t>March 31, 2022</a:t>
                      </a:r>
                    </a:p>
                  </a:txBody>
                  <a:tcPr marL="27432" marR="27432" marT="0" marB="0" anchor="ctr">
                    <a:lnL w="0"/>
                    <a:lnR w="0"/>
                    <a:lnT w="0"/>
                    <a:lnB w="0"/>
                    <a:noFill/>
                  </a:tcPr>
                </a:tc>
                <a:extLst>
                  <a:ext uri="{0D108BD9-81ED-4DB2-BD59-A6C34878D82A}">
                    <a16:rowId xmlns:a16="http://schemas.microsoft.com/office/drawing/2014/main" val="10000"/>
                  </a:ext>
                </a:extLst>
              </a:tr>
            </a:tbl>
          </a:graphicData>
        </a:graphic>
      </p:graphicFrame>
      <p:sp>
        <p:nvSpPr>
          <p:cNvPr id="11" name="New shape"/>
          <p:cNvSpPr/>
          <p:nvPr/>
        </p:nvSpPr>
        <p:spPr>
          <a:xfrm>
            <a:off x="808609" y="5819140"/>
            <a:ext cx="3151759" cy="367665"/>
          </a:xfrm>
          <a:prstGeom prst="rect">
            <a:avLst/>
          </a:prstGeom>
          <a:ln w="0">
            <a:noFill/>
            <a:prstDash val="solid"/>
            <a:miter/>
          </a:ln>
        </p:spPr>
        <p:style>
          <a:lnRef idx="2">
            <a:schemeClr val="accent1">
              <a:shade val="50000"/>
            </a:schemeClr>
          </a:lnRef>
          <a:fillRef idx="1">
            <a:srgbClr val="11A0BA"/>
          </a:fillRef>
          <a:effectRef idx="0">
            <a:schemeClr val="accent1"/>
          </a:effectRef>
          <a:fontRef idx="minor">
            <a:schemeClr val="lt1"/>
          </a:fontRef>
        </p:style>
        <p:txBody>
          <a:bodyPr lIns="63500" tIns="25400" rIns="63500" bIns="63500" rtlCol="0" anchor="ctr"/>
          <a:lstStyle>
            <a:defPPr/>
          </a:lstStyle>
          <a:p>
            <a:pPr algn="ctr" defTabSz="457200">
              <a:lnSpc>
                <a:spcPct val="100000"/>
              </a:lnSpc>
              <a:spcBef>
                <a:spcPct val="0"/>
              </a:spcBef>
              <a:spcAft>
                <a:spcPct val="0"/>
              </a:spcAft>
            </a:pPr>
            <a:r>
              <a:rPr sz="1500">
                <a:solidFill>
                  <a:srgbClr val="FFFFFF"/>
                </a:solidFill>
                <a:highlight>
                  <a:srgbClr val="11A0BA"/>
                </a:highlight>
                <a:latin typeface="Calibri Light"/>
                <a:ea typeface="Calibri Light"/>
              </a:rPr>
              <a:t>Total Portfolio:</a:t>
            </a:r>
            <a:r>
              <a:rPr sz="1500">
                <a:solidFill>
                  <a:srgbClr val="FFFFFF"/>
                </a:solidFill>
                <a:highlight>
                  <a:srgbClr val="11A0BA"/>
                </a:highlight>
                <a:latin typeface="Georgia"/>
                <a:ea typeface="Georgia"/>
              </a:rPr>
              <a:t> </a:t>
            </a:r>
            <a:r>
              <a:rPr sz="1500">
                <a:solidFill>
                  <a:srgbClr val="FFFFFF"/>
                </a:solidFill>
                <a:highlight>
                  <a:srgbClr val="11A0BA"/>
                </a:highlight>
                <a:latin typeface="Calibri Light"/>
                <a:ea typeface="Calibri Light"/>
              </a:rPr>
              <a:t>$10.9 billion </a:t>
            </a:r>
          </a:p>
        </p:txBody>
      </p:sp>
      <p:sp>
        <p:nvSpPr>
          <p:cNvPr id="12" name="New shape"/>
          <p:cNvSpPr/>
          <p:nvPr/>
        </p:nvSpPr>
        <p:spPr>
          <a:xfrm>
            <a:off x="5182235" y="5819140"/>
            <a:ext cx="3151759" cy="367665"/>
          </a:xfrm>
          <a:prstGeom prst="rect">
            <a:avLst/>
          </a:prstGeom>
          <a:ln w="0">
            <a:noFill/>
            <a:prstDash val="solid"/>
            <a:miter/>
          </a:ln>
        </p:spPr>
        <p:style>
          <a:lnRef idx="2">
            <a:schemeClr val="accent1">
              <a:shade val="50000"/>
            </a:schemeClr>
          </a:lnRef>
          <a:fillRef idx="1">
            <a:srgbClr val="11A0BA"/>
          </a:fillRef>
          <a:effectRef idx="0">
            <a:schemeClr val="accent1"/>
          </a:effectRef>
          <a:fontRef idx="minor">
            <a:schemeClr val="lt1"/>
          </a:fontRef>
        </p:style>
        <p:txBody>
          <a:bodyPr lIns="63500" tIns="25400" rIns="63500" bIns="63500" rtlCol="0" anchor="ctr"/>
          <a:lstStyle>
            <a:defPPr/>
          </a:lstStyle>
          <a:p>
            <a:pPr algn="ctr" defTabSz="457200">
              <a:lnSpc>
                <a:spcPct val="100000"/>
              </a:lnSpc>
              <a:spcBef>
                <a:spcPct val="0"/>
              </a:spcBef>
              <a:spcAft>
                <a:spcPct val="0"/>
              </a:spcAft>
            </a:pPr>
            <a:r>
              <a:rPr sz="1500">
                <a:solidFill>
                  <a:srgbClr val="FFFFFF"/>
                </a:solidFill>
                <a:highlight>
                  <a:srgbClr val="11A0BA"/>
                </a:highlight>
                <a:latin typeface="Calibri Light"/>
                <a:ea typeface="Calibri Light"/>
              </a:rPr>
              <a:t>Total Portfolio:</a:t>
            </a:r>
            <a:r>
              <a:rPr sz="1500">
                <a:solidFill>
                  <a:srgbClr val="FFFFFF"/>
                </a:solidFill>
                <a:highlight>
                  <a:srgbClr val="11A0BA"/>
                </a:highlight>
                <a:latin typeface="Georgia"/>
                <a:ea typeface="Georgia"/>
              </a:rPr>
              <a:t> </a:t>
            </a:r>
            <a:r>
              <a:rPr sz="1500">
                <a:solidFill>
                  <a:srgbClr val="FFFFFF"/>
                </a:solidFill>
                <a:highlight>
                  <a:srgbClr val="11A0BA"/>
                </a:highlight>
                <a:latin typeface="Calibri Light"/>
                <a:ea typeface="Calibri Light"/>
              </a:rPr>
              <a:t>$11.5 billion </a:t>
            </a:r>
          </a:p>
        </p:txBody>
      </p:sp>
      <p:sp>
        <p:nvSpPr>
          <p:cNvPr id="13" name="New shape"/>
          <p:cNvSpPr/>
          <p:nvPr/>
        </p:nvSpPr>
        <p:spPr>
          <a:xfrm>
            <a:off x="1336548" y="3695700"/>
            <a:ext cx="841629" cy="23812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l" defTabSz="457200">
              <a:lnSpc>
                <a:spcPct val="100000"/>
              </a:lnSpc>
              <a:spcBef>
                <a:spcPct val="0"/>
              </a:spcBef>
              <a:spcAft>
                <a:spcPct val="0"/>
              </a:spcAft>
            </a:pPr>
            <a:r>
              <a:rPr sz="1000">
                <a:solidFill>
                  <a:srgbClr val="FFFFFF"/>
                </a:solidFill>
                <a:latin typeface="Calibri Light"/>
                <a:ea typeface="Calibri Light"/>
              </a:rPr>
              <a:t>(Rate: 2.6%)</a:t>
            </a:r>
          </a:p>
        </p:txBody>
      </p:sp>
      <p:sp>
        <p:nvSpPr>
          <p:cNvPr id="14" name="New shape"/>
          <p:cNvSpPr/>
          <p:nvPr/>
        </p:nvSpPr>
        <p:spPr>
          <a:xfrm>
            <a:off x="5769991" y="3640201"/>
            <a:ext cx="841629" cy="17449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l" defTabSz="457200">
              <a:lnSpc>
                <a:spcPct val="100000"/>
              </a:lnSpc>
              <a:spcBef>
                <a:spcPct val="0"/>
              </a:spcBef>
              <a:spcAft>
                <a:spcPct val="0"/>
              </a:spcAft>
            </a:pPr>
            <a:r>
              <a:rPr sz="1000">
                <a:solidFill>
                  <a:srgbClr val="FFFFFF"/>
                </a:solidFill>
                <a:latin typeface="Calibri Light"/>
                <a:ea typeface="Calibri Light"/>
              </a:rPr>
              <a:t>(Rate: 2.5%)</a:t>
            </a:r>
          </a:p>
        </p:txBody>
      </p:sp>
      <p:sp>
        <p:nvSpPr>
          <p:cNvPr id="15" name="New shape"/>
          <p:cNvSpPr/>
          <p:nvPr/>
        </p:nvSpPr>
        <p:spPr>
          <a:xfrm>
            <a:off x="2846832" y="3463544"/>
            <a:ext cx="841629" cy="23812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l" defTabSz="457200">
              <a:lnSpc>
                <a:spcPct val="100000"/>
              </a:lnSpc>
              <a:spcBef>
                <a:spcPct val="0"/>
              </a:spcBef>
              <a:spcAft>
                <a:spcPct val="0"/>
              </a:spcAft>
            </a:pPr>
            <a:r>
              <a:rPr sz="900">
                <a:solidFill>
                  <a:srgbClr val="FFFFFF"/>
                </a:solidFill>
                <a:latin typeface="Calibri Light"/>
                <a:ea typeface="Calibri Light"/>
              </a:rPr>
              <a:t>(Rate: 1.4%)</a:t>
            </a:r>
          </a:p>
        </p:txBody>
      </p:sp>
      <p:sp>
        <p:nvSpPr>
          <p:cNvPr id="16" name="New shape"/>
          <p:cNvSpPr/>
          <p:nvPr/>
        </p:nvSpPr>
        <p:spPr>
          <a:xfrm>
            <a:off x="2555748" y="2886075"/>
            <a:ext cx="841629" cy="23812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l" defTabSz="457200">
              <a:lnSpc>
                <a:spcPct val="100000"/>
              </a:lnSpc>
              <a:spcBef>
                <a:spcPct val="0"/>
              </a:spcBef>
              <a:spcAft>
                <a:spcPct val="0"/>
              </a:spcAft>
            </a:pPr>
            <a:r>
              <a:rPr sz="1000">
                <a:solidFill>
                  <a:srgbClr val="FFFFFF"/>
                </a:solidFill>
                <a:latin typeface="Calibri Light"/>
                <a:ea typeface="Calibri Light"/>
              </a:rPr>
              <a:t>(Rate: 3.5%)</a:t>
            </a:r>
          </a:p>
        </p:txBody>
      </p:sp>
      <p:sp>
        <p:nvSpPr>
          <p:cNvPr id="17" name="New shape"/>
          <p:cNvSpPr/>
          <p:nvPr/>
        </p:nvSpPr>
        <p:spPr>
          <a:xfrm>
            <a:off x="6835521" y="3533775"/>
            <a:ext cx="841629" cy="167894"/>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l" defTabSz="457200">
              <a:lnSpc>
                <a:spcPct val="100000"/>
              </a:lnSpc>
              <a:spcBef>
                <a:spcPct val="0"/>
              </a:spcBef>
              <a:spcAft>
                <a:spcPct val="0"/>
              </a:spcAft>
            </a:pPr>
            <a:r>
              <a:rPr sz="900">
                <a:solidFill>
                  <a:srgbClr val="FFFFFF"/>
                </a:solidFill>
                <a:latin typeface="Calibri Light"/>
                <a:ea typeface="Calibri Light"/>
              </a:rPr>
              <a:t>(Rate: 0.4%)</a:t>
            </a:r>
          </a:p>
        </p:txBody>
      </p:sp>
      <p:sp>
        <p:nvSpPr>
          <p:cNvPr id="18" name="New shape"/>
          <p:cNvSpPr/>
          <p:nvPr/>
        </p:nvSpPr>
        <p:spPr>
          <a:xfrm>
            <a:off x="6947154" y="3063240"/>
            <a:ext cx="841629" cy="23812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l" defTabSz="457200">
              <a:lnSpc>
                <a:spcPct val="100000"/>
              </a:lnSpc>
              <a:spcBef>
                <a:spcPct val="0"/>
              </a:spcBef>
              <a:spcAft>
                <a:spcPct val="0"/>
              </a:spcAft>
            </a:pPr>
            <a:r>
              <a:rPr sz="1000">
                <a:solidFill>
                  <a:srgbClr val="FFFFFF"/>
                </a:solidFill>
                <a:latin typeface="Calibri Light"/>
                <a:ea typeface="Calibri Light"/>
              </a:rPr>
              <a:t>(Rate: 2.8%)</a:t>
            </a:r>
          </a:p>
        </p:txBody>
      </p:sp>
      <p:cxnSp>
        <p:nvCxnSpPr>
          <p:cNvPr id="19" name="New connector"/>
          <p:cNvCxnSpPr/>
          <p:nvPr/>
        </p:nvCxnSpPr>
        <p:spPr>
          <a:xfrm flipV="1">
            <a:off x="279019" y="728599"/>
            <a:ext cx="5659628" cy="0"/>
          </a:xfrm>
          <a:prstGeom prst="line">
            <a:avLst/>
          </a:prstGeom>
          <a:ln w="12700">
            <a:prstDash val="solid"/>
            <a:miter/>
          </a:ln>
        </p:spPr>
        <p:style>
          <a:lnRef idx="1">
            <a:srgbClr val="000000"/>
          </a:lnRef>
          <a:fillRef idx="0">
            <a:srgbClr val="FFFFFF"/>
          </a:fillRef>
          <a:effectRef idx="0">
            <a:schemeClr val="accent1"/>
          </a:effectRef>
          <a:fontRef idx="minor">
            <a:schemeClr val="tx1"/>
          </a:fontRef>
        </p:style>
      </p:cxnSp>
      <p:cxnSp>
        <p:nvCxnSpPr>
          <p:cNvPr id="20" name="New connector"/>
          <p:cNvCxnSpPr/>
          <p:nvPr/>
        </p:nvCxnSpPr>
        <p:spPr>
          <a:xfrm flipV="1">
            <a:off x="279019" y="1447673"/>
            <a:ext cx="5659628" cy="0"/>
          </a:xfrm>
          <a:prstGeom prst="line">
            <a:avLst/>
          </a:prstGeom>
          <a:ln w="12700">
            <a:prstDash val="solid"/>
            <a:miter/>
          </a:ln>
        </p:spPr>
        <p:style>
          <a:lnRef idx="1">
            <a:srgbClr val="000000"/>
          </a:lnRef>
          <a:fillRef idx="0">
            <a:srgbClr val="FFFFFF"/>
          </a:fillRef>
          <a:effectRef idx="0">
            <a:schemeClr val="accent1"/>
          </a:effectRef>
          <a:fontRef idx="minor">
            <a:schemeClr val="tx1"/>
          </a:fontRef>
        </p:style>
      </p:cxn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52400" y="196088"/>
            <a:ext cx="8547100" cy="349123"/>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l" defTabSz="457200">
              <a:lnSpc>
                <a:spcPct val="100000"/>
              </a:lnSpc>
              <a:spcBef>
                <a:spcPct val="0"/>
              </a:spcBef>
              <a:spcAft>
                <a:spcPct val="0"/>
              </a:spcAft>
            </a:pPr>
            <a:r>
              <a:rPr sz="2800">
                <a:solidFill>
                  <a:srgbClr val="11A0BA"/>
                </a:solidFill>
                <a:latin typeface="Calibri Light"/>
                <a:ea typeface="Calibri Light"/>
              </a:rPr>
              <a:t>NON-AGENCY FINANCING</a:t>
            </a:r>
          </a:p>
          <a:p>
            <a:pPr algn="r" defTabSz="457200">
              <a:lnSpc>
                <a:spcPct val="100000"/>
              </a:lnSpc>
              <a:spcBef>
                <a:spcPct val="0"/>
              </a:spcBef>
              <a:spcAft>
                <a:spcPct val="0"/>
              </a:spcAft>
            </a:pPr>
            <a:endParaRPr sz="2800" baseline="30000">
              <a:solidFill>
                <a:srgbClr val="000000"/>
              </a:solidFill>
              <a:latin typeface="Calibri Light"/>
              <a:ea typeface="Calibri Light"/>
            </a:endParaRPr>
          </a:p>
        </p:txBody>
      </p:sp>
      <p:sp>
        <p:nvSpPr>
          <p:cNvPr id="3" name="New shape"/>
          <p:cNvSpPr/>
          <p:nvPr/>
        </p:nvSpPr>
        <p:spPr>
          <a:xfrm>
            <a:off x="280035" y="728599"/>
            <a:ext cx="6084570" cy="719074"/>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ctr"/>
          <a:lstStyle>
            <a:defPPr/>
          </a:lstStyle>
          <a:p>
            <a:pPr algn="l" defTabSz="457200">
              <a:lnSpc>
                <a:spcPct val="100000"/>
              </a:lnSpc>
              <a:spcBef>
                <a:spcPct val="0"/>
              </a:spcBef>
              <a:spcAft>
                <a:spcPct val="0"/>
              </a:spcAft>
            </a:pPr>
            <a:r>
              <a:rPr sz="2000">
                <a:solidFill>
                  <a:srgbClr val="393A3F"/>
                </a:solidFill>
                <a:latin typeface="Calibri Light"/>
                <a:ea typeface="Calibri Light"/>
              </a:rPr>
              <a:t>Chimera continues to focus on longer term and non-mark-to-market financing for its non-agency portfolio</a:t>
            </a:r>
          </a:p>
        </p:txBody>
      </p:sp>
      <p:cxnSp>
        <p:nvCxnSpPr>
          <p:cNvPr id="4" name="New connector"/>
          <p:cNvCxnSpPr/>
          <p:nvPr/>
        </p:nvCxnSpPr>
        <p:spPr>
          <a:xfrm flipV="1">
            <a:off x="280035" y="728599"/>
            <a:ext cx="6084570" cy="0"/>
          </a:xfrm>
          <a:prstGeom prst="line">
            <a:avLst/>
          </a:prstGeom>
          <a:ln w="12700">
            <a:prstDash val="solid"/>
            <a:miter/>
          </a:ln>
        </p:spPr>
        <p:style>
          <a:lnRef idx="1">
            <a:srgbClr val="000000"/>
          </a:lnRef>
          <a:fillRef idx="0">
            <a:srgbClr val="FFFFFF"/>
          </a:fillRef>
          <a:effectRef idx="0">
            <a:schemeClr val="accent1"/>
          </a:effectRef>
          <a:fontRef idx="minor">
            <a:schemeClr val="tx1"/>
          </a:fontRef>
        </p:style>
      </p:cxnSp>
      <p:cxnSp>
        <p:nvCxnSpPr>
          <p:cNvPr id="5" name="New connector"/>
          <p:cNvCxnSpPr/>
          <p:nvPr/>
        </p:nvCxnSpPr>
        <p:spPr>
          <a:xfrm flipV="1">
            <a:off x="280162" y="1447673"/>
            <a:ext cx="6084443" cy="0"/>
          </a:xfrm>
          <a:prstGeom prst="line">
            <a:avLst/>
          </a:prstGeom>
          <a:ln w="12700">
            <a:prstDash val="solid"/>
            <a:miter/>
          </a:ln>
        </p:spPr>
        <p:style>
          <a:lnRef idx="1">
            <a:srgbClr val="000000"/>
          </a:lnRef>
          <a:fillRef idx="0">
            <a:srgbClr val="FFFFFF"/>
          </a:fillRef>
          <a:effectRef idx="0">
            <a:schemeClr val="accent1"/>
          </a:effectRef>
          <a:fontRef idx="minor">
            <a:schemeClr val="tx1"/>
          </a:fontRef>
        </p:style>
      </p:cxnSp>
      <p:sp>
        <p:nvSpPr>
          <p:cNvPr id="6" name="New shape"/>
          <p:cNvSpPr/>
          <p:nvPr/>
        </p:nvSpPr>
        <p:spPr>
          <a:xfrm>
            <a:off x="280035" y="2435606"/>
            <a:ext cx="4291965" cy="38258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ctr"/>
          <a:lstStyle>
            <a:defPPr/>
          </a:lstStyle>
          <a:p>
            <a:endParaRPr/>
          </a:p>
        </p:txBody>
      </p:sp>
      <p:pic>
        <p:nvPicPr>
          <p:cNvPr id="7" name="New picture"/>
          <p:cNvPicPr/>
          <p:nvPr/>
        </p:nvPicPr>
        <p:blipFill>
          <a:blip r:embed="rId2"/>
          <a:stretch>
            <a:fillRect/>
          </a:stretch>
        </p:blipFill>
        <p:spPr>
          <a:xfrm>
            <a:off x="280035" y="2435606"/>
            <a:ext cx="4291965" cy="3825875"/>
          </a:xfrm>
          <a:prstGeom prst="rect">
            <a:avLst/>
          </a:prstGeom>
        </p:spPr>
      </p:pic>
      <p:sp>
        <p:nvSpPr>
          <p:cNvPr id="8" name="New shape"/>
          <p:cNvSpPr/>
          <p:nvPr/>
        </p:nvSpPr>
        <p:spPr>
          <a:xfrm>
            <a:off x="4425950" y="2435606"/>
            <a:ext cx="4291965" cy="38258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ctr"/>
          <a:lstStyle>
            <a:defPPr/>
          </a:lstStyle>
          <a:p>
            <a:endParaRPr/>
          </a:p>
        </p:txBody>
      </p:sp>
      <p:pic>
        <p:nvPicPr>
          <p:cNvPr id="9" name="New picture"/>
          <p:cNvPicPr/>
          <p:nvPr/>
        </p:nvPicPr>
        <p:blipFill>
          <a:blip r:embed="rId3"/>
          <a:stretch>
            <a:fillRect/>
          </a:stretch>
        </p:blipFill>
        <p:spPr>
          <a:xfrm>
            <a:off x="4425950" y="2435606"/>
            <a:ext cx="4291965" cy="3825875"/>
          </a:xfrm>
          <a:prstGeom prst="rect">
            <a:avLst/>
          </a:prstGeom>
        </p:spPr>
      </p:pic>
      <p:graphicFrame>
        <p:nvGraphicFramePr>
          <p:cNvPr id="10" name="New Table"/>
          <p:cNvGraphicFramePr>
            <a:graphicFrameLocks noGrp="1"/>
          </p:cNvGraphicFramePr>
          <p:nvPr/>
        </p:nvGraphicFramePr>
        <p:xfrm>
          <a:off x="1311656" y="1631061"/>
          <a:ext cx="2228850" cy="514350"/>
        </p:xfrm>
        <a:graphic>
          <a:graphicData uri="http://schemas.openxmlformats.org/drawingml/2006/table">
            <a:tbl>
              <a:tblPr>
                <a:tableStyleId>{5C22544A-7EE6-4342-B048-85BDC9FD1C3A}</a:tableStyleId>
              </a:tblPr>
              <a:tblGrid>
                <a:gridCol w="2228850">
                  <a:extLst>
                    <a:ext uri="{9D8B030D-6E8A-4147-A177-3AD203B41FA5}">
                      <a16:colId xmlns:a16="http://schemas.microsoft.com/office/drawing/2014/main" val="20000"/>
                    </a:ext>
                  </a:extLst>
                </a:gridCol>
              </a:tblGrid>
              <a:tr h="514350">
                <a:tc>
                  <a:txBody>
                    <a:bodyPr/>
                    <a:lstStyle>
                      <a:defPPr/>
                    </a:lstStyle>
                    <a:p>
                      <a:pPr algn="ctr">
                        <a:lnSpc>
                          <a:spcPct val="83000"/>
                        </a:lnSpc>
                      </a:pPr>
                      <a:r>
                        <a:rPr sz="1800" u="sng">
                          <a:solidFill>
                            <a:srgbClr val="393A3F"/>
                          </a:solidFill>
                          <a:latin typeface="Calibri Light"/>
                          <a:ea typeface="Calibri Light"/>
                        </a:rPr>
                        <a:t>June 30, 2022</a:t>
                      </a:r>
                    </a:p>
                  </a:txBody>
                  <a:tcPr marL="27432" marR="27432" marT="0" marB="0" anchor="ctr">
                    <a:lnL w="0"/>
                    <a:lnR w="0"/>
                    <a:lnT w="0"/>
                    <a:lnB w="0"/>
                    <a:noFill/>
                  </a:tcPr>
                </a:tc>
                <a:extLst>
                  <a:ext uri="{0D108BD9-81ED-4DB2-BD59-A6C34878D82A}">
                    <a16:rowId xmlns:a16="http://schemas.microsoft.com/office/drawing/2014/main" val="10000"/>
                  </a:ext>
                </a:extLst>
              </a:tr>
            </a:tbl>
          </a:graphicData>
        </a:graphic>
      </p:graphicFrame>
      <p:graphicFrame>
        <p:nvGraphicFramePr>
          <p:cNvPr id="11" name="New Table"/>
          <p:cNvGraphicFramePr>
            <a:graphicFrameLocks noGrp="1"/>
          </p:cNvGraphicFramePr>
          <p:nvPr/>
        </p:nvGraphicFramePr>
        <p:xfrm>
          <a:off x="5457571" y="1631061"/>
          <a:ext cx="2228850" cy="514350"/>
        </p:xfrm>
        <a:graphic>
          <a:graphicData uri="http://schemas.openxmlformats.org/drawingml/2006/table">
            <a:tbl>
              <a:tblPr>
                <a:tableStyleId>{5C22544A-7EE6-4342-B048-85BDC9FD1C3A}</a:tableStyleId>
              </a:tblPr>
              <a:tblGrid>
                <a:gridCol w="2228850">
                  <a:extLst>
                    <a:ext uri="{9D8B030D-6E8A-4147-A177-3AD203B41FA5}">
                      <a16:colId xmlns:a16="http://schemas.microsoft.com/office/drawing/2014/main" val="20000"/>
                    </a:ext>
                  </a:extLst>
                </a:gridCol>
              </a:tblGrid>
              <a:tr h="514350">
                <a:tc>
                  <a:txBody>
                    <a:bodyPr/>
                    <a:lstStyle>
                      <a:defPPr/>
                    </a:lstStyle>
                    <a:p>
                      <a:pPr algn="ctr">
                        <a:lnSpc>
                          <a:spcPct val="83000"/>
                        </a:lnSpc>
                      </a:pPr>
                      <a:r>
                        <a:rPr sz="1800" u="sng">
                          <a:solidFill>
                            <a:srgbClr val="393A3F"/>
                          </a:solidFill>
                          <a:latin typeface="Calibri Light"/>
                          <a:ea typeface="Calibri Light"/>
                        </a:rPr>
                        <a:t>March 31, 2022</a:t>
                      </a:r>
                    </a:p>
                  </a:txBody>
                  <a:tcPr marL="27432" marR="27432" marT="0" marB="0" anchor="ctr">
                    <a:lnL w="0"/>
                    <a:lnR w="0"/>
                    <a:lnT w="0"/>
                    <a:lnB w="0"/>
                    <a:noFill/>
                  </a:tcPr>
                </a:tc>
                <a:extLst>
                  <a:ext uri="{0D108BD9-81ED-4DB2-BD59-A6C34878D82A}">
                    <a16:rowId xmlns:a16="http://schemas.microsoft.com/office/drawing/2014/main" val="10000"/>
                  </a:ext>
                </a:extLst>
              </a:tr>
            </a:tbl>
          </a:graphicData>
        </a:graphic>
      </p:graphicFrame>
      <p:sp>
        <p:nvSpPr>
          <p:cNvPr id="12" name="New shape"/>
          <p:cNvSpPr/>
          <p:nvPr/>
        </p:nvSpPr>
        <p:spPr>
          <a:xfrm>
            <a:off x="928751" y="1999488"/>
            <a:ext cx="2994660" cy="51435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ctr" defTabSz="457200">
              <a:lnSpc>
                <a:spcPct val="100000"/>
              </a:lnSpc>
              <a:spcBef>
                <a:spcPct val="0"/>
              </a:spcBef>
              <a:spcAft>
                <a:spcPct val="0"/>
              </a:spcAft>
            </a:pPr>
            <a:r>
              <a:rPr sz="1400">
                <a:solidFill>
                  <a:srgbClr val="000000"/>
                </a:solidFill>
                <a:latin typeface="Calibri Light"/>
                <a:ea typeface="Calibri Light"/>
              </a:rPr>
              <a:t>Total Non-Agency Secured Financing: $2.1 billion</a:t>
            </a:r>
            <a:r>
              <a:rPr sz="1400" baseline="30000">
                <a:solidFill>
                  <a:srgbClr val="000000"/>
                </a:solidFill>
                <a:latin typeface="Calibri Light"/>
                <a:ea typeface="Calibri Light"/>
              </a:rPr>
              <a:t>(1)</a:t>
            </a:r>
          </a:p>
        </p:txBody>
      </p:sp>
      <p:sp>
        <p:nvSpPr>
          <p:cNvPr id="13" name="New shape"/>
          <p:cNvSpPr/>
          <p:nvPr/>
        </p:nvSpPr>
        <p:spPr>
          <a:xfrm>
            <a:off x="5074666" y="1999488"/>
            <a:ext cx="2994660" cy="38100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ctr" defTabSz="457200">
              <a:lnSpc>
                <a:spcPct val="100000"/>
              </a:lnSpc>
              <a:spcBef>
                <a:spcPct val="0"/>
              </a:spcBef>
              <a:spcAft>
                <a:spcPct val="0"/>
              </a:spcAft>
            </a:pPr>
            <a:r>
              <a:rPr sz="1400">
                <a:solidFill>
                  <a:srgbClr val="000000"/>
                </a:solidFill>
                <a:latin typeface="Calibri Light"/>
                <a:ea typeface="Calibri Light"/>
              </a:rPr>
              <a:t>Total Non-Agency Secured Financing: $1.9 billion</a:t>
            </a:r>
            <a:r>
              <a:rPr sz="1400" baseline="30000">
                <a:solidFill>
                  <a:srgbClr val="000000"/>
                </a:solidFill>
                <a:latin typeface="Calibri Light"/>
                <a:ea typeface="Calibri Light"/>
              </a:rPr>
              <a:t>(1)</a:t>
            </a:r>
          </a:p>
        </p:txBody>
      </p:sp>
      <p:sp>
        <p:nvSpPr>
          <p:cNvPr id="14" name="New shape"/>
          <p:cNvSpPr/>
          <p:nvPr/>
        </p:nvSpPr>
        <p:spPr>
          <a:xfrm>
            <a:off x="622300" y="6198108"/>
            <a:ext cx="8077200" cy="357886"/>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marL="228600" lvl="1" algn="l" defTabSz="457200">
              <a:lnSpc>
                <a:spcPct val="100000"/>
              </a:lnSpc>
              <a:spcBef>
                <a:spcPts val="100"/>
              </a:spcBef>
              <a:spcAft>
                <a:spcPct val="0"/>
              </a:spcAft>
              <a:buAutoNum type="arabicPeriod"/>
            </a:pPr>
            <a:r>
              <a:rPr sz="800">
                <a:solidFill>
                  <a:srgbClr val="393A3F"/>
                </a:solidFill>
                <a:latin typeface="Calibri Light"/>
                <a:ea typeface="Calibri Light"/>
              </a:rPr>
              <a:t>Excludes secured financing on residential mortgage loans.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New Table"/>
          <p:cNvGraphicFramePr>
            <a:graphicFrameLocks noGrp="1"/>
          </p:cNvGraphicFramePr>
          <p:nvPr/>
        </p:nvGraphicFramePr>
        <p:xfrm>
          <a:off x="504825" y="1631061"/>
          <a:ext cx="7839075" cy="3314700"/>
        </p:xfrm>
        <a:graphic>
          <a:graphicData uri="http://schemas.openxmlformats.org/drawingml/2006/table">
            <a:tbl>
              <a:tblPr>
                <a:tableStyleId>{5C22544A-7EE6-4342-B048-85BDC9FD1C3A}</a:tableStyleId>
              </a:tblPr>
              <a:tblGrid>
                <a:gridCol w="1762125">
                  <a:extLst>
                    <a:ext uri="{9D8B030D-6E8A-4147-A177-3AD203B41FA5}">
                      <a16:colId xmlns:a16="http://schemas.microsoft.com/office/drawing/2014/main" val="20000"/>
                    </a:ext>
                  </a:extLst>
                </a:gridCol>
                <a:gridCol w="1000125">
                  <a:extLst>
                    <a:ext uri="{9D8B030D-6E8A-4147-A177-3AD203B41FA5}">
                      <a16:colId xmlns:a16="http://schemas.microsoft.com/office/drawing/2014/main" val="20001"/>
                    </a:ext>
                  </a:extLst>
                </a:gridCol>
                <a:gridCol w="1000125">
                  <a:extLst>
                    <a:ext uri="{9D8B030D-6E8A-4147-A177-3AD203B41FA5}">
                      <a16:colId xmlns:a16="http://schemas.microsoft.com/office/drawing/2014/main" val="20002"/>
                    </a:ext>
                  </a:extLst>
                </a:gridCol>
                <a:gridCol w="1000125">
                  <a:extLst>
                    <a:ext uri="{9D8B030D-6E8A-4147-A177-3AD203B41FA5}">
                      <a16:colId xmlns:a16="http://schemas.microsoft.com/office/drawing/2014/main" val="20003"/>
                    </a:ext>
                  </a:extLst>
                </a:gridCol>
                <a:gridCol w="85725">
                  <a:extLst>
                    <a:ext uri="{9D8B030D-6E8A-4147-A177-3AD203B41FA5}">
                      <a16:colId xmlns:a16="http://schemas.microsoft.com/office/drawing/2014/main" val="20004"/>
                    </a:ext>
                  </a:extLst>
                </a:gridCol>
                <a:gridCol w="1000125">
                  <a:extLst>
                    <a:ext uri="{9D8B030D-6E8A-4147-A177-3AD203B41FA5}">
                      <a16:colId xmlns:a16="http://schemas.microsoft.com/office/drawing/2014/main" val="20005"/>
                    </a:ext>
                  </a:extLst>
                </a:gridCol>
                <a:gridCol w="1000125">
                  <a:extLst>
                    <a:ext uri="{9D8B030D-6E8A-4147-A177-3AD203B41FA5}">
                      <a16:colId xmlns:a16="http://schemas.microsoft.com/office/drawing/2014/main" val="20006"/>
                    </a:ext>
                  </a:extLst>
                </a:gridCol>
                <a:gridCol w="990600">
                  <a:extLst>
                    <a:ext uri="{9D8B030D-6E8A-4147-A177-3AD203B41FA5}">
                      <a16:colId xmlns:a16="http://schemas.microsoft.com/office/drawing/2014/main" val="20007"/>
                    </a:ext>
                  </a:extLst>
                </a:gridCol>
              </a:tblGrid>
              <a:tr h="409575">
                <a:tc>
                  <a:txBody>
                    <a:bodyPr/>
                    <a:lstStyle>
                      <a:defPPr/>
                    </a:lstStyle>
                    <a:p>
                      <a:endParaRPr sz="100"/>
                    </a:p>
                  </a:txBody>
                  <a:tcPr marL="0" marR="0" marT="0" marB="0" anchor="b">
                    <a:lnL w="0"/>
                    <a:lnR w="0"/>
                    <a:lnT w="0"/>
                    <a:lnB w="0"/>
                    <a:noFill/>
                  </a:tcPr>
                </a:tc>
                <a:tc gridSpan="3">
                  <a:txBody>
                    <a:bodyPr/>
                    <a:lstStyle>
                      <a:defPPr/>
                    </a:lstStyle>
                    <a:p>
                      <a:pPr algn="ctr">
                        <a:lnSpc>
                          <a:spcPct val="83000"/>
                        </a:lnSpc>
                      </a:pPr>
                      <a:r>
                        <a:rPr sz="1200" b="1">
                          <a:solidFill>
                            <a:srgbClr val="000000"/>
                          </a:solidFill>
                          <a:latin typeface="Calibri Light"/>
                          <a:ea typeface="Calibri Light"/>
                        </a:rPr>
                        <a:t>Quarter ended June 30, 2022</a:t>
                      </a:r>
                    </a:p>
                  </a:txBody>
                  <a:tcPr marL="27432" marR="27432" marT="0" marB="0" anchor="ctr">
                    <a:lnL w="0"/>
                    <a:lnR w="0"/>
                    <a:lnT w="0"/>
                    <a:lnB w="12700" cmpd="sng">
                      <a:solidFill>
                        <a:srgbClr val="000000"/>
                      </a:solidFill>
                      <a:prstDash val="solid"/>
                    </a:lnB>
                    <a:noFill/>
                  </a:tcPr>
                </a:tc>
                <a:tc hMerge="1">
                  <a:txBody>
                    <a:bodyPr/>
                    <a:lstStyle>
                      <a:defPPr/>
                    </a:lstStyle>
                    <a:p>
                      <a:endParaRPr/>
                    </a:p>
                  </a:txBody>
                  <a:tcPr anchor="b">
                    <a:lnL w="0"/>
                    <a:lnR w="0"/>
                    <a:lnT w="0"/>
                    <a:lnB w="12700" cmpd="sng">
                      <a:solidFill>
                        <a:srgbClr val="000000"/>
                      </a:solidFill>
                      <a:prstDash val="solid"/>
                    </a:lnB>
                    <a:noFill/>
                  </a:tcPr>
                </a:tc>
                <a:tc hMerge="1">
                  <a:txBody>
                    <a:bodyPr/>
                    <a:lstStyle>
                      <a:defPPr/>
                    </a:lstStyle>
                    <a:p>
                      <a:endParaRPr/>
                    </a:p>
                  </a:txBody>
                  <a:tcPr anchor="b">
                    <a:lnL w="0"/>
                    <a:lnR w="0"/>
                    <a:lnT w="0"/>
                    <a:lnB w="12700" cmpd="sng">
                      <a:solidFill>
                        <a:srgbClr val="000000"/>
                      </a:solidFill>
                      <a:prstDash val="solid"/>
                    </a:lnB>
                    <a:noFill/>
                  </a:tcPr>
                </a:tc>
                <a:tc>
                  <a:txBody>
                    <a:bodyPr/>
                    <a:lstStyle>
                      <a:defPPr/>
                    </a:lstStyle>
                    <a:p>
                      <a:endParaRPr sz="100"/>
                    </a:p>
                  </a:txBody>
                  <a:tcPr marL="0" marR="0" marT="0" marB="0" anchor="b">
                    <a:lnL w="0"/>
                    <a:lnR w="0"/>
                    <a:lnT w="0"/>
                    <a:lnB w="0"/>
                    <a:noFill/>
                  </a:tcPr>
                </a:tc>
                <a:tc gridSpan="3">
                  <a:txBody>
                    <a:bodyPr/>
                    <a:lstStyle>
                      <a:defPPr/>
                    </a:lstStyle>
                    <a:p>
                      <a:pPr algn="ctr">
                        <a:lnSpc>
                          <a:spcPct val="83000"/>
                        </a:lnSpc>
                      </a:pPr>
                      <a:r>
                        <a:rPr sz="1200" b="1">
                          <a:solidFill>
                            <a:srgbClr val="000000"/>
                          </a:solidFill>
                          <a:latin typeface="Calibri Light"/>
                          <a:ea typeface="Calibri Light"/>
                        </a:rPr>
                        <a:t>Quarter ended March 31, 2022</a:t>
                      </a:r>
                    </a:p>
                  </a:txBody>
                  <a:tcPr marL="27432" marR="27432" marT="0" marB="0" anchor="ctr">
                    <a:lnL w="0"/>
                    <a:lnR w="0"/>
                    <a:lnT w="0"/>
                    <a:lnB w="12700" cmpd="sng">
                      <a:solidFill>
                        <a:srgbClr val="000000"/>
                      </a:solidFill>
                      <a:prstDash val="solid"/>
                    </a:lnB>
                    <a:noFill/>
                  </a:tcPr>
                </a:tc>
                <a:tc hMerge="1">
                  <a:txBody>
                    <a:bodyPr/>
                    <a:lstStyle>
                      <a:defPPr/>
                    </a:lstStyle>
                    <a:p>
                      <a:endParaRPr/>
                    </a:p>
                  </a:txBody>
                  <a:tcPr anchor="b">
                    <a:lnL w="0"/>
                    <a:lnR w="0"/>
                    <a:lnT w="0"/>
                    <a:lnB w="12700" cmpd="sng">
                      <a:solidFill>
                        <a:srgbClr val="000000"/>
                      </a:solidFill>
                      <a:prstDash val="solid"/>
                    </a:lnB>
                    <a:noFill/>
                  </a:tcPr>
                </a:tc>
                <a:tc hMerge="1">
                  <a:txBody>
                    <a:bodyPr/>
                    <a:lstStyle>
                      <a:defPPr/>
                    </a:lstStyle>
                    <a:p>
                      <a:endParaRPr/>
                    </a:p>
                  </a:txBody>
                  <a:tcPr anchor="b">
                    <a:lnL w="0"/>
                    <a:lnR w="0"/>
                    <a:lnT w="0"/>
                    <a:lnB w="12700" cmpd="sng">
                      <a:solidFill>
                        <a:srgbClr val="000000"/>
                      </a:solidFill>
                      <a:prstDash val="solid"/>
                    </a:lnB>
                    <a:noFill/>
                  </a:tcPr>
                </a:tc>
                <a:extLst>
                  <a:ext uri="{0D108BD9-81ED-4DB2-BD59-A6C34878D82A}">
                    <a16:rowId xmlns:a16="http://schemas.microsoft.com/office/drawing/2014/main" val="10000"/>
                  </a:ext>
                </a:extLst>
              </a:tr>
              <a:tr h="1133475">
                <a:tc>
                  <a:txBody>
                    <a:bodyPr/>
                    <a:lstStyle>
                      <a:defPPr/>
                    </a:lstStyle>
                    <a:p>
                      <a:endParaRPr sz="100"/>
                    </a:p>
                  </a:txBody>
                  <a:tcPr marL="0" marR="0" marT="0" marB="0" anchor="b">
                    <a:lnL w="0"/>
                    <a:lnR w="0"/>
                    <a:lnT w="0"/>
                    <a:lnB w="0"/>
                    <a:noFill/>
                  </a:tcPr>
                </a:tc>
                <a:tc>
                  <a:txBody>
                    <a:bodyPr/>
                    <a:lstStyle>
                      <a:defPPr/>
                    </a:lstStyle>
                    <a:p>
                      <a:pPr algn="ctr">
                        <a:lnSpc>
                          <a:spcPct val="83000"/>
                        </a:lnSpc>
                      </a:pPr>
                      <a:r>
                        <a:rPr sz="1200" b="1" u="sng">
                          <a:solidFill>
                            <a:srgbClr val="000000"/>
                          </a:solidFill>
                          <a:latin typeface="Calibri Light"/>
                          <a:ea typeface="Calibri Light"/>
                        </a:rPr>
                        <a:t>RESIDENTIAL MORTGAGE CREDIT PORTFOLIO</a:t>
                      </a:r>
                    </a:p>
                  </a:txBody>
                  <a:tcPr marL="27432" marR="27432" marT="0" marB="0" anchor="ctr">
                    <a:lnL w="0"/>
                    <a:lnR w="0"/>
                    <a:lnT w="12700" cmpd="sng">
                      <a:solidFill>
                        <a:srgbClr val="000000"/>
                      </a:solidFill>
                      <a:prstDash val="solid"/>
                    </a:lnT>
                    <a:lnB w="0"/>
                    <a:noFill/>
                  </a:tcPr>
                </a:tc>
                <a:tc>
                  <a:txBody>
                    <a:bodyPr/>
                    <a:lstStyle>
                      <a:defPPr/>
                    </a:lstStyle>
                    <a:p>
                      <a:pPr algn="ctr">
                        <a:lnSpc>
                          <a:spcPct val="83000"/>
                        </a:lnSpc>
                      </a:pPr>
                      <a:r>
                        <a:rPr sz="1200" b="1" u="sng">
                          <a:solidFill>
                            <a:srgbClr val="000000"/>
                          </a:solidFill>
                          <a:latin typeface="Calibri Light"/>
                          <a:ea typeface="Calibri Light"/>
                        </a:rPr>
                        <a:t>AGENCY PORTFOLIO</a:t>
                      </a:r>
                    </a:p>
                  </a:txBody>
                  <a:tcPr marL="27432" marR="27432" marT="0" marB="0" anchor="ctr">
                    <a:lnL w="0"/>
                    <a:lnR w="0"/>
                    <a:lnT w="12700" cmpd="sng">
                      <a:solidFill>
                        <a:srgbClr val="000000"/>
                      </a:solidFill>
                      <a:prstDash val="solid"/>
                    </a:lnT>
                    <a:lnB w="0"/>
                    <a:noFill/>
                  </a:tcPr>
                </a:tc>
                <a:tc>
                  <a:txBody>
                    <a:bodyPr/>
                    <a:lstStyle>
                      <a:defPPr/>
                    </a:lstStyle>
                    <a:p>
                      <a:pPr algn="ctr">
                        <a:lnSpc>
                          <a:spcPct val="83000"/>
                        </a:lnSpc>
                      </a:pPr>
                      <a:r>
                        <a:rPr sz="1200" b="1" u="sng">
                          <a:solidFill>
                            <a:srgbClr val="000000"/>
                          </a:solidFill>
                          <a:latin typeface="Calibri Light"/>
                          <a:ea typeface="Calibri Light"/>
                        </a:rPr>
                        <a:t>TOTAL PORTFOLIO</a:t>
                      </a:r>
                    </a:p>
                  </a:txBody>
                  <a:tcPr marL="27432" marR="27432" marT="0" marB="0" anchor="ctr">
                    <a:lnL w="0"/>
                    <a:lnR w="0"/>
                    <a:lnT w="12700" cmpd="sng">
                      <a:solidFill>
                        <a:srgbClr val="000000"/>
                      </a:solidFill>
                      <a:prstDash val="solid"/>
                    </a:lnT>
                    <a:lnB w="0"/>
                    <a:noFill/>
                  </a:tcPr>
                </a:tc>
                <a:tc>
                  <a:txBody>
                    <a:bodyPr/>
                    <a:lstStyle>
                      <a:defPPr/>
                    </a:lstStyle>
                    <a:p>
                      <a:endParaRPr sz="100"/>
                    </a:p>
                  </a:txBody>
                  <a:tcPr marL="0" marR="0" marT="0" marB="0" anchor="b">
                    <a:lnL w="0"/>
                    <a:lnR w="0"/>
                    <a:lnT w="0"/>
                    <a:lnB w="0"/>
                    <a:noFill/>
                  </a:tcPr>
                </a:tc>
                <a:tc>
                  <a:txBody>
                    <a:bodyPr/>
                    <a:lstStyle>
                      <a:defPPr/>
                    </a:lstStyle>
                    <a:p>
                      <a:pPr algn="ctr">
                        <a:lnSpc>
                          <a:spcPct val="83000"/>
                        </a:lnSpc>
                      </a:pPr>
                      <a:r>
                        <a:rPr sz="1200" b="1" u="sng">
                          <a:solidFill>
                            <a:srgbClr val="000000"/>
                          </a:solidFill>
                          <a:latin typeface="Calibri Light"/>
                          <a:ea typeface="Calibri Light"/>
                        </a:rPr>
                        <a:t>RESIDENTIAL MORTGAGE CREDIT PORTFOLIO</a:t>
                      </a:r>
                    </a:p>
                  </a:txBody>
                  <a:tcPr marL="27432" marR="27432" marT="0" marB="0" anchor="ctr">
                    <a:lnL w="0"/>
                    <a:lnR w="0"/>
                    <a:lnT w="12700" cmpd="sng">
                      <a:solidFill>
                        <a:srgbClr val="000000"/>
                      </a:solidFill>
                      <a:prstDash val="solid"/>
                    </a:lnT>
                    <a:lnB w="0"/>
                    <a:noFill/>
                  </a:tcPr>
                </a:tc>
                <a:tc>
                  <a:txBody>
                    <a:bodyPr/>
                    <a:lstStyle>
                      <a:defPPr/>
                    </a:lstStyle>
                    <a:p>
                      <a:pPr algn="ctr">
                        <a:lnSpc>
                          <a:spcPct val="83000"/>
                        </a:lnSpc>
                      </a:pPr>
                      <a:r>
                        <a:rPr sz="1200" b="1" u="sng">
                          <a:solidFill>
                            <a:srgbClr val="000000"/>
                          </a:solidFill>
                          <a:latin typeface="Calibri Light"/>
                          <a:ea typeface="Calibri Light"/>
                        </a:rPr>
                        <a:t>AGENCY PORTFOLIO</a:t>
                      </a:r>
                    </a:p>
                  </a:txBody>
                  <a:tcPr marL="27432" marR="27432" marT="0" marB="0" anchor="ctr">
                    <a:lnL w="0"/>
                    <a:lnR w="0"/>
                    <a:lnT w="12700" cmpd="sng">
                      <a:solidFill>
                        <a:srgbClr val="000000"/>
                      </a:solidFill>
                      <a:prstDash val="solid"/>
                    </a:lnT>
                    <a:lnB w="0"/>
                    <a:noFill/>
                  </a:tcPr>
                </a:tc>
                <a:tc>
                  <a:txBody>
                    <a:bodyPr/>
                    <a:lstStyle>
                      <a:defPPr/>
                    </a:lstStyle>
                    <a:p>
                      <a:pPr algn="ctr">
                        <a:lnSpc>
                          <a:spcPct val="83000"/>
                        </a:lnSpc>
                      </a:pPr>
                      <a:r>
                        <a:rPr sz="1200" b="1" u="sng">
                          <a:solidFill>
                            <a:srgbClr val="000000"/>
                          </a:solidFill>
                          <a:latin typeface="Calibri Light"/>
                          <a:ea typeface="Calibri Light"/>
                        </a:rPr>
                        <a:t>TOTAL PORTFOLIO</a:t>
                      </a:r>
                    </a:p>
                  </a:txBody>
                  <a:tcPr marL="27432" marR="27432" marT="0" marB="0" anchor="ctr">
                    <a:lnL w="0"/>
                    <a:lnR w="0"/>
                    <a:lnT w="12700" cmpd="sng">
                      <a:solidFill>
                        <a:srgbClr val="000000"/>
                      </a:solidFill>
                      <a:prstDash val="solid"/>
                    </a:lnT>
                    <a:lnB w="0"/>
                    <a:noFill/>
                  </a:tcPr>
                </a:tc>
                <a:extLst>
                  <a:ext uri="{0D108BD9-81ED-4DB2-BD59-A6C34878D82A}">
                    <a16:rowId xmlns:a16="http://schemas.microsoft.com/office/drawing/2014/main" val="10001"/>
                  </a:ext>
                </a:extLst>
              </a:tr>
              <a:tr h="438150">
                <a:tc>
                  <a:txBody>
                    <a:bodyPr/>
                    <a:lstStyle>
                      <a:defPPr/>
                    </a:lstStyle>
                    <a:p>
                      <a:pPr algn="l">
                        <a:lnSpc>
                          <a:spcPct val="83000"/>
                        </a:lnSpc>
                      </a:pPr>
                      <a:r>
                        <a:rPr sz="1200">
                          <a:solidFill>
                            <a:srgbClr val="000000"/>
                          </a:solidFill>
                          <a:latin typeface="Calibri Light"/>
                          <a:ea typeface="Calibri Light"/>
                        </a:rPr>
                        <a:t>GROSS ASSET YIELD:</a:t>
                      </a:r>
                    </a:p>
                  </a:txBody>
                  <a:tcPr marL="27432" marR="27432" marT="0" marB="0" anchor="ctr">
                    <a:lnL w="0"/>
                    <a:lnR w="0"/>
                    <a:lnT w="0"/>
                    <a:lnB w="0"/>
                    <a:solidFill>
                      <a:srgbClr val="DBDBDB"/>
                    </a:solidFill>
                  </a:tcPr>
                </a:tc>
                <a:tc>
                  <a:txBody>
                    <a:bodyPr/>
                    <a:lstStyle>
                      <a:defPPr/>
                    </a:lstStyle>
                    <a:p>
                      <a:pPr algn="ctr">
                        <a:lnSpc>
                          <a:spcPct val="83000"/>
                        </a:lnSpc>
                      </a:pPr>
                      <a:r>
                        <a:rPr sz="1200">
                          <a:solidFill>
                            <a:srgbClr val="000000"/>
                          </a:solidFill>
                          <a:latin typeface="Calibri Light"/>
                          <a:ea typeface="Calibri Light"/>
                        </a:rPr>
                        <a:t>5.6%</a:t>
                      </a:r>
                    </a:p>
                  </a:txBody>
                  <a:tcPr marL="27432" marR="9144" marT="0" marB="0" anchor="ctr">
                    <a:lnL w="0"/>
                    <a:lnR w="0"/>
                    <a:lnT w="0"/>
                    <a:lnB w="0"/>
                    <a:solidFill>
                      <a:srgbClr val="DBDBDB"/>
                    </a:solidFill>
                  </a:tcPr>
                </a:tc>
                <a:tc>
                  <a:txBody>
                    <a:bodyPr/>
                    <a:lstStyle>
                      <a:defPPr/>
                    </a:lstStyle>
                    <a:p>
                      <a:pPr algn="ctr">
                        <a:lnSpc>
                          <a:spcPct val="83000"/>
                        </a:lnSpc>
                      </a:pPr>
                      <a:r>
                        <a:rPr sz="1200">
                          <a:solidFill>
                            <a:srgbClr val="000000"/>
                          </a:solidFill>
                          <a:latin typeface="Calibri Light"/>
                          <a:ea typeface="Calibri Light"/>
                        </a:rPr>
                        <a:t>4.0%</a:t>
                      </a:r>
                    </a:p>
                  </a:txBody>
                  <a:tcPr marL="27432" marR="9144" marT="0" marB="0" anchor="ctr">
                    <a:lnL w="0"/>
                    <a:lnR w="0"/>
                    <a:lnT w="0"/>
                    <a:lnB w="0"/>
                    <a:solidFill>
                      <a:srgbClr val="DBDBDB"/>
                    </a:solidFill>
                  </a:tcPr>
                </a:tc>
                <a:tc>
                  <a:txBody>
                    <a:bodyPr/>
                    <a:lstStyle>
                      <a:defPPr/>
                    </a:lstStyle>
                    <a:p>
                      <a:pPr algn="ctr">
                        <a:lnSpc>
                          <a:spcPct val="83000"/>
                        </a:lnSpc>
                      </a:pPr>
                      <a:r>
                        <a:rPr sz="1200">
                          <a:solidFill>
                            <a:srgbClr val="000000"/>
                          </a:solidFill>
                          <a:latin typeface="Calibri Light"/>
                          <a:ea typeface="Calibri Light"/>
                        </a:rPr>
                        <a:t>5.5%</a:t>
                      </a:r>
                    </a:p>
                  </a:txBody>
                  <a:tcPr marL="27432" marR="9144" marT="0" marB="0" anchor="ctr">
                    <a:lnL w="0"/>
                    <a:lnR w="0"/>
                    <a:lnT w="0"/>
                    <a:lnB w="0"/>
                    <a:solidFill>
                      <a:srgbClr val="DBDBDB"/>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1200">
                          <a:solidFill>
                            <a:srgbClr val="000000"/>
                          </a:solidFill>
                          <a:latin typeface="Calibri Light"/>
                          <a:ea typeface="Calibri Light"/>
                        </a:rPr>
                        <a:t>5.5%</a:t>
                      </a:r>
                    </a:p>
                  </a:txBody>
                  <a:tcPr marL="27432" marR="9144" marT="0" marB="0" anchor="ctr">
                    <a:lnL w="0"/>
                    <a:lnR w="0"/>
                    <a:lnT w="0"/>
                    <a:lnB w="0"/>
                    <a:solidFill>
                      <a:srgbClr val="DBDBDB"/>
                    </a:solidFill>
                  </a:tcPr>
                </a:tc>
                <a:tc>
                  <a:txBody>
                    <a:bodyPr/>
                    <a:lstStyle>
                      <a:defPPr/>
                    </a:lstStyle>
                    <a:p>
                      <a:pPr algn="ctr">
                        <a:lnSpc>
                          <a:spcPct val="83000"/>
                        </a:lnSpc>
                      </a:pPr>
                      <a:r>
                        <a:rPr sz="1200">
                          <a:solidFill>
                            <a:srgbClr val="000000"/>
                          </a:solidFill>
                          <a:latin typeface="Calibri Light"/>
                          <a:ea typeface="Calibri Light"/>
                        </a:rPr>
                        <a:t>3.3%</a:t>
                      </a:r>
                    </a:p>
                  </a:txBody>
                  <a:tcPr marL="27432" marR="9144" marT="0" marB="0" anchor="ctr">
                    <a:lnL w="0"/>
                    <a:lnR w="0"/>
                    <a:lnT w="0"/>
                    <a:lnB w="0"/>
                    <a:solidFill>
                      <a:srgbClr val="DBDBDB"/>
                    </a:solidFill>
                  </a:tcPr>
                </a:tc>
                <a:tc>
                  <a:txBody>
                    <a:bodyPr/>
                    <a:lstStyle>
                      <a:defPPr/>
                    </a:lstStyle>
                    <a:p>
                      <a:pPr algn="ctr">
                        <a:lnSpc>
                          <a:spcPct val="83000"/>
                        </a:lnSpc>
                      </a:pPr>
                      <a:r>
                        <a:rPr sz="1200">
                          <a:solidFill>
                            <a:srgbClr val="000000"/>
                          </a:solidFill>
                          <a:latin typeface="Calibri Light"/>
                          <a:ea typeface="Calibri Light"/>
                        </a:rPr>
                        <a:t>5.4%</a:t>
                      </a:r>
                    </a:p>
                  </a:txBody>
                  <a:tcPr marL="27432" marR="9144" marT="0" marB="0" anchor="ctr">
                    <a:lnL w="0"/>
                    <a:lnR w="0"/>
                    <a:lnT w="0"/>
                    <a:lnB w="0"/>
                    <a:solidFill>
                      <a:srgbClr val="DBDBDB"/>
                    </a:solidFill>
                  </a:tcPr>
                </a:tc>
                <a:extLst>
                  <a:ext uri="{0D108BD9-81ED-4DB2-BD59-A6C34878D82A}">
                    <a16:rowId xmlns:a16="http://schemas.microsoft.com/office/drawing/2014/main" val="10002"/>
                  </a:ext>
                </a:extLst>
              </a:tr>
              <a:tr h="447675">
                <a:tc>
                  <a:txBody>
                    <a:bodyPr/>
                    <a:lstStyle>
                      <a:defPPr/>
                    </a:lstStyle>
                    <a:p>
                      <a:pPr algn="l">
                        <a:lnSpc>
                          <a:spcPct val="83000"/>
                        </a:lnSpc>
                      </a:pPr>
                      <a:r>
                        <a:rPr sz="1200">
                          <a:solidFill>
                            <a:srgbClr val="000000"/>
                          </a:solidFill>
                          <a:latin typeface="Calibri Light"/>
                          <a:ea typeface="Calibri Light"/>
                        </a:rPr>
                        <a:t>FINANCING COSTS:</a:t>
                      </a:r>
                    </a:p>
                  </a:txBody>
                  <a:tcPr marL="27432" marR="27432" marT="0" marB="0" anchor="ctr">
                    <a:lnL w="0"/>
                    <a:lnR w="0"/>
                    <a:lnT w="0"/>
                    <a:lnB w="0"/>
                    <a:solidFill>
                      <a:srgbClr val="FFFFFF"/>
                    </a:solidFill>
                  </a:tcPr>
                </a:tc>
                <a:tc>
                  <a:txBody>
                    <a:bodyPr/>
                    <a:lstStyle>
                      <a:defPPr/>
                    </a:lstStyle>
                    <a:p>
                      <a:pPr algn="ctr">
                        <a:lnSpc>
                          <a:spcPct val="83000"/>
                        </a:lnSpc>
                      </a:pPr>
                      <a:r>
                        <a:rPr sz="1200">
                          <a:solidFill>
                            <a:srgbClr val="000000"/>
                          </a:solidFill>
                          <a:latin typeface="Calibri Light"/>
                          <a:ea typeface="Calibri Light"/>
                        </a:rPr>
                        <a:t>2.7%</a:t>
                      </a:r>
                    </a:p>
                  </a:txBody>
                  <a:tcPr marL="27432" marR="9144" marT="0" marB="0" anchor="ctr">
                    <a:lnL w="0"/>
                    <a:lnR w="0"/>
                    <a:lnT w="0"/>
                    <a:lnB w="0"/>
                    <a:solidFill>
                      <a:srgbClr val="FFFFFF"/>
                    </a:solidFill>
                  </a:tcPr>
                </a:tc>
                <a:tc>
                  <a:txBody>
                    <a:bodyPr/>
                    <a:lstStyle>
                      <a:defPPr/>
                    </a:lstStyle>
                    <a:p>
                      <a:pPr algn="ctr">
                        <a:lnSpc>
                          <a:spcPct val="83000"/>
                        </a:lnSpc>
                      </a:pPr>
                      <a:r>
                        <a:rPr sz="1200">
                          <a:solidFill>
                            <a:srgbClr val="000000"/>
                          </a:solidFill>
                          <a:latin typeface="Calibri Light"/>
                          <a:ea typeface="Calibri Light"/>
                        </a:rPr>
                        <a:t>0.9%</a:t>
                      </a:r>
                    </a:p>
                  </a:txBody>
                  <a:tcPr marL="27432" marR="9144" marT="0" marB="0" anchor="ctr">
                    <a:lnL w="0"/>
                    <a:lnR w="0"/>
                    <a:lnT w="0"/>
                    <a:lnB w="0"/>
                    <a:solidFill>
                      <a:srgbClr val="FFFFFF"/>
                    </a:solidFill>
                  </a:tcPr>
                </a:tc>
                <a:tc>
                  <a:txBody>
                    <a:bodyPr/>
                    <a:lstStyle>
                      <a:defPPr/>
                    </a:lstStyle>
                    <a:p>
                      <a:pPr algn="ctr">
                        <a:lnSpc>
                          <a:spcPct val="83000"/>
                        </a:lnSpc>
                      </a:pPr>
                      <a:r>
                        <a:rPr sz="1200">
                          <a:solidFill>
                            <a:srgbClr val="000000"/>
                          </a:solidFill>
                          <a:latin typeface="Calibri Light"/>
                          <a:ea typeface="Calibri Light"/>
                        </a:rPr>
                        <a:t>2.7%</a:t>
                      </a:r>
                    </a:p>
                  </a:txBody>
                  <a:tcPr marL="27432" marR="9144"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1200">
                          <a:solidFill>
                            <a:srgbClr val="000000"/>
                          </a:solidFill>
                          <a:latin typeface="Calibri Light"/>
                          <a:ea typeface="Calibri Light"/>
                        </a:rPr>
                        <a:t>2.4%</a:t>
                      </a:r>
                    </a:p>
                  </a:txBody>
                  <a:tcPr marL="27432" marR="9144" marT="0" marB="0" anchor="ctr">
                    <a:lnL w="0"/>
                    <a:lnR w="0"/>
                    <a:lnT w="0"/>
                    <a:lnB w="0"/>
                    <a:solidFill>
                      <a:srgbClr val="FFFFFF"/>
                    </a:solidFill>
                  </a:tcPr>
                </a:tc>
                <a:tc>
                  <a:txBody>
                    <a:bodyPr/>
                    <a:lstStyle>
                      <a:defPPr/>
                    </a:lstStyle>
                    <a:p>
                      <a:pPr algn="ctr">
                        <a:lnSpc>
                          <a:spcPct val="83000"/>
                        </a:lnSpc>
                      </a:pPr>
                      <a:r>
                        <a:rPr sz="1200">
                          <a:solidFill>
                            <a:srgbClr val="000000"/>
                          </a:solidFill>
                          <a:latin typeface="Calibri Light"/>
                          <a:ea typeface="Calibri Light"/>
                        </a:rPr>
                        <a:t>0.3%</a:t>
                      </a:r>
                    </a:p>
                  </a:txBody>
                  <a:tcPr marL="27432" marR="9144" marT="0" marB="0" anchor="ctr">
                    <a:lnL w="0"/>
                    <a:lnR w="0"/>
                    <a:lnT w="0"/>
                    <a:lnB w="0"/>
                    <a:solidFill>
                      <a:srgbClr val="FFFFFF"/>
                    </a:solidFill>
                  </a:tcPr>
                </a:tc>
                <a:tc>
                  <a:txBody>
                    <a:bodyPr/>
                    <a:lstStyle>
                      <a:defPPr/>
                    </a:lstStyle>
                    <a:p>
                      <a:pPr algn="ctr">
                        <a:lnSpc>
                          <a:spcPct val="83000"/>
                        </a:lnSpc>
                      </a:pPr>
                      <a:r>
                        <a:rPr sz="1200">
                          <a:solidFill>
                            <a:srgbClr val="000000"/>
                          </a:solidFill>
                          <a:latin typeface="Calibri Light"/>
                          <a:ea typeface="Calibri Light"/>
                        </a:rPr>
                        <a:t>2.3%</a:t>
                      </a:r>
                    </a:p>
                  </a:txBody>
                  <a:tcPr marL="27432" marR="9144" marT="0" marB="0" anchor="ctr">
                    <a:lnL w="0"/>
                    <a:lnR w="0"/>
                    <a:lnT w="0"/>
                    <a:lnB w="0"/>
                    <a:solidFill>
                      <a:srgbClr val="FFFFFF"/>
                    </a:solidFill>
                  </a:tcPr>
                </a:tc>
                <a:extLst>
                  <a:ext uri="{0D108BD9-81ED-4DB2-BD59-A6C34878D82A}">
                    <a16:rowId xmlns:a16="http://schemas.microsoft.com/office/drawing/2014/main" val="10003"/>
                  </a:ext>
                </a:extLst>
              </a:tr>
              <a:tr h="438150">
                <a:tc>
                  <a:txBody>
                    <a:bodyPr/>
                    <a:lstStyle>
                      <a:defPPr/>
                    </a:lstStyle>
                    <a:p>
                      <a:pPr algn="l">
                        <a:lnSpc>
                          <a:spcPct val="83000"/>
                        </a:lnSpc>
                      </a:pPr>
                      <a:r>
                        <a:rPr sz="1200">
                          <a:solidFill>
                            <a:srgbClr val="000000"/>
                          </a:solidFill>
                          <a:latin typeface="Calibri Light"/>
                          <a:ea typeface="Calibri Light"/>
                        </a:rPr>
                        <a:t>NET INTEREST SPREAD:</a:t>
                      </a:r>
                    </a:p>
                  </a:txBody>
                  <a:tcPr marL="27432" marR="27432" marT="0" marB="0" anchor="ctr">
                    <a:lnL w="0"/>
                    <a:lnR w="0"/>
                    <a:lnT w="0"/>
                    <a:lnB w="0"/>
                    <a:solidFill>
                      <a:srgbClr val="DBDBDB"/>
                    </a:solidFill>
                  </a:tcPr>
                </a:tc>
                <a:tc>
                  <a:txBody>
                    <a:bodyPr/>
                    <a:lstStyle>
                      <a:defPPr/>
                    </a:lstStyle>
                    <a:p>
                      <a:pPr algn="ctr">
                        <a:lnSpc>
                          <a:spcPct val="83000"/>
                        </a:lnSpc>
                      </a:pPr>
                      <a:r>
                        <a:rPr sz="1200">
                          <a:solidFill>
                            <a:srgbClr val="000000"/>
                          </a:solidFill>
                          <a:latin typeface="Calibri Light"/>
                          <a:ea typeface="Calibri Light"/>
                        </a:rPr>
                        <a:t>2.9%</a:t>
                      </a:r>
                    </a:p>
                  </a:txBody>
                  <a:tcPr marL="27432" marR="9144" marT="0" marB="0" anchor="ctr">
                    <a:lnL w="0"/>
                    <a:lnR w="0"/>
                    <a:lnT w="0"/>
                    <a:lnB w="0"/>
                    <a:solidFill>
                      <a:srgbClr val="DBDBDB"/>
                    </a:solidFill>
                  </a:tcPr>
                </a:tc>
                <a:tc>
                  <a:txBody>
                    <a:bodyPr/>
                    <a:lstStyle>
                      <a:defPPr/>
                    </a:lstStyle>
                    <a:p>
                      <a:pPr algn="ctr">
                        <a:lnSpc>
                          <a:spcPct val="83000"/>
                        </a:lnSpc>
                      </a:pPr>
                      <a:r>
                        <a:rPr sz="1200">
                          <a:solidFill>
                            <a:srgbClr val="000000"/>
                          </a:solidFill>
                          <a:latin typeface="Calibri Light"/>
                          <a:ea typeface="Calibri Light"/>
                        </a:rPr>
                        <a:t>3.1%</a:t>
                      </a:r>
                    </a:p>
                  </a:txBody>
                  <a:tcPr marL="27432" marR="9144" marT="0" marB="0" anchor="ctr">
                    <a:lnL w="0"/>
                    <a:lnR w="0"/>
                    <a:lnT w="0"/>
                    <a:lnB w="0"/>
                    <a:solidFill>
                      <a:srgbClr val="DBDBDB"/>
                    </a:solidFill>
                  </a:tcPr>
                </a:tc>
                <a:tc>
                  <a:txBody>
                    <a:bodyPr/>
                    <a:lstStyle>
                      <a:defPPr/>
                    </a:lstStyle>
                    <a:p>
                      <a:pPr algn="ctr">
                        <a:lnSpc>
                          <a:spcPct val="83000"/>
                        </a:lnSpc>
                      </a:pPr>
                      <a:r>
                        <a:rPr sz="1200">
                          <a:solidFill>
                            <a:srgbClr val="000000"/>
                          </a:solidFill>
                          <a:latin typeface="Calibri Light"/>
                          <a:ea typeface="Calibri Light"/>
                        </a:rPr>
                        <a:t>2.8%</a:t>
                      </a:r>
                    </a:p>
                  </a:txBody>
                  <a:tcPr marL="27432" marR="9144" marT="0" marB="0" anchor="ctr">
                    <a:lnL w="0"/>
                    <a:lnR w="0"/>
                    <a:lnT w="0"/>
                    <a:lnB w="0"/>
                    <a:solidFill>
                      <a:srgbClr val="DBDBDB"/>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1200">
                          <a:solidFill>
                            <a:srgbClr val="000000"/>
                          </a:solidFill>
                          <a:latin typeface="Calibri Light"/>
                          <a:ea typeface="Calibri Light"/>
                        </a:rPr>
                        <a:t>3.1%</a:t>
                      </a:r>
                    </a:p>
                  </a:txBody>
                  <a:tcPr marL="27432" marR="9144" marT="0" marB="0" anchor="ctr">
                    <a:lnL w="0"/>
                    <a:lnR w="0"/>
                    <a:lnT w="0"/>
                    <a:lnB w="0"/>
                    <a:solidFill>
                      <a:srgbClr val="DBDBDB"/>
                    </a:solidFill>
                  </a:tcPr>
                </a:tc>
                <a:tc>
                  <a:txBody>
                    <a:bodyPr/>
                    <a:lstStyle>
                      <a:defPPr/>
                    </a:lstStyle>
                    <a:p>
                      <a:pPr algn="ctr">
                        <a:lnSpc>
                          <a:spcPct val="83000"/>
                        </a:lnSpc>
                      </a:pPr>
                      <a:r>
                        <a:rPr sz="1200">
                          <a:solidFill>
                            <a:srgbClr val="000000"/>
                          </a:solidFill>
                          <a:latin typeface="Calibri Light"/>
                          <a:ea typeface="Calibri Light"/>
                        </a:rPr>
                        <a:t>3.0%</a:t>
                      </a:r>
                    </a:p>
                  </a:txBody>
                  <a:tcPr marL="27432" marR="9144" marT="0" marB="0" anchor="ctr">
                    <a:lnL w="0"/>
                    <a:lnR w="0"/>
                    <a:lnT w="0"/>
                    <a:lnB w="0"/>
                    <a:solidFill>
                      <a:srgbClr val="DBDBDB"/>
                    </a:solidFill>
                  </a:tcPr>
                </a:tc>
                <a:tc>
                  <a:txBody>
                    <a:bodyPr/>
                    <a:lstStyle>
                      <a:defPPr/>
                    </a:lstStyle>
                    <a:p>
                      <a:pPr algn="ctr">
                        <a:lnSpc>
                          <a:spcPct val="83000"/>
                        </a:lnSpc>
                      </a:pPr>
                      <a:r>
                        <a:rPr sz="1200">
                          <a:solidFill>
                            <a:srgbClr val="000000"/>
                          </a:solidFill>
                          <a:latin typeface="Calibri Light"/>
                          <a:ea typeface="Calibri Light"/>
                        </a:rPr>
                        <a:t>3.1%</a:t>
                      </a:r>
                    </a:p>
                  </a:txBody>
                  <a:tcPr marL="27432" marR="9144" marT="0" marB="0" anchor="ctr">
                    <a:lnL w="0"/>
                    <a:lnR w="0"/>
                    <a:lnT w="0"/>
                    <a:lnB w="0"/>
                    <a:solidFill>
                      <a:srgbClr val="DBDBDB"/>
                    </a:solidFill>
                  </a:tcPr>
                </a:tc>
                <a:extLst>
                  <a:ext uri="{0D108BD9-81ED-4DB2-BD59-A6C34878D82A}">
                    <a16:rowId xmlns:a16="http://schemas.microsoft.com/office/drawing/2014/main" val="10004"/>
                  </a:ext>
                </a:extLst>
              </a:tr>
              <a:tr h="447675">
                <a:tc>
                  <a:txBody>
                    <a:bodyPr/>
                    <a:lstStyle>
                      <a:defPPr/>
                    </a:lstStyle>
                    <a:p>
                      <a:pPr algn="l">
                        <a:lnSpc>
                          <a:spcPct val="83000"/>
                        </a:lnSpc>
                      </a:pPr>
                      <a:r>
                        <a:rPr sz="1200">
                          <a:solidFill>
                            <a:srgbClr val="000000"/>
                          </a:solidFill>
                          <a:latin typeface="Calibri Light"/>
                          <a:ea typeface="Calibri Light"/>
                        </a:rPr>
                        <a:t>NET INTEREST MARGIN:</a:t>
                      </a:r>
                    </a:p>
                  </a:txBody>
                  <a:tcPr marL="27432" marR="27432" marT="0" marB="0" anchor="ctr">
                    <a:lnL w="0"/>
                    <a:lnR w="0"/>
                    <a:lnT w="0"/>
                    <a:lnB w="0"/>
                    <a:solidFill>
                      <a:srgbClr val="FFFFFF"/>
                    </a:solidFill>
                  </a:tcPr>
                </a:tc>
                <a:tc>
                  <a:txBody>
                    <a:bodyPr/>
                    <a:lstStyle>
                      <a:defPPr/>
                    </a:lstStyle>
                    <a:p>
                      <a:pPr algn="ctr">
                        <a:lnSpc>
                          <a:spcPct val="83000"/>
                        </a:lnSpc>
                      </a:pPr>
                      <a:r>
                        <a:rPr sz="1200">
                          <a:solidFill>
                            <a:srgbClr val="000000"/>
                          </a:solidFill>
                          <a:latin typeface="Calibri Light"/>
                          <a:ea typeface="Calibri Light"/>
                        </a:rPr>
                        <a:t>3.3%</a:t>
                      </a:r>
                    </a:p>
                  </a:txBody>
                  <a:tcPr marL="27432" marR="9144" marT="0" marB="0" anchor="ctr">
                    <a:lnL w="0"/>
                    <a:lnR w="0"/>
                    <a:lnT w="0"/>
                    <a:lnB w="0"/>
                    <a:solidFill>
                      <a:srgbClr val="FFFFFF"/>
                    </a:solidFill>
                  </a:tcPr>
                </a:tc>
                <a:tc>
                  <a:txBody>
                    <a:bodyPr/>
                    <a:lstStyle>
                      <a:defPPr/>
                    </a:lstStyle>
                    <a:p>
                      <a:pPr algn="ctr">
                        <a:lnSpc>
                          <a:spcPct val="83000"/>
                        </a:lnSpc>
                      </a:pPr>
                      <a:r>
                        <a:rPr sz="1200">
                          <a:solidFill>
                            <a:srgbClr val="000000"/>
                          </a:solidFill>
                          <a:latin typeface="Calibri Light"/>
                          <a:ea typeface="Calibri Light"/>
                        </a:rPr>
                        <a:t>3.5%</a:t>
                      </a:r>
                    </a:p>
                  </a:txBody>
                  <a:tcPr marL="27432" marR="9144" marT="0" marB="0" anchor="ctr">
                    <a:lnL w="0"/>
                    <a:lnR w="0"/>
                    <a:lnT w="0"/>
                    <a:lnB w="0"/>
                    <a:solidFill>
                      <a:srgbClr val="FFFFFF"/>
                    </a:solidFill>
                  </a:tcPr>
                </a:tc>
                <a:tc>
                  <a:txBody>
                    <a:bodyPr/>
                    <a:lstStyle>
                      <a:defPPr/>
                    </a:lstStyle>
                    <a:p>
                      <a:pPr algn="ctr">
                        <a:lnSpc>
                          <a:spcPct val="83000"/>
                        </a:lnSpc>
                      </a:pPr>
                      <a:r>
                        <a:rPr sz="1200">
                          <a:solidFill>
                            <a:srgbClr val="000000"/>
                          </a:solidFill>
                          <a:latin typeface="Calibri Light"/>
                          <a:ea typeface="Calibri Light"/>
                        </a:rPr>
                        <a:t>3.3%</a:t>
                      </a:r>
                    </a:p>
                  </a:txBody>
                  <a:tcPr marL="27432" marR="9144"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1200">
                          <a:solidFill>
                            <a:srgbClr val="000000"/>
                          </a:solidFill>
                          <a:latin typeface="Calibri Light"/>
                          <a:ea typeface="Calibri Light"/>
                        </a:rPr>
                        <a:t>3.6%</a:t>
                      </a:r>
                    </a:p>
                  </a:txBody>
                  <a:tcPr marL="27432" marR="9144" marT="0" marB="0" anchor="ctr">
                    <a:lnL w="0"/>
                    <a:lnR w="0"/>
                    <a:lnT w="0"/>
                    <a:lnB w="0"/>
                    <a:solidFill>
                      <a:srgbClr val="FFFFFF"/>
                    </a:solidFill>
                  </a:tcPr>
                </a:tc>
                <a:tc>
                  <a:txBody>
                    <a:bodyPr/>
                    <a:lstStyle>
                      <a:defPPr/>
                    </a:lstStyle>
                    <a:p>
                      <a:pPr algn="ctr">
                        <a:lnSpc>
                          <a:spcPct val="83000"/>
                        </a:lnSpc>
                      </a:pPr>
                      <a:r>
                        <a:rPr sz="1200">
                          <a:solidFill>
                            <a:srgbClr val="000000"/>
                          </a:solidFill>
                          <a:latin typeface="Calibri Light"/>
                          <a:ea typeface="Calibri Light"/>
                        </a:rPr>
                        <a:t>3.1%</a:t>
                      </a:r>
                    </a:p>
                  </a:txBody>
                  <a:tcPr marL="27432" marR="9144" marT="0" marB="0" anchor="ctr">
                    <a:lnL w="0"/>
                    <a:lnR w="0"/>
                    <a:lnT w="0"/>
                    <a:lnB w="0"/>
                    <a:solidFill>
                      <a:srgbClr val="FFFFFF"/>
                    </a:solidFill>
                  </a:tcPr>
                </a:tc>
                <a:tc>
                  <a:txBody>
                    <a:bodyPr/>
                    <a:lstStyle>
                      <a:defPPr/>
                    </a:lstStyle>
                    <a:p>
                      <a:pPr algn="ctr">
                        <a:lnSpc>
                          <a:spcPct val="83000"/>
                        </a:lnSpc>
                      </a:pPr>
                      <a:r>
                        <a:rPr sz="1200">
                          <a:solidFill>
                            <a:srgbClr val="000000"/>
                          </a:solidFill>
                          <a:latin typeface="Calibri Light"/>
                          <a:ea typeface="Calibri Light"/>
                        </a:rPr>
                        <a:t>3.5%</a:t>
                      </a:r>
                    </a:p>
                  </a:txBody>
                  <a:tcPr marL="27432" marR="9144" marT="0" marB="0" anchor="ctr">
                    <a:lnL w="0"/>
                    <a:lnR w="0"/>
                    <a:lnT w="0"/>
                    <a:lnB w="0"/>
                    <a:solidFill>
                      <a:srgbClr val="FFFFFF"/>
                    </a:solidFill>
                  </a:tcPr>
                </a:tc>
                <a:extLst>
                  <a:ext uri="{0D108BD9-81ED-4DB2-BD59-A6C34878D82A}">
                    <a16:rowId xmlns:a16="http://schemas.microsoft.com/office/drawing/2014/main" val="10005"/>
                  </a:ext>
                </a:extLst>
              </a:tr>
            </a:tbl>
          </a:graphicData>
        </a:graphic>
      </p:graphicFrame>
      <p:sp>
        <p:nvSpPr>
          <p:cNvPr id="3" name="New shape"/>
          <p:cNvSpPr/>
          <p:nvPr/>
        </p:nvSpPr>
        <p:spPr>
          <a:xfrm>
            <a:off x="536575" y="5368925"/>
            <a:ext cx="8280654" cy="433578"/>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l" defTabSz="457200">
              <a:lnSpc>
                <a:spcPct val="100000"/>
              </a:lnSpc>
              <a:spcBef>
                <a:spcPts val="100"/>
              </a:spcBef>
              <a:spcAft>
                <a:spcPct val="0"/>
              </a:spcAft>
            </a:pPr>
            <a:r>
              <a:rPr sz="1000">
                <a:solidFill>
                  <a:srgbClr val="393A3F"/>
                </a:solidFill>
                <a:latin typeface="Calibri Light"/>
                <a:ea typeface="Calibri Light"/>
              </a:rPr>
              <a:t>Information above excludes Agency CMBS prepayment penalties for the quarter ended June 30, 2022 and March 31, 2022</a:t>
            </a:r>
          </a:p>
          <a:p>
            <a:pPr marL="0" algn="l" defTabSz="457200">
              <a:lnSpc>
                <a:spcPct val="100000"/>
              </a:lnSpc>
              <a:spcBef>
                <a:spcPts val="100"/>
              </a:spcBef>
              <a:spcAft>
                <a:spcPct val="0"/>
              </a:spcAft>
            </a:pPr>
            <a:endParaRPr sz="1000">
              <a:solidFill>
                <a:srgbClr val="000000"/>
              </a:solidFill>
              <a:latin typeface="Calibri Light"/>
              <a:ea typeface="Calibri Light"/>
            </a:endParaRPr>
          </a:p>
        </p:txBody>
      </p:sp>
      <p:sp>
        <p:nvSpPr>
          <p:cNvPr id="4" name="New shape"/>
          <p:cNvSpPr/>
          <p:nvPr/>
        </p:nvSpPr>
        <p:spPr>
          <a:xfrm>
            <a:off x="152400" y="196088"/>
            <a:ext cx="8547100" cy="349123"/>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l" defTabSz="457200">
              <a:lnSpc>
                <a:spcPct val="100000"/>
              </a:lnSpc>
              <a:spcBef>
                <a:spcPct val="0"/>
              </a:spcBef>
              <a:spcAft>
                <a:spcPct val="0"/>
              </a:spcAft>
            </a:pPr>
            <a:r>
              <a:rPr sz="2800">
                <a:solidFill>
                  <a:srgbClr val="11A0BA"/>
                </a:solidFill>
                <a:latin typeface="Calibri Light"/>
                <a:ea typeface="Calibri Light"/>
              </a:rPr>
              <a:t>NET INVESTMENT ANALYSIS</a:t>
            </a:r>
          </a:p>
          <a:p>
            <a:pPr algn="l" defTabSz="457200">
              <a:lnSpc>
                <a:spcPct val="100000"/>
              </a:lnSpc>
              <a:spcBef>
                <a:spcPct val="0"/>
              </a:spcBef>
              <a:spcAft>
                <a:spcPct val="0"/>
              </a:spcAft>
            </a:pPr>
            <a:endParaRPr sz="2800">
              <a:solidFill>
                <a:srgbClr val="000000"/>
              </a:solidFill>
              <a:latin typeface="Calibri Light"/>
              <a:ea typeface="Calibri Light"/>
            </a:endParaRPr>
          </a:p>
        </p:txBody>
      </p:sp>
      <p:sp>
        <p:nvSpPr>
          <p:cNvPr id="5" name="New shape"/>
          <p:cNvSpPr/>
          <p:nvPr/>
        </p:nvSpPr>
        <p:spPr>
          <a:xfrm>
            <a:off x="280162" y="728599"/>
            <a:ext cx="5553837" cy="719074"/>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ctr"/>
          <a:lstStyle>
            <a:defPPr/>
          </a:lstStyle>
          <a:p>
            <a:pPr algn="l" defTabSz="457200">
              <a:lnSpc>
                <a:spcPct val="100000"/>
              </a:lnSpc>
              <a:spcBef>
                <a:spcPct val="0"/>
              </a:spcBef>
              <a:spcAft>
                <a:spcPct val="0"/>
              </a:spcAft>
            </a:pPr>
            <a:r>
              <a:rPr sz="2000">
                <a:solidFill>
                  <a:srgbClr val="393A3F"/>
                </a:solidFill>
                <a:highlight>
                  <a:srgbClr val="FFFFFF"/>
                </a:highlight>
                <a:latin typeface="Calibri Light"/>
                <a:ea typeface="Calibri Light"/>
              </a:rPr>
              <a:t>Continued strong net interest spread</a:t>
            </a:r>
          </a:p>
        </p:txBody>
      </p:sp>
      <p:cxnSp>
        <p:nvCxnSpPr>
          <p:cNvPr id="6" name="New connector"/>
          <p:cNvCxnSpPr/>
          <p:nvPr/>
        </p:nvCxnSpPr>
        <p:spPr>
          <a:xfrm flipV="1">
            <a:off x="280162" y="728599"/>
            <a:ext cx="5553837" cy="0"/>
          </a:xfrm>
          <a:prstGeom prst="line">
            <a:avLst/>
          </a:prstGeom>
          <a:ln w="12700">
            <a:prstDash val="solid"/>
            <a:miter/>
          </a:ln>
        </p:spPr>
        <p:style>
          <a:lnRef idx="1">
            <a:srgbClr val="000000"/>
          </a:lnRef>
          <a:fillRef idx="0">
            <a:srgbClr val="FFFFFF"/>
          </a:fillRef>
          <a:effectRef idx="0">
            <a:schemeClr val="accent1"/>
          </a:effectRef>
          <a:fontRef idx="minor">
            <a:schemeClr val="tx1"/>
          </a:fontRef>
        </p:style>
      </p:cxnSp>
      <p:cxnSp>
        <p:nvCxnSpPr>
          <p:cNvPr id="7" name="New connector"/>
          <p:cNvCxnSpPr/>
          <p:nvPr/>
        </p:nvCxnSpPr>
        <p:spPr>
          <a:xfrm flipV="1">
            <a:off x="280162" y="1447673"/>
            <a:ext cx="5553837" cy="0"/>
          </a:xfrm>
          <a:prstGeom prst="line">
            <a:avLst/>
          </a:prstGeom>
          <a:ln w="12700">
            <a:prstDash val="solid"/>
            <a:miter/>
          </a:ln>
        </p:spPr>
        <p:style>
          <a:lnRef idx="1">
            <a:srgbClr val="000000"/>
          </a:lnRef>
          <a:fillRef idx="0">
            <a:srgbClr val="FFFFFF"/>
          </a:fillRef>
          <a:effectRef idx="0">
            <a:schemeClr val="accent1"/>
          </a:effectRef>
          <a:fontRef idx="minor">
            <a:schemeClr val="tx1"/>
          </a:fontRef>
        </p:style>
      </p:cxn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New Table"/>
          <p:cNvGraphicFramePr>
            <a:graphicFrameLocks noGrp="1"/>
          </p:cNvGraphicFramePr>
          <p:nvPr/>
        </p:nvGraphicFramePr>
        <p:xfrm>
          <a:off x="371602" y="1586865"/>
          <a:ext cx="8401050" cy="7615810"/>
        </p:xfrm>
        <a:graphic>
          <a:graphicData uri="http://schemas.openxmlformats.org/drawingml/2006/table">
            <a:tbl>
              <a:tblPr>
                <a:tableStyleId>{5C22544A-7EE6-4342-B048-85BDC9FD1C3A}</a:tableStyleId>
              </a:tblPr>
              <a:tblGrid>
                <a:gridCol w="3648075">
                  <a:extLst>
                    <a:ext uri="{9D8B030D-6E8A-4147-A177-3AD203B41FA5}">
                      <a16:colId xmlns:a16="http://schemas.microsoft.com/office/drawing/2014/main" val="20000"/>
                    </a:ext>
                  </a:extLst>
                </a:gridCol>
                <a:gridCol w="1200150">
                  <a:extLst>
                    <a:ext uri="{9D8B030D-6E8A-4147-A177-3AD203B41FA5}">
                      <a16:colId xmlns:a16="http://schemas.microsoft.com/office/drawing/2014/main" val="20001"/>
                    </a:ext>
                  </a:extLst>
                </a:gridCol>
                <a:gridCol w="1304925">
                  <a:extLst>
                    <a:ext uri="{9D8B030D-6E8A-4147-A177-3AD203B41FA5}">
                      <a16:colId xmlns:a16="http://schemas.microsoft.com/office/drawing/2014/main" val="20002"/>
                    </a:ext>
                  </a:extLst>
                </a:gridCol>
                <a:gridCol w="1076325">
                  <a:extLst>
                    <a:ext uri="{9D8B030D-6E8A-4147-A177-3AD203B41FA5}">
                      <a16:colId xmlns:a16="http://schemas.microsoft.com/office/drawing/2014/main" val="20003"/>
                    </a:ext>
                  </a:extLst>
                </a:gridCol>
                <a:gridCol w="1171575">
                  <a:extLst>
                    <a:ext uri="{9D8B030D-6E8A-4147-A177-3AD203B41FA5}">
                      <a16:colId xmlns:a16="http://schemas.microsoft.com/office/drawing/2014/main" val="20004"/>
                    </a:ext>
                  </a:extLst>
                </a:gridCol>
              </a:tblGrid>
              <a:tr h="190500">
                <a:tc>
                  <a:txBody>
                    <a:bodyPr/>
                    <a:lstStyle>
                      <a:defPPr/>
                    </a:lstStyle>
                    <a:p>
                      <a:endParaRPr sz="100"/>
                    </a:p>
                  </a:txBody>
                  <a:tcPr marL="0" marR="0" marT="0" marB="0" anchor="b">
                    <a:lnL w="0"/>
                    <a:lnR w="0"/>
                    <a:lnT w="0"/>
                    <a:lnB w="0"/>
                    <a:noFill/>
                  </a:tcPr>
                </a:tc>
                <a:tc rowSpan="3">
                  <a:txBody>
                    <a:bodyPr/>
                    <a:lstStyle>
                      <a:defPPr/>
                    </a:lstStyle>
                    <a:p>
                      <a:pPr algn="ctr">
                        <a:lnSpc>
                          <a:spcPct val="83000"/>
                        </a:lnSpc>
                      </a:pPr>
                      <a:r>
                        <a:rPr sz="1300" b="1">
                          <a:solidFill>
                            <a:srgbClr val="000000"/>
                          </a:solidFill>
                          <a:latin typeface="Calibri"/>
                          <a:ea typeface="Calibri"/>
                        </a:rPr>
                        <a:t>Chimera Subsidiaries</a:t>
                      </a:r>
                    </a:p>
                  </a:txBody>
                  <a:tcPr marL="27432" marR="27432" marT="0" marB="0" anchor="ctr">
                    <a:lnL w="0"/>
                    <a:lnR w="0"/>
                    <a:lnT w="0"/>
                    <a:lnB w="12700" cmpd="sng">
                      <a:solidFill>
                        <a:srgbClr val="000000"/>
                      </a:solidFill>
                      <a:prstDash val="solid"/>
                    </a:lnB>
                    <a:noFill/>
                  </a:tcPr>
                </a:tc>
                <a:tc rowSpan="3">
                  <a:txBody>
                    <a:bodyPr/>
                    <a:lstStyle>
                      <a:defPPr/>
                    </a:lstStyle>
                    <a:p>
                      <a:pPr algn="ctr">
                        <a:lnSpc>
                          <a:spcPct val="83000"/>
                        </a:lnSpc>
                      </a:pPr>
                      <a:r>
                        <a:rPr sz="1300" b="1">
                          <a:solidFill>
                            <a:srgbClr val="000000"/>
                          </a:solidFill>
                          <a:latin typeface="Calibri"/>
                          <a:ea typeface="Calibri"/>
                        </a:rPr>
                        <a:t>Securitization Trusts </a:t>
                      </a:r>
                    </a:p>
                  </a:txBody>
                  <a:tcPr marL="27432" marR="27432" marT="0" marB="0" anchor="ctr">
                    <a:lnL w="0"/>
                    <a:lnR w="0"/>
                    <a:lnT w="0"/>
                    <a:lnB w="12700" cmpd="sng">
                      <a:solidFill>
                        <a:srgbClr val="000000"/>
                      </a:solidFill>
                      <a:prstDash val="solid"/>
                    </a:lnB>
                    <a:noFill/>
                  </a:tcPr>
                </a:tc>
                <a:tc rowSpan="3">
                  <a:txBody>
                    <a:bodyPr/>
                    <a:lstStyle>
                      <a:defPPr/>
                    </a:lstStyle>
                    <a:p>
                      <a:pPr algn="ctr">
                        <a:lnSpc>
                          <a:spcPct val="83000"/>
                        </a:lnSpc>
                      </a:pPr>
                      <a:r>
                        <a:rPr sz="1300" b="1">
                          <a:solidFill>
                            <a:srgbClr val="000000"/>
                          </a:solidFill>
                          <a:latin typeface="Calibri"/>
                          <a:ea typeface="Calibri"/>
                        </a:rPr>
                        <a:t>Financing Trusts </a:t>
                      </a:r>
                    </a:p>
                  </a:txBody>
                  <a:tcPr marL="27432" marR="27432" marT="0" marB="0" anchor="ctr">
                    <a:lnL w="0"/>
                    <a:lnR w="0"/>
                    <a:lnT w="0"/>
                    <a:lnB w="12700" cmpd="sng">
                      <a:solidFill>
                        <a:srgbClr val="000000"/>
                      </a:solidFill>
                      <a:prstDash val="solid"/>
                    </a:lnB>
                    <a:noFill/>
                  </a:tcPr>
                </a:tc>
                <a:tc rowSpan="3">
                  <a:txBody>
                    <a:bodyPr/>
                    <a:lstStyle>
                      <a:defPPr/>
                    </a:lstStyle>
                    <a:p>
                      <a:pPr algn="ctr">
                        <a:lnSpc>
                          <a:spcPct val="83000"/>
                        </a:lnSpc>
                      </a:pPr>
                      <a:r>
                        <a:rPr sz="1300" b="1">
                          <a:solidFill>
                            <a:srgbClr val="000000"/>
                          </a:solidFill>
                          <a:latin typeface="Calibri"/>
                          <a:ea typeface="Calibri"/>
                        </a:rPr>
                        <a:t>Total </a:t>
                      </a:r>
                    </a:p>
                  </a:txBody>
                  <a:tcPr marL="27432" marR="27432" marT="0" marB="0" anchor="ctr">
                    <a:lnL w="0"/>
                    <a:lnR w="0"/>
                    <a:lnT w="0"/>
                    <a:lnB w="12700" cmpd="sng">
                      <a:solidFill>
                        <a:srgbClr val="000000"/>
                      </a:solidFill>
                      <a:prstDash val="solid"/>
                    </a:lnB>
                    <a:noFill/>
                  </a:tcPr>
                </a:tc>
                <a:extLst>
                  <a:ext uri="{0D108BD9-81ED-4DB2-BD59-A6C34878D82A}">
                    <a16:rowId xmlns:a16="http://schemas.microsoft.com/office/drawing/2014/main" val="10000"/>
                  </a:ext>
                </a:extLst>
              </a:tr>
              <a:tr h="0">
                <a:tc>
                  <a:txBody>
                    <a:bodyPr/>
                    <a:lstStyle>
                      <a:defPPr/>
                    </a:lstStyle>
                    <a:p>
                      <a:endParaRPr sz="100"/>
                    </a:p>
                  </a:txBody>
                  <a:tcPr marL="0" marR="0" marT="0" marB="0" anchor="b">
                    <a:lnL w="0"/>
                    <a:lnR w="0"/>
                    <a:lnT w="0"/>
                    <a:lnB w="0"/>
                    <a:noFill/>
                  </a:tcPr>
                </a:tc>
                <a:tc vMerge="1">
                  <a:txBody>
                    <a:bodyPr/>
                    <a:lstStyle>
                      <a:defPPr/>
                    </a:lstStyle>
                    <a:p>
                      <a:endParaRPr/>
                    </a:p>
                  </a:txBody>
                  <a:tcPr anchor="b">
                    <a:lnL w="0"/>
                    <a:lnR w="0"/>
                    <a:lnT w="0"/>
                    <a:lnB w="0"/>
                    <a:noFill/>
                  </a:tcPr>
                </a:tc>
                <a:tc vMerge="1">
                  <a:txBody>
                    <a:bodyPr/>
                    <a:lstStyle>
                      <a:defPPr/>
                    </a:lstStyle>
                    <a:p>
                      <a:endParaRPr/>
                    </a:p>
                  </a:txBody>
                  <a:tcPr anchor="b">
                    <a:lnL w="0"/>
                    <a:lnR w="0"/>
                    <a:lnT w="0"/>
                    <a:lnB w="0"/>
                    <a:noFill/>
                  </a:tcPr>
                </a:tc>
                <a:tc vMerge="1">
                  <a:txBody>
                    <a:bodyPr/>
                    <a:lstStyle>
                      <a:defPPr/>
                    </a:lstStyle>
                    <a:p>
                      <a:endParaRPr/>
                    </a:p>
                  </a:txBody>
                  <a:tcPr anchor="b">
                    <a:lnL w="0"/>
                    <a:lnR w="0"/>
                    <a:lnT w="0"/>
                    <a:lnB w="0"/>
                    <a:noFill/>
                  </a:tcPr>
                </a:tc>
                <a:tc vMerge="1">
                  <a:txBody>
                    <a:bodyPr/>
                    <a:lstStyle>
                      <a:defPPr/>
                    </a:lstStyle>
                    <a:p>
                      <a:endParaRPr/>
                    </a:p>
                  </a:txBody>
                  <a:tcPr anchor="b">
                    <a:lnL w="0"/>
                    <a:lnR w="0"/>
                    <a:lnT w="0"/>
                    <a:lnB w="0"/>
                    <a:noFill/>
                  </a:tcPr>
                </a:tc>
                <a:extLst>
                  <a:ext uri="{0D108BD9-81ED-4DB2-BD59-A6C34878D82A}">
                    <a16:rowId xmlns:a16="http://schemas.microsoft.com/office/drawing/2014/main" val="10001"/>
                  </a:ext>
                </a:extLst>
              </a:tr>
              <a:tr h="200025">
                <a:tc>
                  <a:txBody>
                    <a:bodyPr/>
                    <a:lstStyle>
                      <a:defPPr/>
                    </a:lstStyle>
                    <a:p>
                      <a:pPr algn="l">
                        <a:lnSpc>
                          <a:spcPct val="83000"/>
                        </a:lnSpc>
                      </a:pPr>
                      <a:r>
                        <a:rPr sz="1300" b="1">
                          <a:solidFill>
                            <a:srgbClr val="000000"/>
                          </a:solidFill>
                          <a:latin typeface="Calibri"/>
                          <a:ea typeface="Calibri"/>
                        </a:rPr>
                        <a:t>Investments</a:t>
                      </a:r>
                    </a:p>
                  </a:txBody>
                  <a:tcPr marL="27432" marR="27432" marT="0" marB="0" anchor="ctr">
                    <a:lnL w="0"/>
                    <a:lnR w="0"/>
                    <a:lnT w="0"/>
                    <a:lnB w="12700" cmpd="sng">
                      <a:solidFill>
                        <a:srgbClr val="000000"/>
                      </a:solidFill>
                      <a:prstDash val="solid"/>
                    </a:lnB>
                    <a:noFill/>
                  </a:tcPr>
                </a:tc>
                <a:tc vMerge="1">
                  <a:txBody>
                    <a:bodyPr/>
                    <a:lstStyle>
                      <a:defPPr/>
                    </a:lstStyle>
                    <a:p>
                      <a:endParaRPr/>
                    </a:p>
                  </a:txBody>
                  <a:tcPr anchor="b">
                    <a:lnL w="0"/>
                    <a:lnR w="0"/>
                    <a:lnT w="0"/>
                    <a:lnB w="0"/>
                    <a:noFill/>
                  </a:tcPr>
                </a:tc>
                <a:tc vMerge="1">
                  <a:txBody>
                    <a:bodyPr/>
                    <a:lstStyle>
                      <a:defPPr/>
                    </a:lstStyle>
                    <a:p>
                      <a:endParaRPr/>
                    </a:p>
                  </a:txBody>
                  <a:tcPr anchor="b">
                    <a:lnL w="0"/>
                    <a:lnR w="0"/>
                    <a:lnT w="0"/>
                    <a:lnB w="0"/>
                    <a:noFill/>
                  </a:tcPr>
                </a:tc>
                <a:tc vMerge="1">
                  <a:txBody>
                    <a:bodyPr/>
                    <a:lstStyle>
                      <a:defPPr/>
                    </a:lstStyle>
                    <a:p>
                      <a:endParaRPr/>
                    </a:p>
                  </a:txBody>
                  <a:tcPr anchor="b">
                    <a:lnL w="0"/>
                    <a:lnR w="0"/>
                    <a:lnT w="0"/>
                    <a:lnB w="0"/>
                    <a:noFill/>
                  </a:tcPr>
                </a:tc>
                <a:tc vMerge="1">
                  <a:txBody>
                    <a:bodyPr/>
                    <a:lstStyle>
                      <a:defPPr/>
                    </a:lstStyle>
                    <a:p>
                      <a:endParaRPr/>
                    </a:p>
                  </a:txBody>
                  <a:tcPr anchor="b">
                    <a:lnL w="0"/>
                    <a:lnR w="0"/>
                    <a:lnT w="0"/>
                    <a:lnB w="0"/>
                    <a:noFill/>
                  </a:tcPr>
                </a:tc>
                <a:extLst>
                  <a:ext uri="{0D108BD9-81ED-4DB2-BD59-A6C34878D82A}">
                    <a16:rowId xmlns:a16="http://schemas.microsoft.com/office/drawing/2014/main" val="10002"/>
                  </a:ext>
                </a:extLst>
              </a:tr>
              <a:tr h="200025">
                <a:tc>
                  <a:txBody>
                    <a:bodyPr/>
                    <a:lstStyle>
                      <a:defPPr/>
                    </a:lstStyle>
                    <a:p>
                      <a:pPr marL="76200" algn="l">
                        <a:lnSpc>
                          <a:spcPct val="83000"/>
                        </a:lnSpc>
                      </a:pPr>
                      <a:r>
                        <a:rPr sz="1300">
                          <a:solidFill>
                            <a:srgbClr val="000000"/>
                          </a:solidFill>
                          <a:latin typeface="Calibri Light"/>
                          <a:ea typeface="Calibri Light"/>
                        </a:rPr>
                        <a:t>Non-Agency RMBS, at fair value</a:t>
                      </a:r>
                    </a:p>
                  </a:txBody>
                  <a:tcPr marL="27432" marR="27432" marT="0" marB="0" anchor="ctr">
                    <a:lnL w="0"/>
                    <a:lnR w="0"/>
                    <a:lnT w="12700" cmpd="sng">
                      <a:solidFill>
                        <a:srgbClr val="000000"/>
                      </a:solidFill>
                      <a:prstDash val="solid"/>
                    </a:lnT>
                    <a:lnB w="0"/>
                    <a:solidFill>
                      <a:srgbClr val="EBE9E9"/>
                    </a:solidFill>
                  </a:tcPr>
                </a:tc>
                <a:tc>
                  <a:txBody>
                    <a:bodyPr/>
                    <a:lstStyle>
                      <a:defPPr/>
                    </a:lstStyle>
                    <a:p>
                      <a:pPr algn="r">
                        <a:lnSpc>
                          <a:spcPct val="83000"/>
                        </a:lnSpc>
                        <a:tabLst>
                          <a:tab pos="443103" algn="l"/>
                          <a:tab pos="1157224" algn="l"/>
                        </a:tabLst>
                      </a:pPr>
                      <a:r>
                        <a:rPr sz="1300">
                          <a:solidFill>
                            <a:srgbClr val="000000"/>
                          </a:solidFill>
                          <a:latin typeface="Calibri Light"/>
                          <a:ea typeface="Calibri Light"/>
                        </a:rPr>
                        <a:t>$	1,012,368	</a:t>
                      </a:r>
                    </a:p>
                  </a:txBody>
                  <a:tcPr marL="0" marR="9144" marT="0" marB="0" anchor="ctr">
                    <a:lnL w="0"/>
                    <a:lnR w="0"/>
                    <a:lnT w="12700" cmpd="sng">
                      <a:solidFill>
                        <a:srgbClr val="000000"/>
                      </a:solidFill>
                      <a:prstDash val="solid"/>
                    </a:lnT>
                    <a:lnB w="0"/>
                    <a:solidFill>
                      <a:srgbClr val="EBE9E9"/>
                    </a:solidFill>
                  </a:tcPr>
                </a:tc>
                <a:tc>
                  <a:txBody>
                    <a:bodyPr/>
                    <a:lstStyle>
                      <a:defPPr/>
                    </a:lstStyle>
                    <a:p>
                      <a:pPr algn="r">
                        <a:lnSpc>
                          <a:spcPct val="83000"/>
                        </a:lnSpc>
                        <a:tabLst>
                          <a:tab pos="671830" algn="l"/>
                          <a:tab pos="1261999" algn="l"/>
                        </a:tabLst>
                      </a:pPr>
                      <a:r>
                        <a:rPr sz="1300">
                          <a:solidFill>
                            <a:srgbClr val="000000"/>
                          </a:solidFill>
                          <a:latin typeface="Calibri Light"/>
                          <a:ea typeface="Calibri Light"/>
                        </a:rPr>
                        <a:t>$	309,407	</a:t>
                      </a:r>
                    </a:p>
                  </a:txBody>
                  <a:tcPr marL="0" marR="9144" marT="0" marB="0" anchor="ctr">
                    <a:lnL w="0"/>
                    <a:lnR w="0"/>
                    <a:lnT w="12700" cmpd="sng">
                      <a:solidFill>
                        <a:srgbClr val="000000"/>
                      </a:solidFill>
                      <a:prstDash val="solid"/>
                    </a:lnT>
                    <a:lnB w="0"/>
                    <a:solidFill>
                      <a:srgbClr val="EBE9E9"/>
                    </a:solidFill>
                  </a:tcPr>
                </a:tc>
                <a:tc>
                  <a:txBody>
                    <a:bodyPr/>
                    <a:lstStyle>
                      <a:defPPr/>
                    </a:lstStyle>
                    <a:p>
                      <a:pPr algn="r">
                        <a:lnSpc>
                          <a:spcPct val="83000"/>
                        </a:lnSpc>
                        <a:tabLst>
                          <a:tab pos="835660" algn="l"/>
                          <a:tab pos="1033399" algn="l"/>
                        </a:tabLst>
                      </a:pPr>
                      <a:r>
                        <a:rPr sz="1300">
                          <a:solidFill>
                            <a:srgbClr val="000000"/>
                          </a:solidFill>
                          <a:latin typeface="Calibri Light"/>
                          <a:ea typeface="Calibri Light"/>
                        </a:rPr>
                        <a:t>$	—	</a:t>
                      </a:r>
                    </a:p>
                  </a:txBody>
                  <a:tcPr marL="0" marR="9144" marT="0" marB="0" anchor="ctr">
                    <a:lnL w="0"/>
                    <a:lnR w="0"/>
                    <a:lnT w="12700" cmpd="sng">
                      <a:solidFill>
                        <a:srgbClr val="000000"/>
                      </a:solidFill>
                      <a:prstDash val="solid"/>
                    </a:lnT>
                    <a:lnB w="0"/>
                    <a:solidFill>
                      <a:srgbClr val="EBE9E9"/>
                    </a:solidFill>
                  </a:tcPr>
                </a:tc>
                <a:tc>
                  <a:txBody>
                    <a:bodyPr/>
                    <a:lstStyle>
                      <a:defPPr/>
                    </a:lstStyle>
                    <a:p>
                      <a:pPr algn="r">
                        <a:lnSpc>
                          <a:spcPct val="83000"/>
                        </a:lnSpc>
                        <a:tabLst>
                          <a:tab pos="414528" algn="l"/>
                          <a:tab pos="1128649" algn="l"/>
                        </a:tabLst>
                      </a:pPr>
                      <a:r>
                        <a:rPr sz="1300">
                          <a:solidFill>
                            <a:srgbClr val="000000"/>
                          </a:solidFill>
                          <a:latin typeface="Calibri Light"/>
                          <a:ea typeface="Calibri Light"/>
                        </a:rPr>
                        <a:t>$	1,321,775	</a:t>
                      </a:r>
                    </a:p>
                  </a:txBody>
                  <a:tcPr marL="0" marR="9144" marT="0" marB="0" anchor="ctr">
                    <a:lnL w="0"/>
                    <a:lnR w="0"/>
                    <a:lnT w="12700" cmpd="sng">
                      <a:solidFill>
                        <a:srgbClr val="000000"/>
                      </a:solidFill>
                      <a:prstDash val="solid"/>
                    </a:lnT>
                    <a:lnB w="0"/>
                    <a:solidFill>
                      <a:srgbClr val="EBE9E9"/>
                    </a:solidFill>
                  </a:tcPr>
                </a:tc>
                <a:extLst>
                  <a:ext uri="{0D108BD9-81ED-4DB2-BD59-A6C34878D82A}">
                    <a16:rowId xmlns:a16="http://schemas.microsoft.com/office/drawing/2014/main" val="10003"/>
                  </a:ext>
                </a:extLst>
              </a:tr>
              <a:tr h="219075">
                <a:tc>
                  <a:txBody>
                    <a:bodyPr/>
                    <a:lstStyle>
                      <a:defPPr/>
                    </a:lstStyle>
                    <a:p>
                      <a:pPr marL="76200" algn="l">
                        <a:lnSpc>
                          <a:spcPct val="83000"/>
                        </a:lnSpc>
                      </a:pPr>
                      <a:r>
                        <a:rPr sz="1300">
                          <a:solidFill>
                            <a:srgbClr val="000000"/>
                          </a:solidFill>
                          <a:latin typeface="Calibri Light"/>
                          <a:ea typeface="Calibri Light"/>
                        </a:rPr>
                        <a:t>Agency RMBS, at fair value</a:t>
                      </a:r>
                    </a:p>
                  </a:txBody>
                  <a:tcPr marL="27432" marR="27432" marT="0" marB="0" anchor="ctr">
                    <a:lnL w="0"/>
                    <a:lnR w="0"/>
                    <a:lnT w="0"/>
                    <a:lnB w="0"/>
                    <a:solidFill>
                      <a:srgbClr val="FFFFFF"/>
                    </a:solidFill>
                  </a:tcPr>
                </a:tc>
                <a:tc>
                  <a:txBody>
                    <a:bodyPr/>
                    <a:lstStyle>
                      <a:defPPr/>
                    </a:lstStyle>
                    <a:p>
                      <a:pPr algn="r">
                        <a:lnSpc>
                          <a:spcPct val="83000"/>
                        </a:lnSpc>
                        <a:tabLst>
                          <a:tab pos="650621" algn="l"/>
                          <a:tab pos="1157224" algn="l"/>
                        </a:tabLst>
                      </a:pPr>
                      <a:r>
                        <a:rPr sz="1300">
                          <a:solidFill>
                            <a:srgbClr val="000000"/>
                          </a:solidFill>
                          <a:latin typeface="Calibri Light"/>
                          <a:ea typeface="Calibri Light"/>
                        </a:rPr>
                        <a:t>	73,454	</a:t>
                      </a:r>
                    </a:p>
                  </a:txBody>
                  <a:tcPr marL="0" marR="9144" marT="0" marB="0" anchor="ctr">
                    <a:lnL w="0"/>
                    <a:lnR w="0"/>
                    <a:lnT w="0"/>
                    <a:lnB w="0"/>
                    <a:solidFill>
                      <a:srgbClr val="FFFFFF"/>
                    </a:solidFill>
                  </a:tcPr>
                </a:tc>
                <a:tc>
                  <a:txBody>
                    <a:bodyPr/>
                    <a:lstStyle>
                      <a:defPPr/>
                    </a:lstStyle>
                    <a:p>
                      <a:pPr algn="r">
                        <a:lnSpc>
                          <a:spcPct val="83000"/>
                        </a:lnSpc>
                        <a:tabLst>
                          <a:tab pos="1064260" algn="l"/>
                          <a:tab pos="1261999" algn="l"/>
                        </a:tabLst>
                      </a:pPr>
                      <a:r>
                        <a:rPr sz="1300">
                          <a:solidFill>
                            <a:srgbClr val="000000"/>
                          </a:solidFill>
                          <a:latin typeface="Calibri Light"/>
                          <a:ea typeface="Calibri Light"/>
                        </a:rPr>
                        <a:t>	—	</a:t>
                      </a:r>
                    </a:p>
                  </a:txBody>
                  <a:tcPr marL="0" marR="9144" marT="0" marB="0" anchor="ctr">
                    <a:lnL w="0"/>
                    <a:lnR w="0"/>
                    <a:lnT w="0"/>
                    <a:lnB w="0"/>
                    <a:solidFill>
                      <a:srgbClr val="FFFFFF"/>
                    </a:solidFill>
                  </a:tcPr>
                </a:tc>
                <a:tc>
                  <a:txBody>
                    <a:bodyPr/>
                    <a:lstStyle>
                      <a:defPPr/>
                    </a:lstStyle>
                    <a:p>
                      <a:pPr algn="r">
                        <a:lnSpc>
                          <a:spcPct val="83000"/>
                        </a:lnSpc>
                        <a:tabLst>
                          <a:tab pos="835660" algn="l"/>
                          <a:tab pos="1033399" algn="l"/>
                        </a:tabLst>
                      </a:pPr>
                      <a:r>
                        <a:rPr sz="1300">
                          <a:solidFill>
                            <a:srgbClr val="000000"/>
                          </a:solidFill>
                          <a:latin typeface="Calibri Light"/>
                          <a:ea typeface="Calibri Light"/>
                        </a:rPr>
                        <a:t>	—	</a:t>
                      </a:r>
                    </a:p>
                  </a:txBody>
                  <a:tcPr marL="0" marR="9144" marT="0" marB="0" anchor="ctr">
                    <a:lnL w="0"/>
                    <a:lnR w="0"/>
                    <a:lnT w="0"/>
                    <a:lnB w="0"/>
                    <a:solidFill>
                      <a:srgbClr val="FFFFFF"/>
                    </a:solidFill>
                  </a:tcPr>
                </a:tc>
                <a:tc>
                  <a:txBody>
                    <a:bodyPr/>
                    <a:lstStyle>
                      <a:defPPr/>
                    </a:lstStyle>
                    <a:p>
                      <a:pPr algn="r">
                        <a:lnSpc>
                          <a:spcPct val="83000"/>
                        </a:lnSpc>
                        <a:tabLst>
                          <a:tab pos="622046" algn="l"/>
                          <a:tab pos="1128649" algn="l"/>
                        </a:tabLst>
                      </a:pPr>
                      <a:r>
                        <a:rPr sz="1300">
                          <a:solidFill>
                            <a:srgbClr val="000000"/>
                          </a:solidFill>
                          <a:latin typeface="Calibri Light"/>
                          <a:ea typeface="Calibri Light"/>
                        </a:rPr>
                        <a:t>	73,454	</a:t>
                      </a:r>
                    </a:p>
                  </a:txBody>
                  <a:tcPr marL="0" marR="9144" marT="0" marB="0" anchor="ctr">
                    <a:lnL w="0"/>
                    <a:lnR w="0"/>
                    <a:lnT w="0"/>
                    <a:lnB w="0"/>
                    <a:solidFill>
                      <a:srgbClr val="FFFFFF"/>
                    </a:solidFill>
                  </a:tcPr>
                </a:tc>
                <a:extLst>
                  <a:ext uri="{0D108BD9-81ED-4DB2-BD59-A6C34878D82A}">
                    <a16:rowId xmlns:a16="http://schemas.microsoft.com/office/drawing/2014/main" val="10004"/>
                  </a:ext>
                </a:extLst>
              </a:tr>
              <a:tr h="209550">
                <a:tc>
                  <a:txBody>
                    <a:bodyPr/>
                    <a:lstStyle>
                      <a:defPPr/>
                    </a:lstStyle>
                    <a:p>
                      <a:pPr marL="76200" algn="l">
                        <a:lnSpc>
                          <a:spcPct val="83000"/>
                        </a:lnSpc>
                      </a:pPr>
                      <a:r>
                        <a:rPr sz="1300">
                          <a:solidFill>
                            <a:srgbClr val="000000"/>
                          </a:solidFill>
                          <a:latin typeface="Calibri Light"/>
                          <a:ea typeface="Calibri Light"/>
                        </a:rPr>
                        <a:t>Agency CMBS, at fair value</a:t>
                      </a:r>
                    </a:p>
                  </a:txBody>
                  <a:tcPr marL="27432" marR="27432" marT="0" marB="0" anchor="ctr">
                    <a:lnL w="0"/>
                    <a:lnR w="0"/>
                    <a:lnT w="0"/>
                    <a:lnB w="0"/>
                    <a:solidFill>
                      <a:srgbClr val="EBE9E9"/>
                    </a:solidFill>
                  </a:tcPr>
                </a:tc>
                <a:tc>
                  <a:txBody>
                    <a:bodyPr/>
                    <a:lstStyle>
                      <a:defPPr/>
                    </a:lstStyle>
                    <a:p>
                      <a:pPr algn="r">
                        <a:lnSpc>
                          <a:spcPct val="83000"/>
                        </a:lnSpc>
                        <a:tabLst>
                          <a:tab pos="567055" algn="l"/>
                          <a:tab pos="1157224" algn="l"/>
                        </a:tabLst>
                      </a:pPr>
                      <a:r>
                        <a:rPr sz="1300">
                          <a:solidFill>
                            <a:srgbClr val="000000"/>
                          </a:solidFill>
                          <a:latin typeface="Calibri Light"/>
                          <a:ea typeface="Calibri Light"/>
                        </a:rPr>
                        <a:t>	455,637	</a:t>
                      </a:r>
                    </a:p>
                  </a:txBody>
                  <a:tcPr marL="0" marR="9144" marT="0" marB="0" anchor="ctr">
                    <a:lnL w="0"/>
                    <a:lnR w="0"/>
                    <a:lnT w="0"/>
                    <a:lnB w="0"/>
                    <a:solidFill>
                      <a:srgbClr val="EBE9E9"/>
                    </a:solidFill>
                  </a:tcPr>
                </a:tc>
                <a:tc>
                  <a:txBody>
                    <a:bodyPr/>
                    <a:lstStyle>
                      <a:defPPr/>
                    </a:lstStyle>
                    <a:p>
                      <a:pPr algn="r">
                        <a:lnSpc>
                          <a:spcPct val="83000"/>
                        </a:lnSpc>
                        <a:tabLst>
                          <a:tab pos="1064260" algn="l"/>
                          <a:tab pos="1261999" algn="l"/>
                        </a:tabLst>
                      </a:pPr>
                      <a:r>
                        <a:rPr sz="1300">
                          <a:solidFill>
                            <a:srgbClr val="000000"/>
                          </a:solidFill>
                          <a:latin typeface="Calibri Light"/>
                          <a:ea typeface="Calibri Light"/>
                        </a:rPr>
                        <a:t>	—	</a:t>
                      </a:r>
                    </a:p>
                  </a:txBody>
                  <a:tcPr marL="0" marR="9144" marT="0" marB="0" anchor="ctr">
                    <a:lnL w="0"/>
                    <a:lnR w="0"/>
                    <a:lnT w="0"/>
                    <a:lnB w="0"/>
                    <a:solidFill>
                      <a:srgbClr val="EBE9E9"/>
                    </a:solidFill>
                  </a:tcPr>
                </a:tc>
                <a:tc>
                  <a:txBody>
                    <a:bodyPr/>
                    <a:lstStyle>
                      <a:defPPr/>
                    </a:lstStyle>
                    <a:p>
                      <a:pPr algn="r">
                        <a:lnSpc>
                          <a:spcPct val="83000"/>
                        </a:lnSpc>
                        <a:tabLst>
                          <a:tab pos="835660" algn="l"/>
                          <a:tab pos="1033399" algn="l"/>
                        </a:tabLst>
                      </a:pPr>
                      <a:r>
                        <a:rPr sz="1300">
                          <a:solidFill>
                            <a:srgbClr val="000000"/>
                          </a:solidFill>
                          <a:latin typeface="Calibri Light"/>
                          <a:ea typeface="Calibri Light"/>
                        </a:rPr>
                        <a:t>	—	</a:t>
                      </a:r>
                    </a:p>
                  </a:txBody>
                  <a:tcPr marL="0" marR="9144" marT="0" marB="0" anchor="ctr">
                    <a:lnL w="0"/>
                    <a:lnR w="0"/>
                    <a:lnT w="0"/>
                    <a:lnB w="0"/>
                    <a:solidFill>
                      <a:srgbClr val="EBE9E9"/>
                    </a:solidFill>
                  </a:tcPr>
                </a:tc>
                <a:tc>
                  <a:txBody>
                    <a:bodyPr/>
                    <a:lstStyle>
                      <a:defPPr/>
                    </a:lstStyle>
                    <a:p>
                      <a:pPr algn="r">
                        <a:lnSpc>
                          <a:spcPct val="83000"/>
                        </a:lnSpc>
                        <a:tabLst>
                          <a:tab pos="538480" algn="l"/>
                          <a:tab pos="1128649" algn="l"/>
                        </a:tabLst>
                      </a:pPr>
                      <a:r>
                        <a:rPr sz="1300">
                          <a:solidFill>
                            <a:srgbClr val="000000"/>
                          </a:solidFill>
                          <a:latin typeface="Calibri Light"/>
                          <a:ea typeface="Calibri Light"/>
                        </a:rPr>
                        <a:t>	455,637	</a:t>
                      </a:r>
                    </a:p>
                  </a:txBody>
                  <a:tcPr marL="0" marR="9144" marT="0" marB="0" anchor="ctr">
                    <a:lnL w="0"/>
                    <a:lnR w="0"/>
                    <a:lnT w="0"/>
                    <a:lnB w="0"/>
                    <a:solidFill>
                      <a:srgbClr val="EBE9E9"/>
                    </a:solidFill>
                  </a:tcPr>
                </a:tc>
                <a:extLst>
                  <a:ext uri="{0D108BD9-81ED-4DB2-BD59-A6C34878D82A}">
                    <a16:rowId xmlns:a16="http://schemas.microsoft.com/office/drawing/2014/main" val="10005"/>
                  </a:ext>
                </a:extLst>
              </a:tr>
              <a:tr h="200025">
                <a:tc>
                  <a:txBody>
                    <a:bodyPr/>
                    <a:lstStyle>
                      <a:defPPr/>
                    </a:lstStyle>
                    <a:p>
                      <a:pPr marL="76200" algn="l">
                        <a:lnSpc>
                          <a:spcPct val="83000"/>
                        </a:lnSpc>
                      </a:pPr>
                      <a:r>
                        <a:rPr sz="1300">
                          <a:solidFill>
                            <a:srgbClr val="000000"/>
                          </a:solidFill>
                          <a:latin typeface="Calibri Light"/>
                          <a:ea typeface="Calibri Light"/>
                        </a:rPr>
                        <a:t>Residential Mortgage Loans</a:t>
                      </a:r>
                    </a:p>
                  </a:txBody>
                  <a:tcPr marL="27432" marR="27432" marT="0" marB="0" anchor="ctr">
                    <a:lnL w="0"/>
                    <a:lnR w="0"/>
                    <a:lnT w="0"/>
                    <a:lnB w="12700" cmpd="sng">
                      <a:solidFill>
                        <a:srgbClr val="000000"/>
                      </a:solidFill>
                      <a:prstDash val="solid"/>
                    </a:lnB>
                    <a:solidFill>
                      <a:srgbClr val="FFFFFF"/>
                    </a:solidFill>
                  </a:tcPr>
                </a:tc>
                <a:tc>
                  <a:txBody>
                    <a:bodyPr/>
                    <a:lstStyle>
                      <a:defPPr/>
                    </a:lstStyle>
                    <a:p>
                      <a:pPr algn="r">
                        <a:lnSpc>
                          <a:spcPct val="83000"/>
                        </a:lnSpc>
                        <a:tabLst>
                          <a:tab pos="959485" algn="l"/>
                          <a:tab pos="1157224" algn="l"/>
                        </a:tabLst>
                      </a:pPr>
                      <a:r>
                        <a:rPr sz="1300">
                          <a:solidFill>
                            <a:srgbClr val="000000"/>
                          </a:solidFill>
                          <a:latin typeface="Calibri Light"/>
                          <a:ea typeface="Calibri Light"/>
                        </a:rPr>
                        <a:t>	—	</a:t>
                      </a:r>
                    </a:p>
                  </a:txBody>
                  <a:tcPr marL="0" marR="9144" marT="0" marB="0" anchor="ctr">
                    <a:lnL w="0"/>
                    <a:lnR w="0"/>
                    <a:lnT w="0"/>
                    <a:lnB w="12700" cmpd="sng">
                      <a:solidFill>
                        <a:srgbClr val="000000"/>
                      </a:solidFill>
                      <a:prstDash val="solid"/>
                    </a:lnB>
                    <a:solidFill>
                      <a:srgbClr val="FFFFFF"/>
                    </a:solidFill>
                  </a:tcPr>
                </a:tc>
                <a:tc>
                  <a:txBody>
                    <a:bodyPr/>
                    <a:lstStyle>
                      <a:defPPr/>
                    </a:lstStyle>
                    <a:p>
                      <a:pPr algn="r">
                        <a:lnSpc>
                          <a:spcPct val="83000"/>
                        </a:lnSpc>
                        <a:tabLst>
                          <a:tab pos="464312" algn="l"/>
                          <a:tab pos="1261999" algn="l"/>
                        </a:tabLst>
                      </a:pPr>
                      <a:r>
                        <a:rPr sz="1300">
                          <a:solidFill>
                            <a:srgbClr val="000000"/>
                          </a:solidFill>
                          <a:latin typeface="Calibri Light"/>
                          <a:ea typeface="Calibri Light"/>
                        </a:rPr>
                        <a:t>	11,082,782	</a:t>
                      </a:r>
                    </a:p>
                  </a:txBody>
                  <a:tcPr marL="0" marR="9144" marT="0" marB="0" anchor="ctr">
                    <a:lnL w="0"/>
                    <a:lnR w="0"/>
                    <a:lnT w="0"/>
                    <a:lnB w="12700" cmpd="sng">
                      <a:solidFill>
                        <a:srgbClr val="000000"/>
                      </a:solidFill>
                      <a:prstDash val="solid"/>
                    </a:lnB>
                    <a:solidFill>
                      <a:srgbClr val="FFFFFF"/>
                    </a:solidFill>
                  </a:tcPr>
                </a:tc>
                <a:tc>
                  <a:txBody>
                    <a:bodyPr/>
                    <a:lstStyle>
                      <a:defPPr/>
                    </a:lstStyle>
                    <a:p>
                      <a:pPr algn="r">
                        <a:lnSpc>
                          <a:spcPct val="83000"/>
                        </a:lnSpc>
                        <a:tabLst>
                          <a:tab pos="443230" algn="l"/>
                          <a:tab pos="1033399" algn="l"/>
                        </a:tabLst>
                      </a:pPr>
                      <a:r>
                        <a:rPr sz="1300">
                          <a:solidFill>
                            <a:srgbClr val="000000"/>
                          </a:solidFill>
                          <a:latin typeface="Calibri Light"/>
                          <a:ea typeface="Calibri Light"/>
                        </a:rPr>
                        <a:t>	811,639	</a:t>
                      </a:r>
                    </a:p>
                  </a:txBody>
                  <a:tcPr marL="0" marR="9144" marT="0" marB="0" anchor="ctr">
                    <a:lnL w="0"/>
                    <a:lnR w="0"/>
                    <a:lnT w="0"/>
                    <a:lnB w="12700" cmpd="sng">
                      <a:solidFill>
                        <a:srgbClr val="000000"/>
                      </a:solidFill>
                      <a:prstDash val="solid"/>
                    </a:lnB>
                    <a:solidFill>
                      <a:srgbClr val="FFFFFF"/>
                    </a:solidFill>
                  </a:tcPr>
                </a:tc>
                <a:tc>
                  <a:txBody>
                    <a:bodyPr/>
                    <a:lstStyle>
                      <a:defPPr/>
                    </a:lstStyle>
                    <a:p>
                      <a:pPr algn="r">
                        <a:lnSpc>
                          <a:spcPct val="83000"/>
                        </a:lnSpc>
                        <a:tabLst>
                          <a:tab pos="330962" algn="l"/>
                          <a:tab pos="1128649" algn="l"/>
                        </a:tabLst>
                      </a:pPr>
                      <a:r>
                        <a:rPr sz="1300">
                          <a:solidFill>
                            <a:srgbClr val="000000"/>
                          </a:solidFill>
                          <a:latin typeface="Calibri Light"/>
                          <a:ea typeface="Calibri Light"/>
                        </a:rPr>
                        <a:t>	11,894,421	</a:t>
                      </a:r>
                    </a:p>
                  </a:txBody>
                  <a:tcPr marL="0" marR="9144" marT="0" marB="0" anchor="ctr">
                    <a:lnL w="0"/>
                    <a:lnR w="0"/>
                    <a:lnT w="0"/>
                    <a:lnB w="12700" cmpd="sng">
                      <a:solidFill>
                        <a:srgbClr val="000000"/>
                      </a:solidFill>
                      <a:prstDash val="solid"/>
                    </a:lnB>
                    <a:solidFill>
                      <a:srgbClr val="FFFFFF"/>
                    </a:solidFill>
                  </a:tcPr>
                </a:tc>
                <a:extLst>
                  <a:ext uri="{0D108BD9-81ED-4DB2-BD59-A6C34878D82A}">
                    <a16:rowId xmlns:a16="http://schemas.microsoft.com/office/drawing/2014/main" val="10006"/>
                  </a:ext>
                </a:extLst>
              </a:tr>
              <a:tr h="200025">
                <a:tc>
                  <a:txBody>
                    <a:bodyPr/>
                    <a:lstStyle>
                      <a:defPPr/>
                    </a:lstStyle>
                    <a:p>
                      <a:pPr algn="l">
                        <a:lnSpc>
                          <a:spcPct val="83000"/>
                        </a:lnSpc>
                      </a:pPr>
                      <a:r>
                        <a:rPr sz="1300">
                          <a:solidFill>
                            <a:srgbClr val="000000"/>
                          </a:solidFill>
                          <a:latin typeface="Calibri Light"/>
                          <a:ea typeface="Calibri Light"/>
                        </a:rPr>
                        <a:t>Total Invested Assets</a:t>
                      </a:r>
                    </a:p>
                  </a:txBody>
                  <a:tcPr marL="27432" marR="27432" marT="0" marB="0" anchor="ctr">
                    <a:lnL w="0"/>
                    <a:lnR w="0"/>
                    <a:lnT w="12700" cmpd="sng">
                      <a:solidFill>
                        <a:srgbClr val="000000"/>
                      </a:solidFill>
                      <a:prstDash val="solid"/>
                    </a:lnT>
                    <a:lnB w="12700" cmpd="sng">
                      <a:solidFill>
                        <a:srgbClr val="000000"/>
                      </a:solidFill>
                      <a:prstDash val="solid"/>
                    </a:lnB>
                    <a:solidFill>
                      <a:srgbClr val="EBE9E9"/>
                    </a:solidFill>
                  </a:tcPr>
                </a:tc>
                <a:tc>
                  <a:txBody>
                    <a:bodyPr/>
                    <a:lstStyle>
                      <a:defPPr/>
                    </a:lstStyle>
                    <a:p>
                      <a:pPr algn="r">
                        <a:lnSpc>
                          <a:spcPct val="83000"/>
                        </a:lnSpc>
                        <a:tabLst>
                          <a:tab pos="443103" algn="l"/>
                          <a:tab pos="1157224" algn="l"/>
                        </a:tabLst>
                      </a:pPr>
                      <a:r>
                        <a:rPr sz="1300">
                          <a:solidFill>
                            <a:srgbClr val="000000"/>
                          </a:solidFill>
                          <a:latin typeface="Calibri Light"/>
                          <a:ea typeface="Calibri Light"/>
                        </a:rPr>
                        <a:t>$	1,541,459	</a:t>
                      </a:r>
                    </a:p>
                  </a:txBody>
                  <a:tcPr marL="0" marR="9144" marT="0" marB="0" anchor="ctr">
                    <a:lnL w="0"/>
                    <a:lnR w="0"/>
                    <a:lnT w="12700" cmpd="sng">
                      <a:solidFill>
                        <a:srgbClr val="000000"/>
                      </a:solidFill>
                      <a:prstDash val="solid"/>
                    </a:lnT>
                    <a:lnB w="12700" cmpd="sng">
                      <a:solidFill>
                        <a:srgbClr val="000000"/>
                      </a:solidFill>
                      <a:prstDash val="solid"/>
                    </a:lnB>
                    <a:solidFill>
                      <a:srgbClr val="EBE9E9"/>
                    </a:solidFill>
                  </a:tcPr>
                </a:tc>
                <a:tc>
                  <a:txBody>
                    <a:bodyPr/>
                    <a:lstStyle>
                      <a:defPPr/>
                    </a:lstStyle>
                    <a:p>
                      <a:pPr algn="r">
                        <a:lnSpc>
                          <a:spcPct val="83000"/>
                        </a:lnSpc>
                        <a:tabLst>
                          <a:tab pos="464312" algn="l"/>
                          <a:tab pos="1261999" algn="l"/>
                        </a:tabLst>
                      </a:pPr>
                      <a:r>
                        <a:rPr sz="1300">
                          <a:solidFill>
                            <a:srgbClr val="000000"/>
                          </a:solidFill>
                          <a:latin typeface="Calibri Light"/>
                          <a:ea typeface="Calibri Light"/>
                        </a:rPr>
                        <a:t>$	11,392,189	</a:t>
                      </a:r>
                    </a:p>
                  </a:txBody>
                  <a:tcPr marL="0" marR="9144" marT="0" marB="0" anchor="ctr">
                    <a:lnL w="0"/>
                    <a:lnR w="0"/>
                    <a:lnT w="12700" cmpd="sng">
                      <a:solidFill>
                        <a:srgbClr val="000000"/>
                      </a:solidFill>
                      <a:prstDash val="solid"/>
                    </a:lnT>
                    <a:lnB w="12700" cmpd="sng">
                      <a:solidFill>
                        <a:srgbClr val="000000"/>
                      </a:solidFill>
                      <a:prstDash val="solid"/>
                    </a:lnB>
                    <a:solidFill>
                      <a:srgbClr val="EBE9E9"/>
                    </a:solidFill>
                  </a:tcPr>
                </a:tc>
                <a:tc>
                  <a:txBody>
                    <a:bodyPr/>
                    <a:lstStyle>
                      <a:defPPr/>
                    </a:lstStyle>
                    <a:p>
                      <a:pPr algn="r">
                        <a:lnSpc>
                          <a:spcPct val="83000"/>
                        </a:lnSpc>
                        <a:tabLst>
                          <a:tab pos="443230" algn="l"/>
                          <a:tab pos="1033399" algn="l"/>
                        </a:tabLst>
                      </a:pPr>
                      <a:r>
                        <a:rPr sz="1300">
                          <a:solidFill>
                            <a:srgbClr val="000000"/>
                          </a:solidFill>
                          <a:latin typeface="Calibri Light"/>
                          <a:ea typeface="Calibri Light"/>
                        </a:rPr>
                        <a:t>$	811,639	</a:t>
                      </a:r>
                    </a:p>
                  </a:txBody>
                  <a:tcPr marL="0" marR="9144" marT="0" marB="0" anchor="ctr">
                    <a:lnL w="0"/>
                    <a:lnR w="0"/>
                    <a:lnT w="12700" cmpd="sng">
                      <a:solidFill>
                        <a:srgbClr val="000000"/>
                      </a:solidFill>
                      <a:prstDash val="solid"/>
                    </a:lnT>
                    <a:lnB w="12700" cmpd="sng">
                      <a:solidFill>
                        <a:srgbClr val="000000"/>
                      </a:solidFill>
                      <a:prstDash val="solid"/>
                    </a:lnB>
                    <a:solidFill>
                      <a:srgbClr val="EBE9E9"/>
                    </a:solidFill>
                  </a:tcPr>
                </a:tc>
                <a:tc>
                  <a:txBody>
                    <a:bodyPr/>
                    <a:lstStyle>
                      <a:defPPr/>
                    </a:lstStyle>
                    <a:p>
                      <a:pPr algn="r">
                        <a:lnSpc>
                          <a:spcPct val="83000"/>
                        </a:lnSpc>
                        <a:tabLst>
                          <a:tab pos="330962" algn="l"/>
                          <a:tab pos="1128649" algn="l"/>
                        </a:tabLst>
                      </a:pPr>
                      <a:r>
                        <a:rPr sz="1300">
                          <a:solidFill>
                            <a:srgbClr val="000000"/>
                          </a:solidFill>
                          <a:latin typeface="Calibri Light"/>
                          <a:ea typeface="Calibri Light"/>
                        </a:rPr>
                        <a:t>$	13,745,287	</a:t>
                      </a:r>
                    </a:p>
                  </a:txBody>
                  <a:tcPr marL="0" marR="9144" marT="0" marB="0" anchor="ctr">
                    <a:lnL w="0"/>
                    <a:lnR w="0"/>
                    <a:lnT w="12700" cmpd="sng">
                      <a:solidFill>
                        <a:srgbClr val="000000"/>
                      </a:solidFill>
                      <a:prstDash val="solid"/>
                    </a:lnT>
                    <a:lnB w="12700" cmpd="sng">
                      <a:solidFill>
                        <a:srgbClr val="000000"/>
                      </a:solidFill>
                      <a:prstDash val="solid"/>
                    </a:lnB>
                    <a:solidFill>
                      <a:srgbClr val="EBE9E9"/>
                    </a:solidFill>
                  </a:tcPr>
                </a:tc>
                <a:extLst>
                  <a:ext uri="{0D108BD9-81ED-4DB2-BD59-A6C34878D82A}">
                    <a16:rowId xmlns:a16="http://schemas.microsoft.com/office/drawing/2014/main" val="10007"/>
                  </a:ext>
                </a:extLst>
              </a:tr>
              <a:tr h="133350">
                <a:tc>
                  <a:txBody>
                    <a:bodyPr/>
                    <a:lstStyle>
                      <a:defPPr/>
                    </a:lstStyle>
                    <a:p>
                      <a:endParaRPr sz="100"/>
                    </a:p>
                  </a:txBody>
                  <a:tcPr marL="0" marR="0" marT="0" marB="0" anchor="b">
                    <a:lnL w="0"/>
                    <a:lnR w="0"/>
                    <a:lnT w="12700" cmpd="sng">
                      <a:solidFill>
                        <a:srgbClr val="000000"/>
                      </a:solidFill>
                      <a:prstDash val="solid"/>
                    </a:lnT>
                    <a:lnB w="0"/>
                    <a:solidFill>
                      <a:srgbClr val="FFFFFF"/>
                    </a:solidFill>
                  </a:tcPr>
                </a:tc>
                <a:tc>
                  <a:txBody>
                    <a:bodyPr/>
                    <a:lstStyle>
                      <a:defPPr/>
                    </a:lstStyle>
                    <a:p>
                      <a:endParaRPr sz="100"/>
                    </a:p>
                  </a:txBody>
                  <a:tcPr marL="0" marR="0" marT="0" marB="0" anchor="b">
                    <a:lnL w="0"/>
                    <a:lnR w="0"/>
                    <a:lnT w="12700" cmpd="sng">
                      <a:solidFill>
                        <a:srgbClr val="000000"/>
                      </a:solidFill>
                      <a:prstDash val="solid"/>
                    </a:lnT>
                    <a:lnB w="0"/>
                    <a:solidFill>
                      <a:srgbClr val="FFFFFF"/>
                    </a:solidFill>
                  </a:tcPr>
                </a:tc>
                <a:tc>
                  <a:txBody>
                    <a:bodyPr/>
                    <a:lstStyle>
                      <a:defPPr/>
                    </a:lstStyle>
                    <a:p>
                      <a:endParaRPr sz="100"/>
                    </a:p>
                  </a:txBody>
                  <a:tcPr marL="0" marR="0" marT="0" marB="0" anchor="b">
                    <a:lnL w="0"/>
                    <a:lnR w="0"/>
                    <a:lnT w="12700" cmpd="sng">
                      <a:solidFill>
                        <a:srgbClr val="000000"/>
                      </a:solidFill>
                      <a:prstDash val="solid"/>
                    </a:lnT>
                    <a:lnB w="0"/>
                    <a:solidFill>
                      <a:srgbClr val="FFFFFF"/>
                    </a:solidFill>
                  </a:tcPr>
                </a:tc>
                <a:tc>
                  <a:txBody>
                    <a:bodyPr/>
                    <a:lstStyle>
                      <a:defPPr/>
                    </a:lstStyle>
                    <a:p>
                      <a:endParaRPr sz="100"/>
                    </a:p>
                  </a:txBody>
                  <a:tcPr marL="0" marR="0" marT="0" marB="0" anchor="b">
                    <a:lnL w="0"/>
                    <a:lnR w="0"/>
                    <a:lnT w="12700" cmpd="sng">
                      <a:solidFill>
                        <a:srgbClr val="000000"/>
                      </a:solidFill>
                      <a:prstDash val="solid"/>
                    </a:lnT>
                    <a:lnB w="0"/>
                    <a:solidFill>
                      <a:srgbClr val="FFFFFF"/>
                    </a:solidFill>
                  </a:tcPr>
                </a:tc>
                <a:tc>
                  <a:txBody>
                    <a:bodyPr/>
                    <a:lstStyle>
                      <a:defPPr/>
                    </a:lstStyle>
                    <a:p>
                      <a:endParaRPr sz="100"/>
                    </a:p>
                  </a:txBody>
                  <a:tcPr marL="0" marR="0" marT="0" marB="0" anchor="b">
                    <a:lnL w="0"/>
                    <a:lnR w="0"/>
                    <a:lnT w="12700" cmpd="sng">
                      <a:solidFill>
                        <a:srgbClr val="000000"/>
                      </a:solidFill>
                      <a:prstDash val="solid"/>
                    </a:lnT>
                    <a:lnB w="0"/>
                    <a:solidFill>
                      <a:srgbClr val="FFFFFF"/>
                    </a:solidFill>
                  </a:tcPr>
                </a:tc>
                <a:extLst>
                  <a:ext uri="{0D108BD9-81ED-4DB2-BD59-A6C34878D82A}">
                    <a16:rowId xmlns:a16="http://schemas.microsoft.com/office/drawing/2014/main" val="10008"/>
                  </a:ext>
                </a:extLst>
              </a:tr>
              <a:tr h="200025">
                <a:tc gridSpan="2">
                  <a:txBody>
                    <a:bodyPr/>
                    <a:lstStyle>
                      <a:defPPr/>
                    </a:lstStyle>
                    <a:p>
                      <a:pPr algn="l">
                        <a:lnSpc>
                          <a:spcPct val="83000"/>
                        </a:lnSpc>
                      </a:pPr>
                      <a:r>
                        <a:rPr sz="1300" b="1">
                          <a:solidFill>
                            <a:srgbClr val="000000"/>
                          </a:solidFill>
                          <a:latin typeface="Calibri"/>
                          <a:ea typeface="Calibri"/>
                        </a:rPr>
                        <a:t>Securitized Debt (Non-Recourse), collateralized by:</a:t>
                      </a:r>
                    </a:p>
                  </a:txBody>
                  <a:tcPr marL="27432" marR="27432" marT="0" marB="0" anchor="ctr">
                    <a:lnL w="0"/>
                    <a:lnR w="0"/>
                    <a:lnT w="0"/>
                    <a:lnB w="12700" cmpd="sng">
                      <a:solidFill>
                        <a:srgbClr val="000000"/>
                      </a:solidFill>
                      <a:prstDash val="solid"/>
                    </a:lnB>
                    <a:solidFill>
                      <a:srgbClr val="FFFFFF"/>
                    </a:solidFill>
                  </a:tcPr>
                </a:tc>
                <a:tc hMerge="1">
                  <a:txBody>
                    <a:bodyPr/>
                    <a:lstStyle>
                      <a:defPPr/>
                    </a:lstStyle>
                    <a:p>
                      <a:endParaRPr/>
                    </a:p>
                  </a:txBody>
                  <a:tcPr anchor="b">
                    <a:lnL w="0"/>
                    <a:lnR w="0"/>
                    <a:lnT w="0"/>
                    <a:lnB w="12700" cmpd="sng">
                      <a:solidFill>
                        <a:srgbClr val="000000"/>
                      </a:solidFill>
                      <a:prstDash val="solid"/>
                    </a:lnB>
                    <a:noFill/>
                  </a:tcPr>
                </a:tc>
                <a:tc>
                  <a:txBody>
                    <a:bodyPr/>
                    <a:lstStyle>
                      <a:defPPr/>
                    </a:lstStyle>
                    <a:p>
                      <a:endParaRPr sz="100"/>
                    </a:p>
                  </a:txBody>
                  <a:tcPr marL="0" marR="0" marT="0" marB="0" anchor="b">
                    <a:lnL w="0"/>
                    <a:lnR w="0"/>
                    <a:lnT w="0"/>
                    <a:lnB w="12700" cmpd="sng">
                      <a:solidFill>
                        <a:srgbClr val="000000"/>
                      </a:solidFill>
                      <a:prstDash val="solid"/>
                    </a:lnB>
                    <a:solidFill>
                      <a:srgbClr val="FFFFFF"/>
                    </a:solidFill>
                  </a:tcPr>
                </a:tc>
                <a:tc>
                  <a:txBody>
                    <a:bodyPr/>
                    <a:lstStyle>
                      <a:defPPr/>
                    </a:lstStyle>
                    <a:p>
                      <a:endParaRPr sz="100"/>
                    </a:p>
                  </a:txBody>
                  <a:tcPr marL="0" marR="0" marT="0" marB="0" anchor="b">
                    <a:lnL w="0"/>
                    <a:lnR w="0"/>
                    <a:lnT w="0"/>
                    <a:lnB w="12700" cmpd="sng">
                      <a:solidFill>
                        <a:srgbClr val="000000"/>
                      </a:solidFill>
                      <a:prstDash val="solid"/>
                    </a:lnB>
                    <a:solidFill>
                      <a:srgbClr val="FFFFFF"/>
                    </a:solidFill>
                  </a:tcPr>
                </a:tc>
                <a:tc>
                  <a:txBody>
                    <a:bodyPr/>
                    <a:lstStyle>
                      <a:defPPr/>
                    </a:lstStyle>
                    <a:p>
                      <a:endParaRPr sz="100"/>
                    </a:p>
                  </a:txBody>
                  <a:tcPr marL="0" marR="0" marT="0" marB="0" anchor="b">
                    <a:lnL w="0"/>
                    <a:lnR w="0"/>
                    <a:lnT w="0"/>
                    <a:lnB w="12700" cmpd="sng">
                      <a:solidFill>
                        <a:srgbClr val="000000"/>
                      </a:solidFill>
                      <a:prstDash val="solid"/>
                    </a:lnB>
                    <a:solidFill>
                      <a:srgbClr val="FFFFFF"/>
                    </a:solidFill>
                  </a:tcPr>
                </a:tc>
                <a:extLst>
                  <a:ext uri="{0D108BD9-81ED-4DB2-BD59-A6C34878D82A}">
                    <a16:rowId xmlns:a16="http://schemas.microsoft.com/office/drawing/2014/main" val="10009"/>
                  </a:ext>
                </a:extLst>
              </a:tr>
              <a:tr h="209550">
                <a:tc>
                  <a:txBody>
                    <a:bodyPr/>
                    <a:lstStyle>
                      <a:defPPr/>
                    </a:lstStyle>
                    <a:p>
                      <a:pPr marL="76200" algn="l">
                        <a:lnSpc>
                          <a:spcPct val="83000"/>
                        </a:lnSpc>
                      </a:pPr>
                      <a:r>
                        <a:rPr sz="1300">
                          <a:solidFill>
                            <a:srgbClr val="000000"/>
                          </a:solidFill>
                          <a:latin typeface="Calibri Light"/>
                          <a:ea typeface="Calibri Light"/>
                        </a:rPr>
                        <a:t>Non-Agency RMBS</a:t>
                      </a:r>
                    </a:p>
                  </a:txBody>
                  <a:tcPr marL="27432" marR="27432" marT="0" marB="0" anchor="ctr">
                    <a:lnL w="0"/>
                    <a:lnR w="0"/>
                    <a:lnT w="12700" cmpd="sng">
                      <a:solidFill>
                        <a:srgbClr val="000000"/>
                      </a:solidFill>
                      <a:prstDash val="solid"/>
                    </a:lnT>
                    <a:lnB w="0"/>
                    <a:solidFill>
                      <a:srgbClr val="EBE9E9"/>
                    </a:solidFill>
                  </a:tcPr>
                </a:tc>
                <a:tc>
                  <a:txBody>
                    <a:bodyPr/>
                    <a:lstStyle>
                      <a:defPPr/>
                    </a:lstStyle>
                    <a:p>
                      <a:pPr algn="r">
                        <a:lnSpc>
                          <a:spcPct val="83000"/>
                        </a:lnSpc>
                        <a:tabLst>
                          <a:tab pos="959485" algn="l"/>
                          <a:tab pos="1157224" algn="l"/>
                        </a:tabLst>
                      </a:pPr>
                      <a:r>
                        <a:rPr sz="1300">
                          <a:solidFill>
                            <a:srgbClr val="000000"/>
                          </a:solidFill>
                          <a:latin typeface="Calibri Light"/>
                          <a:ea typeface="Calibri Light"/>
                        </a:rPr>
                        <a:t>$	—	</a:t>
                      </a:r>
                    </a:p>
                  </a:txBody>
                  <a:tcPr marL="0" marR="9144" marT="0" marB="0" anchor="ctr">
                    <a:lnL w="0"/>
                    <a:lnR w="0"/>
                    <a:lnT w="12700" cmpd="sng">
                      <a:solidFill>
                        <a:srgbClr val="000000"/>
                      </a:solidFill>
                      <a:prstDash val="solid"/>
                    </a:lnT>
                    <a:lnB w="0"/>
                    <a:solidFill>
                      <a:srgbClr val="EBE9E9"/>
                    </a:solidFill>
                  </a:tcPr>
                </a:tc>
                <a:tc>
                  <a:txBody>
                    <a:bodyPr/>
                    <a:lstStyle>
                      <a:defPPr/>
                    </a:lstStyle>
                    <a:p>
                      <a:pPr algn="r">
                        <a:lnSpc>
                          <a:spcPct val="83000"/>
                        </a:lnSpc>
                        <a:tabLst>
                          <a:tab pos="755396" algn="l"/>
                          <a:tab pos="1261999" algn="l"/>
                        </a:tabLst>
                      </a:pPr>
                      <a:r>
                        <a:rPr sz="1300">
                          <a:solidFill>
                            <a:srgbClr val="000000"/>
                          </a:solidFill>
                          <a:latin typeface="Calibri Light"/>
                          <a:ea typeface="Calibri Light"/>
                        </a:rPr>
                        <a:t>$	81,732	</a:t>
                      </a:r>
                    </a:p>
                  </a:txBody>
                  <a:tcPr marL="0" marR="9144" marT="0" marB="0" anchor="ctr">
                    <a:lnL w="0"/>
                    <a:lnR w="0"/>
                    <a:lnT w="12700" cmpd="sng">
                      <a:solidFill>
                        <a:srgbClr val="000000"/>
                      </a:solidFill>
                      <a:prstDash val="solid"/>
                    </a:lnT>
                    <a:lnB w="0"/>
                    <a:solidFill>
                      <a:srgbClr val="EBE9E9"/>
                    </a:solidFill>
                  </a:tcPr>
                </a:tc>
                <a:tc>
                  <a:txBody>
                    <a:bodyPr/>
                    <a:lstStyle>
                      <a:defPPr/>
                    </a:lstStyle>
                    <a:p>
                      <a:pPr algn="r">
                        <a:lnSpc>
                          <a:spcPct val="83000"/>
                        </a:lnSpc>
                        <a:tabLst>
                          <a:tab pos="835660" algn="l"/>
                          <a:tab pos="1033399" algn="l"/>
                        </a:tabLst>
                      </a:pPr>
                      <a:r>
                        <a:rPr sz="1300">
                          <a:solidFill>
                            <a:srgbClr val="000000"/>
                          </a:solidFill>
                          <a:latin typeface="Calibri Light"/>
                          <a:ea typeface="Calibri Light"/>
                        </a:rPr>
                        <a:t>$	—	</a:t>
                      </a:r>
                    </a:p>
                  </a:txBody>
                  <a:tcPr marL="0" marR="9144" marT="0" marB="0" anchor="ctr">
                    <a:lnL w="0"/>
                    <a:lnR w="0"/>
                    <a:lnT w="12700" cmpd="sng">
                      <a:solidFill>
                        <a:srgbClr val="000000"/>
                      </a:solidFill>
                      <a:prstDash val="solid"/>
                    </a:lnT>
                    <a:lnB w="0"/>
                    <a:solidFill>
                      <a:srgbClr val="EBE9E9"/>
                    </a:solidFill>
                  </a:tcPr>
                </a:tc>
                <a:tc>
                  <a:txBody>
                    <a:bodyPr/>
                    <a:lstStyle>
                      <a:defPPr/>
                    </a:lstStyle>
                    <a:p>
                      <a:pPr algn="r">
                        <a:lnSpc>
                          <a:spcPct val="83000"/>
                        </a:lnSpc>
                        <a:tabLst>
                          <a:tab pos="622046" algn="l"/>
                          <a:tab pos="1128649" algn="l"/>
                        </a:tabLst>
                      </a:pPr>
                      <a:r>
                        <a:rPr sz="1300">
                          <a:solidFill>
                            <a:srgbClr val="000000"/>
                          </a:solidFill>
                          <a:latin typeface="Calibri Light"/>
                          <a:ea typeface="Calibri Light"/>
                        </a:rPr>
                        <a:t>$	81,732	</a:t>
                      </a:r>
                    </a:p>
                  </a:txBody>
                  <a:tcPr marL="0" marR="9144" marT="0" marB="0" anchor="ctr">
                    <a:lnL w="0"/>
                    <a:lnR w="0"/>
                    <a:lnT w="12700" cmpd="sng">
                      <a:solidFill>
                        <a:srgbClr val="000000"/>
                      </a:solidFill>
                      <a:prstDash val="solid"/>
                    </a:lnT>
                    <a:lnB w="0"/>
                    <a:solidFill>
                      <a:srgbClr val="EBE9E9"/>
                    </a:solidFill>
                  </a:tcPr>
                </a:tc>
                <a:extLst>
                  <a:ext uri="{0D108BD9-81ED-4DB2-BD59-A6C34878D82A}">
                    <a16:rowId xmlns:a16="http://schemas.microsoft.com/office/drawing/2014/main" val="10010"/>
                  </a:ext>
                </a:extLst>
              </a:tr>
              <a:tr h="200025">
                <a:tc>
                  <a:txBody>
                    <a:bodyPr/>
                    <a:lstStyle>
                      <a:defPPr/>
                    </a:lstStyle>
                    <a:p>
                      <a:pPr marL="76200" algn="l">
                        <a:lnSpc>
                          <a:spcPct val="83000"/>
                        </a:lnSpc>
                      </a:pPr>
                      <a:r>
                        <a:rPr sz="1300">
                          <a:solidFill>
                            <a:srgbClr val="000000"/>
                          </a:solidFill>
                          <a:latin typeface="Calibri Light"/>
                          <a:ea typeface="Calibri Light"/>
                        </a:rPr>
                        <a:t>Residential Mortgage Loans</a:t>
                      </a:r>
                    </a:p>
                  </a:txBody>
                  <a:tcPr marL="27432" marR="27432" marT="0" marB="0" anchor="ctr">
                    <a:lnL w="0"/>
                    <a:lnR w="0"/>
                    <a:lnT w="0"/>
                    <a:lnB w="12700" cmpd="sng">
                      <a:solidFill>
                        <a:srgbClr val="000000"/>
                      </a:solidFill>
                      <a:prstDash val="solid"/>
                    </a:lnB>
                    <a:solidFill>
                      <a:srgbClr val="FFFFFF"/>
                    </a:solidFill>
                  </a:tcPr>
                </a:tc>
                <a:tc>
                  <a:txBody>
                    <a:bodyPr/>
                    <a:lstStyle>
                      <a:defPPr/>
                    </a:lstStyle>
                    <a:p>
                      <a:pPr algn="r">
                        <a:lnSpc>
                          <a:spcPct val="83000"/>
                        </a:lnSpc>
                        <a:tabLst>
                          <a:tab pos="959485" algn="l"/>
                          <a:tab pos="1157224" algn="l"/>
                        </a:tabLst>
                      </a:pPr>
                      <a:r>
                        <a:rPr sz="1300">
                          <a:solidFill>
                            <a:srgbClr val="000000"/>
                          </a:solidFill>
                          <a:latin typeface="Calibri Light"/>
                          <a:ea typeface="Calibri Light"/>
                        </a:rPr>
                        <a:t>	—	</a:t>
                      </a:r>
                    </a:p>
                  </a:txBody>
                  <a:tcPr marL="0" marR="9144" marT="0" marB="0" anchor="ctr">
                    <a:lnL w="0"/>
                    <a:lnR w="0"/>
                    <a:lnT w="0"/>
                    <a:lnB w="12700" cmpd="sng">
                      <a:solidFill>
                        <a:srgbClr val="000000"/>
                      </a:solidFill>
                      <a:prstDash val="solid"/>
                    </a:lnB>
                    <a:solidFill>
                      <a:srgbClr val="FFFFFF"/>
                    </a:solidFill>
                  </a:tcPr>
                </a:tc>
                <a:tc>
                  <a:txBody>
                    <a:bodyPr/>
                    <a:lstStyle>
                      <a:defPPr/>
                    </a:lstStyle>
                    <a:p>
                      <a:pPr algn="r">
                        <a:lnSpc>
                          <a:spcPct val="83000"/>
                        </a:lnSpc>
                        <a:tabLst>
                          <a:tab pos="547878" algn="l"/>
                          <a:tab pos="1261999" algn="l"/>
                        </a:tabLst>
                      </a:pPr>
                      <a:r>
                        <a:rPr sz="1300">
                          <a:solidFill>
                            <a:srgbClr val="000000"/>
                          </a:solidFill>
                          <a:latin typeface="Calibri Light"/>
                          <a:ea typeface="Calibri Light"/>
                        </a:rPr>
                        <a:t>	7,682,291	</a:t>
                      </a:r>
                    </a:p>
                  </a:txBody>
                  <a:tcPr marL="0" marR="9144" marT="0" marB="0" anchor="ctr">
                    <a:lnL w="0"/>
                    <a:lnR w="0"/>
                    <a:lnT w="0"/>
                    <a:lnB w="12700" cmpd="sng">
                      <a:solidFill>
                        <a:srgbClr val="000000"/>
                      </a:solidFill>
                      <a:prstDash val="solid"/>
                    </a:lnB>
                    <a:solidFill>
                      <a:srgbClr val="FFFFFF"/>
                    </a:solidFill>
                  </a:tcPr>
                </a:tc>
                <a:tc>
                  <a:txBody>
                    <a:bodyPr/>
                    <a:lstStyle>
                      <a:defPPr/>
                    </a:lstStyle>
                    <a:p>
                      <a:pPr algn="r">
                        <a:lnSpc>
                          <a:spcPct val="83000"/>
                        </a:lnSpc>
                        <a:tabLst>
                          <a:tab pos="835660" algn="l"/>
                          <a:tab pos="1033399" algn="l"/>
                        </a:tabLst>
                      </a:pPr>
                      <a:r>
                        <a:rPr sz="1300">
                          <a:solidFill>
                            <a:srgbClr val="000000"/>
                          </a:solidFill>
                          <a:latin typeface="Calibri Light"/>
                          <a:ea typeface="Calibri Light"/>
                        </a:rPr>
                        <a:t>	—	</a:t>
                      </a:r>
                    </a:p>
                  </a:txBody>
                  <a:tcPr marL="0" marR="9144" marT="0" marB="0" anchor="ctr">
                    <a:lnL w="0"/>
                    <a:lnR w="0"/>
                    <a:lnT w="0"/>
                    <a:lnB w="12700" cmpd="sng">
                      <a:solidFill>
                        <a:srgbClr val="000000"/>
                      </a:solidFill>
                      <a:prstDash val="solid"/>
                    </a:lnB>
                    <a:solidFill>
                      <a:srgbClr val="FFFFFF"/>
                    </a:solidFill>
                  </a:tcPr>
                </a:tc>
                <a:tc>
                  <a:txBody>
                    <a:bodyPr/>
                    <a:lstStyle>
                      <a:defPPr/>
                    </a:lstStyle>
                    <a:p>
                      <a:pPr algn="r">
                        <a:lnSpc>
                          <a:spcPct val="83000"/>
                        </a:lnSpc>
                        <a:tabLst>
                          <a:tab pos="414528" algn="l"/>
                          <a:tab pos="1128649" algn="l"/>
                        </a:tabLst>
                      </a:pPr>
                      <a:r>
                        <a:rPr sz="1300">
                          <a:solidFill>
                            <a:srgbClr val="000000"/>
                          </a:solidFill>
                          <a:latin typeface="Calibri Light"/>
                          <a:ea typeface="Calibri Light"/>
                        </a:rPr>
                        <a:t>	7,682,291	</a:t>
                      </a:r>
                    </a:p>
                  </a:txBody>
                  <a:tcPr marL="0" marR="9144" marT="0" marB="0" anchor="ctr">
                    <a:lnL w="0"/>
                    <a:lnR w="0"/>
                    <a:lnT w="0"/>
                    <a:lnB w="12700" cmpd="sng">
                      <a:solidFill>
                        <a:srgbClr val="000000"/>
                      </a:solidFill>
                      <a:prstDash val="solid"/>
                    </a:lnB>
                    <a:solidFill>
                      <a:srgbClr val="FFFFFF"/>
                    </a:solidFill>
                  </a:tcPr>
                </a:tc>
                <a:extLst>
                  <a:ext uri="{0D108BD9-81ED-4DB2-BD59-A6C34878D82A}">
                    <a16:rowId xmlns:a16="http://schemas.microsoft.com/office/drawing/2014/main" val="10011"/>
                  </a:ext>
                </a:extLst>
              </a:tr>
              <a:tr h="209550">
                <a:tc>
                  <a:txBody>
                    <a:bodyPr/>
                    <a:lstStyle>
                      <a:defPPr/>
                    </a:lstStyle>
                    <a:p>
                      <a:pPr algn="l">
                        <a:lnSpc>
                          <a:spcPct val="83000"/>
                        </a:lnSpc>
                      </a:pPr>
                      <a:r>
                        <a:rPr sz="1300">
                          <a:solidFill>
                            <a:srgbClr val="000000"/>
                          </a:solidFill>
                          <a:latin typeface="Calibri Light"/>
                          <a:ea typeface="Calibri Light"/>
                        </a:rPr>
                        <a:t>Total Securitized Debt (Non-recourse)</a:t>
                      </a:r>
                    </a:p>
                  </a:txBody>
                  <a:tcPr marL="27432" marR="27432" marT="0" marB="0" anchor="ctr">
                    <a:lnL w="0"/>
                    <a:lnR w="0"/>
                    <a:lnT w="12700" cmpd="sng">
                      <a:solidFill>
                        <a:srgbClr val="000000"/>
                      </a:solidFill>
                      <a:prstDash val="solid"/>
                    </a:lnT>
                    <a:lnB w="12700" cmpd="sng">
                      <a:solidFill>
                        <a:srgbClr val="000000"/>
                      </a:solidFill>
                      <a:prstDash val="solid"/>
                    </a:lnB>
                    <a:solidFill>
                      <a:srgbClr val="EBE9E9"/>
                    </a:solidFill>
                  </a:tcPr>
                </a:tc>
                <a:tc>
                  <a:txBody>
                    <a:bodyPr/>
                    <a:lstStyle>
                      <a:defPPr/>
                    </a:lstStyle>
                    <a:p>
                      <a:pPr algn="r">
                        <a:lnSpc>
                          <a:spcPct val="83000"/>
                        </a:lnSpc>
                        <a:tabLst>
                          <a:tab pos="959485" algn="l"/>
                          <a:tab pos="1157224" algn="l"/>
                        </a:tabLst>
                      </a:pPr>
                      <a:r>
                        <a:rPr sz="1300">
                          <a:solidFill>
                            <a:srgbClr val="000000"/>
                          </a:solidFill>
                          <a:latin typeface="Calibri Light"/>
                          <a:ea typeface="Calibri Light"/>
                        </a:rPr>
                        <a:t>$	—	</a:t>
                      </a:r>
                    </a:p>
                  </a:txBody>
                  <a:tcPr marL="0" marR="9144" marT="0" marB="0" anchor="ctr">
                    <a:lnL w="0"/>
                    <a:lnR w="0"/>
                    <a:lnT w="12700" cmpd="sng">
                      <a:solidFill>
                        <a:srgbClr val="000000"/>
                      </a:solidFill>
                      <a:prstDash val="solid"/>
                    </a:lnT>
                    <a:lnB w="12700" cmpd="sng">
                      <a:solidFill>
                        <a:srgbClr val="000000"/>
                      </a:solidFill>
                      <a:prstDash val="solid"/>
                    </a:lnB>
                    <a:solidFill>
                      <a:srgbClr val="EBE9E9"/>
                    </a:solidFill>
                  </a:tcPr>
                </a:tc>
                <a:tc>
                  <a:txBody>
                    <a:bodyPr/>
                    <a:lstStyle>
                      <a:defPPr/>
                    </a:lstStyle>
                    <a:p>
                      <a:pPr algn="r">
                        <a:lnSpc>
                          <a:spcPct val="83000"/>
                        </a:lnSpc>
                        <a:tabLst>
                          <a:tab pos="547878" algn="l"/>
                          <a:tab pos="1261999" algn="l"/>
                        </a:tabLst>
                      </a:pPr>
                      <a:r>
                        <a:rPr sz="1300">
                          <a:solidFill>
                            <a:srgbClr val="000000"/>
                          </a:solidFill>
                          <a:latin typeface="Calibri Light"/>
                          <a:ea typeface="Calibri Light"/>
                        </a:rPr>
                        <a:t>$	7,764,023	</a:t>
                      </a:r>
                    </a:p>
                  </a:txBody>
                  <a:tcPr marL="0" marR="9144" marT="0" marB="0" anchor="ctr">
                    <a:lnL w="0"/>
                    <a:lnR w="0"/>
                    <a:lnT w="12700" cmpd="sng">
                      <a:solidFill>
                        <a:srgbClr val="000000"/>
                      </a:solidFill>
                      <a:prstDash val="solid"/>
                    </a:lnT>
                    <a:lnB w="12700" cmpd="sng">
                      <a:solidFill>
                        <a:srgbClr val="000000"/>
                      </a:solidFill>
                      <a:prstDash val="solid"/>
                    </a:lnB>
                    <a:solidFill>
                      <a:srgbClr val="EBE9E9"/>
                    </a:solidFill>
                  </a:tcPr>
                </a:tc>
                <a:tc>
                  <a:txBody>
                    <a:bodyPr/>
                    <a:lstStyle>
                      <a:defPPr/>
                    </a:lstStyle>
                    <a:p>
                      <a:pPr algn="r">
                        <a:lnSpc>
                          <a:spcPct val="83000"/>
                        </a:lnSpc>
                        <a:tabLst>
                          <a:tab pos="835660" algn="l"/>
                          <a:tab pos="1033399" algn="l"/>
                        </a:tabLst>
                      </a:pPr>
                      <a:r>
                        <a:rPr sz="1300">
                          <a:solidFill>
                            <a:srgbClr val="000000"/>
                          </a:solidFill>
                          <a:latin typeface="Calibri Light"/>
                          <a:ea typeface="Calibri Light"/>
                        </a:rPr>
                        <a:t>$	—	</a:t>
                      </a:r>
                    </a:p>
                  </a:txBody>
                  <a:tcPr marL="0" marR="9144" marT="0" marB="0" anchor="ctr">
                    <a:lnL w="0"/>
                    <a:lnR w="0"/>
                    <a:lnT w="12700" cmpd="sng">
                      <a:solidFill>
                        <a:srgbClr val="000000"/>
                      </a:solidFill>
                      <a:prstDash val="solid"/>
                    </a:lnT>
                    <a:lnB w="12700" cmpd="sng">
                      <a:solidFill>
                        <a:srgbClr val="000000"/>
                      </a:solidFill>
                      <a:prstDash val="solid"/>
                    </a:lnB>
                    <a:solidFill>
                      <a:srgbClr val="EBE9E9"/>
                    </a:solidFill>
                  </a:tcPr>
                </a:tc>
                <a:tc>
                  <a:txBody>
                    <a:bodyPr/>
                    <a:lstStyle>
                      <a:defPPr/>
                    </a:lstStyle>
                    <a:p>
                      <a:pPr algn="r">
                        <a:lnSpc>
                          <a:spcPct val="83000"/>
                        </a:lnSpc>
                        <a:tabLst>
                          <a:tab pos="414528" algn="l"/>
                          <a:tab pos="1128649" algn="l"/>
                        </a:tabLst>
                      </a:pPr>
                      <a:r>
                        <a:rPr sz="1300">
                          <a:solidFill>
                            <a:srgbClr val="000000"/>
                          </a:solidFill>
                          <a:latin typeface="Calibri Light"/>
                          <a:ea typeface="Calibri Light"/>
                        </a:rPr>
                        <a:t>$	7,764,023	</a:t>
                      </a:r>
                    </a:p>
                  </a:txBody>
                  <a:tcPr marL="0" marR="9144" marT="0" marB="0" anchor="ctr">
                    <a:lnL w="0"/>
                    <a:lnR w="0"/>
                    <a:lnT w="12700" cmpd="sng">
                      <a:solidFill>
                        <a:srgbClr val="000000"/>
                      </a:solidFill>
                      <a:prstDash val="solid"/>
                    </a:lnT>
                    <a:lnB w="12700" cmpd="sng">
                      <a:solidFill>
                        <a:srgbClr val="000000"/>
                      </a:solidFill>
                      <a:prstDash val="solid"/>
                    </a:lnB>
                    <a:solidFill>
                      <a:srgbClr val="EBE9E9"/>
                    </a:solidFill>
                  </a:tcPr>
                </a:tc>
                <a:extLst>
                  <a:ext uri="{0D108BD9-81ED-4DB2-BD59-A6C34878D82A}">
                    <a16:rowId xmlns:a16="http://schemas.microsoft.com/office/drawing/2014/main" val="10012"/>
                  </a:ext>
                </a:extLst>
              </a:tr>
              <a:tr h="200025">
                <a:tc>
                  <a:txBody>
                    <a:bodyPr/>
                    <a:lstStyle>
                      <a:defPPr/>
                    </a:lstStyle>
                    <a:p>
                      <a:pPr algn="l">
                        <a:lnSpc>
                          <a:spcPct val="83000"/>
                        </a:lnSpc>
                      </a:pPr>
                      <a:r>
                        <a:rPr sz="1300">
                          <a:solidFill>
                            <a:srgbClr val="000000"/>
                          </a:solidFill>
                          <a:latin typeface="Calibri Light"/>
                          <a:ea typeface="Calibri Light"/>
                        </a:rPr>
                        <a:t>Invested Assets less Securitized Debt</a:t>
                      </a:r>
                    </a:p>
                  </a:txBody>
                  <a:tcPr marL="27432" marR="27432" marT="0" marB="0" anchor="ctr">
                    <a:lnL w="0"/>
                    <a:lnR w="0"/>
                    <a:lnT w="12700" cmpd="sng">
                      <a:solidFill>
                        <a:srgbClr val="000000"/>
                      </a:solidFill>
                      <a:prstDash val="solid"/>
                    </a:lnT>
                    <a:lnB w="12700" cmpd="dbl">
                      <a:solidFill>
                        <a:srgbClr val="000000"/>
                      </a:solidFill>
                      <a:prstDash val="solid"/>
                    </a:lnB>
                    <a:solidFill>
                      <a:srgbClr val="FFFFFF"/>
                    </a:solidFill>
                  </a:tcPr>
                </a:tc>
                <a:tc>
                  <a:txBody>
                    <a:bodyPr/>
                    <a:lstStyle>
                      <a:defPPr/>
                    </a:lstStyle>
                    <a:p>
                      <a:pPr algn="r">
                        <a:lnSpc>
                          <a:spcPct val="83000"/>
                        </a:lnSpc>
                        <a:tabLst>
                          <a:tab pos="443103" algn="l"/>
                          <a:tab pos="1157224" algn="l"/>
                        </a:tabLst>
                      </a:pPr>
                      <a:r>
                        <a:rPr sz="1300">
                          <a:solidFill>
                            <a:srgbClr val="000000"/>
                          </a:solidFill>
                          <a:latin typeface="Calibri Light"/>
                          <a:ea typeface="Calibri Light"/>
                        </a:rPr>
                        <a:t>$	1,541,459	</a:t>
                      </a:r>
                    </a:p>
                  </a:txBody>
                  <a:tcPr marL="0" marR="9144" marT="0" marB="0" anchor="ctr">
                    <a:lnL w="0"/>
                    <a:lnR w="0"/>
                    <a:lnT w="12700" cmpd="sng">
                      <a:solidFill>
                        <a:srgbClr val="000000"/>
                      </a:solidFill>
                      <a:prstDash val="solid"/>
                    </a:lnT>
                    <a:lnB w="12700" cmpd="dbl">
                      <a:solidFill>
                        <a:srgbClr val="000000"/>
                      </a:solidFill>
                      <a:prstDash val="solid"/>
                    </a:lnB>
                    <a:solidFill>
                      <a:srgbClr val="FFFFFF"/>
                    </a:solidFill>
                  </a:tcPr>
                </a:tc>
                <a:tc>
                  <a:txBody>
                    <a:bodyPr/>
                    <a:lstStyle>
                      <a:defPPr/>
                    </a:lstStyle>
                    <a:p>
                      <a:pPr algn="r">
                        <a:lnSpc>
                          <a:spcPct val="83000"/>
                        </a:lnSpc>
                        <a:tabLst>
                          <a:tab pos="547878" algn="l"/>
                          <a:tab pos="1261999" algn="l"/>
                        </a:tabLst>
                      </a:pPr>
                      <a:r>
                        <a:rPr sz="1300">
                          <a:solidFill>
                            <a:srgbClr val="000000"/>
                          </a:solidFill>
                          <a:latin typeface="Calibri Light"/>
                          <a:ea typeface="Calibri Light"/>
                        </a:rPr>
                        <a:t>$	3,628,166	</a:t>
                      </a:r>
                    </a:p>
                  </a:txBody>
                  <a:tcPr marL="0" marR="9144" marT="0" marB="0" anchor="ctr">
                    <a:lnL w="0"/>
                    <a:lnR w="0"/>
                    <a:lnT w="12700" cmpd="sng">
                      <a:solidFill>
                        <a:srgbClr val="000000"/>
                      </a:solidFill>
                      <a:prstDash val="solid"/>
                    </a:lnT>
                    <a:lnB w="12700" cmpd="dbl">
                      <a:solidFill>
                        <a:srgbClr val="000000"/>
                      </a:solidFill>
                      <a:prstDash val="solid"/>
                    </a:lnB>
                    <a:solidFill>
                      <a:srgbClr val="FFFFFF"/>
                    </a:solidFill>
                  </a:tcPr>
                </a:tc>
                <a:tc>
                  <a:txBody>
                    <a:bodyPr/>
                    <a:lstStyle>
                      <a:defPPr/>
                    </a:lstStyle>
                    <a:p>
                      <a:pPr algn="r">
                        <a:lnSpc>
                          <a:spcPct val="83000"/>
                        </a:lnSpc>
                        <a:tabLst>
                          <a:tab pos="443230" algn="l"/>
                          <a:tab pos="1033399" algn="l"/>
                        </a:tabLst>
                      </a:pPr>
                      <a:r>
                        <a:rPr sz="1300">
                          <a:solidFill>
                            <a:srgbClr val="000000"/>
                          </a:solidFill>
                          <a:latin typeface="Calibri Light"/>
                          <a:ea typeface="Calibri Light"/>
                        </a:rPr>
                        <a:t>$	811,639	</a:t>
                      </a:r>
                    </a:p>
                  </a:txBody>
                  <a:tcPr marL="0" marR="9144" marT="0" marB="0" anchor="ctr">
                    <a:lnL w="0"/>
                    <a:lnR w="0"/>
                    <a:lnT w="12700" cmpd="sng">
                      <a:solidFill>
                        <a:srgbClr val="000000"/>
                      </a:solidFill>
                      <a:prstDash val="solid"/>
                    </a:lnT>
                    <a:lnB w="12700" cmpd="dbl">
                      <a:solidFill>
                        <a:srgbClr val="000000"/>
                      </a:solidFill>
                      <a:prstDash val="solid"/>
                    </a:lnB>
                    <a:solidFill>
                      <a:srgbClr val="FFFFFF"/>
                    </a:solidFill>
                  </a:tcPr>
                </a:tc>
                <a:tc>
                  <a:txBody>
                    <a:bodyPr/>
                    <a:lstStyle>
                      <a:defPPr/>
                    </a:lstStyle>
                    <a:p>
                      <a:pPr algn="r">
                        <a:lnSpc>
                          <a:spcPct val="83000"/>
                        </a:lnSpc>
                        <a:tabLst>
                          <a:tab pos="414528" algn="l"/>
                          <a:tab pos="1128649" algn="l"/>
                        </a:tabLst>
                      </a:pPr>
                      <a:r>
                        <a:rPr sz="1300">
                          <a:solidFill>
                            <a:srgbClr val="000000"/>
                          </a:solidFill>
                          <a:latin typeface="Calibri Light"/>
                          <a:ea typeface="Calibri Light"/>
                        </a:rPr>
                        <a:t>$	5,981,264	</a:t>
                      </a:r>
                    </a:p>
                  </a:txBody>
                  <a:tcPr marL="0" marR="9144" marT="0" marB="0" anchor="ctr">
                    <a:lnL w="0"/>
                    <a:lnR w="0"/>
                    <a:lnT w="12700" cmpd="sng">
                      <a:solidFill>
                        <a:srgbClr val="000000"/>
                      </a:solidFill>
                      <a:prstDash val="solid"/>
                    </a:lnT>
                    <a:lnB w="12700" cmpd="dbl">
                      <a:solidFill>
                        <a:srgbClr val="000000"/>
                      </a:solidFill>
                      <a:prstDash val="solid"/>
                    </a:lnB>
                    <a:solidFill>
                      <a:srgbClr val="FFFFFF"/>
                    </a:solidFill>
                  </a:tcPr>
                </a:tc>
                <a:extLst>
                  <a:ext uri="{0D108BD9-81ED-4DB2-BD59-A6C34878D82A}">
                    <a16:rowId xmlns:a16="http://schemas.microsoft.com/office/drawing/2014/main" val="10013"/>
                  </a:ext>
                </a:extLst>
              </a:tr>
              <a:tr h="133350">
                <a:tc>
                  <a:txBody>
                    <a:bodyPr/>
                    <a:lstStyle>
                      <a:defPPr/>
                    </a:lstStyle>
                    <a:p>
                      <a:endParaRPr sz="100"/>
                    </a:p>
                  </a:txBody>
                  <a:tcPr marL="0" marR="0" marT="0" marB="0" anchor="b">
                    <a:lnL w="0"/>
                    <a:lnR w="0"/>
                    <a:lnT w="12700" cmpd="dbl">
                      <a:solidFill>
                        <a:srgbClr val="000000"/>
                      </a:solidFill>
                      <a:prstDash val="solid"/>
                    </a:lnT>
                    <a:lnB w="0"/>
                    <a:solidFill>
                      <a:srgbClr val="FFFFFF"/>
                    </a:solidFill>
                  </a:tcPr>
                </a:tc>
                <a:tc>
                  <a:txBody>
                    <a:bodyPr/>
                    <a:lstStyle>
                      <a:defPPr/>
                    </a:lstStyle>
                    <a:p>
                      <a:endParaRPr sz="100"/>
                    </a:p>
                  </a:txBody>
                  <a:tcPr marL="0" marR="0" marT="0" marB="0" anchor="b">
                    <a:lnL w="0"/>
                    <a:lnR w="0"/>
                    <a:lnT w="12700" cmpd="dbl">
                      <a:solidFill>
                        <a:srgbClr val="000000"/>
                      </a:solidFill>
                      <a:prstDash val="solid"/>
                    </a:lnT>
                    <a:lnB w="0"/>
                    <a:solidFill>
                      <a:srgbClr val="FFFFFF"/>
                    </a:solidFill>
                  </a:tcPr>
                </a:tc>
                <a:tc>
                  <a:txBody>
                    <a:bodyPr/>
                    <a:lstStyle>
                      <a:defPPr/>
                    </a:lstStyle>
                    <a:p>
                      <a:endParaRPr sz="100"/>
                    </a:p>
                  </a:txBody>
                  <a:tcPr marL="0" marR="0" marT="0" marB="0" anchor="b">
                    <a:lnL w="0"/>
                    <a:lnR w="0"/>
                    <a:lnT w="12700" cmpd="dbl">
                      <a:solidFill>
                        <a:srgbClr val="000000"/>
                      </a:solidFill>
                      <a:prstDash val="solid"/>
                    </a:lnT>
                    <a:lnB w="0"/>
                    <a:solidFill>
                      <a:srgbClr val="FFFFFF"/>
                    </a:solidFill>
                  </a:tcPr>
                </a:tc>
                <a:tc>
                  <a:txBody>
                    <a:bodyPr/>
                    <a:lstStyle>
                      <a:defPPr/>
                    </a:lstStyle>
                    <a:p>
                      <a:endParaRPr sz="100"/>
                    </a:p>
                  </a:txBody>
                  <a:tcPr marL="0" marR="0" marT="0" marB="0" anchor="b">
                    <a:lnL w="0"/>
                    <a:lnR w="0"/>
                    <a:lnT w="12700" cmpd="dbl">
                      <a:solidFill>
                        <a:srgbClr val="000000"/>
                      </a:solidFill>
                      <a:prstDash val="solid"/>
                    </a:lnT>
                    <a:lnB w="0"/>
                    <a:solidFill>
                      <a:srgbClr val="FFFFFF"/>
                    </a:solidFill>
                  </a:tcPr>
                </a:tc>
                <a:tc>
                  <a:txBody>
                    <a:bodyPr/>
                    <a:lstStyle>
                      <a:defPPr/>
                    </a:lstStyle>
                    <a:p>
                      <a:endParaRPr sz="100"/>
                    </a:p>
                  </a:txBody>
                  <a:tcPr marL="0" marR="0" marT="0" marB="0" anchor="b">
                    <a:lnL w="0"/>
                    <a:lnR w="0"/>
                    <a:lnT w="12700" cmpd="dbl">
                      <a:solidFill>
                        <a:srgbClr val="000000"/>
                      </a:solidFill>
                      <a:prstDash val="solid"/>
                    </a:lnT>
                    <a:lnB w="0"/>
                    <a:solidFill>
                      <a:srgbClr val="FFFFFF"/>
                    </a:solidFill>
                  </a:tcPr>
                </a:tc>
                <a:extLst>
                  <a:ext uri="{0D108BD9-81ED-4DB2-BD59-A6C34878D82A}">
                    <a16:rowId xmlns:a16="http://schemas.microsoft.com/office/drawing/2014/main" val="10014"/>
                  </a:ext>
                </a:extLst>
              </a:tr>
              <a:tr h="209550">
                <a:tc>
                  <a:txBody>
                    <a:bodyPr/>
                    <a:lstStyle>
                      <a:defPPr/>
                    </a:lstStyle>
                    <a:p>
                      <a:pPr algn="l">
                        <a:lnSpc>
                          <a:spcPct val="83000"/>
                        </a:lnSpc>
                      </a:pPr>
                      <a:r>
                        <a:rPr sz="1300" b="1">
                          <a:solidFill>
                            <a:srgbClr val="000000"/>
                          </a:solidFill>
                          <a:latin typeface="Calibri"/>
                          <a:ea typeface="Calibri"/>
                        </a:rPr>
                        <a:t>Secured Financing Agreements (Recourse):</a:t>
                      </a:r>
                    </a:p>
                  </a:txBody>
                  <a:tcPr marL="27432" marR="27432" marT="0" marB="0" anchor="ctr">
                    <a:lnL w="0"/>
                    <a:lnR w="0"/>
                    <a:lnT w="0"/>
                    <a:lnB w="12700" cmpd="sng">
                      <a:solidFill>
                        <a:srgbClr val="000000"/>
                      </a:solidFill>
                      <a:prstDash val="solid"/>
                    </a:lnB>
                    <a:solidFill>
                      <a:srgbClr val="FFFFFF"/>
                    </a:solidFill>
                  </a:tcPr>
                </a:tc>
                <a:tc>
                  <a:txBody>
                    <a:bodyPr/>
                    <a:lstStyle>
                      <a:defPPr/>
                    </a:lstStyle>
                    <a:p>
                      <a:endParaRPr sz="100"/>
                    </a:p>
                  </a:txBody>
                  <a:tcPr marL="0" marR="0" marT="0" marB="0" anchor="b">
                    <a:lnL w="0"/>
                    <a:lnR w="0"/>
                    <a:lnT w="0"/>
                    <a:lnB w="12700" cmpd="sng">
                      <a:solidFill>
                        <a:srgbClr val="000000"/>
                      </a:solidFill>
                      <a:prstDash val="solid"/>
                    </a:lnB>
                    <a:solidFill>
                      <a:srgbClr val="FFFFFF"/>
                    </a:solidFill>
                  </a:tcPr>
                </a:tc>
                <a:tc>
                  <a:txBody>
                    <a:bodyPr/>
                    <a:lstStyle>
                      <a:defPPr/>
                    </a:lstStyle>
                    <a:p>
                      <a:endParaRPr sz="100"/>
                    </a:p>
                  </a:txBody>
                  <a:tcPr marL="0" marR="0" marT="0" marB="0" anchor="b">
                    <a:lnL w="0"/>
                    <a:lnR w="0"/>
                    <a:lnT w="0"/>
                    <a:lnB w="12700" cmpd="sng">
                      <a:solidFill>
                        <a:srgbClr val="000000"/>
                      </a:solidFill>
                      <a:prstDash val="solid"/>
                    </a:lnB>
                    <a:solidFill>
                      <a:srgbClr val="FFFFFF"/>
                    </a:solidFill>
                  </a:tcPr>
                </a:tc>
                <a:tc>
                  <a:txBody>
                    <a:bodyPr/>
                    <a:lstStyle>
                      <a:defPPr/>
                    </a:lstStyle>
                    <a:p>
                      <a:endParaRPr sz="100"/>
                    </a:p>
                  </a:txBody>
                  <a:tcPr marL="0" marR="0" marT="0" marB="0" anchor="b">
                    <a:lnL w="0"/>
                    <a:lnR w="0"/>
                    <a:lnT w="0"/>
                    <a:lnB w="12700" cmpd="sng">
                      <a:solidFill>
                        <a:srgbClr val="000000"/>
                      </a:solidFill>
                      <a:prstDash val="solid"/>
                    </a:lnB>
                    <a:solidFill>
                      <a:srgbClr val="FFFFFF"/>
                    </a:solidFill>
                  </a:tcPr>
                </a:tc>
                <a:tc>
                  <a:txBody>
                    <a:bodyPr/>
                    <a:lstStyle>
                      <a:defPPr/>
                    </a:lstStyle>
                    <a:p>
                      <a:endParaRPr sz="100"/>
                    </a:p>
                  </a:txBody>
                  <a:tcPr marL="0" marR="0" marT="0" marB="0" anchor="b">
                    <a:lnL w="0"/>
                    <a:lnR w="0"/>
                    <a:lnT w="0"/>
                    <a:lnB w="12700" cmpd="sng">
                      <a:solidFill>
                        <a:srgbClr val="000000"/>
                      </a:solidFill>
                      <a:prstDash val="solid"/>
                    </a:lnB>
                    <a:solidFill>
                      <a:srgbClr val="FFFFFF"/>
                    </a:solidFill>
                  </a:tcPr>
                </a:tc>
                <a:extLst>
                  <a:ext uri="{0D108BD9-81ED-4DB2-BD59-A6C34878D82A}">
                    <a16:rowId xmlns:a16="http://schemas.microsoft.com/office/drawing/2014/main" val="10015"/>
                  </a:ext>
                </a:extLst>
              </a:tr>
              <a:tr h="190500">
                <a:tc>
                  <a:txBody>
                    <a:bodyPr/>
                    <a:lstStyle>
                      <a:defPPr/>
                    </a:lstStyle>
                    <a:p>
                      <a:pPr marL="76200" algn="l">
                        <a:lnSpc>
                          <a:spcPct val="83000"/>
                        </a:lnSpc>
                      </a:pPr>
                      <a:r>
                        <a:rPr sz="1300">
                          <a:solidFill>
                            <a:srgbClr val="000000"/>
                          </a:solidFill>
                          <a:latin typeface="Calibri Light"/>
                          <a:ea typeface="Calibri Light"/>
                        </a:rPr>
                        <a:t>Non-Agency RMBS</a:t>
                      </a:r>
                    </a:p>
                  </a:txBody>
                  <a:tcPr marL="27432" marR="27432" marT="0" marB="0" anchor="ctr">
                    <a:lnL w="0"/>
                    <a:lnR w="0"/>
                    <a:lnT w="12700" cmpd="sng">
                      <a:solidFill>
                        <a:srgbClr val="000000"/>
                      </a:solidFill>
                      <a:prstDash val="solid"/>
                    </a:lnT>
                    <a:lnB w="0"/>
                    <a:solidFill>
                      <a:srgbClr val="EBE9E9"/>
                    </a:solidFill>
                  </a:tcPr>
                </a:tc>
                <a:tc>
                  <a:txBody>
                    <a:bodyPr/>
                    <a:lstStyle>
                      <a:defPPr/>
                    </a:lstStyle>
                    <a:p>
                      <a:pPr algn="r">
                        <a:lnSpc>
                          <a:spcPct val="83000"/>
                        </a:lnSpc>
                        <a:tabLst>
                          <a:tab pos="567055" algn="l"/>
                          <a:tab pos="1157224" algn="l"/>
                        </a:tabLst>
                      </a:pPr>
                      <a:r>
                        <a:rPr sz="1300">
                          <a:solidFill>
                            <a:srgbClr val="000000"/>
                          </a:solidFill>
                          <a:latin typeface="Calibri Light"/>
                          <a:ea typeface="Calibri Light"/>
                        </a:rPr>
                        <a:t>$	776,530	</a:t>
                      </a:r>
                    </a:p>
                  </a:txBody>
                  <a:tcPr marL="0" marR="9144" marT="0" marB="0" anchor="ctr">
                    <a:lnL w="0"/>
                    <a:lnR w="0"/>
                    <a:lnT w="12700" cmpd="sng">
                      <a:solidFill>
                        <a:srgbClr val="000000"/>
                      </a:solidFill>
                      <a:prstDash val="solid"/>
                    </a:lnT>
                    <a:lnB w="0"/>
                    <a:solidFill>
                      <a:srgbClr val="EBE9E9"/>
                    </a:solidFill>
                  </a:tcPr>
                </a:tc>
                <a:tc>
                  <a:txBody>
                    <a:bodyPr/>
                    <a:lstStyle>
                      <a:defPPr/>
                    </a:lstStyle>
                    <a:p>
                      <a:pPr algn="r">
                        <a:lnSpc>
                          <a:spcPct val="83000"/>
                        </a:lnSpc>
                        <a:tabLst>
                          <a:tab pos="755396" algn="l"/>
                          <a:tab pos="1261999" algn="l"/>
                        </a:tabLst>
                      </a:pPr>
                      <a:r>
                        <a:rPr sz="1300">
                          <a:solidFill>
                            <a:srgbClr val="000000"/>
                          </a:solidFill>
                          <a:latin typeface="Calibri Light"/>
                          <a:ea typeface="Calibri Light"/>
                        </a:rPr>
                        <a:t>$	82,487	</a:t>
                      </a:r>
                    </a:p>
                  </a:txBody>
                  <a:tcPr marL="0" marR="9144" marT="0" marB="0" anchor="ctr">
                    <a:lnL w="0"/>
                    <a:lnR w="0"/>
                    <a:lnT w="12700" cmpd="sng">
                      <a:solidFill>
                        <a:srgbClr val="000000"/>
                      </a:solidFill>
                      <a:prstDash val="solid"/>
                    </a:lnT>
                    <a:lnB w="0"/>
                    <a:solidFill>
                      <a:srgbClr val="EBE9E9"/>
                    </a:solidFill>
                  </a:tcPr>
                </a:tc>
                <a:tc>
                  <a:txBody>
                    <a:bodyPr/>
                    <a:lstStyle>
                      <a:defPPr/>
                    </a:lstStyle>
                    <a:p>
                      <a:pPr algn="r">
                        <a:lnSpc>
                          <a:spcPct val="83000"/>
                        </a:lnSpc>
                        <a:tabLst>
                          <a:tab pos="835660" algn="l"/>
                          <a:tab pos="1033399" algn="l"/>
                        </a:tabLst>
                      </a:pPr>
                      <a:r>
                        <a:rPr sz="1300">
                          <a:solidFill>
                            <a:srgbClr val="000000"/>
                          </a:solidFill>
                          <a:latin typeface="Calibri Light"/>
                          <a:ea typeface="Calibri Light"/>
                        </a:rPr>
                        <a:t>$	—	</a:t>
                      </a:r>
                    </a:p>
                  </a:txBody>
                  <a:tcPr marL="0" marR="9144" marT="0" marB="0" anchor="ctr">
                    <a:lnL w="0"/>
                    <a:lnR w="0"/>
                    <a:lnT w="12700" cmpd="sng">
                      <a:solidFill>
                        <a:srgbClr val="000000"/>
                      </a:solidFill>
                      <a:prstDash val="solid"/>
                    </a:lnT>
                    <a:lnB w="0"/>
                    <a:solidFill>
                      <a:srgbClr val="EBE9E9"/>
                    </a:solidFill>
                  </a:tcPr>
                </a:tc>
                <a:tc>
                  <a:txBody>
                    <a:bodyPr/>
                    <a:lstStyle>
                      <a:defPPr/>
                    </a:lstStyle>
                    <a:p>
                      <a:pPr algn="r">
                        <a:lnSpc>
                          <a:spcPct val="83000"/>
                        </a:lnSpc>
                        <a:tabLst>
                          <a:tab pos="538480" algn="l"/>
                          <a:tab pos="1128649" algn="l"/>
                        </a:tabLst>
                      </a:pPr>
                      <a:r>
                        <a:rPr sz="1300">
                          <a:solidFill>
                            <a:srgbClr val="000000"/>
                          </a:solidFill>
                          <a:latin typeface="Calibri Light"/>
                          <a:ea typeface="Calibri Light"/>
                        </a:rPr>
                        <a:t>$	859,017	</a:t>
                      </a:r>
                    </a:p>
                  </a:txBody>
                  <a:tcPr marL="0" marR="9144" marT="0" marB="0" anchor="ctr">
                    <a:lnL w="0"/>
                    <a:lnR w="0"/>
                    <a:lnT w="12700" cmpd="sng">
                      <a:solidFill>
                        <a:srgbClr val="000000"/>
                      </a:solidFill>
                      <a:prstDash val="solid"/>
                    </a:lnT>
                    <a:lnB w="0"/>
                    <a:solidFill>
                      <a:srgbClr val="EBE9E9"/>
                    </a:solidFill>
                  </a:tcPr>
                </a:tc>
                <a:extLst>
                  <a:ext uri="{0D108BD9-81ED-4DB2-BD59-A6C34878D82A}">
                    <a16:rowId xmlns:a16="http://schemas.microsoft.com/office/drawing/2014/main" val="10016"/>
                  </a:ext>
                </a:extLst>
              </a:tr>
              <a:tr h="209550">
                <a:tc>
                  <a:txBody>
                    <a:bodyPr/>
                    <a:lstStyle>
                      <a:defPPr/>
                    </a:lstStyle>
                    <a:p>
                      <a:pPr marL="76200" algn="l">
                        <a:lnSpc>
                          <a:spcPct val="83000"/>
                        </a:lnSpc>
                      </a:pPr>
                      <a:r>
                        <a:rPr sz="1300">
                          <a:solidFill>
                            <a:srgbClr val="000000"/>
                          </a:solidFill>
                          <a:latin typeface="Calibri Light"/>
                          <a:ea typeface="Calibri Light"/>
                        </a:rPr>
                        <a:t>Agency RMBS</a:t>
                      </a:r>
                    </a:p>
                  </a:txBody>
                  <a:tcPr marL="27432" marR="27432" marT="0" marB="0" anchor="ctr">
                    <a:lnL w="0"/>
                    <a:lnR w="0"/>
                    <a:lnT w="0"/>
                    <a:lnB w="0"/>
                    <a:solidFill>
                      <a:srgbClr val="FFFFFF"/>
                    </a:solidFill>
                  </a:tcPr>
                </a:tc>
                <a:tc>
                  <a:txBody>
                    <a:bodyPr/>
                    <a:lstStyle>
                      <a:defPPr/>
                    </a:lstStyle>
                    <a:p>
                      <a:pPr algn="r">
                        <a:lnSpc>
                          <a:spcPct val="83000"/>
                        </a:lnSpc>
                        <a:tabLst>
                          <a:tab pos="734187" algn="l"/>
                          <a:tab pos="1157224" algn="l"/>
                        </a:tabLst>
                      </a:pPr>
                      <a:r>
                        <a:rPr sz="1300">
                          <a:solidFill>
                            <a:srgbClr val="000000"/>
                          </a:solidFill>
                          <a:latin typeface="Calibri Light"/>
                          <a:ea typeface="Calibri Light"/>
                        </a:rPr>
                        <a:t>	7,816	</a:t>
                      </a:r>
                    </a:p>
                  </a:txBody>
                  <a:tcPr marL="0" marR="9144" marT="0" marB="0" anchor="ctr">
                    <a:lnL w="0"/>
                    <a:lnR w="0"/>
                    <a:lnT w="0"/>
                    <a:lnB w="0"/>
                    <a:solidFill>
                      <a:srgbClr val="FFFFFF"/>
                    </a:solidFill>
                  </a:tcPr>
                </a:tc>
                <a:tc>
                  <a:txBody>
                    <a:bodyPr/>
                    <a:lstStyle>
                      <a:defPPr/>
                    </a:lstStyle>
                    <a:p>
                      <a:pPr algn="r">
                        <a:lnSpc>
                          <a:spcPct val="83000"/>
                        </a:lnSpc>
                        <a:tabLst>
                          <a:tab pos="1064260" algn="l"/>
                          <a:tab pos="1261999" algn="l"/>
                        </a:tabLst>
                      </a:pPr>
                      <a:r>
                        <a:rPr sz="1300">
                          <a:solidFill>
                            <a:srgbClr val="000000"/>
                          </a:solidFill>
                          <a:latin typeface="Calibri Light"/>
                          <a:ea typeface="Calibri Light"/>
                        </a:rPr>
                        <a:t>	—	</a:t>
                      </a:r>
                    </a:p>
                  </a:txBody>
                  <a:tcPr marL="0" marR="9144" marT="0" marB="0" anchor="ctr">
                    <a:lnL w="0"/>
                    <a:lnR w="0"/>
                    <a:lnT w="0"/>
                    <a:lnB w="0"/>
                    <a:solidFill>
                      <a:srgbClr val="FFFFFF"/>
                    </a:solidFill>
                  </a:tcPr>
                </a:tc>
                <a:tc>
                  <a:txBody>
                    <a:bodyPr/>
                    <a:lstStyle>
                      <a:defPPr/>
                    </a:lstStyle>
                    <a:p>
                      <a:pPr algn="r">
                        <a:lnSpc>
                          <a:spcPct val="83000"/>
                        </a:lnSpc>
                        <a:tabLst>
                          <a:tab pos="835660" algn="l"/>
                          <a:tab pos="1033399" algn="l"/>
                        </a:tabLst>
                      </a:pPr>
                      <a:r>
                        <a:rPr sz="1300">
                          <a:solidFill>
                            <a:srgbClr val="000000"/>
                          </a:solidFill>
                          <a:latin typeface="Calibri Light"/>
                          <a:ea typeface="Calibri Light"/>
                        </a:rPr>
                        <a:t>	—	</a:t>
                      </a:r>
                    </a:p>
                  </a:txBody>
                  <a:tcPr marL="0" marR="9144" marT="0" marB="0" anchor="ctr">
                    <a:lnL w="0"/>
                    <a:lnR w="0"/>
                    <a:lnT w="0"/>
                    <a:lnB w="0"/>
                    <a:solidFill>
                      <a:srgbClr val="FFFFFF"/>
                    </a:solidFill>
                  </a:tcPr>
                </a:tc>
                <a:tc>
                  <a:txBody>
                    <a:bodyPr/>
                    <a:lstStyle>
                      <a:defPPr/>
                    </a:lstStyle>
                    <a:p>
                      <a:pPr algn="r">
                        <a:lnSpc>
                          <a:spcPct val="83000"/>
                        </a:lnSpc>
                        <a:tabLst>
                          <a:tab pos="705612" algn="l"/>
                          <a:tab pos="1128649" algn="l"/>
                        </a:tabLst>
                      </a:pPr>
                      <a:r>
                        <a:rPr sz="1300">
                          <a:solidFill>
                            <a:srgbClr val="000000"/>
                          </a:solidFill>
                          <a:latin typeface="Calibri Light"/>
                          <a:ea typeface="Calibri Light"/>
                        </a:rPr>
                        <a:t>	7,816	</a:t>
                      </a:r>
                    </a:p>
                  </a:txBody>
                  <a:tcPr marL="0" marR="9144" marT="0" marB="0" anchor="ctr">
                    <a:lnL w="0"/>
                    <a:lnR w="0"/>
                    <a:lnT w="0"/>
                    <a:lnB w="0"/>
                    <a:solidFill>
                      <a:srgbClr val="FFFFFF"/>
                    </a:solidFill>
                  </a:tcPr>
                </a:tc>
                <a:extLst>
                  <a:ext uri="{0D108BD9-81ED-4DB2-BD59-A6C34878D82A}">
                    <a16:rowId xmlns:a16="http://schemas.microsoft.com/office/drawing/2014/main" val="10017"/>
                  </a:ext>
                </a:extLst>
              </a:tr>
              <a:tr h="200025">
                <a:tc>
                  <a:txBody>
                    <a:bodyPr/>
                    <a:lstStyle>
                      <a:defPPr/>
                    </a:lstStyle>
                    <a:p>
                      <a:pPr marL="76200" algn="l">
                        <a:lnSpc>
                          <a:spcPct val="83000"/>
                        </a:lnSpc>
                      </a:pPr>
                      <a:r>
                        <a:rPr sz="1300">
                          <a:solidFill>
                            <a:srgbClr val="000000"/>
                          </a:solidFill>
                          <a:latin typeface="Calibri Light"/>
                          <a:ea typeface="Calibri Light"/>
                        </a:rPr>
                        <a:t>Agency CMBS</a:t>
                      </a:r>
                    </a:p>
                  </a:txBody>
                  <a:tcPr marL="27432" marR="27432" marT="0" marB="0" anchor="ctr">
                    <a:lnL w="0"/>
                    <a:lnR w="0"/>
                    <a:lnT w="0"/>
                    <a:lnB w="0"/>
                    <a:solidFill>
                      <a:srgbClr val="EBE9E9"/>
                    </a:solidFill>
                  </a:tcPr>
                </a:tc>
                <a:tc>
                  <a:txBody>
                    <a:bodyPr/>
                    <a:lstStyle>
                      <a:defPPr/>
                    </a:lstStyle>
                    <a:p>
                      <a:pPr algn="r">
                        <a:lnSpc>
                          <a:spcPct val="83000"/>
                        </a:lnSpc>
                        <a:tabLst>
                          <a:tab pos="567055" algn="l"/>
                          <a:tab pos="1157224" algn="l"/>
                        </a:tabLst>
                      </a:pPr>
                      <a:r>
                        <a:rPr sz="1300">
                          <a:solidFill>
                            <a:srgbClr val="000000"/>
                          </a:solidFill>
                          <a:latin typeface="Calibri Light"/>
                          <a:ea typeface="Calibri Light"/>
                        </a:rPr>
                        <a:t>	326,571	</a:t>
                      </a:r>
                    </a:p>
                  </a:txBody>
                  <a:tcPr marL="0" marR="9144" marT="0" marB="0" anchor="ctr">
                    <a:lnL w="0"/>
                    <a:lnR w="0"/>
                    <a:lnT w="0"/>
                    <a:lnB w="0"/>
                    <a:solidFill>
                      <a:srgbClr val="EBE9E9"/>
                    </a:solidFill>
                  </a:tcPr>
                </a:tc>
                <a:tc>
                  <a:txBody>
                    <a:bodyPr/>
                    <a:lstStyle>
                      <a:defPPr/>
                    </a:lstStyle>
                    <a:p>
                      <a:pPr algn="r">
                        <a:lnSpc>
                          <a:spcPct val="83000"/>
                        </a:lnSpc>
                        <a:tabLst>
                          <a:tab pos="1064260" algn="l"/>
                          <a:tab pos="1261999" algn="l"/>
                        </a:tabLst>
                      </a:pPr>
                      <a:r>
                        <a:rPr sz="1300">
                          <a:solidFill>
                            <a:srgbClr val="000000"/>
                          </a:solidFill>
                          <a:latin typeface="Calibri Light"/>
                          <a:ea typeface="Calibri Light"/>
                        </a:rPr>
                        <a:t>	—	</a:t>
                      </a:r>
                    </a:p>
                  </a:txBody>
                  <a:tcPr marL="0" marR="9144" marT="0" marB="0" anchor="ctr">
                    <a:lnL w="0"/>
                    <a:lnR w="0"/>
                    <a:lnT w="0"/>
                    <a:lnB w="0"/>
                    <a:solidFill>
                      <a:srgbClr val="EBE9E9"/>
                    </a:solidFill>
                  </a:tcPr>
                </a:tc>
                <a:tc>
                  <a:txBody>
                    <a:bodyPr/>
                    <a:lstStyle>
                      <a:defPPr/>
                    </a:lstStyle>
                    <a:p>
                      <a:pPr algn="r">
                        <a:lnSpc>
                          <a:spcPct val="83000"/>
                        </a:lnSpc>
                        <a:tabLst>
                          <a:tab pos="835660" algn="l"/>
                          <a:tab pos="1033399" algn="l"/>
                        </a:tabLst>
                      </a:pPr>
                      <a:r>
                        <a:rPr sz="1300">
                          <a:solidFill>
                            <a:srgbClr val="000000"/>
                          </a:solidFill>
                          <a:latin typeface="Calibri Light"/>
                          <a:ea typeface="Calibri Light"/>
                        </a:rPr>
                        <a:t>	—	</a:t>
                      </a:r>
                    </a:p>
                  </a:txBody>
                  <a:tcPr marL="0" marR="9144" marT="0" marB="0" anchor="ctr">
                    <a:lnL w="0"/>
                    <a:lnR w="0"/>
                    <a:lnT w="0"/>
                    <a:lnB w="0"/>
                    <a:solidFill>
                      <a:srgbClr val="EBE9E9"/>
                    </a:solidFill>
                  </a:tcPr>
                </a:tc>
                <a:tc>
                  <a:txBody>
                    <a:bodyPr/>
                    <a:lstStyle>
                      <a:defPPr/>
                    </a:lstStyle>
                    <a:p>
                      <a:pPr algn="r">
                        <a:lnSpc>
                          <a:spcPct val="83000"/>
                        </a:lnSpc>
                        <a:tabLst>
                          <a:tab pos="538480" algn="l"/>
                          <a:tab pos="1128649" algn="l"/>
                        </a:tabLst>
                      </a:pPr>
                      <a:r>
                        <a:rPr sz="1300">
                          <a:solidFill>
                            <a:srgbClr val="000000"/>
                          </a:solidFill>
                          <a:latin typeface="Calibri Light"/>
                          <a:ea typeface="Calibri Light"/>
                        </a:rPr>
                        <a:t>	326,571	</a:t>
                      </a:r>
                    </a:p>
                  </a:txBody>
                  <a:tcPr marL="0" marR="9144" marT="0" marB="0" anchor="ctr">
                    <a:lnL w="0"/>
                    <a:lnR w="0"/>
                    <a:lnT w="0"/>
                    <a:lnB w="0"/>
                    <a:solidFill>
                      <a:srgbClr val="EBE9E9"/>
                    </a:solidFill>
                  </a:tcPr>
                </a:tc>
                <a:extLst>
                  <a:ext uri="{0D108BD9-81ED-4DB2-BD59-A6C34878D82A}">
                    <a16:rowId xmlns:a16="http://schemas.microsoft.com/office/drawing/2014/main" val="10018"/>
                  </a:ext>
                </a:extLst>
              </a:tr>
              <a:tr h="219075">
                <a:tc>
                  <a:txBody>
                    <a:bodyPr/>
                    <a:lstStyle>
                      <a:defPPr/>
                    </a:lstStyle>
                    <a:p>
                      <a:pPr marL="76200" algn="l">
                        <a:lnSpc>
                          <a:spcPct val="83000"/>
                        </a:lnSpc>
                      </a:pPr>
                      <a:r>
                        <a:rPr sz="1300">
                          <a:solidFill>
                            <a:srgbClr val="000000"/>
                          </a:solidFill>
                          <a:latin typeface="Calibri Light"/>
                          <a:ea typeface="Calibri Light"/>
                        </a:rPr>
                        <a:t>Residential Mortgage Loans</a:t>
                      </a:r>
                    </a:p>
                  </a:txBody>
                  <a:tcPr marL="27432" marR="27432" marT="0" marB="0" anchor="ctr">
                    <a:lnL w="0"/>
                    <a:lnR w="0"/>
                    <a:lnT w="0"/>
                    <a:lnB w="12700" cmpd="sng">
                      <a:solidFill>
                        <a:srgbClr val="000000"/>
                      </a:solidFill>
                      <a:prstDash val="solid"/>
                    </a:lnB>
                    <a:solidFill>
                      <a:srgbClr val="FFFFFF"/>
                    </a:solidFill>
                  </a:tcPr>
                </a:tc>
                <a:tc>
                  <a:txBody>
                    <a:bodyPr/>
                    <a:lstStyle>
                      <a:defPPr/>
                    </a:lstStyle>
                    <a:p>
                      <a:pPr algn="r">
                        <a:lnSpc>
                          <a:spcPct val="83000"/>
                        </a:lnSpc>
                        <a:tabLst>
                          <a:tab pos="959485" algn="l"/>
                          <a:tab pos="1157224" algn="l"/>
                        </a:tabLst>
                      </a:pPr>
                      <a:r>
                        <a:rPr sz="1300">
                          <a:solidFill>
                            <a:srgbClr val="000000"/>
                          </a:solidFill>
                          <a:latin typeface="Calibri Light"/>
                          <a:ea typeface="Calibri Light"/>
                        </a:rPr>
                        <a:t>	—	</a:t>
                      </a:r>
                    </a:p>
                  </a:txBody>
                  <a:tcPr marL="0" marR="9144" marT="0" marB="0" anchor="ctr">
                    <a:lnL w="0"/>
                    <a:lnR w="0"/>
                    <a:lnT w="0"/>
                    <a:lnB w="12700" cmpd="sng">
                      <a:solidFill>
                        <a:srgbClr val="000000"/>
                      </a:solidFill>
                      <a:prstDash val="solid"/>
                    </a:lnB>
                    <a:solidFill>
                      <a:srgbClr val="FFFFFF"/>
                    </a:solidFill>
                  </a:tcPr>
                </a:tc>
                <a:tc>
                  <a:txBody>
                    <a:bodyPr/>
                    <a:lstStyle>
                      <a:defPPr/>
                    </a:lstStyle>
                    <a:p>
                      <a:pPr algn="r">
                        <a:lnSpc>
                          <a:spcPct val="83000"/>
                        </a:lnSpc>
                        <a:tabLst>
                          <a:tab pos="547878" algn="l"/>
                          <a:tab pos="1261999" algn="l"/>
                        </a:tabLst>
                      </a:pPr>
                      <a:r>
                        <a:rPr sz="1300">
                          <a:solidFill>
                            <a:srgbClr val="000000"/>
                          </a:solidFill>
                          <a:latin typeface="Calibri Light"/>
                          <a:ea typeface="Calibri Light"/>
                        </a:rPr>
                        <a:t>	1,256,448	</a:t>
                      </a:r>
                    </a:p>
                  </a:txBody>
                  <a:tcPr marL="0" marR="9144" marT="0" marB="0" anchor="ctr">
                    <a:lnL w="0"/>
                    <a:lnR w="0"/>
                    <a:lnT w="0"/>
                    <a:lnB w="12700" cmpd="sng">
                      <a:solidFill>
                        <a:srgbClr val="000000"/>
                      </a:solidFill>
                      <a:prstDash val="solid"/>
                    </a:lnB>
                    <a:solidFill>
                      <a:srgbClr val="FFFFFF"/>
                    </a:solidFill>
                  </a:tcPr>
                </a:tc>
                <a:tc>
                  <a:txBody>
                    <a:bodyPr/>
                    <a:lstStyle>
                      <a:defPPr/>
                    </a:lstStyle>
                    <a:p>
                      <a:pPr algn="r">
                        <a:lnSpc>
                          <a:spcPct val="83000"/>
                        </a:lnSpc>
                        <a:tabLst>
                          <a:tab pos="443230" algn="l"/>
                          <a:tab pos="1033399" algn="l"/>
                        </a:tabLst>
                      </a:pPr>
                      <a:r>
                        <a:rPr sz="1300">
                          <a:solidFill>
                            <a:srgbClr val="000000"/>
                          </a:solidFill>
                          <a:latin typeface="Calibri Light"/>
                          <a:ea typeface="Calibri Light"/>
                        </a:rPr>
                        <a:t>	698,980	</a:t>
                      </a:r>
                    </a:p>
                  </a:txBody>
                  <a:tcPr marL="0" marR="9144" marT="0" marB="0" anchor="ctr">
                    <a:lnL w="0"/>
                    <a:lnR w="0"/>
                    <a:lnT w="0"/>
                    <a:lnB w="12700" cmpd="sng">
                      <a:solidFill>
                        <a:srgbClr val="000000"/>
                      </a:solidFill>
                      <a:prstDash val="solid"/>
                    </a:lnB>
                    <a:solidFill>
                      <a:srgbClr val="FFFFFF"/>
                    </a:solidFill>
                  </a:tcPr>
                </a:tc>
                <a:tc>
                  <a:txBody>
                    <a:bodyPr/>
                    <a:lstStyle>
                      <a:defPPr/>
                    </a:lstStyle>
                    <a:p>
                      <a:pPr algn="r">
                        <a:lnSpc>
                          <a:spcPct val="83000"/>
                        </a:lnSpc>
                        <a:tabLst>
                          <a:tab pos="414528" algn="l"/>
                          <a:tab pos="1128649" algn="l"/>
                        </a:tabLst>
                      </a:pPr>
                      <a:r>
                        <a:rPr sz="1300">
                          <a:solidFill>
                            <a:srgbClr val="000000"/>
                          </a:solidFill>
                          <a:latin typeface="Calibri Light"/>
                          <a:ea typeface="Calibri Light"/>
                        </a:rPr>
                        <a:t>	1,955,428	</a:t>
                      </a:r>
                    </a:p>
                  </a:txBody>
                  <a:tcPr marL="0" marR="9144" marT="0" marB="0" anchor="ctr">
                    <a:lnL w="0"/>
                    <a:lnR w="0"/>
                    <a:lnT w="0"/>
                    <a:lnB w="12700" cmpd="sng">
                      <a:solidFill>
                        <a:srgbClr val="000000"/>
                      </a:solidFill>
                      <a:prstDash val="solid"/>
                    </a:lnB>
                    <a:solidFill>
                      <a:srgbClr val="FFFFFF"/>
                    </a:solidFill>
                  </a:tcPr>
                </a:tc>
                <a:extLst>
                  <a:ext uri="{0D108BD9-81ED-4DB2-BD59-A6C34878D82A}">
                    <a16:rowId xmlns:a16="http://schemas.microsoft.com/office/drawing/2014/main" val="10019"/>
                  </a:ext>
                </a:extLst>
              </a:tr>
              <a:tr h="200025">
                <a:tc>
                  <a:txBody>
                    <a:bodyPr/>
                    <a:lstStyle>
                      <a:defPPr/>
                    </a:lstStyle>
                    <a:p>
                      <a:pPr algn="l">
                        <a:lnSpc>
                          <a:spcPct val="83000"/>
                        </a:lnSpc>
                      </a:pPr>
                      <a:r>
                        <a:rPr sz="1300">
                          <a:solidFill>
                            <a:srgbClr val="000000"/>
                          </a:solidFill>
                          <a:latin typeface="Calibri Light"/>
                          <a:ea typeface="Calibri Light"/>
                        </a:rPr>
                        <a:t>Total Secured Financing Agreements</a:t>
                      </a:r>
                    </a:p>
                  </a:txBody>
                  <a:tcPr marL="27432" marR="27432" marT="0" marB="0" anchor="ctr">
                    <a:lnL w="0"/>
                    <a:lnR w="0"/>
                    <a:lnT w="12700" cmpd="sng">
                      <a:solidFill>
                        <a:srgbClr val="000000"/>
                      </a:solidFill>
                      <a:prstDash val="solid"/>
                    </a:lnT>
                    <a:lnB w="12700" cmpd="dbl">
                      <a:solidFill>
                        <a:srgbClr val="000000"/>
                      </a:solidFill>
                      <a:prstDash val="solid"/>
                    </a:lnB>
                    <a:solidFill>
                      <a:srgbClr val="EBE9E9"/>
                    </a:solidFill>
                  </a:tcPr>
                </a:tc>
                <a:tc>
                  <a:txBody>
                    <a:bodyPr/>
                    <a:lstStyle>
                      <a:defPPr/>
                    </a:lstStyle>
                    <a:p>
                      <a:pPr algn="r">
                        <a:lnSpc>
                          <a:spcPct val="83000"/>
                        </a:lnSpc>
                        <a:tabLst>
                          <a:tab pos="443103" algn="l"/>
                          <a:tab pos="1157224" algn="l"/>
                        </a:tabLst>
                      </a:pPr>
                      <a:r>
                        <a:rPr sz="1300">
                          <a:solidFill>
                            <a:srgbClr val="000000"/>
                          </a:solidFill>
                          <a:latin typeface="Calibri Light"/>
                          <a:ea typeface="Calibri Light"/>
                        </a:rPr>
                        <a:t>$	1,110,917	</a:t>
                      </a:r>
                    </a:p>
                  </a:txBody>
                  <a:tcPr marL="0" marR="9144" marT="0" marB="0" anchor="ctr">
                    <a:lnL w="0"/>
                    <a:lnR w="0"/>
                    <a:lnT w="12700" cmpd="sng">
                      <a:solidFill>
                        <a:srgbClr val="000000"/>
                      </a:solidFill>
                      <a:prstDash val="solid"/>
                    </a:lnT>
                    <a:lnB w="12700" cmpd="dbl">
                      <a:solidFill>
                        <a:srgbClr val="000000"/>
                      </a:solidFill>
                      <a:prstDash val="solid"/>
                    </a:lnB>
                    <a:solidFill>
                      <a:srgbClr val="EBE9E9"/>
                    </a:solidFill>
                  </a:tcPr>
                </a:tc>
                <a:tc>
                  <a:txBody>
                    <a:bodyPr/>
                    <a:lstStyle>
                      <a:defPPr/>
                    </a:lstStyle>
                    <a:p>
                      <a:pPr algn="r">
                        <a:lnSpc>
                          <a:spcPct val="83000"/>
                        </a:lnSpc>
                        <a:tabLst>
                          <a:tab pos="547878" algn="l"/>
                          <a:tab pos="1261999" algn="l"/>
                        </a:tabLst>
                      </a:pPr>
                      <a:r>
                        <a:rPr sz="1300">
                          <a:solidFill>
                            <a:srgbClr val="000000"/>
                          </a:solidFill>
                          <a:latin typeface="Calibri Light"/>
                          <a:ea typeface="Calibri Light"/>
                        </a:rPr>
                        <a:t>$	1,338,935	</a:t>
                      </a:r>
                    </a:p>
                  </a:txBody>
                  <a:tcPr marL="0" marR="9144" marT="0" marB="0" anchor="ctr">
                    <a:lnL w="0"/>
                    <a:lnR w="0"/>
                    <a:lnT w="12700" cmpd="sng">
                      <a:solidFill>
                        <a:srgbClr val="000000"/>
                      </a:solidFill>
                      <a:prstDash val="solid"/>
                    </a:lnT>
                    <a:lnB w="12700" cmpd="dbl">
                      <a:solidFill>
                        <a:srgbClr val="000000"/>
                      </a:solidFill>
                      <a:prstDash val="solid"/>
                    </a:lnB>
                    <a:solidFill>
                      <a:srgbClr val="EBE9E9"/>
                    </a:solidFill>
                  </a:tcPr>
                </a:tc>
                <a:tc>
                  <a:txBody>
                    <a:bodyPr/>
                    <a:lstStyle>
                      <a:defPPr/>
                    </a:lstStyle>
                    <a:p>
                      <a:pPr algn="r">
                        <a:lnSpc>
                          <a:spcPct val="83000"/>
                        </a:lnSpc>
                        <a:tabLst>
                          <a:tab pos="443230" algn="l"/>
                          <a:tab pos="1033399" algn="l"/>
                        </a:tabLst>
                      </a:pPr>
                      <a:r>
                        <a:rPr sz="1300">
                          <a:solidFill>
                            <a:srgbClr val="000000"/>
                          </a:solidFill>
                          <a:latin typeface="Calibri Light"/>
                          <a:ea typeface="Calibri Light"/>
                        </a:rPr>
                        <a:t>$	698,980	</a:t>
                      </a:r>
                    </a:p>
                  </a:txBody>
                  <a:tcPr marL="0" marR="9144" marT="0" marB="0" anchor="ctr">
                    <a:lnL w="0"/>
                    <a:lnR w="0"/>
                    <a:lnT w="12700" cmpd="sng">
                      <a:solidFill>
                        <a:srgbClr val="000000"/>
                      </a:solidFill>
                      <a:prstDash val="solid"/>
                    </a:lnT>
                    <a:lnB w="12700" cmpd="dbl">
                      <a:solidFill>
                        <a:srgbClr val="000000"/>
                      </a:solidFill>
                      <a:prstDash val="solid"/>
                    </a:lnB>
                    <a:solidFill>
                      <a:srgbClr val="EBE9E9"/>
                    </a:solidFill>
                  </a:tcPr>
                </a:tc>
                <a:tc>
                  <a:txBody>
                    <a:bodyPr/>
                    <a:lstStyle>
                      <a:defPPr/>
                    </a:lstStyle>
                    <a:p>
                      <a:pPr algn="r">
                        <a:lnSpc>
                          <a:spcPct val="83000"/>
                        </a:lnSpc>
                        <a:tabLst>
                          <a:tab pos="414528" algn="l"/>
                          <a:tab pos="1128649" algn="l"/>
                        </a:tabLst>
                      </a:pPr>
                      <a:r>
                        <a:rPr sz="1300">
                          <a:solidFill>
                            <a:srgbClr val="000000"/>
                          </a:solidFill>
                          <a:latin typeface="Calibri Light"/>
                          <a:ea typeface="Calibri Light"/>
                        </a:rPr>
                        <a:t>$	3,148,832	</a:t>
                      </a:r>
                    </a:p>
                  </a:txBody>
                  <a:tcPr marL="0" marR="9144" marT="0" marB="0" anchor="ctr">
                    <a:lnL w="0"/>
                    <a:lnR w="0"/>
                    <a:lnT w="12700" cmpd="sng">
                      <a:solidFill>
                        <a:srgbClr val="000000"/>
                      </a:solidFill>
                      <a:prstDash val="solid"/>
                    </a:lnT>
                    <a:lnB w="12700" cmpd="dbl">
                      <a:solidFill>
                        <a:srgbClr val="000000"/>
                      </a:solidFill>
                      <a:prstDash val="solid"/>
                    </a:lnB>
                    <a:solidFill>
                      <a:srgbClr val="EBE9E9"/>
                    </a:solidFill>
                  </a:tcPr>
                </a:tc>
                <a:extLst>
                  <a:ext uri="{0D108BD9-81ED-4DB2-BD59-A6C34878D82A}">
                    <a16:rowId xmlns:a16="http://schemas.microsoft.com/office/drawing/2014/main" val="10020"/>
                  </a:ext>
                </a:extLst>
              </a:tr>
              <a:tr h="76200">
                <a:tc>
                  <a:txBody>
                    <a:bodyPr/>
                    <a:lstStyle>
                      <a:defPPr/>
                    </a:lstStyle>
                    <a:p>
                      <a:endParaRPr sz="100"/>
                    </a:p>
                  </a:txBody>
                  <a:tcPr marL="0" marR="0" marT="0" marB="0" anchor="b">
                    <a:lnL w="0"/>
                    <a:lnR w="0"/>
                    <a:lnT w="12700" cmpd="dbl">
                      <a:solidFill>
                        <a:srgbClr val="000000"/>
                      </a:solidFill>
                      <a:prstDash val="solid"/>
                    </a:lnT>
                    <a:lnB w="0"/>
                    <a:noFill/>
                  </a:tcPr>
                </a:tc>
                <a:tc>
                  <a:txBody>
                    <a:bodyPr/>
                    <a:lstStyle>
                      <a:defPPr/>
                    </a:lstStyle>
                    <a:p>
                      <a:endParaRPr sz="100"/>
                    </a:p>
                  </a:txBody>
                  <a:tcPr marL="0" marR="0" marT="0" marB="0" anchor="b">
                    <a:lnL w="0"/>
                    <a:lnR w="0"/>
                    <a:lnT w="12700" cmpd="dbl">
                      <a:solidFill>
                        <a:srgbClr val="000000"/>
                      </a:solidFill>
                      <a:prstDash val="solid"/>
                    </a:lnT>
                    <a:lnB w="0"/>
                    <a:noFill/>
                  </a:tcPr>
                </a:tc>
                <a:tc>
                  <a:txBody>
                    <a:bodyPr/>
                    <a:lstStyle>
                      <a:defPPr/>
                    </a:lstStyle>
                    <a:p>
                      <a:endParaRPr sz="100"/>
                    </a:p>
                  </a:txBody>
                  <a:tcPr marL="0" marR="0" marT="0" marB="0" anchor="b">
                    <a:lnL w="0"/>
                    <a:lnR w="0"/>
                    <a:lnT w="12700" cmpd="dbl">
                      <a:solidFill>
                        <a:srgbClr val="000000"/>
                      </a:solidFill>
                      <a:prstDash val="solid"/>
                    </a:lnT>
                    <a:lnB w="0"/>
                    <a:noFill/>
                  </a:tcPr>
                </a:tc>
                <a:tc>
                  <a:txBody>
                    <a:bodyPr/>
                    <a:lstStyle>
                      <a:defPPr/>
                    </a:lstStyle>
                    <a:p>
                      <a:endParaRPr sz="100"/>
                    </a:p>
                  </a:txBody>
                  <a:tcPr marL="0" marR="0" marT="0" marB="0" anchor="b">
                    <a:lnL w="0"/>
                    <a:lnR w="0"/>
                    <a:lnT w="12700" cmpd="dbl">
                      <a:solidFill>
                        <a:srgbClr val="000000"/>
                      </a:solidFill>
                      <a:prstDash val="solid"/>
                    </a:lnT>
                    <a:lnB w="0"/>
                    <a:noFill/>
                  </a:tcPr>
                </a:tc>
                <a:tc>
                  <a:txBody>
                    <a:bodyPr/>
                    <a:lstStyle>
                      <a:defPPr/>
                    </a:lstStyle>
                    <a:p>
                      <a:endParaRPr sz="100"/>
                    </a:p>
                  </a:txBody>
                  <a:tcPr marL="0" marR="0" marT="0" marB="0" anchor="b">
                    <a:lnL w="0"/>
                    <a:lnR w="0"/>
                    <a:lnT w="12700" cmpd="dbl">
                      <a:solidFill>
                        <a:srgbClr val="000000"/>
                      </a:solidFill>
                      <a:prstDash val="solid"/>
                    </a:lnT>
                    <a:lnB w="0"/>
                    <a:noFill/>
                  </a:tcPr>
                </a:tc>
                <a:extLst>
                  <a:ext uri="{0D108BD9-81ED-4DB2-BD59-A6C34878D82A}">
                    <a16:rowId xmlns:a16="http://schemas.microsoft.com/office/drawing/2014/main" val="10021"/>
                  </a:ext>
                </a:extLst>
              </a:tr>
              <a:tr h="57150">
                <a:tc>
                  <a:txBody>
                    <a:bodyPr/>
                    <a:lstStyle>
                      <a:defPPr/>
                    </a:lstStyle>
                    <a:p>
                      <a:endParaRPr sz="100"/>
                    </a:p>
                  </a:txBody>
                  <a:tcPr marL="0" marR="0" marT="0" marB="0" anchor="b">
                    <a:lnL w="0"/>
                    <a:lnR w="0"/>
                    <a:lnT w="0"/>
                    <a:lnB w="0"/>
                    <a:noFill/>
                  </a:tcPr>
                </a:tc>
                <a:tc>
                  <a:txBody>
                    <a:bodyPr/>
                    <a:lstStyle>
                      <a:defPPr/>
                    </a:lstStyle>
                    <a:p>
                      <a:endParaRPr sz="100"/>
                    </a:p>
                  </a:txBody>
                  <a:tcPr marL="0" marR="0" marT="0" marB="0" anchor="b">
                    <a:lnL w="0"/>
                    <a:lnR w="0"/>
                    <a:lnT w="0"/>
                    <a:lnB w="0"/>
                    <a:noFill/>
                  </a:tcPr>
                </a:tc>
                <a:tc>
                  <a:txBody>
                    <a:bodyPr/>
                    <a:lstStyle>
                      <a:defPPr/>
                    </a:lstStyle>
                    <a:p>
                      <a:endParaRPr sz="100"/>
                    </a:p>
                  </a:txBody>
                  <a:tcPr marL="0" marR="0" marT="0" marB="0" anchor="b">
                    <a:lnL w="0"/>
                    <a:lnR w="0"/>
                    <a:lnT w="0"/>
                    <a:lnB w="0"/>
                    <a:noFill/>
                  </a:tcPr>
                </a:tc>
                <a:tc>
                  <a:txBody>
                    <a:bodyPr/>
                    <a:lstStyle>
                      <a:defPPr/>
                    </a:lstStyle>
                    <a:p>
                      <a:endParaRPr sz="100"/>
                    </a:p>
                  </a:txBody>
                  <a:tcPr marL="0" marR="0" marT="0" marB="0" anchor="b">
                    <a:lnL w="0"/>
                    <a:lnR w="0"/>
                    <a:lnT w="0"/>
                    <a:lnB w="0"/>
                    <a:noFill/>
                  </a:tcPr>
                </a:tc>
                <a:tc>
                  <a:txBody>
                    <a:bodyPr/>
                    <a:lstStyle>
                      <a:defPPr/>
                    </a:lstStyle>
                    <a:p>
                      <a:endParaRPr sz="100"/>
                    </a:p>
                  </a:txBody>
                  <a:tcPr marL="0" marR="0" marT="0" marB="0" anchor="b">
                    <a:lnL w="0"/>
                    <a:lnR w="0"/>
                    <a:lnT w="0"/>
                    <a:lnB w="0"/>
                    <a:noFill/>
                  </a:tcPr>
                </a:tc>
                <a:extLst>
                  <a:ext uri="{0D108BD9-81ED-4DB2-BD59-A6C34878D82A}">
                    <a16:rowId xmlns:a16="http://schemas.microsoft.com/office/drawing/2014/main" val="10022"/>
                  </a:ext>
                </a:extLst>
              </a:tr>
              <a:tr h="209550">
                <a:tc>
                  <a:txBody>
                    <a:bodyPr/>
                    <a:lstStyle>
                      <a:defPPr/>
                    </a:lstStyle>
                    <a:p>
                      <a:pPr algn="l">
                        <a:lnSpc>
                          <a:spcPct val="83000"/>
                        </a:lnSpc>
                      </a:pPr>
                      <a:r>
                        <a:rPr sz="1300" b="1">
                          <a:solidFill>
                            <a:srgbClr val="000000"/>
                          </a:solidFill>
                          <a:latin typeface="Calibri"/>
                          <a:ea typeface="Calibri"/>
                        </a:rPr>
                        <a:t>Net Assets</a:t>
                      </a:r>
                    </a:p>
                  </a:txBody>
                  <a:tcPr marL="27432" marR="27432" marT="0" marB="0" anchor="ctr">
                    <a:lnL w="0"/>
                    <a:lnR w="0"/>
                    <a:lnT w="0"/>
                    <a:lnB w="12700" cmpd="dbl">
                      <a:solidFill>
                        <a:srgbClr val="000000"/>
                      </a:solidFill>
                      <a:prstDash val="solid"/>
                    </a:lnB>
                    <a:solidFill>
                      <a:srgbClr val="FFFFFF"/>
                    </a:solidFill>
                  </a:tcPr>
                </a:tc>
                <a:tc>
                  <a:txBody>
                    <a:bodyPr/>
                    <a:lstStyle>
                      <a:defPPr/>
                    </a:lstStyle>
                    <a:p>
                      <a:pPr algn="r">
                        <a:lnSpc>
                          <a:spcPct val="83000"/>
                        </a:lnSpc>
                        <a:tabLst>
                          <a:tab pos="567055" algn="l"/>
                          <a:tab pos="1157224" algn="l"/>
                        </a:tabLst>
                      </a:pPr>
                      <a:r>
                        <a:rPr sz="1300">
                          <a:solidFill>
                            <a:srgbClr val="000000"/>
                          </a:solidFill>
                          <a:latin typeface="Calibri Light"/>
                          <a:ea typeface="Calibri Light"/>
                        </a:rPr>
                        <a:t>$	430,542	</a:t>
                      </a:r>
                    </a:p>
                  </a:txBody>
                  <a:tcPr marL="0" marR="9144" marT="0" marB="0" anchor="ctr">
                    <a:lnL w="0"/>
                    <a:lnR w="0"/>
                    <a:lnT w="0"/>
                    <a:lnB w="12700" cmpd="dbl">
                      <a:solidFill>
                        <a:srgbClr val="000000"/>
                      </a:solidFill>
                      <a:prstDash val="solid"/>
                    </a:lnB>
                    <a:solidFill>
                      <a:srgbClr val="FFFFFF"/>
                    </a:solidFill>
                  </a:tcPr>
                </a:tc>
                <a:tc>
                  <a:txBody>
                    <a:bodyPr/>
                    <a:lstStyle>
                      <a:defPPr/>
                    </a:lstStyle>
                    <a:p>
                      <a:pPr algn="r">
                        <a:lnSpc>
                          <a:spcPct val="83000"/>
                        </a:lnSpc>
                        <a:tabLst>
                          <a:tab pos="547878" algn="l"/>
                          <a:tab pos="1261999" algn="l"/>
                        </a:tabLst>
                      </a:pPr>
                      <a:r>
                        <a:rPr sz="1300">
                          <a:solidFill>
                            <a:srgbClr val="000000"/>
                          </a:solidFill>
                          <a:latin typeface="Calibri Light"/>
                          <a:ea typeface="Calibri Light"/>
                        </a:rPr>
                        <a:t>$	2,289,231	</a:t>
                      </a:r>
                    </a:p>
                  </a:txBody>
                  <a:tcPr marL="0" marR="9144" marT="0" marB="0" anchor="ctr">
                    <a:lnL w="0"/>
                    <a:lnR w="0"/>
                    <a:lnT w="0"/>
                    <a:lnB w="12700" cmpd="dbl">
                      <a:solidFill>
                        <a:srgbClr val="000000"/>
                      </a:solidFill>
                      <a:prstDash val="solid"/>
                    </a:lnB>
                    <a:solidFill>
                      <a:srgbClr val="FFFFFF"/>
                    </a:solidFill>
                  </a:tcPr>
                </a:tc>
                <a:tc>
                  <a:txBody>
                    <a:bodyPr/>
                    <a:lstStyle>
                      <a:defPPr/>
                    </a:lstStyle>
                    <a:p>
                      <a:pPr algn="r">
                        <a:lnSpc>
                          <a:spcPct val="83000"/>
                        </a:lnSpc>
                        <a:tabLst>
                          <a:tab pos="443230" algn="l"/>
                          <a:tab pos="1033399" algn="l"/>
                        </a:tabLst>
                      </a:pPr>
                      <a:r>
                        <a:rPr sz="1300">
                          <a:solidFill>
                            <a:srgbClr val="000000"/>
                          </a:solidFill>
                          <a:latin typeface="Calibri Light"/>
                          <a:ea typeface="Calibri Light"/>
                        </a:rPr>
                        <a:t>$	112,659	</a:t>
                      </a:r>
                    </a:p>
                  </a:txBody>
                  <a:tcPr marL="0" marR="9144" marT="0" marB="0" anchor="ctr">
                    <a:lnL w="0"/>
                    <a:lnR w="0"/>
                    <a:lnT w="0"/>
                    <a:lnB w="12700" cmpd="dbl">
                      <a:solidFill>
                        <a:srgbClr val="000000"/>
                      </a:solidFill>
                      <a:prstDash val="solid"/>
                    </a:lnB>
                    <a:solidFill>
                      <a:srgbClr val="FFFFFF"/>
                    </a:solidFill>
                  </a:tcPr>
                </a:tc>
                <a:tc>
                  <a:txBody>
                    <a:bodyPr/>
                    <a:lstStyle>
                      <a:defPPr/>
                    </a:lstStyle>
                    <a:p>
                      <a:pPr algn="r">
                        <a:lnSpc>
                          <a:spcPct val="83000"/>
                        </a:lnSpc>
                        <a:tabLst>
                          <a:tab pos="414528" algn="l"/>
                          <a:tab pos="1128649" algn="l"/>
                        </a:tabLst>
                      </a:pPr>
                      <a:r>
                        <a:rPr sz="1300">
                          <a:solidFill>
                            <a:srgbClr val="000000"/>
                          </a:solidFill>
                          <a:latin typeface="Calibri Light"/>
                          <a:ea typeface="Calibri Light"/>
                        </a:rPr>
                        <a:t>$	2,832,432	</a:t>
                      </a:r>
                    </a:p>
                  </a:txBody>
                  <a:tcPr marL="0" marR="9144" marT="0" marB="0" anchor="ctr">
                    <a:lnL w="0"/>
                    <a:lnR w="0"/>
                    <a:lnT w="0"/>
                    <a:lnB w="12700" cmpd="dbl">
                      <a:solidFill>
                        <a:srgbClr val="000000"/>
                      </a:solidFill>
                      <a:prstDash val="solid"/>
                    </a:lnB>
                    <a:solidFill>
                      <a:srgbClr val="FFFFFF"/>
                    </a:solidFill>
                  </a:tcPr>
                </a:tc>
                <a:extLst>
                  <a:ext uri="{0D108BD9-81ED-4DB2-BD59-A6C34878D82A}">
                    <a16:rowId xmlns:a16="http://schemas.microsoft.com/office/drawing/2014/main" val="10023"/>
                  </a:ext>
                </a:extLst>
              </a:tr>
            </a:tbl>
          </a:graphicData>
        </a:graphic>
      </p:graphicFrame>
      <p:sp>
        <p:nvSpPr>
          <p:cNvPr id="3" name="New shape"/>
          <p:cNvSpPr/>
          <p:nvPr/>
        </p:nvSpPr>
        <p:spPr>
          <a:xfrm>
            <a:off x="349377" y="5916041"/>
            <a:ext cx="8445500" cy="637159"/>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l" defTabSz="457200">
              <a:lnSpc>
                <a:spcPct val="100000"/>
              </a:lnSpc>
              <a:spcBef>
                <a:spcPts val="100"/>
              </a:spcBef>
              <a:spcAft>
                <a:spcPct val="0"/>
              </a:spcAft>
            </a:pPr>
            <a:r>
              <a:rPr sz="800">
                <a:solidFill>
                  <a:srgbClr val="393A3F"/>
                </a:solidFill>
                <a:latin typeface="Calibri Light"/>
                <a:ea typeface="Calibri Light"/>
              </a:rPr>
              <a:t>All data as of June 30, 2022</a:t>
            </a:r>
          </a:p>
          <a:p>
            <a:pPr algn="l" defTabSz="457200">
              <a:lnSpc>
                <a:spcPct val="100000"/>
              </a:lnSpc>
              <a:spcBef>
                <a:spcPts val="100"/>
              </a:spcBef>
              <a:spcAft>
                <a:spcPct val="0"/>
              </a:spcAft>
            </a:pPr>
            <a:r>
              <a:rPr sz="800">
                <a:solidFill>
                  <a:srgbClr val="393A3F"/>
                </a:solidFill>
                <a:latin typeface="Calibri Light"/>
                <a:ea typeface="Calibri Light"/>
              </a:rPr>
              <a:t>$ in thousands</a:t>
            </a:r>
          </a:p>
          <a:p>
            <a:pPr algn="l" defTabSz="457200">
              <a:lnSpc>
                <a:spcPct val="100000"/>
              </a:lnSpc>
              <a:spcBef>
                <a:spcPts val="100"/>
              </a:spcBef>
              <a:spcAft>
                <a:spcPct val="0"/>
              </a:spcAft>
            </a:pPr>
            <a:endParaRPr sz="800">
              <a:solidFill>
                <a:srgbClr val="000000"/>
              </a:solidFill>
              <a:latin typeface="Calibri Light"/>
              <a:ea typeface="Calibri Light"/>
            </a:endParaRPr>
          </a:p>
        </p:txBody>
      </p:sp>
      <p:sp>
        <p:nvSpPr>
          <p:cNvPr id="4" name="New shape"/>
          <p:cNvSpPr/>
          <p:nvPr/>
        </p:nvSpPr>
        <p:spPr>
          <a:xfrm>
            <a:off x="152400" y="196088"/>
            <a:ext cx="8547100" cy="349123"/>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l" defTabSz="457200">
              <a:lnSpc>
                <a:spcPct val="100000"/>
              </a:lnSpc>
              <a:spcBef>
                <a:spcPct val="0"/>
              </a:spcBef>
              <a:spcAft>
                <a:spcPct val="0"/>
              </a:spcAft>
            </a:pPr>
            <a:r>
              <a:rPr sz="2800">
                <a:solidFill>
                  <a:srgbClr val="11A0BA"/>
                </a:solidFill>
                <a:latin typeface="Calibri Light"/>
                <a:ea typeface="Calibri Light"/>
              </a:rPr>
              <a:t>NET ASSET BREAKDOWN</a:t>
            </a:r>
          </a:p>
        </p:txBody>
      </p:sp>
      <p:sp>
        <p:nvSpPr>
          <p:cNvPr id="5" name="New shape"/>
          <p:cNvSpPr/>
          <p:nvPr/>
        </p:nvSpPr>
        <p:spPr>
          <a:xfrm>
            <a:off x="280162" y="728599"/>
            <a:ext cx="7754112" cy="719074"/>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ctr"/>
          <a:lstStyle>
            <a:defPPr/>
          </a:lstStyle>
          <a:p>
            <a:pPr algn="l" defTabSz="457200">
              <a:lnSpc>
                <a:spcPct val="100000"/>
              </a:lnSpc>
              <a:spcBef>
                <a:spcPct val="0"/>
              </a:spcBef>
              <a:spcAft>
                <a:spcPct val="0"/>
              </a:spcAft>
            </a:pPr>
            <a:r>
              <a:rPr sz="2000">
                <a:solidFill>
                  <a:srgbClr val="393A3F"/>
                </a:solidFill>
                <a:highlight>
                  <a:srgbClr val="FFFFFF"/>
                </a:highlight>
                <a:latin typeface="Calibri Light"/>
                <a:ea typeface="Calibri Light"/>
              </a:rPr>
              <a:t>Chimera invests in RMBS securities and securities created through the CIM Sponsored securitizations. Loans are financed through Financing Trusts.</a:t>
            </a:r>
          </a:p>
        </p:txBody>
      </p:sp>
      <p:cxnSp>
        <p:nvCxnSpPr>
          <p:cNvPr id="6" name="New connector"/>
          <p:cNvCxnSpPr/>
          <p:nvPr/>
        </p:nvCxnSpPr>
        <p:spPr>
          <a:xfrm flipV="1">
            <a:off x="280162" y="728599"/>
            <a:ext cx="7754112" cy="0"/>
          </a:xfrm>
          <a:prstGeom prst="line">
            <a:avLst/>
          </a:prstGeom>
          <a:ln w="12700">
            <a:prstDash val="solid"/>
            <a:miter/>
          </a:ln>
        </p:spPr>
        <p:style>
          <a:lnRef idx="1">
            <a:srgbClr val="000000"/>
          </a:lnRef>
          <a:fillRef idx="0">
            <a:srgbClr val="FFFFFF"/>
          </a:fillRef>
          <a:effectRef idx="0">
            <a:schemeClr val="accent1"/>
          </a:effectRef>
          <a:fontRef idx="minor">
            <a:schemeClr val="tx1"/>
          </a:fontRef>
        </p:style>
      </p:cxnSp>
      <p:cxnSp>
        <p:nvCxnSpPr>
          <p:cNvPr id="7" name="New connector"/>
          <p:cNvCxnSpPr/>
          <p:nvPr/>
        </p:nvCxnSpPr>
        <p:spPr>
          <a:xfrm flipV="1">
            <a:off x="280162" y="1447673"/>
            <a:ext cx="7754112" cy="0"/>
          </a:xfrm>
          <a:prstGeom prst="line">
            <a:avLst/>
          </a:prstGeom>
          <a:ln w="12700">
            <a:prstDash val="solid"/>
            <a:miter/>
          </a:ln>
        </p:spPr>
        <p:style>
          <a:lnRef idx="1">
            <a:srgbClr val="000000"/>
          </a:lnRef>
          <a:fillRef idx="0">
            <a:srgbClr val="FFFFFF"/>
          </a:fillRef>
          <a:effectRef idx="0">
            <a:schemeClr val="accent1"/>
          </a:effectRef>
          <a:fontRef idx="minor">
            <a:schemeClr val="tx1"/>
          </a:fontRef>
        </p:style>
      </p:cxn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New Table"/>
          <p:cNvGraphicFramePr>
            <a:graphicFrameLocks noGrp="1"/>
          </p:cNvGraphicFramePr>
          <p:nvPr/>
        </p:nvGraphicFramePr>
        <p:xfrm>
          <a:off x="323850" y="831342"/>
          <a:ext cx="8496300" cy="5644667"/>
        </p:xfrm>
        <a:graphic>
          <a:graphicData uri="http://schemas.openxmlformats.org/drawingml/2006/table">
            <a:tbl>
              <a:tblPr>
                <a:tableStyleId>{5C22544A-7EE6-4342-B048-85BDC9FD1C3A}</a:tableStyleId>
              </a:tblPr>
              <a:tblGrid>
                <a:gridCol w="447675">
                  <a:extLst>
                    <a:ext uri="{9D8B030D-6E8A-4147-A177-3AD203B41FA5}">
                      <a16:colId xmlns:a16="http://schemas.microsoft.com/office/drawing/2014/main" val="20000"/>
                    </a:ext>
                  </a:extLst>
                </a:gridCol>
                <a:gridCol w="942975">
                  <a:extLst>
                    <a:ext uri="{9D8B030D-6E8A-4147-A177-3AD203B41FA5}">
                      <a16:colId xmlns:a16="http://schemas.microsoft.com/office/drawing/2014/main" val="20001"/>
                    </a:ext>
                  </a:extLst>
                </a:gridCol>
                <a:gridCol w="76200">
                  <a:extLst>
                    <a:ext uri="{9D8B030D-6E8A-4147-A177-3AD203B41FA5}">
                      <a16:colId xmlns:a16="http://schemas.microsoft.com/office/drawing/2014/main" val="20002"/>
                    </a:ext>
                  </a:extLst>
                </a:gridCol>
                <a:gridCol w="962025">
                  <a:extLst>
                    <a:ext uri="{9D8B030D-6E8A-4147-A177-3AD203B41FA5}">
                      <a16:colId xmlns:a16="http://schemas.microsoft.com/office/drawing/2014/main" val="20003"/>
                    </a:ext>
                  </a:extLst>
                </a:gridCol>
                <a:gridCol w="885825">
                  <a:extLst>
                    <a:ext uri="{9D8B030D-6E8A-4147-A177-3AD203B41FA5}">
                      <a16:colId xmlns:a16="http://schemas.microsoft.com/office/drawing/2014/main" val="20004"/>
                    </a:ext>
                  </a:extLst>
                </a:gridCol>
                <a:gridCol w="981075">
                  <a:extLst>
                    <a:ext uri="{9D8B030D-6E8A-4147-A177-3AD203B41FA5}">
                      <a16:colId xmlns:a16="http://schemas.microsoft.com/office/drawing/2014/main" val="20005"/>
                    </a:ext>
                  </a:extLst>
                </a:gridCol>
                <a:gridCol w="80264">
                  <a:extLst>
                    <a:ext uri="{9D8B030D-6E8A-4147-A177-3AD203B41FA5}">
                      <a16:colId xmlns:a16="http://schemas.microsoft.com/office/drawing/2014/main" val="20006"/>
                    </a:ext>
                  </a:extLst>
                </a:gridCol>
                <a:gridCol w="962025">
                  <a:extLst>
                    <a:ext uri="{9D8B030D-6E8A-4147-A177-3AD203B41FA5}">
                      <a16:colId xmlns:a16="http://schemas.microsoft.com/office/drawing/2014/main" val="20007"/>
                    </a:ext>
                  </a:extLst>
                </a:gridCol>
                <a:gridCol w="1076325">
                  <a:extLst>
                    <a:ext uri="{9D8B030D-6E8A-4147-A177-3AD203B41FA5}">
                      <a16:colId xmlns:a16="http://schemas.microsoft.com/office/drawing/2014/main" val="20008"/>
                    </a:ext>
                  </a:extLst>
                </a:gridCol>
                <a:gridCol w="1162050">
                  <a:extLst>
                    <a:ext uri="{9D8B030D-6E8A-4147-A177-3AD203B41FA5}">
                      <a16:colId xmlns:a16="http://schemas.microsoft.com/office/drawing/2014/main" val="20009"/>
                    </a:ext>
                  </a:extLst>
                </a:gridCol>
                <a:gridCol w="923925">
                  <a:extLst>
                    <a:ext uri="{9D8B030D-6E8A-4147-A177-3AD203B41FA5}">
                      <a16:colId xmlns:a16="http://schemas.microsoft.com/office/drawing/2014/main" val="20010"/>
                    </a:ext>
                  </a:extLst>
                </a:gridCol>
              </a:tblGrid>
              <a:tr h="238125">
                <a:tc>
                  <a:txBody>
                    <a:bodyPr/>
                    <a:lstStyle>
                      <a:defPPr/>
                    </a:lstStyle>
                    <a:p>
                      <a:pPr algn="l">
                        <a:lnSpc>
                          <a:spcPct val="83000"/>
                        </a:lnSpc>
                      </a:pPr>
                      <a:r>
                        <a:rPr sz="800">
                          <a:solidFill>
                            <a:srgbClr val="000000"/>
                          </a:solidFill>
                          <a:latin typeface="Calibri Light"/>
                          <a:ea typeface="Calibri Light"/>
                        </a:rPr>
                        <a:t>VINTAGE</a:t>
                      </a:r>
                    </a:p>
                  </a:txBody>
                  <a:tcPr marL="27432" marR="27432" marT="0" marB="0" anchor="ctr">
                    <a:lnL w="0"/>
                    <a:lnR w="0"/>
                    <a:lnT w="0"/>
                    <a:lnB w="0"/>
                    <a:noFill/>
                  </a:tcPr>
                </a:tc>
                <a:tc>
                  <a:txBody>
                    <a:bodyPr/>
                    <a:lstStyle>
                      <a:defPPr/>
                    </a:lstStyle>
                    <a:p>
                      <a:pPr algn="l">
                        <a:lnSpc>
                          <a:spcPct val="83000"/>
                        </a:lnSpc>
                      </a:pPr>
                      <a:r>
                        <a:rPr sz="800">
                          <a:solidFill>
                            <a:srgbClr val="000000"/>
                          </a:solidFill>
                          <a:latin typeface="Calibri Light"/>
                          <a:ea typeface="Calibri Light"/>
                        </a:rPr>
                        <a:t>DEAL</a:t>
                      </a:r>
                    </a:p>
                  </a:txBody>
                  <a:tcPr marL="27432" marR="27432" marT="0" marB="0" anchor="ctr">
                    <a:lnL w="0"/>
                    <a:lnR w="0"/>
                    <a:lnT w="0"/>
                    <a:lnB w="0"/>
                    <a:no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TOTAL ORIGINAL FACE</a:t>
                      </a:r>
                    </a:p>
                  </a:txBody>
                  <a:tcPr marL="27432" marR="27432" marT="0" marB="0" anchor="ctr">
                    <a:lnL w="0"/>
                    <a:lnR w="0"/>
                    <a:lnT w="0"/>
                    <a:lnB w="0"/>
                    <a:noFill/>
                  </a:tcPr>
                </a:tc>
                <a:tc>
                  <a:txBody>
                    <a:bodyPr/>
                    <a:lstStyle>
                      <a:defPPr/>
                    </a:lstStyle>
                    <a:p>
                      <a:pPr algn="ctr">
                        <a:lnSpc>
                          <a:spcPct val="83000"/>
                        </a:lnSpc>
                      </a:pPr>
                      <a:r>
                        <a:rPr sz="800">
                          <a:solidFill>
                            <a:srgbClr val="000000"/>
                          </a:solidFill>
                          <a:latin typeface="Calibri Light"/>
                          <a:ea typeface="Calibri Light"/>
                        </a:rPr>
                        <a:t>TOTAL OF TRANCHES SOLD</a:t>
                      </a:r>
                    </a:p>
                  </a:txBody>
                  <a:tcPr marL="27432" marR="27432" marT="0" marB="0" anchor="ctr">
                    <a:lnL w="0"/>
                    <a:lnR w="0"/>
                    <a:lnT w="0"/>
                    <a:lnB w="0"/>
                    <a:noFill/>
                  </a:tcPr>
                </a:tc>
                <a:tc>
                  <a:txBody>
                    <a:bodyPr/>
                    <a:lstStyle>
                      <a:defPPr/>
                    </a:lstStyle>
                    <a:p>
                      <a:pPr algn="ctr">
                        <a:lnSpc>
                          <a:spcPct val="83000"/>
                        </a:lnSpc>
                      </a:pPr>
                      <a:r>
                        <a:rPr sz="800">
                          <a:solidFill>
                            <a:srgbClr val="000000"/>
                          </a:solidFill>
                          <a:latin typeface="Calibri Light"/>
                          <a:ea typeface="Calibri Light"/>
                        </a:rPr>
                        <a:t>TOTAL OF TRANCHES RETAINED</a:t>
                      </a:r>
                    </a:p>
                  </a:txBody>
                  <a:tcPr marL="27432" marR="27432" marT="0" marB="0" anchor="ctr">
                    <a:lnL w="0"/>
                    <a:lnR w="0"/>
                    <a:lnT w="0"/>
                    <a:lnB w="0"/>
                    <a:no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TOTAL REMAINING FACE</a:t>
                      </a:r>
                    </a:p>
                  </a:txBody>
                  <a:tcPr marL="27432" marR="27432" marT="0" marB="0" anchor="ctr">
                    <a:lnL w="0"/>
                    <a:lnR w="0"/>
                    <a:lnT w="0"/>
                    <a:lnB w="0"/>
                    <a:noFill/>
                  </a:tcPr>
                </a:tc>
                <a:tc>
                  <a:txBody>
                    <a:bodyPr/>
                    <a:lstStyle>
                      <a:defPPr/>
                    </a:lstStyle>
                    <a:p>
                      <a:pPr algn="ctr">
                        <a:lnSpc>
                          <a:spcPct val="83000"/>
                        </a:lnSpc>
                      </a:pPr>
                      <a:r>
                        <a:rPr sz="800">
                          <a:solidFill>
                            <a:srgbClr val="000000"/>
                          </a:solidFill>
                          <a:latin typeface="Calibri Light"/>
                          <a:ea typeface="Calibri Light"/>
                        </a:rPr>
                        <a:t>REMAINING FACE OF TRANCHES SOLD</a:t>
                      </a:r>
                    </a:p>
                  </a:txBody>
                  <a:tcPr marL="27432" marR="27432" marT="0" marB="0" anchor="ctr">
                    <a:lnL w="0"/>
                    <a:lnR w="0"/>
                    <a:lnT w="0"/>
                    <a:lnB w="0"/>
                    <a:noFill/>
                  </a:tcPr>
                </a:tc>
                <a:tc>
                  <a:txBody>
                    <a:bodyPr/>
                    <a:lstStyle>
                      <a:defPPr/>
                    </a:lstStyle>
                    <a:p>
                      <a:pPr algn="ctr">
                        <a:lnSpc>
                          <a:spcPct val="83000"/>
                        </a:lnSpc>
                      </a:pPr>
                      <a:r>
                        <a:rPr sz="800">
                          <a:solidFill>
                            <a:srgbClr val="000000"/>
                          </a:solidFill>
                          <a:latin typeface="Calibri Light"/>
                          <a:ea typeface="Calibri Light"/>
                        </a:rPr>
                        <a:t>REMAINING FACE OF TRANCHES RETAINED</a:t>
                      </a:r>
                    </a:p>
                  </a:txBody>
                  <a:tcPr marL="27432" marR="27432" marT="0" marB="0" anchor="ctr">
                    <a:lnL w="0"/>
                    <a:lnR w="0"/>
                    <a:lnT w="0"/>
                    <a:lnB w="0"/>
                    <a:noFill/>
                  </a:tcPr>
                </a:tc>
                <a:tc>
                  <a:txBody>
                    <a:bodyPr/>
                    <a:lstStyle>
                      <a:defPPr/>
                    </a:lstStyle>
                    <a:p>
                      <a:pPr algn="ctr">
                        <a:lnSpc>
                          <a:spcPct val="83000"/>
                        </a:lnSpc>
                      </a:pPr>
                      <a:r>
                        <a:rPr sz="800">
                          <a:solidFill>
                            <a:srgbClr val="000000"/>
                          </a:solidFill>
                          <a:latin typeface="Calibri Light"/>
                          <a:ea typeface="Calibri Light"/>
                        </a:rPr>
                        <a:t>Call Date</a:t>
                      </a:r>
                    </a:p>
                  </a:txBody>
                  <a:tcPr marL="27432" marR="27432" marT="0" marB="0" anchor="ctr">
                    <a:lnL w="0"/>
                    <a:lnR w="0"/>
                    <a:lnT w="0"/>
                    <a:lnB w="0"/>
                    <a:noFill/>
                  </a:tcPr>
                </a:tc>
                <a:extLst>
                  <a:ext uri="{0D108BD9-81ED-4DB2-BD59-A6C34878D82A}">
                    <a16:rowId xmlns:a16="http://schemas.microsoft.com/office/drawing/2014/main" val="10000"/>
                  </a:ext>
                </a:extLst>
              </a:tr>
              <a:tr h="152400">
                <a:tc>
                  <a:txBody>
                    <a:bodyPr/>
                    <a:lstStyle>
                      <a:defPPr/>
                    </a:lstStyle>
                    <a:p>
                      <a:pPr algn="l">
                        <a:lnSpc>
                          <a:spcPct val="83000"/>
                        </a:lnSpc>
                      </a:pPr>
                      <a:r>
                        <a:rPr sz="800">
                          <a:solidFill>
                            <a:srgbClr val="000000"/>
                          </a:solidFill>
                          <a:latin typeface="Calibri Light"/>
                          <a:ea typeface="Calibri Light"/>
                        </a:rPr>
                        <a:t>2022</a:t>
                      </a:r>
                    </a:p>
                  </a:txBody>
                  <a:tcPr marL="27432" marR="27432" marT="0" marB="0" anchor="ctr">
                    <a:lnL w="0"/>
                    <a:lnR w="0"/>
                    <a:lnT w="0"/>
                    <a:lnB w="0"/>
                    <a:solidFill>
                      <a:srgbClr val="EBE9E9"/>
                    </a:solidFill>
                  </a:tcPr>
                </a:tc>
                <a:tc>
                  <a:txBody>
                    <a:bodyPr/>
                    <a:lstStyle>
                      <a:defPPr/>
                    </a:lstStyle>
                    <a:p>
                      <a:pPr algn="l">
                        <a:lnSpc>
                          <a:spcPct val="83000"/>
                        </a:lnSpc>
                      </a:pPr>
                      <a:r>
                        <a:rPr sz="800">
                          <a:solidFill>
                            <a:srgbClr val="000000"/>
                          </a:solidFill>
                          <a:latin typeface="Calibri Light"/>
                          <a:ea typeface="Calibri Light"/>
                        </a:rPr>
                        <a:t>CIM 2022-I1</a:t>
                      </a:r>
                    </a:p>
                  </a:txBody>
                  <a:tcPr marL="27432" marR="27432"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$219,442</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$122,997</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$96,445</a:t>
                      </a:r>
                    </a:p>
                  </a:txBody>
                  <a:tcPr marL="27432" marR="9144"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$219,442</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$122,997</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$96,445</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June 2024</a:t>
                      </a:r>
                    </a:p>
                  </a:txBody>
                  <a:tcPr marL="27432" marR="27432" marT="0" marB="0" anchor="ctr">
                    <a:lnL w="0"/>
                    <a:lnR w="0"/>
                    <a:lnT w="0"/>
                    <a:lnB w="0"/>
                    <a:solidFill>
                      <a:srgbClr val="EBE9E9"/>
                    </a:solidFill>
                  </a:tcPr>
                </a:tc>
                <a:extLst>
                  <a:ext uri="{0D108BD9-81ED-4DB2-BD59-A6C34878D82A}">
                    <a16:rowId xmlns:a16="http://schemas.microsoft.com/office/drawing/2014/main" val="10001"/>
                  </a:ext>
                </a:extLst>
              </a:tr>
              <a:tr h="152400">
                <a:tc>
                  <a:txBody>
                    <a:bodyPr/>
                    <a:lstStyle>
                      <a:defPPr/>
                    </a:lstStyle>
                    <a:p>
                      <a:pPr algn="l">
                        <a:lnSpc>
                          <a:spcPct val="83000"/>
                        </a:lnSpc>
                      </a:pPr>
                      <a:r>
                        <a:rPr sz="800">
                          <a:solidFill>
                            <a:srgbClr val="000000"/>
                          </a:solidFill>
                          <a:latin typeface="Calibri Light"/>
                          <a:ea typeface="Calibri Light"/>
                        </a:rPr>
                        <a:t>2022</a:t>
                      </a:r>
                    </a:p>
                  </a:txBody>
                  <a:tcPr marL="27432" marR="27432" marT="0" marB="0" anchor="ctr">
                    <a:lnL w="0"/>
                    <a:lnR w="0"/>
                    <a:lnT w="0"/>
                    <a:lnB w="0"/>
                    <a:solidFill>
                      <a:srgbClr val="FFFFFF"/>
                    </a:solidFill>
                  </a:tcPr>
                </a:tc>
                <a:tc>
                  <a:txBody>
                    <a:bodyPr/>
                    <a:lstStyle>
                      <a:defPPr/>
                    </a:lstStyle>
                    <a:p>
                      <a:pPr algn="l">
                        <a:lnSpc>
                          <a:spcPct val="83000"/>
                        </a:lnSpc>
                      </a:pPr>
                      <a:r>
                        <a:rPr sz="800">
                          <a:solidFill>
                            <a:srgbClr val="000000"/>
                          </a:solidFill>
                          <a:latin typeface="Calibri Light"/>
                          <a:ea typeface="Calibri Light"/>
                        </a:rPr>
                        <a:t>CIM 2022-R2</a:t>
                      </a:r>
                    </a:p>
                  </a:txBody>
                  <a:tcPr marL="27432" marR="27432"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$508,202</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$380,389</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$127,813</a:t>
                      </a:r>
                    </a:p>
                  </a:txBody>
                  <a:tcPr marL="27432" marR="9144"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$500,244</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$372,431</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$127,813</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May 2027</a:t>
                      </a:r>
                    </a:p>
                  </a:txBody>
                  <a:tcPr marL="27432" marR="27432" marT="0" marB="0" anchor="ctr">
                    <a:lnL w="0"/>
                    <a:lnR w="0"/>
                    <a:lnT w="0"/>
                    <a:lnB w="0"/>
                    <a:solidFill>
                      <a:srgbClr val="FFFFFF"/>
                    </a:solidFill>
                  </a:tcPr>
                </a:tc>
                <a:extLst>
                  <a:ext uri="{0D108BD9-81ED-4DB2-BD59-A6C34878D82A}">
                    <a16:rowId xmlns:a16="http://schemas.microsoft.com/office/drawing/2014/main" val="10002"/>
                  </a:ext>
                </a:extLst>
              </a:tr>
              <a:tr h="152400">
                <a:tc>
                  <a:txBody>
                    <a:bodyPr/>
                    <a:lstStyle>
                      <a:defPPr/>
                    </a:lstStyle>
                    <a:p>
                      <a:pPr algn="l">
                        <a:lnSpc>
                          <a:spcPct val="83000"/>
                        </a:lnSpc>
                      </a:pPr>
                      <a:r>
                        <a:rPr sz="800">
                          <a:solidFill>
                            <a:srgbClr val="000000"/>
                          </a:solidFill>
                          <a:latin typeface="Calibri Light"/>
                          <a:ea typeface="Calibri Light"/>
                        </a:rPr>
                        <a:t>2022</a:t>
                      </a:r>
                    </a:p>
                  </a:txBody>
                  <a:tcPr marL="27432" marR="27432" marT="0" marB="0" anchor="ctr">
                    <a:lnL w="0"/>
                    <a:lnR w="0"/>
                    <a:lnT w="0"/>
                    <a:lnB w="0"/>
                    <a:solidFill>
                      <a:srgbClr val="EBE9E9"/>
                    </a:solidFill>
                  </a:tcPr>
                </a:tc>
                <a:tc>
                  <a:txBody>
                    <a:bodyPr/>
                    <a:lstStyle>
                      <a:defPPr/>
                    </a:lstStyle>
                    <a:p>
                      <a:pPr algn="l">
                        <a:lnSpc>
                          <a:spcPct val="83000"/>
                        </a:lnSpc>
                      </a:pPr>
                      <a:r>
                        <a:rPr sz="800">
                          <a:solidFill>
                            <a:srgbClr val="000000"/>
                          </a:solidFill>
                          <a:latin typeface="Calibri Light"/>
                          <a:ea typeface="Calibri Light"/>
                        </a:rPr>
                        <a:t>CIM 2022-R1</a:t>
                      </a:r>
                    </a:p>
                  </a:txBody>
                  <a:tcPr marL="27432" marR="27432"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$328,226</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$263,729</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$64,497</a:t>
                      </a:r>
                    </a:p>
                  </a:txBody>
                  <a:tcPr marL="27432" marR="9144"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$306,976</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$242,499</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$64,476</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February 2027</a:t>
                      </a:r>
                    </a:p>
                  </a:txBody>
                  <a:tcPr marL="27432" marR="27432" marT="0" marB="0" anchor="ctr">
                    <a:lnL w="0"/>
                    <a:lnR w="0"/>
                    <a:lnT w="0"/>
                    <a:lnB w="0"/>
                    <a:solidFill>
                      <a:srgbClr val="EBE9E9"/>
                    </a:solidFill>
                  </a:tcPr>
                </a:tc>
                <a:extLst>
                  <a:ext uri="{0D108BD9-81ED-4DB2-BD59-A6C34878D82A}">
                    <a16:rowId xmlns:a16="http://schemas.microsoft.com/office/drawing/2014/main" val="10003"/>
                  </a:ext>
                </a:extLst>
              </a:tr>
              <a:tr h="142875">
                <a:tc>
                  <a:txBody>
                    <a:bodyPr/>
                    <a:lstStyle>
                      <a:defPPr/>
                    </a:lstStyle>
                    <a:p>
                      <a:pPr algn="l">
                        <a:lnSpc>
                          <a:spcPct val="83000"/>
                        </a:lnSpc>
                      </a:pPr>
                      <a:r>
                        <a:rPr sz="800">
                          <a:solidFill>
                            <a:srgbClr val="000000"/>
                          </a:solidFill>
                          <a:latin typeface="Calibri Light"/>
                          <a:ea typeface="Calibri Light"/>
                        </a:rPr>
                        <a:t>2019</a:t>
                      </a:r>
                    </a:p>
                  </a:txBody>
                  <a:tcPr marL="27432" marR="27432" marT="0" marB="0" anchor="ctr">
                    <a:lnL w="0"/>
                    <a:lnR w="0"/>
                    <a:lnT w="0"/>
                    <a:lnB w="0"/>
                    <a:solidFill>
                      <a:srgbClr val="FFFFFF"/>
                    </a:solidFill>
                  </a:tcPr>
                </a:tc>
                <a:tc>
                  <a:txBody>
                    <a:bodyPr/>
                    <a:lstStyle>
                      <a:defPPr/>
                    </a:lstStyle>
                    <a:p>
                      <a:pPr algn="l">
                        <a:lnSpc>
                          <a:spcPct val="83000"/>
                        </a:lnSpc>
                      </a:pPr>
                      <a:r>
                        <a:rPr sz="800">
                          <a:solidFill>
                            <a:srgbClr val="000000"/>
                          </a:solidFill>
                          <a:latin typeface="Calibri Light"/>
                          <a:ea typeface="Calibri Light"/>
                        </a:rPr>
                        <a:t>CMLTI 2019-E</a:t>
                      </a:r>
                    </a:p>
                  </a:txBody>
                  <a:tcPr marL="27432" marR="27432"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231,205</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178,490</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$52,716</a:t>
                      </a:r>
                    </a:p>
                  </a:txBody>
                  <a:tcPr marL="27432" marR="9144"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191,234</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138,566</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52,716</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November 2021</a:t>
                      </a:r>
                    </a:p>
                  </a:txBody>
                  <a:tcPr marL="27432" marR="27432" marT="0" marB="0" anchor="ctr">
                    <a:lnL w="0"/>
                    <a:lnR w="0"/>
                    <a:lnT w="0"/>
                    <a:lnB w="0"/>
                    <a:solidFill>
                      <a:srgbClr val="FFFFFF"/>
                    </a:solidFill>
                  </a:tcPr>
                </a:tc>
                <a:extLst>
                  <a:ext uri="{0D108BD9-81ED-4DB2-BD59-A6C34878D82A}">
                    <a16:rowId xmlns:a16="http://schemas.microsoft.com/office/drawing/2014/main" val="10004"/>
                  </a:ext>
                </a:extLst>
              </a:tr>
              <a:tr h="152400">
                <a:tc>
                  <a:txBody>
                    <a:bodyPr/>
                    <a:lstStyle>
                      <a:defPPr/>
                    </a:lstStyle>
                    <a:p>
                      <a:pPr algn="l">
                        <a:lnSpc>
                          <a:spcPct val="83000"/>
                        </a:lnSpc>
                      </a:pPr>
                      <a:r>
                        <a:rPr sz="800">
                          <a:solidFill>
                            <a:srgbClr val="000000"/>
                          </a:solidFill>
                          <a:latin typeface="Calibri Light"/>
                          <a:ea typeface="Calibri Light"/>
                        </a:rPr>
                        <a:t>2019</a:t>
                      </a:r>
                    </a:p>
                  </a:txBody>
                  <a:tcPr marL="27432" marR="27432" marT="0" marB="0" anchor="ctr">
                    <a:lnL w="0"/>
                    <a:lnR w="0"/>
                    <a:lnT w="0"/>
                    <a:lnB w="0"/>
                    <a:solidFill>
                      <a:srgbClr val="EBE9E9"/>
                    </a:solidFill>
                  </a:tcPr>
                </a:tc>
                <a:tc>
                  <a:txBody>
                    <a:bodyPr/>
                    <a:lstStyle>
                      <a:defPPr/>
                    </a:lstStyle>
                    <a:p>
                      <a:pPr algn="l">
                        <a:lnSpc>
                          <a:spcPct val="83000"/>
                        </a:lnSpc>
                      </a:pPr>
                      <a:r>
                        <a:rPr sz="800">
                          <a:solidFill>
                            <a:srgbClr val="000000"/>
                          </a:solidFill>
                          <a:latin typeface="Calibri Light"/>
                          <a:ea typeface="Calibri Light"/>
                        </a:rPr>
                        <a:t>SLST 2019-1</a:t>
                      </a:r>
                    </a:p>
                  </a:txBody>
                  <a:tcPr marL="27432" marR="27432"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1,217,441</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941,719</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$275,722</a:t>
                      </a:r>
                    </a:p>
                  </a:txBody>
                  <a:tcPr marL="27432" marR="9144"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877,148</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614,337</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258,370</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May 2023</a:t>
                      </a:r>
                    </a:p>
                  </a:txBody>
                  <a:tcPr marL="27432" marR="27432" marT="0" marB="0" anchor="ctr">
                    <a:lnL w="0"/>
                    <a:lnR w="0"/>
                    <a:lnT w="0"/>
                    <a:lnB w="0"/>
                    <a:solidFill>
                      <a:srgbClr val="EBE9E9"/>
                    </a:solidFill>
                  </a:tcPr>
                </a:tc>
                <a:extLst>
                  <a:ext uri="{0D108BD9-81ED-4DB2-BD59-A6C34878D82A}">
                    <a16:rowId xmlns:a16="http://schemas.microsoft.com/office/drawing/2014/main" val="10005"/>
                  </a:ext>
                </a:extLst>
              </a:tr>
              <a:tr h="142875">
                <a:tc>
                  <a:txBody>
                    <a:bodyPr/>
                    <a:lstStyle>
                      <a:defPPr/>
                    </a:lstStyle>
                    <a:p>
                      <a:pPr algn="l">
                        <a:lnSpc>
                          <a:spcPct val="83000"/>
                        </a:lnSpc>
                      </a:pPr>
                      <a:r>
                        <a:rPr sz="800">
                          <a:solidFill>
                            <a:srgbClr val="000000"/>
                          </a:solidFill>
                          <a:latin typeface="Calibri Light"/>
                          <a:ea typeface="Calibri Light"/>
                        </a:rPr>
                        <a:t>2021</a:t>
                      </a:r>
                    </a:p>
                  </a:txBody>
                  <a:tcPr marL="27432" marR="27432" marT="0" marB="0" anchor="ctr">
                    <a:lnL w="0"/>
                    <a:lnR w="0"/>
                    <a:lnT w="0"/>
                    <a:lnB w="0"/>
                    <a:solidFill>
                      <a:srgbClr val="FFFFFF"/>
                    </a:solidFill>
                  </a:tcPr>
                </a:tc>
                <a:tc>
                  <a:txBody>
                    <a:bodyPr/>
                    <a:lstStyle>
                      <a:defPPr/>
                    </a:lstStyle>
                    <a:p>
                      <a:pPr algn="l">
                        <a:lnSpc>
                          <a:spcPct val="83000"/>
                        </a:lnSpc>
                      </a:pPr>
                      <a:r>
                        <a:rPr sz="800">
                          <a:solidFill>
                            <a:srgbClr val="000000"/>
                          </a:solidFill>
                          <a:latin typeface="Calibri Light"/>
                          <a:ea typeface="Calibri Light"/>
                        </a:rPr>
                        <a:t>CIM 2021-NR4</a:t>
                      </a:r>
                    </a:p>
                  </a:txBody>
                  <a:tcPr marL="27432" marR="27432"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167,596</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125,747</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41,849</a:t>
                      </a:r>
                    </a:p>
                  </a:txBody>
                  <a:tcPr marL="27432" marR="9144"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148,406</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107,521</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40,885</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November 2022</a:t>
                      </a:r>
                    </a:p>
                  </a:txBody>
                  <a:tcPr marL="27432" marR="27432" marT="0" marB="0" anchor="ctr">
                    <a:lnL w="0"/>
                    <a:lnR w="0"/>
                    <a:lnT w="0"/>
                    <a:lnB w="0"/>
                    <a:solidFill>
                      <a:srgbClr val="FFFFFF"/>
                    </a:solidFill>
                  </a:tcPr>
                </a:tc>
                <a:extLst>
                  <a:ext uri="{0D108BD9-81ED-4DB2-BD59-A6C34878D82A}">
                    <a16:rowId xmlns:a16="http://schemas.microsoft.com/office/drawing/2014/main" val="10006"/>
                  </a:ext>
                </a:extLst>
              </a:tr>
              <a:tr h="152400">
                <a:tc>
                  <a:txBody>
                    <a:bodyPr/>
                    <a:lstStyle>
                      <a:defPPr/>
                    </a:lstStyle>
                    <a:p>
                      <a:pPr algn="l">
                        <a:lnSpc>
                          <a:spcPct val="83000"/>
                        </a:lnSpc>
                      </a:pPr>
                      <a:r>
                        <a:rPr sz="800">
                          <a:solidFill>
                            <a:srgbClr val="000000"/>
                          </a:solidFill>
                          <a:latin typeface="Calibri Light"/>
                          <a:ea typeface="Calibri Light"/>
                        </a:rPr>
                        <a:t>2021</a:t>
                      </a:r>
                    </a:p>
                  </a:txBody>
                  <a:tcPr marL="27432" marR="27432" marT="0" marB="0" anchor="ctr">
                    <a:lnL w="0"/>
                    <a:lnR w="0"/>
                    <a:lnT w="0"/>
                    <a:lnB w="0"/>
                    <a:solidFill>
                      <a:srgbClr val="EBE9E9"/>
                    </a:solidFill>
                  </a:tcPr>
                </a:tc>
                <a:tc>
                  <a:txBody>
                    <a:bodyPr/>
                    <a:lstStyle>
                      <a:defPPr/>
                    </a:lstStyle>
                    <a:p>
                      <a:pPr algn="l">
                        <a:lnSpc>
                          <a:spcPct val="83000"/>
                        </a:lnSpc>
                      </a:pPr>
                      <a:r>
                        <a:rPr sz="800">
                          <a:solidFill>
                            <a:srgbClr val="000000"/>
                          </a:solidFill>
                          <a:latin typeface="Calibri Light"/>
                          <a:ea typeface="Calibri Light"/>
                        </a:rPr>
                        <a:t>CIM 2021-R6</a:t>
                      </a:r>
                    </a:p>
                  </a:txBody>
                  <a:tcPr marL="27432" marR="27432"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353,797</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336,284</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17,513</a:t>
                      </a:r>
                    </a:p>
                  </a:txBody>
                  <a:tcPr marL="27432" marR="9144"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282,189</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264,676</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17,513</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September 2026</a:t>
                      </a:r>
                    </a:p>
                  </a:txBody>
                  <a:tcPr marL="27432" marR="27432" marT="0" marB="0" anchor="ctr">
                    <a:lnL w="0"/>
                    <a:lnR w="0"/>
                    <a:lnT w="0"/>
                    <a:lnB w="0"/>
                    <a:solidFill>
                      <a:srgbClr val="EBE9E9"/>
                    </a:solidFill>
                  </a:tcPr>
                </a:tc>
                <a:extLst>
                  <a:ext uri="{0D108BD9-81ED-4DB2-BD59-A6C34878D82A}">
                    <a16:rowId xmlns:a16="http://schemas.microsoft.com/office/drawing/2014/main" val="10007"/>
                  </a:ext>
                </a:extLst>
              </a:tr>
              <a:tr h="142875">
                <a:tc>
                  <a:txBody>
                    <a:bodyPr/>
                    <a:lstStyle>
                      <a:defPPr/>
                    </a:lstStyle>
                    <a:p>
                      <a:pPr algn="l">
                        <a:lnSpc>
                          <a:spcPct val="83000"/>
                        </a:lnSpc>
                      </a:pPr>
                      <a:r>
                        <a:rPr sz="800">
                          <a:solidFill>
                            <a:srgbClr val="000000"/>
                          </a:solidFill>
                          <a:latin typeface="Calibri Light"/>
                          <a:ea typeface="Calibri Light"/>
                        </a:rPr>
                        <a:t>2021</a:t>
                      </a:r>
                    </a:p>
                  </a:txBody>
                  <a:tcPr marL="27432" marR="27432" marT="0" marB="0" anchor="ctr">
                    <a:lnL w="0"/>
                    <a:lnR w="0"/>
                    <a:lnT w="0"/>
                    <a:lnB w="0"/>
                    <a:solidFill>
                      <a:srgbClr val="FFFFFF"/>
                    </a:solidFill>
                  </a:tcPr>
                </a:tc>
                <a:tc>
                  <a:txBody>
                    <a:bodyPr/>
                    <a:lstStyle>
                      <a:defPPr/>
                    </a:lstStyle>
                    <a:p>
                      <a:pPr algn="l">
                        <a:lnSpc>
                          <a:spcPct val="83000"/>
                        </a:lnSpc>
                      </a:pPr>
                      <a:r>
                        <a:rPr sz="800">
                          <a:solidFill>
                            <a:srgbClr val="000000"/>
                          </a:solidFill>
                          <a:latin typeface="Calibri Light"/>
                          <a:ea typeface="Calibri Light"/>
                        </a:rPr>
                        <a:t>CIM 2021-R5</a:t>
                      </a:r>
                    </a:p>
                  </a:txBody>
                  <a:tcPr marL="27432" marR="27432"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450,396</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382,836</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67,560</a:t>
                      </a:r>
                    </a:p>
                  </a:txBody>
                  <a:tcPr marL="27432" marR="9144"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399,311</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331,912</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67,360</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August 2024</a:t>
                      </a:r>
                    </a:p>
                  </a:txBody>
                  <a:tcPr marL="27432" marR="27432" marT="0" marB="0" anchor="ctr">
                    <a:lnL w="0"/>
                    <a:lnR w="0"/>
                    <a:lnT w="0"/>
                    <a:lnB w="0"/>
                    <a:solidFill>
                      <a:srgbClr val="FFFFFF"/>
                    </a:solidFill>
                  </a:tcPr>
                </a:tc>
                <a:extLst>
                  <a:ext uri="{0D108BD9-81ED-4DB2-BD59-A6C34878D82A}">
                    <a16:rowId xmlns:a16="http://schemas.microsoft.com/office/drawing/2014/main" val="10008"/>
                  </a:ext>
                </a:extLst>
              </a:tr>
              <a:tr h="152400">
                <a:tc>
                  <a:txBody>
                    <a:bodyPr/>
                    <a:lstStyle>
                      <a:defPPr/>
                    </a:lstStyle>
                    <a:p>
                      <a:pPr algn="l">
                        <a:lnSpc>
                          <a:spcPct val="83000"/>
                        </a:lnSpc>
                      </a:pPr>
                      <a:r>
                        <a:rPr sz="800">
                          <a:solidFill>
                            <a:srgbClr val="000000"/>
                          </a:solidFill>
                          <a:latin typeface="Calibri Light"/>
                          <a:ea typeface="Calibri Light"/>
                        </a:rPr>
                        <a:t>2021</a:t>
                      </a:r>
                    </a:p>
                  </a:txBody>
                  <a:tcPr marL="27432" marR="27432" marT="0" marB="0" anchor="ctr">
                    <a:lnL w="0"/>
                    <a:lnR w="0"/>
                    <a:lnT w="0"/>
                    <a:lnB w="0"/>
                    <a:solidFill>
                      <a:srgbClr val="EBE9E9"/>
                    </a:solidFill>
                  </a:tcPr>
                </a:tc>
                <a:tc>
                  <a:txBody>
                    <a:bodyPr/>
                    <a:lstStyle>
                      <a:defPPr/>
                    </a:lstStyle>
                    <a:p>
                      <a:pPr algn="l">
                        <a:lnSpc>
                          <a:spcPct val="83000"/>
                        </a:lnSpc>
                      </a:pPr>
                      <a:r>
                        <a:rPr sz="800">
                          <a:solidFill>
                            <a:srgbClr val="000000"/>
                          </a:solidFill>
                          <a:latin typeface="Calibri Light"/>
                          <a:ea typeface="Calibri Light"/>
                        </a:rPr>
                        <a:t>CIM 2021-R4</a:t>
                      </a:r>
                    </a:p>
                  </a:txBody>
                  <a:tcPr marL="27432" marR="27432"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545,684</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463,831</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81,853</a:t>
                      </a:r>
                    </a:p>
                  </a:txBody>
                  <a:tcPr marL="27432" marR="9144"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439,012</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356,827</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81,853</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June 2024</a:t>
                      </a:r>
                    </a:p>
                  </a:txBody>
                  <a:tcPr marL="27432" marR="27432" marT="0" marB="0" anchor="ctr">
                    <a:lnL w="0"/>
                    <a:lnR w="0"/>
                    <a:lnT w="0"/>
                    <a:lnB w="0"/>
                    <a:solidFill>
                      <a:srgbClr val="EBE9E9"/>
                    </a:solidFill>
                  </a:tcPr>
                </a:tc>
                <a:extLst>
                  <a:ext uri="{0D108BD9-81ED-4DB2-BD59-A6C34878D82A}">
                    <a16:rowId xmlns:a16="http://schemas.microsoft.com/office/drawing/2014/main" val="10009"/>
                  </a:ext>
                </a:extLst>
              </a:tr>
              <a:tr h="142875">
                <a:tc>
                  <a:txBody>
                    <a:bodyPr/>
                    <a:lstStyle>
                      <a:defPPr/>
                    </a:lstStyle>
                    <a:p>
                      <a:pPr algn="l">
                        <a:lnSpc>
                          <a:spcPct val="83000"/>
                        </a:lnSpc>
                      </a:pPr>
                      <a:r>
                        <a:rPr sz="800">
                          <a:solidFill>
                            <a:srgbClr val="000000"/>
                          </a:solidFill>
                          <a:latin typeface="Calibri Light"/>
                          <a:ea typeface="Calibri Light"/>
                        </a:rPr>
                        <a:t>2021</a:t>
                      </a:r>
                    </a:p>
                  </a:txBody>
                  <a:tcPr marL="27432" marR="27432" marT="0" marB="0" anchor="ctr">
                    <a:lnL w="0"/>
                    <a:lnR w="0"/>
                    <a:lnT w="0"/>
                    <a:lnB w="0"/>
                    <a:solidFill>
                      <a:srgbClr val="FFFFFF"/>
                    </a:solidFill>
                  </a:tcPr>
                </a:tc>
                <a:tc>
                  <a:txBody>
                    <a:bodyPr/>
                    <a:lstStyle>
                      <a:defPPr/>
                    </a:lstStyle>
                    <a:p>
                      <a:pPr algn="l">
                        <a:lnSpc>
                          <a:spcPct val="83000"/>
                        </a:lnSpc>
                      </a:pPr>
                      <a:r>
                        <a:rPr sz="800">
                          <a:solidFill>
                            <a:srgbClr val="000000"/>
                          </a:solidFill>
                          <a:latin typeface="Calibri Light"/>
                          <a:ea typeface="Calibri Light"/>
                        </a:rPr>
                        <a:t>CIM 2021-R3</a:t>
                      </a:r>
                    </a:p>
                  </a:txBody>
                  <a:tcPr marL="27432" marR="27432"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859,735</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730,775</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128,960</a:t>
                      </a:r>
                    </a:p>
                  </a:txBody>
                  <a:tcPr marL="27432" marR="9144"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655,281</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525,300</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128,960</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April 2024</a:t>
                      </a:r>
                    </a:p>
                  </a:txBody>
                  <a:tcPr marL="27432" marR="27432" marT="0" marB="0" anchor="ctr">
                    <a:lnL w="0"/>
                    <a:lnR w="0"/>
                    <a:lnT w="0"/>
                    <a:lnB w="0"/>
                    <a:solidFill>
                      <a:srgbClr val="FFFFFF"/>
                    </a:solidFill>
                  </a:tcPr>
                </a:tc>
                <a:extLst>
                  <a:ext uri="{0D108BD9-81ED-4DB2-BD59-A6C34878D82A}">
                    <a16:rowId xmlns:a16="http://schemas.microsoft.com/office/drawing/2014/main" val="10010"/>
                  </a:ext>
                </a:extLst>
              </a:tr>
              <a:tr h="142875">
                <a:tc>
                  <a:txBody>
                    <a:bodyPr/>
                    <a:lstStyle>
                      <a:defPPr/>
                    </a:lstStyle>
                    <a:p>
                      <a:pPr algn="l">
                        <a:lnSpc>
                          <a:spcPct val="83000"/>
                        </a:lnSpc>
                      </a:pPr>
                      <a:r>
                        <a:rPr sz="800">
                          <a:solidFill>
                            <a:srgbClr val="000000"/>
                          </a:solidFill>
                          <a:latin typeface="Calibri Light"/>
                          <a:ea typeface="Calibri Light"/>
                        </a:rPr>
                        <a:t>2021</a:t>
                      </a:r>
                    </a:p>
                  </a:txBody>
                  <a:tcPr marL="27432" marR="27432" marT="0" marB="0" anchor="ctr">
                    <a:lnL w="0"/>
                    <a:lnR w="0"/>
                    <a:lnT w="0"/>
                    <a:lnB w="0"/>
                    <a:solidFill>
                      <a:srgbClr val="EBE9E9"/>
                    </a:solidFill>
                  </a:tcPr>
                </a:tc>
                <a:tc>
                  <a:txBody>
                    <a:bodyPr/>
                    <a:lstStyle>
                      <a:defPPr/>
                    </a:lstStyle>
                    <a:p>
                      <a:pPr algn="l">
                        <a:lnSpc>
                          <a:spcPct val="83000"/>
                        </a:lnSpc>
                      </a:pPr>
                      <a:r>
                        <a:rPr sz="800">
                          <a:solidFill>
                            <a:srgbClr val="000000"/>
                          </a:solidFill>
                          <a:latin typeface="Calibri Light"/>
                          <a:ea typeface="Calibri Light"/>
                        </a:rPr>
                        <a:t>CIM 2021-NR3</a:t>
                      </a:r>
                    </a:p>
                  </a:txBody>
                  <a:tcPr marL="27432" marR="27432"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117,373</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82,161</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35,212</a:t>
                      </a:r>
                    </a:p>
                  </a:txBody>
                  <a:tcPr marL="27432" marR="9144"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89,393</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53,667</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35,726</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April 2022</a:t>
                      </a:r>
                    </a:p>
                  </a:txBody>
                  <a:tcPr marL="27432" marR="27432" marT="0" marB="0" anchor="ctr">
                    <a:lnL w="0"/>
                    <a:lnR w="0"/>
                    <a:lnT w="0"/>
                    <a:lnB w="0"/>
                    <a:solidFill>
                      <a:srgbClr val="EBE9E9"/>
                    </a:solidFill>
                  </a:tcPr>
                </a:tc>
                <a:extLst>
                  <a:ext uri="{0D108BD9-81ED-4DB2-BD59-A6C34878D82A}">
                    <a16:rowId xmlns:a16="http://schemas.microsoft.com/office/drawing/2014/main" val="10011"/>
                  </a:ext>
                </a:extLst>
              </a:tr>
              <a:tr h="152400">
                <a:tc>
                  <a:txBody>
                    <a:bodyPr/>
                    <a:lstStyle>
                      <a:defPPr/>
                    </a:lstStyle>
                    <a:p>
                      <a:pPr algn="l">
                        <a:lnSpc>
                          <a:spcPct val="83000"/>
                        </a:lnSpc>
                      </a:pPr>
                      <a:r>
                        <a:rPr sz="800">
                          <a:solidFill>
                            <a:srgbClr val="000000"/>
                          </a:solidFill>
                          <a:latin typeface="Calibri Light"/>
                          <a:ea typeface="Calibri Light"/>
                        </a:rPr>
                        <a:t>2021</a:t>
                      </a:r>
                    </a:p>
                  </a:txBody>
                  <a:tcPr marL="27432" marR="27432" marT="0" marB="0" anchor="ctr">
                    <a:lnL w="0"/>
                    <a:lnR w="0"/>
                    <a:lnT w="0"/>
                    <a:lnB w="0"/>
                    <a:solidFill>
                      <a:srgbClr val="FFFFFF"/>
                    </a:solidFill>
                  </a:tcPr>
                </a:tc>
                <a:tc>
                  <a:txBody>
                    <a:bodyPr/>
                    <a:lstStyle>
                      <a:defPPr/>
                    </a:lstStyle>
                    <a:p>
                      <a:pPr algn="l">
                        <a:lnSpc>
                          <a:spcPct val="83000"/>
                        </a:lnSpc>
                      </a:pPr>
                      <a:r>
                        <a:rPr sz="800">
                          <a:solidFill>
                            <a:srgbClr val="000000"/>
                          </a:solidFill>
                          <a:latin typeface="Calibri Light"/>
                          <a:ea typeface="Calibri Light"/>
                        </a:rPr>
                        <a:t>CIM 2021-R2</a:t>
                      </a:r>
                    </a:p>
                  </a:txBody>
                  <a:tcPr marL="27432" marR="27432"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1,497,213</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1,272,631</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224,582</a:t>
                      </a:r>
                    </a:p>
                  </a:txBody>
                  <a:tcPr marL="27432" marR="9144"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1,090,073</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862,813</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224,582</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March 2025</a:t>
                      </a:r>
                    </a:p>
                  </a:txBody>
                  <a:tcPr marL="27432" marR="27432" marT="0" marB="0" anchor="ctr">
                    <a:lnL w="0"/>
                    <a:lnR w="0"/>
                    <a:lnT w="0"/>
                    <a:lnB w="0"/>
                    <a:solidFill>
                      <a:srgbClr val="FFFFFF"/>
                    </a:solidFill>
                  </a:tcPr>
                </a:tc>
                <a:extLst>
                  <a:ext uri="{0D108BD9-81ED-4DB2-BD59-A6C34878D82A}">
                    <a16:rowId xmlns:a16="http://schemas.microsoft.com/office/drawing/2014/main" val="10012"/>
                  </a:ext>
                </a:extLst>
              </a:tr>
              <a:tr h="152400">
                <a:tc>
                  <a:txBody>
                    <a:bodyPr/>
                    <a:lstStyle>
                      <a:defPPr/>
                    </a:lstStyle>
                    <a:p>
                      <a:pPr algn="l">
                        <a:lnSpc>
                          <a:spcPct val="83000"/>
                        </a:lnSpc>
                      </a:pPr>
                      <a:r>
                        <a:rPr sz="800">
                          <a:solidFill>
                            <a:srgbClr val="000000"/>
                          </a:solidFill>
                          <a:latin typeface="Calibri Light"/>
                          <a:ea typeface="Calibri Light"/>
                        </a:rPr>
                        <a:t>2021</a:t>
                      </a:r>
                    </a:p>
                  </a:txBody>
                  <a:tcPr marL="27432" marR="27432" marT="0" marB="0" anchor="ctr">
                    <a:lnL w="0"/>
                    <a:lnR w="0"/>
                    <a:lnT w="0"/>
                    <a:lnB w="0"/>
                    <a:solidFill>
                      <a:srgbClr val="EBE9E9"/>
                    </a:solidFill>
                  </a:tcPr>
                </a:tc>
                <a:tc>
                  <a:txBody>
                    <a:bodyPr/>
                    <a:lstStyle>
                      <a:defPPr/>
                    </a:lstStyle>
                    <a:p>
                      <a:pPr algn="l">
                        <a:lnSpc>
                          <a:spcPct val="83000"/>
                        </a:lnSpc>
                      </a:pPr>
                      <a:r>
                        <a:rPr sz="800">
                          <a:solidFill>
                            <a:srgbClr val="000000"/>
                          </a:solidFill>
                          <a:latin typeface="Calibri Light"/>
                          <a:ea typeface="Calibri Light"/>
                        </a:rPr>
                        <a:t>CIM 2021-NR2</a:t>
                      </a:r>
                    </a:p>
                  </a:txBody>
                  <a:tcPr marL="27432" marR="27432"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240,425</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180,318</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60,107</a:t>
                      </a:r>
                    </a:p>
                  </a:txBody>
                  <a:tcPr marL="27432" marR="9144"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187,782</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125,052</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62,730</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March 2022</a:t>
                      </a:r>
                    </a:p>
                  </a:txBody>
                  <a:tcPr marL="27432" marR="27432" marT="0" marB="0" anchor="ctr">
                    <a:lnL w="0"/>
                    <a:lnR w="0"/>
                    <a:lnT w="0"/>
                    <a:lnB w="0"/>
                    <a:solidFill>
                      <a:srgbClr val="EBE9E9"/>
                    </a:solidFill>
                  </a:tcPr>
                </a:tc>
                <a:extLst>
                  <a:ext uri="{0D108BD9-81ED-4DB2-BD59-A6C34878D82A}">
                    <a16:rowId xmlns:a16="http://schemas.microsoft.com/office/drawing/2014/main" val="10013"/>
                  </a:ext>
                </a:extLst>
              </a:tr>
              <a:tr h="142875">
                <a:tc>
                  <a:txBody>
                    <a:bodyPr/>
                    <a:lstStyle>
                      <a:defPPr/>
                    </a:lstStyle>
                    <a:p>
                      <a:pPr algn="l">
                        <a:lnSpc>
                          <a:spcPct val="83000"/>
                        </a:lnSpc>
                      </a:pPr>
                      <a:r>
                        <a:rPr sz="800">
                          <a:solidFill>
                            <a:srgbClr val="000000"/>
                          </a:solidFill>
                          <a:latin typeface="Calibri Light"/>
                          <a:ea typeface="Calibri Light"/>
                        </a:rPr>
                        <a:t>2021</a:t>
                      </a:r>
                    </a:p>
                  </a:txBody>
                  <a:tcPr marL="27432" marR="27432" marT="0" marB="0" anchor="ctr">
                    <a:lnL w="0"/>
                    <a:lnR w="0"/>
                    <a:lnT w="0"/>
                    <a:lnB w="0"/>
                    <a:solidFill>
                      <a:srgbClr val="FFFFFF"/>
                    </a:solidFill>
                  </a:tcPr>
                </a:tc>
                <a:tc>
                  <a:txBody>
                    <a:bodyPr/>
                    <a:lstStyle>
                      <a:defPPr/>
                    </a:lstStyle>
                    <a:p>
                      <a:pPr algn="l">
                        <a:lnSpc>
                          <a:spcPct val="83000"/>
                        </a:lnSpc>
                      </a:pPr>
                      <a:r>
                        <a:rPr sz="800">
                          <a:solidFill>
                            <a:srgbClr val="000000"/>
                          </a:solidFill>
                          <a:latin typeface="Calibri Light"/>
                          <a:ea typeface="Calibri Light"/>
                        </a:rPr>
                        <a:t>CIM 2021-R1</a:t>
                      </a:r>
                    </a:p>
                  </a:txBody>
                  <a:tcPr marL="27432" marR="27432"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2,098,584</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1,783,797</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314,787</a:t>
                      </a:r>
                    </a:p>
                  </a:txBody>
                  <a:tcPr marL="27432" marR="9144"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1,528,076</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1,208,149</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314,787</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February 2025</a:t>
                      </a:r>
                    </a:p>
                  </a:txBody>
                  <a:tcPr marL="27432" marR="27432" marT="0" marB="0" anchor="ctr">
                    <a:lnL w="0"/>
                    <a:lnR w="0"/>
                    <a:lnT w="0"/>
                    <a:lnB w="0"/>
                    <a:solidFill>
                      <a:srgbClr val="FFFFFF"/>
                    </a:solidFill>
                  </a:tcPr>
                </a:tc>
                <a:extLst>
                  <a:ext uri="{0D108BD9-81ED-4DB2-BD59-A6C34878D82A}">
                    <a16:rowId xmlns:a16="http://schemas.microsoft.com/office/drawing/2014/main" val="10014"/>
                  </a:ext>
                </a:extLst>
              </a:tr>
              <a:tr h="142875">
                <a:tc>
                  <a:txBody>
                    <a:bodyPr/>
                    <a:lstStyle>
                      <a:defPPr/>
                    </a:lstStyle>
                    <a:p>
                      <a:pPr algn="l">
                        <a:lnSpc>
                          <a:spcPct val="83000"/>
                        </a:lnSpc>
                      </a:pPr>
                      <a:r>
                        <a:rPr sz="800">
                          <a:solidFill>
                            <a:srgbClr val="000000"/>
                          </a:solidFill>
                          <a:latin typeface="Calibri Light"/>
                          <a:ea typeface="Calibri Light"/>
                        </a:rPr>
                        <a:t>2021</a:t>
                      </a:r>
                    </a:p>
                  </a:txBody>
                  <a:tcPr marL="27432" marR="27432" marT="0" marB="0" anchor="ctr">
                    <a:lnL w="0"/>
                    <a:lnR w="0"/>
                    <a:lnT w="0"/>
                    <a:lnB w="0"/>
                    <a:solidFill>
                      <a:srgbClr val="EBE9E9"/>
                    </a:solidFill>
                  </a:tcPr>
                </a:tc>
                <a:tc>
                  <a:txBody>
                    <a:bodyPr/>
                    <a:lstStyle>
                      <a:defPPr/>
                    </a:lstStyle>
                    <a:p>
                      <a:pPr algn="l">
                        <a:lnSpc>
                          <a:spcPct val="83000"/>
                        </a:lnSpc>
                      </a:pPr>
                      <a:r>
                        <a:rPr sz="800">
                          <a:solidFill>
                            <a:srgbClr val="000000"/>
                          </a:solidFill>
                          <a:latin typeface="Calibri Light"/>
                          <a:ea typeface="Calibri Light"/>
                        </a:rPr>
                        <a:t>CIM 2021-NR1</a:t>
                      </a:r>
                    </a:p>
                  </a:txBody>
                  <a:tcPr marL="27432" marR="27432"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232,682</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162,877</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69,805</a:t>
                      </a:r>
                    </a:p>
                  </a:txBody>
                  <a:tcPr marL="27432" marR="9144"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172,218</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99,846</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72,372</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February 2022</a:t>
                      </a:r>
                    </a:p>
                  </a:txBody>
                  <a:tcPr marL="27432" marR="27432" marT="0" marB="0" anchor="ctr">
                    <a:lnL w="0"/>
                    <a:lnR w="0"/>
                    <a:lnT w="0"/>
                    <a:lnB w="0"/>
                    <a:solidFill>
                      <a:srgbClr val="EBE9E9"/>
                    </a:solidFill>
                  </a:tcPr>
                </a:tc>
                <a:extLst>
                  <a:ext uri="{0D108BD9-81ED-4DB2-BD59-A6C34878D82A}">
                    <a16:rowId xmlns:a16="http://schemas.microsoft.com/office/drawing/2014/main" val="10015"/>
                  </a:ext>
                </a:extLst>
              </a:tr>
              <a:tr h="152400">
                <a:tc>
                  <a:txBody>
                    <a:bodyPr/>
                    <a:lstStyle>
                      <a:defPPr/>
                    </a:lstStyle>
                    <a:p>
                      <a:pPr algn="l">
                        <a:lnSpc>
                          <a:spcPct val="83000"/>
                        </a:lnSpc>
                      </a:pPr>
                      <a:r>
                        <a:rPr sz="800">
                          <a:solidFill>
                            <a:srgbClr val="000000"/>
                          </a:solidFill>
                          <a:latin typeface="Calibri Light"/>
                          <a:ea typeface="Calibri Light"/>
                        </a:rPr>
                        <a:t>2020</a:t>
                      </a:r>
                    </a:p>
                  </a:txBody>
                  <a:tcPr marL="27432" marR="27432" marT="0" marB="0" anchor="ctr">
                    <a:lnL w="0"/>
                    <a:lnR w="0"/>
                    <a:lnT w="0"/>
                    <a:lnB w="0"/>
                    <a:solidFill>
                      <a:srgbClr val="FFFFFF"/>
                    </a:solidFill>
                  </a:tcPr>
                </a:tc>
                <a:tc>
                  <a:txBody>
                    <a:bodyPr/>
                    <a:lstStyle>
                      <a:defPPr/>
                    </a:lstStyle>
                    <a:p>
                      <a:pPr algn="l">
                        <a:lnSpc>
                          <a:spcPct val="83000"/>
                        </a:lnSpc>
                      </a:pPr>
                      <a:r>
                        <a:rPr sz="800">
                          <a:solidFill>
                            <a:srgbClr val="000000"/>
                          </a:solidFill>
                          <a:latin typeface="Calibri Light"/>
                          <a:ea typeface="Calibri Light"/>
                        </a:rPr>
                        <a:t>CIM 2020-NR1</a:t>
                      </a:r>
                    </a:p>
                  </a:txBody>
                  <a:tcPr marL="27432" marR="27432"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131,860</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79,115</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52,745</a:t>
                      </a:r>
                    </a:p>
                  </a:txBody>
                  <a:tcPr marL="27432" marR="9144"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108,935</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55,911</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52,799</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November 2021</a:t>
                      </a:r>
                    </a:p>
                  </a:txBody>
                  <a:tcPr marL="27432" marR="27432" marT="0" marB="0" anchor="ctr">
                    <a:lnL w="0"/>
                    <a:lnR w="0"/>
                    <a:lnT w="0"/>
                    <a:lnB w="0"/>
                    <a:solidFill>
                      <a:srgbClr val="FFFFFF"/>
                    </a:solidFill>
                  </a:tcPr>
                </a:tc>
                <a:extLst>
                  <a:ext uri="{0D108BD9-81ED-4DB2-BD59-A6C34878D82A}">
                    <a16:rowId xmlns:a16="http://schemas.microsoft.com/office/drawing/2014/main" val="10016"/>
                  </a:ext>
                </a:extLst>
              </a:tr>
              <a:tr h="152400">
                <a:tc>
                  <a:txBody>
                    <a:bodyPr/>
                    <a:lstStyle>
                      <a:defPPr/>
                    </a:lstStyle>
                    <a:p>
                      <a:pPr algn="l">
                        <a:lnSpc>
                          <a:spcPct val="83000"/>
                        </a:lnSpc>
                      </a:pPr>
                      <a:r>
                        <a:rPr sz="800">
                          <a:solidFill>
                            <a:srgbClr val="000000"/>
                          </a:solidFill>
                          <a:latin typeface="Calibri Light"/>
                          <a:ea typeface="Calibri Light"/>
                        </a:rPr>
                        <a:t>2020</a:t>
                      </a:r>
                    </a:p>
                  </a:txBody>
                  <a:tcPr marL="27432" marR="27432" marT="0" marB="0" anchor="ctr">
                    <a:lnL w="0"/>
                    <a:lnR w="0"/>
                    <a:lnT w="0"/>
                    <a:lnB w="0"/>
                    <a:solidFill>
                      <a:srgbClr val="EBE9E9"/>
                    </a:solidFill>
                  </a:tcPr>
                </a:tc>
                <a:tc>
                  <a:txBody>
                    <a:bodyPr/>
                    <a:lstStyle>
                      <a:defPPr/>
                    </a:lstStyle>
                    <a:p>
                      <a:pPr algn="l">
                        <a:lnSpc>
                          <a:spcPct val="83000"/>
                        </a:lnSpc>
                      </a:pPr>
                      <a:r>
                        <a:rPr sz="800">
                          <a:solidFill>
                            <a:srgbClr val="000000"/>
                          </a:solidFill>
                          <a:latin typeface="Calibri Light"/>
                          <a:ea typeface="Calibri Light"/>
                        </a:rPr>
                        <a:t>CIM 2020-R7</a:t>
                      </a:r>
                    </a:p>
                  </a:txBody>
                  <a:tcPr marL="27432" marR="27432"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653,192</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562,023</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91,169</a:t>
                      </a:r>
                    </a:p>
                  </a:txBody>
                  <a:tcPr marL="27432" marR="9144"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472,180</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380,980</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91,168</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November 2023</a:t>
                      </a:r>
                    </a:p>
                  </a:txBody>
                  <a:tcPr marL="27432" marR="27432" marT="0" marB="0" anchor="ctr">
                    <a:lnL w="0"/>
                    <a:lnR w="0"/>
                    <a:lnT w="0"/>
                    <a:lnB w="0"/>
                    <a:solidFill>
                      <a:srgbClr val="EBE9E9"/>
                    </a:solidFill>
                  </a:tcPr>
                </a:tc>
                <a:extLst>
                  <a:ext uri="{0D108BD9-81ED-4DB2-BD59-A6C34878D82A}">
                    <a16:rowId xmlns:a16="http://schemas.microsoft.com/office/drawing/2014/main" val="10017"/>
                  </a:ext>
                </a:extLst>
              </a:tr>
              <a:tr h="142875">
                <a:tc>
                  <a:txBody>
                    <a:bodyPr/>
                    <a:lstStyle>
                      <a:defPPr/>
                    </a:lstStyle>
                    <a:p>
                      <a:pPr algn="l">
                        <a:lnSpc>
                          <a:spcPct val="83000"/>
                        </a:lnSpc>
                      </a:pPr>
                      <a:r>
                        <a:rPr sz="800">
                          <a:solidFill>
                            <a:srgbClr val="000000"/>
                          </a:solidFill>
                          <a:latin typeface="Calibri Light"/>
                          <a:ea typeface="Calibri Light"/>
                        </a:rPr>
                        <a:t>2020</a:t>
                      </a:r>
                    </a:p>
                  </a:txBody>
                  <a:tcPr marL="27432" marR="27432" marT="0" marB="0" anchor="ctr">
                    <a:lnL w="0"/>
                    <a:lnR w="0"/>
                    <a:lnT w="0"/>
                    <a:lnB w="0"/>
                    <a:solidFill>
                      <a:srgbClr val="FFFFFF"/>
                    </a:solidFill>
                  </a:tcPr>
                </a:tc>
                <a:tc>
                  <a:txBody>
                    <a:bodyPr/>
                    <a:lstStyle>
                      <a:defPPr/>
                    </a:lstStyle>
                    <a:p>
                      <a:pPr algn="l">
                        <a:lnSpc>
                          <a:spcPct val="83000"/>
                        </a:lnSpc>
                      </a:pPr>
                      <a:r>
                        <a:rPr sz="800">
                          <a:solidFill>
                            <a:srgbClr val="000000"/>
                          </a:solidFill>
                          <a:latin typeface="Calibri Light"/>
                          <a:ea typeface="Calibri Light"/>
                        </a:rPr>
                        <a:t>CIM 2020-R6</a:t>
                      </a:r>
                    </a:p>
                  </a:txBody>
                  <a:tcPr marL="27432" marR="27432"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418,390</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334,151</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84,239</a:t>
                      </a:r>
                    </a:p>
                  </a:txBody>
                  <a:tcPr marL="27432" marR="9144"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314,218</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229,981</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84,142</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October 2023</a:t>
                      </a:r>
                    </a:p>
                  </a:txBody>
                  <a:tcPr marL="27432" marR="27432" marT="0" marB="0" anchor="ctr">
                    <a:lnL w="0"/>
                    <a:lnR w="0"/>
                    <a:lnT w="0"/>
                    <a:lnB w="0"/>
                    <a:solidFill>
                      <a:srgbClr val="FFFFFF"/>
                    </a:solidFill>
                  </a:tcPr>
                </a:tc>
                <a:extLst>
                  <a:ext uri="{0D108BD9-81ED-4DB2-BD59-A6C34878D82A}">
                    <a16:rowId xmlns:a16="http://schemas.microsoft.com/office/drawing/2014/main" val="10018"/>
                  </a:ext>
                </a:extLst>
              </a:tr>
              <a:tr h="152400">
                <a:tc>
                  <a:txBody>
                    <a:bodyPr/>
                    <a:lstStyle>
                      <a:defPPr/>
                    </a:lstStyle>
                    <a:p>
                      <a:pPr algn="l">
                        <a:lnSpc>
                          <a:spcPct val="83000"/>
                        </a:lnSpc>
                      </a:pPr>
                      <a:r>
                        <a:rPr sz="800">
                          <a:solidFill>
                            <a:srgbClr val="000000"/>
                          </a:solidFill>
                          <a:latin typeface="Calibri Light"/>
                          <a:ea typeface="Calibri Light"/>
                        </a:rPr>
                        <a:t>2020</a:t>
                      </a:r>
                    </a:p>
                  </a:txBody>
                  <a:tcPr marL="27432" marR="27432" marT="0" marB="0" anchor="ctr">
                    <a:lnL w="0"/>
                    <a:lnR w="0"/>
                    <a:lnT w="0"/>
                    <a:lnB w="0"/>
                    <a:solidFill>
                      <a:srgbClr val="EBE9E9"/>
                    </a:solidFill>
                  </a:tcPr>
                </a:tc>
                <a:tc>
                  <a:txBody>
                    <a:bodyPr/>
                    <a:lstStyle>
                      <a:defPPr/>
                    </a:lstStyle>
                    <a:p>
                      <a:pPr algn="l">
                        <a:lnSpc>
                          <a:spcPct val="83000"/>
                        </a:lnSpc>
                      </a:pPr>
                      <a:r>
                        <a:rPr sz="800">
                          <a:solidFill>
                            <a:srgbClr val="000000"/>
                          </a:solidFill>
                          <a:latin typeface="Calibri Light"/>
                          <a:ea typeface="Calibri Light"/>
                        </a:rPr>
                        <a:t>CIM 2020-R5</a:t>
                      </a:r>
                    </a:p>
                  </a:txBody>
                  <a:tcPr marL="27432" marR="27432"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338,416</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257,027</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81,389</a:t>
                      </a:r>
                    </a:p>
                  </a:txBody>
                  <a:tcPr marL="27432" marR="9144"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205,544</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124,031</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81,389</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 Clean-up Call </a:t>
                      </a:r>
                    </a:p>
                  </a:txBody>
                  <a:tcPr marL="27432" marR="27432" marT="0" marB="0" anchor="ctr">
                    <a:lnL w="0"/>
                    <a:lnR w="0"/>
                    <a:lnT w="0"/>
                    <a:lnB w="0"/>
                    <a:solidFill>
                      <a:srgbClr val="EBE9E9"/>
                    </a:solidFill>
                  </a:tcPr>
                </a:tc>
                <a:extLst>
                  <a:ext uri="{0D108BD9-81ED-4DB2-BD59-A6C34878D82A}">
                    <a16:rowId xmlns:a16="http://schemas.microsoft.com/office/drawing/2014/main" val="10019"/>
                  </a:ext>
                </a:extLst>
              </a:tr>
              <a:tr h="142875">
                <a:tc>
                  <a:txBody>
                    <a:bodyPr/>
                    <a:lstStyle>
                      <a:defPPr/>
                    </a:lstStyle>
                    <a:p>
                      <a:pPr algn="l">
                        <a:lnSpc>
                          <a:spcPct val="83000"/>
                        </a:lnSpc>
                      </a:pPr>
                      <a:r>
                        <a:rPr sz="800">
                          <a:solidFill>
                            <a:srgbClr val="000000"/>
                          </a:solidFill>
                          <a:latin typeface="Calibri Light"/>
                          <a:ea typeface="Calibri Light"/>
                        </a:rPr>
                        <a:t>2020</a:t>
                      </a:r>
                    </a:p>
                  </a:txBody>
                  <a:tcPr marL="27432" marR="27432" marT="0" marB="0" anchor="ctr">
                    <a:lnL w="0"/>
                    <a:lnR w="0"/>
                    <a:lnT w="0"/>
                    <a:lnB w="0"/>
                    <a:solidFill>
                      <a:srgbClr val="FFFFFF"/>
                    </a:solidFill>
                  </a:tcPr>
                </a:tc>
                <a:tc>
                  <a:txBody>
                    <a:bodyPr/>
                    <a:lstStyle>
                      <a:defPPr/>
                    </a:lstStyle>
                    <a:p>
                      <a:pPr algn="l">
                        <a:lnSpc>
                          <a:spcPct val="83000"/>
                        </a:lnSpc>
                      </a:pPr>
                      <a:r>
                        <a:rPr sz="800">
                          <a:solidFill>
                            <a:srgbClr val="000000"/>
                          </a:solidFill>
                          <a:latin typeface="Calibri Light"/>
                          <a:ea typeface="Calibri Light"/>
                        </a:rPr>
                        <a:t>CIM 2020-R4</a:t>
                      </a:r>
                    </a:p>
                  </a:txBody>
                  <a:tcPr marL="27432" marR="27432"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276,316</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207,237</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69,079</a:t>
                      </a:r>
                    </a:p>
                  </a:txBody>
                  <a:tcPr marL="27432" marR="9144"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213,546</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144,270</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69,079</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June 2022</a:t>
                      </a:r>
                    </a:p>
                  </a:txBody>
                  <a:tcPr marL="27432" marR="27432" marT="0" marB="0" anchor="ctr">
                    <a:lnL w="0"/>
                    <a:lnR w="0"/>
                    <a:lnT w="0"/>
                    <a:lnB w="0"/>
                    <a:solidFill>
                      <a:srgbClr val="FFFFFF"/>
                    </a:solidFill>
                  </a:tcPr>
                </a:tc>
                <a:extLst>
                  <a:ext uri="{0D108BD9-81ED-4DB2-BD59-A6C34878D82A}">
                    <a16:rowId xmlns:a16="http://schemas.microsoft.com/office/drawing/2014/main" val="10020"/>
                  </a:ext>
                </a:extLst>
              </a:tr>
              <a:tr h="142875">
                <a:tc>
                  <a:txBody>
                    <a:bodyPr/>
                    <a:lstStyle>
                      <a:defPPr/>
                    </a:lstStyle>
                    <a:p>
                      <a:pPr algn="l">
                        <a:lnSpc>
                          <a:spcPct val="83000"/>
                        </a:lnSpc>
                      </a:pPr>
                      <a:r>
                        <a:rPr sz="800">
                          <a:solidFill>
                            <a:srgbClr val="000000"/>
                          </a:solidFill>
                          <a:latin typeface="Calibri Light"/>
                          <a:ea typeface="Calibri Light"/>
                        </a:rPr>
                        <a:t>2020</a:t>
                      </a:r>
                    </a:p>
                  </a:txBody>
                  <a:tcPr marL="27432" marR="27432" marT="0" marB="0" anchor="ctr">
                    <a:lnL w="0"/>
                    <a:lnR w="0"/>
                    <a:lnT w="0"/>
                    <a:lnB w="0"/>
                    <a:solidFill>
                      <a:srgbClr val="EBE9E9"/>
                    </a:solidFill>
                  </a:tcPr>
                </a:tc>
                <a:tc>
                  <a:txBody>
                    <a:bodyPr/>
                    <a:lstStyle>
                      <a:defPPr/>
                    </a:lstStyle>
                    <a:p>
                      <a:pPr algn="l">
                        <a:lnSpc>
                          <a:spcPct val="83000"/>
                        </a:lnSpc>
                      </a:pPr>
                      <a:r>
                        <a:rPr sz="800">
                          <a:solidFill>
                            <a:srgbClr val="000000"/>
                          </a:solidFill>
                          <a:latin typeface="Calibri Light"/>
                          <a:ea typeface="Calibri Light"/>
                        </a:rPr>
                        <a:t>CIM 2020-R3</a:t>
                      </a:r>
                    </a:p>
                  </a:txBody>
                  <a:tcPr marL="27432" marR="27432"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438,228</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328,670</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109,558</a:t>
                      </a:r>
                    </a:p>
                  </a:txBody>
                  <a:tcPr marL="27432" marR="9144"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308,544</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199,317</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109,227</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May 2022</a:t>
                      </a:r>
                    </a:p>
                  </a:txBody>
                  <a:tcPr marL="27432" marR="27432" marT="0" marB="0" anchor="ctr">
                    <a:lnL w="0"/>
                    <a:lnR w="0"/>
                    <a:lnT w="0"/>
                    <a:lnB w="0"/>
                    <a:solidFill>
                      <a:srgbClr val="EBE9E9"/>
                    </a:solidFill>
                  </a:tcPr>
                </a:tc>
                <a:extLst>
                  <a:ext uri="{0D108BD9-81ED-4DB2-BD59-A6C34878D82A}">
                    <a16:rowId xmlns:a16="http://schemas.microsoft.com/office/drawing/2014/main" val="10021"/>
                  </a:ext>
                </a:extLst>
              </a:tr>
              <a:tr h="152400">
                <a:tc>
                  <a:txBody>
                    <a:bodyPr/>
                    <a:lstStyle>
                      <a:defPPr/>
                    </a:lstStyle>
                    <a:p>
                      <a:pPr algn="l">
                        <a:lnSpc>
                          <a:spcPct val="83000"/>
                        </a:lnSpc>
                      </a:pPr>
                      <a:r>
                        <a:rPr sz="800">
                          <a:solidFill>
                            <a:srgbClr val="000000"/>
                          </a:solidFill>
                          <a:latin typeface="Calibri Light"/>
                          <a:ea typeface="Calibri Light"/>
                        </a:rPr>
                        <a:t>2020</a:t>
                      </a:r>
                    </a:p>
                  </a:txBody>
                  <a:tcPr marL="27432" marR="27432" marT="0" marB="0" anchor="ctr">
                    <a:lnL w="0"/>
                    <a:lnR w="0"/>
                    <a:lnT w="0"/>
                    <a:lnB w="0"/>
                    <a:solidFill>
                      <a:srgbClr val="FFFFFF"/>
                    </a:solidFill>
                  </a:tcPr>
                </a:tc>
                <a:tc>
                  <a:txBody>
                    <a:bodyPr/>
                    <a:lstStyle>
                      <a:defPPr/>
                    </a:lstStyle>
                    <a:p>
                      <a:pPr algn="l">
                        <a:lnSpc>
                          <a:spcPct val="83000"/>
                        </a:lnSpc>
                      </a:pPr>
                      <a:r>
                        <a:rPr sz="800">
                          <a:solidFill>
                            <a:srgbClr val="000000"/>
                          </a:solidFill>
                          <a:latin typeface="Calibri Light"/>
                          <a:ea typeface="Calibri Light"/>
                        </a:rPr>
                        <a:t>CIM 2020-R2</a:t>
                      </a:r>
                    </a:p>
                  </a:txBody>
                  <a:tcPr marL="27432" marR="27432"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492,347</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416,761</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75,586</a:t>
                      </a:r>
                    </a:p>
                  </a:txBody>
                  <a:tcPr marL="27432" marR="9144"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343,095</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268,874</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74,220</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 Clean-up Call </a:t>
                      </a:r>
                    </a:p>
                  </a:txBody>
                  <a:tcPr marL="27432" marR="27432" marT="0" marB="0" anchor="ctr">
                    <a:lnL w="0"/>
                    <a:lnR w="0"/>
                    <a:lnT w="0"/>
                    <a:lnB w="0"/>
                    <a:solidFill>
                      <a:srgbClr val="FFFFFF"/>
                    </a:solidFill>
                  </a:tcPr>
                </a:tc>
                <a:extLst>
                  <a:ext uri="{0D108BD9-81ED-4DB2-BD59-A6C34878D82A}">
                    <a16:rowId xmlns:a16="http://schemas.microsoft.com/office/drawing/2014/main" val="10022"/>
                  </a:ext>
                </a:extLst>
              </a:tr>
              <a:tr h="152400">
                <a:tc>
                  <a:txBody>
                    <a:bodyPr/>
                    <a:lstStyle>
                      <a:defPPr/>
                    </a:lstStyle>
                    <a:p>
                      <a:pPr algn="l">
                        <a:lnSpc>
                          <a:spcPct val="83000"/>
                        </a:lnSpc>
                      </a:pPr>
                      <a:r>
                        <a:rPr sz="800">
                          <a:solidFill>
                            <a:srgbClr val="000000"/>
                          </a:solidFill>
                          <a:latin typeface="Calibri Light"/>
                          <a:ea typeface="Calibri Light"/>
                        </a:rPr>
                        <a:t>2020</a:t>
                      </a:r>
                    </a:p>
                  </a:txBody>
                  <a:tcPr marL="27432" marR="27432" marT="0" marB="0" anchor="ctr">
                    <a:lnL w="0"/>
                    <a:lnR w="0"/>
                    <a:lnT w="0"/>
                    <a:lnB w="0"/>
                    <a:solidFill>
                      <a:srgbClr val="EBE9E9"/>
                    </a:solidFill>
                  </a:tcPr>
                </a:tc>
                <a:tc>
                  <a:txBody>
                    <a:bodyPr/>
                    <a:lstStyle>
                      <a:defPPr/>
                    </a:lstStyle>
                    <a:p>
                      <a:pPr algn="l">
                        <a:lnSpc>
                          <a:spcPct val="83000"/>
                        </a:lnSpc>
                      </a:pPr>
                      <a:r>
                        <a:rPr sz="800">
                          <a:solidFill>
                            <a:srgbClr val="000000"/>
                          </a:solidFill>
                          <a:latin typeface="Calibri Light"/>
                          <a:ea typeface="Calibri Light"/>
                        </a:rPr>
                        <a:t>CIM 2020-R1</a:t>
                      </a:r>
                    </a:p>
                  </a:txBody>
                  <a:tcPr marL="27432" marR="27432"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390,761</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317,608</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73,153</a:t>
                      </a:r>
                    </a:p>
                  </a:txBody>
                  <a:tcPr marL="27432" marR="9144"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293,149</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219,830</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72,753</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February 2023</a:t>
                      </a:r>
                    </a:p>
                  </a:txBody>
                  <a:tcPr marL="27432" marR="27432" marT="0" marB="0" anchor="ctr">
                    <a:lnL w="0"/>
                    <a:lnR w="0"/>
                    <a:lnT w="0"/>
                    <a:lnB w="0"/>
                    <a:solidFill>
                      <a:srgbClr val="EBE9E9"/>
                    </a:solidFill>
                  </a:tcPr>
                </a:tc>
                <a:extLst>
                  <a:ext uri="{0D108BD9-81ED-4DB2-BD59-A6C34878D82A}">
                    <a16:rowId xmlns:a16="http://schemas.microsoft.com/office/drawing/2014/main" val="10023"/>
                  </a:ext>
                </a:extLst>
              </a:tr>
              <a:tr h="142875">
                <a:tc>
                  <a:txBody>
                    <a:bodyPr/>
                    <a:lstStyle>
                      <a:defPPr/>
                    </a:lstStyle>
                    <a:p>
                      <a:pPr algn="l">
                        <a:lnSpc>
                          <a:spcPct val="83000"/>
                        </a:lnSpc>
                      </a:pPr>
                      <a:r>
                        <a:rPr sz="800">
                          <a:solidFill>
                            <a:srgbClr val="000000"/>
                          </a:solidFill>
                          <a:latin typeface="Calibri Light"/>
                          <a:ea typeface="Calibri Light"/>
                        </a:rPr>
                        <a:t>2019</a:t>
                      </a:r>
                    </a:p>
                  </a:txBody>
                  <a:tcPr marL="27432" marR="27432" marT="0" marB="0" anchor="ctr">
                    <a:lnL w="0"/>
                    <a:lnR w="0"/>
                    <a:lnT w="0"/>
                    <a:lnB w="0"/>
                    <a:solidFill>
                      <a:srgbClr val="FFFFFF"/>
                    </a:solidFill>
                  </a:tcPr>
                </a:tc>
                <a:tc>
                  <a:txBody>
                    <a:bodyPr/>
                    <a:lstStyle>
                      <a:defPPr/>
                    </a:lstStyle>
                    <a:p>
                      <a:pPr algn="l">
                        <a:lnSpc>
                          <a:spcPct val="83000"/>
                        </a:lnSpc>
                      </a:pPr>
                      <a:r>
                        <a:rPr sz="800">
                          <a:solidFill>
                            <a:srgbClr val="000000"/>
                          </a:solidFill>
                          <a:latin typeface="Calibri Light"/>
                          <a:ea typeface="Calibri Light"/>
                        </a:rPr>
                        <a:t>CIM 2019-R5</a:t>
                      </a:r>
                    </a:p>
                  </a:txBody>
                  <a:tcPr marL="27432" marR="27432"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315,039</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252,224</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62,815</a:t>
                      </a:r>
                    </a:p>
                  </a:txBody>
                  <a:tcPr marL="27432" marR="9144"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196,835</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134,061</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61,981</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 Clean-up Call </a:t>
                      </a:r>
                    </a:p>
                  </a:txBody>
                  <a:tcPr marL="27432" marR="27432" marT="0" marB="0" anchor="ctr">
                    <a:lnL w="0"/>
                    <a:lnR w="0"/>
                    <a:lnT w="0"/>
                    <a:lnB w="0"/>
                    <a:solidFill>
                      <a:srgbClr val="FFFFFF"/>
                    </a:solidFill>
                  </a:tcPr>
                </a:tc>
                <a:extLst>
                  <a:ext uri="{0D108BD9-81ED-4DB2-BD59-A6C34878D82A}">
                    <a16:rowId xmlns:a16="http://schemas.microsoft.com/office/drawing/2014/main" val="10024"/>
                  </a:ext>
                </a:extLst>
              </a:tr>
              <a:tr h="142875">
                <a:tc>
                  <a:txBody>
                    <a:bodyPr/>
                    <a:lstStyle>
                      <a:defPPr/>
                    </a:lstStyle>
                    <a:p>
                      <a:pPr algn="l">
                        <a:lnSpc>
                          <a:spcPct val="83000"/>
                        </a:lnSpc>
                      </a:pPr>
                      <a:r>
                        <a:rPr sz="800">
                          <a:solidFill>
                            <a:srgbClr val="000000"/>
                          </a:solidFill>
                          <a:latin typeface="Calibri Light"/>
                          <a:ea typeface="Calibri Light"/>
                        </a:rPr>
                        <a:t>2019</a:t>
                      </a:r>
                    </a:p>
                  </a:txBody>
                  <a:tcPr marL="27432" marR="27432" marT="0" marB="0" anchor="ctr">
                    <a:lnL w="0"/>
                    <a:lnR w="0"/>
                    <a:lnT w="0"/>
                    <a:lnB w="0"/>
                    <a:solidFill>
                      <a:srgbClr val="EBE9E9"/>
                    </a:solidFill>
                  </a:tcPr>
                </a:tc>
                <a:tc>
                  <a:txBody>
                    <a:bodyPr/>
                    <a:lstStyle>
                      <a:defPPr/>
                    </a:lstStyle>
                    <a:p>
                      <a:pPr algn="l">
                        <a:lnSpc>
                          <a:spcPct val="83000"/>
                        </a:lnSpc>
                      </a:pPr>
                      <a:r>
                        <a:rPr sz="800">
                          <a:solidFill>
                            <a:srgbClr val="000000"/>
                          </a:solidFill>
                          <a:latin typeface="Calibri Light"/>
                          <a:ea typeface="Calibri Light"/>
                        </a:rPr>
                        <a:t>CIM 2019-R4</a:t>
                      </a:r>
                    </a:p>
                  </a:txBody>
                  <a:tcPr marL="27432" marR="27432"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320,802</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256,641</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64,161</a:t>
                      </a:r>
                    </a:p>
                  </a:txBody>
                  <a:tcPr marL="27432" marR="9144"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205,240</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142,038</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63,201</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November 2022</a:t>
                      </a:r>
                    </a:p>
                  </a:txBody>
                  <a:tcPr marL="27432" marR="27432" marT="0" marB="0" anchor="ctr">
                    <a:lnL w="0"/>
                    <a:lnR w="0"/>
                    <a:lnT w="0"/>
                    <a:lnB w="0"/>
                    <a:solidFill>
                      <a:srgbClr val="EBE9E9"/>
                    </a:solidFill>
                  </a:tcPr>
                </a:tc>
                <a:extLst>
                  <a:ext uri="{0D108BD9-81ED-4DB2-BD59-A6C34878D82A}">
                    <a16:rowId xmlns:a16="http://schemas.microsoft.com/office/drawing/2014/main" val="10025"/>
                  </a:ext>
                </a:extLst>
              </a:tr>
              <a:tr h="152400">
                <a:tc>
                  <a:txBody>
                    <a:bodyPr/>
                    <a:lstStyle>
                      <a:defPPr/>
                    </a:lstStyle>
                    <a:p>
                      <a:pPr algn="l">
                        <a:lnSpc>
                          <a:spcPct val="83000"/>
                        </a:lnSpc>
                      </a:pPr>
                      <a:r>
                        <a:rPr sz="800">
                          <a:solidFill>
                            <a:srgbClr val="000000"/>
                          </a:solidFill>
                          <a:latin typeface="Calibri Light"/>
                          <a:ea typeface="Calibri Light"/>
                        </a:rPr>
                        <a:t>2019</a:t>
                      </a:r>
                    </a:p>
                  </a:txBody>
                  <a:tcPr marL="27432" marR="27432" marT="0" marB="0" anchor="ctr">
                    <a:lnL w="0"/>
                    <a:lnR w="0"/>
                    <a:lnT w="0"/>
                    <a:lnB w="0"/>
                    <a:solidFill>
                      <a:srgbClr val="FFFFFF"/>
                    </a:solidFill>
                  </a:tcPr>
                </a:tc>
                <a:tc>
                  <a:txBody>
                    <a:bodyPr/>
                    <a:lstStyle>
                      <a:defPPr/>
                    </a:lstStyle>
                    <a:p>
                      <a:pPr algn="l">
                        <a:lnSpc>
                          <a:spcPct val="83000"/>
                        </a:lnSpc>
                      </a:pPr>
                      <a:r>
                        <a:rPr sz="800">
                          <a:solidFill>
                            <a:srgbClr val="000000"/>
                          </a:solidFill>
                          <a:latin typeface="Calibri Light"/>
                          <a:ea typeface="Calibri Light"/>
                        </a:rPr>
                        <a:t>CIM 2019-R3</a:t>
                      </a:r>
                    </a:p>
                  </a:txBody>
                  <a:tcPr marL="27432" marR="27432"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342,633</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291,237</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51,396</a:t>
                      </a:r>
                    </a:p>
                  </a:txBody>
                  <a:tcPr marL="27432" marR="9144"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202,343</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150,801</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51,316</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October 2022</a:t>
                      </a:r>
                    </a:p>
                  </a:txBody>
                  <a:tcPr marL="27432" marR="27432" marT="0" marB="0" anchor="ctr">
                    <a:lnL w="0"/>
                    <a:lnR w="0"/>
                    <a:lnT w="0"/>
                    <a:lnB w="0"/>
                    <a:solidFill>
                      <a:srgbClr val="FFFFFF"/>
                    </a:solidFill>
                  </a:tcPr>
                </a:tc>
                <a:extLst>
                  <a:ext uri="{0D108BD9-81ED-4DB2-BD59-A6C34878D82A}">
                    <a16:rowId xmlns:a16="http://schemas.microsoft.com/office/drawing/2014/main" val="10026"/>
                  </a:ext>
                </a:extLst>
              </a:tr>
              <a:tr h="142875">
                <a:tc>
                  <a:txBody>
                    <a:bodyPr/>
                    <a:lstStyle>
                      <a:defPPr/>
                    </a:lstStyle>
                    <a:p>
                      <a:pPr algn="l">
                        <a:lnSpc>
                          <a:spcPct val="83000"/>
                        </a:lnSpc>
                      </a:pPr>
                      <a:r>
                        <a:rPr sz="800">
                          <a:solidFill>
                            <a:srgbClr val="000000"/>
                          </a:solidFill>
                          <a:latin typeface="Calibri Light"/>
                          <a:ea typeface="Calibri Light"/>
                        </a:rPr>
                        <a:t>2019</a:t>
                      </a:r>
                    </a:p>
                  </a:txBody>
                  <a:tcPr marL="27432" marR="27432" marT="0" marB="0" anchor="ctr">
                    <a:lnL w="0"/>
                    <a:lnR w="0"/>
                    <a:lnT w="0"/>
                    <a:lnB w="0"/>
                    <a:solidFill>
                      <a:srgbClr val="EBE9E9"/>
                    </a:solidFill>
                  </a:tcPr>
                </a:tc>
                <a:tc>
                  <a:txBody>
                    <a:bodyPr/>
                    <a:lstStyle>
                      <a:defPPr/>
                    </a:lstStyle>
                    <a:p>
                      <a:pPr algn="l">
                        <a:lnSpc>
                          <a:spcPct val="83000"/>
                        </a:lnSpc>
                      </a:pPr>
                      <a:r>
                        <a:rPr sz="800">
                          <a:solidFill>
                            <a:srgbClr val="000000"/>
                          </a:solidFill>
                          <a:latin typeface="Calibri Light"/>
                          <a:ea typeface="Calibri Light"/>
                        </a:rPr>
                        <a:t>CIM 2019-R2</a:t>
                      </a:r>
                    </a:p>
                  </a:txBody>
                  <a:tcPr marL="27432" marR="27432"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464,327</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358,172</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106,155</a:t>
                      </a:r>
                    </a:p>
                  </a:txBody>
                  <a:tcPr marL="27432" marR="9144"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333,960</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228,987</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104,693</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 Clean-up Call </a:t>
                      </a:r>
                    </a:p>
                  </a:txBody>
                  <a:tcPr marL="27432" marR="27432" marT="0" marB="0" anchor="ctr">
                    <a:lnL w="0"/>
                    <a:lnR w="0"/>
                    <a:lnT w="0"/>
                    <a:lnB w="0"/>
                    <a:solidFill>
                      <a:srgbClr val="EBE9E9"/>
                    </a:solidFill>
                  </a:tcPr>
                </a:tc>
                <a:extLst>
                  <a:ext uri="{0D108BD9-81ED-4DB2-BD59-A6C34878D82A}">
                    <a16:rowId xmlns:a16="http://schemas.microsoft.com/office/drawing/2014/main" val="10027"/>
                  </a:ext>
                </a:extLst>
              </a:tr>
              <a:tr h="152400">
                <a:tc>
                  <a:txBody>
                    <a:bodyPr/>
                    <a:lstStyle>
                      <a:defPPr/>
                    </a:lstStyle>
                    <a:p>
                      <a:pPr algn="l">
                        <a:lnSpc>
                          <a:spcPct val="83000"/>
                        </a:lnSpc>
                      </a:pPr>
                      <a:r>
                        <a:rPr sz="800">
                          <a:solidFill>
                            <a:srgbClr val="000000"/>
                          </a:solidFill>
                          <a:latin typeface="Calibri Light"/>
                          <a:ea typeface="Calibri Light"/>
                        </a:rPr>
                        <a:t>2019</a:t>
                      </a:r>
                    </a:p>
                  </a:txBody>
                  <a:tcPr marL="27432" marR="27432" marT="0" marB="0" anchor="ctr">
                    <a:lnL w="0"/>
                    <a:lnR w="0"/>
                    <a:lnT w="0"/>
                    <a:lnB w="0"/>
                    <a:solidFill>
                      <a:srgbClr val="FFFFFF"/>
                    </a:solidFill>
                  </a:tcPr>
                </a:tc>
                <a:tc>
                  <a:txBody>
                    <a:bodyPr/>
                    <a:lstStyle>
                      <a:defPPr/>
                    </a:lstStyle>
                    <a:p>
                      <a:pPr algn="l">
                        <a:lnSpc>
                          <a:spcPct val="83000"/>
                        </a:lnSpc>
                      </a:pPr>
                      <a:r>
                        <a:rPr sz="800">
                          <a:solidFill>
                            <a:srgbClr val="000000"/>
                          </a:solidFill>
                          <a:latin typeface="Calibri Light"/>
                          <a:ea typeface="Calibri Light"/>
                        </a:rPr>
                        <a:t>CIM 2019-R1</a:t>
                      </a:r>
                    </a:p>
                  </a:txBody>
                  <a:tcPr marL="27432" marR="27432"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371,762</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297,409</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74,353</a:t>
                      </a:r>
                    </a:p>
                  </a:txBody>
                  <a:tcPr marL="27432" marR="9144"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255,764</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182,233</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73,531</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August 2022</a:t>
                      </a:r>
                    </a:p>
                  </a:txBody>
                  <a:tcPr marL="27432" marR="27432" marT="0" marB="0" anchor="ctr">
                    <a:lnL w="0"/>
                    <a:lnR w="0"/>
                    <a:lnT w="0"/>
                    <a:lnB w="0"/>
                    <a:solidFill>
                      <a:srgbClr val="FFFFFF"/>
                    </a:solidFill>
                  </a:tcPr>
                </a:tc>
                <a:extLst>
                  <a:ext uri="{0D108BD9-81ED-4DB2-BD59-A6C34878D82A}">
                    <a16:rowId xmlns:a16="http://schemas.microsoft.com/office/drawing/2014/main" val="10028"/>
                  </a:ext>
                </a:extLst>
              </a:tr>
              <a:tr h="152400">
                <a:tc>
                  <a:txBody>
                    <a:bodyPr/>
                    <a:lstStyle>
                      <a:defPPr/>
                    </a:lstStyle>
                    <a:p>
                      <a:pPr algn="l">
                        <a:lnSpc>
                          <a:spcPct val="83000"/>
                        </a:lnSpc>
                      </a:pPr>
                      <a:r>
                        <a:rPr sz="800">
                          <a:solidFill>
                            <a:srgbClr val="000000"/>
                          </a:solidFill>
                          <a:latin typeface="Calibri Light"/>
                          <a:ea typeface="Calibri Light"/>
                        </a:rPr>
                        <a:t>2018</a:t>
                      </a:r>
                    </a:p>
                  </a:txBody>
                  <a:tcPr marL="27432" marR="27432" marT="0" marB="0" anchor="ctr">
                    <a:lnL w="0"/>
                    <a:lnR w="0"/>
                    <a:lnT w="0"/>
                    <a:lnB w="0"/>
                    <a:solidFill>
                      <a:srgbClr val="EBE9E9"/>
                    </a:solidFill>
                  </a:tcPr>
                </a:tc>
                <a:tc>
                  <a:txBody>
                    <a:bodyPr/>
                    <a:lstStyle>
                      <a:defPPr/>
                    </a:lstStyle>
                    <a:p>
                      <a:pPr algn="l">
                        <a:lnSpc>
                          <a:spcPct val="83000"/>
                        </a:lnSpc>
                      </a:pPr>
                      <a:r>
                        <a:rPr sz="800">
                          <a:solidFill>
                            <a:srgbClr val="000000"/>
                          </a:solidFill>
                          <a:latin typeface="Calibri Light"/>
                          <a:ea typeface="Calibri Light"/>
                        </a:rPr>
                        <a:t>CIM 2018-R6</a:t>
                      </a:r>
                    </a:p>
                  </a:txBody>
                  <a:tcPr marL="27432" marR="27432"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478,251</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334,775</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143,476</a:t>
                      </a:r>
                    </a:p>
                  </a:txBody>
                  <a:tcPr marL="27432" marR="9144"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255,762</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115,152</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140,610</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October 2021</a:t>
                      </a:r>
                    </a:p>
                  </a:txBody>
                  <a:tcPr marL="27432" marR="27432" marT="0" marB="0" anchor="ctr">
                    <a:lnL w="0"/>
                    <a:lnR w="0"/>
                    <a:lnT w="0"/>
                    <a:lnB w="0"/>
                    <a:solidFill>
                      <a:srgbClr val="EBE9E9"/>
                    </a:solidFill>
                  </a:tcPr>
                </a:tc>
                <a:extLst>
                  <a:ext uri="{0D108BD9-81ED-4DB2-BD59-A6C34878D82A}">
                    <a16:rowId xmlns:a16="http://schemas.microsoft.com/office/drawing/2014/main" val="10029"/>
                  </a:ext>
                </a:extLst>
              </a:tr>
              <a:tr h="142875">
                <a:tc>
                  <a:txBody>
                    <a:bodyPr/>
                    <a:lstStyle>
                      <a:defPPr/>
                    </a:lstStyle>
                    <a:p>
                      <a:pPr algn="l">
                        <a:lnSpc>
                          <a:spcPct val="83000"/>
                        </a:lnSpc>
                      </a:pPr>
                      <a:r>
                        <a:rPr sz="800">
                          <a:solidFill>
                            <a:srgbClr val="000000"/>
                          </a:solidFill>
                          <a:latin typeface="Calibri Light"/>
                          <a:ea typeface="Calibri Light"/>
                        </a:rPr>
                        <a:t>2018</a:t>
                      </a:r>
                    </a:p>
                  </a:txBody>
                  <a:tcPr marL="27432" marR="27432" marT="0" marB="0" anchor="ctr">
                    <a:lnL w="0"/>
                    <a:lnR w="0"/>
                    <a:lnT w="0"/>
                    <a:lnB w="0"/>
                    <a:solidFill>
                      <a:srgbClr val="FFFFFF"/>
                    </a:solidFill>
                  </a:tcPr>
                </a:tc>
                <a:tc>
                  <a:txBody>
                    <a:bodyPr/>
                    <a:lstStyle>
                      <a:defPPr/>
                    </a:lstStyle>
                    <a:p>
                      <a:pPr algn="l">
                        <a:lnSpc>
                          <a:spcPct val="83000"/>
                        </a:lnSpc>
                      </a:pPr>
                      <a:r>
                        <a:rPr sz="800">
                          <a:solidFill>
                            <a:srgbClr val="000000"/>
                          </a:solidFill>
                          <a:latin typeface="Calibri Light"/>
                          <a:ea typeface="Calibri Light"/>
                        </a:rPr>
                        <a:t>CIM 2018-R5</a:t>
                      </a:r>
                    </a:p>
                  </a:txBody>
                  <a:tcPr marL="27432" marR="27432"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380,194</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266,136</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114,058</a:t>
                      </a:r>
                    </a:p>
                  </a:txBody>
                  <a:tcPr marL="27432" marR="9144"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186,059</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75,870</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110,188</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July 2021</a:t>
                      </a:r>
                    </a:p>
                  </a:txBody>
                  <a:tcPr marL="27432" marR="27432" marT="0" marB="0" anchor="ctr">
                    <a:lnL w="0"/>
                    <a:lnR w="0"/>
                    <a:lnT w="0"/>
                    <a:lnB w="0"/>
                    <a:solidFill>
                      <a:srgbClr val="FFFFFF"/>
                    </a:solidFill>
                  </a:tcPr>
                </a:tc>
                <a:extLst>
                  <a:ext uri="{0D108BD9-81ED-4DB2-BD59-A6C34878D82A}">
                    <a16:rowId xmlns:a16="http://schemas.microsoft.com/office/drawing/2014/main" val="10030"/>
                  </a:ext>
                </a:extLst>
              </a:tr>
              <a:tr h="142875">
                <a:tc>
                  <a:txBody>
                    <a:bodyPr/>
                    <a:lstStyle>
                      <a:defPPr/>
                    </a:lstStyle>
                    <a:p>
                      <a:pPr algn="l">
                        <a:lnSpc>
                          <a:spcPct val="83000"/>
                        </a:lnSpc>
                      </a:pPr>
                      <a:r>
                        <a:rPr sz="800">
                          <a:solidFill>
                            <a:srgbClr val="000000"/>
                          </a:solidFill>
                          <a:latin typeface="Calibri Light"/>
                          <a:ea typeface="Calibri Light"/>
                        </a:rPr>
                        <a:t>2018</a:t>
                      </a:r>
                    </a:p>
                  </a:txBody>
                  <a:tcPr marL="27432" marR="27432" marT="0" marB="0" anchor="ctr">
                    <a:lnL w="0"/>
                    <a:lnR w="0"/>
                    <a:lnT w="0"/>
                    <a:lnB w="0"/>
                    <a:solidFill>
                      <a:srgbClr val="EBE9E9"/>
                    </a:solidFill>
                  </a:tcPr>
                </a:tc>
                <a:tc>
                  <a:txBody>
                    <a:bodyPr/>
                    <a:lstStyle>
                      <a:defPPr/>
                    </a:lstStyle>
                    <a:p>
                      <a:pPr algn="l">
                        <a:lnSpc>
                          <a:spcPct val="83000"/>
                        </a:lnSpc>
                      </a:pPr>
                      <a:r>
                        <a:rPr sz="800">
                          <a:solidFill>
                            <a:srgbClr val="000000"/>
                          </a:solidFill>
                          <a:latin typeface="Calibri Light"/>
                          <a:ea typeface="Calibri Light"/>
                        </a:rPr>
                        <a:t>CIM 2018-R3</a:t>
                      </a:r>
                    </a:p>
                  </a:txBody>
                  <a:tcPr marL="27432" marR="27432"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181,073</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146,669</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34,404</a:t>
                      </a:r>
                    </a:p>
                  </a:txBody>
                  <a:tcPr marL="27432" marR="9144"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79,292</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46,559</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32,476</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April 2023</a:t>
                      </a:r>
                    </a:p>
                  </a:txBody>
                  <a:tcPr marL="27432" marR="27432" marT="0" marB="0" anchor="ctr">
                    <a:lnL w="0"/>
                    <a:lnR w="0"/>
                    <a:lnT w="0"/>
                    <a:lnB w="0"/>
                    <a:solidFill>
                      <a:srgbClr val="EBE9E9"/>
                    </a:solidFill>
                  </a:tcPr>
                </a:tc>
                <a:extLst>
                  <a:ext uri="{0D108BD9-81ED-4DB2-BD59-A6C34878D82A}">
                    <a16:rowId xmlns:a16="http://schemas.microsoft.com/office/drawing/2014/main" val="10031"/>
                  </a:ext>
                </a:extLst>
              </a:tr>
              <a:tr h="152400">
                <a:tc>
                  <a:txBody>
                    <a:bodyPr/>
                    <a:lstStyle>
                      <a:defPPr/>
                    </a:lstStyle>
                    <a:p>
                      <a:pPr algn="l">
                        <a:lnSpc>
                          <a:spcPct val="83000"/>
                        </a:lnSpc>
                      </a:pPr>
                      <a:r>
                        <a:rPr sz="800">
                          <a:solidFill>
                            <a:srgbClr val="000000"/>
                          </a:solidFill>
                          <a:latin typeface="Calibri Light"/>
                          <a:ea typeface="Calibri Light"/>
                        </a:rPr>
                        <a:t>2017</a:t>
                      </a:r>
                    </a:p>
                  </a:txBody>
                  <a:tcPr marL="27432" marR="27432" marT="0" marB="0" anchor="ctr">
                    <a:lnL w="0"/>
                    <a:lnR w="0"/>
                    <a:lnT w="0"/>
                    <a:lnB w="0"/>
                    <a:solidFill>
                      <a:srgbClr val="FFFFFF"/>
                    </a:solidFill>
                  </a:tcPr>
                </a:tc>
                <a:tc>
                  <a:txBody>
                    <a:bodyPr/>
                    <a:lstStyle>
                      <a:defPPr/>
                    </a:lstStyle>
                    <a:p>
                      <a:pPr algn="l">
                        <a:lnSpc>
                          <a:spcPct val="83000"/>
                        </a:lnSpc>
                      </a:pPr>
                      <a:r>
                        <a:rPr sz="800">
                          <a:solidFill>
                            <a:srgbClr val="000000"/>
                          </a:solidFill>
                          <a:latin typeface="Calibri Light"/>
                          <a:ea typeface="Calibri Light"/>
                        </a:rPr>
                        <a:t>CIM 2017-7</a:t>
                      </a:r>
                    </a:p>
                  </a:txBody>
                  <a:tcPr marL="27432" marR="27432"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512,446</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348,719</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163,727</a:t>
                      </a:r>
                    </a:p>
                  </a:txBody>
                  <a:tcPr marL="27432" marR="9144"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256,929</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101,298</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155,631</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September 2022</a:t>
                      </a:r>
                    </a:p>
                  </a:txBody>
                  <a:tcPr marL="27432" marR="27432" marT="0" marB="0" anchor="ctr">
                    <a:lnL w="0"/>
                    <a:lnR w="0"/>
                    <a:lnT w="0"/>
                    <a:lnB w="0"/>
                    <a:solidFill>
                      <a:srgbClr val="FFFFFF"/>
                    </a:solidFill>
                  </a:tcPr>
                </a:tc>
                <a:extLst>
                  <a:ext uri="{0D108BD9-81ED-4DB2-BD59-A6C34878D82A}">
                    <a16:rowId xmlns:a16="http://schemas.microsoft.com/office/drawing/2014/main" val="10032"/>
                  </a:ext>
                </a:extLst>
              </a:tr>
              <a:tr h="152400">
                <a:tc>
                  <a:txBody>
                    <a:bodyPr/>
                    <a:lstStyle>
                      <a:defPPr/>
                    </a:lstStyle>
                    <a:p>
                      <a:pPr algn="l">
                        <a:lnSpc>
                          <a:spcPct val="83000"/>
                        </a:lnSpc>
                      </a:pPr>
                      <a:r>
                        <a:rPr sz="800">
                          <a:solidFill>
                            <a:srgbClr val="000000"/>
                          </a:solidFill>
                          <a:latin typeface="Calibri Light"/>
                          <a:ea typeface="Calibri Light"/>
                        </a:rPr>
                        <a:t>2016</a:t>
                      </a:r>
                    </a:p>
                  </a:txBody>
                  <a:tcPr marL="27432" marR="27432" marT="0" marB="0" anchor="ctr">
                    <a:lnL w="0"/>
                    <a:lnR w="0"/>
                    <a:lnT w="0"/>
                    <a:lnB w="0"/>
                    <a:solidFill>
                      <a:srgbClr val="EBE9E9"/>
                    </a:solidFill>
                  </a:tcPr>
                </a:tc>
                <a:tc>
                  <a:txBody>
                    <a:bodyPr/>
                    <a:lstStyle>
                      <a:defPPr/>
                    </a:lstStyle>
                    <a:p>
                      <a:pPr algn="l">
                        <a:lnSpc>
                          <a:spcPct val="83000"/>
                        </a:lnSpc>
                      </a:pPr>
                      <a:r>
                        <a:rPr sz="800">
                          <a:solidFill>
                            <a:srgbClr val="000000"/>
                          </a:solidFill>
                          <a:latin typeface="Calibri Light"/>
                          <a:ea typeface="Calibri Light"/>
                        </a:rPr>
                        <a:t>CIM 2016-FRE1</a:t>
                      </a:r>
                    </a:p>
                  </a:txBody>
                  <a:tcPr marL="27432" marR="27432"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185,811</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115,165</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70,646</a:t>
                      </a:r>
                    </a:p>
                  </a:txBody>
                  <a:tcPr marL="27432" marR="9144"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80,005</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22,939</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57,066</a:t>
                      </a:r>
                    </a:p>
                  </a:txBody>
                  <a:tcPr marL="27432" marR="9144" marT="0" marB="0" anchor="ctr">
                    <a:lnL w="0"/>
                    <a:lnR w="0"/>
                    <a:lnT w="0"/>
                    <a:lnB w="0"/>
                    <a:solidFill>
                      <a:srgbClr val="EBE9E9"/>
                    </a:solidFill>
                  </a:tcPr>
                </a:tc>
                <a:tc>
                  <a:txBody>
                    <a:bodyPr/>
                    <a:lstStyle>
                      <a:defPPr/>
                    </a:lstStyle>
                    <a:p>
                      <a:pPr algn="ctr">
                        <a:lnSpc>
                          <a:spcPct val="83000"/>
                        </a:lnSpc>
                      </a:pPr>
                      <a:r>
                        <a:rPr sz="800">
                          <a:solidFill>
                            <a:srgbClr val="000000"/>
                          </a:solidFill>
                          <a:latin typeface="Calibri Light"/>
                          <a:ea typeface="Calibri Light"/>
                        </a:rPr>
                        <a:t>November 2021</a:t>
                      </a:r>
                    </a:p>
                  </a:txBody>
                  <a:tcPr marL="27432" marR="27432" marT="0" marB="0" anchor="ctr">
                    <a:lnL w="0"/>
                    <a:lnR w="0"/>
                    <a:lnT w="0"/>
                    <a:lnB w="0"/>
                    <a:solidFill>
                      <a:srgbClr val="EBE9E9"/>
                    </a:solidFill>
                  </a:tcPr>
                </a:tc>
                <a:extLst>
                  <a:ext uri="{0D108BD9-81ED-4DB2-BD59-A6C34878D82A}">
                    <a16:rowId xmlns:a16="http://schemas.microsoft.com/office/drawing/2014/main" val="10033"/>
                  </a:ext>
                </a:extLst>
              </a:tr>
              <a:tr h="142875">
                <a:tc>
                  <a:txBody>
                    <a:bodyPr/>
                    <a:lstStyle>
                      <a:defPPr/>
                    </a:lstStyle>
                    <a:p>
                      <a:pPr algn="l">
                        <a:lnSpc>
                          <a:spcPct val="83000"/>
                        </a:lnSpc>
                      </a:pPr>
                      <a:r>
                        <a:rPr sz="800">
                          <a:solidFill>
                            <a:srgbClr val="000000"/>
                          </a:solidFill>
                          <a:latin typeface="Calibri Light"/>
                          <a:ea typeface="Calibri Light"/>
                        </a:rPr>
                        <a:t>2008</a:t>
                      </a:r>
                    </a:p>
                  </a:txBody>
                  <a:tcPr marL="27432" marR="27432" marT="0" marB="0" anchor="ctr">
                    <a:lnL w="0"/>
                    <a:lnR w="0"/>
                    <a:lnT w="0"/>
                    <a:lnB w="0"/>
                    <a:solidFill>
                      <a:srgbClr val="FFFFFF"/>
                    </a:solidFill>
                  </a:tcPr>
                </a:tc>
                <a:tc>
                  <a:txBody>
                    <a:bodyPr/>
                    <a:lstStyle>
                      <a:defPPr/>
                    </a:lstStyle>
                    <a:p>
                      <a:pPr algn="l">
                        <a:lnSpc>
                          <a:spcPct val="83000"/>
                        </a:lnSpc>
                      </a:pPr>
                      <a:r>
                        <a:rPr sz="800">
                          <a:solidFill>
                            <a:srgbClr val="000000"/>
                          </a:solidFill>
                          <a:latin typeface="Calibri Light"/>
                          <a:ea typeface="Calibri Light"/>
                        </a:rPr>
                        <a:t>PHHMC 2008-CIM1</a:t>
                      </a:r>
                    </a:p>
                  </a:txBody>
                  <a:tcPr marL="27432" marR="27432"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619,710</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549,142</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70,568</a:t>
                      </a:r>
                    </a:p>
                  </a:txBody>
                  <a:tcPr marL="27432" marR="9144" marT="0" marB="0" anchor="ctr">
                    <a:lnL w="0"/>
                    <a:lnR w="0"/>
                    <a:lnT w="0"/>
                    <a:lnB w="0"/>
                    <a:solidFill>
                      <a:srgbClr val="FFFFFF"/>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9,981</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7,354</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2,604</a:t>
                      </a:r>
                    </a:p>
                  </a:txBody>
                  <a:tcPr marL="27432" marR="9144" marT="0" marB="0" anchor="ctr">
                    <a:lnL w="0"/>
                    <a:lnR w="0"/>
                    <a:lnT w="0"/>
                    <a:lnB w="0"/>
                    <a:solidFill>
                      <a:srgbClr val="FFFFFF"/>
                    </a:solidFill>
                  </a:tcPr>
                </a:tc>
                <a:tc>
                  <a:txBody>
                    <a:bodyPr/>
                    <a:lstStyle>
                      <a:defPPr/>
                    </a:lstStyle>
                    <a:p>
                      <a:pPr algn="ctr">
                        <a:lnSpc>
                          <a:spcPct val="83000"/>
                        </a:lnSpc>
                      </a:pPr>
                      <a:r>
                        <a:rPr sz="800">
                          <a:solidFill>
                            <a:srgbClr val="000000"/>
                          </a:solidFill>
                          <a:latin typeface="Calibri Light"/>
                          <a:ea typeface="Calibri Light"/>
                        </a:rPr>
                        <a:t> Clean-up Call </a:t>
                      </a:r>
                    </a:p>
                  </a:txBody>
                  <a:tcPr marL="27432" marR="27432" marT="0" marB="0" anchor="ctr">
                    <a:lnL w="0"/>
                    <a:lnR w="0"/>
                    <a:lnT w="0"/>
                    <a:lnB w="0"/>
                    <a:solidFill>
                      <a:srgbClr val="FFFFFF"/>
                    </a:solidFill>
                  </a:tcPr>
                </a:tc>
                <a:extLst>
                  <a:ext uri="{0D108BD9-81ED-4DB2-BD59-A6C34878D82A}">
                    <a16:rowId xmlns:a16="http://schemas.microsoft.com/office/drawing/2014/main" val="10034"/>
                  </a:ext>
                </a:extLst>
              </a:tr>
              <a:tr h="152400">
                <a:tc>
                  <a:txBody>
                    <a:bodyPr/>
                    <a:lstStyle>
                      <a:defPPr/>
                    </a:lstStyle>
                    <a:p>
                      <a:endParaRPr sz="100"/>
                    </a:p>
                  </a:txBody>
                  <a:tcPr marL="0" marR="0" marT="0" marB="0" anchor="b">
                    <a:lnL w="0"/>
                    <a:lnR w="0"/>
                    <a:lnT w="0"/>
                    <a:lnB w="0"/>
                    <a:solidFill>
                      <a:srgbClr val="EBE9E9"/>
                    </a:solidFill>
                  </a:tcPr>
                </a:tc>
                <a:tc>
                  <a:txBody>
                    <a:bodyPr/>
                    <a:lstStyle>
                      <a:defPPr/>
                    </a:lstStyle>
                    <a:p>
                      <a:pPr algn="l">
                        <a:lnSpc>
                          <a:spcPct val="83000"/>
                        </a:lnSpc>
                      </a:pPr>
                      <a:r>
                        <a:rPr sz="800" b="1">
                          <a:solidFill>
                            <a:srgbClr val="000000"/>
                          </a:solidFill>
                          <a:latin typeface="Calibri Light"/>
                          <a:ea typeface="Calibri Light"/>
                        </a:rPr>
                        <a:t>TOTAL</a:t>
                      </a:r>
                    </a:p>
                  </a:txBody>
                  <a:tcPr marL="27432" marR="27432" marT="0" marB="0" anchor="ctr">
                    <a:lnL w="0"/>
                    <a:lnR w="0"/>
                    <a:lnT w="0"/>
                    <a:lnB w="0"/>
                    <a:solidFill>
                      <a:srgbClr val="EBE9E9"/>
                    </a:solidFill>
                  </a:tcPr>
                </a:tc>
                <a:tc>
                  <a:txBody>
                    <a:bodyPr/>
                    <a:lstStyle>
                      <a:defPPr/>
                    </a:lstStyle>
                    <a:p>
                      <a:endParaRPr sz="100"/>
                    </a:p>
                  </a:txBody>
                  <a:tcPr marL="0" marR="0" marT="0" marB="0" anchor="b">
                    <a:lnL w="0"/>
                    <a:lnR w="0"/>
                    <a:lnT w="0"/>
                    <a:lnB w="0"/>
                    <a:solidFill>
                      <a:srgbClr val="FFFFFF"/>
                    </a:solidFill>
                  </a:tcPr>
                </a:tc>
                <a:tc>
                  <a:txBody>
                    <a:bodyPr/>
                    <a:lstStyle>
                      <a:defPPr/>
                    </a:lstStyle>
                    <a:p>
                      <a:pPr algn="ctr">
                        <a:lnSpc>
                          <a:spcPct val="83000"/>
                        </a:lnSpc>
                      </a:pPr>
                      <a:r>
                        <a:rPr sz="800" b="1">
                          <a:solidFill>
                            <a:srgbClr val="000000"/>
                          </a:solidFill>
                          <a:latin typeface="Calibri Light"/>
                          <a:ea typeface="Calibri Light"/>
                        </a:rPr>
                        <a:t>$16,379,559</a:t>
                      </a:r>
                    </a:p>
                  </a:txBody>
                  <a:tcPr marL="27432" marR="9144" marT="0" marB="0" anchor="ctr">
                    <a:lnL w="0"/>
                    <a:lnR w="0"/>
                    <a:lnT w="0"/>
                    <a:lnB w="0"/>
                    <a:solidFill>
                      <a:srgbClr val="EBE9E9"/>
                    </a:solidFill>
                  </a:tcPr>
                </a:tc>
                <a:tc>
                  <a:txBody>
                    <a:bodyPr/>
                    <a:lstStyle>
                      <a:defPPr/>
                    </a:lstStyle>
                    <a:p>
                      <a:pPr algn="ctr">
                        <a:lnSpc>
                          <a:spcPct val="83000"/>
                        </a:lnSpc>
                      </a:pPr>
                      <a:r>
                        <a:rPr sz="800" b="1">
                          <a:solidFill>
                            <a:srgbClr val="000000"/>
                          </a:solidFill>
                          <a:latin typeface="Calibri Light"/>
                          <a:ea typeface="Calibri Light"/>
                        </a:rPr>
                        <a:t>$13,127,462</a:t>
                      </a:r>
                    </a:p>
                  </a:txBody>
                  <a:tcPr marL="27432" marR="9144" marT="0" marB="0" anchor="ctr">
                    <a:lnL w="0"/>
                    <a:lnR w="0"/>
                    <a:lnT w="0"/>
                    <a:lnB w="0"/>
                    <a:solidFill>
                      <a:srgbClr val="EBE9E9"/>
                    </a:solidFill>
                  </a:tcPr>
                </a:tc>
                <a:tc>
                  <a:txBody>
                    <a:bodyPr/>
                    <a:lstStyle>
                      <a:defPPr/>
                    </a:lstStyle>
                    <a:p>
                      <a:pPr algn="ctr">
                        <a:lnSpc>
                          <a:spcPct val="83000"/>
                        </a:lnSpc>
                      </a:pPr>
                      <a:r>
                        <a:rPr sz="800" b="1">
                          <a:solidFill>
                            <a:srgbClr val="000000"/>
                          </a:solidFill>
                          <a:latin typeface="Calibri Light"/>
                          <a:ea typeface="Calibri Light"/>
                        </a:rPr>
                        <a:t>$3,252,098</a:t>
                      </a:r>
                    </a:p>
                  </a:txBody>
                  <a:tcPr marL="27432" marR="9144" marT="0" marB="0" anchor="ctr">
                    <a:lnL w="0"/>
                    <a:lnR w="0"/>
                    <a:lnT w="0"/>
                    <a:lnB w="0"/>
                    <a:solidFill>
                      <a:srgbClr val="EBE9E9"/>
                    </a:solidFill>
                  </a:tcPr>
                </a:tc>
                <a:tc>
                  <a:txBody>
                    <a:bodyPr/>
                    <a:lstStyle>
                      <a:defPPr/>
                    </a:lstStyle>
                    <a:p>
                      <a:pPr algn="ctr">
                        <a:lnSpc>
                          <a:spcPct val="83000"/>
                        </a:lnSpc>
                      </a:pPr>
                      <a:r>
                        <a:rPr sz="800" b="1">
                          <a:solidFill>
                            <a:srgbClr val="000000"/>
                          </a:solidFill>
                          <a:latin typeface="Calibri Light"/>
                          <a:ea typeface="Calibri Light"/>
                        </a:rPr>
                        <a:t> </a:t>
                      </a:r>
                    </a:p>
                  </a:txBody>
                  <a:tcPr marL="27432" marR="27432" marT="0" marB="0" anchor="ctr">
                    <a:lnL w="0"/>
                    <a:lnR w="0"/>
                    <a:lnT w="0"/>
                    <a:lnB w="0"/>
                    <a:solidFill>
                      <a:srgbClr val="FFFFFF"/>
                    </a:solidFill>
                  </a:tcPr>
                </a:tc>
                <a:tc>
                  <a:txBody>
                    <a:bodyPr/>
                    <a:lstStyle>
                      <a:defPPr/>
                    </a:lstStyle>
                    <a:p>
                      <a:pPr algn="ctr">
                        <a:lnSpc>
                          <a:spcPct val="83000"/>
                        </a:lnSpc>
                      </a:pPr>
                      <a:r>
                        <a:rPr sz="800" b="1">
                          <a:solidFill>
                            <a:srgbClr val="000000"/>
                          </a:solidFill>
                          <a:latin typeface="Calibri Light"/>
                          <a:ea typeface="Calibri Light"/>
                        </a:rPr>
                        <a:t>$11,408,166</a:t>
                      </a:r>
                    </a:p>
                  </a:txBody>
                  <a:tcPr marL="27432" marR="9144" marT="0" marB="0" anchor="ctr">
                    <a:lnL w="0"/>
                    <a:lnR w="0"/>
                    <a:lnT w="0"/>
                    <a:lnB w="0"/>
                    <a:solidFill>
                      <a:srgbClr val="EBE9E9"/>
                    </a:solidFill>
                  </a:tcPr>
                </a:tc>
                <a:tc>
                  <a:txBody>
                    <a:bodyPr/>
                    <a:lstStyle>
                      <a:defPPr/>
                    </a:lstStyle>
                    <a:p>
                      <a:pPr algn="ctr">
                        <a:lnSpc>
                          <a:spcPct val="83000"/>
                        </a:lnSpc>
                      </a:pPr>
                      <a:r>
                        <a:rPr sz="800" b="1">
                          <a:solidFill>
                            <a:srgbClr val="000000"/>
                          </a:solidFill>
                          <a:latin typeface="Calibri Light"/>
                          <a:ea typeface="Calibri Light"/>
                        </a:rPr>
                        <a:t>$8,257,079</a:t>
                      </a:r>
                    </a:p>
                  </a:txBody>
                  <a:tcPr marL="27432" marR="9144" marT="0" marB="0" anchor="ctr">
                    <a:lnL w="0"/>
                    <a:lnR w="0"/>
                    <a:lnT w="0"/>
                    <a:lnB w="0"/>
                    <a:solidFill>
                      <a:srgbClr val="EBE9E9"/>
                    </a:solidFill>
                  </a:tcPr>
                </a:tc>
                <a:tc>
                  <a:txBody>
                    <a:bodyPr/>
                    <a:lstStyle>
                      <a:defPPr/>
                    </a:lstStyle>
                    <a:p>
                      <a:pPr algn="ctr">
                        <a:lnSpc>
                          <a:spcPct val="83000"/>
                        </a:lnSpc>
                      </a:pPr>
                      <a:r>
                        <a:rPr sz="800" b="1">
                          <a:solidFill>
                            <a:srgbClr val="000000"/>
                          </a:solidFill>
                          <a:latin typeface="Calibri Light"/>
                          <a:ea typeface="Calibri Light"/>
                        </a:rPr>
                        <a:t>$3,134,662</a:t>
                      </a:r>
                    </a:p>
                  </a:txBody>
                  <a:tcPr marL="27432" marR="9144" marT="0" marB="0" anchor="ctr">
                    <a:lnL w="0"/>
                    <a:lnR w="0"/>
                    <a:lnT w="0"/>
                    <a:lnB w="0"/>
                    <a:solidFill>
                      <a:srgbClr val="EBE9E9"/>
                    </a:solidFill>
                  </a:tcPr>
                </a:tc>
                <a:tc>
                  <a:txBody>
                    <a:bodyPr/>
                    <a:lstStyle>
                      <a:defPPr/>
                    </a:lstStyle>
                    <a:p>
                      <a:endParaRPr sz="100"/>
                    </a:p>
                  </a:txBody>
                  <a:tcPr marL="0" marR="0" marT="0" marB="0" anchor="b">
                    <a:lnL w="0"/>
                    <a:lnR w="0"/>
                    <a:lnT w="0"/>
                    <a:lnB w="0"/>
                    <a:solidFill>
                      <a:srgbClr val="EBE9E9"/>
                    </a:solidFill>
                  </a:tcPr>
                </a:tc>
                <a:extLst>
                  <a:ext uri="{0D108BD9-81ED-4DB2-BD59-A6C34878D82A}">
                    <a16:rowId xmlns:a16="http://schemas.microsoft.com/office/drawing/2014/main" val="10035"/>
                  </a:ext>
                </a:extLst>
              </a:tr>
            </a:tbl>
          </a:graphicData>
        </a:graphic>
      </p:graphicFrame>
      <p:sp>
        <p:nvSpPr>
          <p:cNvPr id="3" name="New shape"/>
          <p:cNvSpPr/>
          <p:nvPr/>
        </p:nvSpPr>
        <p:spPr>
          <a:xfrm>
            <a:off x="349250" y="6251067"/>
            <a:ext cx="8445500" cy="358140"/>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l" defTabSz="457200">
              <a:lnSpc>
                <a:spcPct val="100000"/>
              </a:lnSpc>
              <a:spcBef>
                <a:spcPts val="100"/>
              </a:spcBef>
              <a:spcAft>
                <a:spcPct val="0"/>
              </a:spcAft>
            </a:pPr>
            <a:r>
              <a:rPr sz="700">
                <a:solidFill>
                  <a:srgbClr val="393A3F"/>
                </a:solidFill>
                <a:latin typeface="Calibri Light"/>
                <a:ea typeface="Calibri Light"/>
              </a:rPr>
              <a:t>All data as of June 30, 2022</a:t>
            </a:r>
          </a:p>
          <a:p>
            <a:pPr algn="l" defTabSz="457200">
              <a:lnSpc>
                <a:spcPct val="100000"/>
              </a:lnSpc>
              <a:spcBef>
                <a:spcPts val="100"/>
              </a:spcBef>
              <a:spcAft>
                <a:spcPct val="0"/>
              </a:spcAft>
            </a:pPr>
            <a:r>
              <a:rPr sz="700">
                <a:solidFill>
                  <a:srgbClr val="393A3F"/>
                </a:solidFill>
                <a:latin typeface="Calibri Light"/>
                <a:ea typeface="Calibri Light"/>
              </a:rPr>
              <a:t>$ in thousands</a:t>
            </a:r>
          </a:p>
          <a:p>
            <a:pPr algn="l" defTabSz="457200">
              <a:lnSpc>
                <a:spcPct val="100000"/>
              </a:lnSpc>
              <a:spcBef>
                <a:spcPts val="100"/>
              </a:spcBef>
              <a:spcAft>
                <a:spcPct val="0"/>
              </a:spcAft>
            </a:pPr>
            <a:endParaRPr sz="700">
              <a:solidFill>
                <a:srgbClr val="000000"/>
              </a:solidFill>
              <a:latin typeface="Calibri Light"/>
              <a:ea typeface="Calibri Light"/>
            </a:endParaRPr>
          </a:p>
        </p:txBody>
      </p:sp>
      <p:sp>
        <p:nvSpPr>
          <p:cNvPr id="4" name="New shape"/>
          <p:cNvSpPr/>
          <p:nvPr/>
        </p:nvSpPr>
        <p:spPr>
          <a:xfrm>
            <a:off x="152400" y="196088"/>
            <a:ext cx="8547100" cy="349123"/>
          </a:xfrm>
          <a:prstGeom prst="rect">
            <a:avLst/>
          </a:prstGeom>
          <a:noFill/>
          <a:ln w="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63500" tIns="25400" rIns="63500" bIns="63500" rtlCol="0" anchor="t"/>
          <a:lstStyle>
            <a:defPPr/>
          </a:lstStyle>
          <a:p>
            <a:pPr algn="l" defTabSz="457200">
              <a:lnSpc>
                <a:spcPct val="100000"/>
              </a:lnSpc>
              <a:spcBef>
                <a:spcPct val="0"/>
              </a:spcBef>
              <a:spcAft>
                <a:spcPct val="0"/>
              </a:spcAft>
            </a:pPr>
            <a:r>
              <a:rPr sz="2800">
                <a:solidFill>
                  <a:srgbClr val="11A0BA"/>
                </a:solidFill>
                <a:latin typeface="Calibri Light"/>
                <a:ea typeface="Calibri Light"/>
              </a:rPr>
              <a:t>CONSOLIDATED LOAN SECURITIZATIONS</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5.4 unknown"/>
  <p:tag name="AS_RELEASE_DATE" val="2020.12.31"/>
  <p:tag name="AS_TITLE" val="Aspose.Slides for Java"/>
  <p:tag name="AS_VERSION" val="20.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2012</Words>
  <Application>Microsoft Office PowerPoint</Application>
  <PresentationFormat>On-screen Show (4:3)</PresentationFormat>
  <Paragraphs>495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Supplement - Q2 2022</dc:title>
  <dc:creator>Vijay Dave</dc:creator>
  <cp:lastModifiedBy>Vijay Dave</cp:lastModifiedBy>
  <cp:revision>1</cp:revision>
  <cp:lastPrinted>2022-08-03T18:11:17Z</cp:lastPrinted>
  <dcterms:created xsi:type="dcterms:W3CDTF">2022-08-03T18:11:17Z</dcterms:created>
  <dcterms:modified xsi:type="dcterms:W3CDTF">2022-08-03T18:12:38Z</dcterms:modified>
</cp:coreProperties>
</file>