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 id="274" r:id="rId10"/>
    <p:sldId id="276" r:id="rId11"/>
    <p:sldId id="278" r:id="rId12"/>
    <p:sldId id="280" r:id="rId13"/>
    <p:sldId id="282"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varScale="1">
        <p:scale>
          <a:sx n="114" d="100"/>
          <a:sy n="114" d="100"/>
        </p:scale>
        <p:origin x="1506"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ernal Title Slide">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1143" y="0"/>
            <a:ext cx="9144000" cy="68580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3" name="New picture"/>
          <p:cNvPicPr/>
          <p:nvPr/>
        </p:nvPicPr>
        <p:blipFill>
          <a:blip r:embed="rId2"/>
          <a:stretch>
            <a:fillRect/>
          </a:stretch>
        </p:blipFill>
        <p:spPr>
          <a:xfrm>
            <a:off x="1143" y="0"/>
            <a:ext cx="9144000" cy="6858000"/>
          </a:xfrm>
          <a:prstGeom prst="rect">
            <a:avLst/>
          </a:prstGeom>
        </p:spPr>
      </p:pic>
      <p:sp>
        <p:nvSpPr>
          <p:cNvPr id="4" name="New shape"/>
          <p:cNvSpPr/>
          <p:nvPr/>
        </p:nvSpPr>
        <p:spPr>
          <a:xfrm>
            <a:off x="0" y="5584825"/>
            <a:ext cx="9144000" cy="1273175"/>
          </a:xfrm>
          <a:prstGeom prst="rect">
            <a:avLst/>
          </a:prstGeom>
          <a:ln w="6350">
            <a:noFill/>
            <a:prstDash val="solid"/>
            <a:miter/>
          </a:ln>
        </p:spPr>
        <p:style>
          <a:lnRef idx="2">
            <a:schemeClr val="accent1">
              <a:shade val="50000"/>
            </a:schemeClr>
          </a:lnRef>
          <a:fillRef idx="1">
            <a:srgbClr val="00468B">
              <a:alpha val="52157"/>
            </a:srgbClr>
          </a:fillRef>
          <a:effectRef idx="0">
            <a:schemeClr val="accent1"/>
          </a:effectRef>
          <a:fontRef idx="minor">
            <a:schemeClr val="lt1"/>
          </a:fontRef>
        </p:style>
        <p:txBody>
          <a:bodyPr lIns="91440" tIns="53340" rIns="91440" bIns="91440" rtlCol="0" anchor="ctr"/>
          <a:lstStyle>
            <a:defPPr/>
          </a:lstStyle>
          <a:p>
            <a:endParaRPr/>
          </a:p>
        </p:txBody>
      </p:sp>
      <p:sp>
        <p:nvSpPr>
          <p:cNvPr id="5" name="New shape"/>
          <p:cNvSpPr/>
          <p:nvPr/>
        </p:nvSpPr>
        <p:spPr>
          <a:xfrm>
            <a:off x="3759962" y="5643499"/>
            <a:ext cx="1621536" cy="65405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3"/>
          <a:stretch>
            <a:fillRect/>
          </a:stretch>
        </p:blipFill>
        <p:spPr>
          <a:xfrm>
            <a:off x="3759962" y="5643499"/>
            <a:ext cx="1621536" cy="654050"/>
          </a:xfrm>
          <a:prstGeom prst="rect">
            <a:avLst/>
          </a:prstGeom>
        </p:spPr>
      </p:pic>
      <p:sp>
        <p:nvSpPr>
          <p:cNvPr id="7"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s &amp; Graphs">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defP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def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lvl1pPr algn="l">
              <a:defRPr sz="1200">
                <a:solidFill>
                  <a:schemeClr val="tx1">
                    <a:tint val="75000"/>
                  </a:schemeClr>
                </a:solidFill>
              </a:defRPr>
            </a:lvl1pPr>
          </a:lstStyle>
          <a:p>
            <a:fld id="{E8FD0B7A-F5DD-4F40-B4CB-3B2C354B893A}" type="datetimeFigureOut">
              <a:rPr lang="en-US" smtClean="0"/>
              <a:pPr/>
              <a:t>10/18/2022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lvl1pPr algn="r">
              <a:defRPr sz="1200">
                <a:solidFill>
                  <a:schemeClr val="tx1">
                    <a:tint val="75000"/>
                  </a:schemeClr>
                </a:solidFill>
              </a:defRPr>
            </a:lvl1pPr>
          </a:lstStyle>
          <a:p>
            <a:fld id="{93AE1883-0942-4AA3-9DB2-9C7C3A031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88392" y="2374392"/>
            <a:ext cx="9144000" cy="1054608"/>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b"/>
          <a:lstStyle>
            <a:defPPr/>
          </a:lstStyle>
          <a:p>
            <a:pPr algn="ctr" defTabSz="457200">
              <a:lnSpc>
                <a:spcPct val="90000"/>
              </a:lnSpc>
              <a:spcBef>
                <a:spcPct val="0"/>
              </a:spcBef>
              <a:spcAft>
                <a:spcPct val="0"/>
              </a:spcAft>
            </a:pPr>
            <a:endParaRPr sz="4800" b="1">
              <a:solidFill>
                <a:srgbClr val="000000"/>
              </a:solidFill>
              <a:latin typeface="Arial"/>
              <a:ea typeface="Arial"/>
            </a:endParaRPr>
          </a:p>
          <a:p>
            <a:pPr algn="ctr" defTabSz="457200">
              <a:lnSpc>
                <a:spcPct val="90000"/>
              </a:lnSpc>
              <a:spcBef>
                <a:spcPct val="0"/>
              </a:spcBef>
              <a:spcAft>
                <a:spcPct val="0"/>
              </a:spcAft>
            </a:pPr>
            <a:r>
              <a:rPr sz="4800" b="1">
                <a:solidFill>
                  <a:srgbClr val="FFFFFF"/>
                </a:solidFill>
                <a:latin typeface="Arial"/>
                <a:ea typeface="Arial"/>
              </a:rPr>
              <a:t>THIRD QUARTER 2022 RESULTS</a:t>
            </a:r>
          </a:p>
        </p:txBody>
      </p:sp>
      <p:sp>
        <p:nvSpPr>
          <p:cNvPr id="3" name="New shape"/>
          <p:cNvSpPr/>
          <p:nvPr/>
        </p:nvSpPr>
        <p:spPr>
          <a:xfrm>
            <a:off x="0" y="3490214"/>
            <a:ext cx="9145143" cy="8992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4000">
                <a:solidFill>
                  <a:srgbClr val="FFFFFF"/>
                </a:solidFill>
                <a:latin typeface="Arial"/>
                <a:ea typeface="Arial"/>
              </a:rPr>
              <a:t>NASDAQ: FULT</a:t>
            </a:r>
          </a:p>
        </p:txBody>
      </p:sp>
      <p:sp>
        <p:nvSpPr>
          <p:cNvPr id="4" name="New shape"/>
          <p:cNvSpPr/>
          <p:nvPr/>
        </p:nvSpPr>
        <p:spPr>
          <a:xfrm>
            <a:off x="-635" y="6445377"/>
            <a:ext cx="9144635" cy="41249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1600">
                <a:solidFill>
                  <a:srgbClr val="FFFFFF"/>
                </a:solidFill>
                <a:latin typeface="Arial"/>
                <a:ea typeface="Arial"/>
              </a:rPr>
              <a:t>Data as of or for the period ended September 30, 2022 unless otherwise noted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A73AEC4E-8FB0-480E-92A7-08ADC1E4B473}" type="slidenum">
              <a:rPr sz="1200">
                <a:solidFill>
                  <a:srgbClr val="FFFFFF"/>
                </a:solidFill>
                <a:latin typeface="Arial"/>
                <a:ea typeface="Arial"/>
              </a:rPr>
              <a:pPr/>
              <a:t>10</a:t>
            </a:fld>
            <a:endParaRPr sz="1200">
              <a:solidFill>
                <a:srgbClr val="FFFFFF"/>
              </a:solidFill>
              <a:latin typeface="Arial"/>
              <a:ea typeface="Arial"/>
            </a:endParaRPr>
          </a:p>
        </p:txBody>
      </p:sp>
      <p:sp>
        <p:nvSpPr>
          <p:cNvPr id="4" name="New shape"/>
          <p:cNvSpPr/>
          <p:nvPr/>
        </p:nvSpPr>
        <p:spPr>
          <a:xfrm>
            <a:off x="269240" y="698500"/>
            <a:ext cx="8605520" cy="127723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100" b="1" i="1" u="sng">
                <a:solidFill>
                  <a:srgbClr val="000000"/>
                </a:solidFill>
                <a:latin typeface="Calibri"/>
                <a:ea typeface="Calibri"/>
              </a:rPr>
              <a:t>Note</a:t>
            </a:r>
            <a:r>
              <a:rPr sz="1100">
                <a:solidFill>
                  <a:srgbClr val="000000"/>
                </a:solidFill>
                <a:latin typeface="Calibri"/>
                <a:ea typeface="Calibri"/>
              </a:rPr>
              <a:t>: </a:t>
            </a:r>
            <a:r>
              <a:rPr sz="1100" i="1">
                <a:solidFill>
                  <a:srgbClr val="000000"/>
                </a:solidFill>
                <a:latin typeface="Calibri"/>
                <a:ea typeface="Calibri"/>
              </a:rPr>
              <a:t>The Corporation has presented the following non-GAAP financial measures because it believes that these measures provide useful and comparative information to assess trends in the Corporation's results of operations and financial condition. Presentation of these non-GAAP financial measures is consistent with how the Corporation evaluates its performance internally and these non-GAAP financial measures are frequently used by securities analysts, investors and other interested parties in the evaluation of companies in the Corporation's industry. Investors should recognize that the Corporation's presentation of these non-GAAP financial measures might not be comparable to similarly-titled measures of other companies. These non-GAAP financial measures should not be considered a substitute for GAAP basis measures and the Corporation strongly encourages a review of its condensed consolidated financial statements in their entirety. </a:t>
            </a:r>
          </a:p>
        </p:txBody>
      </p:sp>
      <p:graphicFrame>
        <p:nvGraphicFramePr>
          <p:cNvPr id="5" name="New Table"/>
          <p:cNvGraphicFramePr>
            <a:graphicFrameLocks noGrp="1"/>
          </p:cNvGraphicFramePr>
          <p:nvPr/>
        </p:nvGraphicFramePr>
        <p:xfrm>
          <a:off x="895350" y="2238375"/>
          <a:ext cx="7395464" cy="3381375"/>
        </p:xfrm>
        <a:graphic>
          <a:graphicData uri="http://schemas.openxmlformats.org/drawingml/2006/table">
            <a:tbl>
              <a:tblPr>
                <a:tableStyleId>{5C22544A-7EE6-4342-B048-85BDC9FD1C3A}</a:tableStyleId>
              </a:tblPr>
              <a:tblGrid>
                <a:gridCol w="3790950">
                  <a:extLst>
                    <a:ext uri="{9D8B030D-6E8A-4147-A177-3AD203B41FA5}">
                      <a16:colId xmlns:a16="http://schemas.microsoft.com/office/drawing/2014/main" val="20000"/>
                    </a:ext>
                  </a:extLst>
                </a:gridCol>
                <a:gridCol w="1162050">
                  <a:extLst>
                    <a:ext uri="{9D8B030D-6E8A-4147-A177-3AD203B41FA5}">
                      <a16:colId xmlns:a16="http://schemas.microsoft.com/office/drawing/2014/main" val="20001"/>
                    </a:ext>
                  </a:extLst>
                </a:gridCol>
                <a:gridCol w="80264">
                  <a:extLst>
                    <a:ext uri="{9D8B030D-6E8A-4147-A177-3AD203B41FA5}">
                      <a16:colId xmlns:a16="http://schemas.microsoft.com/office/drawing/2014/main" val="20002"/>
                    </a:ext>
                  </a:extLst>
                </a:gridCol>
                <a:gridCol w="1162050">
                  <a:extLst>
                    <a:ext uri="{9D8B030D-6E8A-4147-A177-3AD203B41FA5}">
                      <a16:colId xmlns:a16="http://schemas.microsoft.com/office/drawing/2014/main" val="20003"/>
                    </a:ext>
                  </a:extLst>
                </a:gridCol>
                <a:gridCol w="5715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200025">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19075">
                <a:tc>
                  <a:txBody>
                    <a:bodyPr/>
                    <a:lstStyle>
                      <a:defPPr/>
                    </a:lstStyle>
                    <a:p>
                      <a:pPr algn="l">
                        <a:lnSpc>
                          <a:spcPct val="99600"/>
                        </a:lnSpc>
                      </a:pPr>
                      <a:r>
                        <a:rPr sz="1000" i="1">
                          <a:solidFill>
                            <a:srgbClr val="000000"/>
                          </a:solidFill>
                          <a:latin typeface="Times New Roman"/>
                          <a:ea typeface="Times New Roman"/>
                        </a:rPr>
                        <a:t>(dollars in thousands)</a:t>
                      </a:r>
                    </a:p>
                  </a:txBody>
                  <a:tcPr marL="27432" marR="27432" marT="0" marB="18288"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tc>
                  <a:txBody>
                    <a:bodyPr/>
                    <a:lstStyle>
                      <a:defPPr/>
                    </a:lstStyle>
                    <a:p>
                      <a:pPr algn="ctr">
                        <a:lnSpc>
                          <a:spcPct val="99600"/>
                        </a:lnSpc>
                      </a:pPr>
                      <a:endParaRPr sz="1000" b="1">
                        <a:solidFill>
                          <a:srgbClr val="000000"/>
                        </a:solidFill>
                        <a:latin typeface="Times New Roman"/>
                        <a:ea typeface="Times New Roman"/>
                      </a:endParaRPr>
                    </a:p>
                  </a:txBody>
                  <a:tcPr marL="27432" marR="27432" marT="0" marB="18288"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Jun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219075">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pPr algn="ctr">
                        <a:lnSpc>
                          <a:spcPct val="99600"/>
                        </a:lnSpc>
                      </a:pPr>
                      <a:endParaRPr sz="1000" b="1">
                        <a:solidFill>
                          <a:srgbClr val="000000"/>
                        </a:solidFill>
                        <a:latin typeface="Times New Roman"/>
                        <a:ea typeface="Times New Roman"/>
                      </a:endParaRPr>
                    </a:p>
                  </a:txBody>
                  <a:tcPr marL="27432" marR="27432" marT="0" marB="18288"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381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extLst>
                  <a:ext uri="{0D108BD9-81ED-4DB2-BD59-A6C34878D82A}">
                    <a16:rowId xmlns:a16="http://schemas.microsoft.com/office/drawing/2014/main" val="10003"/>
                  </a:ext>
                </a:extLst>
              </a:tr>
              <a:tr h="180975">
                <a:tc gridSpan="6">
                  <a:txBody>
                    <a:bodyPr/>
                    <a:lstStyle>
                      <a:defPPr/>
                    </a:lstStyle>
                    <a:p>
                      <a:pPr algn="l">
                        <a:lnSpc>
                          <a:spcPct val="99600"/>
                        </a:lnSpc>
                      </a:pPr>
                      <a:r>
                        <a:rPr sz="1000" b="1">
                          <a:solidFill>
                            <a:srgbClr val="000000"/>
                          </a:solidFill>
                          <a:latin typeface="Times New Roman"/>
                          <a:ea typeface="Times New Roman"/>
                        </a:rPr>
                        <a:t>Operating net income available to common shareholders</a:t>
                      </a:r>
                    </a:p>
                  </a:txBody>
                  <a:tcPr marL="27432" marR="27432"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extLst>
                  <a:ext uri="{0D108BD9-81ED-4DB2-BD59-A6C34878D82A}">
                    <a16:rowId xmlns:a16="http://schemas.microsoft.com/office/drawing/2014/main" val="10004"/>
                  </a:ext>
                </a:extLst>
              </a:tr>
              <a:tr h="219075">
                <a:tc>
                  <a:txBody>
                    <a:bodyPr/>
                    <a:lstStyle>
                      <a:defPPr/>
                    </a:lstStyle>
                    <a:p>
                      <a:pPr algn="l">
                        <a:lnSpc>
                          <a:spcPct val="99600"/>
                        </a:lnSpc>
                      </a:pPr>
                      <a:r>
                        <a:rPr sz="1000">
                          <a:solidFill>
                            <a:srgbClr val="000000"/>
                          </a:solidFill>
                          <a:latin typeface="Times New Roman"/>
                          <a:ea typeface="Times New Roman"/>
                        </a:rPr>
                        <a:t>Net income available to common shareholders</a:t>
                      </a:r>
                    </a:p>
                  </a:txBody>
                  <a:tcPr marL="27432" marR="27432" marT="0" marB="18288" anchor="b">
                    <a:lnL w="0"/>
                    <a:lnR w="0"/>
                    <a:lnT w="0"/>
                    <a:lnB w="0"/>
                    <a:noFill/>
                  </a:tcPr>
                </a:tc>
                <a:tc>
                  <a:txBody>
                    <a:bodyPr/>
                    <a:lstStyle>
                      <a:defPPr/>
                    </a:lstStyle>
                    <a:p>
                      <a:pPr algn="r">
                        <a:lnSpc>
                          <a:spcPct val="99600"/>
                        </a:lnSpc>
                        <a:tabLst>
                          <a:tab pos="664972" algn="l"/>
                          <a:tab pos="1119124" algn="l"/>
                        </a:tabLst>
                      </a:pPr>
                      <a:r>
                        <a:rPr sz="1000">
                          <a:solidFill>
                            <a:srgbClr val="000000"/>
                          </a:solidFill>
                          <a:latin typeface="Times New Roman"/>
                          <a:ea typeface="Times New Roman"/>
                        </a:rPr>
                        <a:t>	$68,309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64972" algn="l"/>
                          <a:tab pos="1119124" algn="l"/>
                        </a:tabLst>
                      </a:pPr>
                      <a:r>
                        <a:rPr sz="1000">
                          <a:solidFill>
                            <a:srgbClr val="000000"/>
                          </a:solidFill>
                          <a:latin typeface="Times New Roman"/>
                          <a:ea typeface="Times New Roman"/>
                        </a:rPr>
                        <a:t>	$67,427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45922" algn="l"/>
                          <a:tab pos="1100074" algn="l"/>
                        </a:tabLst>
                      </a:pPr>
                      <a:r>
                        <a:rPr sz="1000">
                          <a:solidFill>
                            <a:srgbClr val="000000"/>
                          </a:solidFill>
                          <a:latin typeface="Times New Roman"/>
                          <a:ea typeface="Times New Roman"/>
                        </a:rPr>
                        <a:t>	$73,021	</a:t>
                      </a:r>
                    </a:p>
                  </a:txBody>
                  <a:tcPr marL="0" marR="9144" marT="0" marB="18288" anchor="b">
                    <a:lnL w="0"/>
                    <a:lnR w="0"/>
                    <a:lnT w="0"/>
                    <a:lnB w="0"/>
                    <a:noFill/>
                  </a:tcPr>
                </a:tc>
                <a:extLst>
                  <a:ext uri="{0D108BD9-81ED-4DB2-BD59-A6C34878D82A}">
                    <a16:rowId xmlns:a16="http://schemas.microsoft.com/office/drawing/2014/main" val="10005"/>
                  </a:ext>
                </a:extLst>
              </a:tr>
              <a:tr h="219075">
                <a:tc>
                  <a:txBody>
                    <a:bodyPr/>
                    <a:lstStyle>
                      <a:defPPr/>
                    </a:lstStyle>
                    <a:p>
                      <a:pPr algn="l">
                        <a:lnSpc>
                          <a:spcPct val="99600"/>
                        </a:lnSpc>
                      </a:pPr>
                      <a:r>
                        <a:rPr sz="1000">
                          <a:solidFill>
                            <a:srgbClr val="000000"/>
                          </a:solidFill>
                          <a:latin typeface="Times New Roman"/>
                          <a:ea typeface="Times New Roman"/>
                        </a:rPr>
                        <a:t>Plus: Core deposit intangible amortization, net of tax</a:t>
                      </a:r>
                    </a:p>
                  </a:txBody>
                  <a:tcPr marL="27432" marR="27432" marT="0" marB="18288" anchor="b">
                    <a:lnL w="0"/>
                    <a:lnR w="0"/>
                    <a:lnT w="0"/>
                    <a:lnB w="0"/>
                    <a:noFill/>
                  </a:tcPr>
                </a:tc>
                <a:tc>
                  <a:txBody>
                    <a:bodyPr/>
                    <a:lstStyle>
                      <a:defPPr/>
                    </a:lstStyle>
                    <a:p>
                      <a:pPr algn="r">
                        <a:lnSpc>
                          <a:spcPct val="99600"/>
                        </a:lnSpc>
                        <a:tabLst>
                          <a:tab pos="887222" algn="l"/>
                          <a:tab pos="1119124" algn="l"/>
                        </a:tabLst>
                      </a:pPr>
                      <a:r>
                        <a:rPr sz="1000">
                          <a:solidFill>
                            <a:srgbClr val="000000"/>
                          </a:solidFill>
                          <a:latin typeface="Times New Roman"/>
                          <a:ea typeface="Times New Roman"/>
                        </a:rPr>
                        <a:t>	406	</a:t>
                      </a:r>
                    </a:p>
                  </a:txBody>
                  <a:tcPr marL="0" marR="9144" marT="0" marB="18288" anchor="b">
                    <a:lnL w="0"/>
                    <a:lnR w="0"/>
                    <a:lnT w="0"/>
                    <a:lnB w="0"/>
                    <a:noFill/>
                  </a:tcPr>
                </a:tc>
                <a:tc>
                  <a:txBody>
                    <a:bodyPr/>
                    <a:lstStyle>
                      <a:defPPr/>
                    </a:lstStyle>
                    <a:p>
                      <a:pPr algn="l">
                        <a:lnSpc>
                          <a:spcPct val="99600"/>
                        </a:lnSpc>
                      </a:pPr>
                      <a:endParaRPr sz="1000">
                        <a:solidFill>
                          <a:srgbClr val="000000"/>
                        </a:solidFill>
                        <a:latin typeface="Times New Roman"/>
                        <a:ea typeface="Times New Roman"/>
                      </a:endParaRPr>
                    </a:p>
                  </a:txBody>
                  <a:tcPr marL="27432" marR="9144" marT="0" marB="18288" anchor="b">
                    <a:lnL w="0"/>
                    <a:lnR w="0"/>
                    <a:lnT w="0"/>
                    <a:lnB w="0"/>
                    <a:noFill/>
                  </a:tcPr>
                </a:tc>
                <a:tc>
                  <a:txBody>
                    <a:bodyPr/>
                    <a:lstStyle>
                      <a:defPPr/>
                    </a:lstStyle>
                    <a:p>
                      <a:pPr algn="r">
                        <a:lnSpc>
                          <a:spcPct val="99600"/>
                        </a:lnSpc>
                        <a:tabLst>
                          <a:tab pos="950722" algn="l"/>
                          <a:tab pos="1119124" algn="l"/>
                        </a:tabLst>
                      </a:pPr>
                      <a:r>
                        <a:rPr sz="1000">
                          <a:solidFill>
                            <a:srgbClr val="000000"/>
                          </a:solidFill>
                          <a:latin typeface="Times New Roman"/>
                          <a:ea typeface="Times New Roman"/>
                        </a:rPr>
                        <a:t>	—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931672" algn="l"/>
                          <a:tab pos="1100074" algn="l"/>
                        </a:tabLst>
                      </a:pPr>
                      <a:r>
                        <a:rPr sz="1000">
                          <a:solidFill>
                            <a:srgbClr val="000000"/>
                          </a:solidFill>
                          <a:latin typeface="Times New Roman"/>
                          <a:ea typeface="Times New Roman"/>
                        </a:rPr>
                        <a:t>	—	</a:t>
                      </a:r>
                    </a:p>
                  </a:txBody>
                  <a:tcPr marL="0" marR="9144" marT="0" marB="18288" anchor="b">
                    <a:lnL w="0"/>
                    <a:lnR w="0"/>
                    <a:lnT w="0"/>
                    <a:lnB w="0"/>
                    <a:noFill/>
                  </a:tcPr>
                </a:tc>
                <a:extLst>
                  <a:ext uri="{0D108BD9-81ED-4DB2-BD59-A6C34878D82A}">
                    <a16:rowId xmlns:a16="http://schemas.microsoft.com/office/drawing/2014/main" val="10006"/>
                  </a:ext>
                </a:extLst>
              </a:tr>
              <a:tr h="219075">
                <a:tc>
                  <a:txBody>
                    <a:bodyPr/>
                    <a:lstStyle>
                      <a:defPPr/>
                    </a:lstStyle>
                    <a:p>
                      <a:pPr algn="l">
                        <a:lnSpc>
                          <a:spcPct val="99600"/>
                        </a:lnSpc>
                      </a:pPr>
                      <a:r>
                        <a:rPr sz="1000">
                          <a:solidFill>
                            <a:srgbClr val="000000"/>
                          </a:solidFill>
                          <a:latin typeface="Times New Roman"/>
                          <a:ea typeface="Times New Roman"/>
                        </a:rPr>
                        <a:t>Plus: Merger-related expenses, net of tax</a:t>
                      </a:r>
                    </a:p>
                  </a:txBody>
                  <a:tcPr marL="27432" marR="27432" marT="0" marB="18288" anchor="b">
                    <a:lnL w="0"/>
                    <a:lnR w="0"/>
                    <a:lnT w="0"/>
                    <a:lnB w="0"/>
                    <a:noFill/>
                  </a:tcPr>
                </a:tc>
                <a:tc>
                  <a:txBody>
                    <a:bodyPr/>
                    <a:lstStyle>
                      <a:defPPr/>
                    </a:lstStyle>
                    <a:p>
                      <a:pPr algn="r">
                        <a:lnSpc>
                          <a:spcPct val="99600"/>
                        </a:lnSpc>
                        <a:tabLst>
                          <a:tab pos="791972" algn="l"/>
                          <a:tab pos="1119124" algn="l"/>
                        </a:tabLst>
                      </a:pPr>
                      <a:r>
                        <a:rPr sz="1000">
                          <a:solidFill>
                            <a:srgbClr val="000000"/>
                          </a:solidFill>
                          <a:latin typeface="Times New Roman"/>
                          <a:ea typeface="Times New Roman"/>
                        </a:rPr>
                        <a:t>	5,535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887222" algn="l"/>
                          <a:tab pos="1119124" algn="l"/>
                        </a:tabLst>
                      </a:pPr>
                      <a:r>
                        <a:rPr sz="1000">
                          <a:solidFill>
                            <a:srgbClr val="000000"/>
                          </a:solidFill>
                          <a:latin typeface="Times New Roman"/>
                          <a:ea typeface="Times New Roman"/>
                        </a:rPr>
                        <a:t>	811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931672" algn="l"/>
                          <a:tab pos="1100074" algn="l"/>
                        </a:tabLst>
                      </a:pPr>
                      <a:r>
                        <a:rPr sz="1000">
                          <a:solidFill>
                            <a:srgbClr val="000000"/>
                          </a:solidFill>
                          <a:latin typeface="Times New Roman"/>
                          <a:ea typeface="Times New Roman"/>
                        </a:rPr>
                        <a:t>	—	</a:t>
                      </a:r>
                    </a:p>
                  </a:txBody>
                  <a:tcPr marL="0" marR="9144" marT="0" marB="18288" anchor="b">
                    <a:lnL w="0"/>
                    <a:lnR w="0"/>
                    <a:lnT w="0"/>
                    <a:lnB w="0"/>
                    <a:noFill/>
                  </a:tcPr>
                </a:tc>
                <a:extLst>
                  <a:ext uri="{0D108BD9-81ED-4DB2-BD59-A6C34878D82A}">
                    <a16:rowId xmlns:a16="http://schemas.microsoft.com/office/drawing/2014/main" val="10007"/>
                  </a:ext>
                </a:extLst>
              </a:tr>
              <a:tr h="219075">
                <a:tc>
                  <a:txBody>
                    <a:bodyPr/>
                    <a:lstStyle>
                      <a:defPPr/>
                    </a:lstStyle>
                    <a:p>
                      <a:pPr algn="l">
                        <a:lnSpc>
                          <a:spcPct val="99600"/>
                        </a:lnSpc>
                      </a:pPr>
                      <a:r>
                        <a:rPr sz="1000">
                          <a:solidFill>
                            <a:srgbClr val="000000"/>
                          </a:solidFill>
                          <a:latin typeface="Times New Roman"/>
                          <a:ea typeface="Times New Roman"/>
                        </a:rPr>
                        <a:t>Plus: CECL day 1 provision expense, net of tax</a:t>
                      </a:r>
                    </a:p>
                  </a:txBody>
                  <a:tcPr marL="27432" marR="27432" marT="0" marB="18288" anchor="b">
                    <a:lnL w="0"/>
                    <a:lnR w="0"/>
                    <a:lnT w="0"/>
                    <a:lnB w="0"/>
                    <a:noFill/>
                  </a:tcPr>
                </a:tc>
                <a:tc>
                  <a:txBody>
                    <a:bodyPr/>
                    <a:lstStyle>
                      <a:defPPr/>
                    </a:lstStyle>
                    <a:p>
                      <a:pPr algn="r">
                        <a:lnSpc>
                          <a:spcPct val="99600"/>
                        </a:lnSpc>
                        <a:tabLst>
                          <a:tab pos="791972" algn="l"/>
                          <a:tab pos="1119124" algn="l"/>
                        </a:tabLst>
                      </a:pPr>
                      <a:r>
                        <a:rPr sz="1000">
                          <a:solidFill>
                            <a:srgbClr val="000000"/>
                          </a:solidFill>
                          <a:latin typeface="Times New Roman"/>
                          <a:ea typeface="Times New Roman"/>
                        </a:rPr>
                        <a:t>	6,283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950722" algn="l"/>
                          <a:tab pos="1119124"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931672" algn="l"/>
                          <a:tab pos="1100074"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8"/>
                  </a:ext>
                </a:extLst>
              </a:tr>
              <a:tr h="219075">
                <a:tc>
                  <a:txBody>
                    <a:bodyPr/>
                    <a:lstStyle>
                      <a:defPPr/>
                    </a:lstStyle>
                    <a:p>
                      <a:pPr algn="l">
                        <a:lnSpc>
                          <a:spcPct val="99600"/>
                        </a:lnSpc>
                      </a:pPr>
                      <a:r>
                        <a:rPr sz="1000">
                          <a:solidFill>
                            <a:srgbClr val="000000"/>
                          </a:solidFill>
                          <a:latin typeface="Times New Roman"/>
                          <a:ea typeface="Times New Roman"/>
                        </a:rPr>
                        <a:t>Operating net income available to common shareholders (numerator)</a:t>
                      </a:r>
                    </a:p>
                  </a:txBody>
                  <a:tcPr marL="27432" marR="27432" marT="0" marB="18288" anchor="b">
                    <a:lnL w="0"/>
                    <a:lnR w="0"/>
                    <a:lnT w="0"/>
                    <a:lnB w="0"/>
                    <a:noFill/>
                  </a:tcPr>
                </a:tc>
                <a:tc>
                  <a:txBody>
                    <a:bodyPr/>
                    <a:lstStyle>
                      <a:defPPr/>
                    </a:lstStyle>
                    <a:p>
                      <a:pPr algn="r">
                        <a:lnSpc>
                          <a:spcPct val="99600"/>
                        </a:lnSpc>
                        <a:tabLst>
                          <a:tab pos="664972" algn="l"/>
                          <a:tab pos="1119124" algn="l"/>
                        </a:tabLst>
                      </a:pPr>
                      <a:r>
                        <a:rPr sz="1000">
                          <a:solidFill>
                            <a:srgbClr val="000000"/>
                          </a:solidFill>
                          <a:latin typeface="Times New Roman"/>
                          <a:ea typeface="Times New Roman"/>
                        </a:rPr>
                        <a:t>	$80,533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64972" algn="l"/>
                          <a:tab pos="1119124" algn="l"/>
                        </a:tabLst>
                      </a:pPr>
                      <a:r>
                        <a:rPr sz="1000">
                          <a:solidFill>
                            <a:srgbClr val="000000"/>
                          </a:solidFill>
                          <a:latin typeface="Times New Roman"/>
                          <a:ea typeface="Times New Roman"/>
                        </a:rPr>
                        <a:t>	$68,238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45922" algn="l"/>
                          <a:tab pos="1100074" algn="l"/>
                        </a:tabLst>
                      </a:pPr>
                      <a:r>
                        <a:rPr sz="1000">
                          <a:solidFill>
                            <a:srgbClr val="000000"/>
                          </a:solidFill>
                          <a:latin typeface="Times New Roman"/>
                          <a:ea typeface="Times New Roman"/>
                        </a:rPr>
                        <a:t>	$73,021	</a:t>
                      </a:r>
                    </a:p>
                  </a:txBody>
                  <a:tcPr marL="0" marR="9144" marT="0" marB="18288"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09"/>
                  </a:ext>
                </a:extLst>
              </a:tr>
              <a:tr h="200025">
                <a:tc>
                  <a:txBody>
                    <a:bodyPr/>
                    <a:lstStyle>
                      <a:defPPr/>
                    </a:lstStyle>
                    <a:p>
                      <a:pPr algn="l">
                        <a:lnSpc>
                          <a:spcPct val="99600"/>
                        </a:lnSpc>
                      </a:pPr>
                      <a:endParaRPr sz="1000">
                        <a:solidFill>
                          <a:srgbClr val="000000"/>
                        </a:solidFill>
                        <a:latin typeface="Times New Roman"/>
                        <a:ea typeface="Times New Roman"/>
                      </a:endParaRPr>
                    </a:p>
                  </a:txBody>
                  <a:tcPr marL="27432" marR="27432" marT="0" marB="18288" anchor="b">
                    <a:lnL w="0"/>
                    <a:lnR w="0"/>
                    <a:lnT w="0"/>
                    <a:lnB w="0"/>
                    <a:noFill/>
                  </a:tcPr>
                </a:tc>
                <a:tc>
                  <a:txBody>
                    <a:bodyPr/>
                    <a:lstStyle>
                      <a:defPPr/>
                    </a:lstStyle>
                    <a:p>
                      <a:pPr algn="r">
                        <a:lnSpc>
                          <a:spcPct val="99600"/>
                        </a:lnSpc>
                      </a:pPr>
                      <a:endParaRPr sz="1000">
                        <a:solidFill>
                          <a:srgbClr val="000000"/>
                        </a:solidFill>
                        <a:latin typeface="Times New Roman"/>
                        <a:ea typeface="Times New Roman"/>
                      </a:endParaRPr>
                    </a:p>
                  </a:txBody>
                  <a:tcPr marL="0" marR="9144" marT="0" marB="18288"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endParaRPr sz="1000">
                        <a:solidFill>
                          <a:srgbClr val="000000"/>
                        </a:solidFill>
                        <a:latin typeface="Times New Roman"/>
                        <a:ea typeface="Times New Roman"/>
                      </a:endParaRPr>
                    </a:p>
                  </a:txBody>
                  <a:tcPr marL="0" marR="9144" marT="0" marB="18288"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endParaRPr sz="1000">
                        <a:solidFill>
                          <a:srgbClr val="000000"/>
                        </a:solidFill>
                        <a:latin typeface="Times New Roman"/>
                        <a:ea typeface="Times New Roman"/>
                      </a:endParaRPr>
                    </a:p>
                  </a:txBody>
                  <a:tcPr marL="0" marR="9144" marT="0" marB="18288" anchor="b">
                    <a:lnL w="0"/>
                    <a:lnR w="0"/>
                    <a:lnT w="38100" cmpd="dbl">
                      <a:solidFill>
                        <a:srgbClr val="000000"/>
                      </a:solidFill>
                      <a:prstDash val="solid"/>
                    </a:lnT>
                    <a:lnB w="0"/>
                    <a:noFill/>
                  </a:tcPr>
                </a:tc>
                <a:extLst>
                  <a:ext uri="{0D108BD9-81ED-4DB2-BD59-A6C34878D82A}">
                    <a16:rowId xmlns:a16="http://schemas.microsoft.com/office/drawing/2014/main" val="10010"/>
                  </a:ext>
                </a:extLst>
              </a:tr>
              <a:tr h="219075">
                <a:tc>
                  <a:txBody>
                    <a:bodyPr/>
                    <a:lstStyle>
                      <a:defPPr/>
                    </a:lstStyle>
                    <a:p>
                      <a:pPr algn="l">
                        <a:lnSpc>
                          <a:spcPct val="99600"/>
                        </a:lnSpc>
                      </a:pPr>
                      <a:r>
                        <a:rPr sz="1000">
                          <a:solidFill>
                            <a:srgbClr val="000000"/>
                          </a:solidFill>
                          <a:latin typeface="Times New Roman"/>
                          <a:ea typeface="Times New Roman"/>
                        </a:rPr>
                        <a:t>Weighted average shares (diluted) (denominator)</a:t>
                      </a:r>
                    </a:p>
                  </a:txBody>
                  <a:tcPr marL="27432" marR="27432" marT="0" marB="18288" anchor="b">
                    <a:lnL w="0"/>
                    <a:lnR w="0"/>
                    <a:lnT w="0"/>
                    <a:lnB w="0"/>
                    <a:noFill/>
                  </a:tcPr>
                </a:tc>
                <a:tc>
                  <a:txBody>
                    <a:bodyPr/>
                    <a:lstStyle>
                      <a:defPPr/>
                    </a:lstStyle>
                    <a:p>
                      <a:pPr algn="r">
                        <a:lnSpc>
                          <a:spcPct val="99600"/>
                        </a:lnSpc>
                        <a:tabLst>
                          <a:tab pos="664972" algn="l"/>
                          <a:tab pos="1119124" algn="l"/>
                        </a:tabLst>
                      </a:pPr>
                      <a:r>
                        <a:rPr sz="1000">
                          <a:solidFill>
                            <a:srgbClr val="000000"/>
                          </a:solidFill>
                          <a:latin typeface="Times New Roman"/>
                          <a:ea typeface="Times New Roman"/>
                        </a:rPr>
                        <a:t>	168,781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64972" algn="l"/>
                          <a:tab pos="1119124" algn="l"/>
                        </a:tabLst>
                      </a:pPr>
                      <a:r>
                        <a:rPr sz="1000">
                          <a:solidFill>
                            <a:srgbClr val="000000"/>
                          </a:solidFill>
                          <a:latin typeface="Times New Roman"/>
                          <a:ea typeface="Times New Roman"/>
                        </a:rPr>
                        <a:t>	162,075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45922" algn="l"/>
                          <a:tab pos="1100074" algn="l"/>
                        </a:tabLst>
                      </a:pPr>
                      <a:r>
                        <a:rPr sz="1000">
                          <a:solidFill>
                            <a:srgbClr val="000000"/>
                          </a:solidFill>
                          <a:latin typeface="Times New Roman"/>
                          <a:ea typeface="Times New Roman"/>
                        </a:rPr>
                        <a:t>	163,456	</a:t>
                      </a:r>
                    </a:p>
                  </a:txBody>
                  <a:tcPr marL="0" marR="9144" marT="0" marB="18288" anchor="b">
                    <a:lnL w="0"/>
                    <a:lnR w="0"/>
                    <a:lnT w="0"/>
                    <a:lnB w="38100" cmpd="dbl">
                      <a:solidFill>
                        <a:srgbClr val="000000"/>
                      </a:solidFill>
                      <a:prstDash val="solid"/>
                    </a:lnB>
                    <a:noFill/>
                  </a:tcPr>
                </a:tc>
                <a:extLst>
                  <a:ext uri="{0D108BD9-81ED-4DB2-BD59-A6C34878D82A}">
                    <a16:rowId xmlns:a16="http://schemas.microsoft.com/office/drawing/2014/main" val="10011"/>
                  </a:ext>
                </a:extLst>
              </a:tr>
              <a:tr h="219075">
                <a:tc>
                  <a:txBody>
                    <a:bodyPr/>
                    <a:lstStyle>
                      <a:defPPr/>
                    </a:lstStyle>
                    <a:p>
                      <a:pPr algn="l">
                        <a:lnSpc>
                          <a:spcPct val="99600"/>
                        </a:lnSpc>
                      </a:pPr>
                      <a:endParaRPr sz="1000">
                        <a:solidFill>
                          <a:srgbClr val="000000"/>
                        </a:solidFill>
                        <a:latin typeface="Times New Roman"/>
                        <a:ea typeface="Times New Roman"/>
                      </a:endParaRPr>
                    </a:p>
                  </a:txBody>
                  <a:tcPr marL="27432" marR="27432" marT="0" marB="18288" anchor="b">
                    <a:lnL w="0"/>
                    <a:lnR w="0"/>
                    <a:lnT w="0"/>
                    <a:lnB w="0"/>
                    <a:noFill/>
                  </a:tcPr>
                </a:tc>
                <a:tc>
                  <a:txBody>
                    <a:bodyPr/>
                    <a:lstStyle>
                      <a:defPPr/>
                    </a:lstStyle>
                    <a:p>
                      <a:pPr algn="l">
                        <a:lnSpc>
                          <a:spcPct val="99600"/>
                        </a:lnSpc>
                      </a:pPr>
                      <a:endParaRPr sz="1000">
                        <a:solidFill>
                          <a:srgbClr val="000000"/>
                        </a:solidFill>
                        <a:latin typeface="Times New Roman"/>
                        <a:ea typeface="Times New Roman"/>
                      </a:endParaRPr>
                    </a:p>
                  </a:txBody>
                  <a:tcPr marL="27432" marR="27432" marT="0" marB="18288"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endParaRPr sz="1000">
                        <a:solidFill>
                          <a:srgbClr val="000000"/>
                        </a:solidFill>
                        <a:latin typeface="Times New Roman"/>
                        <a:ea typeface="Times New Roman"/>
                      </a:endParaRPr>
                    </a:p>
                  </a:txBody>
                  <a:tcPr marL="27432" marR="27432" marT="0" marB="18288"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endParaRPr sz="1000">
                        <a:solidFill>
                          <a:srgbClr val="000000"/>
                        </a:solidFill>
                        <a:latin typeface="Times New Roman"/>
                        <a:ea typeface="Times New Roman"/>
                      </a:endParaRPr>
                    </a:p>
                  </a:txBody>
                  <a:tcPr marL="27432" marR="27432" marT="0" marB="18288" anchor="b">
                    <a:lnL w="0"/>
                    <a:lnR w="0"/>
                    <a:lnT w="38100" cmpd="dbl">
                      <a:solidFill>
                        <a:srgbClr val="000000"/>
                      </a:solidFill>
                      <a:prstDash val="solid"/>
                    </a:lnT>
                    <a:lnB w="0"/>
                    <a:noFill/>
                  </a:tcPr>
                </a:tc>
                <a:extLst>
                  <a:ext uri="{0D108BD9-81ED-4DB2-BD59-A6C34878D82A}">
                    <a16:rowId xmlns:a16="http://schemas.microsoft.com/office/drawing/2014/main" val="10012"/>
                  </a:ext>
                </a:extLst>
              </a:tr>
              <a:tr h="352425">
                <a:tc>
                  <a:txBody>
                    <a:bodyPr/>
                    <a:lstStyle>
                      <a:defPPr/>
                    </a:lstStyle>
                    <a:p>
                      <a:pPr algn="l">
                        <a:lnSpc>
                          <a:spcPct val="99600"/>
                        </a:lnSpc>
                      </a:pPr>
                      <a:r>
                        <a:rPr sz="1000">
                          <a:solidFill>
                            <a:srgbClr val="000000"/>
                          </a:solidFill>
                          <a:latin typeface="Times New Roman"/>
                          <a:ea typeface="Times New Roman"/>
                        </a:rPr>
                        <a:t>Operating net income available to common shareholders, per share (diluted)</a:t>
                      </a:r>
                    </a:p>
                  </a:txBody>
                  <a:tcPr marL="27432" marR="27432" marT="0" marB="18288" anchor="b">
                    <a:lnL w="0"/>
                    <a:lnR w="0"/>
                    <a:lnT w="0"/>
                    <a:lnB w="0"/>
                    <a:noFill/>
                  </a:tcPr>
                </a:tc>
                <a:tc>
                  <a:txBody>
                    <a:bodyPr/>
                    <a:lstStyle>
                      <a:defPPr/>
                    </a:lstStyle>
                    <a:p>
                      <a:pPr algn="r">
                        <a:lnSpc>
                          <a:spcPct val="99600"/>
                        </a:lnSpc>
                        <a:tabLst>
                          <a:tab pos="791972" algn="l"/>
                          <a:tab pos="1119124" algn="l"/>
                        </a:tabLst>
                      </a:pPr>
                      <a:r>
                        <a:rPr sz="1000">
                          <a:solidFill>
                            <a:srgbClr val="000000"/>
                          </a:solidFill>
                          <a:latin typeface="Times New Roman"/>
                          <a:ea typeface="Times New Roman"/>
                        </a:rPr>
                        <a:t>	$0.48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91972" algn="l"/>
                          <a:tab pos="1119124" algn="l"/>
                        </a:tabLst>
                      </a:pPr>
                      <a:r>
                        <a:rPr sz="1000">
                          <a:solidFill>
                            <a:srgbClr val="000000"/>
                          </a:solidFill>
                          <a:latin typeface="Times New Roman"/>
                          <a:ea typeface="Times New Roman"/>
                        </a:rPr>
                        <a:t>	$0.42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72922" algn="l"/>
                          <a:tab pos="1100074" algn="l"/>
                        </a:tabLst>
                      </a:pPr>
                      <a:r>
                        <a:rPr sz="1000">
                          <a:solidFill>
                            <a:srgbClr val="000000"/>
                          </a:solidFill>
                          <a:latin typeface="Times New Roman"/>
                          <a:ea typeface="Times New Roman"/>
                        </a:rPr>
                        <a:t>	$0.45	</a:t>
                      </a:r>
                    </a:p>
                  </a:txBody>
                  <a:tcPr marL="0" marR="9144" marT="0" marB="18288" anchor="b">
                    <a:lnL w="0"/>
                    <a:lnR w="0"/>
                    <a:lnT w="0"/>
                    <a:lnB w="38100" cmpd="dbl">
                      <a:solidFill>
                        <a:srgbClr val="000000"/>
                      </a:solidFill>
                      <a:prstDash val="solid"/>
                    </a:lnB>
                    <a:noFill/>
                  </a:tcPr>
                </a:tc>
                <a:extLst>
                  <a:ext uri="{0D108BD9-81ED-4DB2-BD59-A6C34878D82A}">
                    <a16:rowId xmlns:a16="http://schemas.microsoft.com/office/drawing/2014/main" val="10013"/>
                  </a:ext>
                </a:extLst>
              </a:tr>
              <a:tr h="21907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14"/>
                  </a:ext>
                </a:extLst>
              </a:tr>
              <a:tr h="21907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15"/>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B69DDDDB-EDD3-49B9-B2C5-EDDEDA059D54}" type="slidenum">
              <a:rPr sz="1200">
                <a:solidFill>
                  <a:srgbClr val="FFFFFF"/>
                </a:solidFill>
                <a:latin typeface="Arial"/>
                <a:ea typeface="Arial"/>
              </a:rPr>
              <a:pPr/>
              <a:t>11</a:t>
            </a:fld>
            <a:endParaRPr sz="1200">
              <a:solidFill>
                <a:srgbClr val="FFFFFF"/>
              </a:solidFill>
              <a:latin typeface="Arial"/>
              <a:ea typeface="Arial"/>
            </a:endParaRPr>
          </a:p>
        </p:txBody>
      </p:sp>
      <p:graphicFrame>
        <p:nvGraphicFramePr>
          <p:cNvPr id="4" name="New Table"/>
          <p:cNvGraphicFramePr>
            <a:graphicFrameLocks noGrp="1"/>
          </p:cNvGraphicFramePr>
          <p:nvPr/>
        </p:nvGraphicFramePr>
        <p:xfrm>
          <a:off x="906145" y="2040001"/>
          <a:ext cx="7143750" cy="3027045"/>
        </p:xfrm>
        <a:graphic>
          <a:graphicData uri="http://schemas.openxmlformats.org/drawingml/2006/table">
            <a:tbl>
              <a:tblPr>
                <a:tableStyleId>{5C22544A-7EE6-4342-B048-85BDC9FD1C3A}</a:tableStyleId>
              </a:tblPr>
              <a:tblGrid>
                <a:gridCol w="3362325">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gridCol w="200025">
                  <a:extLst>
                    <a:ext uri="{9D8B030D-6E8A-4147-A177-3AD203B41FA5}">
                      <a16:colId xmlns:a16="http://schemas.microsoft.com/office/drawing/2014/main" val="20003"/>
                    </a:ext>
                  </a:extLst>
                </a:gridCol>
                <a:gridCol w="952500">
                  <a:extLst>
                    <a:ext uri="{9D8B030D-6E8A-4147-A177-3AD203B41FA5}">
                      <a16:colId xmlns:a16="http://schemas.microsoft.com/office/drawing/2014/main" val="20004"/>
                    </a:ext>
                  </a:extLst>
                </a:gridCol>
                <a:gridCol w="209550">
                  <a:extLst>
                    <a:ext uri="{9D8B030D-6E8A-4147-A177-3AD203B41FA5}">
                      <a16:colId xmlns:a16="http://schemas.microsoft.com/office/drawing/2014/main" val="20005"/>
                    </a:ext>
                  </a:extLst>
                </a:gridCol>
                <a:gridCol w="952500">
                  <a:extLst>
                    <a:ext uri="{9D8B030D-6E8A-4147-A177-3AD203B41FA5}">
                      <a16:colId xmlns:a16="http://schemas.microsoft.com/office/drawing/2014/main" val="20006"/>
                    </a:ext>
                  </a:extLst>
                </a:gridCol>
              </a:tblGrid>
              <a:tr h="190500">
                <a:tc>
                  <a:txBody>
                    <a:bodyPr/>
                    <a:lstStyle>
                      <a:defPPr/>
                    </a:lstStyle>
                    <a:p>
                      <a:pPr algn="l">
                        <a:lnSpc>
                          <a:spcPct val="99600"/>
                        </a:lnSpc>
                      </a:pPr>
                      <a:r>
                        <a:rPr sz="1000" i="1">
                          <a:solidFill>
                            <a:srgbClr val="000000"/>
                          </a:solidFill>
                          <a:latin typeface="Calibri"/>
                          <a:ea typeface="Calibri"/>
                        </a:rPr>
                        <a:t>(dollars in thousands)</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Jun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80975">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381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extLst>
                  <a:ext uri="{0D108BD9-81ED-4DB2-BD59-A6C34878D82A}">
                    <a16:rowId xmlns:a16="http://schemas.microsoft.com/office/drawing/2014/main" val="10003"/>
                  </a:ext>
                </a:extLst>
              </a:tr>
              <a:tr h="180975">
                <a:tc gridSpan="5">
                  <a:txBody>
                    <a:bodyPr/>
                    <a:lstStyle>
                      <a:defPPr/>
                    </a:lstStyle>
                    <a:p>
                      <a:pPr algn="l">
                        <a:lnSpc>
                          <a:spcPct val="99600"/>
                        </a:lnSpc>
                      </a:pPr>
                      <a:r>
                        <a:rPr sz="1000" b="1" u="sng">
                          <a:solidFill>
                            <a:srgbClr val="000000"/>
                          </a:solidFill>
                          <a:latin typeface="Times New Roman"/>
                          <a:ea typeface="Times New Roman"/>
                        </a:rPr>
                        <a:t>Operating return on average assets</a:t>
                      </a:r>
                    </a:p>
                  </a:txBody>
                  <a:tcPr marL="27432" marR="27432"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09550">
                <a:tc>
                  <a:txBody>
                    <a:bodyPr/>
                    <a:lstStyle>
                      <a:defPPr/>
                    </a:lstStyle>
                    <a:p>
                      <a:pPr algn="l">
                        <a:lnSpc>
                          <a:spcPct val="99600"/>
                        </a:lnSpc>
                      </a:pPr>
                      <a:r>
                        <a:rPr sz="1000">
                          <a:solidFill>
                            <a:srgbClr val="000000"/>
                          </a:solidFill>
                          <a:latin typeface="Times New Roman"/>
                          <a:ea typeface="Times New Roman"/>
                        </a:rPr>
                        <a:t>Net income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9631" algn="l"/>
                          <a:tab pos="909574" algn="l"/>
                        </a:tabLst>
                      </a:pPr>
                      <a:r>
                        <a:rPr sz="1000">
                          <a:solidFill>
                            <a:srgbClr val="000000"/>
                          </a:solidFill>
                          <a:latin typeface="Times New Roman"/>
                          <a:ea typeface="Times New Roman"/>
                        </a:rPr>
                        <a:t>	$70,871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9631" algn="l"/>
                          <a:tab pos="909574" algn="l"/>
                        </a:tabLst>
                      </a:pPr>
                      <a:r>
                        <a:rPr sz="1000">
                          <a:solidFill>
                            <a:srgbClr val="000000"/>
                          </a:solidFill>
                          <a:latin typeface="Times New Roman"/>
                          <a:ea typeface="Times New Roman"/>
                        </a:rPr>
                        <a:t>	$69,989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9631" algn="l"/>
                          <a:tab pos="909574" algn="l"/>
                        </a:tabLst>
                      </a:pPr>
                      <a:r>
                        <a:rPr sz="1000">
                          <a:solidFill>
                            <a:srgbClr val="000000"/>
                          </a:solidFill>
                          <a:latin typeface="Times New Roman"/>
                          <a:ea typeface="Times New Roman"/>
                        </a:rPr>
                        <a:t>	$75,583	</a:t>
                      </a:r>
                    </a:p>
                  </a:txBody>
                  <a:tcPr marL="0" marR="9144" marT="0" marB="18288" anchor="b">
                    <a:lnL w="0"/>
                    <a:lnR w="0"/>
                    <a:lnT w="0"/>
                    <a:lnB w="0"/>
                    <a:noFill/>
                  </a:tcPr>
                </a:tc>
                <a:extLst>
                  <a:ext uri="{0D108BD9-81ED-4DB2-BD59-A6C34878D82A}">
                    <a16:rowId xmlns:a16="http://schemas.microsoft.com/office/drawing/2014/main" val="10005"/>
                  </a:ext>
                </a:extLst>
              </a:tr>
              <a:tr h="200025">
                <a:tc>
                  <a:txBody>
                    <a:bodyPr/>
                    <a:lstStyle>
                      <a:defPPr/>
                    </a:lstStyle>
                    <a:p>
                      <a:pPr algn="l">
                        <a:lnSpc>
                          <a:spcPct val="99600"/>
                        </a:lnSpc>
                      </a:pPr>
                      <a:r>
                        <a:rPr sz="1000">
                          <a:solidFill>
                            <a:srgbClr val="000000"/>
                          </a:solidFill>
                          <a:latin typeface="Times New Roman"/>
                          <a:ea typeface="Times New Roman"/>
                        </a:rPr>
                        <a:t>Plus: Core deposit intangible amortization, net of tax</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71881" algn="l"/>
                          <a:tab pos="909574" algn="l"/>
                        </a:tabLst>
                      </a:pPr>
                      <a:r>
                        <a:rPr sz="1000">
                          <a:solidFill>
                            <a:srgbClr val="000000"/>
                          </a:solidFill>
                          <a:latin typeface="Times New Roman"/>
                          <a:ea typeface="Times New Roman"/>
                        </a:rPr>
                        <a:t>	406	</a:t>
                      </a:r>
                    </a:p>
                  </a:txBody>
                  <a:tcPr marL="0" marR="9144" marT="0" marB="18288" anchor="b">
                    <a:lnL w="0"/>
                    <a:lnR w="0"/>
                    <a:lnT w="0"/>
                    <a:lnB w="0"/>
                    <a:noFill/>
                  </a:tcPr>
                </a:tc>
                <a:tc>
                  <a:txBody>
                    <a:bodyPr/>
                    <a:lstStyle>
                      <a:defPPr/>
                    </a:lstStyle>
                    <a:p>
                      <a:pPr algn="l">
                        <a:lnSpc>
                          <a:spcPct val="99600"/>
                        </a:lnSpc>
                      </a:pPr>
                      <a:endParaRPr sz="1800">
                        <a:solidFill>
                          <a:srgbClr val="000000"/>
                        </a:solidFill>
                        <a:latin typeface="Calibri"/>
                        <a:ea typeface="Calibri"/>
                      </a:endParaRPr>
                    </a:p>
                  </a:txBody>
                  <a:tcPr marL="27432" marR="9144" marT="0" marB="0" anchor="b">
                    <a:lnL w="0"/>
                    <a:lnR w="0"/>
                    <a:lnT w="0"/>
                    <a:lnB w="0"/>
                    <a:noFill/>
                  </a:tcPr>
                </a:tc>
                <a:tc>
                  <a:txBody>
                    <a:bodyPr/>
                    <a:lstStyle>
                      <a:defPPr/>
                    </a:lstStyle>
                    <a:p>
                      <a:pPr algn="r">
                        <a:lnSpc>
                          <a:spcPct val="99600"/>
                        </a:lnSpc>
                        <a:tabLst>
                          <a:tab pos="635381" algn="l"/>
                          <a:tab pos="909574" algn="l"/>
                        </a:tabLst>
                      </a:pPr>
                      <a:r>
                        <a:rPr sz="1000">
                          <a:solidFill>
                            <a:srgbClr val="000000"/>
                          </a:solidFill>
                          <a:latin typeface="Times New Roman"/>
                          <a:ea typeface="Times New Roman"/>
                        </a:rPr>
                        <a:t>	—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35381" algn="l"/>
                          <a:tab pos="909574" algn="l"/>
                        </a:tabLst>
                      </a:pPr>
                      <a:r>
                        <a:rPr sz="1000">
                          <a:solidFill>
                            <a:srgbClr val="000000"/>
                          </a:solidFill>
                          <a:latin typeface="Times New Roman"/>
                          <a:ea typeface="Times New Roman"/>
                        </a:rPr>
                        <a:t>	—	</a:t>
                      </a:r>
                    </a:p>
                  </a:txBody>
                  <a:tcPr marL="0" marR="9144" marT="0" marB="18288" anchor="b">
                    <a:lnL w="0"/>
                    <a:lnR w="0"/>
                    <a:lnT w="0"/>
                    <a:lnB w="0"/>
                    <a:noFill/>
                  </a:tcPr>
                </a:tc>
                <a:extLst>
                  <a:ext uri="{0D108BD9-81ED-4DB2-BD59-A6C34878D82A}">
                    <a16:rowId xmlns:a16="http://schemas.microsoft.com/office/drawing/2014/main" val="10006"/>
                  </a:ext>
                </a:extLst>
              </a:tr>
              <a:tr h="200025">
                <a:tc>
                  <a:txBody>
                    <a:bodyPr/>
                    <a:lstStyle>
                      <a:defPPr/>
                    </a:lstStyle>
                    <a:p>
                      <a:pPr algn="l">
                        <a:lnSpc>
                          <a:spcPct val="99600"/>
                        </a:lnSpc>
                      </a:pPr>
                      <a:r>
                        <a:rPr sz="1000">
                          <a:solidFill>
                            <a:srgbClr val="000000"/>
                          </a:solidFill>
                          <a:latin typeface="Times New Roman"/>
                          <a:ea typeface="Times New Roman"/>
                        </a:rPr>
                        <a:t>Plus: Merger-related expenses, net of tax</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76631" algn="l"/>
                          <a:tab pos="909574" algn="l"/>
                        </a:tabLst>
                      </a:pPr>
                      <a:r>
                        <a:rPr sz="1000">
                          <a:solidFill>
                            <a:srgbClr val="000000"/>
                          </a:solidFill>
                          <a:latin typeface="Times New Roman"/>
                          <a:ea typeface="Times New Roman"/>
                        </a:rPr>
                        <a:t>	5,535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71881" algn="l"/>
                          <a:tab pos="909574" algn="l"/>
                        </a:tabLst>
                      </a:pPr>
                      <a:r>
                        <a:rPr sz="1000">
                          <a:solidFill>
                            <a:srgbClr val="000000"/>
                          </a:solidFill>
                          <a:latin typeface="Times New Roman"/>
                          <a:ea typeface="Times New Roman"/>
                        </a:rPr>
                        <a:t>	811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35381" algn="l"/>
                          <a:tab pos="909574" algn="l"/>
                        </a:tabLst>
                      </a:pPr>
                      <a:r>
                        <a:rPr sz="1000">
                          <a:solidFill>
                            <a:srgbClr val="000000"/>
                          </a:solidFill>
                          <a:latin typeface="Times New Roman"/>
                          <a:ea typeface="Times New Roman"/>
                        </a:rPr>
                        <a:t>	—	</a:t>
                      </a:r>
                    </a:p>
                  </a:txBody>
                  <a:tcPr marL="0" marR="9144" marT="0" marB="18288" anchor="b">
                    <a:lnL w="0"/>
                    <a:lnR w="0"/>
                    <a:lnT w="0"/>
                    <a:lnB w="0"/>
                    <a:noFill/>
                  </a:tcPr>
                </a:tc>
                <a:extLst>
                  <a:ext uri="{0D108BD9-81ED-4DB2-BD59-A6C34878D82A}">
                    <a16:rowId xmlns:a16="http://schemas.microsoft.com/office/drawing/2014/main" val="10007"/>
                  </a:ext>
                </a:extLst>
              </a:tr>
              <a:tr h="200025">
                <a:tc>
                  <a:txBody>
                    <a:bodyPr/>
                    <a:lstStyle>
                      <a:defPPr/>
                    </a:lstStyle>
                    <a:p>
                      <a:pPr algn="l">
                        <a:lnSpc>
                          <a:spcPct val="99600"/>
                        </a:lnSpc>
                      </a:pPr>
                      <a:r>
                        <a:rPr sz="1000">
                          <a:solidFill>
                            <a:srgbClr val="000000"/>
                          </a:solidFill>
                          <a:latin typeface="Times New Roman"/>
                          <a:ea typeface="Times New Roman"/>
                        </a:rPr>
                        <a:t>Plus: CECL day 1 provision expense, net of tax</a:t>
                      </a:r>
                    </a:p>
                  </a:txBody>
                  <a:tcPr marL="27432" marR="27432" marT="0" marB="18288" anchor="b">
                    <a:lnL w="0"/>
                    <a:lnR w="0"/>
                    <a:lnT w="0"/>
                    <a:lnB w="0"/>
                    <a:noFill/>
                  </a:tcPr>
                </a:tc>
                <a:tc>
                  <a:txBody>
                    <a:bodyPr/>
                    <a:lstStyle>
                      <a:defPPr/>
                    </a:lstStyle>
                    <a:p>
                      <a:pPr algn="l">
                        <a:lnSpc>
                          <a:spcPct val="99600"/>
                        </a:lnSpc>
                      </a:pPr>
                      <a:endParaRPr sz="1000">
                        <a:solidFill>
                          <a:srgbClr val="000000"/>
                        </a:solidFill>
                        <a:latin typeface="Times New Roman"/>
                        <a:ea typeface="Times New Roman"/>
                      </a:endParaRPr>
                    </a:p>
                  </a:txBody>
                  <a:tcPr marL="27432" marR="27432" marT="0" marB="18288" anchor="b">
                    <a:lnL w="0"/>
                    <a:lnR w="0"/>
                    <a:lnT w="0"/>
                    <a:lnB w="0"/>
                    <a:noFill/>
                  </a:tcPr>
                </a:tc>
                <a:tc>
                  <a:txBody>
                    <a:bodyPr/>
                    <a:lstStyle>
                      <a:defPPr/>
                    </a:lstStyle>
                    <a:p>
                      <a:pPr algn="r">
                        <a:lnSpc>
                          <a:spcPct val="99600"/>
                        </a:lnSpc>
                        <a:tabLst>
                          <a:tab pos="476631" algn="l"/>
                          <a:tab pos="909574" algn="l"/>
                        </a:tabLst>
                      </a:pPr>
                      <a:r>
                        <a:rPr sz="1000">
                          <a:solidFill>
                            <a:srgbClr val="000000"/>
                          </a:solidFill>
                          <a:latin typeface="Times New Roman"/>
                          <a:ea typeface="Times New Roman"/>
                        </a:rPr>
                        <a:t>	6,283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35381" algn="l"/>
                          <a:tab pos="909574"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35381" algn="l"/>
                          <a:tab pos="909574"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8"/>
                  </a:ext>
                </a:extLst>
              </a:tr>
              <a:tr h="200025">
                <a:tc>
                  <a:txBody>
                    <a:bodyPr/>
                    <a:lstStyle>
                      <a:defPPr/>
                    </a:lstStyle>
                    <a:p>
                      <a:pPr algn="l">
                        <a:lnSpc>
                          <a:spcPct val="99600"/>
                        </a:lnSpc>
                      </a:pPr>
                      <a:r>
                        <a:rPr sz="1000">
                          <a:solidFill>
                            <a:srgbClr val="000000"/>
                          </a:solidFill>
                          <a:latin typeface="Times New Roman"/>
                          <a:ea typeface="Times New Roman"/>
                        </a:rPr>
                        <a:t>Operating net income (numerator)</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9631" algn="l"/>
                          <a:tab pos="909574" algn="l"/>
                        </a:tabLst>
                      </a:pPr>
                      <a:r>
                        <a:rPr sz="1000">
                          <a:solidFill>
                            <a:srgbClr val="000000"/>
                          </a:solidFill>
                          <a:latin typeface="Times New Roman"/>
                          <a:ea typeface="Times New Roman"/>
                        </a:rPr>
                        <a:t>	$83,095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9631" algn="l"/>
                          <a:tab pos="909574" algn="l"/>
                        </a:tabLst>
                      </a:pPr>
                      <a:r>
                        <a:rPr sz="1000">
                          <a:solidFill>
                            <a:srgbClr val="000000"/>
                          </a:solidFill>
                          <a:latin typeface="Times New Roman"/>
                          <a:ea typeface="Times New Roman"/>
                        </a:rPr>
                        <a:t>	$70,800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9631" algn="l"/>
                          <a:tab pos="909574" algn="l"/>
                        </a:tabLst>
                      </a:pPr>
                      <a:r>
                        <a:rPr sz="1000">
                          <a:solidFill>
                            <a:srgbClr val="000000"/>
                          </a:solidFill>
                          <a:latin typeface="Times New Roman"/>
                          <a:ea typeface="Times New Roman"/>
                        </a:rPr>
                        <a:t>	$75,583	</a:t>
                      </a:r>
                    </a:p>
                  </a:txBody>
                  <a:tcPr marL="0" marR="9144" marT="0" marB="18288"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09"/>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10"/>
                  </a:ext>
                </a:extLst>
              </a:tr>
              <a:tr h="200025">
                <a:tc>
                  <a:txBody>
                    <a:bodyPr/>
                    <a:lstStyle>
                      <a:defPPr/>
                    </a:lstStyle>
                    <a:p>
                      <a:pPr algn="l">
                        <a:lnSpc>
                          <a:spcPct val="99600"/>
                        </a:lnSpc>
                      </a:pPr>
                      <a:r>
                        <a:rPr sz="1000">
                          <a:solidFill>
                            <a:srgbClr val="000000"/>
                          </a:solidFill>
                          <a:latin typeface="Times New Roman"/>
                          <a:ea typeface="Times New Roman"/>
                        </a:rPr>
                        <a:t>Total average assets (denominator)</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27381" algn="l"/>
                          <a:tab pos="909574" algn="l"/>
                        </a:tabLst>
                      </a:pPr>
                      <a:r>
                        <a:rPr sz="1000">
                          <a:solidFill>
                            <a:srgbClr val="000000"/>
                          </a:solidFill>
                          <a:latin typeface="Times New Roman"/>
                          <a:ea typeface="Times New Roman"/>
                        </a:rPr>
                        <a:t>	$26,357,095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27381" algn="l"/>
                          <a:tab pos="909574" algn="l"/>
                        </a:tabLst>
                      </a:pPr>
                      <a:r>
                        <a:rPr sz="1000">
                          <a:solidFill>
                            <a:srgbClr val="000000"/>
                          </a:solidFill>
                          <a:latin typeface="Times New Roman"/>
                          <a:ea typeface="Times New Roman"/>
                        </a:rPr>
                        <a:t>	$25,578,432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27381" algn="l"/>
                          <a:tab pos="909574" algn="l"/>
                        </a:tabLst>
                      </a:pPr>
                      <a:r>
                        <a:rPr sz="1000">
                          <a:solidFill>
                            <a:srgbClr val="000000"/>
                          </a:solidFill>
                          <a:latin typeface="Times New Roman"/>
                          <a:ea typeface="Times New Roman"/>
                        </a:rPr>
                        <a:t>	$26,440,876	</a:t>
                      </a:r>
                    </a:p>
                  </a:txBody>
                  <a:tcPr marL="0" marR="9144" marT="0" marB="18288" anchor="b">
                    <a:lnL w="0"/>
                    <a:lnR w="0"/>
                    <a:lnT w="0"/>
                    <a:lnB w="38100" cmpd="dbl">
                      <a:solidFill>
                        <a:srgbClr val="000000"/>
                      </a:solidFill>
                      <a:prstDash val="solid"/>
                    </a:lnB>
                    <a:noFill/>
                  </a:tcPr>
                </a:tc>
                <a:extLst>
                  <a:ext uri="{0D108BD9-81ED-4DB2-BD59-A6C34878D82A}">
                    <a16:rowId xmlns:a16="http://schemas.microsoft.com/office/drawing/2014/main" val="10011"/>
                  </a:ext>
                </a:extLst>
              </a:tr>
              <a:tr h="20955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12"/>
                  </a:ext>
                </a:extLst>
              </a:tr>
              <a:tr h="342900">
                <a:tc>
                  <a:txBody>
                    <a:bodyPr/>
                    <a:lstStyle>
                      <a:defPPr/>
                    </a:lstStyle>
                    <a:p>
                      <a:pPr algn="l">
                        <a:lnSpc>
                          <a:spcPct val="99600"/>
                        </a:lnSpc>
                      </a:pPr>
                      <a:r>
                        <a:rPr sz="1000">
                          <a:solidFill>
                            <a:srgbClr val="000000"/>
                          </a:solidFill>
                          <a:latin typeface="Times New Roman"/>
                          <a:ea typeface="Times New Roman"/>
                        </a:rPr>
                        <a:t>Operating return on average assets, annualized</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889" algn="l"/>
                          <a:tab pos="266319" algn="l"/>
                        </a:tabLst>
                      </a:pPr>
                      <a:r>
                        <a:rPr sz="1000">
                          <a:solidFill>
                            <a:srgbClr val="000000"/>
                          </a:solidFill>
                          <a:latin typeface="Times New Roman"/>
                          <a:ea typeface="Times New Roman"/>
                        </a:rPr>
                        <a:t>	1.25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889" algn="l"/>
                          <a:tab pos="266319" algn="l"/>
                        </a:tabLst>
                      </a:pPr>
                      <a:r>
                        <a:rPr sz="1000">
                          <a:solidFill>
                            <a:srgbClr val="000000"/>
                          </a:solidFill>
                          <a:latin typeface="Times New Roman"/>
                          <a:ea typeface="Times New Roman"/>
                        </a:rPr>
                        <a:t>	1.11	%</a:t>
                      </a:r>
                    </a:p>
                  </a:txBody>
                  <a:tcPr marL="0"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889" algn="l"/>
                          <a:tab pos="266319" algn="l"/>
                        </a:tabLst>
                      </a:pPr>
                      <a:r>
                        <a:rPr sz="1000">
                          <a:solidFill>
                            <a:srgbClr val="000000"/>
                          </a:solidFill>
                          <a:latin typeface="Times New Roman"/>
                          <a:ea typeface="Times New Roman"/>
                        </a:rPr>
                        <a:t>	1.13	%</a:t>
                      </a:r>
                    </a:p>
                  </a:txBody>
                  <a:tcPr marL="0" marR="9144" marT="0" marB="18288" anchor="b">
                    <a:lnL w="0"/>
                    <a:lnR w="0"/>
                    <a:lnT w="0"/>
                    <a:lnB w="38100" cmpd="dbl">
                      <a:solidFill>
                        <a:srgbClr val="000000"/>
                      </a:solidFill>
                      <a:prstDash val="solid"/>
                    </a:lnB>
                    <a:noFill/>
                  </a:tcPr>
                </a:tc>
                <a:extLst>
                  <a:ext uri="{0D108BD9-81ED-4DB2-BD59-A6C34878D82A}">
                    <a16:rowId xmlns:a16="http://schemas.microsoft.com/office/drawing/2014/main" val="10013"/>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14"/>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BE6B2954-05D3-4AF1-A77F-0C682E8CADF8}" type="slidenum">
              <a:rPr sz="1200">
                <a:solidFill>
                  <a:srgbClr val="FFFFFF"/>
                </a:solidFill>
                <a:latin typeface="Arial"/>
                <a:ea typeface="Arial"/>
              </a:rPr>
              <a:pPr/>
              <a:t>12</a:t>
            </a:fld>
            <a:endParaRPr sz="1200">
              <a:solidFill>
                <a:srgbClr val="FFFFFF"/>
              </a:solidFill>
              <a:latin typeface="Arial"/>
              <a:ea typeface="Arial"/>
            </a:endParaRPr>
          </a:p>
        </p:txBody>
      </p:sp>
      <p:graphicFrame>
        <p:nvGraphicFramePr>
          <p:cNvPr id="4" name="New Table"/>
          <p:cNvGraphicFramePr>
            <a:graphicFrameLocks noGrp="1"/>
          </p:cNvGraphicFramePr>
          <p:nvPr/>
        </p:nvGraphicFramePr>
        <p:xfrm>
          <a:off x="777748" y="1315593"/>
          <a:ext cx="7229475" cy="3187065"/>
        </p:xfrm>
        <a:graphic>
          <a:graphicData uri="http://schemas.openxmlformats.org/drawingml/2006/table">
            <a:tbl>
              <a:tblPr>
                <a:tableStyleId>{5C22544A-7EE6-4342-B048-85BDC9FD1C3A}</a:tableStyleId>
              </a:tblPr>
              <a:tblGrid>
                <a:gridCol w="3400425">
                  <a:extLst>
                    <a:ext uri="{9D8B030D-6E8A-4147-A177-3AD203B41FA5}">
                      <a16:colId xmlns:a16="http://schemas.microsoft.com/office/drawing/2014/main" val="20000"/>
                    </a:ext>
                  </a:extLst>
                </a:gridCol>
                <a:gridCol w="523875">
                  <a:extLst>
                    <a:ext uri="{9D8B030D-6E8A-4147-A177-3AD203B41FA5}">
                      <a16:colId xmlns:a16="http://schemas.microsoft.com/office/drawing/2014/main" val="20001"/>
                    </a:ext>
                  </a:extLst>
                </a:gridCol>
                <a:gridCol w="962025">
                  <a:extLst>
                    <a:ext uri="{9D8B030D-6E8A-4147-A177-3AD203B41FA5}">
                      <a16:colId xmlns:a16="http://schemas.microsoft.com/office/drawing/2014/main" val="20002"/>
                    </a:ext>
                  </a:extLst>
                </a:gridCol>
                <a:gridCol w="200025">
                  <a:extLst>
                    <a:ext uri="{9D8B030D-6E8A-4147-A177-3AD203B41FA5}">
                      <a16:colId xmlns:a16="http://schemas.microsoft.com/office/drawing/2014/main" val="20003"/>
                    </a:ext>
                  </a:extLst>
                </a:gridCol>
                <a:gridCol w="962025">
                  <a:extLst>
                    <a:ext uri="{9D8B030D-6E8A-4147-A177-3AD203B41FA5}">
                      <a16:colId xmlns:a16="http://schemas.microsoft.com/office/drawing/2014/main" val="20004"/>
                    </a:ext>
                  </a:extLst>
                </a:gridCol>
                <a:gridCol w="219075">
                  <a:extLst>
                    <a:ext uri="{9D8B030D-6E8A-4147-A177-3AD203B41FA5}">
                      <a16:colId xmlns:a16="http://schemas.microsoft.com/office/drawing/2014/main" val="20005"/>
                    </a:ext>
                  </a:extLst>
                </a:gridCol>
                <a:gridCol w="962025">
                  <a:extLst>
                    <a:ext uri="{9D8B030D-6E8A-4147-A177-3AD203B41FA5}">
                      <a16:colId xmlns:a16="http://schemas.microsoft.com/office/drawing/2014/main" val="20006"/>
                    </a:ext>
                  </a:extLst>
                </a:gridCol>
              </a:tblGrid>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00025">
                <a:tc>
                  <a:txBody>
                    <a:bodyPr/>
                    <a:lstStyle>
                      <a:defPPr/>
                    </a:lstStyle>
                    <a:p>
                      <a:pPr algn="l">
                        <a:lnSpc>
                          <a:spcPct val="99600"/>
                        </a:lnSpc>
                      </a:pPr>
                      <a:r>
                        <a:rPr sz="1000" i="1">
                          <a:solidFill>
                            <a:srgbClr val="000000"/>
                          </a:solidFill>
                          <a:latin typeface="Times New Roman"/>
                          <a:ea typeface="Times New Roman"/>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Jun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90500">
                <a:tc>
                  <a:txBody>
                    <a:bodyPr/>
                    <a:lstStyle>
                      <a:defPPr/>
                    </a:lstStyle>
                    <a:p>
                      <a:pPr algn="l">
                        <a:lnSpc>
                          <a:spcPct val="99600"/>
                        </a:lnSpc>
                      </a:pPr>
                      <a:endParaRPr sz="1800">
                        <a:solidFill>
                          <a:srgbClr val="000000"/>
                        </a:solidFill>
                        <a:latin typeface="Calibri"/>
                        <a:ea typeface="Calibri"/>
                      </a:endParaRP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190500">
                <a:tc gridSpan="2">
                  <a:txBody>
                    <a:bodyPr/>
                    <a:lstStyle>
                      <a:defPPr/>
                    </a:lstStyle>
                    <a:p>
                      <a:pPr algn="l">
                        <a:lnSpc>
                          <a:spcPct val="99600"/>
                        </a:lnSpc>
                      </a:pPr>
                      <a:r>
                        <a:rPr sz="1000" b="1" u="sng">
                          <a:solidFill>
                            <a:srgbClr val="000000"/>
                          </a:solidFill>
                          <a:latin typeface="Times New Roman"/>
                          <a:ea typeface="Times New Roman"/>
                        </a:rPr>
                        <a:t>Return on average common shareholders' equity (tangible)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sng">
                      <a:solidFill>
                        <a:srgbClr val="000000"/>
                      </a:solidFill>
                      <a:prstDash val="solid"/>
                    </a:lnT>
                    <a:lnB w="0"/>
                    <a:noFill/>
                  </a:tcPr>
                </a:tc>
                <a:extLst>
                  <a:ext uri="{0D108BD9-81ED-4DB2-BD59-A6C34878D82A}">
                    <a16:rowId xmlns:a16="http://schemas.microsoft.com/office/drawing/2014/main" val="10003"/>
                  </a:ext>
                </a:extLst>
              </a:tr>
              <a:tr h="200025">
                <a:tc gridSpan="2">
                  <a:txBody>
                    <a:bodyPr/>
                    <a:lstStyle>
                      <a:defPPr/>
                    </a:lstStyle>
                    <a:p>
                      <a:pPr algn="l">
                        <a:lnSpc>
                          <a:spcPct val="99600"/>
                        </a:lnSpc>
                      </a:pPr>
                      <a:r>
                        <a:rPr sz="1000">
                          <a:solidFill>
                            <a:srgbClr val="000000"/>
                          </a:solidFill>
                          <a:latin typeface="Times New Roman"/>
                          <a:ea typeface="Times New Roman"/>
                        </a:rPr>
                        <a:t>Net income available to common shareholders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64947" algn="l"/>
                          <a:tab pos="919099" algn="l"/>
                        </a:tabLst>
                      </a:pPr>
                      <a:r>
                        <a:rPr sz="1000">
                          <a:solidFill>
                            <a:srgbClr val="000000"/>
                          </a:solidFill>
                          <a:latin typeface="Times New Roman"/>
                          <a:ea typeface="Times New Roman"/>
                        </a:rPr>
                        <a:t>	$68,309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64947" algn="l"/>
                          <a:tab pos="919099" algn="l"/>
                        </a:tabLst>
                      </a:pPr>
                      <a:r>
                        <a:rPr sz="1000">
                          <a:solidFill>
                            <a:srgbClr val="000000"/>
                          </a:solidFill>
                          <a:latin typeface="Times New Roman"/>
                          <a:ea typeface="Times New Roman"/>
                        </a:rPr>
                        <a:t>	$67,427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64947" algn="l"/>
                          <a:tab pos="919099" algn="l"/>
                        </a:tabLst>
                      </a:pPr>
                      <a:r>
                        <a:rPr sz="1000">
                          <a:solidFill>
                            <a:srgbClr val="000000"/>
                          </a:solidFill>
                          <a:latin typeface="Times New Roman"/>
                          <a:ea typeface="Times New Roman"/>
                        </a:rPr>
                        <a:t>	$73,021	</a:t>
                      </a:r>
                    </a:p>
                  </a:txBody>
                  <a:tcPr marL="0" marR="9144" marT="0" marB="18288" anchor="b">
                    <a:lnL w="0"/>
                    <a:lnR w="0"/>
                    <a:lnT w="0"/>
                    <a:lnB w="0"/>
                    <a:noFill/>
                  </a:tcPr>
                </a:tc>
                <a:extLst>
                  <a:ext uri="{0D108BD9-81ED-4DB2-BD59-A6C34878D82A}">
                    <a16:rowId xmlns:a16="http://schemas.microsoft.com/office/drawing/2014/main" val="10004"/>
                  </a:ext>
                </a:extLst>
              </a:tr>
              <a:tr h="209550">
                <a:tc>
                  <a:txBody>
                    <a:bodyPr/>
                    <a:lstStyle>
                      <a:defPPr/>
                    </a:lstStyle>
                    <a:p>
                      <a:pPr algn="l">
                        <a:lnSpc>
                          <a:spcPct val="99600"/>
                        </a:lnSpc>
                      </a:pPr>
                      <a:r>
                        <a:rPr sz="1000">
                          <a:solidFill>
                            <a:srgbClr val="000000"/>
                          </a:solidFill>
                          <a:latin typeface="Times New Roman"/>
                          <a:ea typeface="Times New Roman"/>
                        </a:rPr>
                        <a:t>Plus: Merger-related expenses, net of tax</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91947" algn="l"/>
                          <a:tab pos="919099" algn="l"/>
                        </a:tabLst>
                      </a:pPr>
                      <a:r>
                        <a:rPr sz="1000">
                          <a:solidFill>
                            <a:srgbClr val="000000"/>
                          </a:solidFill>
                          <a:latin typeface="Times New Roman"/>
                          <a:ea typeface="Times New Roman"/>
                        </a:rPr>
                        <a:t>	5,535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87197" algn="l"/>
                          <a:tab pos="919099" algn="l"/>
                        </a:tabLst>
                      </a:pPr>
                      <a:r>
                        <a:rPr sz="1000">
                          <a:solidFill>
                            <a:srgbClr val="000000"/>
                          </a:solidFill>
                          <a:latin typeface="Times New Roman"/>
                          <a:ea typeface="Times New Roman"/>
                        </a:rPr>
                        <a:t>	811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50697" algn="l"/>
                          <a:tab pos="919099" algn="l"/>
                        </a:tabLst>
                      </a:pPr>
                      <a:r>
                        <a:rPr sz="1000">
                          <a:solidFill>
                            <a:srgbClr val="000000"/>
                          </a:solidFill>
                          <a:latin typeface="Times New Roman"/>
                          <a:ea typeface="Times New Roman"/>
                        </a:rPr>
                        <a:t>	—	</a:t>
                      </a:r>
                    </a:p>
                  </a:txBody>
                  <a:tcPr marL="0" marR="9144" marT="0" marB="18288" anchor="b">
                    <a:lnL w="0"/>
                    <a:lnR w="0"/>
                    <a:lnT w="0"/>
                    <a:lnB w="0"/>
                    <a:noFill/>
                  </a:tcPr>
                </a:tc>
                <a:extLst>
                  <a:ext uri="{0D108BD9-81ED-4DB2-BD59-A6C34878D82A}">
                    <a16:rowId xmlns:a16="http://schemas.microsoft.com/office/drawing/2014/main" val="10005"/>
                  </a:ext>
                </a:extLst>
              </a:tr>
              <a:tr h="200025">
                <a:tc gridSpan="2">
                  <a:txBody>
                    <a:bodyPr/>
                    <a:lstStyle>
                      <a:defPPr/>
                    </a:lstStyle>
                    <a:p>
                      <a:pPr algn="l">
                        <a:lnSpc>
                          <a:spcPct val="99600"/>
                        </a:lnSpc>
                      </a:pPr>
                      <a:r>
                        <a:rPr sz="1000">
                          <a:solidFill>
                            <a:srgbClr val="000000"/>
                          </a:solidFill>
                          <a:latin typeface="Times New Roman"/>
                          <a:ea typeface="Times New Roman"/>
                        </a:rPr>
                        <a:t>Plus: Intangible amortization, net of tax</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87197" algn="l"/>
                          <a:tab pos="919099" algn="l"/>
                        </a:tabLst>
                      </a:pPr>
                      <a:r>
                        <a:rPr sz="1000">
                          <a:solidFill>
                            <a:srgbClr val="000000"/>
                          </a:solidFill>
                          <a:latin typeface="Times New Roman"/>
                          <a:ea typeface="Times New Roman"/>
                        </a:rPr>
                        <a:t>	545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87197" algn="l"/>
                          <a:tab pos="919099" algn="l"/>
                        </a:tabLst>
                      </a:pPr>
                      <a:r>
                        <a:rPr sz="1000">
                          <a:solidFill>
                            <a:srgbClr val="000000"/>
                          </a:solidFill>
                          <a:latin typeface="Times New Roman"/>
                          <a:ea typeface="Times New Roman"/>
                        </a:rPr>
                        <a:t>	140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87197" algn="l"/>
                          <a:tab pos="919099" algn="l"/>
                        </a:tabLst>
                      </a:pPr>
                      <a:r>
                        <a:rPr sz="1000">
                          <a:solidFill>
                            <a:srgbClr val="000000"/>
                          </a:solidFill>
                          <a:latin typeface="Times New Roman"/>
                          <a:ea typeface="Times New Roman"/>
                        </a:rPr>
                        <a:t>	118	</a:t>
                      </a:r>
                    </a:p>
                  </a:txBody>
                  <a:tcPr marL="0" marR="9144" marT="0" marB="18288" anchor="b">
                    <a:lnL w="0"/>
                    <a:lnR w="0"/>
                    <a:lnT w="0"/>
                    <a:lnB w="0"/>
                    <a:noFill/>
                  </a:tcPr>
                </a:tc>
                <a:extLst>
                  <a:ext uri="{0D108BD9-81ED-4DB2-BD59-A6C34878D82A}">
                    <a16:rowId xmlns:a16="http://schemas.microsoft.com/office/drawing/2014/main" val="10006"/>
                  </a:ext>
                </a:extLst>
              </a:tr>
              <a:tr h="200025">
                <a:tc>
                  <a:txBody>
                    <a:bodyPr/>
                    <a:lstStyle>
                      <a:defPPr/>
                    </a:lstStyle>
                    <a:p>
                      <a:pPr algn="l">
                        <a:lnSpc>
                          <a:spcPct val="99600"/>
                        </a:lnSpc>
                      </a:pPr>
                      <a:r>
                        <a:rPr sz="1000">
                          <a:solidFill>
                            <a:srgbClr val="000000"/>
                          </a:solidFill>
                          <a:latin typeface="Times New Roman"/>
                          <a:ea typeface="Times New Roman"/>
                        </a:rPr>
                        <a:t>Plus: CECL day 1 provision expense, net of tax</a:t>
                      </a:r>
                    </a:p>
                  </a:txBody>
                  <a:tcPr marL="27432" marR="27432" marT="0" marB="18288" anchor="b">
                    <a:lnL w="0"/>
                    <a:lnR w="0"/>
                    <a:lnT w="0"/>
                    <a:lnB w="0"/>
                    <a:noFill/>
                  </a:tcPr>
                </a:tc>
                <a:tc>
                  <a:txBody>
                    <a:bodyPr/>
                    <a:lstStyle>
                      <a:defPPr/>
                    </a:lstStyle>
                    <a:p>
                      <a:pPr algn="l">
                        <a:lnSpc>
                          <a:spcPct val="99600"/>
                        </a:lnSpc>
                      </a:pPr>
                      <a:endParaRPr sz="1000">
                        <a:solidFill>
                          <a:srgbClr val="000000"/>
                        </a:solidFill>
                        <a:latin typeface="Times New Roman"/>
                        <a:ea typeface="Times New Roman"/>
                      </a:endParaRPr>
                    </a:p>
                  </a:txBody>
                  <a:tcPr marL="27432" marR="27432" marT="0" marB="18288" anchor="b">
                    <a:lnL w="0"/>
                    <a:lnR w="0"/>
                    <a:lnT w="0"/>
                    <a:lnB w="0"/>
                    <a:noFill/>
                  </a:tcPr>
                </a:tc>
                <a:tc>
                  <a:txBody>
                    <a:bodyPr/>
                    <a:lstStyle>
                      <a:defPPr/>
                    </a:lstStyle>
                    <a:p>
                      <a:pPr algn="r">
                        <a:lnSpc>
                          <a:spcPct val="99600"/>
                        </a:lnSpc>
                        <a:tabLst>
                          <a:tab pos="591947" algn="l"/>
                          <a:tab pos="919099" algn="l"/>
                        </a:tabLst>
                      </a:pPr>
                      <a:r>
                        <a:rPr sz="1000">
                          <a:solidFill>
                            <a:srgbClr val="000000"/>
                          </a:solidFill>
                          <a:latin typeface="Times New Roman"/>
                          <a:ea typeface="Times New Roman"/>
                        </a:rPr>
                        <a:t>	6,283	</a:t>
                      </a:r>
                    </a:p>
                  </a:txBody>
                  <a:tcPr marL="0" marR="9144" marT="0" marB="18288" anchor="b">
                    <a:lnL w="0"/>
                    <a:lnR w="0"/>
                    <a:lnT w="0"/>
                    <a:lnB w="12700" cmpd="sng">
                      <a:solidFill>
                        <a:srgbClr val="000000"/>
                      </a:solidFill>
                      <a:prstDash val="solid"/>
                    </a:lnB>
                    <a:noFill/>
                  </a:tcPr>
                </a:tc>
                <a:tc>
                  <a:txBody>
                    <a:bodyPr/>
                    <a:lstStyle>
                      <a:defPPr/>
                    </a:lstStyle>
                    <a:p>
                      <a:pPr algn="l">
                        <a:lnSpc>
                          <a:spcPct val="99600"/>
                        </a:lnSpc>
                      </a:pPr>
                      <a:endParaRPr sz="1800">
                        <a:solidFill>
                          <a:srgbClr val="000000"/>
                        </a:solidFill>
                        <a:latin typeface="Calibri"/>
                        <a:ea typeface="Calibri"/>
                      </a:endParaRPr>
                    </a:p>
                  </a:txBody>
                  <a:tcPr marL="27432" marR="27432" marT="0" marB="0" anchor="b">
                    <a:lnL w="0"/>
                    <a:lnR w="0"/>
                    <a:lnT w="0"/>
                    <a:lnB w="0"/>
                    <a:noFill/>
                  </a:tcPr>
                </a:tc>
                <a:tc>
                  <a:txBody>
                    <a:bodyPr/>
                    <a:lstStyle>
                      <a:defPPr/>
                    </a:lstStyle>
                    <a:p>
                      <a:pPr algn="r">
                        <a:lnSpc>
                          <a:spcPct val="99600"/>
                        </a:lnSpc>
                        <a:tabLst>
                          <a:tab pos="750697" algn="l"/>
                          <a:tab pos="919099"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tc>
                  <a:txBody>
                    <a:bodyPr/>
                    <a:lstStyle>
                      <a:defPPr/>
                    </a:lstStyle>
                    <a:p>
                      <a:pPr algn="l">
                        <a:lnSpc>
                          <a:spcPct val="99600"/>
                        </a:lnSpc>
                      </a:pPr>
                      <a:endParaRPr sz="1800">
                        <a:solidFill>
                          <a:srgbClr val="000000"/>
                        </a:solidFill>
                        <a:latin typeface="Calibri"/>
                        <a:ea typeface="Calibri"/>
                      </a:endParaRPr>
                    </a:p>
                  </a:txBody>
                  <a:tcPr marL="27432" marR="27432" marT="0" marB="0" anchor="b">
                    <a:lnL w="0"/>
                    <a:lnR w="0"/>
                    <a:lnT w="0"/>
                    <a:lnB w="0"/>
                    <a:noFill/>
                  </a:tcPr>
                </a:tc>
                <a:tc>
                  <a:txBody>
                    <a:bodyPr/>
                    <a:lstStyle>
                      <a:defPPr/>
                    </a:lstStyle>
                    <a:p>
                      <a:pPr algn="r">
                        <a:lnSpc>
                          <a:spcPct val="99600"/>
                        </a:lnSpc>
                        <a:tabLst>
                          <a:tab pos="750697" algn="l"/>
                          <a:tab pos="919099"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7"/>
                  </a:ext>
                </a:extLst>
              </a:tr>
              <a:tr h="209550">
                <a:tc gridSpan="2">
                  <a:txBody>
                    <a:bodyPr/>
                    <a:lstStyle>
                      <a:defPPr/>
                    </a:lstStyle>
                    <a:p>
                      <a:pPr algn="l">
                        <a:lnSpc>
                          <a:spcPct val="99600"/>
                        </a:lnSpc>
                      </a:pPr>
                      <a:r>
                        <a:rPr sz="1000">
                          <a:solidFill>
                            <a:srgbClr val="000000"/>
                          </a:solidFill>
                          <a:latin typeface="Times New Roman"/>
                          <a:ea typeface="Times New Roman"/>
                        </a:rPr>
                        <a:t>Operating net income available to common shareholders (numerator)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64947" algn="l"/>
                          <a:tab pos="919099" algn="l"/>
                        </a:tabLst>
                      </a:pPr>
                      <a:r>
                        <a:rPr sz="1000">
                          <a:solidFill>
                            <a:srgbClr val="000000"/>
                          </a:solidFill>
                          <a:latin typeface="Times New Roman"/>
                          <a:ea typeface="Times New Roman"/>
                        </a:rPr>
                        <a:t>	$80,672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64947" algn="l"/>
                          <a:tab pos="919099" algn="l"/>
                        </a:tabLst>
                      </a:pPr>
                      <a:r>
                        <a:rPr sz="1000">
                          <a:solidFill>
                            <a:srgbClr val="000000"/>
                          </a:solidFill>
                          <a:latin typeface="Times New Roman"/>
                          <a:ea typeface="Times New Roman"/>
                        </a:rPr>
                        <a:t>	$68,378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64947" algn="l"/>
                          <a:tab pos="919099" algn="l"/>
                        </a:tabLst>
                      </a:pPr>
                      <a:r>
                        <a:rPr sz="1000">
                          <a:solidFill>
                            <a:srgbClr val="000000"/>
                          </a:solidFill>
                          <a:latin typeface="Times New Roman"/>
                          <a:ea typeface="Times New Roman"/>
                        </a:rPr>
                        <a:t>	$73,139	</a:t>
                      </a:r>
                    </a:p>
                  </a:txBody>
                  <a:tcPr marL="0" marR="9144" marT="0" marB="18288"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08"/>
                  </a:ext>
                </a:extLst>
              </a:tr>
              <a:tr h="1238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09"/>
                  </a:ext>
                </a:extLst>
              </a:tr>
              <a:tr h="190500">
                <a:tc gridSpan="2">
                  <a:txBody>
                    <a:bodyPr/>
                    <a:lstStyle>
                      <a:defPPr/>
                    </a:lstStyle>
                    <a:p>
                      <a:pPr algn="l">
                        <a:lnSpc>
                          <a:spcPct val="99600"/>
                        </a:lnSpc>
                      </a:pPr>
                      <a:r>
                        <a:rPr sz="1000">
                          <a:solidFill>
                            <a:srgbClr val="000000"/>
                          </a:solidFill>
                          <a:latin typeface="Times New Roman"/>
                          <a:ea typeface="Times New Roman"/>
                        </a:rPr>
                        <a:t>Average shareholders' equity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306197" algn="l"/>
                          <a:tab pos="919099" algn="l"/>
                        </a:tabLst>
                      </a:pPr>
                      <a:r>
                        <a:rPr sz="1000">
                          <a:solidFill>
                            <a:srgbClr val="000000"/>
                          </a:solidFill>
                          <a:latin typeface="Times New Roman"/>
                          <a:ea typeface="Times New Roman"/>
                        </a:rPr>
                        <a:t>	$2,604,057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06197" algn="l"/>
                          <a:tab pos="919099" algn="l"/>
                        </a:tabLst>
                      </a:pPr>
                      <a:r>
                        <a:rPr sz="1000">
                          <a:solidFill>
                            <a:srgbClr val="000000"/>
                          </a:solidFill>
                          <a:latin typeface="Times New Roman"/>
                          <a:ea typeface="Times New Roman"/>
                        </a:rPr>
                        <a:t>	$2,531,346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06197" algn="l"/>
                          <a:tab pos="919099" algn="l"/>
                        </a:tabLst>
                      </a:pPr>
                      <a:r>
                        <a:rPr sz="1000">
                          <a:solidFill>
                            <a:srgbClr val="000000"/>
                          </a:solidFill>
                          <a:latin typeface="Times New Roman"/>
                          <a:ea typeface="Times New Roman"/>
                        </a:rPr>
                        <a:t>	$2,722,833	</a:t>
                      </a:r>
                    </a:p>
                  </a:txBody>
                  <a:tcPr marL="0" marR="9144" marT="0" marB="18288" anchor="b">
                    <a:lnL w="0"/>
                    <a:lnR w="0"/>
                    <a:lnT w="0"/>
                    <a:lnB w="0"/>
                    <a:noFill/>
                  </a:tcPr>
                </a:tc>
                <a:extLst>
                  <a:ext uri="{0D108BD9-81ED-4DB2-BD59-A6C34878D82A}">
                    <a16:rowId xmlns:a16="http://schemas.microsoft.com/office/drawing/2014/main" val="10010"/>
                  </a:ext>
                </a:extLst>
              </a:tr>
              <a:tr h="200025">
                <a:tc>
                  <a:txBody>
                    <a:bodyPr/>
                    <a:lstStyle>
                      <a:defPPr/>
                    </a:lstStyle>
                    <a:p>
                      <a:pPr algn="l">
                        <a:lnSpc>
                          <a:spcPct val="99600"/>
                        </a:lnSpc>
                      </a:pPr>
                      <a:r>
                        <a:rPr sz="1000">
                          <a:solidFill>
                            <a:srgbClr val="000000"/>
                          </a:solidFill>
                          <a:latin typeface="Times New Roman"/>
                          <a:ea typeface="Times New Roman"/>
                        </a:rPr>
                        <a:t>Less: Average preferred stock</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(192,878)</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(192,878)</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(192,878)</a:t>
                      </a:r>
                    </a:p>
                  </a:txBody>
                  <a:tcPr marL="0" marR="9144" marT="0" marB="18288" anchor="b">
                    <a:lnL w="0"/>
                    <a:lnR w="0"/>
                    <a:lnT w="0"/>
                    <a:lnB w="0"/>
                    <a:noFill/>
                  </a:tcPr>
                </a:tc>
                <a:extLst>
                  <a:ext uri="{0D108BD9-81ED-4DB2-BD59-A6C34878D82A}">
                    <a16:rowId xmlns:a16="http://schemas.microsoft.com/office/drawing/2014/main" val="10011"/>
                  </a:ext>
                </a:extLst>
              </a:tr>
              <a:tr h="209550">
                <a:tc gridSpan="2">
                  <a:txBody>
                    <a:bodyPr/>
                    <a:lstStyle>
                      <a:defPPr/>
                    </a:lstStyle>
                    <a:p>
                      <a:pPr algn="l">
                        <a:lnSpc>
                          <a:spcPct val="99600"/>
                        </a:lnSpc>
                      </a:pPr>
                      <a:r>
                        <a:rPr sz="1000">
                          <a:solidFill>
                            <a:srgbClr val="000000"/>
                          </a:solidFill>
                          <a:latin typeface="Times New Roman"/>
                          <a:ea typeface="Times New Roman"/>
                        </a:rPr>
                        <a:t>Less: Average goodwill and intangible assets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(562,285)</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(537,786)</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(536,772)</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2"/>
                  </a:ext>
                </a:extLst>
              </a:tr>
              <a:tr h="190500">
                <a:tc gridSpan="2">
                  <a:txBody>
                    <a:bodyPr/>
                    <a:lstStyle>
                      <a:defPPr/>
                    </a:lstStyle>
                    <a:p>
                      <a:pPr algn="l">
                        <a:lnSpc>
                          <a:spcPct val="99600"/>
                        </a:lnSpc>
                      </a:pPr>
                      <a:r>
                        <a:rPr sz="1000">
                          <a:solidFill>
                            <a:srgbClr val="000000"/>
                          </a:solidFill>
                          <a:latin typeface="Times New Roman"/>
                          <a:ea typeface="Times New Roman"/>
                        </a:rPr>
                        <a:t>Average tangible common shareholders' equity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$1,848,894</a:t>
                      </a:r>
                    </a:p>
                  </a:txBody>
                  <a:tcPr marL="0" marR="27432"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$1,800,682</a:t>
                      </a:r>
                    </a:p>
                  </a:txBody>
                  <a:tcPr marL="0" marR="27432"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$1,993,183</a:t>
                      </a:r>
                    </a:p>
                  </a:txBody>
                  <a:tcPr marL="0" marR="27432" marT="0" marB="18288"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13"/>
                  </a:ext>
                </a:extLst>
              </a:tr>
              <a:tr h="1238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14"/>
                  </a:ext>
                </a:extLst>
              </a:tr>
              <a:tr h="200025">
                <a:tc gridSpan="2">
                  <a:txBody>
                    <a:bodyPr/>
                    <a:lstStyle>
                      <a:defPPr/>
                    </a:lstStyle>
                    <a:p>
                      <a:pPr algn="l">
                        <a:lnSpc>
                          <a:spcPct val="99600"/>
                        </a:lnSpc>
                      </a:pPr>
                      <a:r>
                        <a:rPr sz="1000">
                          <a:solidFill>
                            <a:srgbClr val="000000"/>
                          </a:solidFill>
                          <a:latin typeface="Times New Roman"/>
                          <a:ea typeface="Times New Roman"/>
                        </a:rPr>
                        <a:t>Return on average common shareholders' equity (tangible), annualized</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17.31 %</a:t>
                      </a:r>
                    </a:p>
                  </a:txBody>
                  <a:tcPr marL="27432"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15.23 %</a:t>
                      </a:r>
                    </a:p>
                  </a:txBody>
                  <a:tcPr marL="27432"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14.56 %</a:t>
                      </a:r>
                    </a:p>
                  </a:txBody>
                  <a:tcPr marL="27432" marR="9144" marT="0" marB="18288" anchor="b">
                    <a:lnL w="0"/>
                    <a:lnR w="0"/>
                    <a:lnT w="0"/>
                    <a:lnB w="38100" cmpd="dbl">
                      <a:solidFill>
                        <a:srgbClr val="000000"/>
                      </a:solidFill>
                      <a:prstDash val="solid"/>
                    </a:lnB>
                    <a:noFill/>
                  </a:tcPr>
                </a:tc>
                <a:extLst>
                  <a:ext uri="{0D108BD9-81ED-4DB2-BD59-A6C34878D82A}">
                    <a16:rowId xmlns:a16="http://schemas.microsoft.com/office/drawing/2014/main" val="10015"/>
                  </a:ext>
                </a:extLst>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EE250FD9-BD75-4794-9C91-23E76875086C}" type="slidenum">
              <a:rPr sz="1200">
                <a:solidFill>
                  <a:srgbClr val="FFFFFF"/>
                </a:solidFill>
                <a:latin typeface="Arial"/>
                <a:ea typeface="Arial"/>
              </a:rPr>
              <a:pPr/>
              <a:t>13</a:t>
            </a:fld>
            <a:endParaRPr sz="1200">
              <a:solidFill>
                <a:srgbClr val="FFFFFF"/>
              </a:solidFill>
              <a:latin typeface="Arial"/>
              <a:ea typeface="Arial"/>
            </a:endParaRPr>
          </a:p>
        </p:txBody>
      </p:sp>
      <p:graphicFrame>
        <p:nvGraphicFramePr>
          <p:cNvPr id="4" name="New Table"/>
          <p:cNvGraphicFramePr>
            <a:graphicFrameLocks noGrp="1"/>
          </p:cNvGraphicFramePr>
          <p:nvPr/>
        </p:nvGraphicFramePr>
        <p:xfrm>
          <a:off x="225552" y="698500"/>
          <a:ext cx="6315075" cy="3038475"/>
        </p:xfrm>
        <a:graphic>
          <a:graphicData uri="http://schemas.openxmlformats.org/drawingml/2006/table">
            <a:tbl>
              <a:tblPr>
                <a:tableStyleId>{5C22544A-7EE6-4342-B048-85BDC9FD1C3A}</a:tableStyleId>
              </a:tblPr>
              <a:tblGrid>
                <a:gridCol w="3133725">
                  <a:extLst>
                    <a:ext uri="{9D8B030D-6E8A-4147-A177-3AD203B41FA5}">
                      <a16:colId xmlns:a16="http://schemas.microsoft.com/office/drawing/2014/main" val="20000"/>
                    </a:ext>
                  </a:extLst>
                </a:gridCol>
                <a:gridCol w="142875">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114300">
                  <a:extLst>
                    <a:ext uri="{9D8B030D-6E8A-4147-A177-3AD203B41FA5}">
                      <a16:colId xmlns:a16="http://schemas.microsoft.com/office/drawing/2014/main" val="20003"/>
                    </a:ext>
                  </a:extLst>
                </a:gridCol>
                <a:gridCol w="933450">
                  <a:extLst>
                    <a:ext uri="{9D8B030D-6E8A-4147-A177-3AD203B41FA5}">
                      <a16:colId xmlns:a16="http://schemas.microsoft.com/office/drawing/2014/main" val="20004"/>
                    </a:ext>
                  </a:extLst>
                </a:gridCol>
                <a:gridCol w="114300">
                  <a:extLst>
                    <a:ext uri="{9D8B030D-6E8A-4147-A177-3AD203B41FA5}">
                      <a16:colId xmlns:a16="http://schemas.microsoft.com/office/drawing/2014/main" val="20005"/>
                    </a:ext>
                  </a:extLst>
                </a:gridCol>
                <a:gridCol w="942975">
                  <a:extLst>
                    <a:ext uri="{9D8B030D-6E8A-4147-A177-3AD203B41FA5}">
                      <a16:colId xmlns:a16="http://schemas.microsoft.com/office/drawing/2014/main" val="20006"/>
                    </a:ext>
                  </a:extLst>
                </a:gridCol>
              </a:tblGrid>
              <a:tr h="180975">
                <a:tc>
                  <a:txBody>
                    <a:bodyPr/>
                    <a:lstStyle>
                      <a:defPPr/>
                    </a:lstStyle>
                    <a:p>
                      <a:pPr algn="l">
                        <a:lnSpc>
                          <a:spcPct val="99600"/>
                        </a:lnSpc>
                      </a:pPr>
                      <a:r>
                        <a:rPr sz="1000" i="1">
                          <a:solidFill>
                            <a:srgbClr val="000000"/>
                          </a:solidFill>
                          <a:latin typeface="Calibri"/>
                          <a:ea typeface="Calibri"/>
                        </a:rPr>
                        <a:t>(dollars in thousands)</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Jun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90500">
                <a:tc gridSpan="2">
                  <a:txBody>
                    <a:bodyPr/>
                    <a:lstStyle>
                      <a:defPPr/>
                    </a:lstStyle>
                    <a:p>
                      <a:pPr algn="l">
                        <a:lnSpc>
                          <a:spcPct val="99600"/>
                        </a:lnSpc>
                      </a:pPr>
                      <a:r>
                        <a:rPr sz="1000" b="1" u="sng">
                          <a:solidFill>
                            <a:srgbClr val="000000"/>
                          </a:solidFill>
                          <a:latin typeface="Times New Roman"/>
                          <a:ea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190500">
                <a:tc gridSpan="2">
                  <a:txBody>
                    <a:bodyPr/>
                    <a:lstStyle>
                      <a:defPPr/>
                    </a:lstStyle>
                    <a:p>
                      <a:pPr algn="l">
                        <a:lnSpc>
                          <a:spcPct val="99600"/>
                        </a:lnSpc>
                      </a:pPr>
                      <a:r>
                        <a:rPr sz="1000">
                          <a:solidFill>
                            <a:srgbClr val="000000"/>
                          </a:solidFill>
                          <a:latin typeface="Times New Roman"/>
                          <a:ea typeface="Times New Roman"/>
                        </a:rPr>
                        <a:t>Non-interest expense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$169,558</a:t>
                      </a:r>
                    </a:p>
                  </a:txBody>
                  <a:tcPr marL="0"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$149,730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82397" algn="l"/>
                          <a:tab pos="900049" algn="l"/>
                        </a:tabLst>
                      </a:pPr>
                      <a:r>
                        <a:rPr sz="1000">
                          <a:solidFill>
                            <a:srgbClr val="000000"/>
                          </a:solidFill>
                          <a:latin typeface="Times New Roman"/>
                          <a:ea typeface="Times New Roman"/>
                        </a:rPr>
                        <a:t>	$144,596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90500">
                <a:tc gridSpan="2">
                  <a:txBody>
                    <a:bodyPr/>
                    <a:lstStyle>
                      <a:defPPr/>
                    </a:lstStyle>
                    <a:p>
                      <a:pPr algn="l">
                        <a:lnSpc>
                          <a:spcPct val="99600"/>
                        </a:lnSpc>
                      </a:pPr>
                      <a:r>
                        <a:rPr sz="1000">
                          <a:solidFill>
                            <a:srgbClr val="000000"/>
                          </a:solidFill>
                          <a:latin typeface="Times New Roman"/>
                          <a:ea typeface="Times New Roman"/>
                        </a:rPr>
                        <a:t>Less: Amortization of tax credit investments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(696)</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(696)</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30606" algn="l"/>
                        </a:tabLst>
                      </a:pPr>
                      <a:r>
                        <a:rPr sz="1000">
                          <a:solidFill>
                            <a:srgbClr val="000000"/>
                          </a:solidFill>
                          <a:latin typeface="Times New Roman"/>
                          <a:ea typeface="Times New Roman"/>
                        </a:rPr>
                        <a:t>	(1,546)</a:t>
                      </a:r>
                    </a:p>
                  </a:txBody>
                  <a:tcPr marL="0" marR="9144" marT="0" marB="18288" anchor="b">
                    <a:lnL w="0"/>
                    <a:lnR w="0"/>
                    <a:lnT w="0"/>
                    <a:lnB w="0"/>
                    <a:noFill/>
                  </a:tcPr>
                </a:tc>
                <a:extLst>
                  <a:ext uri="{0D108BD9-81ED-4DB2-BD59-A6C34878D82A}">
                    <a16:rowId xmlns:a16="http://schemas.microsoft.com/office/drawing/2014/main" val="10004"/>
                  </a:ext>
                </a:extLst>
              </a:tr>
              <a:tr h="190500">
                <a:tc gridSpan="2">
                  <a:txBody>
                    <a:bodyPr/>
                    <a:lstStyle>
                      <a:defPPr/>
                    </a:lstStyle>
                    <a:p>
                      <a:pPr algn="l">
                        <a:lnSpc>
                          <a:spcPct val="99600"/>
                        </a:lnSpc>
                      </a:pPr>
                      <a:r>
                        <a:rPr sz="1000">
                          <a:solidFill>
                            <a:srgbClr val="000000"/>
                          </a:solidFill>
                          <a:latin typeface="Times New Roman"/>
                          <a:ea typeface="Times New Roman"/>
                        </a:rPr>
                        <a:t>Less: Intangible amortization</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(690)</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(177)</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5856" algn="l"/>
                        </a:tabLst>
                      </a:pPr>
                      <a:r>
                        <a:rPr sz="1000">
                          <a:solidFill>
                            <a:srgbClr val="000000"/>
                          </a:solidFill>
                          <a:latin typeface="Times New Roman"/>
                          <a:ea typeface="Times New Roman"/>
                        </a:rPr>
                        <a:t>	(150)</a:t>
                      </a:r>
                    </a:p>
                  </a:txBody>
                  <a:tcPr marL="0" marR="9144" marT="0" marB="18288" anchor="b">
                    <a:lnL w="0"/>
                    <a:lnR w="0"/>
                    <a:lnT w="0"/>
                    <a:lnB w="0"/>
                    <a:noFill/>
                  </a:tcPr>
                </a:tc>
                <a:extLst>
                  <a:ext uri="{0D108BD9-81ED-4DB2-BD59-A6C34878D82A}">
                    <a16:rowId xmlns:a16="http://schemas.microsoft.com/office/drawing/2014/main" val="10005"/>
                  </a:ext>
                </a:extLst>
              </a:tr>
              <a:tr h="190500">
                <a:tc>
                  <a:txBody>
                    <a:bodyPr/>
                    <a:lstStyle>
                      <a:defPPr/>
                    </a:lstStyle>
                    <a:p>
                      <a:pPr algn="l">
                        <a:lnSpc>
                          <a:spcPct val="99600"/>
                        </a:lnSpc>
                      </a:pPr>
                      <a:r>
                        <a:rPr sz="1000">
                          <a:solidFill>
                            <a:srgbClr val="000000"/>
                          </a:solidFill>
                          <a:latin typeface="Times New Roman"/>
                          <a:ea typeface="Times New Roman"/>
                        </a:rPr>
                        <a:t>Less: Merger-related expenses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21081" algn="l"/>
                        </a:tabLst>
                      </a:pPr>
                      <a:r>
                        <a:rPr sz="1000">
                          <a:solidFill>
                            <a:srgbClr val="000000"/>
                          </a:solidFill>
                          <a:latin typeface="Times New Roman"/>
                          <a:ea typeface="Times New Roman"/>
                        </a:rPr>
                        <a:t>	(7,006)</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21081" algn="l"/>
                        </a:tabLst>
                      </a:pPr>
                      <a:r>
                        <a:rPr sz="1000">
                          <a:solidFill>
                            <a:srgbClr val="000000"/>
                          </a:solidFill>
                          <a:latin typeface="Times New Roman"/>
                          <a:ea typeface="Times New Roman"/>
                        </a:rPr>
                        <a:t>	(1,027)</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31647" algn="l"/>
                          <a:tab pos="900049"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6"/>
                  </a:ext>
                </a:extLst>
              </a:tr>
              <a:tr h="190500">
                <a:tc gridSpan="2">
                  <a:txBody>
                    <a:bodyPr/>
                    <a:lstStyle>
                      <a:defPPr/>
                    </a:lstStyle>
                    <a:p>
                      <a:pPr algn="l">
                        <a:lnSpc>
                          <a:spcPct val="99600"/>
                        </a:lnSpc>
                      </a:pPr>
                      <a:r>
                        <a:rPr sz="1000">
                          <a:solidFill>
                            <a:srgbClr val="000000"/>
                          </a:solidFill>
                          <a:latin typeface="Times New Roman"/>
                          <a:ea typeface="Times New Roman"/>
                        </a:rPr>
                        <a:t>Non-interest expense (numerator)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$161,166</a:t>
                      </a:r>
                    </a:p>
                  </a:txBody>
                  <a:tcPr marL="0" marR="27432"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$147,830</a:t>
                      </a:r>
                    </a:p>
                  </a:txBody>
                  <a:tcPr marL="0" marR="27432"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$142,900</a:t>
                      </a:r>
                    </a:p>
                  </a:txBody>
                  <a:tcPr marL="0" marR="27432" marT="0" marB="18288"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07"/>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08"/>
                  </a:ext>
                </a:extLst>
              </a:tr>
              <a:tr h="190500">
                <a:tc>
                  <a:txBody>
                    <a:bodyPr/>
                    <a:lstStyle>
                      <a:defPPr/>
                    </a:lstStyle>
                    <a:p>
                      <a:pPr algn="l">
                        <a:lnSpc>
                          <a:spcPct val="99600"/>
                        </a:lnSpc>
                      </a:pPr>
                      <a:r>
                        <a:rPr sz="1000">
                          <a:solidFill>
                            <a:srgbClr val="000000"/>
                          </a:solidFill>
                          <a:latin typeface="Times New Roman"/>
                          <a:ea typeface="Times New Roman"/>
                        </a:rPr>
                        <a:t>Net interest income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$215,582</a:t>
                      </a:r>
                    </a:p>
                  </a:txBody>
                  <a:tcPr marL="0"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$178,831</a:t>
                      </a:r>
                    </a:p>
                  </a:txBody>
                  <a:tcPr marL="0"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$171,270</a:t>
                      </a:r>
                    </a:p>
                  </a:txBody>
                  <a:tcPr marL="0" marR="27432" marT="0" marB="18288" anchor="b">
                    <a:lnL w="0"/>
                    <a:lnR w="0"/>
                    <a:lnT w="0"/>
                    <a:lnB w="0"/>
                    <a:noFill/>
                  </a:tcPr>
                </a:tc>
                <a:extLst>
                  <a:ext uri="{0D108BD9-81ED-4DB2-BD59-A6C34878D82A}">
                    <a16:rowId xmlns:a16="http://schemas.microsoft.com/office/drawing/2014/main" val="10009"/>
                  </a:ext>
                </a:extLst>
              </a:tr>
              <a:tr h="190500">
                <a:tc gridSpan="2">
                  <a:txBody>
                    <a:bodyPr/>
                    <a:lstStyle>
                      <a:defPPr/>
                    </a:lstStyle>
                    <a:p>
                      <a:pPr algn="l">
                        <a:lnSpc>
                          <a:spcPct val="99600"/>
                        </a:lnSpc>
                      </a:pPr>
                      <a:r>
                        <a:rPr sz="1000">
                          <a:solidFill>
                            <a:srgbClr val="000000"/>
                          </a:solidFill>
                          <a:latin typeface="Times New Roman"/>
                          <a:ea typeface="Times New Roman"/>
                        </a:rPr>
                        <a:t>Tax equivalent adjustment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63372" algn="l"/>
                          <a:tab pos="890524" algn="l"/>
                        </a:tabLst>
                      </a:pPr>
                      <a:r>
                        <a:rPr sz="1000">
                          <a:solidFill>
                            <a:srgbClr val="000000"/>
                          </a:solidFill>
                          <a:latin typeface="Times New Roman"/>
                          <a:ea typeface="Times New Roman"/>
                        </a:rPr>
                        <a:t>	3,970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63372" algn="l"/>
                          <a:tab pos="890524" algn="l"/>
                        </a:tabLst>
                      </a:pPr>
                      <a:r>
                        <a:rPr sz="1000">
                          <a:solidFill>
                            <a:srgbClr val="000000"/>
                          </a:solidFill>
                          <a:latin typeface="Times New Roman"/>
                          <a:ea typeface="Times New Roman"/>
                        </a:rPr>
                        <a:t>	3,427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72897" algn="l"/>
                          <a:tab pos="900049" algn="l"/>
                        </a:tabLst>
                      </a:pPr>
                      <a:r>
                        <a:rPr sz="1000">
                          <a:solidFill>
                            <a:srgbClr val="000000"/>
                          </a:solidFill>
                          <a:latin typeface="Times New Roman"/>
                          <a:ea typeface="Times New Roman"/>
                        </a:rPr>
                        <a:t>	3,114	</a:t>
                      </a:r>
                    </a:p>
                  </a:txBody>
                  <a:tcPr marL="0" marR="9144" marT="0" marB="18288" anchor="b">
                    <a:lnL w="0"/>
                    <a:lnR w="0"/>
                    <a:lnT w="0"/>
                    <a:lnB w="0"/>
                    <a:noFill/>
                  </a:tcPr>
                </a:tc>
                <a:extLst>
                  <a:ext uri="{0D108BD9-81ED-4DB2-BD59-A6C34878D82A}">
                    <a16:rowId xmlns:a16="http://schemas.microsoft.com/office/drawing/2014/main" val="10010"/>
                  </a:ext>
                </a:extLst>
              </a:tr>
              <a:tr h="190500">
                <a:tc gridSpan="2">
                  <a:txBody>
                    <a:bodyPr/>
                    <a:lstStyle>
                      <a:defPPr/>
                    </a:lstStyle>
                    <a:p>
                      <a:pPr algn="l">
                        <a:lnSpc>
                          <a:spcPct val="99600"/>
                        </a:lnSpc>
                      </a:pPr>
                      <a:r>
                        <a:rPr sz="1000">
                          <a:solidFill>
                            <a:srgbClr val="000000"/>
                          </a:solidFill>
                          <a:latin typeface="Times New Roman"/>
                          <a:ea typeface="Times New Roman"/>
                        </a:rPr>
                        <a:t>Plus: Total non-interest income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99872" algn="l"/>
                          <a:tab pos="890524" algn="l"/>
                        </a:tabLst>
                      </a:pPr>
                      <a:r>
                        <a:rPr sz="1000">
                          <a:solidFill>
                            <a:srgbClr val="000000"/>
                          </a:solidFill>
                          <a:latin typeface="Times New Roman"/>
                          <a:ea typeface="Times New Roman"/>
                        </a:rPr>
                        <a:t>	59,162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99872" algn="l"/>
                          <a:tab pos="890524" algn="l"/>
                        </a:tabLst>
                      </a:pPr>
                      <a:r>
                        <a:rPr sz="1000">
                          <a:solidFill>
                            <a:srgbClr val="000000"/>
                          </a:solidFill>
                          <a:latin typeface="Times New Roman"/>
                          <a:ea typeface="Times New Roman"/>
                        </a:rPr>
                        <a:t>	58,391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09397" algn="l"/>
                          <a:tab pos="900049" algn="l"/>
                        </a:tabLst>
                      </a:pPr>
                      <a:r>
                        <a:rPr sz="1000">
                          <a:solidFill>
                            <a:srgbClr val="000000"/>
                          </a:solidFill>
                          <a:latin typeface="Times New Roman"/>
                          <a:ea typeface="Times New Roman"/>
                        </a:rPr>
                        <a:t>	62,577	</a:t>
                      </a:r>
                    </a:p>
                  </a:txBody>
                  <a:tcPr marL="0" marR="9144" marT="0" marB="18288" anchor="b">
                    <a:lnL w="0"/>
                    <a:lnR w="0"/>
                    <a:lnT w="0"/>
                    <a:lnB w="0"/>
                    <a:noFill/>
                  </a:tcPr>
                </a:tc>
                <a:extLst>
                  <a:ext uri="{0D108BD9-81ED-4DB2-BD59-A6C34878D82A}">
                    <a16:rowId xmlns:a16="http://schemas.microsoft.com/office/drawing/2014/main" val="10011"/>
                  </a:ext>
                </a:extLst>
              </a:tr>
              <a:tr h="190500">
                <a:tc gridSpan="2">
                  <a:txBody>
                    <a:bodyPr/>
                    <a:lstStyle>
                      <a:defPPr/>
                    </a:lstStyle>
                    <a:p>
                      <a:pPr algn="l">
                        <a:lnSpc>
                          <a:spcPct val="99600"/>
                        </a:lnSpc>
                      </a:pPr>
                      <a:r>
                        <a:rPr sz="1000">
                          <a:solidFill>
                            <a:srgbClr val="000000"/>
                          </a:solidFill>
                          <a:latin typeface="Times New Roman"/>
                          <a:ea typeface="Times New Roman"/>
                        </a:rPr>
                        <a:t>Less: Investment securities (gains) losses, net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722122" algn="l"/>
                          <a:tab pos="890524" algn="l"/>
                        </a:tabLst>
                      </a:pPr>
                      <a:r>
                        <a:rPr sz="1000">
                          <a:solidFill>
                            <a:srgbClr val="000000"/>
                          </a:solidFill>
                          <a:latin typeface="Times New Roman"/>
                          <a:ea typeface="Times New Roman"/>
                        </a:rPr>
                        <a:t>	53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43331" algn="l"/>
                        </a:tabLst>
                      </a:pPr>
                      <a:r>
                        <a:rPr sz="1000">
                          <a:solidFill>
                            <a:srgbClr val="000000"/>
                          </a:solidFill>
                          <a:latin typeface="Times New Roman"/>
                          <a:ea typeface="Times New Roman"/>
                        </a:rPr>
                        <a:t>	(8)</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31647" algn="l"/>
                          <a:tab pos="900049"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2"/>
                  </a:ext>
                </a:extLst>
              </a:tr>
              <a:tr h="190500">
                <a:tc gridSpan="2">
                  <a:txBody>
                    <a:bodyPr/>
                    <a:lstStyle>
                      <a:defPPr/>
                    </a:lstStyle>
                    <a:p>
                      <a:pPr algn="l">
                        <a:lnSpc>
                          <a:spcPct val="99600"/>
                        </a:lnSpc>
                      </a:pPr>
                      <a:r>
                        <a:rPr sz="1000">
                          <a:solidFill>
                            <a:srgbClr val="000000"/>
                          </a:solidFill>
                          <a:latin typeface="Times New Roman"/>
                          <a:ea typeface="Times New Roman"/>
                        </a:rPr>
                        <a:t>Total revenue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$278,767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$240,641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82397" algn="l"/>
                          <a:tab pos="900049" algn="l"/>
                        </a:tabLst>
                      </a:pPr>
                      <a:r>
                        <a:rPr sz="1000">
                          <a:solidFill>
                            <a:srgbClr val="000000"/>
                          </a:solidFill>
                          <a:latin typeface="Times New Roman"/>
                          <a:ea typeface="Times New Roman"/>
                        </a:rPr>
                        <a:t>	$236,961	</a:t>
                      </a:r>
                    </a:p>
                  </a:txBody>
                  <a:tcPr marL="0" marR="9144" marT="0" marB="18288"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13"/>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14"/>
                  </a:ext>
                </a:extLst>
              </a:tr>
              <a:tr h="190500">
                <a:tc gridSpan="2">
                  <a:txBody>
                    <a:bodyPr/>
                    <a:lstStyle>
                      <a:defPPr/>
                    </a:lstStyle>
                    <a:p>
                      <a:pPr algn="l">
                        <a:lnSpc>
                          <a:spcPct val="99600"/>
                        </a:lnSpc>
                      </a:pPr>
                      <a:r>
                        <a:rPr sz="1000">
                          <a:solidFill>
                            <a:srgbClr val="000000"/>
                          </a:solidFill>
                          <a:latin typeface="Times New Roman"/>
                          <a:ea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57.8%</a:t>
                      </a:r>
                    </a:p>
                  </a:txBody>
                  <a:tcPr marL="27432"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61.4%</a:t>
                      </a:r>
                    </a:p>
                  </a:txBody>
                  <a:tcPr marL="27432" marR="9144"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60.3%</a:t>
                      </a:r>
                    </a:p>
                  </a:txBody>
                  <a:tcPr marL="27432" marR="9144" marT="0" marB="18288" anchor="b">
                    <a:lnL w="0"/>
                    <a:lnR w="0"/>
                    <a:lnT w="0"/>
                    <a:lnB w="38100" cmpd="dbl">
                      <a:solidFill>
                        <a:srgbClr val="000000"/>
                      </a:solidFill>
                      <a:prstDash val="solid"/>
                    </a:lnB>
                    <a:noFill/>
                  </a:tcPr>
                </a:tc>
                <a:extLst>
                  <a:ext uri="{0D108BD9-81ED-4DB2-BD59-A6C34878D82A}">
                    <a16:rowId xmlns:a16="http://schemas.microsoft.com/office/drawing/2014/main" val="10015"/>
                  </a:ext>
                </a:extLst>
              </a:tr>
            </a:tbl>
          </a:graphicData>
        </a:graphic>
      </p:graphicFrame>
      <p:graphicFrame>
        <p:nvGraphicFramePr>
          <p:cNvPr id="5" name="New Table"/>
          <p:cNvGraphicFramePr>
            <a:graphicFrameLocks noGrp="1"/>
          </p:cNvGraphicFramePr>
          <p:nvPr/>
        </p:nvGraphicFramePr>
        <p:xfrm>
          <a:off x="175006" y="4121785"/>
          <a:ext cx="8591550" cy="1819275"/>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962025">
                  <a:extLst>
                    <a:ext uri="{9D8B030D-6E8A-4147-A177-3AD203B41FA5}">
                      <a16:colId xmlns:a16="http://schemas.microsoft.com/office/drawing/2014/main" val="20001"/>
                    </a:ext>
                  </a:extLst>
                </a:gridCol>
                <a:gridCol w="142875">
                  <a:extLst>
                    <a:ext uri="{9D8B030D-6E8A-4147-A177-3AD203B41FA5}">
                      <a16:colId xmlns:a16="http://schemas.microsoft.com/office/drawing/2014/main" val="20002"/>
                    </a:ext>
                  </a:extLst>
                </a:gridCol>
                <a:gridCol w="904875">
                  <a:extLst>
                    <a:ext uri="{9D8B030D-6E8A-4147-A177-3AD203B41FA5}">
                      <a16:colId xmlns:a16="http://schemas.microsoft.com/office/drawing/2014/main" val="20003"/>
                    </a:ext>
                  </a:extLst>
                </a:gridCol>
                <a:gridCol w="104775">
                  <a:extLst>
                    <a:ext uri="{9D8B030D-6E8A-4147-A177-3AD203B41FA5}">
                      <a16:colId xmlns:a16="http://schemas.microsoft.com/office/drawing/2014/main" val="20004"/>
                    </a:ext>
                  </a:extLst>
                </a:gridCol>
                <a:gridCol w="952500">
                  <a:extLst>
                    <a:ext uri="{9D8B030D-6E8A-4147-A177-3AD203B41FA5}">
                      <a16:colId xmlns:a16="http://schemas.microsoft.com/office/drawing/2014/main" val="20005"/>
                    </a:ext>
                  </a:extLst>
                </a:gridCol>
                <a:gridCol w="85725">
                  <a:extLst>
                    <a:ext uri="{9D8B030D-6E8A-4147-A177-3AD203B41FA5}">
                      <a16:colId xmlns:a16="http://schemas.microsoft.com/office/drawing/2014/main" val="20006"/>
                    </a:ext>
                  </a:extLst>
                </a:gridCol>
                <a:gridCol w="952500">
                  <a:extLst>
                    <a:ext uri="{9D8B030D-6E8A-4147-A177-3AD203B41FA5}">
                      <a16:colId xmlns:a16="http://schemas.microsoft.com/office/drawing/2014/main" val="20007"/>
                    </a:ext>
                  </a:extLst>
                </a:gridCol>
                <a:gridCol w="152400">
                  <a:extLst>
                    <a:ext uri="{9D8B030D-6E8A-4147-A177-3AD203B41FA5}">
                      <a16:colId xmlns:a16="http://schemas.microsoft.com/office/drawing/2014/main" val="20008"/>
                    </a:ext>
                  </a:extLst>
                </a:gridCol>
                <a:gridCol w="952500">
                  <a:extLst>
                    <a:ext uri="{9D8B030D-6E8A-4147-A177-3AD203B41FA5}">
                      <a16:colId xmlns:a16="http://schemas.microsoft.com/office/drawing/2014/main" val="20009"/>
                    </a:ext>
                  </a:extLst>
                </a:gridCol>
              </a:tblGrid>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extLst>
                  <a:ext uri="{0D108BD9-81ED-4DB2-BD59-A6C34878D82A}">
                    <a16:rowId xmlns:a16="http://schemas.microsoft.com/office/drawing/2014/main" val="10000"/>
                  </a:ext>
                </a:extLst>
              </a:tr>
              <a:tr h="161925">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Jun 30</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0" anchor="b">
                    <a:lnL w="0"/>
                    <a:lnR w="0"/>
                    <a:lnT w="12700" cmpd="sng">
                      <a:solidFill>
                        <a:srgbClr val="000000"/>
                      </a:solidFill>
                      <a:prstDash val="solid"/>
                    </a:lnT>
                    <a:lnB w="0"/>
                    <a:noFill/>
                  </a:tcPr>
                </a:tc>
                <a:extLst>
                  <a:ext uri="{0D108BD9-81ED-4DB2-BD59-A6C34878D82A}">
                    <a16:rowId xmlns:a16="http://schemas.microsoft.com/office/drawing/2014/main" val="10001"/>
                  </a:ext>
                </a:extLst>
              </a:tr>
              <a:tr h="171450">
                <a:tc>
                  <a:txBody>
                    <a:bodyPr/>
                    <a:lstStyle>
                      <a:defPPr/>
                    </a:lstStyle>
                    <a:p>
                      <a:pPr algn="l">
                        <a:lnSpc>
                          <a:spcPct val="99600"/>
                        </a:lnSpc>
                      </a:pPr>
                      <a:r>
                        <a:rPr sz="1000" b="1" u="sng">
                          <a:solidFill>
                            <a:srgbClr val="000000"/>
                          </a:solidFill>
                          <a:latin typeface="Times New Roman"/>
                          <a:ea typeface="Times New Roman"/>
                        </a:rPr>
                        <a:t>Asset Quality, excluding PPP</a:t>
                      </a:r>
                    </a:p>
                  </a:txBody>
                  <a:tcPr marL="27432" marR="27432"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0" anchor="b">
                    <a:lnL w="0"/>
                    <a:lnR w="0"/>
                    <a:lnT w="0"/>
                    <a:lnB w="12700" cmpd="sng">
                      <a:solidFill>
                        <a:srgbClr val="000000"/>
                      </a:solidFill>
                      <a:prstDash val="solid"/>
                    </a:lnB>
                    <a:noFill/>
                  </a:tcPr>
                </a:tc>
                <a:extLst>
                  <a:ext uri="{0D108BD9-81ED-4DB2-BD59-A6C34878D82A}">
                    <a16:rowId xmlns:a16="http://schemas.microsoft.com/office/drawing/2014/main" val="10002"/>
                  </a:ext>
                </a:extLst>
              </a:tr>
              <a:tr h="171450">
                <a:tc>
                  <a:txBody>
                    <a:bodyPr/>
                    <a:lstStyle>
                      <a:defPPr/>
                    </a:lstStyle>
                    <a:p>
                      <a:pPr algn="l">
                        <a:lnSpc>
                          <a:spcPct val="99600"/>
                        </a:lnSpc>
                      </a:pPr>
                      <a:r>
                        <a:rPr sz="1000">
                          <a:solidFill>
                            <a:srgbClr val="000000"/>
                          </a:solidFill>
                          <a:latin typeface="Times New Roman"/>
                          <a:ea typeface="Times New Roman"/>
                        </a:rPr>
                        <a:t>ACL - loans (numerator)</a:t>
                      </a:r>
                    </a:p>
                  </a:txBody>
                  <a:tcPr marL="27432" marR="27432" marT="0" marB="0" anchor="b">
                    <a:lnL w="0"/>
                    <a:lnR w="0"/>
                    <a:lnT w="0"/>
                    <a:lnB w="0"/>
                    <a:noFill/>
                  </a:tcPr>
                </a:tc>
                <a:tc>
                  <a:txBody>
                    <a:bodyPr/>
                    <a:lstStyle>
                      <a:defPPr/>
                    </a:lstStyle>
                    <a:p>
                      <a:pPr algn="r">
                        <a:lnSpc>
                          <a:spcPct val="99600"/>
                        </a:lnSpc>
                        <a:tabLst>
                          <a:tab pos="401447" algn="l"/>
                          <a:tab pos="919099" algn="l"/>
                        </a:tabLst>
                      </a:pPr>
                      <a:r>
                        <a:rPr sz="1000">
                          <a:solidFill>
                            <a:srgbClr val="000000"/>
                          </a:solidFill>
                          <a:latin typeface="Times New Roman"/>
                          <a:ea typeface="Times New Roman"/>
                        </a:rPr>
                        <a:t>	$266,838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4297" algn="l"/>
                          <a:tab pos="861949" algn="l"/>
                        </a:tabLst>
                      </a:pPr>
                      <a:r>
                        <a:rPr sz="1000">
                          <a:solidFill>
                            <a:srgbClr val="000000"/>
                          </a:solidFill>
                          <a:latin typeface="Times New Roman"/>
                          <a:ea typeface="Times New Roman"/>
                        </a:rPr>
                        <a:t>	$248,564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$243,705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$249,001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$256,727	</a:t>
                      </a:r>
                    </a:p>
                  </a:txBody>
                  <a:tcPr marL="0" marR="9144" marT="0" marB="0"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03"/>
                  </a:ext>
                </a:extLst>
              </a:tr>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04"/>
                  </a:ext>
                </a:extLst>
              </a:tr>
              <a:tr h="161925">
                <a:tc>
                  <a:txBody>
                    <a:bodyPr/>
                    <a:lstStyle>
                      <a:defPPr/>
                    </a:lstStyle>
                    <a:p>
                      <a:pPr algn="l">
                        <a:lnSpc>
                          <a:spcPct val="99600"/>
                        </a:lnSpc>
                      </a:pPr>
                      <a:r>
                        <a:rPr sz="1000">
                          <a:solidFill>
                            <a:srgbClr val="000000"/>
                          </a:solidFill>
                          <a:latin typeface="Times New Roman"/>
                          <a:ea typeface="Times New Roman"/>
                        </a:rPr>
                        <a:t>Net loans</a:t>
                      </a:r>
                    </a:p>
                  </a:txBody>
                  <a:tcPr marL="27432" marR="27432" marT="0" marB="0" anchor="b">
                    <a:lnL w="0"/>
                    <a:lnR w="0"/>
                    <a:lnT w="0"/>
                    <a:lnB w="0"/>
                    <a:noFill/>
                  </a:tcPr>
                </a:tc>
                <a:tc>
                  <a:txBody>
                    <a:bodyPr/>
                    <a:lstStyle>
                      <a:defPPr/>
                    </a:lstStyle>
                    <a:p>
                      <a:pPr algn="r">
                        <a:lnSpc>
                          <a:spcPct val="99600"/>
                        </a:lnSpc>
                        <a:tabLst>
                          <a:tab pos="242697" algn="l"/>
                          <a:tab pos="919099" algn="l"/>
                        </a:tabLst>
                      </a:pPr>
                      <a:r>
                        <a:rPr sz="1000">
                          <a:solidFill>
                            <a:srgbClr val="000000"/>
                          </a:solidFill>
                          <a:latin typeface="Times New Roman"/>
                          <a:ea typeface="Times New Roman"/>
                        </a:rPr>
                        <a:t>	$19,695,199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85547" algn="l"/>
                          <a:tab pos="861949" algn="l"/>
                        </a:tabLst>
                      </a:pPr>
                      <a:r>
                        <a:rPr sz="1000">
                          <a:solidFill>
                            <a:srgbClr val="000000"/>
                          </a:solidFill>
                          <a:latin typeface="Times New Roman"/>
                          <a:ea typeface="Times New Roman"/>
                        </a:rPr>
                        <a:t>	$18,920,950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$18,476,119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$18,325,350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$18,269,407	</a:t>
                      </a:r>
                    </a:p>
                  </a:txBody>
                  <a:tcPr marL="0" marR="9144" marT="0" marB="0" anchor="b">
                    <a:lnL w="0"/>
                    <a:lnR w="0"/>
                    <a:lnT w="0"/>
                    <a:lnB w="0"/>
                    <a:noFill/>
                  </a:tcPr>
                </a:tc>
                <a:extLst>
                  <a:ext uri="{0D108BD9-81ED-4DB2-BD59-A6C34878D82A}">
                    <a16:rowId xmlns:a16="http://schemas.microsoft.com/office/drawing/2014/main" val="10005"/>
                  </a:ext>
                </a:extLst>
              </a:tr>
              <a:tr h="171450">
                <a:tc>
                  <a:txBody>
                    <a:bodyPr/>
                    <a:lstStyle>
                      <a:defPPr/>
                    </a:lstStyle>
                    <a:p>
                      <a:pPr algn="l">
                        <a:lnSpc>
                          <a:spcPct val="99600"/>
                        </a:lnSpc>
                      </a:pPr>
                      <a:r>
                        <a:rPr sz="1000">
                          <a:solidFill>
                            <a:srgbClr val="000000"/>
                          </a:solidFill>
                          <a:latin typeface="Times New Roman"/>
                          <a:ea typeface="Times New Roman"/>
                        </a:rPr>
                        <a:t>Less: PPP loans</a:t>
                      </a:r>
                    </a:p>
                  </a:txBody>
                  <a:tcPr marL="27432" marR="27432" marT="0" marB="0" anchor="b">
                    <a:lnL w="0"/>
                    <a:lnR w="0"/>
                    <a:lnT w="0"/>
                    <a:lnB w="0"/>
                    <a:noFill/>
                  </a:tcPr>
                </a:tc>
                <a:tc>
                  <a:txBody>
                    <a:bodyPr/>
                    <a:lstStyle>
                      <a:defPPr/>
                    </a:lstStyle>
                    <a:p>
                      <a:pPr algn="r">
                        <a:lnSpc>
                          <a:spcPct val="99600"/>
                        </a:lnSpc>
                        <a:tabLst>
                          <a:tab pos="486156" algn="l"/>
                        </a:tabLst>
                      </a:pPr>
                      <a:r>
                        <a:rPr sz="1000">
                          <a:solidFill>
                            <a:srgbClr val="000000"/>
                          </a:solidFill>
                          <a:latin typeface="Times New Roman"/>
                          <a:ea typeface="Times New Roman"/>
                        </a:rPr>
                        <a:t>	(32,090)</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29006" algn="l"/>
                        </a:tabLst>
                      </a:pPr>
                      <a:r>
                        <a:rPr sz="1000">
                          <a:solidFill>
                            <a:srgbClr val="000000"/>
                          </a:solidFill>
                          <a:latin typeface="Times New Roman"/>
                          <a:ea typeface="Times New Roman"/>
                        </a:rPr>
                        <a:t>	(72,423)</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(164,277)</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(301,253)</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(590,447)</a:t>
                      </a:r>
                    </a:p>
                  </a:txBody>
                  <a:tcPr marL="0" marR="9144" marT="0" marB="0" anchor="b">
                    <a:lnL w="0"/>
                    <a:lnR w="0"/>
                    <a:lnT w="0"/>
                    <a:lnB w="12700" cmpd="sng">
                      <a:solidFill>
                        <a:srgbClr val="000000"/>
                      </a:solidFill>
                      <a:prstDash val="solid"/>
                    </a:lnB>
                    <a:noFill/>
                  </a:tcPr>
                </a:tc>
                <a:extLst>
                  <a:ext uri="{0D108BD9-81ED-4DB2-BD59-A6C34878D82A}">
                    <a16:rowId xmlns:a16="http://schemas.microsoft.com/office/drawing/2014/main" val="10006"/>
                  </a:ext>
                </a:extLst>
              </a:tr>
              <a:tr h="161925">
                <a:tc>
                  <a:txBody>
                    <a:bodyPr/>
                    <a:lstStyle>
                      <a:defPPr/>
                    </a:lstStyle>
                    <a:p>
                      <a:pPr algn="l">
                        <a:lnSpc>
                          <a:spcPct val="99600"/>
                        </a:lnSpc>
                      </a:pPr>
                      <a:r>
                        <a:rPr sz="1000">
                          <a:solidFill>
                            <a:srgbClr val="000000"/>
                          </a:solidFill>
                          <a:latin typeface="Times New Roman"/>
                          <a:ea typeface="Times New Roman"/>
                        </a:rPr>
                        <a:t>Total adjusted loans (denominator)</a:t>
                      </a:r>
                    </a:p>
                  </a:txBody>
                  <a:tcPr marL="27432" marR="27432" marT="0" marB="0" anchor="b">
                    <a:lnL w="0"/>
                    <a:lnR w="0"/>
                    <a:lnT w="0"/>
                    <a:lnB w="0"/>
                    <a:noFill/>
                  </a:tcPr>
                </a:tc>
                <a:tc>
                  <a:txBody>
                    <a:bodyPr/>
                    <a:lstStyle>
                      <a:defPPr/>
                    </a:lstStyle>
                    <a:p>
                      <a:pPr algn="r">
                        <a:lnSpc>
                          <a:spcPct val="99600"/>
                        </a:lnSpc>
                        <a:tabLst>
                          <a:tab pos="242697" algn="l"/>
                          <a:tab pos="919099" algn="l"/>
                        </a:tabLst>
                      </a:pPr>
                      <a:r>
                        <a:rPr sz="1000">
                          <a:solidFill>
                            <a:srgbClr val="000000"/>
                          </a:solidFill>
                          <a:latin typeface="Times New Roman"/>
                          <a:ea typeface="Times New Roman"/>
                        </a:rPr>
                        <a:t>	$19,663,109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85547" algn="l"/>
                          <a:tab pos="861949" algn="l"/>
                        </a:tabLst>
                      </a:pPr>
                      <a:r>
                        <a:rPr sz="1000">
                          <a:solidFill>
                            <a:srgbClr val="000000"/>
                          </a:solidFill>
                          <a:latin typeface="Times New Roman"/>
                          <a:ea typeface="Times New Roman"/>
                        </a:rPr>
                        <a:t>	$18,848,527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$18,311,842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$18,024,097	</a:t>
                      </a:r>
                    </a:p>
                  </a:txBody>
                  <a:tcPr marL="0" marR="9144" marT="0" marB="0"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$17,678,960	</a:t>
                      </a:r>
                    </a:p>
                  </a:txBody>
                  <a:tcPr marL="0" marR="9144" marT="0" marB="0"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07"/>
                  </a:ext>
                </a:extLst>
              </a:tr>
              <a:tr h="17145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08"/>
                  </a:ext>
                </a:extLst>
              </a:tr>
              <a:tr h="161925">
                <a:tc>
                  <a:txBody>
                    <a:bodyPr/>
                    <a:lstStyle>
                      <a:defPPr/>
                    </a:lstStyle>
                    <a:p>
                      <a:pPr algn="l">
                        <a:lnSpc>
                          <a:spcPct val="99600"/>
                        </a:lnSpc>
                      </a:pPr>
                      <a:r>
                        <a:rPr sz="1000">
                          <a:solidFill>
                            <a:srgbClr val="000000"/>
                          </a:solidFill>
                          <a:latin typeface="Times New Roman"/>
                          <a:ea typeface="Times New Roman"/>
                        </a:rPr>
                        <a:t>ACL - loans to total adjusted loans</a:t>
                      </a:r>
                    </a:p>
                  </a:txBody>
                  <a:tcPr marL="27432" marR="27432"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1.36%</a:t>
                      </a:r>
                    </a:p>
                  </a:txBody>
                  <a:tcPr marL="27432" marR="9144" marT="0" marB="0"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1.32%</a:t>
                      </a:r>
                    </a:p>
                  </a:txBody>
                  <a:tcPr marL="27432" marR="9144" marT="0" marB="0"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1.33%</a:t>
                      </a:r>
                    </a:p>
                  </a:txBody>
                  <a:tcPr marL="27432" marR="9144" marT="0" marB="0"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1.38%</a:t>
                      </a:r>
                    </a:p>
                  </a:txBody>
                  <a:tcPr marL="27432" marR="9144" marT="0" marB="0"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1.45%</a:t>
                      </a:r>
                    </a:p>
                  </a:txBody>
                  <a:tcPr marL="27432" marR="9144" marT="0" marB="0" anchor="b">
                    <a:lnL w="0"/>
                    <a:lnR w="0"/>
                    <a:lnT w="0"/>
                    <a:lnB w="38100" cmpd="dbl">
                      <a:solidFill>
                        <a:srgbClr val="000000"/>
                      </a:solidFill>
                      <a:prstDash val="solid"/>
                    </a:lnB>
                    <a:noFill/>
                  </a:tcPr>
                </a:tc>
                <a:extLst>
                  <a:ext uri="{0D108BD9-81ED-4DB2-BD59-A6C34878D82A}">
                    <a16:rowId xmlns:a16="http://schemas.microsoft.com/office/drawing/2014/main" val="10009"/>
                  </a:ext>
                </a:extLst>
              </a:tr>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55321" y="715518"/>
            <a:ext cx="8727313" cy="535190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ts val="1000"/>
              </a:spcBef>
              <a:spcAft>
                <a:spcPct val="0"/>
              </a:spcAft>
            </a:pPr>
            <a:r>
              <a:rPr sz="1200">
                <a:solidFill>
                  <a:srgbClr val="000000"/>
                </a:solidFill>
                <a:latin typeface="Calibri"/>
                <a:ea typeface="Calibri"/>
              </a:rPr>
              <a:t>This presentation may contain forward-looking statements with respect to the Corporation’s financial condition, results of operations and business. Do not unduly rely on forward-looking statements. Forward-looking statements can be identified by the use of words such as "may," "should," "will," "could," "estimates," "predicts," "potential," "continue," "anticipates," "believes," "plans," "expects," "future," "intends," “projects,” the negative of these terms and other comparable terminology.  These forward-looking statements may include projections of, or guidance on, the Corporation’s future financial performance, expected levels of future expenses, including future credit losses, anticipated growth strategies, descriptions of new business initiatives and anticipated trends in the Corporation’s business or financial results.  Management’s "2022 Outlook "contained herein is comprised of forward-looking statements.</a:t>
            </a:r>
          </a:p>
          <a:p>
            <a:pPr algn="just" defTabSz="457200">
              <a:lnSpc>
                <a:spcPct val="100000"/>
              </a:lnSpc>
              <a:spcBef>
                <a:spcPts val="1000"/>
              </a:spcBef>
              <a:spcAft>
                <a:spcPct val="0"/>
              </a:spcAft>
            </a:pPr>
            <a:r>
              <a:rPr sz="1200">
                <a:solidFill>
                  <a:srgbClr val="000000"/>
                </a:solidFill>
                <a:latin typeface="Calibri"/>
                <a:ea typeface="Calibri"/>
              </a:rPr>
              <a:t>Forward-looking statements are neither historical facts, nor assurance of future performance.  Instead, the statements are based on current beliefs, expectations and assumptions regarding the future of the Corporation’s business, future plans and strategies, projections, anticipated events and trends, the economy and other future conditions.  Because forward-looking statements relate to the future, they are subject to inherent uncertainties, risks and changes in circumstances that are difficult to predict and many of which are outside of the Corporation’s control, and actual results and financial condition may differ materially from those indicated in the forward-looking statements.  Therefore, you should not unduly rely on any of these forward-looking statements.  Any forward-looking statement is based only on information currently available and speaks only as of the date when made.  The Corporation undertakes no obligation, other than as required by law, to update or revise any forward-looking statements, whether as a result of new information, future events or otherwise.</a:t>
            </a:r>
          </a:p>
          <a:p>
            <a:pPr algn="l" defTabSz="457200">
              <a:lnSpc>
                <a:spcPct val="100000"/>
              </a:lnSpc>
              <a:spcBef>
                <a:spcPct val="0"/>
              </a:spcBef>
              <a:spcAft>
                <a:spcPct val="0"/>
              </a:spcAft>
            </a:pPr>
            <a:endParaRPr sz="1200">
              <a:solidFill>
                <a:srgbClr val="000000"/>
              </a:solidFill>
              <a:latin typeface="Calibri"/>
              <a:ea typeface="Calibri"/>
            </a:endParaRPr>
          </a:p>
          <a:p>
            <a:pPr algn="just" defTabSz="457200">
              <a:lnSpc>
                <a:spcPct val="100000"/>
              </a:lnSpc>
              <a:spcBef>
                <a:spcPct val="0"/>
              </a:spcBef>
              <a:spcAft>
                <a:spcPct val="0"/>
              </a:spcAft>
            </a:pPr>
            <a:r>
              <a:rPr sz="1200">
                <a:solidFill>
                  <a:srgbClr val="000000"/>
                </a:solidFill>
                <a:latin typeface="Calibri"/>
                <a:ea typeface="Calibri"/>
              </a:rPr>
              <a:t>A discussion of certain risks and uncertainties affecting the Corporation, and some of the factors that could cause the Corporation’s actual results to differ materially from those described in the forward-looking statements, can be found in the sections entitled “Risk Factors” and “Management’s Discussion and Analysis of Financial Condition and Results of Operations” in the Corporation’s Annual Report on Form 10-K for the year ended December 31, 2021, Quarterly Reports on Form 10-Q for the quarters ended March 31, 2022 and June 30, 2022 and other current and periodic reports, which have been or will be filed with the Securities and Exchange Commission (the "SEC") and are or will be available in the Investor Relations section of the Corporation’s website </a:t>
            </a:r>
            <a:r>
              <a:rPr sz="1200">
                <a:solidFill>
                  <a:srgbClr val="3051F2"/>
                </a:solidFill>
                <a:latin typeface="Calibri"/>
                <a:ea typeface="Calibri"/>
              </a:rPr>
              <a:t>(www.fultonbank.com)</a:t>
            </a:r>
            <a:r>
              <a:rPr sz="1200">
                <a:solidFill>
                  <a:srgbClr val="000000"/>
                </a:solidFill>
                <a:latin typeface="Calibri"/>
                <a:ea typeface="Calibri"/>
              </a:rPr>
              <a:t> and on the SEC’s website </a:t>
            </a:r>
            <a:r>
              <a:rPr sz="1200">
                <a:solidFill>
                  <a:srgbClr val="3051F2"/>
                </a:solidFill>
                <a:latin typeface="Calibri"/>
                <a:ea typeface="Calibri"/>
              </a:rPr>
              <a:t>(www.sec.gov)</a:t>
            </a:r>
            <a:r>
              <a:rPr sz="1200">
                <a:solidFill>
                  <a:srgbClr val="000000"/>
                </a:solidFill>
                <a:latin typeface="Calibri"/>
                <a:ea typeface="Calibri"/>
              </a:rPr>
              <a:t>.</a:t>
            </a:r>
          </a:p>
          <a:p>
            <a:pPr algn="l" defTabSz="457200">
              <a:lnSpc>
                <a:spcPct val="100000"/>
              </a:lnSpc>
              <a:spcBef>
                <a:spcPct val="0"/>
              </a:spcBef>
              <a:spcAft>
                <a:spcPct val="0"/>
              </a:spcAft>
            </a:pPr>
            <a:endParaRPr sz="1200">
              <a:solidFill>
                <a:srgbClr val="000000"/>
              </a:solidFill>
              <a:latin typeface="Calibri"/>
              <a:ea typeface="Calibri"/>
            </a:endParaRPr>
          </a:p>
          <a:p>
            <a:pPr algn="just" defTabSz="457200">
              <a:lnSpc>
                <a:spcPct val="100000"/>
              </a:lnSpc>
              <a:spcBef>
                <a:spcPct val="0"/>
              </a:spcBef>
              <a:spcAft>
                <a:spcPct val="0"/>
              </a:spcAft>
            </a:pPr>
            <a:r>
              <a:rPr sz="1200">
                <a:solidFill>
                  <a:srgbClr val="000000"/>
                </a:solidFill>
                <a:latin typeface="Calibri"/>
                <a:ea typeface="Calibri"/>
              </a:rPr>
              <a:t>The Corporation uses certain financial measures in this presentation that have been derived by methods other than Generally Accepted Accounting Principles ("GAAP"). These non-GAAP financial measures are reconciled to the most comparable GAAP measures at the end of this presentation.</a:t>
            </a:r>
          </a:p>
          <a:p>
            <a:pPr algn="l" defTabSz="457200">
              <a:lnSpc>
                <a:spcPct val="150000"/>
              </a:lnSpc>
              <a:spcBef>
                <a:spcPts val="1000"/>
              </a:spcBef>
              <a:spcAft>
                <a:spcPct val="0"/>
              </a:spcAft>
            </a:pPr>
            <a:endParaRPr sz="1400">
              <a:solidFill>
                <a:srgbClr val="000000"/>
              </a:solidFill>
              <a:latin typeface="Arial"/>
              <a:ea typeface="Arial"/>
            </a:endParaRPr>
          </a:p>
        </p:txBody>
      </p:sp>
      <p:sp>
        <p:nvSpPr>
          <p:cNvPr id="3" name="New shape"/>
          <p:cNvSpPr/>
          <p:nvPr/>
        </p:nvSpPr>
        <p:spPr>
          <a:xfrm>
            <a:off x="919353" y="80772"/>
            <a:ext cx="8833231" cy="77431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3200" b="1">
                <a:solidFill>
                  <a:srgbClr val="263B80"/>
                </a:solidFill>
                <a:latin typeface="Arial"/>
                <a:ea typeface="Arial"/>
              </a:rPr>
              <a:t>FORWARD-LOOKING STATEMENTS</a:t>
            </a:r>
          </a:p>
        </p:txBody>
      </p:sp>
      <p:sp>
        <p:nvSpPr>
          <p:cNvPr id="4"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B5807314-571C-4B44-B797-3D226A5E1F7C}" type="slidenum">
              <a:rPr sz="1200">
                <a:solidFill>
                  <a:srgbClr val="FFFFFF"/>
                </a:solidFill>
                <a:latin typeface="Arial"/>
                <a:ea typeface="Arial"/>
              </a:rPr>
              <a:pPr/>
              <a:t>2</a:t>
            </a:fld>
            <a:endParaRPr sz="1200">
              <a:solidFill>
                <a:srgbClr val="FFFFFF"/>
              </a:solidFill>
              <a:latin typeface="Arial"/>
              <a:ea typeface="Aria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541018" y="6397625"/>
            <a:ext cx="7166102" cy="392938"/>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0" indent="12700" algn="l" defTabSz="457200">
              <a:lnSpc>
                <a:spcPct val="100000"/>
              </a:lnSpc>
              <a:spcBef>
                <a:spcPct val="0"/>
              </a:spcBef>
              <a:spcAft>
                <a:spcPct val="0"/>
              </a:spcAft>
            </a:pPr>
            <a:r>
              <a:rPr sz="900" i="1" baseline="30000">
                <a:solidFill>
                  <a:srgbClr val="000000"/>
                </a:solidFill>
                <a:latin typeface="Calibri"/>
                <a:ea typeface="Calibri"/>
              </a:rPr>
              <a:t>(1)</a:t>
            </a:r>
            <a:r>
              <a:rPr sz="900" i="1">
                <a:solidFill>
                  <a:srgbClr val="000000"/>
                </a:solidFill>
                <a:latin typeface="Calibri"/>
                <a:ea typeface="Calibri"/>
              </a:rPr>
              <a:t> Non-GAAP financial measure.  Please refer to the calculation and management’s reasons for using this measure on the slide titled “Non-GAAP   </a:t>
            </a:r>
          </a:p>
          <a:p>
            <a:pPr marL="0" indent="12700" algn="l" defTabSz="457200">
              <a:lnSpc>
                <a:spcPct val="100000"/>
              </a:lnSpc>
              <a:spcBef>
                <a:spcPct val="0"/>
              </a:spcBef>
              <a:spcAft>
                <a:spcPct val="0"/>
              </a:spcAft>
            </a:pPr>
            <a:r>
              <a:rPr sz="900" i="1">
                <a:solidFill>
                  <a:srgbClr val="000000"/>
                </a:solidFill>
                <a:latin typeface="Calibri"/>
                <a:ea typeface="Calibri"/>
              </a:rPr>
              <a:t>    Reconciliation” at the end of this presentation</a:t>
            </a:r>
            <a:r>
              <a:rPr sz="1000" i="1">
                <a:solidFill>
                  <a:srgbClr val="000000"/>
                </a:solidFill>
                <a:latin typeface="Calibri"/>
                <a:ea typeface="Calibri"/>
              </a:rPr>
              <a:t>.</a:t>
            </a:r>
          </a:p>
        </p:txBody>
      </p:sp>
      <p:sp>
        <p:nvSpPr>
          <p:cNvPr id="3" name="New shape"/>
          <p:cNvSpPr/>
          <p:nvPr/>
        </p:nvSpPr>
        <p:spPr>
          <a:xfrm>
            <a:off x="261493" y="176657"/>
            <a:ext cx="8775446" cy="104038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INCOME STATEMENT SUMMARY</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FA0EFE90-8F71-4F47-AD96-1B39540EE08E}" type="slidenum">
              <a:rPr sz="1200">
                <a:solidFill>
                  <a:srgbClr val="FFFFFF"/>
                </a:solidFill>
                <a:latin typeface="Arial"/>
                <a:ea typeface="Arial"/>
              </a:rPr>
              <a:pPr/>
              <a:t>3</a:t>
            </a:fld>
            <a:endParaRPr sz="1200">
              <a:solidFill>
                <a:srgbClr val="FFFFFF"/>
              </a:solidFill>
              <a:latin typeface="Arial"/>
              <a:ea typeface="Arial"/>
            </a:endParaRPr>
          </a:p>
        </p:txBody>
      </p:sp>
      <p:graphicFrame>
        <p:nvGraphicFramePr>
          <p:cNvPr id="5" name="New Table"/>
          <p:cNvGraphicFramePr>
            <a:graphicFrameLocks noGrp="1"/>
          </p:cNvGraphicFramePr>
          <p:nvPr/>
        </p:nvGraphicFramePr>
        <p:xfrm>
          <a:off x="766826" y="696849"/>
          <a:ext cx="7610475" cy="5362575"/>
        </p:xfrm>
        <a:graphic>
          <a:graphicData uri="http://schemas.openxmlformats.org/drawingml/2006/table">
            <a:tbl>
              <a:tblPr>
                <a:tableStyleId>{5C22544A-7EE6-4342-B048-85BDC9FD1C3A}</a:tableStyleId>
              </a:tblPr>
              <a:tblGrid>
                <a:gridCol w="2943225">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209550">
                <a:tc>
                  <a:txBody>
                    <a:bodyPr/>
                    <a:lstStyle>
                      <a:defPPr/>
                    </a:lstStyle>
                    <a:p>
                      <a:endParaRPr sz="100"/>
                    </a:p>
                  </a:txBody>
                  <a:tcPr marL="0" marR="0" marT="0" marB="0"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000" b="1" u="sng">
                          <a:solidFill>
                            <a:srgbClr val="000000"/>
                          </a:solidFill>
                          <a:latin typeface="Arial"/>
                          <a:ea typeface="Arial"/>
                        </a:rPr>
                        <a:t>3Q22</a:t>
                      </a:r>
                    </a:p>
                  </a:txBody>
                  <a:tcPr marL="27432" marR="9144" marT="0" marB="18288"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000" b="1" u="sng">
                          <a:solidFill>
                            <a:srgbClr val="000000"/>
                          </a:solidFill>
                          <a:latin typeface="Arial"/>
                          <a:ea typeface="Arial"/>
                        </a:rPr>
                        <a:t>2Q22</a:t>
                      </a:r>
                    </a:p>
                  </a:txBody>
                  <a:tcPr marL="27432" marR="9144" marT="0" marB="18288"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000" b="1" u="sng">
                          <a:solidFill>
                            <a:srgbClr val="000000"/>
                          </a:solidFill>
                          <a:latin typeface="Arial"/>
                          <a:ea typeface="Arial"/>
                        </a:rPr>
                        <a:t>3Q21</a:t>
                      </a:r>
                    </a:p>
                  </a:txBody>
                  <a:tcPr marL="27432"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12700" cmpd="sng">
                      <a:solidFill>
                        <a:srgbClr val="000000"/>
                      </a:solidFill>
                      <a:prstDash val="solid"/>
                    </a:lnT>
                    <a:lnB w="0"/>
                    <a:solidFill>
                      <a:srgbClr val="FFFFFF"/>
                    </a:solidFill>
                  </a:tcPr>
                </a:tc>
                <a:tc gridSpan="3">
                  <a:txBody>
                    <a:bodyPr/>
                    <a:lstStyle>
                      <a:defPPr/>
                    </a:lstStyle>
                    <a:p>
                      <a:pPr algn="ctr">
                        <a:lnSpc>
                          <a:spcPct val="99600"/>
                        </a:lnSpc>
                      </a:pPr>
                      <a:r>
                        <a:rPr sz="1000" i="1">
                          <a:solidFill>
                            <a:srgbClr val="000000"/>
                          </a:solidFill>
                          <a:latin typeface="Arial"/>
                          <a:ea typeface="Arial"/>
                        </a:rPr>
                        <a:t>(dollars in thousands, except per-share data)</a:t>
                      </a:r>
                    </a:p>
                  </a:txBody>
                  <a:tcPr marL="27432" marR="9144" marT="0" marB="18288" anchor="b">
                    <a:lnL w="0"/>
                    <a:lnR w="0"/>
                    <a:lnT w="12700" cmpd="sng">
                      <a:solidFill>
                        <a:srgbClr val="000000"/>
                      </a:solidFill>
                      <a:prstDash val="solid"/>
                    </a:lnT>
                    <a:lnB w="0"/>
                    <a:solidFill>
                      <a:srgbClr val="FFFFFF"/>
                    </a:solid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extLst>
                  <a:ext uri="{0D108BD9-81ED-4DB2-BD59-A6C34878D82A}">
                    <a16:rowId xmlns:a16="http://schemas.microsoft.com/office/drawing/2014/main" val="10001"/>
                  </a:ext>
                </a:extLst>
              </a:tr>
              <a:tr h="257175">
                <a:tc>
                  <a:txBody>
                    <a:bodyPr/>
                    <a:lstStyle>
                      <a:defPPr/>
                    </a:lstStyle>
                    <a:p>
                      <a:pPr algn="l">
                        <a:lnSpc>
                          <a:spcPct val="99600"/>
                        </a:lnSpc>
                      </a:pPr>
                      <a:r>
                        <a:rPr sz="1000" b="1">
                          <a:solidFill>
                            <a:srgbClr val="000000"/>
                          </a:solidFill>
                          <a:latin typeface="Arial"/>
                          <a:ea typeface="Arial"/>
                        </a:rPr>
                        <a:t>Net Interest Income</a:t>
                      </a:r>
                    </a:p>
                  </a:txBody>
                  <a:tcPr marL="27432" marR="27432" marT="0" marB="18288" anchor="b">
                    <a:lnL w="0"/>
                    <a:lnR w="0"/>
                    <a:lnT w="0"/>
                    <a:lnB w="0"/>
                    <a:solidFill>
                      <a:srgbClr val="FFFFFF"/>
                    </a:solidFill>
                  </a:tcPr>
                </a:tc>
                <a:tc>
                  <a:txBody>
                    <a:bodyPr/>
                    <a:lstStyle>
                      <a:defPPr/>
                    </a:lstStyle>
                    <a:p>
                      <a:pPr algn="r">
                        <a:lnSpc>
                          <a:spcPct val="99600"/>
                        </a:lnSpc>
                        <a:tabLst>
                          <a:tab pos="835406" algn="l"/>
                          <a:tab pos="1519174" algn="l"/>
                        </a:tabLst>
                      </a:pPr>
                      <a:r>
                        <a:rPr sz="1000" b="1">
                          <a:solidFill>
                            <a:srgbClr val="000000"/>
                          </a:solidFill>
                          <a:latin typeface="Arial"/>
                          <a:ea typeface="Arial"/>
                        </a:rPr>
                        <a:t>	$215,582	</a:t>
                      </a:r>
                    </a:p>
                  </a:txBody>
                  <a:tcPr marL="0" marR="9144" marT="0" marB="18288" anchor="b">
                    <a:lnL w="0"/>
                    <a:lnR w="0"/>
                    <a:lnT w="0"/>
                    <a:lnB w="0"/>
                    <a:solidFill>
                      <a:srgbClr val="FFFFFF"/>
                    </a:solidFill>
                  </a:tcPr>
                </a:tc>
                <a:tc>
                  <a:txBody>
                    <a:bodyPr/>
                    <a:lstStyle>
                      <a:defPPr/>
                    </a:lstStyle>
                    <a:p>
                      <a:pPr algn="r">
                        <a:lnSpc>
                          <a:spcPct val="99600"/>
                        </a:lnSpc>
                        <a:tabLst>
                          <a:tab pos="825881" algn="l"/>
                          <a:tab pos="1509649" algn="l"/>
                        </a:tabLst>
                      </a:pPr>
                      <a:r>
                        <a:rPr sz="1000">
                          <a:solidFill>
                            <a:srgbClr val="000000"/>
                          </a:solidFill>
                          <a:latin typeface="Arial"/>
                          <a:ea typeface="Arial"/>
                        </a:rPr>
                        <a:t>	$178,831	</a:t>
                      </a:r>
                    </a:p>
                  </a:txBody>
                  <a:tcPr marL="0" marR="9144" marT="0" marB="18288" anchor="b">
                    <a:lnL w="0"/>
                    <a:lnR w="0"/>
                    <a:lnT w="0"/>
                    <a:lnB w="0"/>
                    <a:solidFill>
                      <a:srgbClr val="FFFFFF"/>
                    </a:solidFill>
                  </a:tcPr>
                </a:tc>
                <a:tc>
                  <a:txBody>
                    <a:bodyPr/>
                    <a:lstStyle>
                      <a:defPPr/>
                    </a:lstStyle>
                    <a:p>
                      <a:pPr algn="r">
                        <a:lnSpc>
                          <a:spcPct val="99600"/>
                        </a:lnSpc>
                        <a:tabLst>
                          <a:tab pos="825881" algn="l"/>
                          <a:tab pos="1509649" algn="l"/>
                        </a:tabLst>
                      </a:pPr>
                      <a:r>
                        <a:rPr sz="1000">
                          <a:solidFill>
                            <a:srgbClr val="000000"/>
                          </a:solidFill>
                          <a:latin typeface="Arial"/>
                          <a:ea typeface="Arial"/>
                        </a:rPr>
                        <a:t>	$171,270	</a:t>
                      </a:r>
                    </a:p>
                  </a:txBody>
                  <a:tcPr marL="0" marR="9144" marT="0" marB="18288" anchor="b">
                    <a:lnL w="0"/>
                    <a:lnR w="0"/>
                    <a:lnT w="0"/>
                    <a:lnB w="0"/>
                    <a:solidFill>
                      <a:srgbClr val="FFFFFF"/>
                    </a:solidFill>
                  </a:tcPr>
                </a:tc>
                <a:extLst>
                  <a:ext uri="{0D108BD9-81ED-4DB2-BD59-A6C34878D82A}">
                    <a16:rowId xmlns:a16="http://schemas.microsoft.com/office/drawing/2014/main" val="10002"/>
                  </a:ext>
                </a:extLst>
              </a:tr>
              <a:tr h="247650">
                <a:tc>
                  <a:txBody>
                    <a:bodyPr/>
                    <a:lstStyle>
                      <a:defPPr/>
                    </a:lstStyle>
                    <a:p>
                      <a:pPr algn="l">
                        <a:lnSpc>
                          <a:spcPct val="99600"/>
                        </a:lnSpc>
                      </a:pPr>
                      <a:r>
                        <a:rPr sz="1000" b="1">
                          <a:solidFill>
                            <a:srgbClr val="000000"/>
                          </a:solidFill>
                          <a:latin typeface="Arial"/>
                          <a:ea typeface="Arial"/>
                        </a:rPr>
                        <a:t>Provision for Credit Losses</a:t>
                      </a:r>
                    </a:p>
                  </a:txBody>
                  <a:tcPr marL="27432" marR="27432" marT="0" marB="18288" anchor="b">
                    <a:lnL w="0"/>
                    <a:lnR w="0"/>
                    <a:lnT w="0"/>
                    <a:lnB w="0"/>
                    <a:solidFill>
                      <a:srgbClr val="FFFFFF"/>
                    </a:solidFill>
                  </a:tcPr>
                </a:tc>
                <a:tc>
                  <a:txBody>
                    <a:bodyPr/>
                    <a:lstStyle>
                      <a:defPPr/>
                    </a:lstStyle>
                    <a:p>
                      <a:pPr algn="r">
                        <a:lnSpc>
                          <a:spcPct val="99600"/>
                        </a:lnSpc>
                        <a:tabLst>
                          <a:tab pos="976630" algn="l"/>
                          <a:tab pos="1519174" algn="l"/>
                        </a:tabLst>
                      </a:pPr>
                      <a:r>
                        <a:rPr sz="1000" b="1">
                          <a:solidFill>
                            <a:srgbClr val="000000"/>
                          </a:solidFill>
                          <a:latin typeface="Arial"/>
                          <a:ea typeface="Arial"/>
                        </a:rPr>
                        <a:t>	18,958	</a:t>
                      </a:r>
                    </a:p>
                  </a:txBody>
                  <a:tcPr marL="0" marR="9144" marT="0" marB="18288" anchor="b">
                    <a:lnL w="0"/>
                    <a:lnR w="0"/>
                    <a:lnT w="0"/>
                    <a:lnB w="0"/>
                    <a:solidFill>
                      <a:srgbClr val="FFFFFF"/>
                    </a:solidFill>
                  </a:tcPr>
                </a:tc>
                <a:tc>
                  <a:txBody>
                    <a:bodyPr/>
                    <a:lstStyle>
                      <a:defPPr/>
                    </a:lstStyle>
                    <a:p>
                      <a:pPr algn="r">
                        <a:lnSpc>
                          <a:spcPct val="99600"/>
                        </a:lnSpc>
                        <a:tabLst>
                          <a:tab pos="1037717" algn="l"/>
                          <a:tab pos="1509649" algn="l"/>
                        </a:tabLst>
                      </a:pPr>
                      <a:r>
                        <a:rPr sz="1000">
                          <a:solidFill>
                            <a:srgbClr val="000000"/>
                          </a:solidFill>
                          <a:latin typeface="Arial"/>
                          <a:ea typeface="Arial"/>
                        </a:rPr>
                        <a:t>	1,500	</a:t>
                      </a:r>
                    </a:p>
                  </a:txBody>
                  <a:tcPr marL="0" marR="9144" marT="0" marB="18288" anchor="b">
                    <a:lnL w="0"/>
                    <a:lnR w="0"/>
                    <a:lnT w="0"/>
                    <a:lnB w="0"/>
                    <a:solidFill>
                      <a:srgbClr val="FFFFFF"/>
                    </a:solidFill>
                  </a:tcPr>
                </a:tc>
                <a:tc>
                  <a:txBody>
                    <a:bodyPr/>
                    <a:lstStyle>
                      <a:defPPr/>
                    </a:lstStyle>
                    <a:p>
                      <a:pPr algn="r">
                        <a:lnSpc>
                          <a:spcPct val="99600"/>
                        </a:lnSpc>
                        <a:tabLst>
                          <a:tab pos="1101217" algn="l"/>
                          <a:tab pos="1509649" algn="l"/>
                        </a:tabLst>
                      </a:pPr>
                      <a:r>
                        <a:rPr sz="1000">
                          <a:solidFill>
                            <a:srgbClr val="000000"/>
                          </a:solidFill>
                          <a:latin typeface="Arial"/>
                          <a:ea typeface="Arial"/>
                        </a:rPr>
                        <a:t>	(600)	</a:t>
                      </a:r>
                    </a:p>
                  </a:txBody>
                  <a:tcPr marL="0" marR="9144" marT="0" marB="18288" anchor="b">
                    <a:lnL w="0"/>
                    <a:lnR w="0"/>
                    <a:lnT w="0"/>
                    <a:lnB w="0"/>
                    <a:solidFill>
                      <a:srgbClr val="FFFFFF"/>
                    </a:solidFill>
                  </a:tcPr>
                </a:tc>
                <a:extLst>
                  <a:ext uri="{0D108BD9-81ED-4DB2-BD59-A6C34878D82A}">
                    <a16:rowId xmlns:a16="http://schemas.microsoft.com/office/drawing/2014/main" val="10003"/>
                  </a:ext>
                </a:extLst>
              </a:tr>
              <a:tr h="247650">
                <a:tc>
                  <a:txBody>
                    <a:bodyPr/>
                    <a:lstStyle>
                      <a:defPPr/>
                    </a:lstStyle>
                    <a:p>
                      <a:pPr algn="l">
                        <a:lnSpc>
                          <a:spcPct val="99600"/>
                        </a:lnSpc>
                      </a:pPr>
                      <a:r>
                        <a:rPr sz="1000" b="1">
                          <a:solidFill>
                            <a:srgbClr val="000000"/>
                          </a:solidFill>
                          <a:latin typeface="Arial"/>
                          <a:ea typeface="Arial"/>
                        </a:rPr>
                        <a:t>Non-Interest Income</a:t>
                      </a:r>
                    </a:p>
                  </a:txBody>
                  <a:tcPr marL="27432" marR="27432" marT="0" marB="18288" anchor="b">
                    <a:lnL w="0"/>
                    <a:lnR w="0"/>
                    <a:lnT w="0"/>
                    <a:lnB w="0"/>
                    <a:solidFill>
                      <a:srgbClr val="FFFFFF"/>
                    </a:solidFill>
                  </a:tcPr>
                </a:tc>
                <a:tc>
                  <a:txBody>
                    <a:bodyPr/>
                    <a:lstStyle>
                      <a:defPPr/>
                    </a:lstStyle>
                    <a:p>
                      <a:pPr algn="r">
                        <a:lnSpc>
                          <a:spcPct val="99600"/>
                        </a:lnSpc>
                        <a:tabLst>
                          <a:tab pos="976630" algn="l"/>
                          <a:tab pos="1519174" algn="l"/>
                        </a:tabLst>
                      </a:pPr>
                      <a:r>
                        <a:rPr sz="1000" b="1">
                          <a:solidFill>
                            <a:srgbClr val="000000"/>
                          </a:solidFill>
                          <a:latin typeface="Arial"/>
                          <a:ea typeface="Arial"/>
                        </a:rPr>
                        <a:t>	59,215	</a:t>
                      </a:r>
                    </a:p>
                  </a:txBody>
                  <a:tcPr marL="0" marR="9144" marT="0" marB="18288" anchor="b">
                    <a:lnL w="0"/>
                    <a:lnR w="0"/>
                    <a:lnT w="0"/>
                    <a:lnB w="0"/>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58,383	</a:t>
                      </a:r>
                    </a:p>
                  </a:txBody>
                  <a:tcPr marL="0" marR="9144" marT="0" marB="18288" anchor="b">
                    <a:lnL w="0"/>
                    <a:lnR w="0"/>
                    <a:lnT w="0"/>
                    <a:lnB w="0"/>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62,577	</a:t>
                      </a:r>
                    </a:p>
                  </a:txBody>
                  <a:tcPr marL="0" marR="9144" marT="0" marB="18288" anchor="b">
                    <a:lnL w="0"/>
                    <a:lnR w="0"/>
                    <a:lnT w="0"/>
                    <a:lnB w="0"/>
                    <a:solidFill>
                      <a:srgbClr val="FFFFFF"/>
                    </a:solidFill>
                  </a:tcPr>
                </a:tc>
                <a:extLst>
                  <a:ext uri="{0D108BD9-81ED-4DB2-BD59-A6C34878D82A}">
                    <a16:rowId xmlns:a16="http://schemas.microsoft.com/office/drawing/2014/main" val="10004"/>
                  </a:ext>
                </a:extLst>
              </a:tr>
              <a:tr h="257175">
                <a:tc>
                  <a:txBody>
                    <a:bodyPr/>
                    <a:lstStyle>
                      <a:defPPr/>
                    </a:lstStyle>
                    <a:p>
                      <a:pPr algn="l">
                        <a:lnSpc>
                          <a:spcPct val="99600"/>
                        </a:lnSpc>
                      </a:pPr>
                      <a:r>
                        <a:rPr sz="1000" b="1">
                          <a:solidFill>
                            <a:srgbClr val="000000"/>
                          </a:solidFill>
                          <a:latin typeface="Arial"/>
                          <a:ea typeface="Arial"/>
                        </a:rPr>
                        <a:t>Securities Gains</a:t>
                      </a:r>
                    </a:p>
                  </a:txBody>
                  <a:tcPr marL="27432" marR="27432" marT="0" marB="18288" anchor="b">
                    <a:lnL w="0"/>
                    <a:lnR w="0"/>
                    <a:lnT w="0"/>
                    <a:lnB w="0"/>
                    <a:solidFill>
                      <a:srgbClr val="FFFFFF"/>
                    </a:solidFill>
                  </a:tcPr>
                </a:tc>
                <a:tc>
                  <a:txBody>
                    <a:bodyPr/>
                    <a:lstStyle>
                      <a:defPPr/>
                    </a:lstStyle>
                    <a:p>
                      <a:pPr algn="r">
                        <a:lnSpc>
                          <a:spcPct val="99600"/>
                        </a:lnSpc>
                        <a:tabLst>
                          <a:tab pos="1181354" algn="l"/>
                          <a:tab pos="1519174" algn="l"/>
                        </a:tabLst>
                      </a:pPr>
                      <a:r>
                        <a:rPr sz="1000" b="1">
                          <a:solidFill>
                            <a:srgbClr val="000000"/>
                          </a:solidFill>
                          <a:latin typeface="Arial"/>
                          <a:ea typeface="Arial"/>
                        </a:rPr>
                        <a:t>	(53)	</a:t>
                      </a:r>
                    </a:p>
                  </a:txBody>
                  <a:tcPr marL="0" marR="9144" marT="0" marB="18288" anchor="b">
                    <a:lnL w="0"/>
                    <a:lnR w="0"/>
                    <a:lnT w="0"/>
                    <a:lnB w="0"/>
                    <a:solidFill>
                      <a:srgbClr val="FFFFFF"/>
                    </a:solidFill>
                  </a:tcPr>
                </a:tc>
                <a:tc>
                  <a:txBody>
                    <a:bodyPr/>
                    <a:lstStyle>
                      <a:defPPr/>
                    </a:lstStyle>
                    <a:p>
                      <a:pPr algn="r">
                        <a:lnSpc>
                          <a:spcPct val="99600"/>
                        </a:lnSpc>
                        <a:tabLst>
                          <a:tab pos="1284732" algn="l"/>
                          <a:tab pos="1509649" algn="l"/>
                        </a:tabLst>
                      </a:pPr>
                      <a:r>
                        <a:rPr sz="1000">
                          <a:solidFill>
                            <a:srgbClr val="000000"/>
                          </a:solidFill>
                          <a:latin typeface="Arial"/>
                          <a:ea typeface="Arial"/>
                        </a:rPr>
                        <a:t>	8	</a:t>
                      </a:r>
                    </a:p>
                  </a:txBody>
                  <a:tcPr marL="0" marR="9144" marT="0" marB="18288" anchor="b">
                    <a:lnL w="0"/>
                    <a:lnR w="0"/>
                    <a:lnT w="0"/>
                    <a:lnB w="0"/>
                    <a:solidFill>
                      <a:srgbClr val="FFFFFF"/>
                    </a:solidFill>
                  </a:tcPr>
                </a:tc>
                <a:tc>
                  <a:txBody>
                    <a:bodyPr/>
                    <a:lstStyle>
                      <a:defPPr/>
                    </a:lstStyle>
                    <a:p>
                      <a:pPr algn="r">
                        <a:lnSpc>
                          <a:spcPct val="99600"/>
                        </a:lnSpc>
                        <a:tabLst>
                          <a:tab pos="1228344" algn="l"/>
                          <a:tab pos="1509649" algn="l"/>
                        </a:tabLst>
                      </a:pPr>
                      <a:r>
                        <a:rPr sz="1000">
                          <a:solidFill>
                            <a:srgbClr val="000000"/>
                          </a:solidFill>
                          <a:latin typeface="Arial"/>
                          <a:ea typeface="Arial"/>
                        </a:rPr>
                        <a:t>	—	</a:t>
                      </a:r>
                    </a:p>
                  </a:txBody>
                  <a:tcPr marL="0" marR="9144" marT="0" marB="18288" anchor="b">
                    <a:lnL w="0"/>
                    <a:lnR w="0"/>
                    <a:lnT w="0"/>
                    <a:lnB w="0"/>
                    <a:solidFill>
                      <a:srgbClr val="FFFFFF"/>
                    </a:solidFill>
                  </a:tcPr>
                </a:tc>
                <a:extLst>
                  <a:ext uri="{0D108BD9-81ED-4DB2-BD59-A6C34878D82A}">
                    <a16:rowId xmlns:a16="http://schemas.microsoft.com/office/drawing/2014/main" val="10005"/>
                  </a:ext>
                </a:extLst>
              </a:tr>
              <a:tr h="247650">
                <a:tc>
                  <a:txBody>
                    <a:bodyPr/>
                    <a:lstStyle>
                      <a:defPPr/>
                    </a:lstStyle>
                    <a:p>
                      <a:pPr algn="l">
                        <a:lnSpc>
                          <a:spcPct val="99600"/>
                        </a:lnSpc>
                      </a:pPr>
                      <a:r>
                        <a:rPr sz="1000" b="1">
                          <a:solidFill>
                            <a:srgbClr val="000000"/>
                          </a:solidFill>
                          <a:latin typeface="Arial"/>
                          <a:ea typeface="Arial"/>
                        </a:rPr>
                        <a:t>Non-Interest Expense</a:t>
                      </a:r>
                    </a:p>
                  </a:txBody>
                  <a:tcPr marL="27432" marR="27432" marT="0" marB="18288" anchor="b">
                    <a:lnL w="0"/>
                    <a:lnR w="0"/>
                    <a:lnT w="0"/>
                    <a:lnB w="0"/>
                    <a:solidFill>
                      <a:srgbClr val="FFFFFF"/>
                    </a:solidFill>
                  </a:tcPr>
                </a:tc>
                <a:tc>
                  <a:txBody>
                    <a:bodyPr/>
                    <a:lstStyle>
                      <a:defPPr/>
                    </a:lstStyle>
                    <a:p>
                      <a:pPr algn="r">
                        <a:lnSpc>
                          <a:spcPct val="99600"/>
                        </a:lnSpc>
                        <a:tabLst>
                          <a:tab pos="906018" algn="l"/>
                          <a:tab pos="1519174" algn="l"/>
                        </a:tabLst>
                      </a:pPr>
                      <a:r>
                        <a:rPr sz="1000" b="1">
                          <a:solidFill>
                            <a:srgbClr val="000000"/>
                          </a:solidFill>
                          <a:latin typeface="Arial"/>
                          <a:ea typeface="Arial"/>
                        </a:rPr>
                        <a:t>	162,552	</a:t>
                      </a:r>
                    </a:p>
                  </a:txBody>
                  <a:tcPr marL="0" marR="9144" marT="0" marB="18288" anchor="b">
                    <a:lnL w="0"/>
                    <a:lnR w="0"/>
                    <a:lnT w="0"/>
                    <a:lnB w="0"/>
                    <a:solidFill>
                      <a:srgbClr val="FFFFFF"/>
                    </a:solidFill>
                  </a:tcPr>
                </a:tc>
                <a:tc>
                  <a:txBody>
                    <a:bodyPr/>
                    <a:lstStyle>
                      <a:defPPr/>
                    </a:lstStyle>
                    <a:p>
                      <a:pPr algn="r">
                        <a:lnSpc>
                          <a:spcPct val="99600"/>
                        </a:lnSpc>
                        <a:tabLst>
                          <a:tab pos="896493" algn="l"/>
                          <a:tab pos="1509649" algn="l"/>
                        </a:tabLst>
                      </a:pPr>
                      <a:r>
                        <a:rPr sz="1000">
                          <a:solidFill>
                            <a:srgbClr val="000000"/>
                          </a:solidFill>
                          <a:latin typeface="Arial"/>
                          <a:ea typeface="Arial"/>
                        </a:rPr>
                        <a:t>	148,703	</a:t>
                      </a:r>
                    </a:p>
                  </a:txBody>
                  <a:tcPr marL="0" marR="9144" marT="0" marB="18288" anchor="b">
                    <a:lnL w="0"/>
                    <a:lnR w="0"/>
                    <a:lnT w="0"/>
                    <a:lnB w="0"/>
                    <a:solidFill>
                      <a:srgbClr val="FFFFFF"/>
                    </a:solidFill>
                  </a:tcPr>
                </a:tc>
                <a:tc>
                  <a:txBody>
                    <a:bodyPr/>
                    <a:lstStyle>
                      <a:defPPr/>
                    </a:lstStyle>
                    <a:p>
                      <a:pPr algn="r">
                        <a:lnSpc>
                          <a:spcPct val="99600"/>
                        </a:lnSpc>
                        <a:tabLst>
                          <a:tab pos="896493" algn="l"/>
                          <a:tab pos="1509649" algn="l"/>
                        </a:tabLst>
                      </a:pPr>
                      <a:r>
                        <a:rPr sz="1000">
                          <a:solidFill>
                            <a:srgbClr val="000000"/>
                          </a:solidFill>
                          <a:latin typeface="Arial"/>
                          <a:ea typeface="Arial"/>
                        </a:rPr>
                        <a:t>	144,596	</a:t>
                      </a:r>
                    </a:p>
                  </a:txBody>
                  <a:tcPr marL="0" marR="9144" marT="0" marB="18288" anchor="b">
                    <a:lnL w="0"/>
                    <a:lnR w="0"/>
                    <a:lnT w="0"/>
                    <a:lnB w="0"/>
                    <a:solidFill>
                      <a:srgbClr val="FFFFFF"/>
                    </a:solidFill>
                  </a:tcPr>
                </a:tc>
                <a:extLst>
                  <a:ext uri="{0D108BD9-81ED-4DB2-BD59-A6C34878D82A}">
                    <a16:rowId xmlns:a16="http://schemas.microsoft.com/office/drawing/2014/main" val="10006"/>
                  </a:ext>
                </a:extLst>
              </a:tr>
              <a:tr h="257175">
                <a:tc>
                  <a:txBody>
                    <a:bodyPr/>
                    <a:lstStyle>
                      <a:defPPr/>
                    </a:lstStyle>
                    <a:p>
                      <a:pPr algn="l">
                        <a:lnSpc>
                          <a:spcPct val="99600"/>
                        </a:lnSpc>
                      </a:pPr>
                      <a:r>
                        <a:rPr sz="1000" b="1">
                          <a:solidFill>
                            <a:srgbClr val="000000"/>
                          </a:solidFill>
                          <a:latin typeface="Arial"/>
                          <a:ea typeface="Arial"/>
                        </a:rPr>
                        <a:t>Merger-Related Expenses</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1047242" algn="l"/>
                          <a:tab pos="1519174" algn="l"/>
                        </a:tabLst>
                      </a:pPr>
                      <a:r>
                        <a:rPr sz="1000" b="1">
                          <a:solidFill>
                            <a:srgbClr val="000000"/>
                          </a:solidFill>
                          <a:latin typeface="Arial"/>
                          <a:ea typeface="Arial"/>
                        </a:rPr>
                        <a:t>	7,006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1037717" algn="l"/>
                          <a:tab pos="1509649" algn="l"/>
                        </a:tabLst>
                      </a:pPr>
                      <a:r>
                        <a:rPr sz="1000">
                          <a:solidFill>
                            <a:srgbClr val="000000"/>
                          </a:solidFill>
                          <a:latin typeface="Arial"/>
                          <a:ea typeface="Arial"/>
                        </a:rPr>
                        <a:t>	1,027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1228344" algn="l"/>
                          <a:tab pos="1509649" algn="l"/>
                        </a:tabLst>
                      </a:pPr>
                      <a:r>
                        <a:rPr sz="1000">
                          <a:solidFill>
                            <a:srgbClr val="000000"/>
                          </a:solidFill>
                          <a:latin typeface="Arial"/>
                          <a:ea typeface="Arial"/>
                        </a:rPr>
                        <a:t>	—	</a:t>
                      </a: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7"/>
                  </a:ext>
                </a:extLst>
              </a:tr>
              <a:tr h="257175">
                <a:tc>
                  <a:txBody>
                    <a:bodyPr/>
                    <a:lstStyle>
                      <a:defPPr/>
                    </a:lstStyle>
                    <a:p>
                      <a:pPr algn="l">
                        <a:lnSpc>
                          <a:spcPct val="99600"/>
                        </a:lnSpc>
                      </a:pPr>
                      <a:r>
                        <a:rPr sz="1000" b="1">
                          <a:solidFill>
                            <a:srgbClr val="000000"/>
                          </a:solidFill>
                          <a:latin typeface="Arial"/>
                          <a:ea typeface="Arial"/>
                        </a:rPr>
                        <a:t>Income before Income Taxes</a:t>
                      </a:r>
                    </a:p>
                  </a:txBody>
                  <a:tcPr marL="27432" marR="27432"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76630" algn="l"/>
                          <a:tab pos="1519174" algn="l"/>
                        </a:tabLst>
                      </a:pPr>
                      <a:r>
                        <a:rPr sz="1000" b="1">
                          <a:solidFill>
                            <a:srgbClr val="000000"/>
                          </a:solidFill>
                          <a:latin typeface="Arial"/>
                          <a:ea typeface="Arial"/>
                        </a:rPr>
                        <a:t>	86,228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85,992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89,851	</a:t>
                      </a: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08"/>
                  </a:ext>
                </a:extLst>
              </a:tr>
              <a:tr h="238125">
                <a:tc>
                  <a:txBody>
                    <a:bodyPr/>
                    <a:lstStyle>
                      <a:defPPr/>
                    </a:lstStyle>
                    <a:p>
                      <a:pPr algn="l">
                        <a:lnSpc>
                          <a:spcPct val="99600"/>
                        </a:lnSpc>
                      </a:pPr>
                      <a:r>
                        <a:rPr sz="1000" b="1">
                          <a:solidFill>
                            <a:srgbClr val="000000"/>
                          </a:solidFill>
                          <a:latin typeface="Arial"/>
                          <a:ea typeface="Arial"/>
                        </a:rPr>
                        <a:t>Income Taxes</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76630" algn="l"/>
                          <a:tab pos="1519174" algn="l"/>
                        </a:tabLst>
                      </a:pPr>
                      <a:r>
                        <a:rPr sz="1000" b="1">
                          <a:solidFill>
                            <a:srgbClr val="000000"/>
                          </a:solidFill>
                          <a:latin typeface="Arial"/>
                          <a:ea typeface="Arial"/>
                        </a:rPr>
                        <a:t>	15,357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16,003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14,268	</a:t>
                      </a: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9"/>
                  </a:ext>
                </a:extLst>
              </a:tr>
              <a:tr h="257175">
                <a:tc>
                  <a:txBody>
                    <a:bodyPr/>
                    <a:lstStyle>
                      <a:defPPr/>
                    </a:lstStyle>
                    <a:p>
                      <a:pPr algn="l">
                        <a:lnSpc>
                          <a:spcPct val="99600"/>
                        </a:lnSpc>
                      </a:pPr>
                      <a:r>
                        <a:rPr sz="1000" b="1">
                          <a:solidFill>
                            <a:srgbClr val="000000"/>
                          </a:solidFill>
                          <a:latin typeface="Arial"/>
                          <a:ea typeface="Arial"/>
                        </a:rPr>
                        <a:t>Net Income</a:t>
                      </a:r>
                    </a:p>
                  </a:txBody>
                  <a:tcPr marL="27432" marR="27432"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76630" algn="l"/>
                          <a:tab pos="1519174" algn="l"/>
                        </a:tabLst>
                      </a:pPr>
                      <a:r>
                        <a:rPr sz="1000" b="1">
                          <a:solidFill>
                            <a:srgbClr val="000000"/>
                          </a:solidFill>
                          <a:latin typeface="Arial"/>
                          <a:ea typeface="Arial"/>
                        </a:rPr>
                        <a:t>	70,871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69,989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67105" algn="l"/>
                          <a:tab pos="1509649" algn="l"/>
                        </a:tabLst>
                      </a:pPr>
                      <a:r>
                        <a:rPr sz="1000">
                          <a:solidFill>
                            <a:srgbClr val="000000"/>
                          </a:solidFill>
                          <a:latin typeface="Arial"/>
                          <a:ea typeface="Arial"/>
                        </a:rPr>
                        <a:t>	75,583	</a:t>
                      </a: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10"/>
                  </a:ext>
                </a:extLst>
              </a:tr>
              <a:tr h="257175">
                <a:tc>
                  <a:txBody>
                    <a:bodyPr/>
                    <a:lstStyle>
                      <a:defPPr/>
                    </a:lstStyle>
                    <a:p>
                      <a:pPr algn="l">
                        <a:lnSpc>
                          <a:spcPct val="99600"/>
                        </a:lnSpc>
                      </a:pPr>
                      <a:r>
                        <a:rPr sz="1000" b="1">
                          <a:solidFill>
                            <a:srgbClr val="000000"/>
                          </a:solidFill>
                          <a:latin typeface="Arial"/>
                          <a:ea typeface="Arial"/>
                        </a:rPr>
                        <a:t>Preferred Stock Dividends</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1004951" algn="l"/>
                          <a:tab pos="1519174" algn="l"/>
                        </a:tabLst>
                      </a:pPr>
                      <a:r>
                        <a:rPr sz="1000" b="1">
                          <a:solidFill>
                            <a:srgbClr val="000000"/>
                          </a:solidFill>
                          <a:latin typeface="Arial"/>
                          <a:ea typeface="Arial"/>
                        </a:rPr>
                        <a:t>	(2,562)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995426" algn="l"/>
                          <a:tab pos="1509649" algn="l"/>
                        </a:tabLst>
                      </a:pPr>
                      <a:r>
                        <a:rPr sz="1000">
                          <a:solidFill>
                            <a:srgbClr val="000000"/>
                          </a:solidFill>
                          <a:latin typeface="Arial"/>
                          <a:ea typeface="Arial"/>
                        </a:rPr>
                        <a:t>	(2,562)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995426" algn="l"/>
                          <a:tab pos="1509649" algn="l"/>
                        </a:tabLst>
                      </a:pPr>
                      <a:r>
                        <a:rPr sz="1000">
                          <a:solidFill>
                            <a:srgbClr val="000000"/>
                          </a:solidFill>
                          <a:latin typeface="Arial"/>
                          <a:ea typeface="Arial"/>
                        </a:rPr>
                        <a:t>	(2,562)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1"/>
                  </a:ext>
                </a:extLst>
              </a:tr>
              <a:tr h="400050">
                <a:tc>
                  <a:txBody>
                    <a:bodyPr/>
                    <a:lstStyle>
                      <a:defPPr/>
                    </a:lstStyle>
                    <a:p>
                      <a:pPr algn="l">
                        <a:lnSpc>
                          <a:spcPct val="99600"/>
                        </a:lnSpc>
                      </a:pPr>
                      <a:r>
                        <a:rPr sz="1000" b="1">
                          <a:solidFill>
                            <a:srgbClr val="000000"/>
                          </a:solidFill>
                          <a:latin typeface="Arial"/>
                          <a:ea typeface="Arial"/>
                        </a:rPr>
                        <a:t>Net Income Available to Common Shareholders</a:t>
                      </a:r>
                    </a:p>
                  </a:txBody>
                  <a:tcPr marL="27432" marR="27432" marT="0" marB="18288" anchor="b">
                    <a:lnL w="0"/>
                    <a:lnR w="0"/>
                    <a:lnT w="12700" cmpd="sng">
                      <a:solidFill>
                        <a:srgbClr val="000000"/>
                      </a:solidFill>
                      <a:prstDash val="solid"/>
                    </a:lnT>
                    <a:lnB w="38100" cmpd="dbl">
                      <a:solidFill>
                        <a:srgbClr val="000000"/>
                      </a:solidFill>
                      <a:prstDash val="solid"/>
                    </a:lnB>
                    <a:solidFill>
                      <a:srgbClr val="FFFFFF"/>
                    </a:solidFill>
                  </a:tcPr>
                </a:tc>
                <a:tc>
                  <a:txBody>
                    <a:bodyPr/>
                    <a:lstStyle>
                      <a:defPPr/>
                    </a:lstStyle>
                    <a:p>
                      <a:pPr algn="r">
                        <a:lnSpc>
                          <a:spcPct val="99600"/>
                        </a:lnSpc>
                        <a:tabLst>
                          <a:tab pos="906018" algn="l"/>
                          <a:tab pos="1519174" algn="l"/>
                        </a:tabLst>
                      </a:pPr>
                      <a:r>
                        <a:rPr sz="1000" b="1">
                          <a:solidFill>
                            <a:srgbClr val="000000"/>
                          </a:solidFill>
                          <a:latin typeface="Arial"/>
                          <a:ea typeface="Arial"/>
                        </a:rPr>
                        <a:t>	$68,309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pPr algn="r">
                        <a:lnSpc>
                          <a:spcPct val="99600"/>
                        </a:lnSpc>
                        <a:tabLst>
                          <a:tab pos="896493" algn="l"/>
                          <a:tab pos="1509649" algn="l"/>
                        </a:tabLst>
                      </a:pPr>
                      <a:r>
                        <a:rPr sz="1000">
                          <a:solidFill>
                            <a:srgbClr val="000000"/>
                          </a:solidFill>
                          <a:latin typeface="Arial"/>
                          <a:ea typeface="Arial"/>
                        </a:rPr>
                        <a:t>	$67,427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pPr algn="r">
                        <a:lnSpc>
                          <a:spcPct val="99600"/>
                        </a:lnSpc>
                        <a:tabLst>
                          <a:tab pos="896493" algn="l"/>
                          <a:tab pos="1509649" algn="l"/>
                        </a:tabLst>
                      </a:pPr>
                      <a:r>
                        <a:rPr sz="1000">
                          <a:solidFill>
                            <a:srgbClr val="000000"/>
                          </a:solidFill>
                          <a:latin typeface="Arial"/>
                          <a:ea typeface="Arial"/>
                        </a:rPr>
                        <a:t>	$73,021	</a:t>
                      </a:r>
                    </a:p>
                  </a:txBody>
                  <a:tcPr marL="0" marR="9144" marT="0" marB="18288" anchor="b">
                    <a:lnL w="0"/>
                    <a:lnR w="0"/>
                    <a:lnT w="12700" cmpd="sng">
                      <a:solidFill>
                        <a:srgbClr val="000000"/>
                      </a:solidFill>
                      <a:prstDash val="solid"/>
                    </a:lnT>
                    <a:lnB w="38100" cmpd="dbl">
                      <a:solidFill>
                        <a:srgbClr val="000000"/>
                      </a:solidFill>
                      <a:prstDash val="solid"/>
                    </a:lnB>
                    <a:noFill/>
                  </a:tcPr>
                </a:tc>
                <a:extLst>
                  <a:ext uri="{0D108BD9-81ED-4DB2-BD59-A6C34878D82A}">
                    <a16:rowId xmlns:a16="http://schemas.microsoft.com/office/drawing/2014/main" val="10012"/>
                  </a:ext>
                </a:extLst>
              </a:tr>
              <a:tr h="409575">
                <a:tc>
                  <a:txBody>
                    <a:bodyPr/>
                    <a:lstStyle>
                      <a:defPPr/>
                    </a:lstStyle>
                    <a:p>
                      <a:pPr algn="l">
                        <a:lnSpc>
                          <a:spcPct val="99600"/>
                        </a:lnSpc>
                      </a:pPr>
                      <a:r>
                        <a:rPr sz="1000" b="1">
                          <a:solidFill>
                            <a:srgbClr val="000000"/>
                          </a:solidFill>
                          <a:latin typeface="Arial"/>
                          <a:ea typeface="Arial"/>
                        </a:rPr>
                        <a:t>Net income available to common shareholders, per share (diluted)</a:t>
                      </a:r>
                    </a:p>
                  </a:txBody>
                  <a:tcPr marL="27432" marR="27432" marT="0" marB="18288" anchor="b">
                    <a:lnL w="0"/>
                    <a:lnR w="0"/>
                    <a:lnT w="38100" cmpd="dbl">
                      <a:solidFill>
                        <a:srgbClr val="000000"/>
                      </a:solidFill>
                      <a:prstDash val="solid"/>
                    </a:lnT>
                    <a:lnB w="0"/>
                    <a:solidFill>
                      <a:srgbClr val="FFFFFF"/>
                    </a:solidFill>
                  </a:tcPr>
                </a:tc>
                <a:tc>
                  <a:txBody>
                    <a:bodyPr/>
                    <a:lstStyle>
                      <a:defPPr/>
                    </a:lstStyle>
                    <a:p>
                      <a:pPr algn="r">
                        <a:lnSpc>
                          <a:spcPct val="99600"/>
                        </a:lnSpc>
                        <a:tabLst>
                          <a:tab pos="1047242" algn="l"/>
                          <a:tab pos="1519174" algn="l"/>
                        </a:tabLst>
                      </a:pPr>
                      <a:r>
                        <a:rPr sz="1000" b="1">
                          <a:solidFill>
                            <a:srgbClr val="000000"/>
                          </a:solidFill>
                          <a:latin typeface="Arial"/>
                          <a:ea typeface="Arial"/>
                        </a:rPr>
                        <a:t>	$0.40	</a:t>
                      </a:r>
                    </a:p>
                  </a:txBody>
                  <a:tcPr marL="0" marR="9144" marT="0" marB="18288" anchor="b">
                    <a:lnL w="0"/>
                    <a:lnR w="0"/>
                    <a:lnT w="38100" cmpd="dbl">
                      <a:solidFill>
                        <a:srgbClr val="000000"/>
                      </a:solidFill>
                      <a:prstDash val="solid"/>
                    </a:lnT>
                    <a:lnB w="0"/>
                    <a:noFill/>
                  </a:tcPr>
                </a:tc>
                <a:tc>
                  <a:txBody>
                    <a:bodyPr/>
                    <a:lstStyle>
                      <a:defPPr/>
                    </a:lstStyle>
                    <a:p>
                      <a:pPr algn="r">
                        <a:lnSpc>
                          <a:spcPct val="99600"/>
                        </a:lnSpc>
                        <a:tabLst>
                          <a:tab pos="1037717" algn="l"/>
                          <a:tab pos="1509649" algn="l"/>
                        </a:tabLst>
                      </a:pPr>
                      <a:r>
                        <a:rPr sz="1000">
                          <a:solidFill>
                            <a:srgbClr val="000000"/>
                          </a:solidFill>
                          <a:latin typeface="Arial"/>
                          <a:ea typeface="Arial"/>
                        </a:rPr>
                        <a:t>	$0.42	</a:t>
                      </a:r>
                    </a:p>
                  </a:txBody>
                  <a:tcPr marL="0" marR="9144" marT="0" marB="18288" anchor="b">
                    <a:lnL w="0"/>
                    <a:lnR w="0"/>
                    <a:lnT w="38100" cmpd="dbl">
                      <a:solidFill>
                        <a:srgbClr val="000000"/>
                      </a:solidFill>
                      <a:prstDash val="solid"/>
                    </a:lnT>
                    <a:lnB w="0"/>
                    <a:noFill/>
                  </a:tcPr>
                </a:tc>
                <a:tc>
                  <a:txBody>
                    <a:bodyPr/>
                    <a:lstStyle>
                      <a:defPPr/>
                    </a:lstStyle>
                    <a:p>
                      <a:pPr algn="r">
                        <a:lnSpc>
                          <a:spcPct val="99600"/>
                        </a:lnSpc>
                        <a:tabLst>
                          <a:tab pos="1037717" algn="l"/>
                          <a:tab pos="1509649" algn="l"/>
                        </a:tabLst>
                      </a:pPr>
                      <a:r>
                        <a:rPr sz="1000">
                          <a:solidFill>
                            <a:srgbClr val="000000"/>
                          </a:solidFill>
                          <a:latin typeface="Arial"/>
                          <a:ea typeface="Arial"/>
                        </a:rPr>
                        <a:t>	$0.45	</a:t>
                      </a:r>
                    </a:p>
                  </a:txBody>
                  <a:tcPr marL="0" marR="9144" marT="0" marB="18288" anchor="b">
                    <a:lnL w="0"/>
                    <a:lnR w="0"/>
                    <a:lnT w="38100" cmpd="dbl">
                      <a:solidFill>
                        <a:srgbClr val="000000"/>
                      </a:solidFill>
                      <a:prstDash val="solid"/>
                    </a:lnT>
                    <a:lnB w="0"/>
                    <a:noFill/>
                  </a:tcPr>
                </a:tc>
                <a:extLst>
                  <a:ext uri="{0D108BD9-81ED-4DB2-BD59-A6C34878D82A}">
                    <a16:rowId xmlns:a16="http://schemas.microsoft.com/office/drawing/2014/main" val="10013"/>
                  </a:ext>
                </a:extLst>
              </a:tr>
              <a:tr h="390525">
                <a:tc>
                  <a:txBody>
                    <a:bodyPr/>
                    <a:lstStyle>
                      <a:defPPr/>
                    </a:lstStyle>
                    <a:p>
                      <a:pPr algn="l" defTabSz="457200">
                        <a:lnSpc>
                          <a:spcPct val="100000"/>
                        </a:lnSpc>
                        <a:spcBef>
                          <a:spcPct val="0"/>
                        </a:spcBef>
                        <a:spcAft>
                          <a:spcPct val="0"/>
                        </a:spcAft>
                      </a:pPr>
                      <a:r>
                        <a:rPr sz="1000" b="1">
                          <a:solidFill>
                            <a:srgbClr val="000000"/>
                          </a:solidFill>
                          <a:latin typeface="Arial"/>
                          <a:ea typeface="Arial"/>
                        </a:rPr>
                        <a:t>Operating net income available to common shareholders, per share (diluted)</a:t>
                      </a:r>
                      <a:r>
                        <a:rPr sz="1000" b="1" baseline="30000">
                          <a:solidFill>
                            <a:srgbClr val="000000"/>
                          </a:solidFill>
                          <a:latin typeface="Arial"/>
                          <a:ea typeface="Arial"/>
                        </a:rPr>
                        <a:t>(1)</a:t>
                      </a:r>
                    </a:p>
                  </a:txBody>
                  <a:tcPr marL="27432" marR="27432" marT="0" marB="18288" anchor="b">
                    <a:lnL w="0"/>
                    <a:lnR w="0"/>
                    <a:lnT w="0"/>
                    <a:lnB w="38100" cmpd="dbl">
                      <a:solidFill>
                        <a:srgbClr val="000000"/>
                      </a:solidFill>
                      <a:prstDash val="solid"/>
                    </a:lnB>
                    <a:solidFill>
                      <a:srgbClr val="FFFFFF"/>
                    </a:solidFill>
                  </a:tcPr>
                </a:tc>
                <a:tc>
                  <a:txBody>
                    <a:bodyPr/>
                    <a:lstStyle>
                      <a:defPPr/>
                    </a:lstStyle>
                    <a:p>
                      <a:pPr algn="r">
                        <a:lnSpc>
                          <a:spcPct val="99600"/>
                        </a:lnSpc>
                        <a:tabLst>
                          <a:tab pos="1047242" algn="l"/>
                          <a:tab pos="1519174" algn="l"/>
                        </a:tabLst>
                      </a:pPr>
                      <a:r>
                        <a:rPr sz="1000" b="1">
                          <a:solidFill>
                            <a:srgbClr val="000000"/>
                          </a:solidFill>
                          <a:latin typeface="Arial"/>
                          <a:ea typeface="Arial"/>
                        </a:rPr>
                        <a:t>	$0.48	</a:t>
                      </a:r>
                    </a:p>
                  </a:txBody>
                  <a:tcPr marL="0" marR="9144" marT="0" marB="18288" anchor="b">
                    <a:lnL w="0"/>
                    <a:lnR w="0"/>
                    <a:lnT w="0"/>
                    <a:lnB w="38100" cmpd="dbl">
                      <a:solidFill>
                        <a:srgbClr val="000000"/>
                      </a:solidFill>
                      <a:prstDash val="solid"/>
                    </a:lnB>
                    <a:noFill/>
                  </a:tcPr>
                </a:tc>
                <a:tc>
                  <a:txBody>
                    <a:bodyPr/>
                    <a:lstStyle>
                      <a:defPPr/>
                    </a:lstStyle>
                    <a:p>
                      <a:pPr algn="r">
                        <a:lnSpc>
                          <a:spcPct val="99600"/>
                        </a:lnSpc>
                        <a:tabLst>
                          <a:tab pos="1037717" algn="l"/>
                          <a:tab pos="1509649" algn="l"/>
                        </a:tabLst>
                      </a:pPr>
                      <a:r>
                        <a:rPr sz="1000">
                          <a:solidFill>
                            <a:srgbClr val="000000"/>
                          </a:solidFill>
                          <a:latin typeface="Arial"/>
                          <a:ea typeface="Arial"/>
                        </a:rPr>
                        <a:t>	$0.42	</a:t>
                      </a:r>
                    </a:p>
                  </a:txBody>
                  <a:tcPr marL="0" marR="9144" marT="0" marB="18288" anchor="b">
                    <a:lnL w="0"/>
                    <a:lnR w="0"/>
                    <a:lnT w="0"/>
                    <a:lnB w="38100" cmpd="dbl">
                      <a:solidFill>
                        <a:srgbClr val="000000"/>
                      </a:solidFill>
                      <a:prstDash val="solid"/>
                    </a:lnB>
                    <a:noFill/>
                  </a:tcPr>
                </a:tc>
                <a:tc>
                  <a:txBody>
                    <a:bodyPr/>
                    <a:lstStyle>
                      <a:defPPr/>
                    </a:lstStyle>
                    <a:p>
                      <a:pPr algn="r">
                        <a:lnSpc>
                          <a:spcPct val="99600"/>
                        </a:lnSpc>
                        <a:tabLst>
                          <a:tab pos="1037717" algn="l"/>
                          <a:tab pos="1509649" algn="l"/>
                        </a:tabLst>
                      </a:pPr>
                      <a:r>
                        <a:rPr sz="1000">
                          <a:solidFill>
                            <a:srgbClr val="000000"/>
                          </a:solidFill>
                          <a:latin typeface="Arial"/>
                          <a:ea typeface="Arial"/>
                        </a:rPr>
                        <a:t>	$0.45	</a:t>
                      </a:r>
                    </a:p>
                  </a:txBody>
                  <a:tcPr marL="0" marR="9144" marT="0" marB="18288" anchor="b">
                    <a:lnL w="0"/>
                    <a:lnR w="0"/>
                    <a:lnT w="0"/>
                    <a:lnB w="38100" cmpd="dbl">
                      <a:solidFill>
                        <a:srgbClr val="000000"/>
                      </a:solidFill>
                      <a:prstDash val="solid"/>
                    </a:lnB>
                    <a:noFill/>
                  </a:tcPr>
                </a:tc>
                <a:extLst>
                  <a:ext uri="{0D108BD9-81ED-4DB2-BD59-A6C34878D82A}">
                    <a16:rowId xmlns:a16="http://schemas.microsoft.com/office/drawing/2014/main" val="10014"/>
                  </a:ext>
                </a:extLst>
              </a:tr>
              <a:tr h="314325">
                <a:tc>
                  <a:txBody>
                    <a:bodyPr/>
                    <a:lstStyle>
                      <a:defPPr/>
                    </a:lstStyle>
                    <a:p>
                      <a:pPr algn="l">
                        <a:lnSpc>
                          <a:spcPct val="99600"/>
                        </a:lnSpc>
                      </a:pPr>
                      <a:r>
                        <a:rPr sz="1000" b="1">
                          <a:solidFill>
                            <a:srgbClr val="000000"/>
                          </a:solidFill>
                          <a:latin typeface="Arial"/>
                          <a:ea typeface="Arial"/>
                        </a:rPr>
                        <a:t>ROAA</a:t>
                      </a:r>
                    </a:p>
                  </a:txBody>
                  <a:tcPr marL="27432" marR="27432" marT="0" marB="18288" anchor="b">
                    <a:lnL w="0"/>
                    <a:lnR w="0"/>
                    <a:lnT w="38100" cmpd="dbl">
                      <a:solidFill>
                        <a:srgbClr val="000000"/>
                      </a:solidFill>
                      <a:prstDash val="solid"/>
                    </a:lnT>
                    <a:lnB w="0"/>
                    <a:solidFill>
                      <a:srgbClr val="FFFFFF"/>
                    </a:solidFill>
                  </a:tcPr>
                </a:tc>
                <a:tc>
                  <a:txBody>
                    <a:bodyPr/>
                    <a:lstStyle>
                      <a:defPPr/>
                    </a:lstStyle>
                    <a:p>
                      <a:pPr algn="r">
                        <a:lnSpc>
                          <a:spcPct val="99600"/>
                        </a:lnSpc>
                        <a:tabLst>
                          <a:tab pos="889" algn="l"/>
                          <a:tab pos="402209" algn="l"/>
                        </a:tabLst>
                      </a:pPr>
                      <a:r>
                        <a:rPr sz="1000" b="1">
                          <a:solidFill>
                            <a:srgbClr val="000000"/>
                          </a:solidFill>
                          <a:latin typeface="Arial"/>
                          <a:ea typeface="Arial"/>
                        </a:rPr>
                        <a:t>	1.07%	</a:t>
                      </a:r>
                    </a:p>
                  </a:txBody>
                  <a:tcPr marL="0" marR="9144" marT="0" marB="18288" anchor="b">
                    <a:lnL w="0"/>
                    <a:lnR w="0"/>
                    <a:lnT w="38100" cmpd="dbl">
                      <a:solidFill>
                        <a:srgbClr val="000000"/>
                      </a:solidFill>
                      <a:prstDash val="solid"/>
                    </a:lnT>
                    <a:lnB w="0"/>
                    <a:noFill/>
                  </a:tcPr>
                </a:tc>
                <a:tc>
                  <a:txBody>
                    <a:bodyPr/>
                    <a:lstStyle>
                      <a:defPPr/>
                    </a:lstStyle>
                    <a:p>
                      <a:pPr algn="r">
                        <a:lnSpc>
                          <a:spcPct val="99600"/>
                        </a:lnSpc>
                        <a:tabLst>
                          <a:tab pos="889" algn="l"/>
                          <a:tab pos="402209" algn="l"/>
                        </a:tabLst>
                      </a:pPr>
                      <a:r>
                        <a:rPr sz="1000">
                          <a:solidFill>
                            <a:srgbClr val="000000"/>
                          </a:solidFill>
                          <a:latin typeface="Arial"/>
                          <a:ea typeface="Arial"/>
                        </a:rPr>
                        <a:t>	1.10%	</a:t>
                      </a:r>
                    </a:p>
                  </a:txBody>
                  <a:tcPr marL="0" marR="9144" marT="0" marB="18288" anchor="b">
                    <a:lnL w="0"/>
                    <a:lnR w="0"/>
                    <a:lnT w="38100" cmpd="dbl">
                      <a:solidFill>
                        <a:srgbClr val="000000"/>
                      </a:solidFill>
                      <a:prstDash val="solid"/>
                    </a:lnT>
                    <a:lnB w="0"/>
                    <a:noFill/>
                  </a:tcPr>
                </a:tc>
                <a:tc>
                  <a:txBody>
                    <a:bodyPr/>
                    <a:lstStyle>
                      <a:defPPr/>
                    </a:lstStyle>
                    <a:p>
                      <a:pPr algn="r">
                        <a:lnSpc>
                          <a:spcPct val="99600"/>
                        </a:lnSpc>
                        <a:tabLst>
                          <a:tab pos="889" algn="l"/>
                          <a:tab pos="402209" algn="l"/>
                        </a:tabLst>
                      </a:pPr>
                      <a:r>
                        <a:rPr sz="1000">
                          <a:solidFill>
                            <a:srgbClr val="000000"/>
                          </a:solidFill>
                          <a:latin typeface="Arial"/>
                          <a:ea typeface="Arial"/>
                        </a:rPr>
                        <a:t>	1.13%	</a:t>
                      </a:r>
                    </a:p>
                  </a:txBody>
                  <a:tcPr marL="0" marR="9144" marT="0" marB="18288" anchor="b">
                    <a:lnL w="0"/>
                    <a:lnR w="0"/>
                    <a:lnT w="38100" cmpd="dbl">
                      <a:solidFill>
                        <a:srgbClr val="000000"/>
                      </a:solidFill>
                      <a:prstDash val="solid"/>
                    </a:lnT>
                    <a:lnB w="0"/>
                    <a:noFill/>
                  </a:tcPr>
                </a:tc>
                <a:extLst>
                  <a:ext uri="{0D108BD9-81ED-4DB2-BD59-A6C34878D82A}">
                    <a16:rowId xmlns:a16="http://schemas.microsoft.com/office/drawing/2014/main" val="10015"/>
                  </a:ext>
                </a:extLst>
              </a:tr>
              <a:tr h="228600">
                <a:tc>
                  <a:txBody>
                    <a:bodyPr/>
                    <a:lstStyle>
                      <a:defPPr/>
                    </a:lstStyle>
                    <a:p>
                      <a:pPr algn="l" defTabSz="457200">
                        <a:lnSpc>
                          <a:spcPct val="100000"/>
                        </a:lnSpc>
                        <a:spcBef>
                          <a:spcPct val="0"/>
                        </a:spcBef>
                        <a:spcAft>
                          <a:spcPct val="0"/>
                        </a:spcAft>
                      </a:pPr>
                      <a:r>
                        <a:rPr sz="1000" b="1">
                          <a:solidFill>
                            <a:srgbClr val="000000"/>
                          </a:solidFill>
                          <a:latin typeface="Arial"/>
                          <a:ea typeface="Arial"/>
                        </a:rPr>
                        <a:t>Operating ROAA</a:t>
                      </a:r>
                      <a:r>
                        <a:rPr sz="1000" b="1" baseline="30000">
                          <a:solidFill>
                            <a:srgbClr val="000000"/>
                          </a:solidFill>
                          <a:latin typeface="Arial"/>
                          <a:ea typeface="Arial"/>
                        </a:rPr>
                        <a:t>(1)</a:t>
                      </a:r>
                    </a:p>
                  </a:txBody>
                  <a:tcPr marL="27432" marR="27432" marT="0" marB="18288" anchor="b">
                    <a:lnL w="0"/>
                    <a:lnR w="0"/>
                    <a:lnT w="0"/>
                    <a:lnB w="0"/>
                    <a:solidFill>
                      <a:srgbClr val="FFFFFF"/>
                    </a:solidFill>
                  </a:tcPr>
                </a:tc>
                <a:tc>
                  <a:txBody>
                    <a:bodyPr/>
                    <a:lstStyle>
                      <a:defPPr/>
                    </a:lstStyle>
                    <a:p>
                      <a:pPr algn="r">
                        <a:lnSpc>
                          <a:spcPct val="99600"/>
                        </a:lnSpc>
                        <a:tabLst>
                          <a:tab pos="889" algn="l"/>
                          <a:tab pos="402209" algn="l"/>
                        </a:tabLst>
                      </a:pPr>
                      <a:r>
                        <a:rPr sz="1000" b="1">
                          <a:solidFill>
                            <a:srgbClr val="000000"/>
                          </a:solidFill>
                          <a:latin typeface="Arial"/>
                          <a:ea typeface="Arial"/>
                        </a:rPr>
                        <a:t>	1.25%	</a:t>
                      </a:r>
                    </a:p>
                  </a:txBody>
                  <a:tcPr marL="0" marR="9144" marT="0" marB="18288" anchor="b">
                    <a:lnL w="0"/>
                    <a:lnR w="0"/>
                    <a:lnT w="0"/>
                    <a:lnB w="0"/>
                    <a:noFill/>
                  </a:tcPr>
                </a:tc>
                <a:tc>
                  <a:txBody>
                    <a:bodyPr/>
                    <a:lstStyle>
                      <a:defPPr/>
                    </a:lstStyle>
                    <a:p>
                      <a:pPr algn="r">
                        <a:lnSpc>
                          <a:spcPct val="99600"/>
                        </a:lnSpc>
                        <a:tabLst>
                          <a:tab pos="889" algn="l"/>
                          <a:tab pos="402209" algn="l"/>
                        </a:tabLst>
                      </a:pPr>
                      <a:r>
                        <a:rPr sz="1000">
                          <a:solidFill>
                            <a:srgbClr val="000000"/>
                          </a:solidFill>
                          <a:latin typeface="Arial"/>
                          <a:ea typeface="Arial"/>
                        </a:rPr>
                        <a:t>	1.11%	</a:t>
                      </a:r>
                    </a:p>
                  </a:txBody>
                  <a:tcPr marL="0" marR="9144" marT="0" marB="18288" anchor="b">
                    <a:lnL w="0"/>
                    <a:lnR w="0"/>
                    <a:lnT w="0"/>
                    <a:lnB w="0"/>
                    <a:noFill/>
                  </a:tcPr>
                </a:tc>
                <a:tc>
                  <a:txBody>
                    <a:bodyPr/>
                    <a:lstStyle>
                      <a:defPPr/>
                    </a:lstStyle>
                    <a:p>
                      <a:pPr algn="r">
                        <a:lnSpc>
                          <a:spcPct val="99600"/>
                        </a:lnSpc>
                        <a:tabLst>
                          <a:tab pos="889" algn="l"/>
                          <a:tab pos="402209" algn="l"/>
                        </a:tabLst>
                      </a:pPr>
                      <a:r>
                        <a:rPr sz="1000">
                          <a:solidFill>
                            <a:srgbClr val="000000"/>
                          </a:solidFill>
                          <a:latin typeface="Arial"/>
                          <a:ea typeface="Arial"/>
                        </a:rPr>
                        <a:t>	1.13%	</a:t>
                      </a:r>
                    </a:p>
                  </a:txBody>
                  <a:tcPr marL="0" marR="9144" marT="0" marB="18288" anchor="b">
                    <a:lnL w="0"/>
                    <a:lnR w="0"/>
                    <a:lnT w="0"/>
                    <a:lnB w="0"/>
                    <a:noFill/>
                  </a:tcPr>
                </a:tc>
                <a:extLst>
                  <a:ext uri="{0D108BD9-81ED-4DB2-BD59-A6C34878D82A}">
                    <a16:rowId xmlns:a16="http://schemas.microsoft.com/office/drawing/2014/main" val="10016"/>
                  </a:ext>
                </a:extLst>
              </a:tr>
              <a:tr h="209550">
                <a:tc>
                  <a:txBody>
                    <a:bodyPr/>
                    <a:lstStyle>
                      <a:defPPr/>
                    </a:lstStyle>
                    <a:p>
                      <a:pPr algn="l">
                        <a:lnSpc>
                          <a:spcPct val="99600"/>
                        </a:lnSpc>
                      </a:pPr>
                      <a:r>
                        <a:rPr sz="1000" b="1">
                          <a:solidFill>
                            <a:srgbClr val="000000"/>
                          </a:solidFill>
                          <a:latin typeface="Arial"/>
                          <a:ea typeface="Arial"/>
                        </a:rPr>
                        <a:t>ROAE</a:t>
                      </a:r>
                    </a:p>
                  </a:txBody>
                  <a:tcPr marL="27432" marR="27432" marT="0" marB="18288" anchor="b">
                    <a:lnL w="0"/>
                    <a:lnR w="0"/>
                    <a:lnT w="0"/>
                    <a:lnB w="0"/>
                    <a:solidFill>
                      <a:srgbClr val="FFFFFF"/>
                    </a:solidFill>
                  </a:tcPr>
                </a:tc>
                <a:tc>
                  <a:txBody>
                    <a:bodyPr/>
                    <a:lstStyle>
                      <a:defPPr/>
                    </a:lstStyle>
                    <a:p>
                      <a:pPr algn="r">
                        <a:lnSpc>
                          <a:spcPct val="99600"/>
                        </a:lnSpc>
                        <a:tabLst>
                          <a:tab pos="889" algn="l"/>
                          <a:tab pos="472821" algn="l"/>
                        </a:tabLst>
                      </a:pPr>
                      <a:r>
                        <a:rPr sz="1000" b="1">
                          <a:solidFill>
                            <a:srgbClr val="000000"/>
                          </a:solidFill>
                          <a:latin typeface="Arial"/>
                          <a:ea typeface="Arial"/>
                        </a:rPr>
                        <a:t>	11.24%	</a:t>
                      </a:r>
                    </a:p>
                  </a:txBody>
                  <a:tcPr marL="0" marR="9144" marT="0" marB="18288" anchor="b">
                    <a:lnL w="0"/>
                    <a:lnR w="0"/>
                    <a:lnT w="0"/>
                    <a:lnB w="0"/>
                    <a:noFill/>
                  </a:tcPr>
                </a:tc>
                <a:tc>
                  <a:txBody>
                    <a:bodyPr/>
                    <a:lstStyle>
                      <a:defPPr/>
                    </a:lstStyle>
                    <a:p>
                      <a:pPr algn="r">
                        <a:lnSpc>
                          <a:spcPct val="99600"/>
                        </a:lnSpc>
                        <a:tabLst>
                          <a:tab pos="889" algn="l"/>
                          <a:tab pos="472821" algn="l"/>
                        </a:tabLst>
                      </a:pPr>
                      <a:r>
                        <a:rPr sz="1000">
                          <a:solidFill>
                            <a:srgbClr val="000000"/>
                          </a:solidFill>
                          <a:latin typeface="Arial"/>
                          <a:ea typeface="Arial"/>
                        </a:rPr>
                        <a:t>	11.57%	</a:t>
                      </a:r>
                    </a:p>
                  </a:txBody>
                  <a:tcPr marL="0" marR="9144" marT="0" marB="18288" anchor="b">
                    <a:lnL w="0"/>
                    <a:lnR w="0"/>
                    <a:lnT w="0"/>
                    <a:lnB w="0"/>
                    <a:noFill/>
                  </a:tcPr>
                </a:tc>
                <a:tc>
                  <a:txBody>
                    <a:bodyPr/>
                    <a:lstStyle>
                      <a:defPPr/>
                    </a:lstStyle>
                    <a:p>
                      <a:pPr algn="r">
                        <a:lnSpc>
                          <a:spcPct val="99600"/>
                        </a:lnSpc>
                        <a:tabLst>
                          <a:tab pos="889" algn="l"/>
                          <a:tab pos="472821" algn="l"/>
                        </a:tabLst>
                      </a:pPr>
                      <a:r>
                        <a:rPr sz="1000">
                          <a:solidFill>
                            <a:srgbClr val="000000"/>
                          </a:solidFill>
                          <a:latin typeface="Arial"/>
                          <a:ea typeface="Arial"/>
                        </a:rPr>
                        <a:t>	11.45%	</a:t>
                      </a:r>
                    </a:p>
                  </a:txBody>
                  <a:tcPr marL="0" marR="9144" marT="0" marB="18288" anchor="b">
                    <a:lnL w="0"/>
                    <a:lnR w="0"/>
                    <a:lnT w="0"/>
                    <a:lnB w="0"/>
                    <a:noFill/>
                  </a:tcPr>
                </a:tc>
                <a:extLst>
                  <a:ext uri="{0D108BD9-81ED-4DB2-BD59-A6C34878D82A}">
                    <a16:rowId xmlns:a16="http://schemas.microsoft.com/office/drawing/2014/main" val="10017"/>
                  </a:ext>
                </a:extLst>
              </a:tr>
              <a:tr h="228600">
                <a:tc>
                  <a:txBody>
                    <a:bodyPr/>
                    <a:lstStyle>
                      <a:defPPr/>
                    </a:lstStyle>
                    <a:p>
                      <a:pPr algn="l" defTabSz="457200">
                        <a:lnSpc>
                          <a:spcPct val="100000"/>
                        </a:lnSpc>
                        <a:spcBef>
                          <a:spcPct val="0"/>
                        </a:spcBef>
                        <a:spcAft>
                          <a:spcPct val="0"/>
                        </a:spcAft>
                      </a:pPr>
                      <a:r>
                        <a:rPr sz="1000" b="1">
                          <a:solidFill>
                            <a:srgbClr val="000000"/>
                          </a:solidFill>
                          <a:latin typeface="Arial"/>
                          <a:ea typeface="Arial"/>
                        </a:rPr>
                        <a:t>ROAE (tangible)</a:t>
                      </a:r>
                      <a:r>
                        <a:rPr sz="1000" b="1" baseline="30000">
                          <a:solidFill>
                            <a:srgbClr val="000000"/>
                          </a:solidFill>
                          <a:latin typeface="Arial"/>
                          <a:ea typeface="Arial"/>
                        </a:rPr>
                        <a:t>(1)</a:t>
                      </a:r>
                    </a:p>
                  </a:txBody>
                  <a:tcPr marL="27432" marR="27432" marT="0" marB="18288" anchor="b">
                    <a:lnL w="0"/>
                    <a:lnR w="0"/>
                    <a:lnT w="0"/>
                    <a:lnB w="0"/>
                    <a:solidFill>
                      <a:srgbClr val="FFFFFF"/>
                    </a:solidFill>
                  </a:tcPr>
                </a:tc>
                <a:tc>
                  <a:txBody>
                    <a:bodyPr/>
                    <a:lstStyle>
                      <a:defPPr/>
                    </a:lstStyle>
                    <a:p>
                      <a:pPr algn="r">
                        <a:lnSpc>
                          <a:spcPct val="99600"/>
                        </a:lnSpc>
                        <a:tabLst>
                          <a:tab pos="889" algn="l"/>
                          <a:tab pos="472821" algn="l"/>
                        </a:tabLst>
                      </a:pPr>
                      <a:r>
                        <a:rPr sz="1000" b="1">
                          <a:solidFill>
                            <a:srgbClr val="000000"/>
                          </a:solidFill>
                          <a:latin typeface="Arial"/>
                          <a:ea typeface="Arial"/>
                        </a:rPr>
                        <a:t>	17.31%	</a:t>
                      </a:r>
                    </a:p>
                  </a:txBody>
                  <a:tcPr marL="0" marR="9144" marT="0" marB="18288" anchor="b">
                    <a:lnL w="0"/>
                    <a:lnR w="0"/>
                    <a:lnT w="0"/>
                    <a:lnB w="0"/>
                    <a:noFill/>
                  </a:tcPr>
                </a:tc>
                <a:tc>
                  <a:txBody>
                    <a:bodyPr/>
                    <a:lstStyle>
                      <a:defPPr/>
                    </a:lstStyle>
                    <a:p>
                      <a:pPr algn="r">
                        <a:lnSpc>
                          <a:spcPct val="99600"/>
                        </a:lnSpc>
                        <a:tabLst>
                          <a:tab pos="889" algn="l"/>
                          <a:tab pos="472821" algn="l"/>
                        </a:tabLst>
                      </a:pPr>
                      <a:r>
                        <a:rPr sz="1000">
                          <a:solidFill>
                            <a:srgbClr val="000000"/>
                          </a:solidFill>
                          <a:latin typeface="Arial"/>
                          <a:ea typeface="Arial"/>
                        </a:rPr>
                        <a:t>	15.23%	</a:t>
                      </a:r>
                    </a:p>
                  </a:txBody>
                  <a:tcPr marL="0" marR="9144" marT="0" marB="18288" anchor="b">
                    <a:lnL w="0"/>
                    <a:lnR w="0"/>
                    <a:lnT w="0"/>
                    <a:lnB w="0"/>
                    <a:noFill/>
                  </a:tcPr>
                </a:tc>
                <a:tc>
                  <a:txBody>
                    <a:bodyPr/>
                    <a:lstStyle>
                      <a:defPPr/>
                    </a:lstStyle>
                    <a:p>
                      <a:pPr algn="r">
                        <a:lnSpc>
                          <a:spcPct val="99600"/>
                        </a:lnSpc>
                        <a:tabLst>
                          <a:tab pos="889" algn="l"/>
                          <a:tab pos="472821" algn="l"/>
                        </a:tabLst>
                      </a:pPr>
                      <a:r>
                        <a:rPr sz="1000">
                          <a:solidFill>
                            <a:srgbClr val="000000"/>
                          </a:solidFill>
                          <a:latin typeface="Arial"/>
                          <a:ea typeface="Arial"/>
                        </a:rPr>
                        <a:t>	14.56%	</a:t>
                      </a:r>
                    </a:p>
                  </a:txBody>
                  <a:tcPr marL="0" marR="9144" marT="0" marB="18288" anchor="b">
                    <a:lnL w="0"/>
                    <a:lnR w="0"/>
                    <a:lnT w="0"/>
                    <a:lnB w="0"/>
                    <a:noFill/>
                  </a:tcPr>
                </a:tc>
                <a:extLst>
                  <a:ext uri="{0D108BD9-81ED-4DB2-BD59-A6C34878D82A}">
                    <a16:rowId xmlns:a16="http://schemas.microsoft.com/office/drawing/2014/main" val="10018"/>
                  </a:ext>
                </a:extLst>
              </a:tr>
              <a:tr h="219075">
                <a:tc>
                  <a:txBody>
                    <a:bodyPr/>
                    <a:lstStyle>
                      <a:defPPr/>
                    </a:lstStyle>
                    <a:p>
                      <a:pPr algn="l" defTabSz="457200">
                        <a:lnSpc>
                          <a:spcPct val="100000"/>
                        </a:lnSpc>
                        <a:spcBef>
                          <a:spcPct val="0"/>
                        </a:spcBef>
                        <a:spcAft>
                          <a:spcPct val="0"/>
                        </a:spcAft>
                      </a:pPr>
                      <a:r>
                        <a:rPr sz="1000" b="1">
                          <a:solidFill>
                            <a:srgbClr val="000000"/>
                          </a:solidFill>
                          <a:latin typeface="Arial"/>
                          <a:ea typeface="Arial"/>
                        </a:rPr>
                        <a:t>Efficiency ratio</a:t>
                      </a:r>
                      <a:r>
                        <a:rPr sz="1000" b="1" baseline="30000">
                          <a:solidFill>
                            <a:srgbClr val="000000"/>
                          </a:solidFill>
                          <a:latin typeface="Arial"/>
                          <a:ea typeface="Arial"/>
                        </a:rPr>
                        <a:t>(1)</a:t>
                      </a:r>
                    </a:p>
                  </a:txBody>
                  <a:tcPr marL="27432" marR="27432" marT="0" marB="18288" anchor="b">
                    <a:lnL w="0"/>
                    <a:lnR w="0"/>
                    <a:lnT w="0"/>
                    <a:lnB w="0"/>
                    <a:solidFill>
                      <a:srgbClr val="FFFFFF"/>
                    </a:solidFill>
                  </a:tcPr>
                </a:tc>
                <a:tc>
                  <a:txBody>
                    <a:bodyPr/>
                    <a:lstStyle>
                      <a:defPPr/>
                    </a:lstStyle>
                    <a:p>
                      <a:pPr algn="r">
                        <a:lnSpc>
                          <a:spcPct val="99600"/>
                        </a:lnSpc>
                        <a:tabLst>
                          <a:tab pos="889" algn="l"/>
                          <a:tab pos="402209" algn="l"/>
                        </a:tabLst>
                      </a:pPr>
                      <a:r>
                        <a:rPr sz="1000" b="1">
                          <a:solidFill>
                            <a:srgbClr val="000000"/>
                          </a:solidFill>
                          <a:latin typeface="Arial"/>
                          <a:ea typeface="Arial"/>
                        </a:rPr>
                        <a:t>	57.8%	</a:t>
                      </a:r>
                    </a:p>
                  </a:txBody>
                  <a:tcPr marL="0" marR="9144" marT="0" marB="18288" anchor="b">
                    <a:lnL w="0"/>
                    <a:lnR w="0"/>
                    <a:lnT w="0"/>
                    <a:lnB w="0"/>
                    <a:noFill/>
                  </a:tcPr>
                </a:tc>
                <a:tc>
                  <a:txBody>
                    <a:bodyPr/>
                    <a:lstStyle>
                      <a:defPPr/>
                    </a:lstStyle>
                    <a:p>
                      <a:pPr algn="r">
                        <a:lnSpc>
                          <a:spcPct val="99600"/>
                        </a:lnSpc>
                        <a:tabLst>
                          <a:tab pos="889" algn="l"/>
                          <a:tab pos="402209" algn="l"/>
                        </a:tabLst>
                      </a:pPr>
                      <a:r>
                        <a:rPr sz="1000">
                          <a:solidFill>
                            <a:srgbClr val="000000"/>
                          </a:solidFill>
                          <a:latin typeface="Arial"/>
                          <a:ea typeface="Arial"/>
                        </a:rPr>
                        <a:t>	61.4%	</a:t>
                      </a:r>
                    </a:p>
                  </a:txBody>
                  <a:tcPr marL="0" marR="9144" marT="0" marB="18288" anchor="b">
                    <a:lnL w="0"/>
                    <a:lnR w="0"/>
                    <a:lnT w="0"/>
                    <a:lnB w="0"/>
                    <a:noFill/>
                  </a:tcPr>
                </a:tc>
                <a:tc>
                  <a:txBody>
                    <a:bodyPr/>
                    <a:lstStyle>
                      <a:defPPr/>
                    </a:lstStyle>
                    <a:p>
                      <a:pPr algn="r">
                        <a:lnSpc>
                          <a:spcPct val="99600"/>
                        </a:lnSpc>
                        <a:tabLst>
                          <a:tab pos="889" algn="l"/>
                          <a:tab pos="402209" algn="l"/>
                        </a:tabLst>
                      </a:pPr>
                      <a:r>
                        <a:rPr sz="1000">
                          <a:solidFill>
                            <a:srgbClr val="000000"/>
                          </a:solidFill>
                          <a:latin typeface="Arial"/>
                          <a:ea typeface="Arial"/>
                        </a:rPr>
                        <a:t>	60.3%	</a:t>
                      </a:r>
                    </a:p>
                  </a:txBody>
                  <a:tcPr marL="0" marR="9144" marT="0" marB="18288" anchor="b">
                    <a:lnL w="0"/>
                    <a:lnR w="0"/>
                    <a:lnT w="0"/>
                    <a:lnB w="0"/>
                    <a:noFill/>
                  </a:tcPr>
                </a:tc>
                <a:extLst>
                  <a:ext uri="{0D108BD9-81ED-4DB2-BD59-A6C34878D82A}">
                    <a16:rowId xmlns:a16="http://schemas.microsoft.com/office/drawing/2014/main" val="10019"/>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9108" y="175387"/>
            <a:ext cx="8419338" cy="701675"/>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NET INTEREST INCOME AND MARGIN</a:t>
            </a:r>
          </a:p>
        </p:txBody>
      </p:sp>
      <p:sp>
        <p:nvSpPr>
          <p:cNvPr id="3" name="New shape"/>
          <p:cNvSpPr/>
          <p:nvPr/>
        </p:nvSpPr>
        <p:spPr>
          <a:xfrm>
            <a:off x="339471" y="738632"/>
            <a:ext cx="4024249"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Net Interest Income &amp; Net Interest Margin</a:t>
            </a:r>
          </a:p>
        </p:txBody>
      </p:sp>
      <p:sp>
        <p:nvSpPr>
          <p:cNvPr id="4" name="New shape"/>
          <p:cNvSpPr/>
          <p:nvPr/>
        </p:nvSpPr>
        <p:spPr>
          <a:xfrm>
            <a:off x="5080889" y="738251"/>
            <a:ext cx="3842258" cy="277749"/>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Average Interest-Earning Assets &amp; Yields</a:t>
            </a:r>
          </a:p>
        </p:txBody>
      </p:sp>
      <p:sp>
        <p:nvSpPr>
          <p:cNvPr id="5" name="New shape"/>
          <p:cNvSpPr/>
          <p:nvPr/>
        </p:nvSpPr>
        <p:spPr>
          <a:xfrm>
            <a:off x="5323713" y="3221101"/>
            <a:ext cx="3677793"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Average Deposits and Borrowings &amp; Cost of Funds</a:t>
            </a:r>
          </a:p>
        </p:txBody>
      </p:sp>
      <p:sp>
        <p:nvSpPr>
          <p:cNvPr id="6" name="New shape"/>
          <p:cNvSpPr/>
          <p:nvPr/>
        </p:nvSpPr>
        <p:spPr>
          <a:xfrm>
            <a:off x="228600" y="1144524"/>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MILLIONS)</a:t>
            </a:r>
          </a:p>
        </p:txBody>
      </p:sp>
      <p:sp>
        <p:nvSpPr>
          <p:cNvPr id="7" name="New shape"/>
          <p:cNvSpPr/>
          <p:nvPr/>
        </p:nvSpPr>
        <p:spPr>
          <a:xfrm>
            <a:off x="5038090" y="1056386"/>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BILLIONS)</a:t>
            </a:r>
          </a:p>
        </p:txBody>
      </p:sp>
      <p:sp>
        <p:nvSpPr>
          <p:cNvPr id="8" name="New shape"/>
          <p:cNvSpPr/>
          <p:nvPr/>
        </p:nvSpPr>
        <p:spPr>
          <a:xfrm>
            <a:off x="5323586" y="3478022"/>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BILLIONS)</a:t>
            </a:r>
          </a:p>
        </p:txBody>
      </p:sp>
      <p:sp>
        <p:nvSpPr>
          <p:cNvPr id="9"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1DFE3239-9C33-44AA-88CD-6481A3FE7009}" type="slidenum">
              <a:rPr sz="1200">
                <a:solidFill>
                  <a:srgbClr val="FFFFFF"/>
                </a:solidFill>
                <a:latin typeface="Arial"/>
                <a:ea typeface="Arial"/>
              </a:rPr>
              <a:pPr/>
              <a:t>4</a:t>
            </a:fld>
            <a:endParaRPr sz="1200">
              <a:solidFill>
                <a:srgbClr val="FFFFFF"/>
              </a:solidFill>
              <a:latin typeface="Arial"/>
              <a:ea typeface="Arial"/>
            </a:endParaRPr>
          </a:p>
        </p:txBody>
      </p:sp>
      <p:sp>
        <p:nvSpPr>
          <p:cNvPr id="10" name="New shape"/>
          <p:cNvSpPr/>
          <p:nvPr/>
        </p:nvSpPr>
        <p:spPr>
          <a:xfrm>
            <a:off x="5120386" y="3724148"/>
            <a:ext cx="3838575" cy="26098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1" name="New picture"/>
          <p:cNvPicPr/>
          <p:nvPr/>
        </p:nvPicPr>
        <p:blipFill>
          <a:blip r:embed="rId2"/>
          <a:stretch>
            <a:fillRect/>
          </a:stretch>
        </p:blipFill>
        <p:spPr>
          <a:xfrm>
            <a:off x="5120386" y="3724148"/>
            <a:ext cx="3838575" cy="2609850"/>
          </a:xfrm>
          <a:prstGeom prst="rect">
            <a:avLst/>
          </a:prstGeom>
        </p:spPr>
      </p:pic>
      <p:sp>
        <p:nvSpPr>
          <p:cNvPr id="12" name="New shape"/>
          <p:cNvSpPr/>
          <p:nvPr/>
        </p:nvSpPr>
        <p:spPr>
          <a:xfrm>
            <a:off x="100711" y="1454531"/>
            <a:ext cx="5076825" cy="4557776"/>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3"/>
          <a:stretch>
            <a:fillRect/>
          </a:stretch>
        </p:blipFill>
        <p:spPr>
          <a:xfrm>
            <a:off x="100711" y="1454531"/>
            <a:ext cx="5076825" cy="4557776"/>
          </a:xfrm>
          <a:prstGeom prst="rect">
            <a:avLst/>
          </a:prstGeom>
        </p:spPr>
      </p:pic>
      <p:sp>
        <p:nvSpPr>
          <p:cNvPr id="14" name="New shape"/>
          <p:cNvSpPr/>
          <p:nvPr/>
        </p:nvSpPr>
        <p:spPr>
          <a:xfrm>
            <a:off x="5162804" y="1242187"/>
            <a:ext cx="3838575" cy="2117344"/>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4"/>
          <a:stretch>
            <a:fillRect/>
          </a:stretch>
        </p:blipFill>
        <p:spPr>
          <a:xfrm>
            <a:off x="5162804" y="1242187"/>
            <a:ext cx="3838575" cy="2117344"/>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90525" y="148717"/>
            <a:ext cx="7315200" cy="60845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ASSET QUALITY </a:t>
            </a:r>
          </a:p>
          <a:p>
            <a:pPr algn="l" defTabSz="457200">
              <a:lnSpc>
                <a:spcPct val="90000"/>
              </a:lnSpc>
              <a:spcBef>
                <a:spcPct val="0"/>
              </a:spcBef>
              <a:spcAft>
                <a:spcPct val="0"/>
              </a:spcAft>
            </a:pPr>
            <a:r>
              <a:rPr sz="1000" b="1">
                <a:solidFill>
                  <a:srgbClr val="004689"/>
                </a:solidFill>
                <a:latin typeface="Arial"/>
                <a:ea typeface="Arial"/>
              </a:rPr>
              <a:t>($ IN MILLIONS)</a:t>
            </a:r>
          </a:p>
        </p:txBody>
      </p:sp>
      <p:sp>
        <p:nvSpPr>
          <p:cNvPr id="3" name="New shape"/>
          <p:cNvSpPr/>
          <p:nvPr/>
        </p:nvSpPr>
        <p:spPr>
          <a:xfrm>
            <a:off x="322707" y="884301"/>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Provision for Credit Losses</a:t>
            </a:r>
          </a:p>
        </p:txBody>
      </p:sp>
      <p:sp>
        <p:nvSpPr>
          <p:cNvPr id="4" name="New shape"/>
          <p:cNvSpPr/>
          <p:nvPr/>
        </p:nvSpPr>
        <p:spPr>
          <a:xfrm>
            <a:off x="4891913" y="88392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Non-Performing Loans (NPLs) &amp; NPLs to Loans</a:t>
            </a:r>
          </a:p>
        </p:txBody>
      </p:sp>
      <p:sp>
        <p:nvSpPr>
          <p:cNvPr id="5" name="New shape"/>
          <p:cNvSpPr/>
          <p:nvPr/>
        </p:nvSpPr>
        <p:spPr>
          <a:xfrm>
            <a:off x="4716399" y="3652774"/>
            <a:ext cx="4408424" cy="25304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6" name="New shape"/>
          <p:cNvSpPr/>
          <p:nvPr/>
        </p:nvSpPr>
        <p:spPr>
          <a:xfrm>
            <a:off x="245999" y="3365500"/>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Net Charge-offs (NCOs) and NCOs to Average Loans</a:t>
            </a:r>
          </a:p>
        </p:txBody>
      </p:sp>
      <p:sp>
        <p:nvSpPr>
          <p:cNvPr id="7" name="New shape"/>
          <p:cNvSpPr/>
          <p:nvPr/>
        </p:nvSpPr>
        <p:spPr>
          <a:xfrm>
            <a:off x="4891913" y="337058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ACL</a:t>
            </a:r>
            <a:r>
              <a:rPr sz="1200" b="1" baseline="30000">
                <a:solidFill>
                  <a:srgbClr val="000000"/>
                </a:solidFill>
                <a:latin typeface="Calibri"/>
                <a:ea typeface="Calibri"/>
              </a:rPr>
              <a:t>(1)</a:t>
            </a:r>
            <a:r>
              <a:rPr sz="1200" b="1">
                <a:solidFill>
                  <a:srgbClr val="000000"/>
                </a:solidFill>
                <a:latin typeface="Calibri"/>
                <a:ea typeface="Calibri"/>
              </a:rPr>
              <a:t> to NPLs &amp; Loans</a:t>
            </a:r>
          </a:p>
        </p:txBody>
      </p:sp>
      <p:sp>
        <p:nvSpPr>
          <p:cNvPr id="8" name="New shape"/>
          <p:cNvSpPr/>
          <p:nvPr/>
        </p:nvSpPr>
        <p:spPr>
          <a:xfrm>
            <a:off x="175895" y="3623437"/>
            <a:ext cx="4252849" cy="257009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9" name="New shape"/>
          <p:cNvSpPr/>
          <p:nvPr/>
        </p:nvSpPr>
        <p:spPr>
          <a:xfrm>
            <a:off x="303149" y="1086612"/>
            <a:ext cx="3697224" cy="1949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10"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F6F9EC5D-F463-46BB-80DC-C2EAB86AA950}" type="slidenum">
              <a:rPr sz="1200">
                <a:solidFill>
                  <a:srgbClr val="FFFFFF"/>
                </a:solidFill>
                <a:latin typeface="Arial"/>
                <a:ea typeface="Arial"/>
              </a:rPr>
              <a:pPr/>
              <a:t>5</a:t>
            </a:fld>
            <a:endParaRPr sz="1200">
              <a:solidFill>
                <a:srgbClr val="FFFFFF"/>
              </a:solidFill>
              <a:latin typeface="Arial"/>
              <a:ea typeface="Arial"/>
            </a:endParaRPr>
          </a:p>
        </p:txBody>
      </p:sp>
      <p:sp>
        <p:nvSpPr>
          <p:cNvPr id="11" name="New shape"/>
          <p:cNvSpPr/>
          <p:nvPr/>
        </p:nvSpPr>
        <p:spPr>
          <a:xfrm>
            <a:off x="1322578" y="6385433"/>
            <a:ext cx="7432421" cy="55829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800" i="1">
                <a:solidFill>
                  <a:srgbClr val="000000"/>
                </a:solidFill>
                <a:latin typeface="Calibri"/>
                <a:ea typeface="Calibri"/>
              </a:rPr>
              <a:t>The allowance for credit losses (“ACL”) relates specifically to "Loans, net of unearned income" and does not include the ACL related to off-balance-sheet credit exposures.</a:t>
            </a:r>
          </a:p>
          <a:p>
            <a:pPr marL="215900" lvl="1" indent="-215900" algn="l" defTabSz="457200">
              <a:lnSpc>
                <a:spcPct val="100000"/>
              </a:lnSpc>
              <a:spcBef>
                <a:spcPct val="0"/>
              </a:spcBef>
              <a:spcAft>
                <a:spcPct val="0"/>
              </a:spcAft>
              <a:buAutoNum type="arabicPeriod" startAt="2"/>
            </a:pPr>
            <a:r>
              <a:rPr sz="800" i="1">
                <a:solidFill>
                  <a:srgbClr val="000000"/>
                </a:solidFill>
                <a:latin typeface="Calibri"/>
                <a:ea typeface="Calibri"/>
              </a:rPr>
              <a:t>Non-GAAP financial measure.  Please refer to the calculation and management's reasons for using this measure on the slide titled "Non-GAAP Reconciliation" at the end of this presentation.</a:t>
            </a:r>
          </a:p>
          <a:p>
            <a:pPr marL="0" algn="l" defTabSz="457200">
              <a:lnSpc>
                <a:spcPct val="100000"/>
              </a:lnSpc>
              <a:spcBef>
                <a:spcPct val="0"/>
              </a:spcBef>
              <a:spcAft>
                <a:spcPct val="0"/>
              </a:spcAft>
            </a:pPr>
            <a:endParaRPr sz="1000" i="1">
              <a:solidFill>
                <a:srgbClr val="000000"/>
              </a:solidFill>
              <a:latin typeface="Calibri"/>
              <a:ea typeface="Calibri"/>
            </a:endParaRPr>
          </a:p>
        </p:txBody>
      </p:sp>
      <p:sp>
        <p:nvSpPr>
          <p:cNvPr id="12" name="New shape"/>
          <p:cNvSpPr/>
          <p:nvPr/>
        </p:nvSpPr>
        <p:spPr>
          <a:xfrm>
            <a:off x="237236" y="1288415"/>
            <a:ext cx="4191635" cy="2076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2"/>
          <a:stretch>
            <a:fillRect/>
          </a:stretch>
        </p:blipFill>
        <p:spPr>
          <a:xfrm>
            <a:off x="237236" y="1288415"/>
            <a:ext cx="4191635" cy="2076450"/>
          </a:xfrm>
          <a:prstGeom prst="rect">
            <a:avLst/>
          </a:prstGeom>
        </p:spPr>
      </p:pic>
      <p:sp>
        <p:nvSpPr>
          <p:cNvPr id="14" name="New shape"/>
          <p:cNvSpPr/>
          <p:nvPr/>
        </p:nvSpPr>
        <p:spPr>
          <a:xfrm>
            <a:off x="4863211" y="1288415"/>
            <a:ext cx="4060063" cy="214236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3"/>
          <a:stretch>
            <a:fillRect/>
          </a:stretch>
        </p:blipFill>
        <p:spPr>
          <a:xfrm>
            <a:off x="4863211" y="1288415"/>
            <a:ext cx="4060063" cy="2142363"/>
          </a:xfrm>
          <a:prstGeom prst="rect">
            <a:avLst/>
          </a:prstGeom>
        </p:spPr>
      </p:pic>
      <p:sp>
        <p:nvSpPr>
          <p:cNvPr id="16" name="New shape"/>
          <p:cNvSpPr/>
          <p:nvPr/>
        </p:nvSpPr>
        <p:spPr>
          <a:xfrm>
            <a:off x="390525" y="3764407"/>
            <a:ext cx="4038600" cy="24288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7" name="New picture"/>
          <p:cNvPicPr/>
          <p:nvPr/>
        </p:nvPicPr>
        <p:blipFill>
          <a:blip r:embed="rId4"/>
          <a:stretch>
            <a:fillRect/>
          </a:stretch>
        </p:blipFill>
        <p:spPr>
          <a:xfrm>
            <a:off x="390525" y="3764407"/>
            <a:ext cx="4038600" cy="2428875"/>
          </a:xfrm>
          <a:prstGeom prst="rect">
            <a:avLst/>
          </a:prstGeom>
        </p:spPr>
      </p:pic>
      <p:sp>
        <p:nvSpPr>
          <p:cNvPr id="18" name="New shape"/>
          <p:cNvSpPr/>
          <p:nvPr/>
        </p:nvSpPr>
        <p:spPr>
          <a:xfrm>
            <a:off x="4863211" y="3764407"/>
            <a:ext cx="4060063" cy="242912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9" name="New picture"/>
          <p:cNvPicPr/>
          <p:nvPr/>
        </p:nvPicPr>
        <p:blipFill>
          <a:blip r:embed="rId5"/>
          <a:stretch>
            <a:fillRect/>
          </a:stretch>
        </p:blipFill>
        <p:spPr>
          <a:xfrm>
            <a:off x="4863211" y="3764407"/>
            <a:ext cx="4060063" cy="2429129"/>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439674" y="315214"/>
            <a:ext cx="7315200" cy="609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NON-INTEREST INCOME</a:t>
            </a:r>
            <a:r>
              <a:rPr sz="3200" b="1" baseline="30000">
                <a:solidFill>
                  <a:srgbClr val="004689"/>
                </a:solidFill>
                <a:latin typeface="Arial"/>
                <a:ea typeface="Arial"/>
              </a:rPr>
              <a:t>(1)</a:t>
            </a:r>
          </a:p>
        </p:txBody>
      </p:sp>
      <p:sp>
        <p:nvSpPr>
          <p:cNvPr id="3" name="New shape"/>
          <p:cNvSpPr/>
          <p:nvPr/>
        </p:nvSpPr>
        <p:spPr>
          <a:xfrm>
            <a:off x="1678813" y="6439281"/>
            <a:ext cx="4459224" cy="2769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0" algn="just" defTabSz="457200">
              <a:lnSpc>
                <a:spcPct val="100000"/>
              </a:lnSpc>
              <a:spcBef>
                <a:spcPct val="0"/>
              </a:spcBef>
              <a:spcAft>
                <a:spcPct val="0"/>
              </a:spcAft>
            </a:pPr>
            <a:r>
              <a:rPr sz="1200" i="1" baseline="30000">
                <a:solidFill>
                  <a:srgbClr val="000000"/>
                </a:solidFill>
                <a:latin typeface="Calibri"/>
                <a:ea typeface="Calibri"/>
              </a:rPr>
              <a:t>(1) </a:t>
            </a:r>
            <a:r>
              <a:rPr sz="1200" i="1">
                <a:solidFill>
                  <a:srgbClr val="000000"/>
                </a:solidFill>
                <a:latin typeface="Calibri"/>
                <a:ea typeface="Calibri"/>
              </a:rPr>
              <a:t>Excluding investment securities gains</a:t>
            </a:r>
          </a:p>
        </p:txBody>
      </p:sp>
      <p:sp>
        <p:nvSpPr>
          <p:cNvPr id="4" name="New shape"/>
          <p:cNvSpPr/>
          <p:nvPr/>
        </p:nvSpPr>
        <p:spPr>
          <a:xfrm>
            <a:off x="439674" y="824230"/>
            <a:ext cx="329260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ea typeface="Arial"/>
              </a:rPr>
              <a:t>Three months ended September 30, 2022 </a:t>
            </a:r>
          </a:p>
          <a:p>
            <a:pPr algn="ctr" defTabSz="457200">
              <a:lnSpc>
                <a:spcPct val="100000"/>
              </a:lnSpc>
              <a:spcBef>
                <a:spcPct val="0"/>
              </a:spcBef>
              <a:spcAft>
                <a:spcPct val="0"/>
              </a:spcAft>
            </a:pPr>
            <a:r>
              <a:rPr sz="1200" i="1">
                <a:solidFill>
                  <a:srgbClr val="000000"/>
                </a:solidFill>
                <a:latin typeface="Arial"/>
                <a:ea typeface="Arial"/>
              </a:rPr>
              <a:t>(percent of total non-interest income)</a:t>
            </a:r>
          </a:p>
        </p:txBody>
      </p:sp>
      <p:sp>
        <p:nvSpPr>
          <p:cNvPr id="5"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FDF5194A-5DFE-4DF7-B62B-27D3B5EBCEE7}" type="slidenum">
              <a:rPr sz="1200">
                <a:solidFill>
                  <a:srgbClr val="FFFFFF"/>
                </a:solidFill>
                <a:latin typeface="Arial"/>
                <a:ea typeface="Arial"/>
              </a:rPr>
              <a:pPr/>
              <a:t>6</a:t>
            </a:fld>
            <a:endParaRPr sz="1200">
              <a:solidFill>
                <a:srgbClr val="FFFFFF"/>
              </a:solidFill>
              <a:latin typeface="Arial"/>
              <a:ea typeface="Arial"/>
            </a:endParaRPr>
          </a:p>
        </p:txBody>
      </p:sp>
      <p:sp>
        <p:nvSpPr>
          <p:cNvPr id="6" name="New shape"/>
          <p:cNvSpPr/>
          <p:nvPr/>
        </p:nvSpPr>
        <p:spPr>
          <a:xfrm>
            <a:off x="3810127" y="3337306"/>
            <a:ext cx="5133975" cy="2227580"/>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ea typeface="Arial"/>
              </a:rPr>
              <a:t>Non-interest income increased 1% from 2Q22</a:t>
            </a:r>
            <a:r>
              <a:rPr sz="1200" b="1" u="sng" baseline="30000">
                <a:solidFill>
                  <a:srgbClr val="000000"/>
                </a:solidFill>
                <a:latin typeface="Arial"/>
                <a:ea typeface="Arial"/>
              </a:rPr>
              <a:t>(</a:t>
            </a:r>
            <a:r>
              <a:rPr sz="1200" b="1" baseline="30000">
                <a:solidFill>
                  <a:srgbClr val="000000"/>
                </a:solidFill>
                <a:latin typeface="Arial"/>
                <a:ea typeface="Arial"/>
              </a:rPr>
              <a:t>1)</a:t>
            </a:r>
          </a:p>
          <a:p>
            <a:pPr algn="l" defTabSz="457200">
              <a:lnSpc>
                <a:spcPct val="100000"/>
              </a:lnSpc>
              <a:spcBef>
                <a:spcPct val="0"/>
              </a:spcBef>
              <a:spcAft>
                <a:spcPct val="0"/>
              </a:spcAft>
            </a:pPr>
            <a:endParaRPr sz="1200" b="1">
              <a:solidFill>
                <a:srgbClr val="000000"/>
              </a:solidFill>
              <a:latin typeface="Arial"/>
              <a:ea typeface="Arial"/>
            </a:endParaRPr>
          </a:p>
          <a:p>
            <a:pPr algn="l" defTabSz="457200">
              <a:lnSpc>
                <a:spcPct val="100000"/>
              </a:lnSpc>
              <a:spcBef>
                <a:spcPct val="0"/>
              </a:spcBef>
              <a:spcAft>
                <a:spcPct val="0"/>
              </a:spcAft>
            </a:pPr>
            <a:r>
              <a:rPr sz="1200" u="sng">
                <a:solidFill>
                  <a:srgbClr val="000000"/>
                </a:solidFill>
                <a:latin typeface="Arial"/>
                <a:ea typeface="Arial"/>
              </a:rPr>
              <a:t>Increases in:</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r>
              <a:rPr sz="1200">
                <a:solidFill>
                  <a:srgbClr val="AADEAD"/>
                </a:solidFill>
                <a:latin typeface="Wingdings"/>
                <a:ea typeface="Wingdings"/>
              </a:rPr>
              <a:t>n </a:t>
            </a:r>
            <a:r>
              <a:rPr sz="1000">
                <a:solidFill>
                  <a:srgbClr val="000000"/>
                </a:solidFill>
                <a:latin typeface="Arial"/>
                <a:ea typeface="Arial"/>
              </a:rPr>
              <a:t>Commercial banking merchant and card income and cash management fees.</a:t>
            </a:r>
          </a:p>
          <a:p>
            <a:pPr marL="285750" indent="-285750" algn="l" defTabSz="457200">
              <a:lnSpc>
                <a:spcPct val="100000"/>
              </a:lnSpc>
              <a:spcBef>
                <a:spcPct val="0"/>
              </a:spcBef>
              <a:spcAft>
                <a:spcPct val="0"/>
              </a:spcAft>
            </a:pPr>
            <a:r>
              <a:rPr sz="1200">
                <a:solidFill>
                  <a:srgbClr val="CCEEFF"/>
                </a:solidFill>
                <a:latin typeface="Wingdings"/>
                <a:ea typeface="Wingdings"/>
              </a:rPr>
              <a:t>n</a:t>
            </a:r>
            <a:r>
              <a:rPr sz="1200">
                <a:solidFill>
                  <a:srgbClr val="AADEAD"/>
                </a:solidFill>
                <a:latin typeface="Wingdings"/>
                <a:ea typeface="Wingdings"/>
              </a:rPr>
              <a:t> </a:t>
            </a:r>
            <a:r>
              <a:rPr sz="1000">
                <a:solidFill>
                  <a:srgbClr val="000000"/>
                </a:solidFill>
                <a:latin typeface="Arial"/>
                <a:ea typeface="Arial"/>
              </a:rPr>
              <a:t>Consumer banking overdraft and debit card fees.</a:t>
            </a:r>
          </a:p>
          <a:p>
            <a:pPr marL="285750" indent="-285750" algn="l" defTabSz="457200">
              <a:lnSpc>
                <a:spcPct val="100000"/>
              </a:lnSpc>
              <a:spcBef>
                <a:spcPct val="0"/>
              </a:spcBef>
              <a:spcAft>
                <a:spcPct val="0"/>
              </a:spcAft>
            </a:pPr>
            <a:endParaRPr sz="1200">
              <a:solidFill>
                <a:srgbClr val="000000"/>
              </a:solidFill>
              <a:latin typeface="Wingdings"/>
              <a:ea typeface="Wingdings"/>
            </a:endParaRPr>
          </a:p>
          <a:p>
            <a:pPr marL="285750" indent="-285750" algn="l" defTabSz="457200">
              <a:lnSpc>
                <a:spcPct val="100000"/>
              </a:lnSpc>
              <a:spcBef>
                <a:spcPct val="0"/>
              </a:spcBef>
              <a:spcAft>
                <a:spcPct val="0"/>
              </a:spcAft>
            </a:pPr>
            <a:r>
              <a:rPr sz="1200" u="sng">
                <a:solidFill>
                  <a:srgbClr val="000000"/>
                </a:solidFill>
                <a:latin typeface="Arial"/>
                <a:ea typeface="Arial"/>
              </a:rPr>
              <a:t>Decreases in:</a:t>
            </a:r>
          </a:p>
          <a:p>
            <a:pPr algn="l" defTabSz="457200">
              <a:lnSpc>
                <a:spcPct val="100000"/>
              </a:lnSpc>
              <a:spcBef>
                <a:spcPct val="0"/>
              </a:spcBef>
              <a:spcAft>
                <a:spcPct val="0"/>
              </a:spcAft>
            </a:pPr>
            <a:endParaRPr sz="1200">
              <a:solidFill>
                <a:srgbClr val="000000"/>
              </a:solidFill>
              <a:latin typeface="Wingdings"/>
              <a:ea typeface="Wingdings"/>
            </a:endParaRPr>
          </a:p>
          <a:p>
            <a:pPr marL="285750" indent="-285750" algn="l" defTabSz="457200">
              <a:lnSpc>
                <a:spcPct val="100000"/>
              </a:lnSpc>
              <a:spcBef>
                <a:spcPct val="0"/>
              </a:spcBef>
              <a:spcAft>
                <a:spcPct val="0"/>
              </a:spcAft>
            </a:pPr>
            <a:r>
              <a:rPr sz="1000">
                <a:solidFill>
                  <a:srgbClr val="FAAC16"/>
                </a:solidFill>
                <a:latin typeface="Wingdings"/>
                <a:ea typeface="Wingdings"/>
              </a:rPr>
              <a:t>n</a:t>
            </a:r>
            <a:r>
              <a:rPr sz="1200">
                <a:solidFill>
                  <a:srgbClr val="00497F"/>
                </a:solidFill>
                <a:latin typeface="Wingdings"/>
                <a:ea typeface="Wingdings"/>
              </a:rPr>
              <a:t> </a:t>
            </a:r>
            <a:r>
              <a:rPr sz="1000">
                <a:solidFill>
                  <a:srgbClr val="000000"/>
                </a:solidFill>
                <a:latin typeface="Arial"/>
                <a:ea typeface="Arial"/>
              </a:rPr>
              <a:t>Wealth management revenues due to a decline in the market value of assets under management.</a:t>
            </a:r>
          </a:p>
          <a:p>
            <a:pPr marL="285750" indent="-285750" algn="l" defTabSz="457200">
              <a:lnSpc>
                <a:spcPct val="100000"/>
              </a:lnSpc>
              <a:spcBef>
                <a:spcPct val="0"/>
              </a:spcBef>
              <a:spcAft>
                <a:spcPct val="0"/>
              </a:spcAft>
            </a:pPr>
            <a:r>
              <a:rPr sz="1000">
                <a:solidFill>
                  <a:srgbClr val="000000"/>
                </a:solidFill>
                <a:latin typeface="Arial"/>
                <a:ea typeface="Arial"/>
              </a:rPr>
              <a:t> </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endParaRPr sz="1200">
              <a:solidFill>
                <a:srgbClr val="000000"/>
              </a:solidFill>
              <a:latin typeface="Wingdings"/>
              <a:ea typeface="Wingdings"/>
            </a:endParaRPr>
          </a:p>
        </p:txBody>
      </p:sp>
      <p:sp>
        <p:nvSpPr>
          <p:cNvPr id="7" name="New shape"/>
          <p:cNvSpPr/>
          <p:nvPr/>
        </p:nvSpPr>
        <p:spPr>
          <a:xfrm>
            <a:off x="146050" y="1062736"/>
            <a:ext cx="3609975" cy="5141087"/>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8" name="New picture"/>
          <p:cNvPicPr/>
          <p:nvPr/>
        </p:nvPicPr>
        <p:blipFill>
          <a:blip r:embed="rId2"/>
          <a:stretch>
            <a:fillRect/>
          </a:stretch>
        </p:blipFill>
        <p:spPr>
          <a:xfrm>
            <a:off x="146050" y="1062736"/>
            <a:ext cx="3609975" cy="5141087"/>
          </a:xfrm>
          <a:prstGeom prst="rect">
            <a:avLst/>
          </a:prstGeom>
        </p:spPr>
      </p:pic>
      <p:graphicFrame>
        <p:nvGraphicFramePr>
          <p:cNvPr id="9" name="New Table"/>
          <p:cNvGraphicFramePr>
            <a:graphicFrameLocks noGrp="1"/>
          </p:cNvGraphicFramePr>
          <p:nvPr/>
        </p:nvGraphicFramePr>
        <p:xfrm>
          <a:off x="3810000" y="1236218"/>
          <a:ext cx="5133975" cy="2474138"/>
        </p:xfrm>
        <a:graphic>
          <a:graphicData uri="http://schemas.openxmlformats.org/drawingml/2006/table">
            <a:tbl>
              <a:tblPr>
                <a:tableStyleId>{5C22544A-7EE6-4342-B048-85BDC9FD1C3A}</a:tableStyleId>
              </a:tblPr>
              <a:tblGrid>
                <a:gridCol w="1657350">
                  <a:extLst>
                    <a:ext uri="{9D8B030D-6E8A-4147-A177-3AD203B41FA5}">
                      <a16:colId xmlns:a16="http://schemas.microsoft.com/office/drawing/2014/main" val="20000"/>
                    </a:ext>
                  </a:extLst>
                </a:gridCol>
                <a:gridCol w="20955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38225">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33350">
                  <a:extLst>
                    <a:ext uri="{9D8B030D-6E8A-4147-A177-3AD203B41FA5}">
                      <a16:colId xmlns:a16="http://schemas.microsoft.com/office/drawing/2014/main" val="20005"/>
                    </a:ext>
                  </a:extLst>
                </a:gridCol>
              </a:tblGrid>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u="sng">
                          <a:solidFill>
                            <a:srgbClr val="000000"/>
                          </a:solidFill>
                          <a:latin typeface="Arial"/>
                          <a:ea typeface="Arial"/>
                        </a:rPr>
                        <a:t>3Q22</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2Q22</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Change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i="1">
                          <a:solidFill>
                            <a:srgbClr val="000000"/>
                          </a:solidFill>
                          <a:latin typeface="Arial"/>
                          <a:ea typeface="Arial"/>
                        </a:rPr>
                        <a:t>(dollars in thousands)</a:t>
                      </a:r>
                    </a:p>
                  </a:txBody>
                  <a:tcPr marL="27432" marR="9144"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00025">
                <a:tc>
                  <a:txBody>
                    <a:bodyPr/>
                    <a:lstStyle>
                      <a:defPPr/>
                    </a:lstStyle>
                    <a:p>
                      <a:pPr algn="l" defTabSz="457200">
                        <a:lnSpc>
                          <a:spcPct val="100000"/>
                        </a:lnSpc>
                        <a:spcBef>
                          <a:spcPct val="0"/>
                        </a:spcBef>
                        <a:spcAft>
                          <a:spcPct val="0"/>
                        </a:spcAft>
                      </a:pPr>
                      <a:r>
                        <a:rPr sz="1000">
                          <a:solidFill>
                            <a:srgbClr val="AADEAD"/>
                          </a:solidFill>
                          <a:latin typeface="Wingdings"/>
                          <a:ea typeface="Wingdings"/>
                        </a:rPr>
                        <a:t>n </a:t>
                      </a:r>
                      <a:r>
                        <a:rPr sz="1000">
                          <a:solidFill>
                            <a:srgbClr val="000000"/>
                          </a:solidFill>
                          <a:latin typeface="Arial"/>
                          <a:ea typeface="Arial"/>
                        </a:rPr>
                        <a:t>Commercial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85521" algn="l"/>
                          <a:tab pos="985774" algn="l"/>
                        </a:tabLst>
                      </a:pPr>
                      <a:r>
                        <a:rPr sz="1000">
                          <a:solidFill>
                            <a:srgbClr val="000000"/>
                          </a:solidFill>
                          <a:latin typeface="Arial"/>
                          <a:ea typeface="Arial"/>
                        </a:rPr>
                        <a:t>	$20,808	</a:t>
                      </a:r>
                    </a:p>
                  </a:txBody>
                  <a:tcPr marL="0" marR="9144" marT="0" marB="18288" anchor="b">
                    <a:lnL w="0"/>
                    <a:lnR w="0"/>
                    <a:lnT w="0"/>
                    <a:lnB w="0"/>
                    <a:noFill/>
                  </a:tcPr>
                </a:tc>
                <a:tc>
                  <a:txBody>
                    <a:bodyPr/>
                    <a:lstStyle>
                      <a:defPPr/>
                    </a:lstStyle>
                    <a:p>
                      <a:pPr algn="r">
                        <a:lnSpc>
                          <a:spcPct val="99600"/>
                        </a:lnSpc>
                        <a:tabLst>
                          <a:tab pos="495046" algn="l"/>
                          <a:tab pos="995299" algn="l"/>
                        </a:tabLst>
                      </a:pPr>
                      <a:r>
                        <a:rPr sz="1000">
                          <a:solidFill>
                            <a:srgbClr val="000000"/>
                          </a:solidFill>
                          <a:latin typeface="Arial"/>
                          <a:ea typeface="Arial"/>
                        </a:rPr>
                        <a:t>	$20,359	</a:t>
                      </a:r>
                    </a:p>
                  </a:txBody>
                  <a:tcPr marL="0" marR="9144" marT="0" marB="18288" anchor="b">
                    <a:lnL w="0"/>
                    <a:lnR w="0"/>
                    <a:lnT w="0"/>
                    <a:lnB w="0"/>
                    <a:noFill/>
                  </a:tcPr>
                </a:tc>
                <a:tc>
                  <a:txBody>
                    <a:bodyPr/>
                    <a:lstStyle>
                      <a:defPPr/>
                    </a:lstStyle>
                    <a:p>
                      <a:pPr algn="r">
                        <a:lnSpc>
                          <a:spcPct val="99600"/>
                        </a:lnSpc>
                        <a:tabLst>
                          <a:tab pos="700024" algn="l"/>
                          <a:tab pos="1023874" algn="l"/>
                        </a:tabLst>
                      </a:pPr>
                      <a:r>
                        <a:rPr sz="1000">
                          <a:solidFill>
                            <a:srgbClr val="000000"/>
                          </a:solidFill>
                          <a:latin typeface="Arial"/>
                          <a:ea typeface="Arial"/>
                        </a:rPr>
                        <a:t>	$449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00025">
                <a:tc>
                  <a:txBody>
                    <a:bodyPr/>
                    <a:lstStyle>
                      <a:defPPr/>
                    </a:lstStyle>
                    <a:p>
                      <a:pPr algn="l" defTabSz="457200">
                        <a:lnSpc>
                          <a:spcPct val="100000"/>
                        </a:lnSpc>
                        <a:spcBef>
                          <a:spcPct val="0"/>
                        </a:spcBef>
                        <a:spcAft>
                          <a:spcPct val="0"/>
                        </a:spcAft>
                      </a:pPr>
                      <a:r>
                        <a:rPr sz="1000">
                          <a:solidFill>
                            <a:srgbClr val="FAAC16"/>
                          </a:solidFill>
                          <a:latin typeface="Wingdings"/>
                          <a:ea typeface="Wingdings"/>
                        </a:rPr>
                        <a:t>n </a:t>
                      </a:r>
                      <a:r>
                        <a:rPr sz="1000">
                          <a:solidFill>
                            <a:srgbClr val="000000"/>
                          </a:solidFill>
                          <a:latin typeface="Arial"/>
                          <a:ea typeface="Arial"/>
                        </a:rPr>
                        <a:t>Wealth Management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56133" algn="l"/>
                          <a:tab pos="985774" algn="l"/>
                        </a:tabLst>
                      </a:pPr>
                      <a:r>
                        <a:rPr sz="1000">
                          <a:solidFill>
                            <a:srgbClr val="000000"/>
                          </a:solidFill>
                          <a:latin typeface="Arial"/>
                          <a:ea typeface="Arial"/>
                        </a:rPr>
                        <a:t>	17,610	</a:t>
                      </a:r>
                    </a:p>
                  </a:txBody>
                  <a:tcPr marL="0" marR="9144" marT="0" marB="18288" anchor="b">
                    <a:lnL w="0"/>
                    <a:lnR w="0"/>
                    <a:lnT w="0"/>
                    <a:lnB w="0"/>
                    <a:noFill/>
                  </a:tcPr>
                </a:tc>
                <a:tc>
                  <a:txBody>
                    <a:bodyPr/>
                    <a:lstStyle>
                      <a:defPPr/>
                    </a:lstStyle>
                    <a:p>
                      <a:pPr algn="r">
                        <a:lnSpc>
                          <a:spcPct val="99600"/>
                        </a:lnSpc>
                        <a:tabLst>
                          <a:tab pos="565658" algn="l"/>
                          <a:tab pos="995299" algn="l"/>
                        </a:tabLst>
                      </a:pPr>
                      <a:r>
                        <a:rPr sz="1000">
                          <a:solidFill>
                            <a:srgbClr val="000000"/>
                          </a:solidFill>
                          <a:latin typeface="Arial"/>
                          <a:ea typeface="Arial"/>
                        </a:rPr>
                        <a:t>	18,274	</a:t>
                      </a:r>
                    </a:p>
                  </a:txBody>
                  <a:tcPr marL="0" marR="9144" marT="0" marB="18288" anchor="b">
                    <a:lnL w="0"/>
                    <a:lnR w="0"/>
                    <a:lnT w="0"/>
                    <a:lnB w="0"/>
                    <a:noFill/>
                  </a:tcPr>
                </a:tc>
                <a:tc>
                  <a:txBody>
                    <a:bodyPr/>
                    <a:lstStyle>
                      <a:defPPr/>
                    </a:lstStyle>
                    <a:p>
                      <a:pPr algn="r">
                        <a:lnSpc>
                          <a:spcPct val="99600"/>
                        </a:lnSpc>
                        <a:tabLst>
                          <a:tab pos="728345" algn="l"/>
                        </a:tabLst>
                      </a:pPr>
                      <a:r>
                        <a:rPr sz="1000">
                          <a:solidFill>
                            <a:srgbClr val="000000"/>
                          </a:solidFill>
                          <a:latin typeface="Arial"/>
                          <a:ea typeface="Arial"/>
                        </a:rPr>
                        <a:t>	(664)</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190500">
                <a:tc>
                  <a:txBody>
                    <a:bodyPr/>
                    <a:lstStyle>
                      <a:defPPr/>
                    </a:lstStyle>
                    <a:p>
                      <a:pPr algn="l" defTabSz="457200">
                        <a:lnSpc>
                          <a:spcPct val="100000"/>
                        </a:lnSpc>
                        <a:spcBef>
                          <a:spcPct val="0"/>
                        </a:spcBef>
                        <a:spcAft>
                          <a:spcPct val="0"/>
                        </a:spcAft>
                      </a:pPr>
                      <a:r>
                        <a:rPr sz="1000">
                          <a:solidFill>
                            <a:srgbClr val="CCEEFF"/>
                          </a:solidFill>
                          <a:latin typeface="Wingdings"/>
                          <a:ea typeface="Wingdings"/>
                        </a:rPr>
                        <a:t>n </a:t>
                      </a:r>
                      <a:r>
                        <a:rPr sz="1000">
                          <a:solidFill>
                            <a:srgbClr val="000000"/>
                          </a:solidFill>
                          <a:latin typeface="Arial"/>
                          <a:ea typeface="Arial"/>
                        </a:rPr>
                        <a:t>Consumer Banking</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56133" algn="l"/>
                          <a:tab pos="985774" algn="l"/>
                        </a:tabLst>
                      </a:pPr>
                      <a:r>
                        <a:rPr sz="1000">
                          <a:solidFill>
                            <a:srgbClr val="000000"/>
                          </a:solidFill>
                          <a:latin typeface="Arial"/>
                          <a:ea typeface="Arial"/>
                        </a:rPr>
                        <a:t>	13,275	</a:t>
                      </a:r>
                    </a:p>
                  </a:txBody>
                  <a:tcPr marL="0" marR="9144" marT="0" marB="18288" anchor="b">
                    <a:lnL w="0"/>
                    <a:lnR w="0"/>
                    <a:lnT w="0"/>
                    <a:lnB w="0"/>
                    <a:noFill/>
                  </a:tcPr>
                </a:tc>
                <a:tc>
                  <a:txBody>
                    <a:bodyPr/>
                    <a:lstStyle>
                      <a:defPPr/>
                    </a:lstStyle>
                    <a:p>
                      <a:pPr algn="r">
                        <a:lnSpc>
                          <a:spcPct val="99600"/>
                        </a:lnSpc>
                        <a:tabLst>
                          <a:tab pos="565658" algn="l"/>
                          <a:tab pos="995299" algn="l"/>
                        </a:tabLst>
                      </a:pPr>
                      <a:r>
                        <a:rPr sz="1000">
                          <a:solidFill>
                            <a:srgbClr val="000000"/>
                          </a:solidFill>
                          <a:latin typeface="Arial"/>
                          <a:ea typeface="Arial"/>
                        </a:rPr>
                        <a:t>	12,472	</a:t>
                      </a:r>
                    </a:p>
                  </a:txBody>
                  <a:tcPr marL="0" marR="9144" marT="0" marB="18288" anchor="b">
                    <a:lnL w="0"/>
                    <a:lnR w="0"/>
                    <a:lnT w="0"/>
                    <a:lnB w="0"/>
                    <a:noFill/>
                  </a:tcPr>
                </a:tc>
                <a:tc>
                  <a:txBody>
                    <a:bodyPr/>
                    <a:lstStyle>
                      <a:defPPr/>
                    </a:lstStyle>
                    <a:p>
                      <a:pPr algn="r">
                        <a:lnSpc>
                          <a:spcPct val="99600"/>
                        </a:lnSpc>
                        <a:tabLst>
                          <a:tab pos="770636" algn="l"/>
                          <a:tab pos="1023874" algn="l"/>
                        </a:tabLst>
                      </a:pPr>
                      <a:r>
                        <a:rPr sz="1000">
                          <a:solidFill>
                            <a:srgbClr val="000000"/>
                          </a:solidFill>
                          <a:latin typeface="Arial"/>
                          <a:ea typeface="Arial"/>
                        </a:rPr>
                        <a:t>	803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190500">
                <a:tc>
                  <a:txBody>
                    <a:bodyPr/>
                    <a:lstStyle>
                      <a:defPPr/>
                    </a:lstStyle>
                    <a:p>
                      <a:pPr algn="l" defTabSz="457200">
                        <a:lnSpc>
                          <a:spcPct val="100000"/>
                        </a:lnSpc>
                        <a:spcBef>
                          <a:spcPct val="0"/>
                        </a:spcBef>
                        <a:spcAft>
                          <a:spcPct val="0"/>
                        </a:spcAft>
                      </a:pPr>
                      <a:r>
                        <a:rPr sz="1000">
                          <a:solidFill>
                            <a:srgbClr val="00497F"/>
                          </a:solidFill>
                          <a:latin typeface="Wingdings"/>
                          <a:ea typeface="Wingdings"/>
                        </a:rPr>
                        <a:t>n</a:t>
                      </a:r>
                      <a:r>
                        <a:rPr sz="1000">
                          <a:solidFill>
                            <a:srgbClr val="330E74"/>
                          </a:solidFill>
                          <a:latin typeface="Wingdings"/>
                          <a:ea typeface="Wingdings"/>
                        </a:rPr>
                        <a:t> </a:t>
                      </a:r>
                      <a:r>
                        <a:rPr sz="1000">
                          <a:solidFill>
                            <a:srgbClr val="000000"/>
                          </a:solidFill>
                          <a:latin typeface="Arial"/>
                          <a:ea typeface="Arial"/>
                        </a:rPr>
                        <a:t>Mortgage Banking</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6745" algn="l"/>
                          <a:tab pos="985774" algn="l"/>
                        </a:tabLst>
                      </a:pPr>
                      <a:r>
                        <a:rPr sz="1000">
                          <a:solidFill>
                            <a:srgbClr val="000000"/>
                          </a:solidFill>
                          <a:latin typeface="Arial"/>
                          <a:ea typeface="Arial"/>
                        </a:rPr>
                        <a:t>	3,720	</a:t>
                      </a:r>
                    </a:p>
                  </a:txBody>
                  <a:tcPr marL="0" marR="9144" marT="0" marB="18288" anchor="b">
                    <a:lnL w="0"/>
                    <a:lnR w="0"/>
                    <a:lnT w="0"/>
                    <a:lnB w="0"/>
                    <a:noFill/>
                  </a:tcPr>
                </a:tc>
                <a:tc>
                  <a:txBody>
                    <a:bodyPr/>
                    <a:lstStyle>
                      <a:defPPr/>
                    </a:lstStyle>
                    <a:p>
                      <a:pPr algn="r">
                        <a:lnSpc>
                          <a:spcPct val="99600"/>
                        </a:lnSpc>
                        <a:tabLst>
                          <a:tab pos="636270" algn="l"/>
                          <a:tab pos="995299" algn="l"/>
                        </a:tabLst>
                      </a:pPr>
                      <a:r>
                        <a:rPr sz="1000">
                          <a:solidFill>
                            <a:srgbClr val="000000"/>
                          </a:solidFill>
                          <a:latin typeface="Arial"/>
                          <a:ea typeface="Arial"/>
                        </a:rPr>
                        <a:t>	3,768	</a:t>
                      </a:r>
                    </a:p>
                  </a:txBody>
                  <a:tcPr marL="0" marR="9144" marT="0" marB="18288" anchor="b">
                    <a:lnL w="0"/>
                    <a:lnR w="0"/>
                    <a:lnT w="0"/>
                    <a:lnB w="0"/>
                    <a:noFill/>
                  </a:tcPr>
                </a:tc>
                <a:tc>
                  <a:txBody>
                    <a:bodyPr/>
                    <a:lstStyle>
                      <a:defPPr/>
                    </a:lstStyle>
                    <a:p>
                      <a:pPr algn="r">
                        <a:lnSpc>
                          <a:spcPct val="99600"/>
                        </a:lnSpc>
                        <a:tabLst>
                          <a:tab pos="798957" algn="l"/>
                        </a:tabLst>
                      </a:pPr>
                      <a:r>
                        <a:rPr sz="1000">
                          <a:solidFill>
                            <a:srgbClr val="000000"/>
                          </a:solidFill>
                          <a:latin typeface="Arial"/>
                          <a:ea typeface="Arial"/>
                        </a:rPr>
                        <a:t>	(48)</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190500">
                <a:tc>
                  <a:txBody>
                    <a:bodyPr/>
                    <a:lstStyle>
                      <a:defPPr/>
                    </a:lstStyle>
                    <a:p>
                      <a:pPr algn="l" defTabSz="457200">
                        <a:lnSpc>
                          <a:spcPct val="100000"/>
                        </a:lnSpc>
                        <a:spcBef>
                          <a:spcPct val="0"/>
                        </a:spcBef>
                        <a:spcAft>
                          <a:spcPct val="0"/>
                        </a:spcAft>
                      </a:pPr>
                      <a:r>
                        <a:rPr sz="1000">
                          <a:solidFill>
                            <a:srgbClr val="FFDE0F"/>
                          </a:solidFill>
                          <a:latin typeface="Wingdings"/>
                          <a:ea typeface="Wingdings"/>
                        </a:rPr>
                        <a:t>n </a:t>
                      </a:r>
                      <a:r>
                        <a:rPr sz="1000">
                          <a:solidFill>
                            <a:srgbClr val="000000"/>
                          </a:solidFill>
                          <a:latin typeface="Arial"/>
                          <a:ea typeface="Arial"/>
                        </a:rPr>
                        <a:t>Other</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6745" algn="l"/>
                          <a:tab pos="985774" algn="l"/>
                        </a:tabLst>
                      </a:pPr>
                      <a:r>
                        <a:rPr sz="1000">
                          <a:solidFill>
                            <a:srgbClr val="000000"/>
                          </a:solidFill>
                          <a:latin typeface="Arial"/>
                          <a:ea typeface="Arial"/>
                        </a:rPr>
                        <a:t>	3,802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636270" algn="l"/>
                          <a:tab pos="995299" algn="l"/>
                        </a:tabLst>
                      </a:pPr>
                      <a:r>
                        <a:rPr sz="1000">
                          <a:solidFill>
                            <a:srgbClr val="000000"/>
                          </a:solidFill>
                          <a:latin typeface="Arial"/>
                          <a:ea typeface="Arial"/>
                        </a:rPr>
                        <a:t>	3,510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770636" algn="l"/>
                          <a:tab pos="1023874" algn="l"/>
                        </a:tabLst>
                      </a:pPr>
                      <a:r>
                        <a:rPr sz="1000">
                          <a:solidFill>
                            <a:srgbClr val="000000"/>
                          </a:solidFill>
                          <a:latin typeface="Arial"/>
                          <a:ea typeface="Arial"/>
                        </a:rPr>
                        <a:t>	292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00025">
                <a:tc>
                  <a:txBody>
                    <a:bodyPr/>
                    <a:lstStyle>
                      <a:defPPr/>
                    </a:lstStyle>
                    <a:p>
                      <a:pPr algn="l">
                        <a:lnSpc>
                          <a:spcPct val="99600"/>
                        </a:lnSpc>
                      </a:pPr>
                      <a:r>
                        <a:rPr sz="1000">
                          <a:solidFill>
                            <a:srgbClr val="000000"/>
                          </a:solidFill>
                          <a:latin typeface="Arial"/>
                          <a:ea typeface="Arial"/>
                        </a:rPr>
                        <a:t>Total</a:t>
                      </a:r>
                    </a:p>
                  </a:txBody>
                  <a:tcPr marL="27432" marR="27432" marT="0" marB="18288" anchor="b">
                    <a:lnL w="0"/>
                    <a:lnR w="0"/>
                    <a:lnT w="0"/>
                    <a:lnB w="38100" cmpd="dbl">
                      <a:solidFill>
                        <a:srgbClr val="000000"/>
                      </a:solidFill>
                      <a:prstDash val="solid"/>
                    </a:lnB>
                    <a:noFill/>
                  </a:tcPr>
                </a:tc>
                <a:tc>
                  <a:txBody>
                    <a:bodyPr/>
                    <a:lstStyle>
                      <a:defPPr/>
                    </a:lstStyle>
                    <a:p>
                      <a:endParaRPr sz="100"/>
                    </a:p>
                  </a:txBody>
                  <a:tcPr marL="0" marR="0" marT="0" marB="0" anchor="b">
                    <a:lnL w="0"/>
                    <a:lnR w="0"/>
                    <a:lnT w="0"/>
                    <a:lnB w="38100" cmpd="dbl">
                      <a:solidFill>
                        <a:srgbClr val="000000"/>
                      </a:solidFill>
                      <a:prstDash val="solid"/>
                    </a:lnB>
                    <a:noFill/>
                  </a:tcPr>
                </a:tc>
                <a:tc>
                  <a:txBody>
                    <a:bodyPr/>
                    <a:lstStyle>
                      <a:defPPr/>
                    </a:lstStyle>
                    <a:p>
                      <a:pPr algn="r">
                        <a:lnSpc>
                          <a:spcPct val="99600"/>
                        </a:lnSpc>
                        <a:tabLst>
                          <a:tab pos="485521" algn="l"/>
                          <a:tab pos="985774" algn="l"/>
                        </a:tabLst>
                      </a:pPr>
                      <a:r>
                        <a:rPr sz="1000">
                          <a:solidFill>
                            <a:srgbClr val="000000"/>
                          </a:solidFill>
                          <a:latin typeface="Arial"/>
                          <a:ea typeface="Arial"/>
                        </a:rPr>
                        <a:t>	$59,215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pPr algn="r">
                        <a:lnSpc>
                          <a:spcPct val="99600"/>
                        </a:lnSpc>
                        <a:tabLst>
                          <a:tab pos="495046" algn="l"/>
                          <a:tab pos="995299" algn="l"/>
                        </a:tabLst>
                      </a:pPr>
                      <a:r>
                        <a:rPr sz="1000">
                          <a:solidFill>
                            <a:srgbClr val="000000"/>
                          </a:solidFill>
                          <a:latin typeface="Arial"/>
                          <a:ea typeface="Arial"/>
                        </a:rPr>
                        <a:t>	$58,383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pPr algn="r">
                        <a:lnSpc>
                          <a:spcPct val="99600"/>
                        </a:lnSpc>
                        <a:tabLst>
                          <a:tab pos="700024" algn="l"/>
                          <a:tab pos="1023874" algn="l"/>
                        </a:tabLst>
                      </a:pPr>
                      <a:r>
                        <a:rPr sz="1000">
                          <a:solidFill>
                            <a:srgbClr val="000000"/>
                          </a:solidFill>
                          <a:latin typeface="Arial"/>
                          <a:ea typeface="Arial"/>
                        </a:rPr>
                        <a:t>	$832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152400">
                <a:tc gridSpan="5">
                  <a:txBody>
                    <a:bodyPr/>
                    <a:lstStyle>
                      <a:defPPr/>
                    </a:lstStyle>
                    <a:p>
                      <a:endParaRPr sz="100"/>
                    </a:p>
                  </a:txBody>
                  <a:tcPr marL="0" marR="0" marT="0" marB="0" anchor="b">
                    <a:lnL w="0"/>
                    <a:lnR w="0"/>
                    <a:lnT w="38100" cmpd="dbl">
                      <a:solidFill>
                        <a:srgbClr val="000000"/>
                      </a:solidFill>
                      <a:prstDash val="solid"/>
                    </a:lnT>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38100" cmpd="dbl">
                      <a:prstDash val="solid"/>
                    </a:lnT>
                    <a:lnB w="0"/>
                    <a:noFill/>
                  </a:tcPr>
                </a:tc>
                <a:tc hMerge="1">
                  <a:txBody>
                    <a:bodyPr/>
                    <a:lstStyle>
                      <a:defPPr/>
                    </a:lstStyle>
                    <a:p>
                      <a:endParaRPr/>
                    </a:p>
                  </a:txBody>
                  <a:tcPr anchor="b">
                    <a:lnL w="0"/>
                    <a:lnR w="0"/>
                    <a:lnT w="38100" cmpd="dbl">
                      <a:prstDash val="solid"/>
                    </a:lnT>
                    <a:lnB w="0"/>
                    <a:noFill/>
                  </a:tcPr>
                </a:tc>
                <a:tc hMerge="1">
                  <a:txBody>
                    <a:bodyPr/>
                    <a:lstStyle>
                      <a:defPPr/>
                    </a:lstStyle>
                    <a:p>
                      <a:endParaRPr/>
                    </a:p>
                  </a:txBody>
                  <a:tcPr anchor="b">
                    <a:lnL w="0"/>
                    <a:lnR w="0"/>
                    <a:lnT w="38100" cmpd="db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14198" y="124968"/>
            <a:ext cx="7007225" cy="355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NON-INTEREST EXPENSE</a:t>
            </a:r>
            <a:r>
              <a:rPr sz="3200" b="1" baseline="30000">
                <a:solidFill>
                  <a:srgbClr val="004689"/>
                </a:solidFill>
                <a:latin typeface="Arial"/>
                <a:ea typeface="Arial"/>
              </a:rPr>
              <a:t>(1)</a:t>
            </a:r>
          </a:p>
        </p:txBody>
      </p:sp>
      <p:sp>
        <p:nvSpPr>
          <p:cNvPr id="3" name="New shape"/>
          <p:cNvSpPr/>
          <p:nvPr/>
        </p:nvSpPr>
        <p:spPr>
          <a:xfrm>
            <a:off x="255016" y="820039"/>
            <a:ext cx="334975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ea typeface="Arial"/>
              </a:rPr>
              <a:t>Three months ended September 30, 2022 </a:t>
            </a:r>
          </a:p>
          <a:p>
            <a:pPr algn="ctr" defTabSz="457200">
              <a:lnSpc>
                <a:spcPct val="100000"/>
              </a:lnSpc>
              <a:spcBef>
                <a:spcPct val="0"/>
              </a:spcBef>
              <a:spcAft>
                <a:spcPct val="0"/>
              </a:spcAft>
            </a:pPr>
            <a:r>
              <a:rPr sz="1200" i="1">
                <a:solidFill>
                  <a:srgbClr val="000000"/>
                </a:solidFill>
                <a:latin typeface="Arial"/>
                <a:ea typeface="Arial"/>
              </a:rPr>
              <a:t>(percent of total non-interest expense)</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60E0D7F1-435D-4550-8DE7-1C9F2968879B}" type="slidenum">
              <a:rPr sz="1200">
                <a:solidFill>
                  <a:srgbClr val="FFFFFF"/>
                </a:solidFill>
                <a:latin typeface="Arial"/>
                <a:ea typeface="Arial"/>
              </a:rPr>
              <a:pPr/>
              <a:t>7</a:t>
            </a:fld>
            <a:endParaRPr sz="1200">
              <a:solidFill>
                <a:srgbClr val="FFFFFF"/>
              </a:solidFill>
              <a:latin typeface="Arial"/>
              <a:ea typeface="Arial"/>
            </a:endParaRPr>
          </a:p>
        </p:txBody>
      </p:sp>
      <p:sp>
        <p:nvSpPr>
          <p:cNvPr id="5" name="New shape"/>
          <p:cNvSpPr/>
          <p:nvPr/>
        </p:nvSpPr>
        <p:spPr>
          <a:xfrm>
            <a:off x="53975" y="638683"/>
            <a:ext cx="3609975" cy="536435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53975" y="638683"/>
            <a:ext cx="3609975" cy="5364353"/>
          </a:xfrm>
          <a:prstGeom prst="rect">
            <a:avLst/>
          </a:prstGeom>
        </p:spPr>
      </p:pic>
      <p:graphicFrame>
        <p:nvGraphicFramePr>
          <p:cNvPr id="7" name="New Table"/>
          <p:cNvGraphicFramePr>
            <a:graphicFrameLocks noGrp="1"/>
          </p:cNvGraphicFramePr>
          <p:nvPr/>
        </p:nvGraphicFramePr>
        <p:xfrm>
          <a:off x="3604768" y="820039"/>
          <a:ext cx="5448300" cy="2657094"/>
        </p:xfrm>
        <a:graphic>
          <a:graphicData uri="http://schemas.openxmlformats.org/drawingml/2006/table">
            <a:tbl>
              <a:tblPr>
                <a:tableStyleId>{5C22544A-7EE6-4342-B048-85BDC9FD1C3A}</a:tableStyleId>
              </a:tblPr>
              <a:tblGrid>
                <a:gridCol w="2247900">
                  <a:extLst>
                    <a:ext uri="{9D8B030D-6E8A-4147-A177-3AD203B41FA5}">
                      <a16:colId xmlns:a16="http://schemas.microsoft.com/office/drawing/2014/main" val="20000"/>
                    </a:ext>
                  </a:extLst>
                </a:gridCol>
                <a:gridCol w="161925">
                  <a:extLst>
                    <a:ext uri="{9D8B030D-6E8A-4147-A177-3AD203B41FA5}">
                      <a16:colId xmlns:a16="http://schemas.microsoft.com/office/drawing/2014/main" val="20001"/>
                    </a:ext>
                  </a:extLst>
                </a:gridCol>
                <a:gridCol w="1057275">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152400">
                  <a:extLst>
                    <a:ext uri="{9D8B030D-6E8A-4147-A177-3AD203B41FA5}">
                      <a16:colId xmlns:a16="http://schemas.microsoft.com/office/drawing/2014/main" val="20005"/>
                    </a:ext>
                  </a:extLst>
                </a:gridCol>
              </a:tblGrid>
              <a:tr h="30480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u="sng">
                          <a:solidFill>
                            <a:srgbClr val="000000"/>
                          </a:solidFill>
                          <a:latin typeface="Arial"/>
                          <a:ea typeface="Arial"/>
                        </a:rPr>
                        <a:t>3Q22</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2Q22</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Change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i="1">
                          <a:solidFill>
                            <a:srgbClr val="000000"/>
                          </a:solidFill>
                          <a:latin typeface="Arial"/>
                          <a:ea typeface="Arial"/>
                        </a:rPr>
                        <a:t>(dollars in thousands)</a:t>
                      </a:r>
                    </a:p>
                  </a:txBody>
                  <a:tcPr marL="27432" marR="9144"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19075">
                <a:tc gridSpan="2">
                  <a:txBody>
                    <a:bodyPr/>
                    <a:lstStyle>
                      <a:defPPr/>
                    </a:lstStyle>
                    <a:p>
                      <a:pPr algn="l" defTabSz="457200">
                        <a:lnSpc>
                          <a:spcPct val="100000"/>
                        </a:lnSpc>
                        <a:spcBef>
                          <a:spcPct val="0"/>
                        </a:spcBef>
                        <a:spcAft>
                          <a:spcPct val="0"/>
                        </a:spcAft>
                      </a:pPr>
                      <a:r>
                        <a:rPr sz="1200">
                          <a:solidFill>
                            <a:srgbClr val="00497F"/>
                          </a:solidFill>
                          <a:latin typeface="Wingdings"/>
                          <a:ea typeface="Wingdings"/>
                        </a:rPr>
                        <a:t>n </a:t>
                      </a:r>
                      <a:r>
                        <a:rPr sz="1000">
                          <a:solidFill>
                            <a:srgbClr val="000000"/>
                          </a:solidFill>
                          <a:latin typeface="Arial"/>
                          <a:ea typeface="Arial"/>
                        </a:rPr>
                        <a:t>Salaries and Benefits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14096" algn="l"/>
                          <a:tab pos="1014349" algn="l"/>
                        </a:tabLst>
                      </a:pPr>
                      <a:r>
                        <a:rPr sz="1000">
                          <a:solidFill>
                            <a:srgbClr val="000000"/>
                          </a:solidFill>
                          <a:latin typeface="Arial"/>
                          <a:ea typeface="Arial"/>
                        </a:rPr>
                        <a:t>	$94,283	</a:t>
                      </a:r>
                    </a:p>
                  </a:txBody>
                  <a:tcPr marL="0" marR="9144" marT="0" marB="18288" anchor="b">
                    <a:lnL w="0"/>
                    <a:lnR w="0"/>
                    <a:lnT w="0"/>
                    <a:lnB w="0"/>
                    <a:noFill/>
                  </a:tcPr>
                </a:tc>
                <a:tc>
                  <a:txBody>
                    <a:bodyPr/>
                    <a:lstStyle>
                      <a:defPPr/>
                    </a:lstStyle>
                    <a:p>
                      <a:pPr algn="r">
                        <a:lnSpc>
                          <a:spcPct val="99600"/>
                        </a:lnSpc>
                        <a:tabLst>
                          <a:tab pos="523621" algn="l"/>
                          <a:tab pos="1023874" algn="l"/>
                        </a:tabLst>
                      </a:pPr>
                      <a:r>
                        <a:rPr sz="1000">
                          <a:solidFill>
                            <a:srgbClr val="000000"/>
                          </a:solidFill>
                          <a:latin typeface="Arial"/>
                          <a:ea typeface="Arial"/>
                        </a:rPr>
                        <a:t>	$85,404	</a:t>
                      </a:r>
                    </a:p>
                  </a:txBody>
                  <a:tcPr marL="0" marR="9144" marT="0" marB="18288" anchor="b">
                    <a:lnL w="0"/>
                    <a:lnR w="0"/>
                    <a:lnT w="0"/>
                    <a:lnB w="0"/>
                    <a:noFill/>
                  </a:tcPr>
                </a:tc>
                <a:tc>
                  <a:txBody>
                    <a:bodyPr/>
                    <a:lstStyle>
                      <a:defPPr/>
                    </a:lstStyle>
                    <a:p>
                      <a:pPr algn="r">
                        <a:lnSpc>
                          <a:spcPct val="99600"/>
                        </a:lnSpc>
                        <a:tabLst>
                          <a:tab pos="289433" algn="l"/>
                          <a:tab pos="719074" algn="l"/>
                        </a:tabLst>
                      </a:pPr>
                      <a:r>
                        <a:rPr sz="1000">
                          <a:solidFill>
                            <a:srgbClr val="000000"/>
                          </a:solidFill>
                          <a:latin typeface="Arial"/>
                          <a:ea typeface="Arial"/>
                        </a:rPr>
                        <a:t>	$8,879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28600">
                <a:tc gridSpan="2">
                  <a:txBody>
                    <a:bodyPr/>
                    <a:lstStyle>
                      <a:defPPr/>
                    </a:lstStyle>
                    <a:p>
                      <a:pPr algn="l" defTabSz="457200">
                        <a:lnSpc>
                          <a:spcPct val="100000"/>
                        </a:lnSpc>
                        <a:spcBef>
                          <a:spcPct val="0"/>
                        </a:spcBef>
                        <a:spcAft>
                          <a:spcPct val="0"/>
                        </a:spcAft>
                      </a:pPr>
                      <a:r>
                        <a:rPr sz="1200">
                          <a:solidFill>
                            <a:srgbClr val="AADEAD"/>
                          </a:solidFill>
                          <a:latin typeface="Wingdings"/>
                          <a:ea typeface="Wingdings"/>
                        </a:rPr>
                        <a:t>n </a:t>
                      </a:r>
                      <a:r>
                        <a:rPr sz="1000">
                          <a:solidFill>
                            <a:srgbClr val="000000"/>
                          </a:solidFill>
                          <a:latin typeface="Arial"/>
                          <a:ea typeface="Arial"/>
                        </a:rPr>
                        <a:t>Data Processing and Software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15,807	</a:t>
                      </a:r>
                    </a:p>
                  </a:txBody>
                  <a:tcPr marL="0" marR="9144" marT="0" marB="18288" anchor="b">
                    <a:lnL w="0"/>
                    <a:lnR w="0"/>
                    <a:lnT w="0"/>
                    <a:lnB w="0"/>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14,685	</a:t>
                      </a:r>
                    </a:p>
                  </a:txBody>
                  <a:tcPr marL="0" marR="9144" marT="0" marB="18288" anchor="b">
                    <a:lnL w="0"/>
                    <a:lnR w="0"/>
                    <a:lnT w="0"/>
                    <a:lnB w="0"/>
                    <a:noFill/>
                  </a:tcPr>
                </a:tc>
                <a:tc>
                  <a:txBody>
                    <a:bodyPr/>
                    <a:lstStyle>
                      <a:defPPr/>
                    </a:lstStyle>
                    <a:p>
                      <a:pPr algn="r">
                        <a:lnSpc>
                          <a:spcPct val="99600"/>
                        </a:lnSpc>
                        <a:tabLst>
                          <a:tab pos="360045" algn="l"/>
                          <a:tab pos="719074" algn="l"/>
                        </a:tabLst>
                      </a:pPr>
                      <a:r>
                        <a:rPr sz="1000">
                          <a:solidFill>
                            <a:srgbClr val="000000"/>
                          </a:solidFill>
                          <a:latin typeface="Arial"/>
                          <a:ea typeface="Arial"/>
                        </a:rPr>
                        <a:t>	1,122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219075">
                <a:tc gridSpan="2">
                  <a:txBody>
                    <a:bodyPr/>
                    <a:lstStyle>
                      <a:defPPr/>
                    </a:lstStyle>
                    <a:p>
                      <a:pPr algn="l" defTabSz="457200">
                        <a:lnSpc>
                          <a:spcPct val="100000"/>
                        </a:lnSpc>
                        <a:spcBef>
                          <a:spcPct val="0"/>
                        </a:spcBef>
                        <a:spcAft>
                          <a:spcPct val="0"/>
                        </a:spcAft>
                      </a:pPr>
                      <a:r>
                        <a:rPr sz="1200">
                          <a:solidFill>
                            <a:srgbClr val="FAAC16"/>
                          </a:solidFill>
                          <a:latin typeface="Wingdings"/>
                          <a:ea typeface="Wingdings"/>
                        </a:rPr>
                        <a:t>n </a:t>
                      </a:r>
                      <a:r>
                        <a:rPr sz="1000">
                          <a:solidFill>
                            <a:srgbClr val="000000"/>
                          </a:solidFill>
                          <a:latin typeface="Arial"/>
                          <a:ea typeface="Arial"/>
                        </a:rPr>
                        <a:t>Occupancy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14,025	</a:t>
                      </a:r>
                    </a:p>
                  </a:txBody>
                  <a:tcPr marL="0" marR="9144" marT="0" marB="18288" anchor="b">
                    <a:lnL w="0"/>
                    <a:lnR w="0"/>
                    <a:lnT w="0"/>
                    <a:lnB w="0"/>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13,587	</a:t>
                      </a:r>
                    </a:p>
                  </a:txBody>
                  <a:tcPr marL="0" marR="9144" marT="0" marB="18288" anchor="b">
                    <a:lnL w="0"/>
                    <a:lnR w="0"/>
                    <a:lnT w="0"/>
                    <a:lnB w="0"/>
                    <a:noFill/>
                  </a:tcPr>
                </a:tc>
                <a:tc>
                  <a:txBody>
                    <a:bodyPr/>
                    <a:lstStyle>
                      <a:defPPr/>
                    </a:lstStyle>
                    <a:p>
                      <a:pPr algn="r">
                        <a:lnSpc>
                          <a:spcPct val="99600"/>
                        </a:lnSpc>
                        <a:tabLst>
                          <a:tab pos="465836" algn="l"/>
                          <a:tab pos="719074" algn="l"/>
                        </a:tabLst>
                      </a:pPr>
                      <a:r>
                        <a:rPr sz="1000">
                          <a:solidFill>
                            <a:srgbClr val="000000"/>
                          </a:solidFill>
                          <a:latin typeface="Arial"/>
                          <a:ea typeface="Arial"/>
                        </a:rPr>
                        <a:t>	438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19075">
                <a:tc gridSpan="2">
                  <a:txBody>
                    <a:bodyPr/>
                    <a:lstStyle>
                      <a:defPPr/>
                    </a:lstStyle>
                    <a:p>
                      <a:pPr algn="l" defTabSz="457200">
                        <a:lnSpc>
                          <a:spcPct val="100000"/>
                        </a:lnSpc>
                        <a:spcBef>
                          <a:spcPct val="0"/>
                        </a:spcBef>
                        <a:spcAft>
                          <a:spcPct val="0"/>
                        </a:spcAft>
                      </a:pPr>
                      <a:r>
                        <a:rPr sz="1200">
                          <a:solidFill>
                            <a:srgbClr val="CCEEFF"/>
                          </a:solidFill>
                          <a:latin typeface="Wingdings"/>
                          <a:ea typeface="Wingdings"/>
                        </a:rPr>
                        <a:t>n </a:t>
                      </a:r>
                      <a:r>
                        <a:rPr sz="1000">
                          <a:solidFill>
                            <a:srgbClr val="000000"/>
                          </a:solidFill>
                          <a:latin typeface="Arial"/>
                          <a:ea typeface="Arial"/>
                        </a:rPr>
                        <a:t>Other Outside Services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55320" algn="l"/>
                          <a:tab pos="1014349" algn="l"/>
                        </a:tabLst>
                      </a:pPr>
                      <a:r>
                        <a:rPr sz="1000">
                          <a:solidFill>
                            <a:srgbClr val="000000"/>
                          </a:solidFill>
                          <a:latin typeface="Arial"/>
                          <a:ea typeface="Arial"/>
                        </a:rPr>
                        <a:t>	9,361	</a:t>
                      </a:r>
                    </a:p>
                  </a:txBody>
                  <a:tcPr marL="0" marR="9144" marT="0" marB="18288" anchor="b">
                    <a:lnL w="0"/>
                    <a:lnR w="0"/>
                    <a:lnT w="0"/>
                    <a:lnB w="0"/>
                    <a:noFill/>
                  </a:tcPr>
                </a:tc>
                <a:tc>
                  <a:txBody>
                    <a:bodyPr/>
                    <a:lstStyle>
                      <a:defPPr/>
                    </a:lstStyle>
                    <a:p>
                      <a:pPr algn="r">
                        <a:lnSpc>
                          <a:spcPct val="99600"/>
                        </a:lnSpc>
                        <a:tabLst>
                          <a:tab pos="664845" algn="l"/>
                          <a:tab pos="1023874" algn="l"/>
                        </a:tabLst>
                      </a:pPr>
                      <a:r>
                        <a:rPr sz="1000">
                          <a:solidFill>
                            <a:srgbClr val="000000"/>
                          </a:solidFill>
                          <a:latin typeface="Arial"/>
                          <a:ea typeface="Arial"/>
                        </a:rPr>
                        <a:t>	8,764	</a:t>
                      </a:r>
                    </a:p>
                  </a:txBody>
                  <a:tcPr marL="0" marR="9144" marT="0" marB="18288" anchor="b">
                    <a:lnL w="0"/>
                    <a:lnR w="0"/>
                    <a:lnT w="0"/>
                    <a:lnB w="0"/>
                    <a:noFill/>
                  </a:tcPr>
                </a:tc>
                <a:tc>
                  <a:txBody>
                    <a:bodyPr/>
                    <a:lstStyle>
                      <a:defPPr/>
                    </a:lstStyle>
                    <a:p>
                      <a:pPr algn="r">
                        <a:lnSpc>
                          <a:spcPct val="99600"/>
                        </a:lnSpc>
                        <a:tabLst>
                          <a:tab pos="465836" algn="l"/>
                          <a:tab pos="719074" algn="l"/>
                        </a:tabLst>
                      </a:pPr>
                      <a:r>
                        <a:rPr sz="1000">
                          <a:solidFill>
                            <a:srgbClr val="000000"/>
                          </a:solidFill>
                          <a:latin typeface="Arial"/>
                          <a:ea typeface="Arial"/>
                        </a:rPr>
                        <a:t>	597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219075">
                <a:tc gridSpan="2">
                  <a:txBody>
                    <a:bodyPr/>
                    <a:lstStyle>
                      <a:defPPr/>
                    </a:lstStyle>
                    <a:p>
                      <a:pPr algn="l" defTabSz="457200">
                        <a:lnSpc>
                          <a:spcPct val="100000"/>
                        </a:lnSpc>
                        <a:spcBef>
                          <a:spcPct val="0"/>
                        </a:spcBef>
                        <a:spcAft>
                          <a:spcPct val="0"/>
                        </a:spcAft>
                      </a:pPr>
                      <a:r>
                        <a:rPr sz="1200">
                          <a:solidFill>
                            <a:srgbClr val="FFDE0F"/>
                          </a:solidFill>
                          <a:latin typeface="Wingdings"/>
                          <a:ea typeface="Wingdings"/>
                        </a:rPr>
                        <a:t>n </a:t>
                      </a:r>
                      <a:r>
                        <a:rPr sz="1000">
                          <a:solidFill>
                            <a:srgbClr val="000000"/>
                          </a:solidFill>
                          <a:latin typeface="Arial"/>
                          <a:ea typeface="Arial"/>
                        </a:rPr>
                        <a:t>Other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29,076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594233" algn="l"/>
                          <a:tab pos="1023874" algn="l"/>
                        </a:tabLst>
                      </a:pPr>
                      <a:r>
                        <a:rPr sz="1000">
                          <a:solidFill>
                            <a:srgbClr val="000000"/>
                          </a:solidFill>
                          <a:latin typeface="Arial"/>
                          <a:ea typeface="Arial"/>
                        </a:rPr>
                        <a:t>	26,263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360045" algn="l"/>
                          <a:tab pos="719074" algn="l"/>
                        </a:tabLst>
                      </a:pPr>
                      <a:r>
                        <a:rPr sz="1000">
                          <a:solidFill>
                            <a:srgbClr val="000000"/>
                          </a:solidFill>
                          <a:latin typeface="Arial"/>
                          <a:ea typeface="Arial"/>
                        </a:rPr>
                        <a:t>	2,813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28600">
                <a:tc gridSpan="2">
                  <a:txBody>
                    <a:bodyPr/>
                    <a:lstStyle>
                      <a:defPPr/>
                    </a:lstStyle>
                    <a:p>
                      <a:pPr algn="l">
                        <a:lnSpc>
                          <a:spcPct val="99600"/>
                        </a:lnSpc>
                      </a:pPr>
                      <a:r>
                        <a:rPr sz="1000" i="1">
                          <a:solidFill>
                            <a:srgbClr val="000000"/>
                          </a:solidFill>
                          <a:latin typeface="Arial"/>
                          <a:ea typeface="Arial"/>
                        </a:rPr>
                        <a:t>Total</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43484" algn="l"/>
                          <a:tab pos="1014349" algn="l"/>
                        </a:tabLst>
                      </a:pPr>
                      <a:r>
                        <a:rPr sz="1000">
                          <a:solidFill>
                            <a:srgbClr val="000000"/>
                          </a:solidFill>
                          <a:latin typeface="Arial"/>
                          <a:ea typeface="Arial"/>
                        </a:rPr>
                        <a:t>	$162,552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pPr algn="r">
                        <a:lnSpc>
                          <a:spcPct val="99600"/>
                        </a:lnSpc>
                        <a:tabLst>
                          <a:tab pos="453009" algn="l"/>
                          <a:tab pos="1023874" algn="l"/>
                        </a:tabLst>
                      </a:pPr>
                      <a:r>
                        <a:rPr sz="1000">
                          <a:solidFill>
                            <a:srgbClr val="000000"/>
                          </a:solidFill>
                          <a:latin typeface="Arial"/>
                          <a:ea typeface="Arial"/>
                        </a:rPr>
                        <a:t>	$148,703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pPr algn="r">
                        <a:lnSpc>
                          <a:spcPct val="99600"/>
                        </a:lnSpc>
                        <a:tabLst>
                          <a:tab pos="218821" algn="l"/>
                          <a:tab pos="719074" algn="l"/>
                        </a:tabLst>
                      </a:pPr>
                      <a:r>
                        <a:rPr sz="1000">
                          <a:solidFill>
                            <a:srgbClr val="000000"/>
                          </a:solidFill>
                          <a:latin typeface="Arial"/>
                          <a:ea typeface="Arial"/>
                        </a:rPr>
                        <a:t>	$13,849	</a:t>
                      </a:r>
                    </a:p>
                  </a:txBody>
                  <a:tcPr marL="0" marR="9144" marT="0" marB="18288" anchor="b">
                    <a:lnL w="0"/>
                    <a:lnR w="0"/>
                    <a:lnT w="12700" cmpd="sng">
                      <a:solidFill>
                        <a:srgbClr val="000000"/>
                      </a:solidFill>
                      <a:prstDash val="solid"/>
                    </a:lnT>
                    <a:lnB w="381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38100" cmpd="dbl">
                      <a:solidFill>
                        <a:srgbClr val="000000"/>
                      </a:solidFil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r h="2286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9"/>
                  </a:ext>
                </a:extLst>
              </a:tr>
            </a:tbl>
          </a:graphicData>
        </a:graphic>
      </p:graphicFrame>
      <p:sp>
        <p:nvSpPr>
          <p:cNvPr id="8" name="New shape"/>
          <p:cNvSpPr/>
          <p:nvPr/>
        </p:nvSpPr>
        <p:spPr>
          <a:xfrm>
            <a:off x="3585718" y="3229610"/>
            <a:ext cx="5486400" cy="2773426"/>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ea typeface="Arial"/>
              </a:rPr>
              <a:t>Non-interest expense, excluding merger-related expenses, increased 9% from 2Q22</a:t>
            </a:r>
          </a:p>
          <a:p>
            <a:pPr algn="l" defTabSz="457200">
              <a:lnSpc>
                <a:spcPct val="100000"/>
              </a:lnSpc>
              <a:spcBef>
                <a:spcPct val="0"/>
              </a:spcBef>
              <a:spcAft>
                <a:spcPct val="0"/>
              </a:spcAft>
            </a:pPr>
            <a:endParaRPr sz="1200" b="1">
              <a:solidFill>
                <a:srgbClr val="000000"/>
              </a:solidFill>
              <a:latin typeface="Arial"/>
              <a:ea typeface="Arial"/>
            </a:endParaRPr>
          </a:p>
          <a:p>
            <a:pPr algn="l" defTabSz="457200">
              <a:lnSpc>
                <a:spcPct val="100000"/>
              </a:lnSpc>
              <a:spcBef>
                <a:spcPct val="0"/>
              </a:spcBef>
              <a:spcAft>
                <a:spcPct val="0"/>
              </a:spcAft>
            </a:pPr>
            <a:r>
              <a:rPr sz="1000" u="sng">
                <a:solidFill>
                  <a:srgbClr val="000000"/>
                </a:solidFill>
                <a:latin typeface="Arial"/>
                <a:ea typeface="Arial"/>
              </a:rPr>
              <a:t>Driven primarily by:</a:t>
            </a:r>
          </a:p>
          <a:p>
            <a:pPr algn="l" defTabSz="457200">
              <a:lnSpc>
                <a:spcPct val="100000"/>
              </a:lnSpc>
              <a:spcBef>
                <a:spcPct val="0"/>
              </a:spcBef>
              <a:spcAft>
                <a:spcPct val="0"/>
              </a:spcAft>
            </a:pPr>
            <a:endParaRPr sz="1000">
              <a:solidFill>
                <a:srgbClr val="000000"/>
              </a:solidFill>
              <a:latin typeface="Arial"/>
              <a:ea typeface="Arial"/>
            </a:endParaRPr>
          </a:p>
          <a:p>
            <a:pPr marL="285750" indent="-285877" algn="l" defTabSz="457200">
              <a:lnSpc>
                <a:spcPct val="100000"/>
              </a:lnSpc>
              <a:spcBef>
                <a:spcPct val="0"/>
              </a:spcBef>
              <a:spcAft>
                <a:spcPct val="0"/>
              </a:spcAft>
            </a:pPr>
            <a:r>
              <a:rPr sz="1000">
                <a:solidFill>
                  <a:srgbClr val="0A2299"/>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Salaries and benefits primarily as a result of additional performance-based accruals of $2.6 million and a full-quarter of Prudential Bancorp salaries and benefits costs of approximately $2.0 million. The total impact on non-interest expense from Prudential Bancorp for the third quarter of 2022 was $3.6 million.</a:t>
            </a:r>
          </a:p>
          <a:p>
            <a:pPr marL="285750" indent="-285877" algn="l" defTabSz="457200">
              <a:lnSpc>
                <a:spcPct val="100000"/>
              </a:lnSpc>
              <a:spcBef>
                <a:spcPct val="0"/>
              </a:spcBef>
              <a:spcAft>
                <a:spcPct val="0"/>
              </a:spcAft>
            </a:pPr>
            <a:endParaRPr sz="1000">
              <a:solidFill>
                <a:srgbClr val="000000"/>
              </a:solidFill>
              <a:latin typeface="Arial"/>
              <a:ea typeface="Arial"/>
            </a:endParaRPr>
          </a:p>
          <a:p>
            <a:pPr marL="285750" indent="-285877" algn="l" defTabSz="457200">
              <a:lnSpc>
                <a:spcPct val="100000"/>
              </a:lnSpc>
              <a:spcBef>
                <a:spcPct val="0"/>
              </a:spcBef>
              <a:spcAft>
                <a:spcPct val="0"/>
              </a:spcAft>
            </a:pPr>
            <a:r>
              <a:rPr sz="1000">
                <a:solidFill>
                  <a:srgbClr val="FFDE0F"/>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Other expense primarily due to an $0.8 million increase in charitable contributions expense due to a $1.0 million contribution made to the Fulton Forward Foundation in the third quarter of 2022.</a:t>
            </a:r>
          </a:p>
          <a:p>
            <a:pPr marL="285750" algn="l" defTabSz="457200">
              <a:lnSpc>
                <a:spcPct val="100000"/>
              </a:lnSpc>
              <a:spcBef>
                <a:spcPct val="0"/>
              </a:spcBef>
              <a:spcAft>
                <a:spcPct val="0"/>
              </a:spcAft>
            </a:pPr>
            <a:endParaRPr sz="1000">
              <a:solidFill>
                <a:srgbClr val="000000"/>
              </a:solidFill>
              <a:latin typeface="Arial"/>
              <a:ea typeface="Arial"/>
            </a:endParaRPr>
          </a:p>
          <a:p>
            <a:pPr marL="285750" indent="-285877" algn="l" defTabSz="457200">
              <a:lnSpc>
                <a:spcPct val="100000"/>
              </a:lnSpc>
              <a:spcBef>
                <a:spcPct val="0"/>
              </a:spcBef>
              <a:spcAft>
                <a:spcPct val="0"/>
              </a:spcAft>
            </a:pPr>
            <a:r>
              <a:rPr sz="1200">
                <a:solidFill>
                  <a:srgbClr val="AADEAD"/>
                </a:solidFill>
                <a:latin typeface="Wingdings"/>
                <a:ea typeface="Wingdings"/>
              </a:rPr>
              <a:t>n </a:t>
            </a:r>
            <a:r>
              <a:rPr sz="1000">
                <a:solidFill>
                  <a:srgbClr val="000000"/>
                </a:solidFill>
                <a:latin typeface="Arial"/>
                <a:ea typeface="Arial"/>
              </a:rPr>
              <a:t>Data processing and software and other outside services primarily driven by investments made in technology and system solutions of $1.7 million.</a:t>
            </a:r>
          </a:p>
          <a:p>
            <a:pPr marL="285750" indent="-285877" algn="l" defTabSz="457200">
              <a:lnSpc>
                <a:spcPct val="100000"/>
              </a:lnSpc>
              <a:spcBef>
                <a:spcPct val="0"/>
              </a:spcBef>
              <a:spcAft>
                <a:spcPct val="0"/>
              </a:spcAft>
            </a:pPr>
            <a:endParaRPr sz="1000">
              <a:solidFill>
                <a:srgbClr val="000000"/>
              </a:solidFill>
              <a:latin typeface="Arial"/>
              <a:ea typeface="Arial"/>
            </a:endParaRPr>
          </a:p>
          <a:p>
            <a:pPr marL="285750" indent="-285877" algn="l" defTabSz="457200">
              <a:lnSpc>
                <a:spcPct val="100000"/>
              </a:lnSpc>
              <a:spcBef>
                <a:spcPct val="0"/>
              </a:spcBef>
              <a:spcAft>
                <a:spcPct val="0"/>
              </a:spcAft>
            </a:pPr>
            <a:r>
              <a:rPr sz="1000">
                <a:solidFill>
                  <a:srgbClr val="000000"/>
                </a:solidFill>
                <a:latin typeface="Arial"/>
                <a:ea typeface="Arial"/>
              </a:rPr>
              <a:t>.</a:t>
            </a:r>
          </a:p>
          <a:p>
            <a:pPr marL="285750" indent="-285877" algn="l" defTabSz="457200">
              <a:lnSpc>
                <a:spcPct val="100000"/>
              </a:lnSpc>
              <a:spcBef>
                <a:spcPct val="0"/>
              </a:spcBef>
              <a:spcAft>
                <a:spcPct val="0"/>
              </a:spcAft>
            </a:pPr>
            <a:endParaRPr sz="1000">
              <a:solidFill>
                <a:srgbClr val="000000"/>
              </a:solidFill>
              <a:latin typeface="Arial"/>
              <a:ea typeface="Arial"/>
            </a:endParaRPr>
          </a:p>
          <a:p>
            <a:pPr marL="285750" indent="-285877"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endParaRPr sz="1000" i="1">
              <a:solidFill>
                <a:srgbClr val="000000"/>
              </a:solidFill>
              <a:latin typeface="Wingdings"/>
              <a:ea typeface="Wingdings"/>
            </a:endParaRPr>
          </a:p>
          <a:p>
            <a:pPr marL="285750" indent="-285877" algn="l" defTabSz="457200">
              <a:lnSpc>
                <a:spcPct val="100000"/>
              </a:lnSpc>
              <a:spcBef>
                <a:spcPct val="0"/>
              </a:spcBef>
              <a:spcAft>
                <a:spcPct val="0"/>
              </a:spcAft>
            </a:pPr>
            <a:endParaRPr sz="1000" i="1">
              <a:solidFill>
                <a:srgbClr val="000000"/>
              </a:solidFill>
              <a:latin typeface="Wingdings"/>
              <a:ea typeface="Wingdings"/>
            </a:endParaRPr>
          </a:p>
          <a:p>
            <a:pPr marL="285750" indent="-285877"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r>
              <a:rPr sz="1000">
                <a:solidFill>
                  <a:srgbClr val="0A2299"/>
                </a:solidFill>
                <a:latin typeface="Wingdings"/>
                <a:ea typeface="Wingdings"/>
              </a:rPr>
              <a:t> </a:t>
            </a:r>
          </a:p>
          <a:p>
            <a:pPr marL="285750"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r>
              <a:rPr sz="1200">
                <a:solidFill>
                  <a:srgbClr val="FFDE0F"/>
                </a:solidFill>
                <a:latin typeface="Wingdings"/>
                <a:ea typeface="Wingdings"/>
              </a:rPr>
              <a:t> </a:t>
            </a:r>
          </a:p>
          <a:p>
            <a:pPr marL="285750" indent="-285877" algn="l" defTabSz="457200">
              <a:lnSpc>
                <a:spcPct val="100000"/>
              </a:lnSpc>
              <a:spcBef>
                <a:spcPct val="0"/>
              </a:spcBef>
              <a:spcAft>
                <a:spcPct val="0"/>
              </a:spcAft>
            </a:pPr>
            <a:r>
              <a:rPr sz="1200">
                <a:solidFill>
                  <a:srgbClr val="FFDE0F"/>
                </a:solidFill>
                <a:latin typeface="Wingdings"/>
                <a:ea typeface="Wingdings"/>
              </a:rPr>
              <a:t> </a:t>
            </a:r>
          </a:p>
          <a:p>
            <a:pPr marL="285750" algn="l" defTabSz="457200">
              <a:lnSpc>
                <a:spcPct val="100000"/>
              </a:lnSpc>
              <a:spcBef>
                <a:spcPct val="0"/>
              </a:spcBef>
              <a:spcAft>
                <a:spcPct val="0"/>
              </a:spcAft>
            </a:pPr>
            <a:endParaRPr sz="1200">
              <a:solidFill>
                <a:srgbClr val="000000"/>
              </a:solidFill>
              <a:latin typeface="Arial"/>
              <a:ea typeface="Arial"/>
            </a:endParaRPr>
          </a:p>
          <a:p>
            <a:pPr algn="l" defTabSz="457200">
              <a:lnSpc>
                <a:spcPct val="100000"/>
              </a:lnSpc>
              <a:spcBef>
                <a:spcPct val="0"/>
              </a:spcBef>
              <a:spcAft>
                <a:spcPct val="0"/>
              </a:spcAft>
            </a:pPr>
            <a:endParaRPr sz="1200">
              <a:solidFill>
                <a:srgbClr val="000000"/>
              </a:solidFill>
              <a:latin typeface="Arial"/>
              <a:ea typeface="Arial"/>
            </a:endParaRPr>
          </a:p>
        </p:txBody>
      </p:sp>
      <p:sp>
        <p:nvSpPr>
          <p:cNvPr id="9" name="New shape"/>
          <p:cNvSpPr/>
          <p:nvPr/>
        </p:nvSpPr>
        <p:spPr>
          <a:xfrm>
            <a:off x="1678813" y="6439281"/>
            <a:ext cx="4459224" cy="2769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200" i="1" baseline="30000">
                <a:solidFill>
                  <a:srgbClr val="000000"/>
                </a:solidFill>
                <a:latin typeface="Calibri"/>
                <a:ea typeface="Calibri"/>
              </a:rPr>
              <a:t>(1) </a:t>
            </a:r>
            <a:r>
              <a:rPr sz="1200" i="1">
                <a:solidFill>
                  <a:srgbClr val="000000"/>
                </a:solidFill>
                <a:latin typeface="Calibri"/>
                <a:ea typeface="Calibri"/>
              </a:rPr>
              <a:t>Excluding merger-related expenses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65125" y="298450"/>
            <a:ext cx="8341868" cy="4318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CAPITAL POSITION REMAINS STRONG</a:t>
            </a:r>
            <a:r>
              <a:rPr sz="3200" b="1" baseline="30000">
                <a:solidFill>
                  <a:srgbClr val="004689"/>
                </a:solidFill>
                <a:latin typeface="Arial"/>
                <a:ea typeface="Arial"/>
              </a:rPr>
              <a:t>(1)</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E10B09E5-8464-47B0-AC30-DF4B3479E6D0}" type="slidenum">
              <a:rPr sz="1200">
                <a:solidFill>
                  <a:srgbClr val="FFFFFF"/>
                </a:solidFill>
                <a:latin typeface="Arial"/>
                <a:ea typeface="Arial"/>
              </a:rPr>
              <a:pPr/>
              <a:t>8</a:t>
            </a:fld>
            <a:endParaRPr sz="1200">
              <a:solidFill>
                <a:srgbClr val="FFFFFF"/>
              </a:solidFill>
              <a:latin typeface="Arial"/>
              <a:ea typeface="Arial"/>
            </a:endParaRPr>
          </a:p>
        </p:txBody>
      </p:sp>
      <p:sp>
        <p:nvSpPr>
          <p:cNvPr id="4" name="New shape"/>
          <p:cNvSpPr/>
          <p:nvPr/>
        </p:nvSpPr>
        <p:spPr>
          <a:xfrm>
            <a:off x="1338072" y="6329680"/>
            <a:ext cx="7137527" cy="92329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28600" lvl="1" indent="-228600" algn="l" defTabSz="457200">
              <a:lnSpc>
                <a:spcPct val="100000"/>
              </a:lnSpc>
              <a:spcBef>
                <a:spcPct val="0"/>
              </a:spcBef>
              <a:spcAft>
                <a:spcPct val="0"/>
              </a:spcAft>
              <a:buAutoNum type="arabicPeriod"/>
            </a:pPr>
            <a:r>
              <a:rPr sz="900" i="1">
                <a:solidFill>
                  <a:srgbClr val="000000"/>
                </a:solidFill>
                <a:latin typeface="Calibri"/>
                <a:ea typeface="Calibri"/>
              </a:rPr>
              <a:t>Regulatory capital ratios and excess capital amounts as of September 30, 2022 are preliminary.</a:t>
            </a:r>
          </a:p>
          <a:p>
            <a:pPr marL="228600" lvl="1" indent="-228600" algn="l" defTabSz="457200">
              <a:lnSpc>
                <a:spcPct val="100000"/>
              </a:lnSpc>
              <a:spcBef>
                <a:spcPct val="0"/>
              </a:spcBef>
              <a:spcAft>
                <a:spcPct val="0"/>
              </a:spcAft>
              <a:buAutoNum type="arabicPeriod" startAt="2"/>
            </a:pPr>
            <a:r>
              <a:rPr sz="900" i="1">
                <a:solidFill>
                  <a:srgbClr val="000000"/>
                </a:solidFill>
                <a:latin typeface="Calibri"/>
                <a:ea typeface="Calibri"/>
              </a:rPr>
              <a:t>Excesses shown are to regulatory minimums, including the 250 basis point capital conservation buffer, except for Tier 1 Leverage which is the well-capitalized minimum. </a:t>
            </a:r>
          </a:p>
          <a:p>
            <a:pPr marL="228600" indent="-228600" algn="l" defTabSz="457200">
              <a:lnSpc>
                <a:spcPct val="100000"/>
              </a:lnSpc>
              <a:spcBef>
                <a:spcPct val="0"/>
              </a:spcBef>
              <a:spcAft>
                <a:spcPct val="0"/>
              </a:spcAft>
            </a:pPr>
            <a:endParaRPr sz="900" i="1">
              <a:solidFill>
                <a:srgbClr val="000000"/>
              </a:solidFill>
              <a:latin typeface="Calibri"/>
              <a:ea typeface="Calibri"/>
            </a:endParaRPr>
          </a:p>
          <a:p>
            <a:pPr algn="l" defTabSz="457200">
              <a:lnSpc>
                <a:spcPct val="100000"/>
              </a:lnSpc>
              <a:spcBef>
                <a:spcPct val="0"/>
              </a:spcBef>
              <a:spcAft>
                <a:spcPct val="0"/>
              </a:spcAft>
            </a:pPr>
            <a:endParaRPr sz="900" i="1">
              <a:solidFill>
                <a:srgbClr val="000000"/>
              </a:solidFill>
              <a:latin typeface="Calibri"/>
              <a:ea typeface="Calibri"/>
            </a:endParaRPr>
          </a:p>
        </p:txBody>
      </p:sp>
      <p:sp>
        <p:nvSpPr>
          <p:cNvPr id="5" name="New shape"/>
          <p:cNvSpPr/>
          <p:nvPr/>
        </p:nvSpPr>
        <p:spPr>
          <a:xfrm>
            <a:off x="1338072" y="1332230"/>
            <a:ext cx="6395847" cy="419341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1338072" y="1332230"/>
            <a:ext cx="6395847" cy="4193413"/>
          </a:xfrm>
          <a:prstGeom prst="rect">
            <a:avLst/>
          </a:prstGeom>
        </p:spPr>
      </p:pic>
      <p:sp>
        <p:nvSpPr>
          <p:cNvPr id="7" name="New shape"/>
          <p:cNvSpPr/>
          <p:nvPr/>
        </p:nvSpPr>
        <p:spPr>
          <a:xfrm>
            <a:off x="2314956" y="3145790"/>
            <a:ext cx="734314" cy="27774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$1,096</a:t>
            </a:r>
          </a:p>
        </p:txBody>
      </p:sp>
      <p:sp>
        <p:nvSpPr>
          <p:cNvPr id="8" name="New shape"/>
          <p:cNvSpPr/>
          <p:nvPr/>
        </p:nvSpPr>
        <p:spPr>
          <a:xfrm>
            <a:off x="5230495" y="2707767"/>
            <a:ext cx="511937" cy="24942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$527</a:t>
            </a:r>
          </a:p>
        </p:txBody>
      </p:sp>
      <p:sp>
        <p:nvSpPr>
          <p:cNvPr id="9" name="New shape"/>
          <p:cNvSpPr/>
          <p:nvPr/>
        </p:nvSpPr>
        <p:spPr>
          <a:xfrm>
            <a:off x="3851402" y="2885059"/>
            <a:ext cx="511937" cy="26073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100">
                <a:solidFill>
                  <a:srgbClr val="FFFFFF"/>
                </a:solidFill>
                <a:latin typeface="Arial"/>
                <a:ea typeface="Arial"/>
              </a:rPr>
              <a:t>$661</a:t>
            </a:r>
          </a:p>
        </p:txBody>
      </p:sp>
      <p:sp>
        <p:nvSpPr>
          <p:cNvPr id="10" name="New shape"/>
          <p:cNvSpPr/>
          <p:nvPr/>
        </p:nvSpPr>
        <p:spPr>
          <a:xfrm>
            <a:off x="6561201" y="2176018"/>
            <a:ext cx="634365"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$697</a:t>
            </a:r>
          </a:p>
        </p:txBody>
      </p:sp>
      <p:sp>
        <p:nvSpPr>
          <p:cNvPr id="11" name="New shape"/>
          <p:cNvSpPr/>
          <p:nvPr/>
        </p:nvSpPr>
        <p:spPr>
          <a:xfrm>
            <a:off x="3486277" y="730250"/>
            <a:ext cx="1869567"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i="1">
                <a:solidFill>
                  <a:srgbClr val="000000"/>
                </a:solidFill>
                <a:latin typeface="Calibri"/>
                <a:ea typeface="Calibri"/>
              </a:rPr>
              <a:t>(as of September 30, 2022)  </a:t>
            </a:r>
          </a:p>
        </p:txBody>
      </p:sp>
      <p:sp>
        <p:nvSpPr>
          <p:cNvPr id="12" name="New shape"/>
          <p:cNvSpPr/>
          <p:nvPr/>
        </p:nvSpPr>
        <p:spPr>
          <a:xfrm>
            <a:off x="4229735" y="1037844"/>
            <a:ext cx="1696593" cy="198374"/>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endParaRPr sz="1800">
              <a:solidFill>
                <a:srgbClr val="000000"/>
              </a:solidFill>
              <a:latin typeface="Calibri"/>
              <a:ea typeface="Calibri"/>
            </a:endParaRPr>
          </a:p>
        </p:txBody>
      </p:sp>
      <p:sp>
        <p:nvSpPr>
          <p:cNvPr id="13" name="New shape"/>
          <p:cNvSpPr/>
          <p:nvPr/>
        </p:nvSpPr>
        <p:spPr>
          <a:xfrm>
            <a:off x="588391" y="890016"/>
            <a:ext cx="1041781" cy="22809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a:solidFill>
                  <a:srgbClr val="000000"/>
                </a:solidFill>
                <a:latin typeface="Calibri"/>
                <a:ea typeface="Calibri"/>
              </a:rPr>
              <a:t>($ in millions)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442595" y="206883"/>
            <a:ext cx="8085709"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3200" b="1">
                <a:solidFill>
                  <a:srgbClr val="00497F"/>
                </a:solidFill>
                <a:latin typeface="Arial"/>
                <a:ea typeface="Arial"/>
              </a:rPr>
              <a:t>2022 OUTLOOK</a:t>
            </a:r>
            <a:r>
              <a:rPr sz="2800" b="1" baseline="30000">
                <a:solidFill>
                  <a:srgbClr val="00497F"/>
                </a:solidFill>
                <a:latin typeface="Arial"/>
                <a:ea typeface="Arial"/>
              </a:rPr>
              <a:t>(4)</a:t>
            </a:r>
            <a:r>
              <a:rPr sz="3200" b="1" baseline="30000">
                <a:solidFill>
                  <a:srgbClr val="00497F"/>
                </a:solidFill>
                <a:latin typeface="Arial"/>
                <a:ea typeface="Arial"/>
              </a:rPr>
              <a:t>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388C7088-52E5-4BAD-BE12-50E6FCB605F9}" type="slidenum">
              <a:rPr sz="1200">
                <a:solidFill>
                  <a:srgbClr val="FFFFFF"/>
                </a:solidFill>
                <a:latin typeface="Arial"/>
                <a:ea typeface="Arial"/>
              </a:rPr>
              <a:pPr/>
              <a:t>9</a:t>
            </a:fld>
            <a:endParaRPr sz="1200">
              <a:solidFill>
                <a:srgbClr val="FFFFFF"/>
              </a:solidFill>
              <a:latin typeface="Arial"/>
              <a:ea typeface="Arial"/>
            </a:endParaRPr>
          </a:p>
        </p:txBody>
      </p:sp>
      <p:sp>
        <p:nvSpPr>
          <p:cNvPr id="4" name="New shape"/>
          <p:cNvSpPr/>
          <p:nvPr/>
        </p:nvSpPr>
        <p:spPr>
          <a:xfrm>
            <a:off x="618109" y="1275969"/>
            <a:ext cx="7887970" cy="41275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2200" b="1" u="sng">
                <a:solidFill>
                  <a:srgbClr val="000000"/>
                </a:solidFill>
                <a:latin typeface="Calibri"/>
                <a:ea typeface="Calibri"/>
              </a:rPr>
              <a:t>Net interest income</a:t>
            </a:r>
            <a:r>
              <a:rPr sz="2200">
                <a:solidFill>
                  <a:srgbClr val="000000"/>
                </a:solidFill>
                <a:latin typeface="Calibri"/>
                <a:ea typeface="Calibri"/>
              </a:rPr>
              <a:t>:     $770 - $780 million</a:t>
            </a:r>
            <a:r>
              <a:rPr sz="1600" baseline="30000">
                <a:solidFill>
                  <a:srgbClr val="000000"/>
                </a:solidFill>
                <a:latin typeface="Calibri"/>
                <a:ea typeface="Calibri"/>
              </a:rPr>
              <a:t>(1)</a:t>
            </a:r>
            <a:r>
              <a:rPr sz="1600">
                <a:solidFill>
                  <a:srgbClr val="000000"/>
                </a:solidFill>
                <a:latin typeface="Calibri"/>
                <a:ea typeface="Calibri"/>
              </a:rPr>
              <a:t> </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Non-interest income</a:t>
            </a:r>
            <a:r>
              <a:rPr sz="2200">
                <a:solidFill>
                  <a:srgbClr val="000000"/>
                </a:solidFill>
                <a:latin typeface="Calibri"/>
                <a:ea typeface="Calibri"/>
              </a:rPr>
              <a:t>:    $225 - $230 million</a:t>
            </a:r>
            <a:r>
              <a:rPr sz="1600" baseline="30000">
                <a:solidFill>
                  <a:srgbClr val="000000"/>
                </a:solidFill>
                <a:latin typeface="Calibri"/>
                <a:ea typeface="Calibri"/>
              </a:rPr>
              <a:t>(2)</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Non-interest expense</a:t>
            </a:r>
            <a:r>
              <a:rPr sz="2200">
                <a:solidFill>
                  <a:srgbClr val="000000"/>
                </a:solidFill>
                <a:latin typeface="Calibri"/>
                <a:ea typeface="Calibri"/>
              </a:rPr>
              <a:t>:  $615 - $620 million</a:t>
            </a:r>
            <a:r>
              <a:rPr sz="1600" baseline="30000">
                <a:solidFill>
                  <a:srgbClr val="000000"/>
                </a:solidFill>
                <a:latin typeface="Calibri"/>
                <a:ea typeface="Calibri"/>
              </a:rPr>
              <a:t>(3)</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Effective tax rate</a:t>
            </a:r>
            <a:r>
              <a:rPr sz="2200">
                <a:solidFill>
                  <a:srgbClr val="000000"/>
                </a:solidFill>
                <a:latin typeface="Calibri"/>
                <a:ea typeface="Calibri"/>
              </a:rPr>
              <a:t>:           18.0% +/-</a:t>
            </a:r>
          </a:p>
        </p:txBody>
      </p:sp>
      <p:sp>
        <p:nvSpPr>
          <p:cNvPr id="5" name="New shape"/>
          <p:cNvSpPr/>
          <p:nvPr/>
        </p:nvSpPr>
        <p:spPr>
          <a:xfrm>
            <a:off x="618363" y="4809236"/>
            <a:ext cx="7684897" cy="138798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200" baseline="30000">
                <a:solidFill>
                  <a:srgbClr val="000000"/>
                </a:solidFill>
                <a:latin typeface="Calibri"/>
                <a:ea typeface="Calibri"/>
              </a:rPr>
              <a:t>(1)</a:t>
            </a:r>
            <a:r>
              <a:rPr sz="1000">
                <a:solidFill>
                  <a:srgbClr val="000000"/>
                </a:solidFill>
                <a:latin typeface="Calibri"/>
                <a:ea typeface="Calibri"/>
              </a:rPr>
              <a:t> Assumes Fed Funds Rate increases of: 75 bps in November 2022 and 50 bps in December 2022. </a:t>
            </a:r>
          </a:p>
          <a:p>
            <a:pPr algn="just" defTabSz="457200">
              <a:lnSpc>
                <a:spcPct val="100000"/>
              </a:lnSpc>
              <a:spcBef>
                <a:spcPct val="0"/>
              </a:spcBef>
              <a:spcAft>
                <a:spcPct val="0"/>
              </a:spcAft>
            </a:pPr>
            <a:r>
              <a:rPr sz="1000">
                <a:solidFill>
                  <a:srgbClr val="000000"/>
                </a:solidFill>
                <a:latin typeface="Calibri"/>
                <a:ea typeface="Calibri"/>
              </a:rPr>
              <a:t>     Updated as of 3Q 2022; previously $745 - $760 million. </a:t>
            </a:r>
          </a:p>
          <a:p>
            <a:pPr algn="just" defTabSz="457200">
              <a:lnSpc>
                <a:spcPct val="100000"/>
              </a:lnSpc>
              <a:spcBef>
                <a:spcPct val="0"/>
              </a:spcBef>
              <a:spcAft>
                <a:spcPct val="0"/>
              </a:spcAft>
            </a:pPr>
            <a:r>
              <a:rPr sz="1000" baseline="30000">
                <a:solidFill>
                  <a:srgbClr val="000000"/>
                </a:solidFill>
                <a:latin typeface="Calibri"/>
                <a:ea typeface="Calibri"/>
              </a:rPr>
              <a:t>(2)</a:t>
            </a:r>
            <a:r>
              <a:rPr sz="1000">
                <a:solidFill>
                  <a:srgbClr val="000000"/>
                </a:solidFill>
                <a:latin typeface="Calibri"/>
                <a:ea typeface="Calibri"/>
              </a:rPr>
              <a:t> Excludes investment securities gains. Updated as of 3Q 2022; previously $220 - $230 million. </a:t>
            </a:r>
          </a:p>
          <a:p>
            <a:pPr algn="just" defTabSz="457200">
              <a:lnSpc>
                <a:spcPct val="100000"/>
              </a:lnSpc>
              <a:spcBef>
                <a:spcPct val="0"/>
              </a:spcBef>
              <a:spcAft>
                <a:spcPct val="0"/>
              </a:spcAft>
            </a:pPr>
            <a:r>
              <a:rPr sz="1000" baseline="30000">
                <a:solidFill>
                  <a:srgbClr val="000000"/>
                </a:solidFill>
                <a:latin typeface="Calibri"/>
                <a:ea typeface="Calibri"/>
              </a:rPr>
              <a:t>(3) </a:t>
            </a:r>
            <a:r>
              <a:rPr sz="1000">
                <a:solidFill>
                  <a:srgbClr val="000000"/>
                </a:solidFill>
                <a:latin typeface="Calibri"/>
                <a:ea typeface="Calibri"/>
              </a:rPr>
              <a:t> Updated as of 3Q 2022; previously $600 - $610 million. </a:t>
            </a:r>
          </a:p>
          <a:p>
            <a:pPr algn="just" defTabSz="457200">
              <a:lnSpc>
                <a:spcPct val="100000"/>
              </a:lnSpc>
              <a:spcBef>
                <a:spcPct val="0"/>
              </a:spcBef>
              <a:spcAft>
                <a:spcPct val="0"/>
              </a:spcAft>
            </a:pPr>
            <a:r>
              <a:rPr sz="1000" baseline="30000">
                <a:solidFill>
                  <a:srgbClr val="000000"/>
                </a:solidFill>
                <a:latin typeface="Calibri"/>
                <a:ea typeface="Calibri"/>
              </a:rPr>
              <a:t>(4)  </a:t>
            </a:r>
            <a:r>
              <a:rPr sz="1000">
                <a:solidFill>
                  <a:srgbClr val="000000"/>
                </a:solidFill>
                <a:latin typeface="Calibri"/>
                <a:ea typeface="Calibri"/>
              </a:rPr>
              <a:t>Incorporates impact of the acquisition of Prudential Bancorp, Inc. on July 1, 2022. Non-interest expense excludes merger-related		</a:t>
            </a:r>
          </a:p>
          <a:p>
            <a:pPr algn="just" defTabSz="457200">
              <a:lnSpc>
                <a:spcPct val="100000"/>
              </a:lnSpc>
              <a:spcBef>
                <a:spcPct val="0"/>
              </a:spcBef>
              <a:spcAft>
                <a:spcPct val="0"/>
              </a:spcAft>
            </a:pPr>
            <a:r>
              <a:rPr sz="1000">
                <a:solidFill>
                  <a:srgbClr val="000000"/>
                </a:solidFill>
                <a:latin typeface="Calibri"/>
                <a:ea typeface="Calibri"/>
              </a:rPr>
              <a:t>    costs of $17.0 million to $18.0 million.</a:t>
            </a:r>
          </a:p>
          <a:p>
            <a:pPr algn="just" defTabSz="457200">
              <a:lnSpc>
                <a:spcPct val="100000"/>
              </a:lnSpc>
              <a:spcBef>
                <a:spcPct val="0"/>
              </a:spcBef>
              <a:spcAft>
                <a:spcPct val="0"/>
              </a:spcAft>
            </a:pPr>
            <a:endParaRPr sz="1000" baseline="30000">
              <a:solidFill>
                <a:srgbClr val="000000"/>
              </a:solidFill>
              <a:latin typeface="Calibri"/>
              <a:ea typeface="Calibri"/>
            </a:endParaRPr>
          </a:p>
          <a:p>
            <a:pPr algn="just" defTabSz="457200">
              <a:lnSpc>
                <a:spcPct val="100000"/>
              </a:lnSpc>
              <a:spcBef>
                <a:spcPct val="0"/>
              </a:spcBef>
              <a:spcAft>
                <a:spcPct val="0"/>
              </a:spcAft>
            </a:pPr>
            <a:endParaRPr sz="1000" baseline="30000">
              <a:solidFill>
                <a:srgbClr val="000000"/>
              </a:solidFill>
              <a:latin typeface="Calibri"/>
              <a:ea typeface="Calibri"/>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5.4 unknown"/>
  <p:tag name="AS_RELEASE_DATE" val="2020.12.31"/>
  <p:tag name="AS_TITLE" val="Aspose.Slides for Java"/>
  <p:tag name="AS_VERSION" val="20.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2625</Words>
  <Application>Microsoft Office PowerPoint</Application>
  <PresentationFormat>On-screen Show (4:3)</PresentationFormat>
  <Paragraphs>459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99.2 9.30.22 Earnings CC Slides</dc:title>
  <dc:creator>Ehrhart, Yar</dc:creator>
  <cp:lastModifiedBy>Sharkey, Rachel</cp:lastModifiedBy>
  <cp:revision>1</cp:revision>
  <cp:lastPrinted>2022-10-18T18:20:07Z</cp:lastPrinted>
  <dcterms:created xsi:type="dcterms:W3CDTF">2022-10-18T18:20:07Z</dcterms:created>
  <dcterms:modified xsi:type="dcterms:W3CDTF">2022-10-18T18:34:33Z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-224358620</vt:i4>
  </property>
  <property fmtid="{D5CDD505-2E9C-101B-9397-08002B2CF9AE}" pid="3" name="_NewReviewCycle">
    <vt:lpwstr/>
  </property>
  <property fmtid="{D5CDD505-2E9C-101B-9397-08002B2CF9AE}" pid="4" name="_EmailSubject">
    <vt:lpwstr>10/18 Earnings Release</vt:lpwstr>
  </property>
  <property fmtid="{D5CDD505-2E9C-101B-9397-08002B2CF9AE}" pid="5" name="_AuthorEmail">
    <vt:lpwstr>YEhrhart@fultonbank.com</vt:lpwstr>
  </property>
  <property fmtid="{D5CDD505-2E9C-101B-9397-08002B2CF9AE}" pid="6" name="_AuthorEmailDisplayName">
    <vt:lpwstr>Ehrhart, Yar</vt:lpwstr>
  </property>
</Properties>
</file>