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62" r:id="rId4"/>
    <p:sldId id="264" r:id="rId5"/>
    <p:sldId id="266" r:id="rId6"/>
    <p:sldId id="268" r:id="rId7"/>
    <p:sldId id="270" r:id="rId8"/>
    <p:sldId id="272" r:id="rId9"/>
    <p:sldId id="274" r:id="rId10"/>
    <p:sldId id="276" r:id="rId11"/>
    <p:sldId id="278" r:id="rId12"/>
    <p:sldId id="280" r:id="rId13"/>
    <p:sldId id="282" r:id="rId14"/>
  </p:sldIdLst>
  <p:sldSz cx="9144000" cy="6858000" type="screen4x3"/>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0"/>
    <p:restoredTop sz="0"/>
  </p:normalViewPr>
  <p:slideViewPr>
    <p:cSldViewPr>
      <p:cViewPr varScale="1">
        <p:scale>
          <a:sx n="114" d="100"/>
          <a:sy n="114" d="100"/>
        </p:scale>
        <p:origin x="1506" y="102"/>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Internal Title Slide">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1143" y="0"/>
            <a:ext cx="9144000" cy="6858000"/>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1143" y="0"/>
            <a:ext cx="9144000" cy="6858000"/>
          </a:xfrm>
          <a:prstGeom prst="rect">
            <a:avLst/>
          </a:prstGeom>
        </p:spPr>
      </p:pic>
      <p:sp>
        <p:nvSpPr>
          <p:cNvPr id="4" name="New shape"/>
          <p:cNvSpPr/>
          <p:nvPr/>
        </p:nvSpPr>
        <p:spPr>
          <a:xfrm>
            <a:off x="0" y="5584825"/>
            <a:ext cx="9144000" cy="1273175"/>
          </a:xfrm>
          <a:prstGeom prst="rect">
            <a:avLst/>
          </a:prstGeom>
          <a:ln w="6350">
            <a:noFill/>
            <a:prstDash val="solid"/>
            <a:miter/>
          </a:ln>
        </p:spPr>
        <p:style>
          <a:lnRef idx="2">
            <a:schemeClr val="accent1">
              <a:shade val="50000"/>
            </a:schemeClr>
          </a:lnRef>
          <a:fillRef idx="1">
            <a:srgbClr val="00468B">
              <a:alpha val="52157"/>
            </a:srgbClr>
          </a:fillRef>
          <a:effectRef idx="0">
            <a:schemeClr val="accent1"/>
          </a:effectRef>
          <a:fontRef idx="minor">
            <a:schemeClr val="lt1"/>
          </a:fontRef>
        </p:style>
        <p:txBody>
          <a:bodyPr lIns="91440" tIns="53340" rIns="91440" bIns="91440" rtlCol="0" anchor="ctr"/>
          <a:lstStyle/>
          <a:p>
            <a:endParaRPr/>
          </a:p>
        </p:txBody>
      </p:sp>
      <p:sp>
        <p:nvSpPr>
          <p:cNvPr id="5" name="New shape"/>
          <p:cNvSpPr/>
          <p:nvPr/>
        </p:nvSpPr>
        <p:spPr>
          <a:xfrm>
            <a:off x="3759962" y="5643499"/>
            <a:ext cx="1621536" cy="654050"/>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6" name="New picture"/>
          <p:cNvPicPr/>
          <p:nvPr/>
        </p:nvPicPr>
        <p:blipFill>
          <a:blip r:embed="rId3"/>
          <a:stretch>
            <a:fillRect/>
          </a:stretch>
        </p:blipFill>
        <p:spPr>
          <a:xfrm>
            <a:off x="3759962" y="5643499"/>
            <a:ext cx="1621536" cy="654050"/>
          </a:xfrm>
          <a:prstGeom prst="rect">
            <a:avLst/>
          </a:prstGeom>
        </p:spPr>
      </p:pic>
      <p:sp>
        <p:nvSpPr>
          <p:cNvPr id="7" name="New shape"/>
          <p:cNvSpPr/>
          <p:nvPr/>
        </p:nvSpPr>
        <p:spPr>
          <a:xfrm>
            <a:off x="0" y="6334125"/>
            <a:ext cx="9144000" cy="523875"/>
          </a:xfrm>
          <a:prstGeom prst="rect">
            <a:avLst/>
          </a:prstGeom>
          <a:ln w="6350">
            <a:noFill/>
            <a:prstDash val="solid"/>
            <a:miter/>
          </a:ln>
        </p:spPr>
        <p:style>
          <a:lnRef idx="2">
            <a:schemeClr val="accent1">
              <a:shade val="50000"/>
            </a:schemeClr>
          </a:lnRef>
          <a:fillRef idx="1">
            <a:srgbClr val="00468B"/>
          </a:fillRef>
          <a:effectRef idx="0">
            <a:schemeClr val="accent1"/>
          </a:effectRef>
          <a:fontRef idx="minor">
            <a:schemeClr val="lt1"/>
          </a:fontRef>
        </p:style>
        <p:txBody>
          <a:bodyPr lIns="91440" tIns="53340" rIns="91440" bIns="91440" rtlCol="0" anchor="ctr"/>
          <a:lstStyle/>
          <a:p>
            <a:endParaRP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0" y="6334125"/>
            <a:ext cx="9144000" cy="523875"/>
          </a:xfrm>
          <a:prstGeom prst="rect">
            <a:avLst/>
          </a:prstGeom>
          <a:ln w="6350">
            <a:noFill/>
            <a:prstDash val="solid"/>
            <a:miter/>
          </a:ln>
        </p:spPr>
        <p:style>
          <a:lnRef idx="2">
            <a:schemeClr val="accent1">
              <a:shade val="50000"/>
            </a:schemeClr>
          </a:lnRef>
          <a:fillRef idx="1">
            <a:srgbClr val="D9D9D6"/>
          </a:fillRef>
          <a:effectRef idx="0">
            <a:schemeClr val="accent1"/>
          </a:effectRef>
          <a:fontRef idx="minor">
            <a:schemeClr val="lt1"/>
          </a:fontRef>
        </p:style>
        <p:txBody>
          <a:bodyPr lIns="91440" tIns="53340" rIns="91440" bIns="91440" rtlCol="0" anchor="ctr"/>
          <a:lstStyle/>
          <a:p>
            <a:endParaRPr/>
          </a:p>
        </p:txBody>
      </p:sp>
      <p:sp>
        <p:nvSpPr>
          <p:cNvPr id="3" name="New shape"/>
          <p:cNvSpPr/>
          <p:nvPr/>
        </p:nvSpPr>
        <p:spPr>
          <a:xfrm>
            <a:off x="8790305" y="6413500"/>
            <a:ext cx="264287" cy="353949"/>
          </a:xfrm>
          <a:prstGeom prst="ellipse">
            <a:avLst/>
          </a:prstGeom>
          <a:ln w="6350">
            <a:noFill/>
            <a:prstDash val="solid"/>
            <a:miter/>
          </a:ln>
        </p:spPr>
        <p:style>
          <a:lnRef idx="2">
            <a:schemeClr val="accent1">
              <a:shade val="50000"/>
            </a:schemeClr>
          </a:lnRef>
          <a:fillRef idx="1">
            <a:srgbClr val="00468B"/>
          </a:fillRef>
          <a:effectRef idx="0">
            <a:schemeClr val="accent1"/>
          </a:effectRef>
          <a:fontRef idx="minor">
            <a:schemeClr val="lt1"/>
          </a:fontRef>
        </p:style>
        <p:txBody>
          <a:bodyPr lIns="91440" tIns="53340" rIns="91440" bIns="91440" rtlCol="0" anchor="ctr"/>
          <a:lstStyle/>
          <a:p>
            <a:endParaRPr/>
          </a:p>
        </p:txBody>
      </p:sp>
      <p:sp>
        <p:nvSpPr>
          <p:cNvPr id="4" name="New shape"/>
          <p:cNvSpPr/>
          <p:nvPr/>
        </p:nvSpPr>
        <p:spPr>
          <a:xfrm>
            <a:off x="101092" y="6364224"/>
            <a:ext cx="1270381" cy="458724"/>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5" name="New picture"/>
          <p:cNvPicPr/>
          <p:nvPr/>
        </p:nvPicPr>
        <p:blipFill>
          <a:blip r:embed="rId2"/>
          <a:stretch>
            <a:fillRect/>
          </a:stretch>
        </p:blipFill>
        <p:spPr>
          <a:xfrm>
            <a:off x="101092" y="6364224"/>
            <a:ext cx="1270381" cy="458724"/>
          </a:xfrm>
          <a:prstGeom prst="rect">
            <a:avLst/>
          </a:prstGeom>
        </p:spPr>
      </p:pic>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harts &amp; Graphs">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0" y="6334125"/>
            <a:ext cx="9144000" cy="523875"/>
          </a:xfrm>
          <a:prstGeom prst="rect">
            <a:avLst/>
          </a:prstGeom>
          <a:ln w="6350">
            <a:noFill/>
            <a:prstDash val="solid"/>
            <a:miter/>
          </a:ln>
        </p:spPr>
        <p:style>
          <a:lnRef idx="2">
            <a:schemeClr val="accent1">
              <a:shade val="50000"/>
            </a:schemeClr>
          </a:lnRef>
          <a:fillRef idx="1">
            <a:srgbClr val="D9D9D6"/>
          </a:fillRef>
          <a:effectRef idx="0">
            <a:schemeClr val="accent1"/>
          </a:effectRef>
          <a:fontRef idx="minor">
            <a:schemeClr val="lt1"/>
          </a:fontRef>
        </p:style>
        <p:txBody>
          <a:bodyPr lIns="91440" tIns="53340" rIns="91440" bIns="91440" rtlCol="0" anchor="ctr"/>
          <a:lstStyle/>
          <a:p>
            <a:endParaRPr/>
          </a:p>
        </p:txBody>
      </p:sp>
      <p:sp>
        <p:nvSpPr>
          <p:cNvPr id="3" name="New shape"/>
          <p:cNvSpPr/>
          <p:nvPr/>
        </p:nvSpPr>
        <p:spPr>
          <a:xfrm>
            <a:off x="8790305" y="6413500"/>
            <a:ext cx="264287" cy="353949"/>
          </a:xfrm>
          <a:prstGeom prst="ellipse">
            <a:avLst/>
          </a:prstGeom>
          <a:ln w="6350">
            <a:noFill/>
            <a:prstDash val="solid"/>
            <a:miter/>
          </a:ln>
        </p:spPr>
        <p:style>
          <a:lnRef idx="2">
            <a:schemeClr val="accent1">
              <a:shade val="50000"/>
            </a:schemeClr>
          </a:lnRef>
          <a:fillRef idx="1">
            <a:srgbClr val="00468B"/>
          </a:fillRef>
          <a:effectRef idx="0">
            <a:schemeClr val="accent1"/>
          </a:effectRef>
          <a:fontRef idx="minor">
            <a:schemeClr val="lt1"/>
          </a:fontRef>
        </p:style>
        <p:txBody>
          <a:bodyPr lIns="91440" tIns="53340" rIns="91440" bIns="91440" rtlCol="0" anchor="ctr"/>
          <a:lstStyle/>
          <a:p>
            <a:endParaRPr/>
          </a:p>
        </p:txBody>
      </p:sp>
      <p:sp>
        <p:nvSpPr>
          <p:cNvPr id="4" name="New shape"/>
          <p:cNvSpPr/>
          <p:nvPr/>
        </p:nvSpPr>
        <p:spPr>
          <a:xfrm>
            <a:off x="101092" y="6364224"/>
            <a:ext cx="1270381" cy="458724"/>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5" name="New picture"/>
          <p:cNvPicPr/>
          <p:nvPr/>
        </p:nvPicPr>
        <p:blipFill>
          <a:blip r:embed="rId2"/>
          <a:stretch>
            <a:fillRect/>
          </a:stretch>
        </p:blipFill>
        <p:spPr>
          <a:xfrm>
            <a:off x="101092" y="6364224"/>
            <a:ext cx="1270381" cy="458724"/>
          </a:xfrm>
          <a:prstGeom prst="rect">
            <a:avLst/>
          </a:prstGeom>
        </p:spPr>
      </p:pic>
    </p:spTree>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t>01/17/2023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1143" y="2245360"/>
            <a:ext cx="9144000" cy="1054608"/>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b"/>
          <a:lstStyle/>
          <a:p>
            <a:pPr algn="ctr" defTabSz="457200">
              <a:lnSpc>
                <a:spcPct val="90000"/>
              </a:lnSpc>
              <a:spcBef>
                <a:spcPct val="0"/>
              </a:spcBef>
              <a:spcAft>
                <a:spcPct val="0"/>
              </a:spcAft>
            </a:pPr>
            <a:endParaRPr sz="4800" b="1">
              <a:solidFill>
                <a:srgbClr val="000000"/>
              </a:solidFill>
              <a:latin typeface="Arial"/>
              <a:ea typeface="Arial"/>
            </a:endParaRPr>
          </a:p>
          <a:p>
            <a:pPr algn="ctr" defTabSz="457200">
              <a:lnSpc>
                <a:spcPct val="90000"/>
              </a:lnSpc>
              <a:spcBef>
                <a:spcPct val="0"/>
              </a:spcBef>
              <a:spcAft>
                <a:spcPct val="0"/>
              </a:spcAft>
            </a:pPr>
            <a:r>
              <a:rPr sz="4800" b="1">
                <a:solidFill>
                  <a:srgbClr val="FFFFFF"/>
                </a:solidFill>
                <a:latin typeface="Arial"/>
                <a:ea typeface="Arial"/>
              </a:rPr>
              <a:t>FOURTH QUARTER 2022 RESULTS</a:t>
            </a:r>
          </a:p>
        </p:txBody>
      </p:sp>
      <p:sp>
        <p:nvSpPr>
          <p:cNvPr id="3" name="New shape"/>
          <p:cNvSpPr/>
          <p:nvPr/>
        </p:nvSpPr>
        <p:spPr>
          <a:xfrm>
            <a:off x="0" y="3490214"/>
            <a:ext cx="9145143" cy="899287"/>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ctr" defTabSz="457200">
              <a:lnSpc>
                <a:spcPct val="90000"/>
              </a:lnSpc>
              <a:spcBef>
                <a:spcPts val="1000"/>
              </a:spcBef>
              <a:spcAft>
                <a:spcPct val="0"/>
              </a:spcAft>
            </a:pPr>
            <a:r>
              <a:rPr sz="4000">
                <a:solidFill>
                  <a:srgbClr val="FFFFFF"/>
                </a:solidFill>
                <a:latin typeface="Arial"/>
                <a:ea typeface="Arial"/>
              </a:rPr>
              <a:t>NASDAQ: FULT</a:t>
            </a:r>
          </a:p>
        </p:txBody>
      </p:sp>
      <p:sp>
        <p:nvSpPr>
          <p:cNvPr id="4" name="New shape"/>
          <p:cNvSpPr/>
          <p:nvPr/>
        </p:nvSpPr>
        <p:spPr>
          <a:xfrm>
            <a:off x="-635" y="6445377"/>
            <a:ext cx="9144635" cy="412496"/>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ctr" defTabSz="457200">
              <a:lnSpc>
                <a:spcPct val="90000"/>
              </a:lnSpc>
              <a:spcBef>
                <a:spcPts val="1000"/>
              </a:spcBef>
              <a:spcAft>
                <a:spcPct val="0"/>
              </a:spcAft>
            </a:pPr>
            <a:r>
              <a:rPr sz="1600">
                <a:solidFill>
                  <a:srgbClr val="FFFFFF"/>
                </a:solidFill>
                <a:latin typeface="Arial"/>
                <a:ea typeface="Arial"/>
              </a:rPr>
              <a:t>Data as of or for the period ended December 31, 2022 unless otherwise noted</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25425" y="177800"/>
            <a:ext cx="8845296" cy="1041400"/>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90000"/>
              </a:lnSpc>
              <a:spcBef>
                <a:spcPct val="0"/>
              </a:spcBef>
              <a:spcAft>
                <a:spcPct val="0"/>
              </a:spcAft>
            </a:pPr>
            <a:r>
              <a:rPr sz="3200" b="1">
                <a:solidFill>
                  <a:srgbClr val="004689"/>
                </a:solidFill>
                <a:latin typeface="Arial"/>
                <a:ea typeface="Arial"/>
              </a:rPr>
              <a:t>NON-GAAP RECONCILIATION </a:t>
            </a:r>
          </a:p>
        </p:txBody>
      </p:sp>
      <p:sp>
        <p:nvSpPr>
          <p:cNvPr id="3" name="New shape"/>
          <p:cNvSpPr/>
          <p:nvPr/>
        </p:nvSpPr>
        <p:spPr>
          <a:xfrm>
            <a:off x="8706993" y="6397625"/>
            <a:ext cx="432181" cy="360299"/>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pPr algn="ctr" defTabSz="457200">
              <a:lnSpc>
                <a:spcPct val="100000"/>
              </a:lnSpc>
              <a:spcBef>
                <a:spcPct val="0"/>
              </a:spcBef>
              <a:spcAft>
                <a:spcPct val="0"/>
              </a:spcAft>
            </a:pPr>
            <a:fld id="{E6F25C4E-525A-460A-A919-880D0C66AF4E}" type="slidenum">
              <a:rPr sz="1200">
                <a:solidFill>
                  <a:srgbClr val="FFFFFF"/>
                </a:solidFill>
                <a:latin typeface="Arial"/>
                <a:ea typeface="Arial"/>
              </a:rPr>
              <a:t>10</a:t>
            </a:fld>
            <a:endParaRPr sz="1200">
              <a:solidFill>
                <a:srgbClr val="FFFFFF"/>
              </a:solidFill>
              <a:latin typeface="Arial"/>
              <a:ea typeface="Arial"/>
            </a:endParaRPr>
          </a:p>
        </p:txBody>
      </p:sp>
      <p:sp>
        <p:nvSpPr>
          <p:cNvPr id="4" name="New shape"/>
          <p:cNvSpPr/>
          <p:nvPr/>
        </p:nvSpPr>
        <p:spPr>
          <a:xfrm>
            <a:off x="269240" y="698500"/>
            <a:ext cx="8605520" cy="1277239"/>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just" defTabSz="457200">
              <a:lnSpc>
                <a:spcPct val="100000"/>
              </a:lnSpc>
              <a:spcBef>
                <a:spcPct val="0"/>
              </a:spcBef>
              <a:spcAft>
                <a:spcPct val="0"/>
              </a:spcAft>
            </a:pPr>
            <a:r>
              <a:rPr sz="1100" b="1" i="1" u="sng">
                <a:solidFill>
                  <a:srgbClr val="000000"/>
                </a:solidFill>
                <a:latin typeface="Calibri"/>
                <a:ea typeface="Calibri"/>
              </a:rPr>
              <a:t>Note</a:t>
            </a:r>
            <a:r>
              <a:rPr sz="1100">
                <a:solidFill>
                  <a:srgbClr val="000000"/>
                </a:solidFill>
                <a:latin typeface="Calibri"/>
                <a:ea typeface="Calibri"/>
              </a:rPr>
              <a:t>: </a:t>
            </a:r>
            <a:r>
              <a:rPr sz="1100" i="1">
                <a:solidFill>
                  <a:srgbClr val="000000"/>
                </a:solidFill>
                <a:latin typeface="Calibri"/>
                <a:ea typeface="Calibri"/>
              </a:rPr>
              <a:t>The Corporation has presented the following non-GAAP financial measures because it believes that these measures provide useful and comparative information to assess trends in the Corporation's results of operations and financial condition. Presentation of these non-GAAP financial measures is consistent with how the Corporation evaluates its performance internally and these non-GAAP financial measures are frequently used by securities analysts, investors and other interested parties in the evaluation of companies in the Corporation's industry. Investors should recognize that the Corporation's presentation of these non-GAAP financial measures might not be comparable to similarly-titled measures of other companies. These non-GAAP financial measures should not be considered a substitute for GAAP basis measures and the Corporation strongly encourages a review of its condensed consolidated financial statements in their entirety. </a:t>
            </a:r>
          </a:p>
        </p:txBody>
      </p:sp>
      <p:graphicFrame>
        <p:nvGraphicFramePr>
          <p:cNvPr id="5" name="New Table"/>
          <p:cNvGraphicFramePr>
            <a:graphicFrameLocks noGrp="1"/>
          </p:cNvGraphicFramePr>
          <p:nvPr/>
        </p:nvGraphicFramePr>
        <p:xfrm>
          <a:off x="895350" y="2238375"/>
          <a:ext cx="7353300" cy="4320871"/>
        </p:xfrm>
        <a:graphic>
          <a:graphicData uri="http://schemas.openxmlformats.org/drawingml/2006/table">
            <a:tbl>
              <a:tblPr>
                <a:tableStyleId>{5C22544A-7EE6-4342-B048-85BDC9FD1C3A}</a:tableStyleId>
              </a:tblPr>
              <a:tblGrid>
                <a:gridCol w="3790950">
                  <a:extLst>
                    <a:ext uri="{9D8B030D-6E8A-4147-A177-3AD203B41FA5}">
                      <a16:colId xmlns:a16="http://schemas.microsoft.com/office/drawing/2014/main" val="20000"/>
                    </a:ext>
                  </a:extLst>
                </a:gridCol>
                <a:gridCol w="1162050">
                  <a:extLst>
                    <a:ext uri="{9D8B030D-6E8A-4147-A177-3AD203B41FA5}">
                      <a16:colId xmlns:a16="http://schemas.microsoft.com/office/drawing/2014/main" val="20001"/>
                    </a:ext>
                  </a:extLst>
                </a:gridCol>
                <a:gridCol w="38100">
                  <a:extLst>
                    <a:ext uri="{9D8B030D-6E8A-4147-A177-3AD203B41FA5}">
                      <a16:colId xmlns:a16="http://schemas.microsoft.com/office/drawing/2014/main" val="20002"/>
                    </a:ext>
                  </a:extLst>
                </a:gridCol>
                <a:gridCol w="1162050">
                  <a:extLst>
                    <a:ext uri="{9D8B030D-6E8A-4147-A177-3AD203B41FA5}">
                      <a16:colId xmlns:a16="http://schemas.microsoft.com/office/drawing/2014/main" val="20003"/>
                    </a:ext>
                  </a:extLst>
                </a:gridCol>
                <a:gridCol w="57150">
                  <a:extLst>
                    <a:ext uri="{9D8B030D-6E8A-4147-A177-3AD203B41FA5}">
                      <a16:colId xmlns:a16="http://schemas.microsoft.com/office/drawing/2014/main" val="20004"/>
                    </a:ext>
                  </a:extLst>
                </a:gridCol>
                <a:gridCol w="1143000">
                  <a:extLst>
                    <a:ext uri="{9D8B030D-6E8A-4147-A177-3AD203B41FA5}">
                      <a16:colId xmlns:a16="http://schemas.microsoft.com/office/drawing/2014/main" val="20005"/>
                    </a:ext>
                  </a:extLst>
                </a:gridCol>
              </a:tblGrid>
              <a:tr h="200025">
                <a:tc>
                  <a:txBody>
                    <a:bodyPr/>
                    <a:lstStyle/>
                    <a:p>
                      <a:endParaRPr sz="100"/>
                    </a:p>
                  </a:txBody>
                  <a:tcPr marL="0" marR="0" marT="0" marB="0" anchor="b">
                    <a:lnL w="0"/>
                    <a:lnR w="0"/>
                    <a:lnT w="0"/>
                    <a:lnB w="0"/>
                    <a:noFill/>
                  </a:tcPr>
                </a:tc>
                <a:tc gridSpan="5">
                  <a:txBody>
                    <a:bodyPr/>
                    <a:lstStyle/>
                    <a:p>
                      <a:pPr algn="ctr">
                        <a:lnSpc>
                          <a:spcPct val="99600"/>
                        </a:lnSpc>
                      </a:pPr>
                      <a:r>
                        <a:rPr sz="1000" b="1">
                          <a:solidFill>
                            <a:srgbClr val="000000"/>
                          </a:solidFill>
                          <a:latin typeface="Times New Roman"/>
                          <a:ea typeface="Times New Roman"/>
                        </a:rPr>
                        <a:t>Three months ended</a:t>
                      </a:r>
                    </a:p>
                  </a:txBody>
                  <a:tcPr marL="27432" marR="27432" marT="0" marB="18288" anchor="b">
                    <a:lnL w="0"/>
                    <a:lnR w="0"/>
                    <a:lnT w="0"/>
                    <a:lnB w="12700" cmpd="sng">
                      <a:solidFill>
                        <a:srgbClr val="000000"/>
                      </a:solidFill>
                      <a:prstDash val="solid"/>
                    </a:lnB>
                    <a:noFill/>
                  </a:tcPr>
                </a:tc>
                <a:tc hMerge="1">
                  <a:txBody>
                    <a:bodyPr/>
                    <a:lstStyle/>
                    <a:p>
                      <a:endParaRPr/>
                    </a:p>
                  </a:txBody>
                  <a:tcPr anchor="b">
                    <a:lnL w="0"/>
                    <a:lnR w="0"/>
                    <a:lnT w="0"/>
                    <a:lnB w="12700" cmpd="sng">
                      <a:solidFill>
                        <a:srgbClr val="000000"/>
                      </a:solidFill>
                      <a:prstDash val="solid"/>
                    </a:lnB>
                    <a:noFill/>
                  </a:tcPr>
                </a:tc>
                <a:tc hMerge="1">
                  <a:txBody>
                    <a:bodyPr/>
                    <a:lstStyle/>
                    <a:p>
                      <a:endParaRPr/>
                    </a:p>
                  </a:txBody>
                  <a:tcPr anchor="b">
                    <a:lnL w="0"/>
                    <a:lnR w="0"/>
                    <a:lnT w="0"/>
                    <a:lnB w="12700" cmpd="sng">
                      <a:solidFill>
                        <a:srgbClr val="000000"/>
                      </a:solidFill>
                      <a:prstDash val="solid"/>
                    </a:lnB>
                    <a:noFill/>
                  </a:tcPr>
                </a:tc>
                <a:tc hMerge="1">
                  <a:txBody>
                    <a:bodyPr/>
                    <a:lstStyle/>
                    <a:p>
                      <a:endParaRPr/>
                    </a:p>
                  </a:txBody>
                  <a:tcPr anchor="b">
                    <a:lnL w="0"/>
                    <a:lnR w="0"/>
                    <a:lnT w="0"/>
                    <a:lnB w="12700" cmpd="sng">
                      <a:solidFill>
                        <a:srgbClr val="000000"/>
                      </a:solidFill>
                      <a:prstDash val="solid"/>
                    </a:lnB>
                    <a:noFill/>
                  </a:tcPr>
                </a:tc>
                <a:tc hMerge="1">
                  <a:txBody>
                    <a:bodyPr/>
                    <a:lstStyle/>
                    <a:p>
                      <a:endParaRPr/>
                    </a:p>
                  </a:txBody>
                  <a:tcPr anchor="b">
                    <a:lnL w="0"/>
                    <a:lnR w="0"/>
                    <a:lnT w="0"/>
                    <a:lnB w="12700" cmpd="sng">
                      <a:solidFill>
                        <a:srgbClr val="000000"/>
                      </a:solidFill>
                      <a:prstDash val="solid"/>
                    </a:lnB>
                    <a:noFill/>
                  </a:tcPr>
                </a:tc>
                <a:extLst>
                  <a:ext uri="{0D108BD9-81ED-4DB2-BD59-A6C34878D82A}">
                    <a16:rowId xmlns:a16="http://schemas.microsoft.com/office/drawing/2014/main" val="10000"/>
                  </a:ext>
                </a:extLst>
              </a:tr>
              <a:tr h="219075">
                <a:tc>
                  <a:txBody>
                    <a:bodyPr/>
                    <a:lstStyle/>
                    <a:p>
                      <a:pPr algn="l">
                        <a:lnSpc>
                          <a:spcPct val="99600"/>
                        </a:lnSpc>
                      </a:pPr>
                      <a:r>
                        <a:rPr sz="1000" i="1">
                          <a:solidFill>
                            <a:srgbClr val="000000"/>
                          </a:solidFill>
                          <a:latin typeface="Times New Roman"/>
                          <a:ea typeface="Times New Roman"/>
                        </a:rPr>
                        <a:t>(dollars in thousands)</a:t>
                      </a:r>
                    </a:p>
                  </a:txBody>
                  <a:tcPr marL="27432" marR="27432" marT="0" marB="18288" anchor="b">
                    <a:lnL w="0"/>
                    <a:lnR w="0"/>
                    <a:lnT w="0"/>
                    <a:lnB w="0"/>
                    <a:noFill/>
                  </a:tcPr>
                </a:tc>
                <a:tc>
                  <a:txBody>
                    <a:bodyPr/>
                    <a:lstStyle/>
                    <a:p>
                      <a:pPr algn="ctr">
                        <a:lnSpc>
                          <a:spcPct val="99600"/>
                        </a:lnSpc>
                      </a:pPr>
                      <a:r>
                        <a:rPr sz="1000" b="1">
                          <a:solidFill>
                            <a:srgbClr val="000000"/>
                          </a:solidFill>
                          <a:latin typeface="Times New Roman"/>
                          <a:ea typeface="Times New Roman"/>
                        </a:rPr>
                        <a:t>Dec 31</a:t>
                      </a:r>
                    </a:p>
                  </a:txBody>
                  <a:tcPr marL="27432" marR="27432" marT="0" marB="18288" anchor="b">
                    <a:lnL w="0"/>
                    <a:lnR w="0"/>
                    <a:lnT w="12700" cmpd="sng">
                      <a:solidFill>
                        <a:srgbClr val="000000"/>
                      </a:solidFill>
                      <a:prstDash val="solid"/>
                    </a:lnT>
                    <a:lnB w="0"/>
                    <a:noFill/>
                  </a:tcPr>
                </a:tc>
                <a:tc>
                  <a:txBody>
                    <a:bodyPr/>
                    <a:lstStyle/>
                    <a:p>
                      <a:endParaRPr sz="100"/>
                    </a:p>
                  </a:txBody>
                  <a:tcPr marL="0" marR="0" marT="0" marB="0" anchor="b">
                    <a:lnL w="0"/>
                    <a:lnR w="0"/>
                    <a:lnT w="12700" cmpd="sng">
                      <a:solidFill>
                        <a:srgbClr val="000000"/>
                      </a:solidFill>
                      <a:prstDash val="solid"/>
                    </a:lnT>
                    <a:lnB w="0"/>
                    <a:noFill/>
                  </a:tcPr>
                </a:tc>
                <a:tc>
                  <a:txBody>
                    <a:bodyPr/>
                    <a:lstStyle/>
                    <a:p>
                      <a:pPr algn="ctr">
                        <a:lnSpc>
                          <a:spcPct val="99600"/>
                        </a:lnSpc>
                      </a:pPr>
                      <a:r>
                        <a:rPr sz="1000" b="1">
                          <a:solidFill>
                            <a:srgbClr val="000000"/>
                          </a:solidFill>
                          <a:latin typeface="Times New Roman"/>
                          <a:ea typeface="Times New Roman"/>
                        </a:rPr>
                        <a:t>Sep 30</a:t>
                      </a:r>
                    </a:p>
                  </a:txBody>
                  <a:tcPr marL="27432" marR="27432" marT="0" marB="18288" anchor="b">
                    <a:lnL w="0"/>
                    <a:lnR w="0"/>
                    <a:lnT w="12700" cmpd="sng">
                      <a:solidFill>
                        <a:srgbClr val="000000"/>
                      </a:solidFill>
                      <a:prstDash val="solid"/>
                    </a:lnT>
                    <a:lnB w="0"/>
                    <a:noFill/>
                  </a:tcPr>
                </a:tc>
                <a:tc>
                  <a:txBody>
                    <a:bodyPr/>
                    <a:lstStyle/>
                    <a:p>
                      <a:endParaRPr sz="100"/>
                    </a:p>
                  </a:txBody>
                  <a:tcPr marL="0" marR="0" marT="0" marB="0" anchor="b">
                    <a:lnL w="0"/>
                    <a:lnR w="0"/>
                    <a:lnT w="12700" cmpd="sng">
                      <a:solidFill>
                        <a:srgbClr val="000000"/>
                      </a:solidFill>
                      <a:prstDash val="solid"/>
                    </a:lnT>
                    <a:lnB w="0"/>
                    <a:noFill/>
                  </a:tcPr>
                </a:tc>
                <a:tc>
                  <a:txBody>
                    <a:bodyPr/>
                    <a:lstStyle/>
                    <a:p>
                      <a:pPr algn="ctr">
                        <a:lnSpc>
                          <a:spcPct val="99600"/>
                        </a:lnSpc>
                      </a:pPr>
                      <a:r>
                        <a:rPr sz="1000" b="1">
                          <a:solidFill>
                            <a:srgbClr val="000000"/>
                          </a:solidFill>
                          <a:latin typeface="Times New Roman"/>
                          <a:ea typeface="Times New Roman"/>
                        </a:rPr>
                        <a:t>Dec 31</a:t>
                      </a:r>
                    </a:p>
                  </a:txBody>
                  <a:tcPr marL="27432" marR="27432" marT="0" marB="18288" anchor="b">
                    <a:lnL w="0"/>
                    <a:lnR w="0"/>
                    <a:lnT w="12700" cmpd="sng">
                      <a:solidFill>
                        <a:srgbClr val="000000"/>
                      </a:solidFill>
                      <a:prstDash val="solid"/>
                    </a:lnT>
                    <a:lnB w="0"/>
                    <a:noFill/>
                  </a:tcPr>
                </a:tc>
                <a:extLst>
                  <a:ext uri="{0D108BD9-81ED-4DB2-BD59-A6C34878D82A}">
                    <a16:rowId xmlns:a16="http://schemas.microsoft.com/office/drawing/2014/main" val="10001"/>
                  </a:ext>
                </a:extLst>
              </a:tr>
              <a:tr h="219075">
                <a:tc>
                  <a:txBody>
                    <a:bodyPr/>
                    <a:lstStyle/>
                    <a:p>
                      <a:endParaRPr sz="100"/>
                    </a:p>
                  </a:txBody>
                  <a:tcPr marL="0" marR="0" marT="0" marB="0" anchor="b">
                    <a:lnL w="0"/>
                    <a:lnR w="0"/>
                    <a:lnT w="0"/>
                    <a:lnB w="0"/>
                    <a:noFill/>
                  </a:tcPr>
                </a:tc>
                <a:tc>
                  <a:txBody>
                    <a:bodyPr/>
                    <a:lstStyle/>
                    <a:p>
                      <a:pPr algn="ctr">
                        <a:lnSpc>
                          <a:spcPct val="99600"/>
                        </a:lnSpc>
                      </a:pPr>
                      <a:r>
                        <a:rPr sz="1000" b="1">
                          <a:solidFill>
                            <a:srgbClr val="000000"/>
                          </a:solidFill>
                          <a:latin typeface="Times New Roman"/>
                          <a:ea typeface="Times New Roman"/>
                        </a:rPr>
                        <a:t>2022</a:t>
                      </a:r>
                    </a:p>
                  </a:txBody>
                  <a:tcPr marL="27432" marR="27432" marT="0" marB="18288"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algn="ctr">
                        <a:lnSpc>
                          <a:spcPct val="99600"/>
                        </a:lnSpc>
                      </a:pPr>
                      <a:r>
                        <a:rPr sz="1000" b="1">
                          <a:solidFill>
                            <a:srgbClr val="000000"/>
                          </a:solidFill>
                          <a:latin typeface="Times New Roman"/>
                          <a:ea typeface="Times New Roman"/>
                        </a:rPr>
                        <a:t>2022</a:t>
                      </a:r>
                    </a:p>
                  </a:txBody>
                  <a:tcPr marL="27432" marR="27432" marT="0" marB="18288"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algn="ctr">
                        <a:lnSpc>
                          <a:spcPct val="99600"/>
                        </a:lnSpc>
                      </a:pPr>
                      <a:r>
                        <a:rPr sz="1000" b="1">
                          <a:solidFill>
                            <a:srgbClr val="000000"/>
                          </a:solidFill>
                          <a:latin typeface="Times New Roman"/>
                          <a:ea typeface="Times New Roman"/>
                        </a:rPr>
                        <a:t>2021</a:t>
                      </a:r>
                    </a:p>
                  </a:txBody>
                  <a:tcPr marL="27432" marR="27432" marT="0" marB="18288" anchor="b">
                    <a:lnL w="0"/>
                    <a:lnR w="0"/>
                    <a:lnT w="0"/>
                    <a:lnB w="12700" cmpd="sng">
                      <a:solidFill>
                        <a:srgbClr val="000000"/>
                      </a:solidFill>
                      <a:prstDash val="solid"/>
                    </a:lnB>
                    <a:noFill/>
                  </a:tcPr>
                </a:tc>
                <a:extLst>
                  <a:ext uri="{0D108BD9-81ED-4DB2-BD59-A6C34878D82A}">
                    <a16:rowId xmlns:a16="http://schemas.microsoft.com/office/drawing/2014/main" val="10002"/>
                  </a:ext>
                </a:extLst>
              </a:tr>
              <a:tr h="38100">
                <a:tc>
                  <a:txBody>
                    <a:bodyPr/>
                    <a:lstStyle/>
                    <a:p>
                      <a:endParaRPr sz="100"/>
                    </a:p>
                  </a:txBody>
                  <a:tcPr marL="0" marR="0" marT="0" marB="0" anchor="b">
                    <a:lnL w="0"/>
                    <a:lnR w="0"/>
                    <a:lnT w="0"/>
                    <a:lnB w="0"/>
                    <a:noFill/>
                  </a:tcPr>
                </a:tc>
                <a:tc>
                  <a:txBody>
                    <a:bodyPr/>
                    <a:lstStyle/>
                    <a:p>
                      <a:endParaRPr sz="100"/>
                    </a:p>
                  </a:txBody>
                  <a:tcPr marL="0" marR="0" marT="0" marB="0" anchor="b">
                    <a:lnL w="0"/>
                    <a:lnR w="0"/>
                    <a:lnT w="12700" cmpd="sng">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12700" cmpd="sng">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12700" cmpd="sng">
                      <a:solidFill>
                        <a:srgbClr val="000000"/>
                      </a:solidFill>
                      <a:prstDash val="solid"/>
                    </a:lnT>
                    <a:lnB w="0"/>
                    <a:noFill/>
                  </a:tcPr>
                </a:tc>
                <a:extLst>
                  <a:ext uri="{0D108BD9-81ED-4DB2-BD59-A6C34878D82A}">
                    <a16:rowId xmlns:a16="http://schemas.microsoft.com/office/drawing/2014/main" val="10003"/>
                  </a:ext>
                </a:extLst>
              </a:tr>
              <a:tr h="180975">
                <a:tc gridSpan="6">
                  <a:txBody>
                    <a:bodyPr/>
                    <a:lstStyle/>
                    <a:p>
                      <a:pPr algn="l">
                        <a:lnSpc>
                          <a:spcPct val="99600"/>
                        </a:lnSpc>
                      </a:pPr>
                      <a:r>
                        <a:rPr sz="1000" b="1">
                          <a:solidFill>
                            <a:srgbClr val="000000"/>
                          </a:solidFill>
                          <a:latin typeface="Times New Roman"/>
                          <a:ea typeface="Times New Roman"/>
                        </a:rPr>
                        <a:t>Operating net income available to common shareholders</a:t>
                      </a:r>
                    </a:p>
                  </a:txBody>
                  <a:tcPr marL="27432" marR="27432" marT="0" marB="18288" anchor="b">
                    <a:lnL w="0"/>
                    <a:lnR w="0"/>
                    <a:lnT w="0"/>
                    <a:lnB w="0"/>
                    <a:noFill/>
                  </a:tcPr>
                </a:tc>
                <a:tc hMerge="1">
                  <a:txBody>
                    <a:bodyPr/>
                    <a:lstStyle/>
                    <a:p>
                      <a:endParaRPr/>
                    </a:p>
                  </a:txBody>
                  <a:tcPr anchor="b">
                    <a:lnL w="0"/>
                    <a:lnR w="0"/>
                    <a:lnT w="0"/>
                    <a:lnB w="0"/>
                    <a:noFill/>
                  </a:tcPr>
                </a:tc>
                <a:tc hMerge="1">
                  <a:txBody>
                    <a:bodyPr/>
                    <a:lstStyle/>
                    <a:p>
                      <a:endParaRPr/>
                    </a:p>
                  </a:txBody>
                  <a:tcPr anchor="b">
                    <a:lnL w="0"/>
                    <a:lnR w="0"/>
                    <a:lnT w="0"/>
                    <a:lnB w="0"/>
                    <a:noFill/>
                  </a:tcPr>
                </a:tc>
                <a:tc hMerge="1">
                  <a:txBody>
                    <a:bodyPr/>
                    <a:lstStyle/>
                    <a:p>
                      <a:endParaRPr/>
                    </a:p>
                  </a:txBody>
                  <a:tcPr anchor="b">
                    <a:lnL w="0"/>
                    <a:lnR w="0"/>
                    <a:lnT w="0"/>
                    <a:lnB w="0"/>
                    <a:noFill/>
                  </a:tcPr>
                </a:tc>
                <a:tc hMerge="1">
                  <a:txBody>
                    <a:bodyPr/>
                    <a:lstStyle/>
                    <a:p>
                      <a:endParaRPr/>
                    </a:p>
                  </a:txBody>
                  <a:tcPr anchor="b">
                    <a:lnL w="0"/>
                    <a:lnR w="0"/>
                    <a:lnT w="0"/>
                    <a:lnB w="0"/>
                    <a:noFill/>
                  </a:tcPr>
                </a:tc>
                <a:tc hMerge="1">
                  <a:txBody>
                    <a:bodyPr/>
                    <a:lstStyle/>
                    <a:p>
                      <a:endParaRPr/>
                    </a:p>
                  </a:txBody>
                  <a:tcPr anchor="b">
                    <a:lnL w="0"/>
                    <a:lnR w="0"/>
                    <a:lnT w="0"/>
                    <a:lnB w="0"/>
                    <a:noFill/>
                  </a:tcPr>
                </a:tc>
                <a:extLst>
                  <a:ext uri="{0D108BD9-81ED-4DB2-BD59-A6C34878D82A}">
                    <a16:rowId xmlns:a16="http://schemas.microsoft.com/office/drawing/2014/main" val="10004"/>
                  </a:ext>
                </a:extLst>
              </a:tr>
              <a:tr h="219075">
                <a:tc>
                  <a:txBody>
                    <a:bodyPr/>
                    <a:lstStyle/>
                    <a:p>
                      <a:pPr algn="l">
                        <a:lnSpc>
                          <a:spcPct val="99600"/>
                        </a:lnSpc>
                      </a:pPr>
                      <a:r>
                        <a:rPr sz="1000">
                          <a:solidFill>
                            <a:srgbClr val="000000"/>
                          </a:solidFill>
                          <a:latin typeface="Times New Roman"/>
                          <a:ea typeface="Times New Roman"/>
                        </a:rPr>
                        <a:t>Net income available to common shareholders</a:t>
                      </a:r>
                    </a:p>
                  </a:txBody>
                  <a:tcPr marL="27432" marR="27432" marT="0" marB="18288" anchor="b">
                    <a:lnL w="0"/>
                    <a:lnR w="0"/>
                    <a:lnT w="0"/>
                    <a:lnB w="0"/>
                    <a:noFill/>
                  </a:tcPr>
                </a:tc>
                <a:tc>
                  <a:txBody>
                    <a:bodyPr/>
                    <a:lstStyle/>
                    <a:p>
                      <a:pPr algn="r">
                        <a:lnSpc>
                          <a:spcPct val="99600"/>
                        </a:lnSpc>
                        <a:tabLst>
                          <a:tab pos="664972" algn="l"/>
                          <a:tab pos="1119124" algn="l"/>
                        </a:tabLst>
                      </a:pPr>
                      <a:r>
                        <a:rPr sz="1000">
                          <a:solidFill>
                            <a:srgbClr val="000000"/>
                          </a:solidFill>
                          <a:latin typeface="Times New Roman"/>
                          <a:ea typeface="Times New Roman"/>
                        </a:rPr>
                        <a:t>	$79,271	</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664972" algn="l"/>
                          <a:tab pos="1119124" algn="l"/>
                        </a:tabLst>
                      </a:pPr>
                      <a:r>
                        <a:rPr sz="1000">
                          <a:solidFill>
                            <a:srgbClr val="000000"/>
                          </a:solidFill>
                          <a:latin typeface="Times New Roman"/>
                          <a:ea typeface="Times New Roman"/>
                        </a:rPr>
                        <a:t>	$68,309	</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645922" algn="l"/>
                          <a:tab pos="1100074" algn="l"/>
                        </a:tabLst>
                      </a:pPr>
                      <a:r>
                        <a:rPr sz="1000">
                          <a:solidFill>
                            <a:srgbClr val="000000"/>
                          </a:solidFill>
                          <a:latin typeface="Times New Roman"/>
                          <a:ea typeface="Times New Roman"/>
                        </a:rPr>
                        <a:t>	$59,325	</a:t>
                      </a:r>
                    </a:p>
                  </a:txBody>
                  <a:tcPr marL="0" marR="9144" marT="0" marB="18288" anchor="b">
                    <a:lnL w="0"/>
                    <a:lnR w="0"/>
                    <a:lnT w="0"/>
                    <a:lnB w="0"/>
                    <a:noFill/>
                  </a:tcPr>
                </a:tc>
                <a:extLst>
                  <a:ext uri="{0D108BD9-81ED-4DB2-BD59-A6C34878D82A}">
                    <a16:rowId xmlns:a16="http://schemas.microsoft.com/office/drawing/2014/main" val="10005"/>
                  </a:ext>
                </a:extLst>
              </a:tr>
              <a:tr h="219075">
                <a:tc>
                  <a:txBody>
                    <a:bodyPr/>
                    <a:lstStyle/>
                    <a:p>
                      <a:pPr algn="l">
                        <a:lnSpc>
                          <a:spcPct val="99600"/>
                        </a:lnSpc>
                      </a:pPr>
                      <a:r>
                        <a:rPr sz="1000">
                          <a:solidFill>
                            <a:srgbClr val="000000"/>
                          </a:solidFill>
                          <a:latin typeface="Times New Roman"/>
                          <a:ea typeface="Times New Roman"/>
                        </a:rPr>
                        <a:t>Plus: Core deposit intangible amortization</a:t>
                      </a:r>
                    </a:p>
                  </a:txBody>
                  <a:tcPr marL="27432" marR="27432" marT="0" marB="18288" anchor="b">
                    <a:lnL w="0"/>
                    <a:lnR w="0"/>
                    <a:lnT w="0"/>
                    <a:lnB w="0"/>
                    <a:noFill/>
                  </a:tcPr>
                </a:tc>
                <a:tc>
                  <a:txBody>
                    <a:bodyPr/>
                    <a:lstStyle/>
                    <a:p>
                      <a:pPr algn="r">
                        <a:lnSpc>
                          <a:spcPct val="99600"/>
                        </a:lnSpc>
                        <a:tabLst>
                          <a:tab pos="887222" algn="l"/>
                          <a:tab pos="1119124" algn="l"/>
                        </a:tabLst>
                      </a:pPr>
                      <a:r>
                        <a:rPr sz="1000">
                          <a:solidFill>
                            <a:srgbClr val="000000"/>
                          </a:solidFill>
                          <a:latin typeface="Times New Roman"/>
                          <a:ea typeface="Times New Roman"/>
                        </a:rPr>
                        <a:t>	514	</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887222" algn="l"/>
                          <a:tab pos="1119124" algn="l"/>
                        </a:tabLst>
                      </a:pPr>
                      <a:r>
                        <a:rPr sz="1000">
                          <a:solidFill>
                            <a:srgbClr val="000000"/>
                          </a:solidFill>
                          <a:latin typeface="Times New Roman"/>
                          <a:ea typeface="Times New Roman"/>
                        </a:rPr>
                        <a:t>	514	</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931672" algn="l"/>
                          <a:tab pos="1100074" algn="l"/>
                        </a:tabLst>
                      </a:pPr>
                      <a:r>
                        <a:rPr sz="1000">
                          <a:solidFill>
                            <a:srgbClr val="000000"/>
                          </a:solidFill>
                          <a:latin typeface="Times New Roman"/>
                          <a:ea typeface="Times New Roman"/>
                        </a:rPr>
                        <a:t>	—	</a:t>
                      </a:r>
                    </a:p>
                  </a:txBody>
                  <a:tcPr marL="0" marR="9144" marT="0" marB="18288" anchor="b">
                    <a:lnL w="0"/>
                    <a:lnR w="0"/>
                    <a:lnT w="0"/>
                    <a:lnB w="0"/>
                    <a:noFill/>
                  </a:tcPr>
                </a:tc>
                <a:extLst>
                  <a:ext uri="{0D108BD9-81ED-4DB2-BD59-A6C34878D82A}">
                    <a16:rowId xmlns:a16="http://schemas.microsoft.com/office/drawing/2014/main" val="10006"/>
                  </a:ext>
                </a:extLst>
              </a:tr>
              <a:tr h="219075">
                <a:tc>
                  <a:txBody>
                    <a:bodyPr/>
                    <a:lstStyle/>
                    <a:p>
                      <a:pPr algn="l">
                        <a:lnSpc>
                          <a:spcPct val="99600"/>
                        </a:lnSpc>
                      </a:pPr>
                      <a:r>
                        <a:rPr sz="1000">
                          <a:solidFill>
                            <a:srgbClr val="000000"/>
                          </a:solidFill>
                          <a:latin typeface="Times New Roman"/>
                          <a:ea typeface="Times New Roman"/>
                        </a:rPr>
                        <a:t>Plus: Merger-related expenses</a:t>
                      </a:r>
                    </a:p>
                  </a:txBody>
                  <a:tcPr marL="27432" marR="27432" marT="0" marB="18288" anchor="b">
                    <a:lnL w="0"/>
                    <a:lnR w="0"/>
                    <a:lnT w="0"/>
                    <a:lnB w="0"/>
                    <a:noFill/>
                  </a:tcPr>
                </a:tc>
                <a:tc>
                  <a:txBody>
                    <a:bodyPr/>
                    <a:lstStyle/>
                    <a:p>
                      <a:pPr algn="r">
                        <a:lnSpc>
                          <a:spcPct val="99600"/>
                        </a:lnSpc>
                        <a:tabLst>
                          <a:tab pos="791972" algn="l"/>
                          <a:tab pos="1119124" algn="l"/>
                        </a:tabLst>
                      </a:pPr>
                      <a:r>
                        <a:rPr sz="1000">
                          <a:solidFill>
                            <a:srgbClr val="000000"/>
                          </a:solidFill>
                          <a:latin typeface="Times New Roman"/>
                          <a:ea typeface="Times New Roman"/>
                        </a:rPr>
                        <a:t>	1,894	</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791972" algn="l"/>
                          <a:tab pos="1119124" algn="l"/>
                        </a:tabLst>
                      </a:pPr>
                      <a:r>
                        <a:rPr sz="1000">
                          <a:solidFill>
                            <a:srgbClr val="000000"/>
                          </a:solidFill>
                          <a:latin typeface="Times New Roman"/>
                          <a:ea typeface="Times New Roman"/>
                        </a:rPr>
                        <a:t>	7,006	</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931672" algn="l"/>
                          <a:tab pos="1100074" algn="l"/>
                        </a:tabLst>
                      </a:pPr>
                      <a:r>
                        <a:rPr sz="1000">
                          <a:solidFill>
                            <a:srgbClr val="000000"/>
                          </a:solidFill>
                          <a:latin typeface="Times New Roman"/>
                          <a:ea typeface="Times New Roman"/>
                        </a:rPr>
                        <a:t>	—	</a:t>
                      </a:r>
                    </a:p>
                  </a:txBody>
                  <a:tcPr marL="0" marR="9144" marT="0" marB="18288" anchor="b">
                    <a:lnL w="0"/>
                    <a:lnR w="0"/>
                    <a:lnT w="0"/>
                    <a:lnB w="0"/>
                    <a:noFill/>
                  </a:tcPr>
                </a:tc>
                <a:extLst>
                  <a:ext uri="{0D108BD9-81ED-4DB2-BD59-A6C34878D82A}">
                    <a16:rowId xmlns:a16="http://schemas.microsoft.com/office/drawing/2014/main" val="10007"/>
                  </a:ext>
                </a:extLst>
              </a:tr>
              <a:tr h="219075">
                <a:tc>
                  <a:txBody>
                    <a:bodyPr/>
                    <a:lstStyle/>
                    <a:p>
                      <a:pPr algn="l">
                        <a:lnSpc>
                          <a:spcPct val="99600"/>
                        </a:lnSpc>
                      </a:pPr>
                      <a:r>
                        <a:rPr sz="1000">
                          <a:solidFill>
                            <a:srgbClr val="000000"/>
                          </a:solidFill>
                          <a:latin typeface="Times New Roman"/>
                          <a:ea typeface="Times New Roman"/>
                        </a:rPr>
                        <a:t>Plus: CECL Day 1 Provision expense</a:t>
                      </a:r>
                    </a:p>
                  </a:txBody>
                  <a:tcPr marL="27432" marR="27432" marT="0" marB="18288" anchor="b">
                    <a:lnL w="0"/>
                    <a:lnR w="0"/>
                    <a:lnT w="0"/>
                    <a:lnB w="0"/>
                    <a:noFill/>
                  </a:tcPr>
                </a:tc>
                <a:tc>
                  <a:txBody>
                    <a:bodyPr/>
                    <a:lstStyle/>
                    <a:p>
                      <a:pPr algn="r">
                        <a:lnSpc>
                          <a:spcPct val="99600"/>
                        </a:lnSpc>
                        <a:tabLst>
                          <a:tab pos="950722" algn="l"/>
                          <a:tab pos="1119124" algn="l"/>
                        </a:tabLst>
                      </a:pPr>
                      <a:r>
                        <a:rPr sz="1000">
                          <a:solidFill>
                            <a:srgbClr val="000000"/>
                          </a:solidFill>
                          <a:latin typeface="Times New Roman"/>
                          <a:ea typeface="Times New Roman"/>
                        </a:rPr>
                        <a:t>	—	</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791972" algn="l"/>
                          <a:tab pos="1119124" algn="l"/>
                        </a:tabLst>
                      </a:pPr>
                      <a:r>
                        <a:rPr sz="1000">
                          <a:solidFill>
                            <a:srgbClr val="000000"/>
                          </a:solidFill>
                          <a:latin typeface="Times New Roman"/>
                          <a:ea typeface="Times New Roman"/>
                        </a:rPr>
                        <a:t>	7,954	</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931672" algn="l"/>
                          <a:tab pos="1100074" algn="l"/>
                        </a:tabLst>
                      </a:pPr>
                      <a:r>
                        <a:rPr sz="1000">
                          <a:solidFill>
                            <a:srgbClr val="000000"/>
                          </a:solidFill>
                          <a:latin typeface="Times New Roman"/>
                          <a:ea typeface="Times New Roman"/>
                        </a:rPr>
                        <a:t>	—	</a:t>
                      </a:r>
                    </a:p>
                  </a:txBody>
                  <a:tcPr marL="0" marR="9144" marT="0" marB="18288" anchor="b">
                    <a:lnL w="0"/>
                    <a:lnR w="0"/>
                    <a:lnT w="0"/>
                    <a:lnB w="0"/>
                    <a:noFill/>
                  </a:tcPr>
                </a:tc>
                <a:extLst>
                  <a:ext uri="{0D108BD9-81ED-4DB2-BD59-A6C34878D82A}">
                    <a16:rowId xmlns:a16="http://schemas.microsoft.com/office/drawing/2014/main" val="10008"/>
                  </a:ext>
                </a:extLst>
              </a:tr>
              <a:tr h="219075">
                <a:tc>
                  <a:txBody>
                    <a:bodyPr/>
                    <a:lstStyle/>
                    <a:p>
                      <a:pPr algn="l">
                        <a:lnSpc>
                          <a:spcPct val="99600"/>
                        </a:lnSpc>
                      </a:pPr>
                      <a:r>
                        <a:rPr sz="1000">
                          <a:solidFill>
                            <a:srgbClr val="000000"/>
                          </a:solidFill>
                          <a:latin typeface="Times New Roman"/>
                          <a:ea typeface="Times New Roman"/>
                        </a:rPr>
                        <a:t>Less: Tax impact of adjustments</a:t>
                      </a:r>
                    </a:p>
                  </a:txBody>
                  <a:tcPr marL="27432" marR="27432" marT="0" marB="18288" anchor="b">
                    <a:lnL w="0"/>
                    <a:lnR w="0"/>
                    <a:lnT w="0"/>
                    <a:lnB w="0"/>
                    <a:noFill/>
                  </a:tcPr>
                </a:tc>
                <a:tc>
                  <a:txBody>
                    <a:bodyPr/>
                    <a:lstStyle/>
                    <a:p>
                      <a:pPr algn="r">
                        <a:lnSpc>
                          <a:spcPct val="99600"/>
                        </a:lnSpc>
                        <a:tabLst>
                          <a:tab pos="844931" algn="l"/>
                        </a:tabLst>
                      </a:pPr>
                      <a:r>
                        <a:rPr sz="1000">
                          <a:solidFill>
                            <a:srgbClr val="000000"/>
                          </a:solidFill>
                          <a:latin typeface="Times New Roman"/>
                          <a:ea typeface="Times New Roman"/>
                        </a:rPr>
                        <a:t>	(506)</a:t>
                      </a:r>
                    </a:p>
                  </a:txBody>
                  <a:tcPr marL="0" marR="9144" marT="0" marB="18288" anchor="b">
                    <a:lnL w="0"/>
                    <a:lnR w="0"/>
                    <a:lnT w="0"/>
                    <a:lnB w="12700" cmpd="sng">
                      <a:solidFill>
                        <a:srgbClr val="000000"/>
                      </a:solidFill>
                      <a:prstDash val="solid"/>
                    </a:lnB>
                    <a:noFill/>
                  </a:tcPr>
                </a:tc>
                <a:tc>
                  <a:txBody>
                    <a:bodyPr/>
                    <a:lstStyle/>
                    <a:p>
                      <a:pPr algn="r">
                        <a:lnSpc>
                          <a:spcPct val="99600"/>
                        </a:lnSpc>
                      </a:pPr>
                      <a:endParaRPr sz="1000">
                        <a:solidFill>
                          <a:srgbClr val="000000"/>
                        </a:solidFill>
                        <a:latin typeface="Times New Roman"/>
                        <a:ea typeface="Times New Roman"/>
                      </a:endParaRPr>
                    </a:p>
                  </a:txBody>
                  <a:tcPr marL="0" marR="9144" marT="0" marB="18288" anchor="b">
                    <a:lnL w="0"/>
                    <a:lnR w="0"/>
                    <a:lnT w="0"/>
                    <a:lnB w="0"/>
                    <a:noFill/>
                  </a:tcPr>
                </a:tc>
                <a:tc>
                  <a:txBody>
                    <a:bodyPr/>
                    <a:lstStyle/>
                    <a:p>
                      <a:pPr algn="r">
                        <a:lnSpc>
                          <a:spcPct val="99600"/>
                        </a:lnSpc>
                        <a:tabLst>
                          <a:tab pos="749681" algn="l"/>
                        </a:tabLst>
                      </a:pPr>
                      <a:r>
                        <a:rPr sz="1000">
                          <a:solidFill>
                            <a:srgbClr val="000000"/>
                          </a:solidFill>
                          <a:latin typeface="Times New Roman"/>
                          <a:ea typeface="Times New Roman"/>
                        </a:rPr>
                        <a:t>	(3,250)</a:t>
                      </a:r>
                    </a:p>
                  </a:txBody>
                  <a:tcPr marL="0" marR="9144" marT="0" marB="18288"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931672" algn="l"/>
                          <a:tab pos="1100074" algn="l"/>
                        </a:tabLst>
                      </a:pPr>
                      <a:r>
                        <a:rPr sz="1000">
                          <a:solidFill>
                            <a:srgbClr val="000000"/>
                          </a:solidFill>
                          <a:latin typeface="Times New Roman"/>
                          <a:ea typeface="Times New Roman"/>
                        </a:rPr>
                        <a:t>	—	</a:t>
                      </a:r>
                    </a:p>
                  </a:txBody>
                  <a:tcPr marL="0" marR="9144" marT="0" marB="18288" anchor="b">
                    <a:lnL w="0"/>
                    <a:lnR w="0"/>
                    <a:lnT w="0"/>
                    <a:lnB w="12700" cmpd="sng">
                      <a:solidFill>
                        <a:srgbClr val="000000"/>
                      </a:solidFill>
                      <a:prstDash val="solid"/>
                    </a:lnB>
                    <a:noFill/>
                  </a:tcPr>
                </a:tc>
                <a:extLst>
                  <a:ext uri="{0D108BD9-81ED-4DB2-BD59-A6C34878D82A}">
                    <a16:rowId xmlns:a16="http://schemas.microsoft.com/office/drawing/2014/main" val="10009"/>
                  </a:ext>
                </a:extLst>
              </a:tr>
              <a:tr h="219075">
                <a:tc>
                  <a:txBody>
                    <a:bodyPr/>
                    <a:lstStyle/>
                    <a:p>
                      <a:pPr algn="l">
                        <a:lnSpc>
                          <a:spcPct val="99600"/>
                        </a:lnSpc>
                      </a:pPr>
                      <a:r>
                        <a:rPr sz="1000">
                          <a:solidFill>
                            <a:srgbClr val="000000"/>
                          </a:solidFill>
                          <a:latin typeface="Times New Roman"/>
                          <a:ea typeface="Times New Roman"/>
                        </a:rPr>
                        <a:t>Operating net income available to common shareholders (numerator)</a:t>
                      </a:r>
                    </a:p>
                  </a:txBody>
                  <a:tcPr marL="27432" marR="27432" marT="0" marB="18288" anchor="b">
                    <a:lnL w="0"/>
                    <a:lnR w="0"/>
                    <a:lnT w="0"/>
                    <a:lnB w="0"/>
                    <a:noFill/>
                  </a:tcPr>
                </a:tc>
                <a:tc>
                  <a:txBody>
                    <a:bodyPr/>
                    <a:lstStyle/>
                    <a:p>
                      <a:pPr algn="r">
                        <a:lnSpc>
                          <a:spcPct val="99600"/>
                        </a:lnSpc>
                        <a:tabLst>
                          <a:tab pos="664972" algn="l"/>
                          <a:tab pos="1119124" algn="l"/>
                        </a:tabLst>
                      </a:pPr>
                      <a:r>
                        <a:rPr sz="1000">
                          <a:solidFill>
                            <a:srgbClr val="000000"/>
                          </a:solidFill>
                          <a:latin typeface="Times New Roman"/>
                          <a:ea typeface="Times New Roman"/>
                        </a:rPr>
                        <a:t>	$81,173	</a:t>
                      </a:r>
                    </a:p>
                  </a:txBody>
                  <a:tcPr marL="0" marR="9144" marT="0" marB="18288"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664972" algn="l"/>
                          <a:tab pos="1119124" algn="l"/>
                        </a:tabLst>
                      </a:pPr>
                      <a:r>
                        <a:rPr sz="1000">
                          <a:solidFill>
                            <a:srgbClr val="000000"/>
                          </a:solidFill>
                          <a:latin typeface="Times New Roman"/>
                          <a:ea typeface="Times New Roman"/>
                        </a:rPr>
                        <a:t>	$80,533	</a:t>
                      </a:r>
                    </a:p>
                  </a:txBody>
                  <a:tcPr marL="0" marR="9144" marT="0" marB="18288"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645922" algn="l"/>
                          <a:tab pos="1100074" algn="l"/>
                        </a:tabLst>
                      </a:pPr>
                      <a:r>
                        <a:rPr sz="1000">
                          <a:solidFill>
                            <a:srgbClr val="000000"/>
                          </a:solidFill>
                          <a:latin typeface="Times New Roman"/>
                          <a:ea typeface="Times New Roman"/>
                        </a:rPr>
                        <a:t>	$59,325	</a:t>
                      </a:r>
                    </a:p>
                  </a:txBody>
                  <a:tcPr marL="0" marR="9144" marT="0" marB="18288" anchor="b">
                    <a:lnL w="0"/>
                    <a:lnR w="0"/>
                    <a:lnT w="12700" cmpd="sng">
                      <a:solidFill>
                        <a:srgbClr val="000000"/>
                      </a:solidFill>
                      <a:prstDash val="solid"/>
                    </a:lnT>
                    <a:lnB w="38100" cmpd="dbl">
                      <a:solidFill>
                        <a:srgbClr val="000000"/>
                      </a:solidFill>
                      <a:prstDash val="solid"/>
                    </a:lnB>
                    <a:noFill/>
                  </a:tcPr>
                </a:tc>
                <a:extLst>
                  <a:ext uri="{0D108BD9-81ED-4DB2-BD59-A6C34878D82A}">
                    <a16:rowId xmlns:a16="http://schemas.microsoft.com/office/drawing/2014/main" val="10010"/>
                  </a:ext>
                </a:extLst>
              </a:tr>
              <a:tr h="200025">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extLst>
                  <a:ext uri="{0D108BD9-81ED-4DB2-BD59-A6C34878D82A}">
                    <a16:rowId xmlns:a16="http://schemas.microsoft.com/office/drawing/2014/main" val="10011"/>
                  </a:ext>
                </a:extLst>
              </a:tr>
              <a:tr h="219075">
                <a:tc>
                  <a:txBody>
                    <a:bodyPr/>
                    <a:lstStyle/>
                    <a:p>
                      <a:pPr algn="l">
                        <a:lnSpc>
                          <a:spcPct val="99600"/>
                        </a:lnSpc>
                      </a:pPr>
                      <a:r>
                        <a:rPr sz="1000">
                          <a:solidFill>
                            <a:srgbClr val="000000"/>
                          </a:solidFill>
                          <a:latin typeface="Times New Roman"/>
                          <a:ea typeface="Times New Roman"/>
                        </a:rPr>
                        <a:t>Weighted average shares (diluted) (denominator)</a:t>
                      </a:r>
                    </a:p>
                  </a:txBody>
                  <a:tcPr marL="27432" marR="27432" marT="0" marB="18288" anchor="b">
                    <a:lnL w="0"/>
                    <a:lnR w="0"/>
                    <a:lnT w="0"/>
                    <a:lnB w="0"/>
                    <a:noFill/>
                  </a:tcPr>
                </a:tc>
                <a:tc>
                  <a:txBody>
                    <a:bodyPr/>
                    <a:lstStyle/>
                    <a:p>
                      <a:pPr algn="r">
                        <a:lnSpc>
                          <a:spcPct val="99600"/>
                        </a:lnSpc>
                        <a:tabLst>
                          <a:tab pos="664972" algn="l"/>
                          <a:tab pos="1119124" algn="l"/>
                        </a:tabLst>
                      </a:pPr>
                      <a:r>
                        <a:rPr sz="1000">
                          <a:solidFill>
                            <a:srgbClr val="000000"/>
                          </a:solidFill>
                          <a:latin typeface="Times New Roman"/>
                          <a:ea typeface="Times New Roman"/>
                        </a:rPr>
                        <a:t>	169,136	</a:t>
                      </a:r>
                    </a:p>
                  </a:txBody>
                  <a:tcPr marL="0" marR="9144" marT="0" marB="18288" anchor="b">
                    <a:lnL w="0"/>
                    <a:lnR w="0"/>
                    <a:lnT w="0"/>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664972" algn="l"/>
                          <a:tab pos="1119124" algn="l"/>
                        </a:tabLst>
                      </a:pPr>
                      <a:r>
                        <a:rPr sz="1000">
                          <a:solidFill>
                            <a:srgbClr val="000000"/>
                          </a:solidFill>
                          <a:latin typeface="Times New Roman"/>
                          <a:ea typeface="Times New Roman"/>
                        </a:rPr>
                        <a:t>	168,781	</a:t>
                      </a:r>
                    </a:p>
                  </a:txBody>
                  <a:tcPr marL="0" marR="9144" marT="0" marB="18288" anchor="b">
                    <a:lnL w="0"/>
                    <a:lnR w="0"/>
                    <a:lnT w="0"/>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645922" algn="l"/>
                          <a:tab pos="1100074" algn="l"/>
                        </a:tabLst>
                      </a:pPr>
                      <a:r>
                        <a:rPr sz="1000">
                          <a:solidFill>
                            <a:srgbClr val="000000"/>
                          </a:solidFill>
                          <a:latin typeface="Times New Roman"/>
                          <a:ea typeface="Times New Roman"/>
                        </a:rPr>
                        <a:t>	162,355	</a:t>
                      </a:r>
                    </a:p>
                  </a:txBody>
                  <a:tcPr marL="0" marR="9144" marT="0" marB="18288" anchor="b">
                    <a:lnL w="0"/>
                    <a:lnR w="0"/>
                    <a:lnT w="0"/>
                    <a:lnB w="38100" cmpd="dbl">
                      <a:solidFill>
                        <a:srgbClr val="000000"/>
                      </a:solidFill>
                      <a:prstDash val="solid"/>
                    </a:lnB>
                    <a:noFill/>
                  </a:tcPr>
                </a:tc>
                <a:extLst>
                  <a:ext uri="{0D108BD9-81ED-4DB2-BD59-A6C34878D82A}">
                    <a16:rowId xmlns:a16="http://schemas.microsoft.com/office/drawing/2014/main" val="10012"/>
                  </a:ext>
                </a:extLst>
              </a:tr>
              <a:tr h="219075">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extLst>
                  <a:ext uri="{0D108BD9-81ED-4DB2-BD59-A6C34878D82A}">
                    <a16:rowId xmlns:a16="http://schemas.microsoft.com/office/drawing/2014/main" val="10013"/>
                  </a:ext>
                </a:extLst>
              </a:tr>
              <a:tr h="352425">
                <a:tc>
                  <a:txBody>
                    <a:bodyPr/>
                    <a:lstStyle/>
                    <a:p>
                      <a:pPr algn="l">
                        <a:lnSpc>
                          <a:spcPct val="99600"/>
                        </a:lnSpc>
                      </a:pPr>
                      <a:r>
                        <a:rPr sz="1000">
                          <a:solidFill>
                            <a:srgbClr val="000000"/>
                          </a:solidFill>
                          <a:latin typeface="Times New Roman"/>
                          <a:ea typeface="Times New Roman"/>
                        </a:rPr>
                        <a:t>Operating net income available to common shareholders, per share (diluted)</a:t>
                      </a:r>
                    </a:p>
                  </a:txBody>
                  <a:tcPr marL="27432" marR="27432" marT="0" marB="18288" anchor="b">
                    <a:lnL w="0"/>
                    <a:lnR w="0"/>
                    <a:lnT w="0"/>
                    <a:lnB w="0"/>
                    <a:noFill/>
                  </a:tcPr>
                </a:tc>
                <a:tc>
                  <a:txBody>
                    <a:bodyPr/>
                    <a:lstStyle/>
                    <a:p>
                      <a:pPr algn="r">
                        <a:lnSpc>
                          <a:spcPct val="99600"/>
                        </a:lnSpc>
                        <a:tabLst>
                          <a:tab pos="791972" algn="l"/>
                          <a:tab pos="1119124" algn="l"/>
                        </a:tabLst>
                      </a:pPr>
                      <a:r>
                        <a:rPr sz="1000">
                          <a:solidFill>
                            <a:srgbClr val="000000"/>
                          </a:solidFill>
                          <a:latin typeface="Times New Roman"/>
                          <a:ea typeface="Times New Roman"/>
                        </a:rPr>
                        <a:t>	$0.48	</a:t>
                      </a:r>
                    </a:p>
                  </a:txBody>
                  <a:tcPr marL="0" marR="9144" marT="0" marB="18288" anchor="b">
                    <a:lnL w="0"/>
                    <a:lnR w="0"/>
                    <a:lnT w="0"/>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791972" algn="l"/>
                          <a:tab pos="1119124" algn="l"/>
                        </a:tabLst>
                      </a:pPr>
                      <a:r>
                        <a:rPr sz="1000">
                          <a:solidFill>
                            <a:srgbClr val="000000"/>
                          </a:solidFill>
                          <a:latin typeface="Times New Roman"/>
                          <a:ea typeface="Times New Roman"/>
                        </a:rPr>
                        <a:t>	$0.48	</a:t>
                      </a:r>
                    </a:p>
                  </a:txBody>
                  <a:tcPr marL="0" marR="9144" marT="0" marB="18288" anchor="b">
                    <a:lnL w="0"/>
                    <a:lnR w="0"/>
                    <a:lnT w="0"/>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772922" algn="l"/>
                          <a:tab pos="1100074" algn="l"/>
                        </a:tabLst>
                      </a:pPr>
                      <a:r>
                        <a:rPr sz="1000">
                          <a:solidFill>
                            <a:srgbClr val="000000"/>
                          </a:solidFill>
                          <a:latin typeface="Times New Roman"/>
                          <a:ea typeface="Times New Roman"/>
                        </a:rPr>
                        <a:t>	$0.37	</a:t>
                      </a:r>
                    </a:p>
                  </a:txBody>
                  <a:tcPr marL="0" marR="9144" marT="0" marB="18288" anchor="b">
                    <a:lnL w="0"/>
                    <a:lnR w="0"/>
                    <a:lnT w="0"/>
                    <a:lnB w="38100" cmpd="dbl">
                      <a:solidFill>
                        <a:srgbClr val="000000"/>
                      </a:solidFill>
                      <a:prstDash val="solid"/>
                    </a:lnB>
                    <a:noFill/>
                  </a:tcPr>
                </a:tc>
                <a:extLst>
                  <a:ext uri="{0D108BD9-81ED-4DB2-BD59-A6C34878D82A}">
                    <a16:rowId xmlns:a16="http://schemas.microsoft.com/office/drawing/2014/main" val="10014"/>
                  </a:ext>
                </a:extLst>
              </a:tr>
              <a:tr h="219075">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extLst>
                  <a:ext uri="{0D108BD9-81ED-4DB2-BD59-A6C34878D82A}">
                    <a16:rowId xmlns:a16="http://schemas.microsoft.com/office/drawing/2014/main" val="10015"/>
                  </a:ext>
                </a:extLst>
              </a:tr>
              <a:tr h="219075">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16"/>
                  </a:ext>
                </a:extLst>
              </a:tr>
            </a:tbl>
          </a:graphicData>
        </a:graphic>
      </p:graphicFrame>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25425" y="177800"/>
            <a:ext cx="8845296" cy="1041400"/>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90000"/>
              </a:lnSpc>
              <a:spcBef>
                <a:spcPct val="0"/>
              </a:spcBef>
              <a:spcAft>
                <a:spcPct val="0"/>
              </a:spcAft>
            </a:pPr>
            <a:r>
              <a:rPr sz="3200" b="1">
                <a:solidFill>
                  <a:srgbClr val="004689"/>
                </a:solidFill>
                <a:latin typeface="Arial"/>
                <a:ea typeface="Arial"/>
              </a:rPr>
              <a:t>NON-GAAP RECONCILIATION </a:t>
            </a:r>
          </a:p>
        </p:txBody>
      </p:sp>
      <p:sp>
        <p:nvSpPr>
          <p:cNvPr id="3" name="New shape"/>
          <p:cNvSpPr/>
          <p:nvPr/>
        </p:nvSpPr>
        <p:spPr>
          <a:xfrm>
            <a:off x="8706993" y="6397625"/>
            <a:ext cx="432181" cy="360299"/>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pPr algn="ctr" defTabSz="457200">
              <a:lnSpc>
                <a:spcPct val="100000"/>
              </a:lnSpc>
              <a:spcBef>
                <a:spcPct val="0"/>
              </a:spcBef>
              <a:spcAft>
                <a:spcPct val="0"/>
              </a:spcAft>
            </a:pPr>
            <a:fld id="{E2EB617C-5B5B-484F-89DA-A7B8177B8DF8}" type="slidenum">
              <a:rPr sz="1200">
                <a:solidFill>
                  <a:srgbClr val="FFFFFF"/>
                </a:solidFill>
                <a:latin typeface="Arial"/>
                <a:ea typeface="Arial"/>
              </a:rPr>
              <a:t>11</a:t>
            </a:fld>
            <a:endParaRPr sz="1200">
              <a:solidFill>
                <a:srgbClr val="FFFFFF"/>
              </a:solidFill>
              <a:latin typeface="Arial"/>
              <a:ea typeface="Arial"/>
            </a:endParaRPr>
          </a:p>
        </p:txBody>
      </p:sp>
      <p:graphicFrame>
        <p:nvGraphicFramePr>
          <p:cNvPr id="4" name="New Table"/>
          <p:cNvGraphicFramePr>
            <a:graphicFrameLocks noGrp="1"/>
          </p:cNvGraphicFramePr>
          <p:nvPr/>
        </p:nvGraphicFramePr>
        <p:xfrm>
          <a:off x="906145" y="2040001"/>
          <a:ext cx="6810375" cy="3997021"/>
        </p:xfrm>
        <a:graphic>
          <a:graphicData uri="http://schemas.openxmlformats.org/drawingml/2006/table">
            <a:tbl>
              <a:tblPr>
                <a:tableStyleId>{5C22544A-7EE6-4342-B048-85BDC9FD1C3A}</a:tableStyleId>
              </a:tblPr>
              <a:tblGrid>
                <a:gridCol w="3362325">
                  <a:extLst>
                    <a:ext uri="{9D8B030D-6E8A-4147-A177-3AD203B41FA5}">
                      <a16:colId xmlns:a16="http://schemas.microsoft.com/office/drawing/2014/main" val="20000"/>
                    </a:ext>
                  </a:extLst>
                </a:gridCol>
                <a:gridCol w="514350">
                  <a:extLst>
                    <a:ext uri="{9D8B030D-6E8A-4147-A177-3AD203B41FA5}">
                      <a16:colId xmlns:a16="http://schemas.microsoft.com/office/drawing/2014/main" val="20001"/>
                    </a:ext>
                  </a:extLst>
                </a:gridCol>
                <a:gridCol w="952500">
                  <a:extLst>
                    <a:ext uri="{9D8B030D-6E8A-4147-A177-3AD203B41FA5}">
                      <a16:colId xmlns:a16="http://schemas.microsoft.com/office/drawing/2014/main" val="20002"/>
                    </a:ext>
                  </a:extLst>
                </a:gridCol>
                <a:gridCol w="38100">
                  <a:extLst>
                    <a:ext uri="{9D8B030D-6E8A-4147-A177-3AD203B41FA5}">
                      <a16:colId xmlns:a16="http://schemas.microsoft.com/office/drawing/2014/main" val="20003"/>
                    </a:ext>
                  </a:extLst>
                </a:gridCol>
                <a:gridCol w="952500">
                  <a:extLst>
                    <a:ext uri="{9D8B030D-6E8A-4147-A177-3AD203B41FA5}">
                      <a16:colId xmlns:a16="http://schemas.microsoft.com/office/drawing/2014/main" val="20004"/>
                    </a:ext>
                  </a:extLst>
                </a:gridCol>
                <a:gridCol w="38100">
                  <a:extLst>
                    <a:ext uri="{9D8B030D-6E8A-4147-A177-3AD203B41FA5}">
                      <a16:colId xmlns:a16="http://schemas.microsoft.com/office/drawing/2014/main" val="20005"/>
                    </a:ext>
                  </a:extLst>
                </a:gridCol>
                <a:gridCol w="952500">
                  <a:extLst>
                    <a:ext uri="{9D8B030D-6E8A-4147-A177-3AD203B41FA5}">
                      <a16:colId xmlns:a16="http://schemas.microsoft.com/office/drawing/2014/main" val="20006"/>
                    </a:ext>
                  </a:extLst>
                </a:gridCol>
              </a:tblGrid>
              <a:tr h="190500">
                <a:tc>
                  <a:txBody>
                    <a:bodyPr/>
                    <a:lstStyle/>
                    <a:p>
                      <a:pPr algn="l">
                        <a:lnSpc>
                          <a:spcPct val="99600"/>
                        </a:lnSpc>
                      </a:pPr>
                      <a:r>
                        <a:rPr sz="1000" i="1">
                          <a:solidFill>
                            <a:srgbClr val="000000"/>
                          </a:solidFill>
                          <a:latin typeface="Calibri"/>
                          <a:ea typeface="Calibri"/>
                        </a:rPr>
                        <a:t>(dollars in thousands)</a:t>
                      </a:r>
                    </a:p>
                  </a:txBody>
                  <a:tcPr marL="27432" marR="27432" marT="0" marB="0" anchor="b">
                    <a:lnL w="0"/>
                    <a:lnR w="0"/>
                    <a:lnT w="0"/>
                    <a:lnB w="0"/>
                    <a:noFill/>
                  </a:tcPr>
                </a:tc>
                <a:tc>
                  <a:txBody>
                    <a:bodyPr/>
                    <a:lstStyle/>
                    <a:p>
                      <a:endParaRPr sz="100"/>
                    </a:p>
                  </a:txBody>
                  <a:tcPr marL="0" marR="0" marT="0" marB="0" anchor="b">
                    <a:lnL w="0"/>
                    <a:lnR w="0"/>
                    <a:lnT w="0"/>
                    <a:lnB w="0"/>
                    <a:noFill/>
                  </a:tcPr>
                </a:tc>
                <a:tc gridSpan="5">
                  <a:txBody>
                    <a:bodyPr/>
                    <a:lstStyle/>
                    <a:p>
                      <a:pPr algn="ctr">
                        <a:lnSpc>
                          <a:spcPct val="99600"/>
                        </a:lnSpc>
                      </a:pPr>
                      <a:r>
                        <a:rPr sz="1000" b="1">
                          <a:solidFill>
                            <a:srgbClr val="000000"/>
                          </a:solidFill>
                          <a:latin typeface="Times New Roman"/>
                          <a:ea typeface="Times New Roman"/>
                        </a:rPr>
                        <a:t>Three months ended</a:t>
                      </a:r>
                    </a:p>
                  </a:txBody>
                  <a:tcPr marL="27432" marR="27432" marT="0" marB="18288" anchor="b">
                    <a:lnL w="0"/>
                    <a:lnR w="0"/>
                    <a:lnT w="0"/>
                    <a:lnB w="12700" cmpd="sng">
                      <a:solidFill>
                        <a:srgbClr val="000000"/>
                      </a:solidFill>
                      <a:prstDash val="solid"/>
                    </a:lnB>
                    <a:noFill/>
                  </a:tcPr>
                </a:tc>
                <a:tc hMerge="1">
                  <a:txBody>
                    <a:bodyPr/>
                    <a:lstStyle/>
                    <a:p>
                      <a:endParaRPr/>
                    </a:p>
                  </a:txBody>
                  <a:tcPr anchor="b">
                    <a:lnL w="0"/>
                    <a:lnR w="0"/>
                    <a:lnT w="0"/>
                    <a:lnB w="12700" cmpd="sng">
                      <a:solidFill>
                        <a:srgbClr val="000000"/>
                      </a:solidFill>
                      <a:prstDash val="solid"/>
                    </a:lnB>
                    <a:noFill/>
                  </a:tcPr>
                </a:tc>
                <a:tc hMerge="1">
                  <a:txBody>
                    <a:bodyPr/>
                    <a:lstStyle/>
                    <a:p>
                      <a:endParaRPr/>
                    </a:p>
                  </a:txBody>
                  <a:tcPr anchor="b">
                    <a:lnL w="0"/>
                    <a:lnR w="0"/>
                    <a:lnT w="0"/>
                    <a:lnB w="12700" cmpd="sng">
                      <a:solidFill>
                        <a:srgbClr val="000000"/>
                      </a:solidFill>
                      <a:prstDash val="solid"/>
                    </a:lnB>
                    <a:noFill/>
                  </a:tcPr>
                </a:tc>
                <a:tc hMerge="1">
                  <a:txBody>
                    <a:bodyPr/>
                    <a:lstStyle/>
                    <a:p>
                      <a:endParaRPr/>
                    </a:p>
                  </a:txBody>
                  <a:tcPr anchor="b">
                    <a:lnL w="0"/>
                    <a:lnR w="0"/>
                    <a:lnT w="0"/>
                    <a:lnB w="12700" cmpd="sng">
                      <a:solidFill>
                        <a:srgbClr val="000000"/>
                      </a:solidFill>
                      <a:prstDash val="solid"/>
                    </a:lnB>
                    <a:noFill/>
                  </a:tcPr>
                </a:tc>
                <a:tc hMerge="1">
                  <a:txBody>
                    <a:bodyPr/>
                    <a:lstStyle/>
                    <a:p>
                      <a:endParaRPr/>
                    </a:p>
                  </a:txBody>
                  <a:tcPr anchor="b">
                    <a:lnL w="0"/>
                    <a:lnR w="0"/>
                    <a:lnT w="0"/>
                    <a:lnB w="12700" cmpd="sng">
                      <a:solidFill>
                        <a:srgbClr val="000000"/>
                      </a:solidFill>
                      <a:prstDash val="solid"/>
                    </a:lnB>
                    <a:noFill/>
                  </a:tcPr>
                </a:tc>
                <a:extLst>
                  <a:ext uri="{0D108BD9-81ED-4DB2-BD59-A6C34878D82A}">
                    <a16:rowId xmlns:a16="http://schemas.microsoft.com/office/drawing/2014/main" val="10000"/>
                  </a:ext>
                </a:extLst>
              </a:tr>
              <a:tr h="200025">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pPr algn="ctr">
                        <a:lnSpc>
                          <a:spcPct val="99600"/>
                        </a:lnSpc>
                      </a:pPr>
                      <a:r>
                        <a:rPr sz="1000" b="1">
                          <a:solidFill>
                            <a:srgbClr val="000000"/>
                          </a:solidFill>
                          <a:latin typeface="Times New Roman"/>
                          <a:ea typeface="Times New Roman"/>
                        </a:rPr>
                        <a:t>Dec 31</a:t>
                      </a:r>
                    </a:p>
                  </a:txBody>
                  <a:tcPr marL="27432" marR="27432" marT="0" marB="18288" anchor="b">
                    <a:lnL w="0"/>
                    <a:lnR w="0"/>
                    <a:lnT w="12700" cmpd="sng">
                      <a:solidFill>
                        <a:srgbClr val="000000"/>
                      </a:solidFill>
                      <a:prstDash val="solid"/>
                    </a:lnT>
                    <a:lnB w="0"/>
                    <a:noFill/>
                  </a:tcPr>
                </a:tc>
                <a:tc>
                  <a:txBody>
                    <a:bodyPr/>
                    <a:lstStyle/>
                    <a:p>
                      <a:endParaRPr sz="100"/>
                    </a:p>
                  </a:txBody>
                  <a:tcPr marL="0" marR="0" marT="0" marB="0" anchor="b">
                    <a:lnL w="0"/>
                    <a:lnR w="0"/>
                    <a:lnT w="12700" cmpd="sng">
                      <a:solidFill>
                        <a:srgbClr val="000000"/>
                      </a:solidFill>
                      <a:prstDash val="solid"/>
                    </a:lnT>
                    <a:lnB w="0"/>
                    <a:noFill/>
                  </a:tcPr>
                </a:tc>
                <a:tc>
                  <a:txBody>
                    <a:bodyPr/>
                    <a:lstStyle/>
                    <a:p>
                      <a:pPr algn="ctr">
                        <a:lnSpc>
                          <a:spcPct val="99600"/>
                        </a:lnSpc>
                      </a:pPr>
                      <a:r>
                        <a:rPr sz="1000" b="1">
                          <a:solidFill>
                            <a:srgbClr val="000000"/>
                          </a:solidFill>
                          <a:latin typeface="Times New Roman"/>
                          <a:ea typeface="Times New Roman"/>
                        </a:rPr>
                        <a:t>Sep 30</a:t>
                      </a:r>
                    </a:p>
                  </a:txBody>
                  <a:tcPr marL="27432" marR="27432" marT="0" marB="18288" anchor="b">
                    <a:lnL w="0"/>
                    <a:lnR w="0"/>
                    <a:lnT w="12700" cmpd="sng">
                      <a:solidFill>
                        <a:srgbClr val="000000"/>
                      </a:solidFill>
                      <a:prstDash val="solid"/>
                    </a:lnT>
                    <a:lnB w="0"/>
                    <a:noFill/>
                  </a:tcPr>
                </a:tc>
                <a:tc>
                  <a:txBody>
                    <a:bodyPr/>
                    <a:lstStyle/>
                    <a:p>
                      <a:endParaRPr sz="100"/>
                    </a:p>
                  </a:txBody>
                  <a:tcPr marL="0" marR="0" marT="0" marB="0" anchor="b">
                    <a:lnL w="0"/>
                    <a:lnR w="0"/>
                    <a:lnT w="12700" cmpd="sng">
                      <a:solidFill>
                        <a:srgbClr val="000000"/>
                      </a:solidFill>
                      <a:prstDash val="solid"/>
                    </a:lnT>
                    <a:lnB w="0"/>
                    <a:noFill/>
                  </a:tcPr>
                </a:tc>
                <a:tc>
                  <a:txBody>
                    <a:bodyPr/>
                    <a:lstStyle/>
                    <a:p>
                      <a:pPr algn="ctr">
                        <a:lnSpc>
                          <a:spcPct val="99600"/>
                        </a:lnSpc>
                      </a:pPr>
                      <a:r>
                        <a:rPr sz="1000" b="1">
                          <a:solidFill>
                            <a:srgbClr val="000000"/>
                          </a:solidFill>
                          <a:latin typeface="Times New Roman"/>
                          <a:ea typeface="Times New Roman"/>
                        </a:rPr>
                        <a:t>Dec 31</a:t>
                      </a:r>
                    </a:p>
                  </a:txBody>
                  <a:tcPr marL="27432" marR="27432" marT="0" marB="18288" anchor="b">
                    <a:lnL w="0"/>
                    <a:lnR w="0"/>
                    <a:lnT w="12700" cmpd="sng">
                      <a:solidFill>
                        <a:srgbClr val="000000"/>
                      </a:solidFill>
                      <a:prstDash val="solid"/>
                    </a:lnT>
                    <a:lnB w="0"/>
                    <a:noFill/>
                  </a:tcPr>
                </a:tc>
                <a:extLst>
                  <a:ext uri="{0D108BD9-81ED-4DB2-BD59-A6C34878D82A}">
                    <a16:rowId xmlns:a16="http://schemas.microsoft.com/office/drawing/2014/main" val="10001"/>
                  </a:ext>
                </a:extLst>
              </a:tr>
              <a:tr h="180975">
                <a:tc gridSpan="2">
                  <a:txBody>
                    <a:bodyPr/>
                    <a:lstStyle/>
                    <a:p>
                      <a:endParaRPr sz="100"/>
                    </a:p>
                  </a:txBody>
                  <a:tcPr marL="0" marR="0" marT="0" marB="0" anchor="b">
                    <a:lnL w="0"/>
                    <a:lnR w="0"/>
                    <a:lnT w="0"/>
                    <a:lnB w="0"/>
                    <a:noFill/>
                  </a:tcPr>
                </a:tc>
                <a:tc hMerge="1">
                  <a:txBody>
                    <a:bodyPr/>
                    <a:lstStyle/>
                    <a:p>
                      <a:endParaRPr/>
                    </a:p>
                  </a:txBody>
                  <a:tcPr anchor="b">
                    <a:lnL w="0"/>
                    <a:lnR w="0"/>
                    <a:lnT w="0"/>
                    <a:lnB w="0"/>
                    <a:noFill/>
                  </a:tcPr>
                </a:tc>
                <a:tc>
                  <a:txBody>
                    <a:bodyPr/>
                    <a:lstStyle/>
                    <a:p>
                      <a:pPr algn="ctr">
                        <a:lnSpc>
                          <a:spcPct val="99600"/>
                        </a:lnSpc>
                      </a:pPr>
                      <a:r>
                        <a:rPr sz="1000" b="1">
                          <a:solidFill>
                            <a:srgbClr val="000000"/>
                          </a:solidFill>
                          <a:latin typeface="Times New Roman"/>
                          <a:ea typeface="Times New Roman"/>
                        </a:rPr>
                        <a:t>2022</a:t>
                      </a:r>
                    </a:p>
                  </a:txBody>
                  <a:tcPr marL="27432" marR="27432" marT="0" marB="18288"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algn="ctr">
                        <a:lnSpc>
                          <a:spcPct val="99600"/>
                        </a:lnSpc>
                      </a:pPr>
                      <a:r>
                        <a:rPr sz="1000" b="1">
                          <a:solidFill>
                            <a:srgbClr val="000000"/>
                          </a:solidFill>
                          <a:latin typeface="Times New Roman"/>
                          <a:ea typeface="Times New Roman"/>
                        </a:rPr>
                        <a:t>2022</a:t>
                      </a:r>
                    </a:p>
                  </a:txBody>
                  <a:tcPr marL="27432" marR="27432" marT="0" marB="18288"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algn="ctr">
                        <a:lnSpc>
                          <a:spcPct val="99600"/>
                        </a:lnSpc>
                      </a:pPr>
                      <a:r>
                        <a:rPr sz="1000" b="1">
                          <a:solidFill>
                            <a:srgbClr val="000000"/>
                          </a:solidFill>
                          <a:latin typeface="Times New Roman"/>
                          <a:ea typeface="Times New Roman"/>
                        </a:rPr>
                        <a:t>2021</a:t>
                      </a:r>
                    </a:p>
                  </a:txBody>
                  <a:tcPr marL="27432" marR="27432" marT="0" marB="18288" anchor="b">
                    <a:lnL w="0"/>
                    <a:lnR w="0"/>
                    <a:lnT w="0"/>
                    <a:lnB w="12700" cmpd="sng">
                      <a:solidFill>
                        <a:srgbClr val="000000"/>
                      </a:solidFill>
                      <a:prstDash val="solid"/>
                    </a:lnB>
                    <a:noFill/>
                  </a:tcPr>
                </a:tc>
                <a:extLst>
                  <a:ext uri="{0D108BD9-81ED-4DB2-BD59-A6C34878D82A}">
                    <a16:rowId xmlns:a16="http://schemas.microsoft.com/office/drawing/2014/main" val="10002"/>
                  </a:ext>
                </a:extLst>
              </a:tr>
              <a:tr h="38100">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12700" cmpd="sng">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12700" cmpd="sng">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12700" cmpd="sng">
                      <a:solidFill>
                        <a:srgbClr val="000000"/>
                      </a:solidFill>
                      <a:prstDash val="solid"/>
                    </a:lnT>
                    <a:lnB w="0"/>
                    <a:noFill/>
                  </a:tcPr>
                </a:tc>
                <a:extLst>
                  <a:ext uri="{0D108BD9-81ED-4DB2-BD59-A6C34878D82A}">
                    <a16:rowId xmlns:a16="http://schemas.microsoft.com/office/drawing/2014/main" val="10003"/>
                  </a:ext>
                </a:extLst>
              </a:tr>
              <a:tr h="180975">
                <a:tc gridSpan="5">
                  <a:txBody>
                    <a:bodyPr/>
                    <a:lstStyle/>
                    <a:p>
                      <a:pPr algn="l">
                        <a:lnSpc>
                          <a:spcPct val="99600"/>
                        </a:lnSpc>
                      </a:pPr>
                      <a:r>
                        <a:rPr sz="1000" b="1" u="sng">
                          <a:solidFill>
                            <a:srgbClr val="000000"/>
                          </a:solidFill>
                          <a:latin typeface="Times New Roman"/>
                          <a:ea typeface="Times New Roman"/>
                        </a:rPr>
                        <a:t>Operating return on average assets</a:t>
                      </a:r>
                    </a:p>
                  </a:txBody>
                  <a:tcPr marL="27432" marR="27432" marT="0" marB="18288" anchor="b">
                    <a:lnL w="0"/>
                    <a:lnR w="0"/>
                    <a:lnT w="0"/>
                    <a:lnB w="0"/>
                    <a:noFill/>
                  </a:tcPr>
                </a:tc>
                <a:tc hMerge="1">
                  <a:txBody>
                    <a:bodyPr/>
                    <a:lstStyle/>
                    <a:p>
                      <a:endParaRPr/>
                    </a:p>
                  </a:txBody>
                  <a:tcPr anchor="b">
                    <a:lnL w="0"/>
                    <a:lnR w="0"/>
                    <a:lnT w="0"/>
                    <a:lnB w="0"/>
                    <a:noFill/>
                  </a:tcPr>
                </a:tc>
                <a:tc hMerge="1">
                  <a:txBody>
                    <a:bodyPr/>
                    <a:lstStyle/>
                    <a:p>
                      <a:endParaRPr/>
                    </a:p>
                  </a:txBody>
                  <a:tcPr anchor="b">
                    <a:lnL w="0"/>
                    <a:lnR w="0"/>
                    <a:lnT w="0"/>
                    <a:lnB w="0"/>
                    <a:noFill/>
                  </a:tcPr>
                </a:tc>
                <a:tc hMerge="1">
                  <a:txBody>
                    <a:bodyPr/>
                    <a:lstStyle/>
                    <a:p>
                      <a:endParaRPr/>
                    </a:p>
                  </a:txBody>
                  <a:tcPr anchor="b">
                    <a:lnL w="0"/>
                    <a:lnR w="0"/>
                    <a:lnT w="0"/>
                    <a:lnB w="0"/>
                    <a:noFill/>
                  </a:tcPr>
                </a:tc>
                <a:tc hMerge="1">
                  <a:txBody>
                    <a:bodyPr/>
                    <a:lstStyle/>
                    <a:p>
                      <a:endParaRPr/>
                    </a:p>
                  </a:txBody>
                  <a:tcPr anchor="b">
                    <a:lnL w="0"/>
                    <a:lnR w="0"/>
                    <a:lnT w="0"/>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04"/>
                  </a:ext>
                </a:extLst>
              </a:tr>
              <a:tr h="209550">
                <a:tc>
                  <a:txBody>
                    <a:bodyPr/>
                    <a:lstStyle/>
                    <a:p>
                      <a:pPr algn="l">
                        <a:lnSpc>
                          <a:spcPct val="99600"/>
                        </a:lnSpc>
                      </a:pPr>
                      <a:r>
                        <a:rPr sz="1000">
                          <a:solidFill>
                            <a:srgbClr val="000000"/>
                          </a:solidFill>
                          <a:latin typeface="Times New Roman"/>
                          <a:ea typeface="Times New Roman"/>
                        </a:rPr>
                        <a:t>Net income</a:t>
                      </a:r>
                    </a:p>
                  </a:txBody>
                  <a:tcPr marL="27432" marR="27432"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421513" algn="l"/>
                        </a:tabLst>
                      </a:pPr>
                      <a:r>
                        <a:rPr sz="1000">
                          <a:solidFill>
                            <a:srgbClr val="000000"/>
                          </a:solidFill>
                          <a:latin typeface="Times New Roman"/>
                          <a:ea typeface="Times New Roman"/>
                        </a:rPr>
                        <a:t>	$81,833</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421513" algn="l"/>
                        </a:tabLst>
                      </a:pPr>
                      <a:r>
                        <a:rPr sz="1000">
                          <a:solidFill>
                            <a:srgbClr val="000000"/>
                          </a:solidFill>
                          <a:latin typeface="Times New Roman"/>
                          <a:ea typeface="Times New Roman"/>
                        </a:rPr>
                        <a:t>	$70,871</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421513" algn="l"/>
                        </a:tabLst>
                      </a:pPr>
                      <a:r>
                        <a:rPr sz="1000">
                          <a:solidFill>
                            <a:srgbClr val="000000"/>
                          </a:solidFill>
                          <a:latin typeface="Times New Roman"/>
                          <a:ea typeface="Times New Roman"/>
                        </a:rPr>
                        <a:t>	$61,887</a:t>
                      </a:r>
                    </a:p>
                  </a:txBody>
                  <a:tcPr marL="0" marR="9144" marT="0" marB="18288" anchor="b">
                    <a:lnL w="0"/>
                    <a:lnR w="0"/>
                    <a:lnT w="0"/>
                    <a:lnB w="0"/>
                    <a:noFill/>
                  </a:tcPr>
                </a:tc>
                <a:extLst>
                  <a:ext uri="{0D108BD9-81ED-4DB2-BD59-A6C34878D82A}">
                    <a16:rowId xmlns:a16="http://schemas.microsoft.com/office/drawing/2014/main" val="10005"/>
                  </a:ext>
                </a:extLst>
              </a:tr>
              <a:tr h="200025">
                <a:tc>
                  <a:txBody>
                    <a:bodyPr/>
                    <a:lstStyle/>
                    <a:p>
                      <a:pPr algn="l">
                        <a:lnSpc>
                          <a:spcPct val="99600"/>
                        </a:lnSpc>
                      </a:pPr>
                      <a:r>
                        <a:rPr sz="1000">
                          <a:solidFill>
                            <a:srgbClr val="000000"/>
                          </a:solidFill>
                          <a:latin typeface="Times New Roman"/>
                          <a:ea typeface="Times New Roman"/>
                        </a:rPr>
                        <a:t>Plus: Core deposit intangible amortization</a:t>
                      </a:r>
                    </a:p>
                  </a:txBody>
                  <a:tcPr marL="27432" marR="27432"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643763" algn="l"/>
                        </a:tabLst>
                      </a:pPr>
                      <a:r>
                        <a:rPr sz="1000">
                          <a:solidFill>
                            <a:srgbClr val="000000"/>
                          </a:solidFill>
                          <a:latin typeface="Times New Roman"/>
                          <a:ea typeface="Times New Roman"/>
                        </a:rPr>
                        <a:t>	514</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643763" algn="l"/>
                        </a:tabLst>
                      </a:pPr>
                      <a:r>
                        <a:rPr sz="1000">
                          <a:solidFill>
                            <a:srgbClr val="000000"/>
                          </a:solidFill>
                          <a:latin typeface="Times New Roman"/>
                          <a:ea typeface="Times New Roman"/>
                        </a:rPr>
                        <a:t>	514</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707263" algn="l"/>
                        </a:tabLst>
                      </a:pPr>
                      <a:r>
                        <a:rPr sz="1000">
                          <a:solidFill>
                            <a:srgbClr val="000000"/>
                          </a:solidFill>
                          <a:latin typeface="Times New Roman"/>
                          <a:ea typeface="Times New Roman"/>
                        </a:rPr>
                        <a:t>	—</a:t>
                      </a:r>
                    </a:p>
                  </a:txBody>
                  <a:tcPr marL="0" marR="9144" marT="0" marB="18288" anchor="b">
                    <a:lnL w="0"/>
                    <a:lnR w="0"/>
                    <a:lnT w="0"/>
                    <a:lnB w="0"/>
                    <a:noFill/>
                  </a:tcPr>
                </a:tc>
                <a:extLst>
                  <a:ext uri="{0D108BD9-81ED-4DB2-BD59-A6C34878D82A}">
                    <a16:rowId xmlns:a16="http://schemas.microsoft.com/office/drawing/2014/main" val="10006"/>
                  </a:ext>
                </a:extLst>
              </a:tr>
              <a:tr h="200025">
                <a:tc>
                  <a:txBody>
                    <a:bodyPr/>
                    <a:lstStyle/>
                    <a:p>
                      <a:pPr algn="l">
                        <a:lnSpc>
                          <a:spcPct val="99600"/>
                        </a:lnSpc>
                      </a:pPr>
                      <a:r>
                        <a:rPr sz="1000">
                          <a:solidFill>
                            <a:srgbClr val="000000"/>
                          </a:solidFill>
                          <a:latin typeface="Times New Roman"/>
                          <a:ea typeface="Times New Roman"/>
                        </a:rPr>
                        <a:t>Plus: Merger-related expenses</a:t>
                      </a:r>
                    </a:p>
                  </a:txBody>
                  <a:tcPr marL="27432" marR="27432"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548513" algn="l"/>
                        </a:tabLst>
                      </a:pPr>
                      <a:r>
                        <a:rPr sz="1000">
                          <a:solidFill>
                            <a:srgbClr val="000000"/>
                          </a:solidFill>
                          <a:latin typeface="Times New Roman"/>
                          <a:ea typeface="Times New Roman"/>
                        </a:rPr>
                        <a:t>	1,894</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548513" algn="l"/>
                        </a:tabLst>
                      </a:pPr>
                      <a:r>
                        <a:rPr sz="1000">
                          <a:solidFill>
                            <a:srgbClr val="000000"/>
                          </a:solidFill>
                          <a:latin typeface="Times New Roman"/>
                          <a:ea typeface="Times New Roman"/>
                        </a:rPr>
                        <a:t>	7,006</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707263" algn="l"/>
                        </a:tabLst>
                      </a:pPr>
                      <a:r>
                        <a:rPr sz="1000">
                          <a:solidFill>
                            <a:srgbClr val="000000"/>
                          </a:solidFill>
                          <a:latin typeface="Times New Roman"/>
                          <a:ea typeface="Times New Roman"/>
                        </a:rPr>
                        <a:t>	—</a:t>
                      </a:r>
                    </a:p>
                  </a:txBody>
                  <a:tcPr marL="0" marR="9144" marT="0" marB="18288" anchor="b">
                    <a:lnL w="0"/>
                    <a:lnR w="0"/>
                    <a:lnT w="0"/>
                    <a:lnB w="0"/>
                    <a:noFill/>
                  </a:tcPr>
                </a:tc>
                <a:extLst>
                  <a:ext uri="{0D108BD9-81ED-4DB2-BD59-A6C34878D82A}">
                    <a16:rowId xmlns:a16="http://schemas.microsoft.com/office/drawing/2014/main" val="10007"/>
                  </a:ext>
                </a:extLst>
              </a:tr>
              <a:tr h="200025">
                <a:tc>
                  <a:txBody>
                    <a:bodyPr/>
                    <a:lstStyle/>
                    <a:p>
                      <a:pPr algn="l">
                        <a:lnSpc>
                          <a:spcPct val="99600"/>
                        </a:lnSpc>
                      </a:pPr>
                      <a:r>
                        <a:rPr sz="1000">
                          <a:solidFill>
                            <a:srgbClr val="000000"/>
                          </a:solidFill>
                          <a:latin typeface="Times New Roman"/>
                          <a:ea typeface="Times New Roman"/>
                        </a:rPr>
                        <a:t>Plus: CECL Day 1 Provision expense</a:t>
                      </a:r>
                    </a:p>
                  </a:txBody>
                  <a:tcPr marL="27432" marR="27432"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707263" algn="l"/>
                        </a:tabLst>
                      </a:pPr>
                      <a:r>
                        <a:rPr sz="1000">
                          <a:solidFill>
                            <a:srgbClr val="000000"/>
                          </a:solidFill>
                          <a:latin typeface="Times New Roman"/>
                          <a:ea typeface="Times New Roman"/>
                        </a:rPr>
                        <a:t>	—</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548513" algn="l"/>
                        </a:tabLst>
                      </a:pPr>
                      <a:r>
                        <a:rPr sz="1000">
                          <a:solidFill>
                            <a:srgbClr val="000000"/>
                          </a:solidFill>
                          <a:latin typeface="Times New Roman"/>
                          <a:ea typeface="Times New Roman"/>
                        </a:rPr>
                        <a:t>	7,954</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707263" algn="l"/>
                        </a:tabLst>
                      </a:pPr>
                      <a:r>
                        <a:rPr sz="1000">
                          <a:solidFill>
                            <a:srgbClr val="000000"/>
                          </a:solidFill>
                          <a:latin typeface="Times New Roman"/>
                          <a:ea typeface="Times New Roman"/>
                        </a:rPr>
                        <a:t>	—</a:t>
                      </a:r>
                    </a:p>
                  </a:txBody>
                  <a:tcPr marL="0" marR="9144" marT="0" marB="18288" anchor="b">
                    <a:lnL w="0"/>
                    <a:lnR w="0"/>
                    <a:lnT w="0"/>
                    <a:lnB w="0"/>
                    <a:noFill/>
                  </a:tcPr>
                </a:tc>
                <a:extLst>
                  <a:ext uri="{0D108BD9-81ED-4DB2-BD59-A6C34878D82A}">
                    <a16:rowId xmlns:a16="http://schemas.microsoft.com/office/drawing/2014/main" val="10008"/>
                  </a:ext>
                </a:extLst>
              </a:tr>
              <a:tr h="200025">
                <a:tc>
                  <a:txBody>
                    <a:bodyPr/>
                    <a:lstStyle/>
                    <a:p>
                      <a:pPr algn="l">
                        <a:lnSpc>
                          <a:spcPct val="99600"/>
                        </a:lnSpc>
                      </a:pPr>
                      <a:r>
                        <a:rPr sz="1000">
                          <a:solidFill>
                            <a:srgbClr val="000000"/>
                          </a:solidFill>
                          <a:latin typeface="Times New Roman"/>
                          <a:ea typeface="Times New Roman"/>
                        </a:rPr>
                        <a:t>Less: Tax impact of adjustments</a:t>
                      </a:r>
                    </a:p>
                  </a:txBody>
                  <a:tcPr marL="27432" marR="27432"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559181" algn="l"/>
                        </a:tabLst>
                      </a:pPr>
                      <a:r>
                        <a:rPr sz="1000">
                          <a:solidFill>
                            <a:srgbClr val="000000"/>
                          </a:solidFill>
                          <a:latin typeface="Times New Roman"/>
                          <a:ea typeface="Times New Roman"/>
                        </a:rPr>
                        <a:t>	(506)</a:t>
                      </a:r>
                    </a:p>
                  </a:txBody>
                  <a:tcPr marL="0" marR="9144" marT="0" marB="18288" anchor="b">
                    <a:lnL w="0"/>
                    <a:lnR w="0"/>
                    <a:lnT w="0"/>
                    <a:lnB w="12700" cmpd="sng">
                      <a:solidFill>
                        <a:srgbClr val="000000"/>
                      </a:solidFill>
                      <a:prstDash val="solid"/>
                    </a:lnB>
                    <a:noFill/>
                  </a:tcPr>
                </a:tc>
                <a:tc>
                  <a:txBody>
                    <a:bodyPr/>
                    <a:lstStyle/>
                    <a:p>
                      <a:pPr marR="76200" algn="r">
                        <a:lnSpc>
                          <a:spcPct val="99600"/>
                        </a:lnSpc>
                      </a:pPr>
                      <a:endParaRPr sz="1800">
                        <a:solidFill>
                          <a:srgbClr val="000000"/>
                        </a:solidFill>
                        <a:latin typeface="Calibri"/>
                        <a:ea typeface="Calibri"/>
                      </a:endParaRPr>
                    </a:p>
                  </a:txBody>
                  <a:tcPr marL="0" marR="9144" marT="0" marB="0" anchor="b">
                    <a:lnL w="0"/>
                    <a:lnR w="0"/>
                    <a:lnT w="0"/>
                    <a:lnB w="0"/>
                    <a:noFill/>
                  </a:tcPr>
                </a:tc>
                <a:tc>
                  <a:txBody>
                    <a:bodyPr/>
                    <a:lstStyle/>
                    <a:p>
                      <a:pPr marR="76200" algn="r">
                        <a:lnSpc>
                          <a:spcPct val="99600"/>
                        </a:lnSpc>
                        <a:tabLst>
                          <a:tab pos="463931" algn="l"/>
                        </a:tabLst>
                      </a:pPr>
                      <a:r>
                        <a:rPr sz="1000">
                          <a:solidFill>
                            <a:srgbClr val="000000"/>
                          </a:solidFill>
                          <a:latin typeface="Times New Roman"/>
                          <a:ea typeface="Times New Roman"/>
                        </a:rPr>
                        <a:t>	(3,250)</a:t>
                      </a:r>
                    </a:p>
                  </a:txBody>
                  <a:tcPr marL="0" marR="9144" marT="0" marB="18288"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707263" algn="l"/>
                        </a:tabLst>
                      </a:pPr>
                      <a:r>
                        <a:rPr sz="1000">
                          <a:solidFill>
                            <a:srgbClr val="000000"/>
                          </a:solidFill>
                          <a:latin typeface="Times New Roman"/>
                          <a:ea typeface="Times New Roman"/>
                        </a:rPr>
                        <a:t>	—</a:t>
                      </a:r>
                    </a:p>
                  </a:txBody>
                  <a:tcPr marL="0" marR="9144" marT="0" marB="18288" anchor="b">
                    <a:lnL w="0"/>
                    <a:lnR w="0"/>
                    <a:lnT w="0"/>
                    <a:lnB w="12700" cmpd="sng">
                      <a:solidFill>
                        <a:srgbClr val="000000"/>
                      </a:solidFill>
                      <a:prstDash val="solid"/>
                    </a:lnB>
                    <a:noFill/>
                  </a:tcPr>
                </a:tc>
                <a:extLst>
                  <a:ext uri="{0D108BD9-81ED-4DB2-BD59-A6C34878D82A}">
                    <a16:rowId xmlns:a16="http://schemas.microsoft.com/office/drawing/2014/main" val="10009"/>
                  </a:ext>
                </a:extLst>
              </a:tr>
              <a:tr h="200025">
                <a:tc>
                  <a:txBody>
                    <a:bodyPr/>
                    <a:lstStyle/>
                    <a:p>
                      <a:pPr algn="l">
                        <a:lnSpc>
                          <a:spcPct val="99600"/>
                        </a:lnSpc>
                      </a:pPr>
                      <a:r>
                        <a:rPr sz="1000">
                          <a:solidFill>
                            <a:srgbClr val="000000"/>
                          </a:solidFill>
                          <a:latin typeface="Times New Roman"/>
                          <a:ea typeface="Times New Roman"/>
                        </a:rPr>
                        <a:t>Operating net income (numerator)</a:t>
                      </a:r>
                    </a:p>
                  </a:txBody>
                  <a:tcPr marL="27432" marR="27432"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421513" algn="l"/>
                        </a:tabLst>
                      </a:pPr>
                      <a:r>
                        <a:rPr sz="1000">
                          <a:solidFill>
                            <a:srgbClr val="000000"/>
                          </a:solidFill>
                          <a:latin typeface="Times New Roman"/>
                          <a:ea typeface="Times New Roman"/>
                        </a:rPr>
                        <a:t>	$83,735</a:t>
                      </a:r>
                    </a:p>
                  </a:txBody>
                  <a:tcPr marL="0" marR="9144" marT="0" marB="18288"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421513" algn="l"/>
                        </a:tabLst>
                      </a:pPr>
                      <a:r>
                        <a:rPr sz="1000">
                          <a:solidFill>
                            <a:srgbClr val="000000"/>
                          </a:solidFill>
                          <a:latin typeface="Times New Roman"/>
                          <a:ea typeface="Times New Roman"/>
                        </a:rPr>
                        <a:t>	$83,095</a:t>
                      </a:r>
                    </a:p>
                  </a:txBody>
                  <a:tcPr marL="0" marR="9144" marT="0" marB="18288"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421513" algn="l"/>
                        </a:tabLst>
                      </a:pPr>
                      <a:r>
                        <a:rPr sz="1000">
                          <a:solidFill>
                            <a:srgbClr val="000000"/>
                          </a:solidFill>
                          <a:latin typeface="Times New Roman"/>
                          <a:ea typeface="Times New Roman"/>
                        </a:rPr>
                        <a:t>	$61,887</a:t>
                      </a:r>
                    </a:p>
                  </a:txBody>
                  <a:tcPr marL="0" marR="9144" marT="0" marB="18288" anchor="b">
                    <a:lnL w="0"/>
                    <a:lnR w="0"/>
                    <a:lnT w="12700" cmpd="sng">
                      <a:solidFill>
                        <a:srgbClr val="000000"/>
                      </a:solidFill>
                      <a:prstDash val="solid"/>
                    </a:lnT>
                    <a:lnB w="38100" cmpd="dbl">
                      <a:solidFill>
                        <a:srgbClr val="000000"/>
                      </a:solidFill>
                      <a:prstDash val="solid"/>
                    </a:lnB>
                    <a:noFill/>
                  </a:tcPr>
                </a:tc>
                <a:extLst>
                  <a:ext uri="{0D108BD9-81ED-4DB2-BD59-A6C34878D82A}">
                    <a16:rowId xmlns:a16="http://schemas.microsoft.com/office/drawing/2014/main" val="10010"/>
                  </a:ext>
                </a:extLst>
              </a:tr>
              <a:tr h="200025">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extLst>
                  <a:ext uri="{0D108BD9-81ED-4DB2-BD59-A6C34878D82A}">
                    <a16:rowId xmlns:a16="http://schemas.microsoft.com/office/drawing/2014/main" val="10011"/>
                  </a:ext>
                </a:extLst>
              </a:tr>
              <a:tr h="200025">
                <a:tc>
                  <a:txBody>
                    <a:bodyPr/>
                    <a:lstStyle/>
                    <a:p>
                      <a:pPr algn="l">
                        <a:lnSpc>
                          <a:spcPct val="99600"/>
                        </a:lnSpc>
                      </a:pPr>
                      <a:r>
                        <a:rPr sz="1000">
                          <a:solidFill>
                            <a:srgbClr val="000000"/>
                          </a:solidFill>
                          <a:latin typeface="Times New Roman"/>
                          <a:ea typeface="Times New Roman"/>
                        </a:rPr>
                        <a:t>Total average assets (denominator)</a:t>
                      </a:r>
                    </a:p>
                  </a:txBody>
                  <a:tcPr marL="27432" marR="27432"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199263" algn="l"/>
                        </a:tabLst>
                      </a:pPr>
                      <a:r>
                        <a:rPr sz="1000">
                          <a:solidFill>
                            <a:srgbClr val="000000"/>
                          </a:solidFill>
                          <a:latin typeface="Times New Roman"/>
                          <a:ea typeface="Times New Roman"/>
                        </a:rPr>
                        <a:t>	$26,386,355</a:t>
                      </a:r>
                    </a:p>
                  </a:txBody>
                  <a:tcPr marL="0" marR="9144" marT="0" marB="18288" anchor="b">
                    <a:lnL w="0"/>
                    <a:lnR w="0"/>
                    <a:lnT w="0"/>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199263" algn="l"/>
                        </a:tabLst>
                      </a:pPr>
                      <a:r>
                        <a:rPr sz="1000">
                          <a:solidFill>
                            <a:srgbClr val="000000"/>
                          </a:solidFill>
                          <a:latin typeface="Times New Roman"/>
                          <a:ea typeface="Times New Roman"/>
                        </a:rPr>
                        <a:t>	$26,357,095</a:t>
                      </a:r>
                    </a:p>
                  </a:txBody>
                  <a:tcPr marL="0" marR="9144" marT="0" marB="18288" anchor="b">
                    <a:lnL w="0"/>
                    <a:lnR w="0"/>
                    <a:lnT w="0"/>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199263" algn="l"/>
                        </a:tabLst>
                      </a:pPr>
                      <a:r>
                        <a:rPr sz="1000">
                          <a:solidFill>
                            <a:srgbClr val="000000"/>
                          </a:solidFill>
                          <a:latin typeface="Times New Roman"/>
                          <a:ea typeface="Times New Roman"/>
                        </a:rPr>
                        <a:t>	$26,136,536</a:t>
                      </a:r>
                    </a:p>
                  </a:txBody>
                  <a:tcPr marL="0" marR="9144" marT="0" marB="18288" anchor="b">
                    <a:lnL w="0"/>
                    <a:lnR w="0"/>
                    <a:lnT w="0"/>
                    <a:lnB w="38100" cmpd="dbl">
                      <a:solidFill>
                        <a:srgbClr val="000000"/>
                      </a:solidFill>
                      <a:prstDash val="solid"/>
                    </a:lnB>
                    <a:noFill/>
                  </a:tcPr>
                </a:tc>
                <a:extLst>
                  <a:ext uri="{0D108BD9-81ED-4DB2-BD59-A6C34878D82A}">
                    <a16:rowId xmlns:a16="http://schemas.microsoft.com/office/drawing/2014/main" val="10012"/>
                  </a:ext>
                </a:extLst>
              </a:tr>
              <a:tr h="209550">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extLst>
                  <a:ext uri="{0D108BD9-81ED-4DB2-BD59-A6C34878D82A}">
                    <a16:rowId xmlns:a16="http://schemas.microsoft.com/office/drawing/2014/main" val="10013"/>
                  </a:ext>
                </a:extLst>
              </a:tr>
              <a:tr h="342900">
                <a:tc>
                  <a:txBody>
                    <a:bodyPr/>
                    <a:lstStyle/>
                    <a:p>
                      <a:pPr algn="l">
                        <a:lnSpc>
                          <a:spcPct val="99600"/>
                        </a:lnSpc>
                      </a:pPr>
                      <a:r>
                        <a:rPr sz="1000">
                          <a:solidFill>
                            <a:srgbClr val="000000"/>
                          </a:solidFill>
                          <a:latin typeface="Times New Roman"/>
                          <a:ea typeface="Times New Roman"/>
                        </a:rPr>
                        <a:t>Operating return on average assets</a:t>
                      </a:r>
                    </a:p>
                  </a:txBody>
                  <a:tcPr marL="27432" marR="27432"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889" algn="l"/>
                          <a:tab pos="279019" algn="l"/>
                        </a:tabLst>
                      </a:pPr>
                      <a:r>
                        <a:rPr sz="1000">
                          <a:solidFill>
                            <a:srgbClr val="000000"/>
                          </a:solidFill>
                          <a:latin typeface="Times New Roman"/>
                          <a:ea typeface="Times New Roman"/>
                        </a:rPr>
                        <a:t>	1.26	%</a:t>
                      </a:r>
                    </a:p>
                  </a:txBody>
                  <a:tcPr marL="0" marR="9144" marT="0" marB="18288" anchor="b">
                    <a:lnL w="0"/>
                    <a:lnR w="0"/>
                    <a:lnT w="0"/>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889" algn="l"/>
                          <a:tab pos="279019" algn="l"/>
                        </a:tabLst>
                      </a:pPr>
                      <a:r>
                        <a:rPr sz="1000">
                          <a:solidFill>
                            <a:srgbClr val="000000"/>
                          </a:solidFill>
                          <a:latin typeface="Times New Roman"/>
                          <a:ea typeface="Times New Roman"/>
                        </a:rPr>
                        <a:t>	1.25	%</a:t>
                      </a:r>
                    </a:p>
                  </a:txBody>
                  <a:tcPr marL="0" marR="9144" marT="0" marB="18288" anchor="b">
                    <a:lnL w="0"/>
                    <a:lnR w="0"/>
                    <a:lnT w="0"/>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889" algn="l"/>
                          <a:tab pos="279019" algn="l"/>
                        </a:tabLst>
                      </a:pPr>
                      <a:r>
                        <a:rPr sz="1000">
                          <a:solidFill>
                            <a:srgbClr val="000000"/>
                          </a:solidFill>
                          <a:latin typeface="Times New Roman"/>
                          <a:ea typeface="Times New Roman"/>
                        </a:rPr>
                        <a:t>	0.94	%</a:t>
                      </a:r>
                    </a:p>
                  </a:txBody>
                  <a:tcPr marL="0" marR="9144" marT="0" marB="18288" anchor="b">
                    <a:lnL w="0"/>
                    <a:lnR w="0"/>
                    <a:lnT w="0"/>
                    <a:lnB w="38100" cmpd="dbl">
                      <a:solidFill>
                        <a:srgbClr val="000000"/>
                      </a:solidFill>
                      <a:prstDash val="solid"/>
                    </a:lnB>
                    <a:noFill/>
                  </a:tcPr>
                </a:tc>
                <a:extLst>
                  <a:ext uri="{0D108BD9-81ED-4DB2-BD59-A6C34878D82A}">
                    <a16:rowId xmlns:a16="http://schemas.microsoft.com/office/drawing/2014/main" val="10014"/>
                  </a:ext>
                </a:extLst>
              </a:tr>
              <a:tr h="200025">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extLst>
                  <a:ext uri="{0D108BD9-81ED-4DB2-BD59-A6C34878D82A}">
                    <a16:rowId xmlns:a16="http://schemas.microsoft.com/office/drawing/2014/main" val="10015"/>
                  </a:ext>
                </a:extLst>
              </a:tr>
            </a:tbl>
          </a:graphicData>
        </a:graphic>
      </p:graphicFrame>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25425" y="177800"/>
            <a:ext cx="8845296" cy="1041400"/>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90000"/>
              </a:lnSpc>
              <a:spcBef>
                <a:spcPct val="0"/>
              </a:spcBef>
              <a:spcAft>
                <a:spcPct val="0"/>
              </a:spcAft>
            </a:pPr>
            <a:r>
              <a:rPr sz="3200" b="1">
                <a:solidFill>
                  <a:srgbClr val="004689"/>
                </a:solidFill>
                <a:latin typeface="Arial"/>
                <a:ea typeface="Arial"/>
              </a:rPr>
              <a:t>NON-GAAP RECONCILIATION </a:t>
            </a:r>
          </a:p>
        </p:txBody>
      </p:sp>
      <p:sp>
        <p:nvSpPr>
          <p:cNvPr id="3" name="New shape"/>
          <p:cNvSpPr/>
          <p:nvPr/>
        </p:nvSpPr>
        <p:spPr>
          <a:xfrm>
            <a:off x="8706993" y="6397625"/>
            <a:ext cx="432181" cy="360299"/>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pPr algn="ctr" defTabSz="457200">
              <a:lnSpc>
                <a:spcPct val="100000"/>
              </a:lnSpc>
              <a:spcBef>
                <a:spcPct val="0"/>
              </a:spcBef>
              <a:spcAft>
                <a:spcPct val="0"/>
              </a:spcAft>
            </a:pPr>
            <a:fld id="{BE1BB715-D446-4C8C-B90A-7DA6F67D18E4}" type="slidenum">
              <a:rPr sz="1200">
                <a:solidFill>
                  <a:srgbClr val="FFFFFF"/>
                </a:solidFill>
                <a:latin typeface="Arial"/>
                <a:ea typeface="Arial"/>
              </a:rPr>
              <a:t>12</a:t>
            </a:fld>
            <a:endParaRPr sz="1200">
              <a:solidFill>
                <a:srgbClr val="FFFFFF"/>
              </a:solidFill>
              <a:latin typeface="Arial"/>
              <a:ea typeface="Arial"/>
            </a:endParaRPr>
          </a:p>
        </p:txBody>
      </p:sp>
      <p:graphicFrame>
        <p:nvGraphicFramePr>
          <p:cNvPr id="4" name="New Table"/>
          <p:cNvGraphicFramePr>
            <a:graphicFrameLocks noGrp="1"/>
          </p:cNvGraphicFramePr>
          <p:nvPr/>
        </p:nvGraphicFramePr>
        <p:xfrm>
          <a:off x="957326" y="1385062"/>
          <a:ext cx="7229475" cy="4692583"/>
        </p:xfrm>
        <a:graphic>
          <a:graphicData uri="http://schemas.openxmlformats.org/drawingml/2006/table">
            <a:tbl>
              <a:tblPr>
                <a:tableStyleId>{5C22544A-7EE6-4342-B048-85BDC9FD1C3A}</a:tableStyleId>
              </a:tblPr>
              <a:tblGrid>
                <a:gridCol w="3400425">
                  <a:extLst>
                    <a:ext uri="{9D8B030D-6E8A-4147-A177-3AD203B41FA5}">
                      <a16:colId xmlns:a16="http://schemas.microsoft.com/office/drawing/2014/main" val="20000"/>
                    </a:ext>
                  </a:extLst>
                </a:gridCol>
                <a:gridCol w="523875">
                  <a:extLst>
                    <a:ext uri="{9D8B030D-6E8A-4147-A177-3AD203B41FA5}">
                      <a16:colId xmlns:a16="http://schemas.microsoft.com/office/drawing/2014/main" val="20001"/>
                    </a:ext>
                  </a:extLst>
                </a:gridCol>
                <a:gridCol w="962025">
                  <a:extLst>
                    <a:ext uri="{9D8B030D-6E8A-4147-A177-3AD203B41FA5}">
                      <a16:colId xmlns:a16="http://schemas.microsoft.com/office/drawing/2014/main" val="20002"/>
                    </a:ext>
                  </a:extLst>
                </a:gridCol>
                <a:gridCol w="200025">
                  <a:extLst>
                    <a:ext uri="{9D8B030D-6E8A-4147-A177-3AD203B41FA5}">
                      <a16:colId xmlns:a16="http://schemas.microsoft.com/office/drawing/2014/main" val="20003"/>
                    </a:ext>
                  </a:extLst>
                </a:gridCol>
                <a:gridCol w="962025">
                  <a:extLst>
                    <a:ext uri="{9D8B030D-6E8A-4147-A177-3AD203B41FA5}">
                      <a16:colId xmlns:a16="http://schemas.microsoft.com/office/drawing/2014/main" val="20004"/>
                    </a:ext>
                  </a:extLst>
                </a:gridCol>
                <a:gridCol w="219075">
                  <a:extLst>
                    <a:ext uri="{9D8B030D-6E8A-4147-A177-3AD203B41FA5}">
                      <a16:colId xmlns:a16="http://schemas.microsoft.com/office/drawing/2014/main" val="20005"/>
                    </a:ext>
                  </a:extLst>
                </a:gridCol>
                <a:gridCol w="962025">
                  <a:extLst>
                    <a:ext uri="{9D8B030D-6E8A-4147-A177-3AD203B41FA5}">
                      <a16:colId xmlns:a16="http://schemas.microsoft.com/office/drawing/2014/main" val="20006"/>
                    </a:ext>
                  </a:extLst>
                </a:gridCol>
              </a:tblGrid>
              <a:tr h="190500">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gridSpan="5">
                  <a:txBody>
                    <a:bodyPr/>
                    <a:lstStyle/>
                    <a:p>
                      <a:pPr algn="ctr">
                        <a:lnSpc>
                          <a:spcPct val="99600"/>
                        </a:lnSpc>
                      </a:pPr>
                      <a:r>
                        <a:rPr sz="1000" b="1">
                          <a:solidFill>
                            <a:srgbClr val="000000"/>
                          </a:solidFill>
                          <a:latin typeface="Times New Roman"/>
                          <a:ea typeface="Times New Roman"/>
                        </a:rPr>
                        <a:t>Three months ended</a:t>
                      </a:r>
                    </a:p>
                  </a:txBody>
                  <a:tcPr marL="27432" marR="27432" marT="0" marB="18288" anchor="b">
                    <a:lnL w="0"/>
                    <a:lnR w="0"/>
                    <a:lnT w="0"/>
                    <a:lnB w="12700" cmpd="sng">
                      <a:solidFill>
                        <a:srgbClr val="000000"/>
                      </a:solidFill>
                      <a:prstDash val="solid"/>
                    </a:lnB>
                    <a:noFill/>
                  </a:tcPr>
                </a:tc>
                <a:tc hMerge="1">
                  <a:txBody>
                    <a:bodyPr/>
                    <a:lstStyle/>
                    <a:p>
                      <a:endParaRPr/>
                    </a:p>
                  </a:txBody>
                  <a:tcPr anchor="b">
                    <a:lnL w="0"/>
                    <a:lnR w="0"/>
                    <a:lnT w="0"/>
                    <a:lnB w="12700" cmpd="sng">
                      <a:solidFill>
                        <a:srgbClr val="000000"/>
                      </a:solidFill>
                      <a:prstDash val="solid"/>
                    </a:lnB>
                    <a:noFill/>
                  </a:tcPr>
                </a:tc>
                <a:tc hMerge="1">
                  <a:txBody>
                    <a:bodyPr/>
                    <a:lstStyle/>
                    <a:p>
                      <a:endParaRPr/>
                    </a:p>
                  </a:txBody>
                  <a:tcPr anchor="b">
                    <a:lnL w="0"/>
                    <a:lnR w="0"/>
                    <a:lnT w="0"/>
                    <a:lnB w="12700" cmpd="sng">
                      <a:solidFill>
                        <a:srgbClr val="000000"/>
                      </a:solidFill>
                      <a:prstDash val="solid"/>
                    </a:lnB>
                    <a:noFill/>
                  </a:tcPr>
                </a:tc>
                <a:tc hMerge="1">
                  <a:txBody>
                    <a:bodyPr/>
                    <a:lstStyle/>
                    <a:p>
                      <a:endParaRPr/>
                    </a:p>
                  </a:txBody>
                  <a:tcPr anchor="b">
                    <a:lnL w="0"/>
                    <a:lnR w="0"/>
                    <a:lnT w="0"/>
                    <a:lnB w="12700" cmpd="sng">
                      <a:solidFill>
                        <a:srgbClr val="000000"/>
                      </a:solidFill>
                      <a:prstDash val="solid"/>
                    </a:lnB>
                    <a:noFill/>
                  </a:tcPr>
                </a:tc>
                <a:tc hMerge="1">
                  <a:txBody>
                    <a:bodyPr/>
                    <a:lstStyle/>
                    <a:p>
                      <a:endParaRPr/>
                    </a:p>
                  </a:txBody>
                  <a:tcPr anchor="b">
                    <a:lnL w="0"/>
                    <a:lnR w="0"/>
                    <a:lnT w="0"/>
                    <a:lnB w="12700" cmpd="sng">
                      <a:solidFill>
                        <a:srgbClr val="000000"/>
                      </a:solidFill>
                      <a:prstDash val="solid"/>
                    </a:lnB>
                    <a:noFill/>
                  </a:tcPr>
                </a:tc>
                <a:extLst>
                  <a:ext uri="{0D108BD9-81ED-4DB2-BD59-A6C34878D82A}">
                    <a16:rowId xmlns:a16="http://schemas.microsoft.com/office/drawing/2014/main" val="10000"/>
                  </a:ext>
                </a:extLst>
              </a:tr>
              <a:tr h="200025">
                <a:tc>
                  <a:txBody>
                    <a:bodyPr/>
                    <a:lstStyle/>
                    <a:p>
                      <a:pPr algn="l">
                        <a:lnSpc>
                          <a:spcPct val="99600"/>
                        </a:lnSpc>
                      </a:pPr>
                      <a:r>
                        <a:rPr sz="1000" i="1">
                          <a:solidFill>
                            <a:srgbClr val="000000"/>
                          </a:solidFill>
                          <a:latin typeface="Times New Roman"/>
                          <a:ea typeface="Times New Roman"/>
                        </a:rPr>
                        <a:t>(dollars in thousands)</a:t>
                      </a:r>
                    </a:p>
                  </a:txBody>
                  <a:tcPr marL="27432" marR="27432" marT="0" marB="18288" anchor="b">
                    <a:lnL w="0"/>
                    <a:lnR w="0"/>
                    <a:lnT w="0"/>
                    <a:lnB w="0"/>
                    <a:noFill/>
                  </a:tcPr>
                </a:tc>
                <a:tc>
                  <a:txBody>
                    <a:bodyPr/>
                    <a:lstStyle/>
                    <a:p>
                      <a:endParaRPr sz="100"/>
                    </a:p>
                  </a:txBody>
                  <a:tcPr marL="0" marR="0" marT="0" marB="0" anchor="b">
                    <a:lnL w="0"/>
                    <a:lnR w="0"/>
                    <a:lnT w="0"/>
                    <a:lnB w="0"/>
                    <a:noFill/>
                  </a:tcPr>
                </a:tc>
                <a:tc>
                  <a:txBody>
                    <a:bodyPr/>
                    <a:lstStyle/>
                    <a:p>
                      <a:pPr algn="ctr">
                        <a:lnSpc>
                          <a:spcPct val="99600"/>
                        </a:lnSpc>
                      </a:pPr>
                      <a:r>
                        <a:rPr sz="1000" b="1">
                          <a:solidFill>
                            <a:srgbClr val="000000"/>
                          </a:solidFill>
                          <a:latin typeface="Times New Roman"/>
                          <a:ea typeface="Times New Roman"/>
                        </a:rPr>
                        <a:t>Dec 31</a:t>
                      </a:r>
                    </a:p>
                  </a:txBody>
                  <a:tcPr marL="27432" marR="27432" marT="0" marB="18288" anchor="b">
                    <a:lnL w="0"/>
                    <a:lnR w="0"/>
                    <a:lnT w="12700" cmpd="sng">
                      <a:solidFill>
                        <a:srgbClr val="000000"/>
                      </a:solidFill>
                      <a:prstDash val="solid"/>
                    </a:lnT>
                    <a:lnB w="0"/>
                    <a:noFill/>
                  </a:tcPr>
                </a:tc>
                <a:tc>
                  <a:txBody>
                    <a:bodyPr/>
                    <a:lstStyle/>
                    <a:p>
                      <a:endParaRPr sz="100"/>
                    </a:p>
                  </a:txBody>
                  <a:tcPr marL="0" marR="0" marT="0" marB="0" anchor="b">
                    <a:lnL w="0"/>
                    <a:lnR w="0"/>
                    <a:lnT w="12700" cmpd="sng">
                      <a:solidFill>
                        <a:srgbClr val="000000"/>
                      </a:solidFill>
                      <a:prstDash val="solid"/>
                    </a:lnT>
                    <a:lnB w="0"/>
                    <a:noFill/>
                  </a:tcPr>
                </a:tc>
                <a:tc>
                  <a:txBody>
                    <a:bodyPr/>
                    <a:lstStyle/>
                    <a:p>
                      <a:pPr algn="ctr">
                        <a:lnSpc>
                          <a:spcPct val="99600"/>
                        </a:lnSpc>
                      </a:pPr>
                      <a:r>
                        <a:rPr sz="1000" b="1">
                          <a:solidFill>
                            <a:srgbClr val="000000"/>
                          </a:solidFill>
                          <a:latin typeface="Times New Roman"/>
                          <a:ea typeface="Times New Roman"/>
                        </a:rPr>
                        <a:t>Sep 30</a:t>
                      </a:r>
                    </a:p>
                  </a:txBody>
                  <a:tcPr marL="27432" marR="27432" marT="0" marB="18288" anchor="b">
                    <a:lnL w="0"/>
                    <a:lnR w="0"/>
                    <a:lnT w="12700" cmpd="sng">
                      <a:solidFill>
                        <a:srgbClr val="000000"/>
                      </a:solidFill>
                      <a:prstDash val="solid"/>
                    </a:lnT>
                    <a:lnB w="0"/>
                    <a:noFill/>
                  </a:tcPr>
                </a:tc>
                <a:tc>
                  <a:txBody>
                    <a:bodyPr/>
                    <a:lstStyle/>
                    <a:p>
                      <a:endParaRPr sz="100"/>
                    </a:p>
                  </a:txBody>
                  <a:tcPr marL="0" marR="0" marT="0" marB="0" anchor="b">
                    <a:lnL w="0"/>
                    <a:lnR w="0"/>
                    <a:lnT w="12700" cmpd="sng">
                      <a:solidFill>
                        <a:srgbClr val="000000"/>
                      </a:solidFill>
                      <a:prstDash val="solid"/>
                    </a:lnT>
                    <a:lnB w="0"/>
                    <a:noFill/>
                  </a:tcPr>
                </a:tc>
                <a:tc>
                  <a:txBody>
                    <a:bodyPr/>
                    <a:lstStyle/>
                    <a:p>
                      <a:pPr algn="ctr">
                        <a:lnSpc>
                          <a:spcPct val="99600"/>
                        </a:lnSpc>
                      </a:pPr>
                      <a:r>
                        <a:rPr sz="1000" b="1">
                          <a:solidFill>
                            <a:srgbClr val="000000"/>
                          </a:solidFill>
                          <a:latin typeface="Times New Roman"/>
                          <a:ea typeface="Times New Roman"/>
                        </a:rPr>
                        <a:t>Dec 31</a:t>
                      </a:r>
                    </a:p>
                  </a:txBody>
                  <a:tcPr marL="27432" marR="27432" marT="0" marB="18288" anchor="b">
                    <a:lnL w="0"/>
                    <a:lnR w="0"/>
                    <a:lnT w="12700" cmpd="sng">
                      <a:solidFill>
                        <a:srgbClr val="000000"/>
                      </a:solidFill>
                      <a:prstDash val="solid"/>
                    </a:lnT>
                    <a:lnB w="0"/>
                    <a:noFill/>
                  </a:tcPr>
                </a:tc>
                <a:extLst>
                  <a:ext uri="{0D108BD9-81ED-4DB2-BD59-A6C34878D82A}">
                    <a16:rowId xmlns:a16="http://schemas.microsoft.com/office/drawing/2014/main" val="10001"/>
                  </a:ext>
                </a:extLst>
              </a:tr>
              <a:tr h="190500">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pPr algn="ctr">
                        <a:lnSpc>
                          <a:spcPct val="99600"/>
                        </a:lnSpc>
                      </a:pPr>
                      <a:r>
                        <a:rPr sz="1000" b="1">
                          <a:solidFill>
                            <a:srgbClr val="000000"/>
                          </a:solidFill>
                          <a:latin typeface="Times New Roman"/>
                          <a:ea typeface="Times New Roman"/>
                        </a:rPr>
                        <a:t>2022</a:t>
                      </a:r>
                    </a:p>
                  </a:txBody>
                  <a:tcPr marL="27432" marR="27432" marT="0" marB="18288"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algn="ctr">
                        <a:lnSpc>
                          <a:spcPct val="99600"/>
                        </a:lnSpc>
                      </a:pPr>
                      <a:r>
                        <a:rPr sz="1000" b="1">
                          <a:solidFill>
                            <a:srgbClr val="000000"/>
                          </a:solidFill>
                          <a:latin typeface="Times New Roman"/>
                          <a:ea typeface="Times New Roman"/>
                        </a:rPr>
                        <a:t>2022</a:t>
                      </a:r>
                    </a:p>
                  </a:txBody>
                  <a:tcPr marL="27432" marR="27432" marT="0" marB="18288"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algn="ctr">
                        <a:lnSpc>
                          <a:spcPct val="99600"/>
                        </a:lnSpc>
                      </a:pPr>
                      <a:r>
                        <a:rPr sz="1000" b="1">
                          <a:solidFill>
                            <a:srgbClr val="000000"/>
                          </a:solidFill>
                          <a:latin typeface="Times New Roman"/>
                          <a:ea typeface="Times New Roman"/>
                        </a:rPr>
                        <a:t>2021</a:t>
                      </a:r>
                    </a:p>
                  </a:txBody>
                  <a:tcPr marL="27432" marR="27432" marT="0" marB="18288" anchor="b">
                    <a:lnL w="0"/>
                    <a:lnR w="0"/>
                    <a:lnT w="0"/>
                    <a:lnB w="12700" cmpd="sng">
                      <a:solidFill>
                        <a:srgbClr val="000000"/>
                      </a:solidFill>
                      <a:prstDash val="solid"/>
                    </a:lnB>
                    <a:noFill/>
                  </a:tcPr>
                </a:tc>
                <a:extLst>
                  <a:ext uri="{0D108BD9-81ED-4DB2-BD59-A6C34878D82A}">
                    <a16:rowId xmlns:a16="http://schemas.microsoft.com/office/drawing/2014/main" val="10002"/>
                  </a:ext>
                </a:extLst>
              </a:tr>
              <a:tr h="190500">
                <a:tc gridSpan="2">
                  <a:txBody>
                    <a:bodyPr/>
                    <a:lstStyle/>
                    <a:p>
                      <a:pPr algn="l">
                        <a:lnSpc>
                          <a:spcPct val="99600"/>
                        </a:lnSpc>
                      </a:pPr>
                      <a:r>
                        <a:rPr sz="1000" b="1" u="sng">
                          <a:solidFill>
                            <a:srgbClr val="000000"/>
                          </a:solidFill>
                          <a:latin typeface="Times New Roman"/>
                          <a:ea typeface="Times New Roman"/>
                        </a:rPr>
                        <a:t>Return on average common shareholders' equity (tangible)</a:t>
                      </a:r>
                    </a:p>
                  </a:txBody>
                  <a:tcPr marL="27432" marR="27432" marT="0" marB="18288" anchor="b">
                    <a:lnL w="0"/>
                    <a:lnR w="0"/>
                    <a:lnT w="0"/>
                    <a:lnB w="0"/>
                    <a:noFill/>
                  </a:tcPr>
                </a:tc>
                <a:tc hMerge="1">
                  <a:txBody>
                    <a:bodyPr/>
                    <a:lstStyle/>
                    <a:p>
                      <a:endParaRPr/>
                    </a:p>
                  </a:txBody>
                  <a:tcPr anchor="b">
                    <a:lnL w="0"/>
                    <a:lnR w="0"/>
                    <a:lnT w="0"/>
                    <a:lnB w="0"/>
                    <a:noFill/>
                  </a:tcPr>
                </a:tc>
                <a:tc>
                  <a:txBody>
                    <a:bodyPr/>
                    <a:lstStyle/>
                    <a:p>
                      <a:endParaRPr sz="100"/>
                    </a:p>
                  </a:txBody>
                  <a:tcPr marL="0" marR="0" marT="0" marB="0" anchor="b">
                    <a:lnL w="0"/>
                    <a:lnR w="0"/>
                    <a:lnT w="12700" cmpd="sng">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12700" cmpd="sng">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12700" cmpd="sng">
                      <a:solidFill>
                        <a:srgbClr val="000000"/>
                      </a:solidFill>
                      <a:prstDash val="solid"/>
                    </a:lnT>
                    <a:lnB w="0"/>
                    <a:noFill/>
                  </a:tcPr>
                </a:tc>
                <a:extLst>
                  <a:ext uri="{0D108BD9-81ED-4DB2-BD59-A6C34878D82A}">
                    <a16:rowId xmlns:a16="http://schemas.microsoft.com/office/drawing/2014/main" val="10003"/>
                  </a:ext>
                </a:extLst>
              </a:tr>
              <a:tr h="200025">
                <a:tc gridSpan="2">
                  <a:txBody>
                    <a:bodyPr/>
                    <a:lstStyle/>
                    <a:p>
                      <a:pPr algn="l">
                        <a:lnSpc>
                          <a:spcPct val="99600"/>
                        </a:lnSpc>
                      </a:pPr>
                      <a:r>
                        <a:rPr sz="1000">
                          <a:solidFill>
                            <a:srgbClr val="000000"/>
                          </a:solidFill>
                          <a:latin typeface="Times New Roman"/>
                          <a:ea typeface="Times New Roman"/>
                        </a:rPr>
                        <a:t>Net income available to common shareholders</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algn="r">
                        <a:lnSpc>
                          <a:spcPct val="99600"/>
                        </a:lnSpc>
                        <a:tabLst>
                          <a:tab pos="464947" algn="l"/>
                          <a:tab pos="919099" algn="l"/>
                        </a:tabLst>
                      </a:pPr>
                      <a:r>
                        <a:rPr sz="1000">
                          <a:solidFill>
                            <a:srgbClr val="000000"/>
                          </a:solidFill>
                          <a:latin typeface="Times New Roman"/>
                          <a:ea typeface="Times New Roman"/>
                        </a:rPr>
                        <a:t>	$79,271	</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464947" algn="l"/>
                          <a:tab pos="919099" algn="l"/>
                        </a:tabLst>
                      </a:pPr>
                      <a:r>
                        <a:rPr sz="1000">
                          <a:solidFill>
                            <a:srgbClr val="000000"/>
                          </a:solidFill>
                          <a:latin typeface="Times New Roman"/>
                          <a:ea typeface="Times New Roman"/>
                        </a:rPr>
                        <a:t>	$68,309	</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464947" algn="l"/>
                          <a:tab pos="919099" algn="l"/>
                        </a:tabLst>
                      </a:pPr>
                      <a:r>
                        <a:rPr sz="1000">
                          <a:solidFill>
                            <a:srgbClr val="000000"/>
                          </a:solidFill>
                          <a:latin typeface="Times New Roman"/>
                          <a:ea typeface="Times New Roman"/>
                        </a:rPr>
                        <a:t>	$59,325	</a:t>
                      </a:r>
                    </a:p>
                  </a:txBody>
                  <a:tcPr marL="0" marR="9144" marT="0" marB="18288" anchor="b">
                    <a:lnL w="0"/>
                    <a:lnR w="0"/>
                    <a:lnT w="0"/>
                    <a:lnB w="0"/>
                    <a:noFill/>
                  </a:tcPr>
                </a:tc>
                <a:extLst>
                  <a:ext uri="{0D108BD9-81ED-4DB2-BD59-A6C34878D82A}">
                    <a16:rowId xmlns:a16="http://schemas.microsoft.com/office/drawing/2014/main" val="10004"/>
                  </a:ext>
                </a:extLst>
              </a:tr>
              <a:tr h="209550">
                <a:tc>
                  <a:txBody>
                    <a:bodyPr/>
                    <a:lstStyle/>
                    <a:p>
                      <a:pPr algn="l">
                        <a:lnSpc>
                          <a:spcPct val="99600"/>
                        </a:lnSpc>
                      </a:pPr>
                      <a:r>
                        <a:rPr sz="1000">
                          <a:solidFill>
                            <a:srgbClr val="000000"/>
                          </a:solidFill>
                          <a:latin typeface="Times New Roman"/>
                          <a:ea typeface="Times New Roman"/>
                        </a:rPr>
                        <a:t>Plus: Intangible amortization</a:t>
                      </a:r>
                    </a:p>
                  </a:txBody>
                  <a:tcPr marL="27432" marR="27432"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687197" algn="l"/>
                          <a:tab pos="919099" algn="l"/>
                        </a:tabLst>
                      </a:pPr>
                      <a:r>
                        <a:rPr sz="1000">
                          <a:solidFill>
                            <a:srgbClr val="000000"/>
                          </a:solidFill>
                          <a:latin typeface="Times New Roman"/>
                          <a:ea typeface="Times New Roman"/>
                        </a:rPr>
                        <a:t>	688	</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687197" algn="l"/>
                          <a:tab pos="919099" algn="l"/>
                        </a:tabLst>
                      </a:pPr>
                      <a:r>
                        <a:rPr sz="1000">
                          <a:solidFill>
                            <a:srgbClr val="000000"/>
                          </a:solidFill>
                          <a:latin typeface="Times New Roman"/>
                          <a:ea typeface="Times New Roman"/>
                        </a:rPr>
                        <a:t>	690	</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687197" algn="l"/>
                          <a:tab pos="919099" algn="l"/>
                        </a:tabLst>
                      </a:pPr>
                      <a:r>
                        <a:rPr sz="1000">
                          <a:solidFill>
                            <a:srgbClr val="000000"/>
                          </a:solidFill>
                          <a:latin typeface="Times New Roman"/>
                          <a:ea typeface="Times New Roman"/>
                        </a:rPr>
                        <a:t>	146	</a:t>
                      </a:r>
                    </a:p>
                  </a:txBody>
                  <a:tcPr marL="0" marR="9144" marT="0" marB="18288" anchor="b">
                    <a:lnL w="0"/>
                    <a:lnR w="0"/>
                    <a:lnT w="0"/>
                    <a:lnB w="0"/>
                    <a:noFill/>
                  </a:tcPr>
                </a:tc>
                <a:extLst>
                  <a:ext uri="{0D108BD9-81ED-4DB2-BD59-A6C34878D82A}">
                    <a16:rowId xmlns:a16="http://schemas.microsoft.com/office/drawing/2014/main" val="10005"/>
                  </a:ext>
                </a:extLst>
              </a:tr>
              <a:tr h="200025">
                <a:tc gridSpan="2">
                  <a:txBody>
                    <a:bodyPr/>
                    <a:lstStyle/>
                    <a:p>
                      <a:pPr algn="l">
                        <a:lnSpc>
                          <a:spcPct val="99600"/>
                        </a:lnSpc>
                      </a:pPr>
                      <a:r>
                        <a:rPr sz="1000">
                          <a:solidFill>
                            <a:srgbClr val="000000"/>
                          </a:solidFill>
                          <a:latin typeface="Times New Roman"/>
                          <a:ea typeface="Times New Roman"/>
                        </a:rPr>
                        <a:t>Plus: CECL Day 1 Provision expense</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algn="r">
                        <a:lnSpc>
                          <a:spcPct val="99600"/>
                        </a:lnSpc>
                        <a:tabLst>
                          <a:tab pos="750697" algn="l"/>
                          <a:tab pos="919099" algn="l"/>
                        </a:tabLst>
                      </a:pPr>
                      <a:r>
                        <a:rPr sz="1000">
                          <a:solidFill>
                            <a:srgbClr val="000000"/>
                          </a:solidFill>
                          <a:latin typeface="Times New Roman"/>
                          <a:ea typeface="Times New Roman"/>
                        </a:rPr>
                        <a:t>	—	</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591947" algn="l"/>
                          <a:tab pos="919099" algn="l"/>
                        </a:tabLst>
                      </a:pPr>
                      <a:r>
                        <a:rPr sz="1000">
                          <a:solidFill>
                            <a:srgbClr val="000000"/>
                          </a:solidFill>
                          <a:latin typeface="Times New Roman"/>
                          <a:ea typeface="Times New Roman"/>
                        </a:rPr>
                        <a:t>	7,954	</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750697" algn="l"/>
                          <a:tab pos="919099" algn="l"/>
                        </a:tabLst>
                      </a:pPr>
                      <a:r>
                        <a:rPr sz="1000">
                          <a:solidFill>
                            <a:srgbClr val="000000"/>
                          </a:solidFill>
                          <a:latin typeface="Times New Roman"/>
                          <a:ea typeface="Times New Roman"/>
                        </a:rPr>
                        <a:t>	—	</a:t>
                      </a:r>
                    </a:p>
                  </a:txBody>
                  <a:tcPr marL="0" marR="9144" marT="0" marB="18288" anchor="b">
                    <a:lnL w="0"/>
                    <a:lnR w="0"/>
                    <a:lnT w="0"/>
                    <a:lnB w="0"/>
                    <a:noFill/>
                  </a:tcPr>
                </a:tc>
                <a:extLst>
                  <a:ext uri="{0D108BD9-81ED-4DB2-BD59-A6C34878D82A}">
                    <a16:rowId xmlns:a16="http://schemas.microsoft.com/office/drawing/2014/main" val="10006"/>
                  </a:ext>
                </a:extLst>
              </a:tr>
              <a:tr h="200025">
                <a:tc>
                  <a:txBody>
                    <a:bodyPr/>
                    <a:lstStyle/>
                    <a:p>
                      <a:pPr algn="l">
                        <a:lnSpc>
                          <a:spcPct val="99600"/>
                        </a:lnSpc>
                      </a:pPr>
                      <a:r>
                        <a:rPr sz="1000">
                          <a:solidFill>
                            <a:srgbClr val="000000"/>
                          </a:solidFill>
                          <a:latin typeface="Times New Roman"/>
                          <a:ea typeface="Times New Roman"/>
                        </a:rPr>
                        <a:t>Plus: Merger-related expenses</a:t>
                      </a:r>
                    </a:p>
                  </a:txBody>
                  <a:tcPr marL="27432" marR="27432"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591947" algn="l"/>
                          <a:tab pos="919099" algn="l"/>
                        </a:tabLst>
                      </a:pPr>
                      <a:r>
                        <a:rPr sz="1000">
                          <a:solidFill>
                            <a:srgbClr val="000000"/>
                          </a:solidFill>
                          <a:latin typeface="Times New Roman"/>
                          <a:ea typeface="Times New Roman"/>
                        </a:rPr>
                        <a:t>	1,894	</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591947" algn="l"/>
                          <a:tab pos="919099" algn="l"/>
                        </a:tabLst>
                      </a:pPr>
                      <a:r>
                        <a:rPr sz="1000">
                          <a:solidFill>
                            <a:srgbClr val="000000"/>
                          </a:solidFill>
                          <a:latin typeface="Times New Roman"/>
                          <a:ea typeface="Times New Roman"/>
                        </a:rPr>
                        <a:t>	7,006	</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750697" algn="l"/>
                          <a:tab pos="919099" algn="l"/>
                        </a:tabLst>
                      </a:pPr>
                      <a:r>
                        <a:rPr sz="1000">
                          <a:solidFill>
                            <a:srgbClr val="000000"/>
                          </a:solidFill>
                          <a:latin typeface="Times New Roman"/>
                          <a:ea typeface="Times New Roman"/>
                        </a:rPr>
                        <a:t>	—	</a:t>
                      </a:r>
                    </a:p>
                  </a:txBody>
                  <a:tcPr marL="0" marR="9144" marT="0" marB="18288" anchor="b">
                    <a:lnL w="0"/>
                    <a:lnR w="0"/>
                    <a:lnT w="0"/>
                    <a:lnB w="0"/>
                    <a:noFill/>
                  </a:tcPr>
                </a:tc>
                <a:extLst>
                  <a:ext uri="{0D108BD9-81ED-4DB2-BD59-A6C34878D82A}">
                    <a16:rowId xmlns:a16="http://schemas.microsoft.com/office/drawing/2014/main" val="10007"/>
                  </a:ext>
                </a:extLst>
              </a:tr>
              <a:tr h="209550">
                <a:tc>
                  <a:txBody>
                    <a:bodyPr/>
                    <a:lstStyle/>
                    <a:p>
                      <a:pPr algn="l">
                        <a:lnSpc>
                          <a:spcPct val="99600"/>
                        </a:lnSpc>
                      </a:pPr>
                      <a:r>
                        <a:rPr sz="1000">
                          <a:solidFill>
                            <a:srgbClr val="000000"/>
                          </a:solidFill>
                          <a:latin typeface="Times New Roman"/>
                          <a:ea typeface="Times New Roman"/>
                        </a:rPr>
                        <a:t>Less: Tax impact of adjustments</a:t>
                      </a:r>
                    </a:p>
                  </a:txBody>
                  <a:tcPr marL="27432" marR="27432"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644906" algn="l"/>
                        </a:tabLst>
                      </a:pPr>
                      <a:r>
                        <a:rPr sz="1000">
                          <a:solidFill>
                            <a:srgbClr val="000000"/>
                          </a:solidFill>
                          <a:latin typeface="Times New Roman"/>
                          <a:ea typeface="Times New Roman"/>
                        </a:rPr>
                        <a:t>	(542)</a:t>
                      </a:r>
                    </a:p>
                  </a:txBody>
                  <a:tcPr marL="0" marR="9144" marT="0" marB="18288" anchor="b">
                    <a:lnL w="0"/>
                    <a:lnR w="0"/>
                    <a:lnT w="0"/>
                    <a:lnB w="12700" cmpd="sng">
                      <a:solidFill>
                        <a:srgbClr val="000000"/>
                      </a:solidFill>
                      <a:prstDash val="solid"/>
                    </a:lnB>
                    <a:noFill/>
                  </a:tcPr>
                </a:tc>
                <a:tc>
                  <a:txBody>
                    <a:bodyPr/>
                    <a:lstStyle/>
                    <a:p>
                      <a:pPr algn="l">
                        <a:lnSpc>
                          <a:spcPct val="99600"/>
                        </a:lnSpc>
                      </a:pPr>
                      <a:endParaRPr sz="1800">
                        <a:solidFill>
                          <a:srgbClr val="000000"/>
                        </a:solidFill>
                        <a:latin typeface="Calibri"/>
                        <a:ea typeface="Calibri"/>
                      </a:endParaRPr>
                    </a:p>
                  </a:txBody>
                  <a:tcPr marL="27432" marR="27432" marT="0" marB="0" anchor="b">
                    <a:lnL w="0"/>
                    <a:lnR w="0"/>
                    <a:lnT w="0"/>
                    <a:lnB w="0"/>
                    <a:noFill/>
                  </a:tcPr>
                </a:tc>
                <a:tc>
                  <a:txBody>
                    <a:bodyPr/>
                    <a:lstStyle/>
                    <a:p>
                      <a:pPr algn="r">
                        <a:lnSpc>
                          <a:spcPct val="99600"/>
                        </a:lnSpc>
                        <a:tabLst>
                          <a:tab pos="549656" algn="l"/>
                        </a:tabLst>
                      </a:pPr>
                      <a:r>
                        <a:rPr sz="1000">
                          <a:solidFill>
                            <a:srgbClr val="000000"/>
                          </a:solidFill>
                          <a:latin typeface="Times New Roman"/>
                          <a:ea typeface="Times New Roman"/>
                        </a:rPr>
                        <a:t>	(3,287)</a:t>
                      </a:r>
                    </a:p>
                  </a:txBody>
                  <a:tcPr marL="0" marR="9144" marT="0" marB="18288"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708406" algn="l"/>
                        </a:tabLst>
                      </a:pPr>
                      <a:r>
                        <a:rPr sz="1000">
                          <a:solidFill>
                            <a:srgbClr val="000000"/>
                          </a:solidFill>
                          <a:latin typeface="Times New Roman"/>
                          <a:ea typeface="Times New Roman"/>
                        </a:rPr>
                        <a:t>	(32)</a:t>
                      </a:r>
                    </a:p>
                  </a:txBody>
                  <a:tcPr marL="0" marR="9144" marT="0" marB="18288" anchor="b">
                    <a:lnL w="0"/>
                    <a:lnR w="0"/>
                    <a:lnT w="0"/>
                    <a:lnB w="12700" cmpd="sng">
                      <a:solidFill>
                        <a:srgbClr val="000000"/>
                      </a:solidFill>
                      <a:prstDash val="solid"/>
                    </a:lnB>
                    <a:noFill/>
                  </a:tcPr>
                </a:tc>
                <a:extLst>
                  <a:ext uri="{0D108BD9-81ED-4DB2-BD59-A6C34878D82A}">
                    <a16:rowId xmlns:a16="http://schemas.microsoft.com/office/drawing/2014/main" val="10008"/>
                  </a:ext>
                </a:extLst>
              </a:tr>
              <a:tr h="209550">
                <a:tc gridSpan="2">
                  <a:txBody>
                    <a:bodyPr/>
                    <a:lstStyle/>
                    <a:p>
                      <a:pPr algn="l">
                        <a:lnSpc>
                          <a:spcPct val="99600"/>
                        </a:lnSpc>
                      </a:pPr>
                      <a:r>
                        <a:rPr sz="1000">
                          <a:solidFill>
                            <a:srgbClr val="000000"/>
                          </a:solidFill>
                          <a:latin typeface="Times New Roman"/>
                          <a:ea typeface="Times New Roman"/>
                        </a:rPr>
                        <a:t>Operating net income available to common shareholders (numerator)</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algn="r">
                        <a:lnSpc>
                          <a:spcPct val="99600"/>
                        </a:lnSpc>
                        <a:tabLst>
                          <a:tab pos="464947" algn="l"/>
                          <a:tab pos="919099" algn="l"/>
                        </a:tabLst>
                      </a:pPr>
                      <a:r>
                        <a:rPr sz="1000">
                          <a:solidFill>
                            <a:srgbClr val="000000"/>
                          </a:solidFill>
                          <a:latin typeface="Times New Roman"/>
                          <a:ea typeface="Times New Roman"/>
                        </a:rPr>
                        <a:t>	$81,311	</a:t>
                      </a:r>
                    </a:p>
                  </a:txBody>
                  <a:tcPr marL="0" marR="9144" marT="0" marB="18288"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464947" algn="l"/>
                          <a:tab pos="919099" algn="l"/>
                        </a:tabLst>
                      </a:pPr>
                      <a:r>
                        <a:rPr sz="1000">
                          <a:solidFill>
                            <a:srgbClr val="000000"/>
                          </a:solidFill>
                          <a:latin typeface="Times New Roman"/>
                          <a:ea typeface="Times New Roman"/>
                        </a:rPr>
                        <a:t>	$80,672	</a:t>
                      </a:r>
                    </a:p>
                  </a:txBody>
                  <a:tcPr marL="0" marR="9144" marT="0" marB="18288"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464947" algn="l"/>
                          <a:tab pos="919099" algn="l"/>
                        </a:tabLst>
                      </a:pPr>
                      <a:r>
                        <a:rPr sz="1000">
                          <a:solidFill>
                            <a:srgbClr val="000000"/>
                          </a:solidFill>
                          <a:latin typeface="Times New Roman"/>
                          <a:ea typeface="Times New Roman"/>
                        </a:rPr>
                        <a:t>	$59,439	</a:t>
                      </a:r>
                    </a:p>
                  </a:txBody>
                  <a:tcPr marL="0" marR="9144" marT="0" marB="18288" anchor="b">
                    <a:lnL w="0"/>
                    <a:lnR w="0"/>
                    <a:lnT w="12700" cmpd="sng">
                      <a:solidFill>
                        <a:srgbClr val="000000"/>
                      </a:solidFill>
                      <a:prstDash val="solid"/>
                    </a:lnT>
                    <a:lnB w="38100" cmpd="dbl">
                      <a:solidFill>
                        <a:srgbClr val="000000"/>
                      </a:solidFill>
                      <a:prstDash val="solid"/>
                    </a:lnB>
                    <a:noFill/>
                  </a:tcPr>
                </a:tc>
                <a:extLst>
                  <a:ext uri="{0D108BD9-81ED-4DB2-BD59-A6C34878D82A}">
                    <a16:rowId xmlns:a16="http://schemas.microsoft.com/office/drawing/2014/main" val="10009"/>
                  </a:ext>
                </a:extLst>
              </a:tr>
              <a:tr h="123825">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extLst>
                  <a:ext uri="{0D108BD9-81ED-4DB2-BD59-A6C34878D82A}">
                    <a16:rowId xmlns:a16="http://schemas.microsoft.com/office/drawing/2014/main" val="10010"/>
                  </a:ext>
                </a:extLst>
              </a:tr>
              <a:tr h="190500">
                <a:tc gridSpan="2">
                  <a:txBody>
                    <a:bodyPr/>
                    <a:lstStyle/>
                    <a:p>
                      <a:pPr algn="l">
                        <a:lnSpc>
                          <a:spcPct val="99600"/>
                        </a:lnSpc>
                      </a:pPr>
                      <a:r>
                        <a:rPr sz="1000">
                          <a:solidFill>
                            <a:srgbClr val="000000"/>
                          </a:solidFill>
                          <a:latin typeface="Times New Roman"/>
                          <a:ea typeface="Times New Roman"/>
                        </a:rPr>
                        <a:t>Average shareholders' equity</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algn="r">
                        <a:lnSpc>
                          <a:spcPct val="99600"/>
                        </a:lnSpc>
                        <a:tabLst>
                          <a:tab pos="306197" algn="l"/>
                          <a:tab pos="919099" algn="l"/>
                        </a:tabLst>
                      </a:pPr>
                      <a:r>
                        <a:rPr sz="1000">
                          <a:solidFill>
                            <a:srgbClr val="000000"/>
                          </a:solidFill>
                          <a:latin typeface="Times New Roman"/>
                          <a:ea typeface="Times New Roman"/>
                        </a:rPr>
                        <a:t>	$2,489,148	</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306197" algn="l"/>
                          <a:tab pos="919099" algn="l"/>
                        </a:tabLst>
                      </a:pPr>
                      <a:r>
                        <a:rPr sz="1000">
                          <a:solidFill>
                            <a:srgbClr val="000000"/>
                          </a:solidFill>
                          <a:latin typeface="Times New Roman"/>
                          <a:ea typeface="Times New Roman"/>
                        </a:rPr>
                        <a:t>	$2,604,057	</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306197" algn="l"/>
                          <a:tab pos="919099" algn="l"/>
                        </a:tabLst>
                      </a:pPr>
                      <a:r>
                        <a:rPr sz="1000">
                          <a:solidFill>
                            <a:srgbClr val="000000"/>
                          </a:solidFill>
                          <a:latin typeface="Times New Roman"/>
                          <a:ea typeface="Times New Roman"/>
                        </a:rPr>
                        <a:t>	$2,713,198	</a:t>
                      </a:r>
                    </a:p>
                  </a:txBody>
                  <a:tcPr marL="0" marR="9144" marT="0" marB="18288" anchor="b">
                    <a:lnL w="0"/>
                    <a:lnR w="0"/>
                    <a:lnT w="0"/>
                    <a:lnB w="0"/>
                    <a:noFill/>
                  </a:tcPr>
                </a:tc>
                <a:extLst>
                  <a:ext uri="{0D108BD9-81ED-4DB2-BD59-A6C34878D82A}">
                    <a16:rowId xmlns:a16="http://schemas.microsoft.com/office/drawing/2014/main" val="10011"/>
                  </a:ext>
                </a:extLst>
              </a:tr>
              <a:tr h="200025">
                <a:tc>
                  <a:txBody>
                    <a:bodyPr/>
                    <a:lstStyle/>
                    <a:p>
                      <a:pPr algn="l">
                        <a:lnSpc>
                          <a:spcPct val="99600"/>
                        </a:lnSpc>
                      </a:pPr>
                      <a:r>
                        <a:rPr sz="1000">
                          <a:solidFill>
                            <a:srgbClr val="000000"/>
                          </a:solidFill>
                          <a:latin typeface="Times New Roman"/>
                          <a:ea typeface="Times New Roman"/>
                        </a:rPr>
                        <a:t>Less: Average preferred stock</a:t>
                      </a:r>
                    </a:p>
                  </a:txBody>
                  <a:tcPr marL="27432" marR="27432"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416306" algn="l"/>
                        </a:tabLst>
                      </a:pPr>
                      <a:r>
                        <a:rPr sz="1000">
                          <a:solidFill>
                            <a:srgbClr val="000000"/>
                          </a:solidFill>
                          <a:latin typeface="Times New Roman"/>
                          <a:ea typeface="Times New Roman"/>
                        </a:rPr>
                        <a:t>	(192,878)</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416306" algn="l"/>
                        </a:tabLst>
                      </a:pPr>
                      <a:r>
                        <a:rPr sz="1000">
                          <a:solidFill>
                            <a:srgbClr val="000000"/>
                          </a:solidFill>
                          <a:latin typeface="Times New Roman"/>
                          <a:ea typeface="Times New Roman"/>
                        </a:rPr>
                        <a:t>	(192,878)</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416306" algn="l"/>
                        </a:tabLst>
                      </a:pPr>
                      <a:r>
                        <a:rPr sz="1000">
                          <a:solidFill>
                            <a:srgbClr val="000000"/>
                          </a:solidFill>
                          <a:latin typeface="Times New Roman"/>
                          <a:ea typeface="Times New Roman"/>
                        </a:rPr>
                        <a:t>	(192,878)</a:t>
                      </a:r>
                    </a:p>
                  </a:txBody>
                  <a:tcPr marL="0" marR="9144" marT="0" marB="18288" anchor="b">
                    <a:lnL w="0"/>
                    <a:lnR w="0"/>
                    <a:lnT w="0"/>
                    <a:lnB w="0"/>
                    <a:noFill/>
                  </a:tcPr>
                </a:tc>
                <a:extLst>
                  <a:ext uri="{0D108BD9-81ED-4DB2-BD59-A6C34878D82A}">
                    <a16:rowId xmlns:a16="http://schemas.microsoft.com/office/drawing/2014/main" val="10012"/>
                  </a:ext>
                </a:extLst>
              </a:tr>
              <a:tr h="209550">
                <a:tc gridSpan="2">
                  <a:txBody>
                    <a:bodyPr/>
                    <a:lstStyle/>
                    <a:p>
                      <a:pPr algn="l">
                        <a:lnSpc>
                          <a:spcPct val="99600"/>
                        </a:lnSpc>
                      </a:pPr>
                      <a:r>
                        <a:rPr sz="1000">
                          <a:solidFill>
                            <a:srgbClr val="000000"/>
                          </a:solidFill>
                          <a:latin typeface="Times New Roman"/>
                          <a:ea typeface="Times New Roman"/>
                        </a:rPr>
                        <a:t>Less: Average goodwill and intangible assets</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algn="r">
                        <a:lnSpc>
                          <a:spcPct val="99600"/>
                        </a:lnSpc>
                        <a:tabLst>
                          <a:tab pos="416306" algn="l"/>
                        </a:tabLst>
                      </a:pPr>
                      <a:r>
                        <a:rPr sz="1000">
                          <a:solidFill>
                            <a:srgbClr val="000000"/>
                          </a:solidFill>
                          <a:latin typeface="Times New Roman"/>
                          <a:ea typeface="Times New Roman"/>
                        </a:rPr>
                        <a:t>	(561,219)</a:t>
                      </a:r>
                    </a:p>
                  </a:txBody>
                  <a:tcPr marL="0" marR="9144" marT="0" marB="18288"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416306" algn="l"/>
                        </a:tabLst>
                      </a:pPr>
                      <a:r>
                        <a:rPr sz="1000">
                          <a:solidFill>
                            <a:srgbClr val="000000"/>
                          </a:solidFill>
                          <a:latin typeface="Times New Roman"/>
                          <a:ea typeface="Times New Roman"/>
                        </a:rPr>
                        <a:t>	(562,285)</a:t>
                      </a:r>
                    </a:p>
                  </a:txBody>
                  <a:tcPr marL="0" marR="9144" marT="0" marB="18288"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416306" algn="l"/>
                        </a:tabLst>
                      </a:pPr>
                      <a:r>
                        <a:rPr sz="1000">
                          <a:solidFill>
                            <a:srgbClr val="000000"/>
                          </a:solidFill>
                          <a:latin typeface="Times New Roman"/>
                          <a:ea typeface="Times New Roman"/>
                        </a:rPr>
                        <a:t>	(536,638)</a:t>
                      </a:r>
                    </a:p>
                  </a:txBody>
                  <a:tcPr marL="0" marR="9144" marT="0" marB="18288" anchor="b">
                    <a:lnL w="0"/>
                    <a:lnR w="0"/>
                    <a:lnT w="0"/>
                    <a:lnB w="12700" cmpd="sng">
                      <a:solidFill>
                        <a:srgbClr val="000000"/>
                      </a:solidFill>
                      <a:prstDash val="solid"/>
                    </a:lnB>
                    <a:noFill/>
                  </a:tcPr>
                </a:tc>
                <a:extLst>
                  <a:ext uri="{0D108BD9-81ED-4DB2-BD59-A6C34878D82A}">
                    <a16:rowId xmlns:a16="http://schemas.microsoft.com/office/drawing/2014/main" val="10013"/>
                  </a:ext>
                </a:extLst>
              </a:tr>
              <a:tr h="190500">
                <a:tc gridSpan="2">
                  <a:txBody>
                    <a:bodyPr/>
                    <a:lstStyle/>
                    <a:p>
                      <a:pPr algn="l">
                        <a:lnSpc>
                          <a:spcPct val="99600"/>
                        </a:lnSpc>
                      </a:pPr>
                      <a:r>
                        <a:rPr sz="1000">
                          <a:solidFill>
                            <a:srgbClr val="000000"/>
                          </a:solidFill>
                          <a:latin typeface="Times New Roman"/>
                          <a:ea typeface="Times New Roman"/>
                        </a:rPr>
                        <a:t>Average tangible common shareholders' equity (denominator)</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algn="r">
                        <a:lnSpc>
                          <a:spcPct val="99600"/>
                        </a:lnSpc>
                      </a:pPr>
                      <a:r>
                        <a:rPr sz="1000">
                          <a:solidFill>
                            <a:srgbClr val="000000"/>
                          </a:solidFill>
                          <a:latin typeface="Times New Roman"/>
                          <a:ea typeface="Times New Roman"/>
                        </a:rPr>
                        <a:t>$1,735,051</a:t>
                      </a:r>
                    </a:p>
                  </a:txBody>
                  <a:tcPr marL="0" marR="27432" marT="0" marB="18288"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pPr>
                      <a:r>
                        <a:rPr sz="1000">
                          <a:solidFill>
                            <a:srgbClr val="000000"/>
                          </a:solidFill>
                          <a:latin typeface="Times New Roman"/>
                          <a:ea typeface="Times New Roman"/>
                        </a:rPr>
                        <a:t>$1,848,894</a:t>
                      </a:r>
                    </a:p>
                  </a:txBody>
                  <a:tcPr marL="0" marR="27432" marT="0" marB="18288"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pPr>
                      <a:r>
                        <a:rPr sz="1000">
                          <a:solidFill>
                            <a:srgbClr val="000000"/>
                          </a:solidFill>
                          <a:latin typeface="Times New Roman"/>
                          <a:ea typeface="Times New Roman"/>
                        </a:rPr>
                        <a:t>$1,983,682</a:t>
                      </a:r>
                    </a:p>
                  </a:txBody>
                  <a:tcPr marL="0" marR="27432" marT="0" marB="18288" anchor="b">
                    <a:lnL w="0"/>
                    <a:lnR w="0"/>
                    <a:lnT w="12700" cmpd="sng">
                      <a:solidFill>
                        <a:srgbClr val="000000"/>
                      </a:solidFill>
                      <a:prstDash val="solid"/>
                    </a:lnT>
                    <a:lnB w="38100" cmpd="dbl">
                      <a:solidFill>
                        <a:srgbClr val="000000"/>
                      </a:solidFill>
                      <a:prstDash val="solid"/>
                    </a:lnB>
                    <a:noFill/>
                  </a:tcPr>
                </a:tc>
                <a:extLst>
                  <a:ext uri="{0D108BD9-81ED-4DB2-BD59-A6C34878D82A}">
                    <a16:rowId xmlns:a16="http://schemas.microsoft.com/office/drawing/2014/main" val="10014"/>
                  </a:ext>
                </a:extLst>
              </a:tr>
              <a:tr h="123825">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extLst>
                  <a:ext uri="{0D108BD9-81ED-4DB2-BD59-A6C34878D82A}">
                    <a16:rowId xmlns:a16="http://schemas.microsoft.com/office/drawing/2014/main" val="10015"/>
                  </a:ext>
                </a:extLst>
              </a:tr>
              <a:tr h="200025">
                <a:tc gridSpan="2">
                  <a:txBody>
                    <a:bodyPr/>
                    <a:lstStyle/>
                    <a:p>
                      <a:pPr algn="l">
                        <a:lnSpc>
                          <a:spcPct val="99600"/>
                        </a:lnSpc>
                      </a:pPr>
                      <a:r>
                        <a:rPr sz="1000">
                          <a:solidFill>
                            <a:srgbClr val="000000"/>
                          </a:solidFill>
                          <a:latin typeface="Times New Roman"/>
                          <a:ea typeface="Times New Roman"/>
                        </a:rPr>
                        <a:t>Return on average common shareholders' equity (tangible)</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marL="457200" algn="l">
                        <a:lnSpc>
                          <a:spcPct val="99600"/>
                        </a:lnSpc>
                      </a:pPr>
                      <a:r>
                        <a:rPr sz="1000">
                          <a:solidFill>
                            <a:srgbClr val="000000"/>
                          </a:solidFill>
                          <a:latin typeface="Times New Roman"/>
                          <a:ea typeface="Times New Roman"/>
                        </a:rPr>
                        <a:t>18.59 %</a:t>
                      </a:r>
                    </a:p>
                  </a:txBody>
                  <a:tcPr marL="27432" marR="9144" marT="0" marB="18288" anchor="b">
                    <a:lnL w="0"/>
                    <a:lnR w="0"/>
                    <a:lnT w="0"/>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marL="457200" algn="l">
                        <a:lnSpc>
                          <a:spcPct val="99600"/>
                        </a:lnSpc>
                      </a:pPr>
                      <a:r>
                        <a:rPr sz="1000">
                          <a:solidFill>
                            <a:srgbClr val="000000"/>
                          </a:solidFill>
                          <a:latin typeface="Times New Roman"/>
                          <a:ea typeface="Times New Roman"/>
                        </a:rPr>
                        <a:t>17.31 %</a:t>
                      </a:r>
                    </a:p>
                  </a:txBody>
                  <a:tcPr marL="27432" marR="9144" marT="0" marB="18288" anchor="b">
                    <a:lnL w="0"/>
                    <a:lnR w="0"/>
                    <a:lnT w="0"/>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marL="457200" algn="l">
                        <a:lnSpc>
                          <a:spcPct val="99600"/>
                        </a:lnSpc>
                      </a:pPr>
                      <a:r>
                        <a:rPr sz="1000">
                          <a:solidFill>
                            <a:srgbClr val="000000"/>
                          </a:solidFill>
                          <a:latin typeface="Times New Roman"/>
                          <a:ea typeface="Times New Roman"/>
                        </a:rPr>
                        <a:t>11.89 %</a:t>
                      </a:r>
                    </a:p>
                  </a:txBody>
                  <a:tcPr marL="27432" marR="9144" marT="0" marB="18288" anchor="b">
                    <a:lnL w="0"/>
                    <a:lnR w="0"/>
                    <a:lnT w="0"/>
                    <a:lnB w="38100" cmpd="dbl">
                      <a:solidFill>
                        <a:srgbClr val="000000"/>
                      </a:solidFill>
                      <a:prstDash val="solid"/>
                    </a:lnB>
                    <a:noFill/>
                  </a:tcPr>
                </a:tc>
                <a:extLst>
                  <a:ext uri="{0D108BD9-81ED-4DB2-BD59-A6C34878D82A}">
                    <a16:rowId xmlns:a16="http://schemas.microsoft.com/office/drawing/2014/main" val="10016"/>
                  </a:ext>
                </a:extLst>
              </a:tr>
            </a:tbl>
          </a:graphicData>
        </a:graphic>
      </p:graphicFrame>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25425" y="177800"/>
            <a:ext cx="8845296" cy="1041400"/>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90000"/>
              </a:lnSpc>
              <a:spcBef>
                <a:spcPct val="0"/>
              </a:spcBef>
              <a:spcAft>
                <a:spcPct val="0"/>
              </a:spcAft>
            </a:pPr>
            <a:r>
              <a:rPr sz="3200" b="1">
                <a:solidFill>
                  <a:srgbClr val="004689"/>
                </a:solidFill>
                <a:latin typeface="Arial"/>
                <a:ea typeface="Arial"/>
              </a:rPr>
              <a:t>NON-GAAP RECONCILIATION </a:t>
            </a:r>
          </a:p>
        </p:txBody>
      </p:sp>
      <p:sp>
        <p:nvSpPr>
          <p:cNvPr id="3" name="New shape"/>
          <p:cNvSpPr/>
          <p:nvPr/>
        </p:nvSpPr>
        <p:spPr>
          <a:xfrm>
            <a:off x="8706993" y="6397625"/>
            <a:ext cx="432181" cy="360299"/>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pPr algn="ctr" defTabSz="457200">
              <a:lnSpc>
                <a:spcPct val="100000"/>
              </a:lnSpc>
              <a:spcBef>
                <a:spcPct val="0"/>
              </a:spcBef>
              <a:spcAft>
                <a:spcPct val="0"/>
              </a:spcAft>
            </a:pPr>
            <a:fld id="{F4C2DC9A-F5BB-4A9F-BCB5-A9D339EC08DE}" type="slidenum">
              <a:rPr sz="1200">
                <a:solidFill>
                  <a:srgbClr val="FFFFFF"/>
                </a:solidFill>
                <a:latin typeface="Arial"/>
                <a:ea typeface="Arial"/>
              </a:rPr>
              <a:t>13</a:t>
            </a:fld>
            <a:endParaRPr sz="1200">
              <a:solidFill>
                <a:srgbClr val="FFFFFF"/>
              </a:solidFill>
              <a:latin typeface="Arial"/>
              <a:ea typeface="Arial"/>
            </a:endParaRPr>
          </a:p>
        </p:txBody>
      </p:sp>
      <p:graphicFrame>
        <p:nvGraphicFramePr>
          <p:cNvPr id="4" name="New Table"/>
          <p:cNvGraphicFramePr>
            <a:graphicFrameLocks noGrp="1"/>
          </p:cNvGraphicFramePr>
          <p:nvPr/>
        </p:nvGraphicFramePr>
        <p:xfrm>
          <a:off x="225552" y="698500"/>
          <a:ext cx="6315075" cy="4412406"/>
        </p:xfrm>
        <a:graphic>
          <a:graphicData uri="http://schemas.openxmlformats.org/drawingml/2006/table">
            <a:tbl>
              <a:tblPr>
                <a:tableStyleId>{5C22544A-7EE6-4342-B048-85BDC9FD1C3A}</a:tableStyleId>
              </a:tblPr>
              <a:tblGrid>
                <a:gridCol w="3133725">
                  <a:extLst>
                    <a:ext uri="{9D8B030D-6E8A-4147-A177-3AD203B41FA5}">
                      <a16:colId xmlns:a16="http://schemas.microsoft.com/office/drawing/2014/main" val="20000"/>
                    </a:ext>
                  </a:extLst>
                </a:gridCol>
                <a:gridCol w="142875">
                  <a:extLst>
                    <a:ext uri="{9D8B030D-6E8A-4147-A177-3AD203B41FA5}">
                      <a16:colId xmlns:a16="http://schemas.microsoft.com/office/drawing/2014/main" val="20001"/>
                    </a:ext>
                  </a:extLst>
                </a:gridCol>
                <a:gridCol w="933450">
                  <a:extLst>
                    <a:ext uri="{9D8B030D-6E8A-4147-A177-3AD203B41FA5}">
                      <a16:colId xmlns:a16="http://schemas.microsoft.com/office/drawing/2014/main" val="20002"/>
                    </a:ext>
                  </a:extLst>
                </a:gridCol>
                <a:gridCol w="114300">
                  <a:extLst>
                    <a:ext uri="{9D8B030D-6E8A-4147-A177-3AD203B41FA5}">
                      <a16:colId xmlns:a16="http://schemas.microsoft.com/office/drawing/2014/main" val="20003"/>
                    </a:ext>
                  </a:extLst>
                </a:gridCol>
                <a:gridCol w="933450">
                  <a:extLst>
                    <a:ext uri="{9D8B030D-6E8A-4147-A177-3AD203B41FA5}">
                      <a16:colId xmlns:a16="http://schemas.microsoft.com/office/drawing/2014/main" val="20004"/>
                    </a:ext>
                  </a:extLst>
                </a:gridCol>
                <a:gridCol w="114300">
                  <a:extLst>
                    <a:ext uri="{9D8B030D-6E8A-4147-A177-3AD203B41FA5}">
                      <a16:colId xmlns:a16="http://schemas.microsoft.com/office/drawing/2014/main" val="20005"/>
                    </a:ext>
                  </a:extLst>
                </a:gridCol>
                <a:gridCol w="942975">
                  <a:extLst>
                    <a:ext uri="{9D8B030D-6E8A-4147-A177-3AD203B41FA5}">
                      <a16:colId xmlns:a16="http://schemas.microsoft.com/office/drawing/2014/main" val="20006"/>
                    </a:ext>
                  </a:extLst>
                </a:gridCol>
              </a:tblGrid>
              <a:tr h="180975">
                <a:tc>
                  <a:txBody>
                    <a:bodyPr/>
                    <a:lstStyle/>
                    <a:p>
                      <a:pPr algn="l">
                        <a:lnSpc>
                          <a:spcPct val="99600"/>
                        </a:lnSpc>
                      </a:pPr>
                      <a:r>
                        <a:rPr sz="1000" i="1">
                          <a:solidFill>
                            <a:srgbClr val="000000"/>
                          </a:solidFill>
                          <a:latin typeface="Calibri"/>
                          <a:ea typeface="Calibri"/>
                        </a:rPr>
                        <a:t>(dollars in thousands)</a:t>
                      </a:r>
                    </a:p>
                  </a:txBody>
                  <a:tcPr marL="27432" marR="27432" marT="0" marB="0" anchor="b">
                    <a:lnL w="0"/>
                    <a:lnR w="0"/>
                    <a:lnT w="0"/>
                    <a:lnB w="0"/>
                    <a:noFill/>
                  </a:tcPr>
                </a:tc>
                <a:tc>
                  <a:txBody>
                    <a:bodyPr/>
                    <a:lstStyle/>
                    <a:p>
                      <a:endParaRPr sz="100"/>
                    </a:p>
                  </a:txBody>
                  <a:tcPr marL="0" marR="0" marT="0" marB="0" anchor="b">
                    <a:lnL w="0"/>
                    <a:lnR w="0"/>
                    <a:lnT w="0"/>
                    <a:lnB w="0"/>
                    <a:noFill/>
                  </a:tcPr>
                </a:tc>
                <a:tc gridSpan="5">
                  <a:txBody>
                    <a:bodyPr/>
                    <a:lstStyle/>
                    <a:p>
                      <a:pPr algn="ctr">
                        <a:lnSpc>
                          <a:spcPct val="99600"/>
                        </a:lnSpc>
                      </a:pPr>
                      <a:r>
                        <a:rPr sz="1000" b="1">
                          <a:solidFill>
                            <a:srgbClr val="000000"/>
                          </a:solidFill>
                          <a:latin typeface="Times New Roman"/>
                          <a:ea typeface="Times New Roman"/>
                        </a:rPr>
                        <a:t>Three months ended</a:t>
                      </a:r>
                    </a:p>
                  </a:txBody>
                  <a:tcPr marL="27432" marR="27432" marT="0" marB="18288" anchor="b">
                    <a:lnL w="0"/>
                    <a:lnR w="0"/>
                    <a:lnT w="0"/>
                    <a:lnB w="12700" cmpd="sng">
                      <a:solidFill>
                        <a:srgbClr val="000000"/>
                      </a:solidFill>
                      <a:prstDash val="solid"/>
                    </a:lnB>
                    <a:noFill/>
                  </a:tcPr>
                </a:tc>
                <a:tc hMerge="1">
                  <a:txBody>
                    <a:bodyPr/>
                    <a:lstStyle/>
                    <a:p>
                      <a:endParaRPr/>
                    </a:p>
                  </a:txBody>
                  <a:tcPr anchor="b">
                    <a:lnL w="0"/>
                    <a:lnR w="0"/>
                    <a:lnT w="0"/>
                    <a:lnB w="12700" cmpd="sng">
                      <a:solidFill>
                        <a:srgbClr val="000000"/>
                      </a:solidFill>
                      <a:prstDash val="solid"/>
                    </a:lnB>
                    <a:noFill/>
                  </a:tcPr>
                </a:tc>
                <a:tc hMerge="1">
                  <a:txBody>
                    <a:bodyPr/>
                    <a:lstStyle/>
                    <a:p>
                      <a:endParaRPr/>
                    </a:p>
                  </a:txBody>
                  <a:tcPr anchor="b">
                    <a:lnL w="0"/>
                    <a:lnR w="0"/>
                    <a:lnT w="0"/>
                    <a:lnB w="12700" cmpd="sng">
                      <a:solidFill>
                        <a:srgbClr val="000000"/>
                      </a:solidFill>
                      <a:prstDash val="solid"/>
                    </a:lnB>
                    <a:noFill/>
                  </a:tcPr>
                </a:tc>
                <a:tc hMerge="1">
                  <a:txBody>
                    <a:bodyPr/>
                    <a:lstStyle/>
                    <a:p>
                      <a:endParaRPr/>
                    </a:p>
                  </a:txBody>
                  <a:tcPr anchor="b">
                    <a:lnL w="0"/>
                    <a:lnR w="0"/>
                    <a:lnT w="0"/>
                    <a:lnB w="12700" cmpd="sng">
                      <a:solidFill>
                        <a:srgbClr val="000000"/>
                      </a:solidFill>
                      <a:prstDash val="solid"/>
                    </a:lnB>
                    <a:noFill/>
                  </a:tcPr>
                </a:tc>
                <a:tc hMerge="1">
                  <a:txBody>
                    <a:bodyPr/>
                    <a:lstStyle/>
                    <a:p>
                      <a:endParaRPr/>
                    </a:p>
                  </a:txBody>
                  <a:tcPr anchor="b">
                    <a:lnL w="0"/>
                    <a:lnR w="0"/>
                    <a:lnT w="0"/>
                    <a:lnB w="12700" cmpd="sng">
                      <a:solidFill>
                        <a:srgbClr val="000000"/>
                      </a:solidFill>
                      <a:prstDash val="solid"/>
                    </a:lnB>
                    <a:noFill/>
                  </a:tcPr>
                </a:tc>
                <a:extLst>
                  <a:ext uri="{0D108BD9-81ED-4DB2-BD59-A6C34878D82A}">
                    <a16:rowId xmlns:a16="http://schemas.microsoft.com/office/drawing/2014/main" val="10000"/>
                  </a:ext>
                </a:extLst>
              </a:tr>
              <a:tr h="190500">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pPr algn="ctr">
                        <a:lnSpc>
                          <a:spcPct val="99600"/>
                        </a:lnSpc>
                      </a:pPr>
                      <a:r>
                        <a:rPr sz="1000" b="1">
                          <a:solidFill>
                            <a:srgbClr val="000000"/>
                          </a:solidFill>
                          <a:latin typeface="Times New Roman"/>
                          <a:ea typeface="Times New Roman"/>
                        </a:rPr>
                        <a:t>Dec 31</a:t>
                      </a:r>
                    </a:p>
                  </a:txBody>
                  <a:tcPr marL="27432" marR="27432" marT="0" marB="18288" anchor="b">
                    <a:lnL w="0"/>
                    <a:lnR w="0"/>
                    <a:lnT w="12700" cmpd="sng">
                      <a:solidFill>
                        <a:srgbClr val="000000"/>
                      </a:solidFill>
                      <a:prstDash val="solid"/>
                    </a:lnT>
                    <a:lnB w="0"/>
                    <a:noFill/>
                  </a:tcPr>
                </a:tc>
                <a:tc>
                  <a:txBody>
                    <a:bodyPr/>
                    <a:lstStyle/>
                    <a:p>
                      <a:endParaRPr sz="100"/>
                    </a:p>
                  </a:txBody>
                  <a:tcPr marL="0" marR="0" marT="0" marB="0" anchor="b">
                    <a:lnL w="0"/>
                    <a:lnR w="0"/>
                    <a:lnT w="12700" cmpd="sng">
                      <a:solidFill>
                        <a:srgbClr val="000000"/>
                      </a:solidFill>
                      <a:prstDash val="solid"/>
                    </a:lnT>
                    <a:lnB w="0"/>
                    <a:noFill/>
                  </a:tcPr>
                </a:tc>
                <a:tc>
                  <a:txBody>
                    <a:bodyPr/>
                    <a:lstStyle/>
                    <a:p>
                      <a:pPr algn="ctr">
                        <a:lnSpc>
                          <a:spcPct val="99600"/>
                        </a:lnSpc>
                      </a:pPr>
                      <a:r>
                        <a:rPr sz="1000" b="1">
                          <a:solidFill>
                            <a:srgbClr val="000000"/>
                          </a:solidFill>
                          <a:latin typeface="Times New Roman"/>
                          <a:ea typeface="Times New Roman"/>
                        </a:rPr>
                        <a:t>Sep 30</a:t>
                      </a:r>
                    </a:p>
                  </a:txBody>
                  <a:tcPr marL="27432" marR="27432" marT="0" marB="18288" anchor="b">
                    <a:lnL w="0"/>
                    <a:lnR w="0"/>
                    <a:lnT w="12700" cmpd="sng">
                      <a:solidFill>
                        <a:srgbClr val="000000"/>
                      </a:solidFill>
                      <a:prstDash val="solid"/>
                    </a:lnT>
                    <a:lnB w="0"/>
                    <a:noFill/>
                  </a:tcPr>
                </a:tc>
                <a:tc>
                  <a:txBody>
                    <a:bodyPr/>
                    <a:lstStyle/>
                    <a:p>
                      <a:endParaRPr sz="100"/>
                    </a:p>
                  </a:txBody>
                  <a:tcPr marL="0" marR="0" marT="0" marB="0" anchor="b">
                    <a:lnL w="0"/>
                    <a:lnR w="0"/>
                    <a:lnT w="12700" cmpd="sng">
                      <a:solidFill>
                        <a:srgbClr val="000000"/>
                      </a:solidFill>
                      <a:prstDash val="solid"/>
                    </a:lnT>
                    <a:lnB w="0"/>
                    <a:noFill/>
                  </a:tcPr>
                </a:tc>
                <a:tc>
                  <a:txBody>
                    <a:bodyPr/>
                    <a:lstStyle/>
                    <a:p>
                      <a:pPr algn="ctr">
                        <a:lnSpc>
                          <a:spcPct val="99600"/>
                        </a:lnSpc>
                      </a:pPr>
                      <a:r>
                        <a:rPr sz="1000" b="1">
                          <a:solidFill>
                            <a:srgbClr val="000000"/>
                          </a:solidFill>
                          <a:latin typeface="Times New Roman"/>
                          <a:ea typeface="Times New Roman"/>
                        </a:rPr>
                        <a:t>Dec 31</a:t>
                      </a:r>
                    </a:p>
                  </a:txBody>
                  <a:tcPr marL="27432" marR="27432" marT="0" marB="18288" anchor="b">
                    <a:lnL w="0"/>
                    <a:lnR w="0"/>
                    <a:lnT w="12700" cmpd="sng">
                      <a:solidFill>
                        <a:srgbClr val="000000"/>
                      </a:solidFill>
                      <a:prstDash val="solid"/>
                    </a:lnT>
                    <a:lnB w="0"/>
                    <a:noFill/>
                  </a:tcPr>
                </a:tc>
                <a:extLst>
                  <a:ext uri="{0D108BD9-81ED-4DB2-BD59-A6C34878D82A}">
                    <a16:rowId xmlns:a16="http://schemas.microsoft.com/office/drawing/2014/main" val="10001"/>
                  </a:ext>
                </a:extLst>
              </a:tr>
              <a:tr h="190500">
                <a:tc gridSpan="2">
                  <a:txBody>
                    <a:bodyPr/>
                    <a:lstStyle/>
                    <a:p>
                      <a:pPr algn="l">
                        <a:lnSpc>
                          <a:spcPct val="99600"/>
                        </a:lnSpc>
                      </a:pPr>
                      <a:r>
                        <a:rPr sz="1000" b="1" u="sng">
                          <a:solidFill>
                            <a:srgbClr val="000000"/>
                          </a:solidFill>
                          <a:latin typeface="Times New Roman"/>
                          <a:ea typeface="Times New Roman"/>
                        </a:rPr>
                        <a:t>Efficiency ratio</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algn="ctr">
                        <a:lnSpc>
                          <a:spcPct val="99600"/>
                        </a:lnSpc>
                      </a:pPr>
                      <a:r>
                        <a:rPr sz="1000" b="1">
                          <a:solidFill>
                            <a:srgbClr val="000000"/>
                          </a:solidFill>
                          <a:latin typeface="Times New Roman"/>
                          <a:ea typeface="Times New Roman"/>
                        </a:rPr>
                        <a:t>2022</a:t>
                      </a:r>
                    </a:p>
                  </a:txBody>
                  <a:tcPr marL="27432" marR="27432" marT="0" marB="18288"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algn="ctr">
                        <a:lnSpc>
                          <a:spcPct val="99600"/>
                        </a:lnSpc>
                      </a:pPr>
                      <a:r>
                        <a:rPr sz="1000" b="1">
                          <a:solidFill>
                            <a:srgbClr val="000000"/>
                          </a:solidFill>
                          <a:latin typeface="Times New Roman"/>
                          <a:ea typeface="Times New Roman"/>
                        </a:rPr>
                        <a:t>2022</a:t>
                      </a:r>
                    </a:p>
                  </a:txBody>
                  <a:tcPr marL="27432" marR="27432" marT="0" marB="18288"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algn="ctr">
                        <a:lnSpc>
                          <a:spcPct val="99600"/>
                        </a:lnSpc>
                      </a:pPr>
                      <a:r>
                        <a:rPr sz="1000" b="1">
                          <a:solidFill>
                            <a:srgbClr val="000000"/>
                          </a:solidFill>
                          <a:latin typeface="Times New Roman"/>
                          <a:ea typeface="Times New Roman"/>
                        </a:rPr>
                        <a:t>2021</a:t>
                      </a:r>
                    </a:p>
                  </a:txBody>
                  <a:tcPr marL="27432" marR="27432" marT="0" marB="18288" anchor="b">
                    <a:lnL w="0"/>
                    <a:lnR w="0"/>
                    <a:lnT w="0"/>
                    <a:lnB w="12700" cmpd="sng">
                      <a:solidFill>
                        <a:srgbClr val="000000"/>
                      </a:solidFill>
                      <a:prstDash val="solid"/>
                    </a:lnB>
                    <a:noFill/>
                  </a:tcPr>
                </a:tc>
                <a:extLst>
                  <a:ext uri="{0D108BD9-81ED-4DB2-BD59-A6C34878D82A}">
                    <a16:rowId xmlns:a16="http://schemas.microsoft.com/office/drawing/2014/main" val="10002"/>
                  </a:ext>
                </a:extLst>
              </a:tr>
              <a:tr h="190500">
                <a:tc gridSpan="2">
                  <a:txBody>
                    <a:bodyPr/>
                    <a:lstStyle/>
                    <a:p>
                      <a:pPr algn="l">
                        <a:lnSpc>
                          <a:spcPct val="99600"/>
                        </a:lnSpc>
                      </a:pPr>
                      <a:r>
                        <a:rPr sz="1000">
                          <a:solidFill>
                            <a:srgbClr val="000000"/>
                          </a:solidFill>
                          <a:latin typeface="Times New Roman"/>
                          <a:ea typeface="Times New Roman"/>
                        </a:rPr>
                        <a:t>Non-interest expense</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marR="76200" algn="r">
                        <a:lnSpc>
                          <a:spcPct val="99600"/>
                        </a:lnSpc>
                      </a:pPr>
                      <a:r>
                        <a:rPr sz="1000">
                          <a:solidFill>
                            <a:srgbClr val="000000"/>
                          </a:solidFill>
                          <a:latin typeface="Times New Roman"/>
                          <a:ea typeface="Times New Roman"/>
                        </a:rPr>
                        <a:t>$168,462</a:t>
                      </a:r>
                    </a:p>
                  </a:txBody>
                  <a:tcPr marL="0" marR="27432" marT="0" marB="18288" anchor="b">
                    <a:lnL w="0"/>
                    <a:lnR w="0"/>
                    <a:lnT w="12700" cmpd="sng">
                      <a:solidFill>
                        <a:srgbClr val="000000"/>
                      </a:solidFill>
                      <a:prstDash val="solid"/>
                    </a:lnT>
                    <a:lnB w="0"/>
                    <a:noFill/>
                  </a:tcPr>
                </a:tc>
                <a:tc>
                  <a:txBody>
                    <a:bodyPr/>
                    <a:lstStyle/>
                    <a:p>
                      <a:endParaRPr sz="100"/>
                    </a:p>
                  </a:txBody>
                  <a:tcPr marL="0" marR="0" marT="0" marB="0" anchor="b">
                    <a:lnL w="0"/>
                    <a:lnR w="0"/>
                    <a:lnT w="0"/>
                    <a:lnB w="0"/>
                    <a:noFill/>
                  </a:tcPr>
                </a:tc>
                <a:tc>
                  <a:txBody>
                    <a:bodyPr/>
                    <a:lstStyle/>
                    <a:p>
                      <a:pPr marR="76200" algn="r">
                        <a:lnSpc>
                          <a:spcPct val="99600"/>
                        </a:lnSpc>
                        <a:tabLst>
                          <a:tab pos="338963" algn="l"/>
                        </a:tabLst>
                      </a:pPr>
                      <a:r>
                        <a:rPr sz="1000">
                          <a:solidFill>
                            <a:srgbClr val="000000"/>
                          </a:solidFill>
                          <a:latin typeface="Times New Roman"/>
                          <a:ea typeface="Times New Roman"/>
                        </a:rPr>
                        <a:t>	$169,558</a:t>
                      </a:r>
                    </a:p>
                  </a:txBody>
                  <a:tcPr marL="0" marR="9144" marT="0" marB="18288" anchor="b">
                    <a:lnL w="0"/>
                    <a:lnR w="0"/>
                    <a:lnT w="12700" cmpd="sng">
                      <a:solidFill>
                        <a:srgbClr val="000000"/>
                      </a:solidFill>
                      <a:prstDash val="solid"/>
                    </a:lnT>
                    <a:lnB w="0"/>
                    <a:noFill/>
                  </a:tcPr>
                </a:tc>
                <a:tc>
                  <a:txBody>
                    <a:bodyPr/>
                    <a:lstStyle/>
                    <a:p>
                      <a:endParaRPr sz="100"/>
                    </a:p>
                  </a:txBody>
                  <a:tcPr marL="0" marR="0" marT="0" marB="0" anchor="b">
                    <a:lnL w="0"/>
                    <a:lnR w="0"/>
                    <a:lnT w="0"/>
                    <a:lnB w="0"/>
                    <a:noFill/>
                  </a:tcPr>
                </a:tc>
                <a:tc>
                  <a:txBody>
                    <a:bodyPr/>
                    <a:lstStyle/>
                    <a:p>
                      <a:pPr marR="76200" algn="r">
                        <a:lnSpc>
                          <a:spcPct val="99600"/>
                        </a:lnSpc>
                        <a:tabLst>
                          <a:tab pos="348488" algn="l"/>
                        </a:tabLst>
                      </a:pPr>
                      <a:r>
                        <a:rPr sz="1000">
                          <a:solidFill>
                            <a:srgbClr val="000000"/>
                          </a:solidFill>
                          <a:latin typeface="Times New Roman"/>
                          <a:ea typeface="Times New Roman"/>
                        </a:rPr>
                        <a:t>	$154,019</a:t>
                      </a:r>
                    </a:p>
                  </a:txBody>
                  <a:tcPr marL="0" marR="9144" marT="0" marB="18288" anchor="b">
                    <a:lnL w="0"/>
                    <a:lnR w="0"/>
                    <a:lnT w="12700" cmpd="sng">
                      <a:solidFill>
                        <a:srgbClr val="000000"/>
                      </a:solidFill>
                      <a:prstDash val="solid"/>
                    </a:lnT>
                    <a:lnB w="0"/>
                    <a:noFill/>
                  </a:tcPr>
                </a:tc>
                <a:extLst>
                  <a:ext uri="{0D108BD9-81ED-4DB2-BD59-A6C34878D82A}">
                    <a16:rowId xmlns:a16="http://schemas.microsoft.com/office/drawing/2014/main" val="10003"/>
                  </a:ext>
                </a:extLst>
              </a:tr>
              <a:tr h="190500">
                <a:tc gridSpan="2">
                  <a:txBody>
                    <a:bodyPr/>
                    <a:lstStyle/>
                    <a:p>
                      <a:pPr algn="l">
                        <a:lnSpc>
                          <a:spcPct val="99600"/>
                        </a:lnSpc>
                      </a:pPr>
                      <a:r>
                        <a:rPr sz="1000">
                          <a:solidFill>
                            <a:srgbClr val="000000"/>
                          </a:solidFill>
                          <a:latin typeface="Times New Roman"/>
                          <a:ea typeface="Times New Roman"/>
                        </a:rPr>
                        <a:t>Less: Amortization of tax credit investments</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marR="76200" algn="r">
                        <a:lnSpc>
                          <a:spcPct val="99600"/>
                        </a:lnSpc>
                        <a:tabLst>
                          <a:tab pos="533781" algn="l"/>
                        </a:tabLst>
                      </a:pPr>
                      <a:r>
                        <a:rPr sz="1000">
                          <a:solidFill>
                            <a:srgbClr val="000000"/>
                          </a:solidFill>
                          <a:latin typeface="Times New Roman"/>
                          <a:ea typeface="Times New Roman"/>
                        </a:rPr>
                        <a:t>	(696)</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533781" algn="l"/>
                        </a:tabLst>
                      </a:pPr>
                      <a:r>
                        <a:rPr sz="1000">
                          <a:solidFill>
                            <a:srgbClr val="000000"/>
                          </a:solidFill>
                          <a:latin typeface="Times New Roman"/>
                          <a:ea typeface="Times New Roman"/>
                        </a:rPr>
                        <a:t>	(696)</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448056" algn="l"/>
                        </a:tabLst>
                      </a:pPr>
                      <a:r>
                        <a:rPr sz="1000">
                          <a:solidFill>
                            <a:srgbClr val="000000"/>
                          </a:solidFill>
                          <a:latin typeface="Times New Roman"/>
                          <a:ea typeface="Times New Roman"/>
                        </a:rPr>
                        <a:t>	(1,547)</a:t>
                      </a:r>
                    </a:p>
                  </a:txBody>
                  <a:tcPr marL="0" marR="9144" marT="0" marB="18288" anchor="b">
                    <a:lnL w="0"/>
                    <a:lnR w="0"/>
                    <a:lnT w="0"/>
                    <a:lnB w="0"/>
                    <a:noFill/>
                  </a:tcPr>
                </a:tc>
                <a:extLst>
                  <a:ext uri="{0D108BD9-81ED-4DB2-BD59-A6C34878D82A}">
                    <a16:rowId xmlns:a16="http://schemas.microsoft.com/office/drawing/2014/main" val="10004"/>
                  </a:ext>
                </a:extLst>
              </a:tr>
              <a:tr h="190500">
                <a:tc gridSpan="2">
                  <a:txBody>
                    <a:bodyPr/>
                    <a:lstStyle/>
                    <a:p>
                      <a:pPr algn="l">
                        <a:lnSpc>
                          <a:spcPct val="99600"/>
                        </a:lnSpc>
                      </a:pPr>
                      <a:r>
                        <a:rPr sz="1000">
                          <a:solidFill>
                            <a:srgbClr val="000000"/>
                          </a:solidFill>
                          <a:latin typeface="Times New Roman"/>
                          <a:ea typeface="Times New Roman"/>
                        </a:rPr>
                        <a:t>Less: Intangible amortization</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marR="76200" algn="r">
                        <a:lnSpc>
                          <a:spcPct val="99600"/>
                        </a:lnSpc>
                        <a:tabLst>
                          <a:tab pos="533781" algn="l"/>
                        </a:tabLst>
                      </a:pPr>
                      <a:r>
                        <a:rPr sz="1000">
                          <a:solidFill>
                            <a:srgbClr val="000000"/>
                          </a:solidFill>
                          <a:latin typeface="Times New Roman"/>
                          <a:ea typeface="Times New Roman"/>
                        </a:rPr>
                        <a:t>	(688)</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533781" algn="l"/>
                        </a:tabLst>
                      </a:pPr>
                      <a:r>
                        <a:rPr sz="1000">
                          <a:solidFill>
                            <a:srgbClr val="000000"/>
                          </a:solidFill>
                          <a:latin typeface="Times New Roman"/>
                          <a:ea typeface="Times New Roman"/>
                        </a:rPr>
                        <a:t>	(690)</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543306" algn="l"/>
                        </a:tabLst>
                      </a:pPr>
                      <a:r>
                        <a:rPr sz="1000">
                          <a:solidFill>
                            <a:srgbClr val="000000"/>
                          </a:solidFill>
                          <a:latin typeface="Times New Roman"/>
                          <a:ea typeface="Times New Roman"/>
                        </a:rPr>
                        <a:t>	(146)</a:t>
                      </a:r>
                    </a:p>
                  </a:txBody>
                  <a:tcPr marL="0" marR="9144" marT="0" marB="18288" anchor="b">
                    <a:lnL w="0"/>
                    <a:lnR w="0"/>
                    <a:lnT w="0"/>
                    <a:lnB w="0"/>
                    <a:noFill/>
                  </a:tcPr>
                </a:tc>
                <a:extLst>
                  <a:ext uri="{0D108BD9-81ED-4DB2-BD59-A6C34878D82A}">
                    <a16:rowId xmlns:a16="http://schemas.microsoft.com/office/drawing/2014/main" val="10005"/>
                  </a:ext>
                </a:extLst>
              </a:tr>
              <a:tr h="190500">
                <a:tc>
                  <a:txBody>
                    <a:bodyPr/>
                    <a:lstStyle/>
                    <a:p>
                      <a:pPr algn="l">
                        <a:lnSpc>
                          <a:spcPct val="99600"/>
                        </a:lnSpc>
                      </a:pPr>
                      <a:r>
                        <a:rPr sz="1000">
                          <a:solidFill>
                            <a:srgbClr val="000000"/>
                          </a:solidFill>
                          <a:latin typeface="Times New Roman"/>
                          <a:ea typeface="Times New Roman"/>
                        </a:rPr>
                        <a:t>Less: Merger-related expenses</a:t>
                      </a:r>
                    </a:p>
                  </a:txBody>
                  <a:tcPr marL="27432" marR="27432"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438531" algn="l"/>
                        </a:tabLst>
                      </a:pPr>
                      <a:r>
                        <a:rPr sz="1000">
                          <a:solidFill>
                            <a:srgbClr val="000000"/>
                          </a:solidFill>
                          <a:latin typeface="Times New Roman"/>
                          <a:ea typeface="Times New Roman"/>
                        </a:rPr>
                        <a:t>	(1,894)</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438531" algn="l"/>
                        </a:tabLst>
                      </a:pPr>
                      <a:r>
                        <a:rPr sz="1000">
                          <a:solidFill>
                            <a:srgbClr val="000000"/>
                          </a:solidFill>
                          <a:latin typeface="Times New Roman"/>
                          <a:ea typeface="Times New Roman"/>
                        </a:rPr>
                        <a:t>	(7,006)</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697738" algn="l"/>
                        </a:tabLst>
                      </a:pPr>
                      <a:r>
                        <a:rPr sz="1000">
                          <a:solidFill>
                            <a:srgbClr val="000000"/>
                          </a:solidFill>
                          <a:latin typeface="Times New Roman"/>
                          <a:ea typeface="Times New Roman"/>
                        </a:rPr>
                        <a:t>	—</a:t>
                      </a:r>
                    </a:p>
                  </a:txBody>
                  <a:tcPr marL="0" marR="9144" marT="0" marB="18288" anchor="b">
                    <a:lnL w="0"/>
                    <a:lnR w="0"/>
                    <a:lnT w="0"/>
                    <a:lnB w="0"/>
                    <a:noFill/>
                  </a:tcPr>
                </a:tc>
                <a:extLst>
                  <a:ext uri="{0D108BD9-81ED-4DB2-BD59-A6C34878D82A}">
                    <a16:rowId xmlns:a16="http://schemas.microsoft.com/office/drawing/2014/main" val="10006"/>
                  </a:ext>
                </a:extLst>
              </a:tr>
              <a:tr h="190500">
                <a:tc>
                  <a:txBody>
                    <a:bodyPr/>
                    <a:lstStyle/>
                    <a:p>
                      <a:pPr algn="l">
                        <a:lnSpc>
                          <a:spcPct val="99600"/>
                        </a:lnSpc>
                      </a:pPr>
                      <a:r>
                        <a:rPr sz="1000">
                          <a:solidFill>
                            <a:srgbClr val="000000"/>
                          </a:solidFill>
                          <a:latin typeface="Times New Roman"/>
                          <a:ea typeface="Times New Roman"/>
                        </a:rPr>
                        <a:t>Less: Debt extinguishment costs</a:t>
                      </a:r>
                    </a:p>
                  </a:txBody>
                  <a:tcPr marL="27432" marR="27432"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688213" algn="l"/>
                        </a:tabLst>
                      </a:pPr>
                      <a:r>
                        <a:rPr sz="1000">
                          <a:solidFill>
                            <a:srgbClr val="000000"/>
                          </a:solidFill>
                          <a:latin typeface="Times New Roman"/>
                          <a:ea typeface="Times New Roman"/>
                        </a:rPr>
                        <a:t>	—</a:t>
                      </a:r>
                    </a:p>
                  </a:txBody>
                  <a:tcPr marL="0" marR="9144" marT="0" marB="18288"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688213" algn="l"/>
                        </a:tabLst>
                      </a:pPr>
                      <a:r>
                        <a:rPr sz="1000">
                          <a:solidFill>
                            <a:srgbClr val="000000"/>
                          </a:solidFill>
                          <a:latin typeface="Times New Roman"/>
                          <a:ea typeface="Times New Roman"/>
                        </a:rPr>
                        <a:t>	—</a:t>
                      </a:r>
                    </a:p>
                  </a:txBody>
                  <a:tcPr marL="0" marR="9144" marT="0" marB="18288"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543306" algn="l"/>
                        </a:tabLst>
                      </a:pPr>
                      <a:r>
                        <a:rPr sz="1000">
                          <a:solidFill>
                            <a:srgbClr val="000000"/>
                          </a:solidFill>
                          <a:latin typeface="Times New Roman"/>
                          <a:ea typeface="Times New Roman"/>
                        </a:rPr>
                        <a:t>	(674)</a:t>
                      </a:r>
                    </a:p>
                  </a:txBody>
                  <a:tcPr marL="0" marR="9144" marT="0" marB="18288" anchor="b">
                    <a:lnL w="0"/>
                    <a:lnR w="0"/>
                    <a:lnT w="0"/>
                    <a:lnB w="12700" cmpd="sng">
                      <a:solidFill>
                        <a:srgbClr val="000000"/>
                      </a:solidFill>
                      <a:prstDash val="solid"/>
                    </a:lnB>
                    <a:noFill/>
                  </a:tcPr>
                </a:tc>
                <a:extLst>
                  <a:ext uri="{0D108BD9-81ED-4DB2-BD59-A6C34878D82A}">
                    <a16:rowId xmlns:a16="http://schemas.microsoft.com/office/drawing/2014/main" val="10007"/>
                  </a:ext>
                </a:extLst>
              </a:tr>
              <a:tr h="190500">
                <a:tc gridSpan="2">
                  <a:txBody>
                    <a:bodyPr/>
                    <a:lstStyle/>
                    <a:p>
                      <a:pPr algn="l">
                        <a:lnSpc>
                          <a:spcPct val="99600"/>
                        </a:lnSpc>
                      </a:pPr>
                      <a:r>
                        <a:rPr sz="1000">
                          <a:solidFill>
                            <a:srgbClr val="000000"/>
                          </a:solidFill>
                          <a:latin typeface="Times New Roman"/>
                          <a:ea typeface="Times New Roman"/>
                        </a:rPr>
                        <a:t>Non-interest expense (numerator)</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marR="76200" algn="r">
                        <a:lnSpc>
                          <a:spcPct val="99600"/>
                        </a:lnSpc>
                      </a:pPr>
                      <a:r>
                        <a:rPr sz="1000">
                          <a:solidFill>
                            <a:srgbClr val="000000"/>
                          </a:solidFill>
                          <a:latin typeface="Times New Roman"/>
                          <a:ea typeface="Times New Roman"/>
                        </a:rPr>
                        <a:t>$165,184</a:t>
                      </a:r>
                    </a:p>
                  </a:txBody>
                  <a:tcPr marL="0" marR="27432" marT="0" marB="18288"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pPr>
                      <a:r>
                        <a:rPr sz="1000">
                          <a:solidFill>
                            <a:srgbClr val="000000"/>
                          </a:solidFill>
                          <a:latin typeface="Times New Roman"/>
                          <a:ea typeface="Times New Roman"/>
                        </a:rPr>
                        <a:t>$161,166</a:t>
                      </a:r>
                    </a:p>
                  </a:txBody>
                  <a:tcPr marL="0" marR="27432" marT="0" marB="18288"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pPr>
                      <a:r>
                        <a:rPr sz="1000">
                          <a:solidFill>
                            <a:srgbClr val="000000"/>
                          </a:solidFill>
                          <a:latin typeface="Times New Roman"/>
                          <a:ea typeface="Times New Roman"/>
                        </a:rPr>
                        <a:t>$151,652</a:t>
                      </a:r>
                    </a:p>
                  </a:txBody>
                  <a:tcPr marL="0" marR="27432" marT="0" marB="18288" anchor="b">
                    <a:lnL w="0"/>
                    <a:lnR w="0"/>
                    <a:lnT w="12700" cmpd="sng">
                      <a:solidFill>
                        <a:srgbClr val="000000"/>
                      </a:solidFill>
                      <a:prstDash val="solid"/>
                    </a:lnT>
                    <a:lnB w="38100" cmpd="dbl">
                      <a:solidFill>
                        <a:srgbClr val="000000"/>
                      </a:solidFill>
                      <a:prstDash val="solid"/>
                    </a:lnB>
                    <a:noFill/>
                  </a:tcPr>
                </a:tc>
                <a:extLst>
                  <a:ext uri="{0D108BD9-81ED-4DB2-BD59-A6C34878D82A}">
                    <a16:rowId xmlns:a16="http://schemas.microsoft.com/office/drawing/2014/main" val="10008"/>
                  </a:ext>
                </a:extLst>
              </a:tr>
              <a:tr h="190500">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extLst>
                  <a:ext uri="{0D108BD9-81ED-4DB2-BD59-A6C34878D82A}">
                    <a16:rowId xmlns:a16="http://schemas.microsoft.com/office/drawing/2014/main" val="10009"/>
                  </a:ext>
                </a:extLst>
              </a:tr>
              <a:tr h="190500">
                <a:tc>
                  <a:txBody>
                    <a:bodyPr/>
                    <a:lstStyle/>
                    <a:p>
                      <a:pPr algn="l">
                        <a:lnSpc>
                          <a:spcPct val="99600"/>
                        </a:lnSpc>
                      </a:pPr>
                      <a:r>
                        <a:rPr sz="1000">
                          <a:solidFill>
                            <a:srgbClr val="000000"/>
                          </a:solidFill>
                          <a:latin typeface="Times New Roman"/>
                          <a:ea typeface="Times New Roman"/>
                        </a:rPr>
                        <a:t>Net interest income</a:t>
                      </a:r>
                    </a:p>
                  </a:txBody>
                  <a:tcPr marL="27432" marR="27432"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pPr>
                      <a:r>
                        <a:rPr sz="1000">
                          <a:solidFill>
                            <a:srgbClr val="000000"/>
                          </a:solidFill>
                          <a:latin typeface="Times New Roman"/>
                          <a:ea typeface="Times New Roman"/>
                        </a:rPr>
                        <a:t>$225,911</a:t>
                      </a:r>
                    </a:p>
                  </a:txBody>
                  <a:tcPr marL="0" marR="27432"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pPr>
                      <a:r>
                        <a:rPr sz="1000">
                          <a:solidFill>
                            <a:srgbClr val="000000"/>
                          </a:solidFill>
                          <a:latin typeface="Times New Roman"/>
                          <a:ea typeface="Times New Roman"/>
                        </a:rPr>
                        <a:t>$215,582</a:t>
                      </a:r>
                    </a:p>
                  </a:txBody>
                  <a:tcPr marL="0" marR="27432"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pPr>
                      <a:r>
                        <a:rPr sz="1000">
                          <a:solidFill>
                            <a:srgbClr val="000000"/>
                          </a:solidFill>
                          <a:latin typeface="Times New Roman"/>
                          <a:ea typeface="Times New Roman"/>
                        </a:rPr>
                        <a:t>$165,613</a:t>
                      </a:r>
                    </a:p>
                  </a:txBody>
                  <a:tcPr marL="0" marR="27432" marT="0" marB="18288" anchor="b">
                    <a:lnL w="0"/>
                    <a:lnR w="0"/>
                    <a:lnT w="0"/>
                    <a:lnB w="0"/>
                    <a:noFill/>
                  </a:tcPr>
                </a:tc>
                <a:extLst>
                  <a:ext uri="{0D108BD9-81ED-4DB2-BD59-A6C34878D82A}">
                    <a16:rowId xmlns:a16="http://schemas.microsoft.com/office/drawing/2014/main" val="10010"/>
                  </a:ext>
                </a:extLst>
              </a:tr>
              <a:tr h="190500">
                <a:tc gridSpan="2">
                  <a:txBody>
                    <a:bodyPr/>
                    <a:lstStyle/>
                    <a:p>
                      <a:pPr algn="l">
                        <a:lnSpc>
                          <a:spcPct val="99600"/>
                        </a:lnSpc>
                      </a:pPr>
                      <a:r>
                        <a:rPr sz="1000">
                          <a:solidFill>
                            <a:srgbClr val="000000"/>
                          </a:solidFill>
                          <a:latin typeface="Times New Roman"/>
                          <a:ea typeface="Times New Roman"/>
                        </a:rPr>
                        <a:t>Tax equivalent adjustment</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marR="76200" algn="r">
                        <a:lnSpc>
                          <a:spcPct val="99600"/>
                        </a:lnSpc>
                        <a:tabLst>
                          <a:tab pos="529463" algn="l"/>
                        </a:tabLst>
                      </a:pPr>
                      <a:r>
                        <a:rPr sz="1000">
                          <a:solidFill>
                            <a:srgbClr val="000000"/>
                          </a:solidFill>
                          <a:latin typeface="Times New Roman"/>
                          <a:ea typeface="Times New Roman"/>
                        </a:rPr>
                        <a:t>	4,310</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529463" algn="l"/>
                        </a:tabLst>
                      </a:pPr>
                      <a:r>
                        <a:rPr sz="1000">
                          <a:solidFill>
                            <a:srgbClr val="000000"/>
                          </a:solidFill>
                          <a:latin typeface="Times New Roman"/>
                          <a:ea typeface="Times New Roman"/>
                        </a:rPr>
                        <a:t>	3,970</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538988" algn="l"/>
                        </a:tabLst>
                      </a:pPr>
                      <a:r>
                        <a:rPr sz="1000">
                          <a:solidFill>
                            <a:srgbClr val="000000"/>
                          </a:solidFill>
                          <a:latin typeface="Times New Roman"/>
                          <a:ea typeface="Times New Roman"/>
                        </a:rPr>
                        <a:t>	3,184</a:t>
                      </a:r>
                    </a:p>
                  </a:txBody>
                  <a:tcPr marL="0" marR="9144" marT="0" marB="18288" anchor="b">
                    <a:lnL w="0"/>
                    <a:lnR w="0"/>
                    <a:lnT w="0"/>
                    <a:lnB w="0"/>
                    <a:noFill/>
                  </a:tcPr>
                </a:tc>
                <a:extLst>
                  <a:ext uri="{0D108BD9-81ED-4DB2-BD59-A6C34878D82A}">
                    <a16:rowId xmlns:a16="http://schemas.microsoft.com/office/drawing/2014/main" val="10011"/>
                  </a:ext>
                </a:extLst>
              </a:tr>
              <a:tr h="190500">
                <a:tc gridSpan="2">
                  <a:txBody>
                    <a:bodyPr/>
                    <a:lstStyle/>
                    <a:p>
                      <a:pPr algn="l">
                        <a:lnSpc>
                          <a:spcPct val="99600"/>
                        </a:lnSpc>
                      </a:pPr>
                      <a:r>
                        <a:rPr sz="1000">
                          <a:solidFill>
                            <a:srgbClr val="000000"/>
                          </a:solidFill>
                          <a:latin typeface="Times New Roman"/>
                          <a:ea typeface="Times New Roman"/>
                        </a:rPr>
                        <a:t>Plus: Total non-interest income</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marR="76200" algn="r">
                        <a:lnSpc>
                          <a:spcPct val="99600"/>
                        </a:lnSpc>
                        <a:tabLst>
                          <a:tab pos="465963" algn="l"/>
                        </a:tabLst>
                      </a:pPr>
                      <a:r>
                        <a:rPr sz="1000">
                          <a:solidFill>
                            <a:srgbClr val="000000"/>
                          </a:solidFill>
                          <a:latin typeface="Times New Roman"/>
                          <a:ea typeface="Times New Roman"/>
                        </a:rPr>
                        <a:t>	54,321</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465963" algn="l"/>
                        </a:tabLst>
                      </a:pPr>
                      <a:r>
                        <a:rPr sz="1000">
                          <a:solidFill>
                            <a:srgbClr val="000000"/>
                          </a:solidFill>
                          <a:latin typeface="Times New Roman"/>
                          <a:ea typeface="Times New Roman"/>
                        </a:rPr>
                        <a:t>	59,162</a:t>
                      </a:r>
                    </a:p>
                  </a:txBody>
                  <a:tcPr marL="0" marR="9144" marT="0" marB="18288"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475488" algn="l"/>
                        </a:tabLst>
                      </a:pPr>
                      <a:r>
                        <a:rPr sz="1000">
                          <a:solidFill>
                            <a:srgbClr val="000000"/>
                          </a:solidFill>
                          <a:latin typeface="Times New Roman"/>
                          <a:ea typeface="Times New Roman"/>
                        </a:rPr>
                        <a:t>	63,881</a:t>
                      </a:r>
                    </a:p>
                  </a:txBody>
                  <a:tcPr marL="0" marR="9144" marT="0" marB="18288" anchor="b">
                    <a:lnL w="0"/>
                    <a:lnR w="0"/>
                    <a:lnT w="0"/>
                    <a:lnB w="0"/>
                    <a:noFill/>
                  </a:tcPr>
                </a:tc>
                <a:extLst>
                  <a:ext uri="{0D108BD9-81ED-4DB2-BD59-A6C34878D82A}">
                    <a16:rowId xmlns:a16="http://schemas.microsoft.com/office/drawing/2014/main" val="10012"/>
                  </a:ext>
                </a:extLst>
              </a:tr>
              <a:tr h="190500">
                <a:tc gridSpan="2">
                  <a:txBody>
                    <a:bodyPr/>
                    <a:lstStyle/>
                    <a:p>
                      <a:pPr algn="l">
                        <a:lnSpc>
                          <a:spcPct val="99600"/>
                        </a:lnSpc>
                      </a:pPr>
                      <a:r>
                        <a:rPr sz="1000">
                          <a:solidFill>
                            <a:srgbClr val="000000"/>
                          </a:solidFill>
                          <a:latin typeface="Times New Roman"/>
                          <a:ea typeface="Times New Roman"/>
                        </a:rPr>
                        <a:t>Less: Investment securities (gains) losses, net</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marR="76200" algn="r">
                        <a:lnSpc>
                          <a:spcPct val="99600"/>
                        </a:lnSpc>
                        <a:tabLst>
                          <a:tab pos="751713" algn="l"/>
                        </a:tabLst>
                      </a:pPr>
                      <a:r>
                        <a:rPr sz="1000">
                          <a:solidFill>
                            <a:srgbClr val="000000"/>
                          </a:solidFill>
                          <a:latin typeface="Times New Roman"/>
                          <a:ea typeface="Times New Roman"/>
                        </a:rPr>
                        <a:t>	1</a:t>
                      </a:r>
                    </a:p>
                  </a:txBody>
                  <a:tcPr marL="0" marR="9144" marT="0" marB="18288"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688213" algn="l"/>
                        </a:tabLst>
                      </a:pPr>
                      <a:r>
                        <a:rPr sz="1000">
                          <a:solidFill>
                            <a:srgbClr val="000000"/>
                          </a:solidFill>
                          <a:latin typeface="Times New Roman"/>
                          <a:ea typeface="Times New Roman"/>
                        </a:rPr>
                        <a:t>	53</a:t>
                      </a:r>
                    </a:p>
                  </a:txBody>
                  <a:tcPr marL="0" marR="9144" marT="0" marB="18288"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670306" algn="l"/>
                        </a:tabLst>
                      </a:pPr>
                      <a:r>
                        <a:rPr sz="1000">
                          <a:solidFill>
                            <a:srgbClr val="000000"/>
                          </a:solidFill>
                          <a:latin typeface="Times New Roman"/>
                          <a:ea typeface="Times New Roman"/>
                        </a:rPr>
                        <a:t>	(5)</a:t>
                      </a:r>
                    </a:p>
                  </a:txBody>
                  <a:tcPr marL="0" marR="9144" marT="0" marB="18288" anchor="b">
                    <a:lnL w="0"/>
                    <a:lnR w="0"/>
                    <a:lnT w="0"/>
                    <a:lnB w="12700" cmpd="sng">
                      <a:solidFill>
                        <a:srgbClr val="000000"/>
                      </a:solidFill>
                      <a:prstDash val="solid"/>
                    </a:lnB>
                    <a:noFill/>
                  </a:tcPr>
                </a:tc>
                <a:extLst>
                  <a:ext uri="{0D108BD9-81ED-4DB2-BD59-A6C34878D82A}">
                    <a16:rowId xmlns:a16="http://schemas.microsoft.com/office/drawing/2014/main" val="10013"/>
                  </a:ext>
                </a:extLst>
              </a:tr>
              <a:tr h="190500">
                <a:tc gridSpan="2">
                  <a:txBody>
                    <a:bodyPr/>
                    <a:lstStyle/>
                    <a:p>
                      <a:pPr algn="l">
                        <a:lnSpc>
                          <a:spcPct val="99600"/>
                        </a:lnSpc>
                      </a:pPr>
                      <a:r>
                        <a:rPr sz="1000">
                          <a:solidFill>
                            <a:srgbClr val="000000"/>
                          </a:solidFill>
                          <a:latin typeface="Times New Roman"/>
                          <a:ea typeface="Times New Roman"/>
                        </a:rPr>
                        <a:t>Total revenue (denominator)</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marR="76200" algn="r">
                        <a:lnSpc>
                          <a:spcPct val="99600"/>
                        </a:lnSpc>
                        <a:tabLst>
                          <a:tab pos="338963" algn="l"/>
                        </a:tabLst>
                      </a:pPr>
                      <a:r>
                        <a:rPr sz="1000">
                          <a:solidFill>
                            <a:srgbClr val="000000"/>
                          </a:solidFill>
                          <a:latin typeface="Times New Roman"/>
                          <a:ea typeface="Times New Roman"/>
                        </a:rPr>
                        <a:t>	$284,543</a:t>
                      </a:r>
                    </a:p>
                  </a:txBody>
                  <a:tcPr marL="0" marR="9144" marT="0" marB="18288"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338963" algn="l"/>
                        </a:tabLst>
                      </a:pPr>
                      <a:r>
                        <a:rPr sz="1000">
                          <a:solidFill>
                            <a:srgbClr val="000000"/>
                          </a:solidFill>
                          <a:latin typeface="Times New Roman"/>
                          <a:ea typeface="Times New Roman"/>
                        </a:rPr>
                        <a:t>	$278,767</a:t>
                      </a:r>
                    </a:p>
                  </a:txBody>
                  <a:tcPr marL="0" marR="9144" marT="0" marB="18288"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348488" algn="l"/>
                        </a:tabLst>
                      </a:pPr>
                      <a:r>
                        <a:rPr sz="1000">
                          <a:solidFill>
                            <a:srgbClr val="000000"/>
                          </a:solidFill>
                          <a:latin typeface="Times New Roman"/>
                          <a:ea typeface="Times New Roman"/>
                        </a:rPr>
                        <a:t>	$232,673</a:t>
                      </a:r>
                    </a:p>
                  </a:txBody>
                  <a:tcPr marL="0" marR="9144" marT="0" marB="18288" anchor="b">
                    <a:lnL w="0"/>
                    <a:lnR w="0"/>
                    <a:lnT w="12700" cmpd="sng">
                      <a:solidFill>
                        <a:srgbClr val="000000"/>
                      </a:solidFill>
                      <a:prstDash val="solid"/>
                    </a:lnT>
                    <a:lnB w="38100" cmpd="dbl">
                      <a:solidFill>
                        <a:srgbClr val="000000"/>
                      </a:solidFill>
                      <a:prstDash val="solid"/>
                    </a:lnB>
                    <a:noFill/>
                  </a:tcPr>
                </a:tc>
                <a:extLst>
                  <a:ext uri="{0D108BD9-81ED-4DB2-BD59-A6C34878D82A}">
                    <a16:rowId xmlns:a16="http://schemas.microsoft.com/office/drawing/2014/main" val="10014"/>
                  </a:ext>
                </a:extLst>
              </a:tr>
              <a:tr h="190500">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extLst>
                  <a:ext uri="{0D108BD9-81ED-4DB2-BD59-A6C34878D82A}">
                    <a16:rowId xmlns:a16="http://schemas.microsoft.com/office/drawing/2014/main" val="10015"/>
                  </a:ext>
                </a:extLst>
              </a:tr>
              <a:tr h="190500">
                <a:tc gridSpan="2">
                  <a:txBody>
                    <a:bodyPr/>
                    <a:lstStyle/>
                    <a:p>
                      <a:pPr algn="l">
                        <a:lnSpc>
                          <a:spcPct val="99600"/>
                        </a:lnSpc>
                      </a:pPr>
                      <a:r>
                        <a:rPr sz="1000">
                          <a:solidFill>
                            <a:srgbClr val="000000"/>
                          </a:solidFill>
                          <a:latin typeface="Times New Roman"/>
                          <a:ea typeface="Times New Roman"/>
                        </a:rPr>
                        <a:t>Efficiency ratio</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algn="r">
                        <a:lnSpc>
                          <a:spcPct val="99600"/>
                        </a:lnSpc>
                        <a:tabLst>
                          <a:tab pos="889" algn="l"/>
                          <a:tab pos="370332" algn="l"/>
                        </a:tabLst>
                      </a:pPr>
                      <a:r>
                        <a:rPr sz="1000">
                          <a:solidFill>
                            <a:srgbClr val="000000"/>
                          </a:solidFill>
                          <a:latin typeface="Times New Roman"/>
                          <a:ea typeface="Times New Roman"/>
                        </a:rPr>
                        <a:t>	58.1%	</a:t>
                      </a:r>
                    </a:p>
                  </a:txBody>
                  <a:tcPr marL="0" marR="9144" marT="0" marB="18288" anchor="b">
                    <a:lnL w="0"/>
                    <a:lnR w="0"/>
                    <a:lnT w="0"/>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889" algn="l"/>
                          <a:tab pos="370332" algn="l"/>
                        </a:tabLst>
                      </a:pPr>
                      <a:r>
                        <a:rPr sz="1000">
                          <a:solidFill>
                            <a:srgbClr val="000000"/>
                          </a:solidFill>
                          <a:latin typeface="Times New Roman"/>
                          <a:ea typeface="Times New Roman"/>
                        </a:rPr>
                        <a:t>	57.8%	</a:t>
                      </a:r>
                    </a:p>
                  </a:txBody>
                  <a:tcPr marL="0" marR="9144" marT="0" marB="18288" anchor="b">
                    <a:lnL w="0"/>
                    <a:lnR w="0"/>
                    <a:lnT w="0"/>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889" algn="l"/>
                          <a:tab pos="370332" algn="l"/>
                        </a:tabLst>
                      </a:pPr>
                      <a:r>
                        <a:rPr sz="1000">
                          <a:solidFill>
                            <a:srgbClr val="000000"/>
                          </a:solidFill>
                          <a:latin typeface="Times New Roman"/>
                          <a:ea typeface="Times New Roman"/>
                        </a:rPr>
                        <a:t>	65.2%	</a:t>
                      </a:r>
                    </a:p>
                  </a:txBody>
                  <a:tcPr marL="0" marR="9144" marT="0" marB="18288" anchor="b">
                    <a:lnL w="0"/>
                    <a:lnR w="0"/>
                    <a:lnT w="0"/>
                    <a:lnB w="38100" cmpd="dbl">
                      <a:solidFill>
                        <a:srgbClr val="000000"/>
                      </a:solidFill>
                      <a:prstDash val="solid"/>
                    </a:lnB>
                    <a:noFill/>
                  </a:tcPr>
                </a:tc>
                <a:extLst>
                  <a:ext uri="{0D108BD9-81ED-4DB2-BD59-A6C34878D82A}">
                    <a16:rowId xmlns:a16="http://schemas.microsoft.com/office/drawing/2014/main" val="10016"/>
                  </a:ext>
                </a:extLst>
              </a:tr>
            </a:tbl>
          </a:graphicData>
        </a:graphic>
      </p:graphicFrame>
      <p:graphicFrame>
        <p:nvGraphicFramePr>
          <p:cNvPr id="5" name="New Table"/>
          <p:cNvGraphicFramePr>
            <a:graphicFrameLocks noGrp="1"/>
          </p:cNvGraphicFramePr>
          <p:nvPr/>
        </p:nvGraphicFramePr>
        <p:xfrm>
          <a:off x="175006" y="4121785"/>
          <a:ext cx="8591550" cy="2527409"/>
        </p:xfrm>
        <a:graphic>
          <a:graphicData uri="http://schemas.openxmlformats.org/drawingml/2006/table">
            <a:tbl>
              <a:tblPr>
                <a:tableStyleId>{5C22544A-7EE6-4342-B048-85BDC9FD1C3A}</a:tableStyleId>
              </a:tblPr>
              <a:tblGrid>
                <a:gridCol w="3381375">
                  <a:extLst>
                    <a:ext uri="{9D8B030D-6E8A-4147-A177-3AD203B41FA5}">
                      <a16:colId xmlns:a16="http://schemas.microsoft.com/office/drawing/2014/main" val="20000"/>
                    </a:ext>
                  </a:extLst>
                </a:gridCol>
                <a:gridCol w="962025">
                  <a:extLst>
                    <a:ext uri="{9D8B030D-6E8A-4147-A177-3AD203B41FA5}">
                      <a16:colId xmlns:a16="http://schemas.microsoft.com/office/drawing/2014/main" val="20001"/>
                    </a:ext>
                  </a:extLst>
                </a:gridCol>
                <a:gridCol w="142875">
                  <a:extLst>
                    <a:ext uri="{9D8B030D-6E8A-4147-A177-3AD203B41FA5}">
                      <a16:colId xmlns:a16="http://schemas.microsoft.com/office/drawing/2014/main" val="20002"/>
                    </a:ext>
                  </a:extLst>
                </a:gridCol>
                <a:gridCol w="904875">
                  <a:extLst>
                    <a:ext uri="{9D8B030D-6E8A-4147-A177-3AD203B41FA5}">
                      <a16:colId xmlns:a16="http://schemas.microsoft.com/office/drawing/2014/main" val="20003"/>
                    </a:ext>
                  </a:extLst>
                </a:gridCol>
                <a:gridCol w="104775">
                  <a:extLst>
                    <a:ext uri="{9D8B030D-6E8A-4147-A177-3AD203B41FA5}">
                      <a16:colId xmlns:a16="http://schemas.microsoft.com/office/drawing/2014/main" val="20004"/>
                    </a:ext>
                  </a:extLst>
                </a:gridCol>
                <a:gridCol w="952500">
                  <a:extLst>
                    <a:ext uri="{9D8B030D-6E8A-4147-A177-3AD203B41FA5}">
                      <a16:colId xmlns:a16="http://schemas.microsoft.com/office/drawing/2014/main" val="20005"/>
                    </a:ext>
                  </a:extLst>
                </a:gridCol>
                <a:gridCol w="85725">
                  <a:extLst>
                    <a:ext uri="{9D8B030D-6E8A-4147-A177-3AD203B41FA5}">
                      <a16:colId xmlns:a16="http://schemas.microsoft.com/office/drawing/2014/main" val="20006"/>
                    </a:ext>
                  </a:extLst>
                </a:gridCol>
                <a:gridCol w="952500">
                  <a:extLst>
                    <a:ext uri="{9D8B030D-6E8A-4147-A177-3AD203B41FA5}">
                      <a16:colId xmlns:a16="http://schemas.microsoft.com/office/drawing/2014/main" val="20007"/>
                    </a:ext>
                  </a:extLst>
                </a:gridCol>
                <a:gridCol w="152400">
                  <a:extLst>
                    <a:ext uri="{9D8B030D-6E8A-4147-A177-3AD203B41FA5}">
                      <a16:colId xmlns:a16="http://schemas.microsoft.com/office/drawing/2014/main" val="20008"/>
                    </a:ext>
                  </a:extLst>
                </a:gridCol>
                <a:gridCol w="952500">
                  <a:extLst>
                    <a:ext uri="{9D8B030D-6E8A-4147-A177-3AD203B41FA5}">
                      <a16:colId xmlns:a16="http://schemas.microsoft.com/office/drawing/2014/main" val="20009"/>
                    </a:ext>
                  </a:extLst>
                </a:gridCol>
              </a:tblGrid>
              <a:tr h="161925">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12700" cmpd="sng">
                      <a:solidFill>
                        <a:srgbClr val="000000"/>
                      </a:solidFill>
                      <a:prstDash val="solid"/>
                    </a:lnB>
                    <a:noFill/>
                  </a:tcPr>
                </a:tc>
                <a:tc>
                  <a:txBody>
                    <a:bodyPr/>
                    <a:lstStyle/>
                    <a:p>
                      <a:endParaRPr sz="100"/>
                    </a:p>
                  </a:txBody>
                  <a:tcPr marL="0" marR="0" marT="0" marB="0" anchor="b">
                    <a:lnL w="0"/>
                    <a:lnR w="0"/>
                    <a:lnT w="0"/>
                    <a:lnB w="12700" cmpd="sng">
                      <a:solidFill>
                        <a:srgbClr val="000000"/>
                      </a:solidFill>
                      <a:prstDash val="solid"/>
                    </a:lnB>
                    <a:noFill/>
                  </a:tcPr>
                </a:tc>
                <a:tc>
                  <a:txBody>
                    <a:bodyPr/>
                    <a:lstStyle/>
                    <a:p>
                      <a:endParaRPr sz="100"/>
                    </a:p>
                  </a:txBody>
                  <a:tcPr marL="0" marR="0" marT="0" marB="0" anchor="b">
                    <a:lnL w="0"/>
                    <a:lnR w="0"/>
                    <a:lnT w="0"/>
                    <a:lnB w="12700" cmpd="sng">
                      <a:solidFill>
                        <a:srgbClr val="000000"/>
                      </a:solidFill>
                      <a:prstDash val="solid"/>
                    </a:lnB>
                    <a:noFill/>
                  </a:tcPr>
                </a:tc>
                <a:tc>
                  <a:txBody>
                    <a:bodyPr/>
                    <a:lstStyle/>
                    <a:p>
                      <a:endParaRPr sz="100"/>
                    </a:p>
                  </a:txBody>
                  <a:tcPr marL="0" marR="0" marT="0" marB="0" anchor="b">
                    <a:lnL w="0"/>
                    <a:lnR w="0"/>
                    <a:lnT w="0"/>
                    <a:lnB w="12700" cmpd="sng">
                      <a:solidFill>
                        <a:srgbClr val="000000"/>
                      </a:solidFill>
                      <a:prstDash val="solid"/>
                    </a:lnB>
                    <a:noFill/>
                  </a:tcPr>
                </a:tc>
                <a:tc>
                  <a:txBody>
                    <a:bodyPr/>
                    <a:lstStyle/>
                    <a:p>
                      <a:endParaRPr sz="100"/>
                    </a:p>
                  </a:txBody>
                  <a:tcPr marL="0" marR="0" marT="0" marB="0" anchor="b">
                    <a:lnL w="0"/>
                    <a:lnR w="0"/>
                    <a:lnT w="0"/>
                    <a:lnB w="12700" cmpd="sng">
                      <a:solidFill>
                        <a:srgbClr val="000000"/>
                      </a:solidFill>
                      <a:prstDash val="solid"/>
                    </a:lnB>
                    <a:noFill/>
                  </a:tcPr>
                </a:tc>
                <a:tc>
                  <a:txBody>
                    <a:bodyPr/>
                    <a:lstStyle/>
                    <a:p>
                      <a:endParaRPr sz="100"/>
                    </a:p>
                  </a:txBody>
                  <a:tcPr marL="0" marR="0" marT="0" marB="0" anchor="b">
                    <a:lnL w="0"/>
                    <a:lnR w="0"/>
                    <a:lnT w="0"/>
                    <a:lnB w="12700" cmpd="sng">
                      <a:solidFill>
                        <a:srgbClr val="000000"/>
                      </a:solidFill>
                      <a:prstDash val="solid"/>
                    </a:lnB>
                    <a:noFill/>
                  </a:tcPr>
                </a:tc>
                <a:tc>
                  <a:txBody>
                    <a:bodyPr/>
                    <a:lstStyle/>
                    <a:p>
                      <a:endParaRPr sz="100"/>
                    </a:p>
                  </a:txBody>
                  <a:tcPr marL="0" marR="0" marT="0" marB="0" anchor="b">
                    <a:lnL w="0"/>
                    <a:lnR w="0"/>
                    <a:lnT w="0"/>
                    <a:lnB w="12700" cmpd="sng">
                      <a:solidFill>
                        <a:srgbClr val="000000"/>
                      </a:solidFill>
                      <a:prstDash val="solid"/>
                    </a:lnB>
                    <a:noFill/>
                  </a:tcPr>
                </a:tc>
                <a:tc>
                  <a:txBody>
                    <a:bodyPr/>
                    <a:lstStyle/>
                    <a:p>
                      <a:endParaRPr sz="100"/>
                    </a:p>
                  </a:txBody>
                  <a:tcPr marL="0" marR="0" marT="0" marB="0" anchor="b">
                    <a:lnL w="0"/>
                    <a:lnR w="0"/>
                    <a:lnT w="0"/>
                    <a:lnB w="12700" cmpd="sng">
                      <a:solidFill>
                        <a:srgbClr val="000000"/>
                      </a:solidFill>
                      <a:prstDash val="solid"/>
                    </a:lnB>
                    <a:noFill/>
                  </a:tcPr>
                </a:tc>
                <a:tc>
                  <a:txBody>
                    <a:bodyPr/>
                    <a:lstStyle/>
                    <a:p>
                      <a:endParaRPr sz="100"/>
                    </a:p>
                  </a:txBody>
                  <a:tcPr marL="0" marR="0" marT="0" marB="0" anchor="b">
                    <a:lnL w="0"/>
                    <a:lnR w="0"/>
                    <a:lnT w="0"/>
                    <a:lnB w="12700" cmpd="sng">
                      <a:solidFill>
                        <a:srgbClr val="000000"/>
                      </a:solidFill>
                      <a:prstDash val="solid"/>
                    </a:lnB>
                    <a:noFill/>
                  </a:tcPr>
                </a:tc>
                <a:extLst>
                  <a:ext uri="{0D108BD9-81ED-4DB2-BD59-A6C34878D82A}">
                    <a16:rowId xmlns:a16="http://schemas.microsoft.com/office/drawing/2014/main" val="10000"/>
                  </a:ext>
                </a:extLst>
              </a:tr>
              <a:tr h="161925">
                <a:tc>
                  <a:txBody>
                    <a:bodyPr/>
                    <a:lstStyle/>
                    <a:p>
                      <a:endParaRPr sz="100"/>
                    </a:p>
                  </a:txBody>
                  <a:tcPr marL="0" marR="0" marT="0" marB="0" anchor="b">
                    <a:lnL w="0"/>
                    <a:lnR w="0"/>
                    <a:lnT w="0"/>
                    <a:lnB w="0"/>
                    <a:noFill/>
                  </a:tcPr>
                </a:tc>
                <a:tc>
                  <a:txBody>
                    <a:bodyPr/>
                    <a:lstStyle/>
                    <a:p>
                      <a:pPr algn="ctr">
                        <a:lnSpc>
                          <a:spcPct val="99600"/>
                        </a:lnSpc>
                      </a:pPr>
                      <a:r>
                        <a:rPr sz="1000" b="1">
                          <a:solidFill>
                            <a:srgbClr val="000000"/>
                          </a:solidFill>
                          <a:latin typeface="Times New Roman"/>
                          <a:ea typeface="Times New Roman"/>
                        </a:rPr>
                        <a:t>Dec 31</a:t>
                      </a:r>
                    </a:p>
                  </a:txBody>
                  <a:tcPr marL="27432" marR="27432" marT="0" marB="0" anchor="b">
                    <a:lnL w="0"/>
                    <a:lnR w="0"/>
                    <a:lnT w="12700" cmpd="sng">
                      <a:solidFill>
                        <a:srgbClr val="000000"/>
                      </a:solidFill>
                      <a:prstDash val="solid"/>
                    </a:lnT>
                    <a:lnB w="0"/>
                    <a:noFill/>
                  </a:tcPr>
                </a:tc>
                <a:tc>
                  <a:txBody>
                    <a:bodyPr/>
                    <a:lstStyle/>
                    <a:p>
                      <a:endParaRPr sz="100"/>
                    </a:p>
                  </a:txBody>
                  <a:tcPr marL="0" marR="0" marT="0" marB="0" anchor="b">
                    <a:lnL w="0"/>
                    <a:lnR w="0"/>
                    <a:lnT w="12700" cmpd="sng">
                      <a:solidFill>
                        <a:srgbClr val="000000"/>
                      </a:solidFill>
                      <a:prstDash val="solid"/>
                    </a:lnT>
                    <a:lnB w="0"/>
                    <a:noFill/>
                  </a:tcPr>
                </a:tc>
                <a:tc>
                  <a:txBody>
                    <a:bodyPr/>
                    <a:lstStyle/>
                    <a:p>
                      <a:pPr algn="ctr">
                        <a:lnSpc>
                          <a:spcPct val="99600"/>
                        </a:lnSpc>
                      </a:pPr>
                      <a:r>
                        <a:rPr sz="1000" b="1">
                          <a:solidFill>
                            <a:srgbClr val="000000"/>
                          </a:solidFill>
                          <a:latin typeface="Times New Roman"/>
                          <a:ea typeface="Times New Roman"/>
                        </a:rPr>
                        <a:t>Sep 30</a:t>
                      </a:r>
                    </a:p>
                  </a:txBody>
                  <a:tcPr marL="27432" marR="27432" marT="0" marB="0" anchor="b">
                    <a:lnL w="0"/>
                    <a:lnR w="0"/>
                    <a:lnT w="12700" cmpd="sng">
                      <a:solidFill>
                        <a:srgbClr val="000000"/>
                      </a:solidFill>
                      <a:prstDash val="solid"/>
                    </a:lnT>
                    <a:lnB w="0"/>
                    <a:noFill/>
                  </a:tcPr>
                </a:tc>
                <a:tc>
                  <a:txBody>
                    <a:bodyPr/>
                    <a:lstStyle/>
                    <a:p>
                      <a:endParaRPr sz="100"/>
                    </a:p>
                  </a:txBody>
                  <a:tcPr marL="0" marR="0" marT="0" marB="0" anchor="b">
                    <a:lnL w="0"/>
                    <a:lnR w="0"/>
                    <a:lnT w="12700" cmpd="sng">
                      <a:solidFill>
                        <a:srgbClr val="000000"/>
                      </a:solidFill>
                      <a:prstDash val="solid"/>
                    </a:lnT>
                    <a:lnB w="0"/>
                    <a:noFill/>
                  </a:tcPr>
                </a:tc>
                <a:tc>
                  <a:txBody>
                    <a:bodyPr/>
                    <a:lstStyle/>
                    <a:p>
                      <a:pPr algn="ctr">
                        <a:lnSpc>
                          <a:spcPct val="99600"/>
                        </a:lnSpc>
                      </a:pPr>
                      <a:r>
                        <a:rPr sz="1000" b="1">
                          <a:solidFill>
                            <a:srgbClr val="000000"/>
                          </a:solidFill>
                          <a:latin typeface="Times New Roman"/>
                          <a:ea typeface="Times New Roman"/>
                        </a:rPr>
                        <a:t>Jun 30</a:t>
                      </a:r>
                    </a:p>
                  </a:txBody>
                  <a:tcPr marL="27432" marR="27432" marT="0" marB="0" anchor="b">
                    <a:lnL w="0"/>
                    <a:lnR w="0"/>
                    <a:lnT w="12700" cmpd="sng">
                      <a:solidFill>
                        <a:srgbClr val="000000"/>
                      </a:solidFill>
                      <a:prstDash val="solid"/>
                    </a:lnT>
                    <a:lnB w="0"/>
                    <a:noFill/>
                  </a:tcPr>
                </a:tc>
                <a:tc>
                  <a:txBody>
                    <a:bodyPr/>
                    <a:lstStyle/>
                    <a:p>
                      <a:endParaRPr sz="100"/>
                    </a:p>
                  </a:txBody>
                  <a:tcPr marL="0" marR="0" marT="0" marB="0" anchor="b">
                    <a:lnL w="0"/>
                    <a:lnR w="0"/>
                    <a:lnT w="12700" cmpd="sng">
                      <a:solidFill>
                        <a:srgbClr val="000000"/>
                      </a:solidFill>
                      <a:prstDash val="solid"/>
                    </a:lnT>
                    <a:lnB w="0"/>
                    <a:noFill/>
                  </a:tcPr>
                </a:tc>
                <a:tc>
                  <a:txBody>
                    <a:bodyPr/>
                    <a:lstStyle/>
                    <a:p>
                      <a:pPr algn="ctr">
                        <a:lnSpc>
                          <a:spcPct val="99600"/>
                        </a:lnSpc>
                      </a:pPr>
                      <a:r>
                        <a:rPr sz="1000" b="1">
                          <a:solidFill>
                            <a:srgbClr val="000000"/>
                          </a:solidFill>
                          <a:latin typeface="Times New Roman"/>
                          <a:ea typeface="Times New Roman"/>
                        </a:rPr>
                        <a:t>Mar 31</a:t>
                      </a:r>
                    </a:p>
                  </a:txBody>
                  <a:tcPr marL="27432" marR="27432" marT="0" marB="0" anchor="b">
                    <a:lnL w="0"/>
                    <a:lnR w="0"/>
                    <a:lnT w="12700" cmpd="sng">
                      <a:solidFill>
                        <a:srgbClr val="000000"/>
                      </a:solidFill>
                      <a:prstDash val="solid"/>
                    </a:lnT>
                    <a:lnB w="0"/>
                    <a:noFill/>
                  </a:tcPr>
                </a:tc>
                <a:tc>
                  <a:txBody>
                    <a:bodyPr/>
                    <a:lstStyle/>
                    <a:p>
                      <a:endParaRPr sz="100"/>
                    </a:p>
                  </a:txBody>
                  <a:tcPr marL="0" marR="0" marT="0" marB="0" anchor="b">
                    <a:lnL w="0"/>
                    <a:lnR w="0"/>
                    <a:lnT w="12700" cmpd="sng">
                      <a:solidFill>
                        <a:srgbClr val="000000"/>
                      </a:solidFill>
                      <a:prstDash val="solid"/>
                    </a:lnT>
                    <a:lnB w="0"/>
                    <a:noFill/>
                  </a:tcPr>
                </a:tc>
                <a:tc>
                  <a:txBody>
                    <a:bodyPr/>
                    <a:lstStyle/>
                    <a:p>
                      <a:pPr algn="ctr">
                        <a:lnSpc>
                          <a:spcPct val="99600"/>
                        </a:lnSpc>
                      </a:pPr>
                      <a:r>
                        <a:rPr sz="1000" b="1">
                          <a:solidFill>
                            <a:srgbClr val="000000"/>
                          </a:solidFill>
                          <a:latin typeface="Times New Roman"/>
                          <a:ea typeface="Times New Roman"/>
                        </a:rPr>
                        <a:t>Dec 31</a:t>
                      </a:r>
                    </a:p>
                  </a:txBody>
                  <a:tcPr marL="27432" marR="27432" marT="0" marB="0" anchor="b">
                    <a:lnL w="0"/>
                    <a:lnR w="0"/>
                    <a:lnT w="12700" cmpd="sng">
                      <a:solidFill>
                        <a:srgbClr val="000000"/>
                      </a:solidFill>
                      <a:prstDash val="solid"/>
                    </a:lnT>
                    <a:lnB w="0"/>
                    <a:noFill/>
                  </a:tcPr>
                </a:tc>
                <a:extLst>
                  <a:ext uri="{0D108BD9-81ED-4DB2-BD59-A6C34878D82A}">
                    <a16:rowId xmlns:a16="http://schemas.microsoft.com/office/drawing/2014/main" val="10001"/>
                  </a:ext>
                </a:extLst>
              </a:tr>
              <a:tr h="171450">
                <a:tc>
                  <a:txBody>
                    <a:bodyPr/>
                    <a:lstStyle/>
                    <a:p>
                      <a:pPr algn="l">
                        <a:lnSpc>
                          <a:spcPct val="99600"/>
                        </a:lnSpc>
                      </a:pPr>
                      <a:r>
                        <a:rPr sz="1000" b="1" u="sng">
                          <a:solidFill>
                            <a:srgbClr val="000000"/>
                          </a:solidFill>
                          <a:latin typeface="Times New Roman"/>
                          <a:ea typeface="Times New Roman"/>
                        </a:rPr>
                        <a:t>Asset Quality, excluding PPP</a:t>
                      </a:r>
                    </a:p>
                  </a:txBody>
                  <a:tcPr marL="27432" marR="27432" marT="0" marB="0" anchor="b">
                    <a:lnL w="0"/>
                    <a:lnR w="0"/>
                    <a:lnT w="0"/>
                    <a:lnB w="0"/>
                    <a:noFill/>
                  </a:tcPr>
                </a:tc>
                <a:tc>
                  <a:txBody>
                    <a:bodyPr/>
                    <a:lstStyle/>
                    <a:p>
                      <a:pPr algn="ctr">
                        <a:lnSpc>
                          <a:spcPct val="99600"/>
                        </a:lnSpc>
                      </a:pPr>
                      <a:r>
                        <a:rPr sz="1000" b="1">
                          <a:solidFill>
                            <a:srgbClr val="000000"/>
                          </a:solidFill>
                          <a:latin typeface="Times New Roman"/>
                          <a:ea typeface="Times New Roman"/>
                        </a:rPr>
                        <a:t>2022</a:t>
                      </a:r>
                    </a:p>
                  </a:txBody>
                  <a:tcPr marL="27432" marR="27432" marT="0" marB="0"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algn="ctr">
                        <a:lnSpc>
                          <a:spcPct val="99600"/>
                        </a:lnSpc>
                      </a:pPr>
                      <a:r>
                        <a:rPr sz="1000" b="1">
                          <a:solidFill>
                            <a:srgbClr val="000000"/>
                          </a:solidFill>
                          <a:latin typeface="Times New Roman"/>
                          <a:ea typeface="Times New Roman"/>
                        </a:rPr>
                        <a:t>2022</a:t>
                      </a:r>
                    </a:p>
                  </a:txBody>
                  <a:tcPr marL="27432" marR="27432" marT="0" marB="0"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algn="ctr">
                        <a:lnSpc>
                          <a:spcPct val="99600"/>
                        </a:lnSpc>
                      </a:pPr>
                      <a:r>
                        <a:rPr sz="1000" b="1">
                          <a:solidFill>
                            <a:srgbClr val="000000"/>
                          </a:solidFill>
                          <a:latin typeface="Times New Roman"/>
                          <a:ea typeface="Times New Roman"/>
                        </a:rPr>
                        <a:t>2022</a:t>
                      </a:r>
                    </a:p>
                  </a:txBody>
                  <a:tcPr marL="27432" marR="27432" marT="0" marB="0"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algn="ctr">
                        <a:lnSpc>
                          <a:spcPct val="99600"/>
                        </a:lnSpc>
                      </a:pPr>
                      <a:r>
                        <a:rPr sz="1000" b="1">
                          <a:solidFill>
                            <a:srgbClr val="000000"/>
                          </a:solidFill>
                          <a:latin typeface="Times New Roman"/>
                          <a:ea typeface="Times New Roman"/>
                        </a:rPr>
                        <a:t>2022</a:t>
                      </a:r>
                    </a:p>
                  </a:txBody>
                  <a:tcPr marL="27432" marR="27432" marT="0" marB="0"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algn="ctr">
                        <a:lnSpc>
                          <a:spcPct val="99600"/>
                        </a:lnSpc>
                      </a:pPr>
                      <a:r>
                        <a:rPr sz="1000" b="1">
                          <a:solidFill>
                            <a:srgbClr val="000000"/>
                          </a:solidFill>
                          <a:latin typeface="Times New Roman"/>
                          <a:ea typeface="Times New Roman"/>
                        </a:rPr>
                        <a:t>2021</a:t>
                      </a:r>
                    </a:p>
                  </a:txBody>
                  <a:tcPr marL="27432" marR="27432" marT="0" marB="0" anchor="b">
                    <a:lnL w="0"/>
                    <a:lnR w="0"/>
                    <a:lnT w="0"/>
                    <a:lnB w="12700" cmpd="sng">
                      <a:solidFill>
                        <a:srgbClr val="000000"/>
                      </a:solidFill>
                      <a:prstDash val="solid"/>
                    </a:lnB>
                    <a:noFill/>
                  </a:tcPr>
                </a:tc>
                <a:extLst>
                  <a:ext uri="{0D108BD9-81ED-4DB2-BD59-A6C34878D82A}">
                    <a16:rowId xmlns:a16="http://schemas.microsoft.com/office/drawing/2014/main" val="10002"/>
                  </a:ext>
                </a:extLst>
              </a:tr>
              <a:tr h="171450">
                <a:tc>
                  <a:txBody>
                    <a:bodyPr/>
                    <a:lstStyle/>
                    <a:p>
                      <a:pPr algn="l">
                        <a:lnSpc>
                          <a:spcPct val="99600"/>
                        </a:lnSpc>
                      </a:pPr>
                      <a:r>
                        <a:rPr sz="1000">
                          <a:solidFill>
                            <a:srgbClr val="000000"/>
                          </a:solidFill>
                          <a:latin typeface="Times New Roman"/>
                          <a:ea typeface="Times New Roman"/>
                        </a:rPr>
                        <a:t>ACL - loans (numerator)</a:t>
                      </a:r>
                    </a:p>
                  </a:txBody>
                  <a:tcPr marL="27432" marR="27432" marT="0" marB="0" anchor="b">
                    <a:lnL w="0"/>
                    <a:lnR w="0"/>
                    <a:lnT w="0"/>
                    <a:lnB w="0"/>
                    <a:noFill/>
                  </a:tcPr>
                </a:tc>
                <a:tc>
                  <a:txBody>
                    <a:bodyPr/>
                    <a:lstStyle/>
                    <a:p>
                      <a:pPr marR="76200" algn="r">
                        <a:lnSpc>
                          <a:spcPct val="99600"/>
                        </a:lnSpc>
                        <a:tabLst>
                          <a:tab pos="367538" algn="l"/>
                        </a:tabLst>
                      </a:pPr>
                      <a:r>
                        <a:rPr sz="1000">
                          <a:solidFill>
                            <a:srgbClr val="000000"/>
                          </a:solidFill>
                          <a:latin typeface="Times New Roman"/>
                          <a:ea typeface="Times New Roman"/>
                        </a:rPr>
                        <a:t>	$269,366</a:t>
                      </a:r>
                    </a:p>
                  </a:txBody>
                  <a:tcPr marL="0" marR="9144" marT="0" marB="0"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310388" algn="l"/>
                        </a:tabLst>
                      </a:pPr>
                      <a:r>
                        <a:rPr sz="1000">
                          <a:solidFill>
                            <a:srgbClr val="000000"/>
                          </a:solidFill>
                          <a:latin typeface="Times New Roman"/>
                          <a:ea typeface="Times New Roman"/>
                        </a:rPr>
                        <a:t>	$266,838</a:t>
                      </a:r>
                    </a:p>
                  </a:txBody>
                  <a:tcPr marL="0" marR="9144" marT="0" marB="0"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358013" algn="l"/>
                        </a:tabLst>
                      </a:pPr>
                      <a:r>
                        <a:rPr sz="1000">
                          <a:solidFill>
                            <a:srgbClr val="000000"/>
                          </a:solidFill>
                          <a:latin typeface="Times New Roman"/>
                          <a:ea typeface="Times New Roman"/>
                        </a:rPr>
                        <a:t>	$248,564</a:t>
                      </a:r>
                    </a:p>
                  </a:txBody>
                  <a:tcPr marL="0" marR="9144" marT="0" marB="0"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358013" algn="l"/>
                        </a:tabLst>
                      </a:pPr>
                      <a:r>
                        <a:rPr sz="1000">
                          <a:solidFill>
                            <a:srgbClr val="000000"/>
                          </a:solidFill>
                          <a:latin typeface="Times New Roman"/>
                          <a:ea typeface="Times New Roman"/>
                        </a:rPr>
                        <a:t>	$243,705</a:t>
                      </a:r>
                    </a:p>
                  </a:txBody>
                  <a:tcPr marL="0" marR="9144" marT="0" marB="0"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358013" algn="l"/>
                        </a:tabLst>
                      </a:pPr>
                      <a:r>
                        <a:rPr sz="1000">
                          <a:solidFill>
                            <a:srgbClr val="000000"/>
                          </a:solidFill>
                          <a:latin typeface="Times New Roman"/>
                          <a:ea typeface="Times New Roman"/>
                        </a:rPr>
                        <a:t>	$249,001</a:t>
                      </a:r>
                    </a:p>
                  </a:txBody>
                  <a:tcPr marL="0" marR="9144" marT="0" marB="0" anchor="b">
                    <a:lnL w="0"/>
                    <a:lnR w="0"/>
                    <a:lnT w="12700" cmpd="sng">
                      <a:solidFill>
                        <a:srgbClr val="000000"/>
                      </a:solidFill>
                      <a:prstDash val="solid"/>
                    </a:lnT>
                    <a:lnB w="38100" cmpd="dbl">
                      <a:solidFill>
                        <a:srgbClr val="000000"/>
                      </a:solidFill>
                      <a:prstDash val="solid"/>
                    </a:lnB>
                    <a:noFill/>
                  </a:tcPr>
                </a:tc>
                <a:extLst>
                  <a:ext uri="{0D108BD9-81ED-4DB2-BD59-A6C34878D82A}">
                    <a16:rowId xmlns:a16="http://schemas.microsoft.com/office/drawing/2014/main" val="10003"/>
                  </a:ext>
                </a:extLst>
              </a:tr>
              <a:tr h="161925">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extLst>
                  <a:ext uri="{0D108BD9-81ED-4DB2-BD59-A6C34878D82A}">
                    <a16:rowId xmlns:a16="http://schemas.microsoft.com/office/drawing/2014/main" val="10004"/>
                  </a:ext>
                </a:extLst>
              </a:tr>
              <a:tr h="161925">
                <a:tc>
                  <a:txBody>
                    <a:bodyPr/>
                    <a:lstStyle/>
                    <a:p>
                      <a:pPr algn="l">
                        <a:lnSpc>
                          <a:spcPct val="99600"/>
                        </a:lnSpc>
                      </a:pPr>
                      <a:r>
                        <a:rPr sz="1000">
                          <a:solidFill>
                            <a:srgbClr val="000000"/>
                          </a:solidFill>
                          <a:latin typeface="Times New Roman"/>
                          <a:ea typeface="Times New Roman"/>
                        </a:rPr>
                        <a:t>Net loans</a:t>
                      </a:r>
                    </a:p>
                  </a:txBody>
                  <a:tcPr marL="27432" marR="27432" marT="0" marB="0" anchor="b">
                    <a:lnL w="0"/>
                    <a:lnR w="0"/>
                    <a:lnT w="0"/>
                    <a:lnB w="0"/>
                    <a:noFill/>
                  </a:tcPr>
                </a:tc>
                <a:tc>
                  <a:txBody>
                    <a:bodyPr/>
                    <a:lstStyle/>
                    <a:p>
                      <a:pPr marR="76200" algn="r">
                        <a:lnSpc>
                          <a:spcPct val="99600"/>
                        </a:lnSpc>
                        <a:tabLst>
                          <a:tab pos="208788" algn="l"/>
                        </a:tabLst>
                      </a:pPr>
                      <a:r>
                        <a:rPr sz="1000">
                          <a:solidFill>
                            <a:srgbClr val="000000"/>
                          </a:solidFill>
                          <a:latin typeface="Times New Roman"/>
                          <a:ea typeface="Times New Roman"/>
                        </a:rPr>
                        <a:t>	$20,279,547</a:t>
                      </a:r>
                    </a:p>
                  </a:txBody>
                  <a:tcPr marL="0" marR="9144" marT="0" marB="0"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151638" algn="l"/>
                        </a:tabLst>
                      </a:pPr>
                      <a:r>
                        <a:rPr sz="1000">
                          <a:solidFill>
                            <a:srgbClr val="000000"/>
                          </a:solidFill>
                          <a:latin typeface="Times New Roman"/>
                          <a:ea typeface="Times New Roman"/>
                        </a:rPr>
                        <a:t>	$19,695,199</a:t>
                      </a:r>
                    </a:p>
                  </a:txBody>
                  <a:tcPr marL="0" marR="9144" marT="0" marB="0"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199263" algn="l"/>
                        </a:tabLst>
                      </a:pPr>
                      <a:r>
                        <a:rPr sz="1000">
                          <a:solidFill>
                            <a:srgbClr val="000000"/>
                          </a:solidFill>
                          <a:latin typeface="Times New Roman"/>
                          <a:ea typeface="Times New Roman"/>
                        </a:rPr>
                        <a:t>	$18,920,950</a:t>
                      </a:r>
                    </a:p>
                  </a:txBody>
                  <a:tcPr marL="0" marR="9144" marT="0" marB="0"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199263" algn="l"/>
                        </a:tabLst>
                      </a:pPr>
                      <a:r>
                        <a:rPr sz="1000">
                          <a:solidFill>
                            <a:srgbClr val="000000"/>
                          </a:solidFill>
                          <a:latin typeface="Times New Roman"/>
                          <a:ea typeface="Times New Roman"/>
                        </a:rPr>
                        <a:t>	$18,476,119</a:t>
                      </a:r>
                    </a:p>
                  </a:txBody>
                  <a:tcPr marL="0" marR="9144" marT="0" marB="0" anchor="b">
                    <a:lnL w="0"/>
                    <a:lnR w="0"/>
                    <a:lnT w="0"/>
                    <a:lnB w="0"/>
                    <a:noFill/>
                  </a:tcPr>
                </a:tc>
                <a:tc>
                  <a:txBody>
                    <a:bodyPr/>
                    <a:lstStyle/>
                    <a:p>
                      <a:endParaRPr sz="100"/>
                    </a:p>
                  </a:txBody>
                  <a:tcPr marL="0" marR="0" marT="0" marB="0" anchor="b">
                    <a:lnL w="0"/>
                    <a:lnR w="0"/>
                    <a:lnT w="0"/>
                    <a:lnB w="0"/>
                    <a:noFill/>
                  </a:tcPr>
                </a:tc>
                <a:tc>
                  <a:txBody>
                    <a:bodyPr/>
                    <a:lstStyle/>
                    <a:p>
                      <a:pPr marR="76200" algn="r">
                        <a:lnSpc>
                          <a:spcPct val="99600"/>
                        </a:lnSpc>
                        <a:tabLst>
                          <a:tab pos="199263" algn="l"/>
                        </a:tabLst>
                      </a:pPr>
                      <a:r>
                        <a:rPr sz="1000">
                          <a:solidFill>
                            <a:srgbClr val="000000"/>
                          </a:solidFill>
                          <a:latin typeface="Times New Roman"/>
                          <a:ea typeface="Times New Roman"/>
                        </a:rPr>
                        <a:t>	$18,325,350</a:t>
                      </a:r>
                    </a:p>
                  </a:txBody>
                  <a:tcPr marL="0" marR="9144" marT="0" marB="0" anchor="b">
                    <a:lnL w="0"/>
                    <a:lnR w="0"/>
                    <a:lnT w="0"/>
                    <a:lnB w="0"/>
                    <a:noFill/>
                  </a:tcPr>
                </a:tc>
                <a:extLst>
                  <a:ext uri="{0D108BD9-81ED-4DB2-BD59-A6C34878D82A}">
                    <a16:rowId xmlns:a16="http://schemas.microsoft.com/office/drawing/2014/main" val="10005"/>
                  </a:ext>
                </a:extLst>
              </a:tr>
              <a:tr h="171450">
                <a:tc>
                  <a:txBody>
                    <a:bodyPr/>
                    <a:lstStyle/>
                    <a:p>
                      <a:pPr algn="l">
                        <a:lnSpc>
                          <a:spcPct val="99600"/>
                        </a:lnSpc>
                      </a:pPr>
                      <a:r>
                        <a:rPr sz="1000">
                          <a:solidFill>
                            <a:srgbClr val="000000"/>
                          </a:solidFill>
                          <a:latin typeface="Times New Roman"/>
                          <a:ea typeface="Times New Roman"/>
                        </a:rPr>
                        <a:t>Less: PPP loans</a:t>
                      </a:r>
                    </a:p>
                  </a:txBody>
                  <a:tcPr marL="27432" marR="27432" marT="0" marB="0" anchor="b">
                    <a:lnL w="0"/>
                    <a:lnR w="0"/>
                    <a:lnT w="0"/>
                    <a:lnB w="0"/>
                    <a:noFill/>
                  </a:tcPr>
                </a:tc>
                <a:tc>
                  <a:txBody>
                    <a:bodyPr/>
                    <a:lstStyle/>
                    <a:p>
                      <a:pPr marR="76200" algn="r">
                        <a:lnSpc>
                          <a:spcPct val="99600"/>
                        </a:lnSpc>
                        <a:tabLst>
                          <a:tab pos="403606" algn="l"/>
                        </a:tabLst>
                      </a:pPr>
                      <a:r>
                        <a:rPr sz="1000">
                          <a:solidFill>
                            <a:srgbClr val="000000"/>
                          </a:solidFill>
                          <a:latin typeface="Times New Roman"/>
                          <a:ea typeface="Times New Roman"/>
                        </a:rPr>
                        <a:t>	(20,398)</a:t>
                      </a:r>
                    </a:p>
                  </a:txBody>
                  <a:tcPr marL="0" marR="9144" marT="0" marB="0"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346456" algn="l"/>
                        </a:tabLst>
                      </a:pPr>
                      <a:r>
                        <a:rPr sz="1000">
                          <a:solidFill>
                            <a:srgbClr val="000000"/>
                          </a:solidFill>
                          <a:latin typeface="Times New Roman"/>
                          <a:ea typeface="Times New Roman"/>
                        </a:rPr>
                        <a:t>	(32,090)</a:t>
                      </a:r>
                    </a:p>
                  </a:txBody>
                  <a:tcPr marL="0" marR="9144" marT="0" marB="0"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394081" algn="l"/>
                        </a:tabLst>
                      </a:pPr>
                      <a:r>
                        <a:rPr sz="1000">
                          <a:solidFill>
                            <a:srgbClr val="000000"/>
                          </a:solidFill>
                          <a:latin typeface="Times New Roman"/>
                          <a:ea typeface="Times New Roman"/>
                        </a:rPr>
                        <a:t>	(72,423)</a:t>
                      </a:r>
                    </a:p>
                  </a:txBody>
                  <a:tcPr marL="0" marR="9144" marT="0" marB="0"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330581" algn="l"/>
                        </a:tabLst>
                      </a:pPr>
                      <a:r>
                        <a:rPr sz="1000">
                          <a:solidFill>
                            <a:srgbClr val="000000"/>
                          </a:solidFill>
                          <a:latin typeface="Times New Roman"/>
                          <a:ea typeface="Times New Roman"/>
                        </a:rPr>
                        <a:t>	(164,277)</a:t>
                      </a:r>
                    </a:p>
                  </a:txBody>
                  <a:tcPr marL="0" marR="9144" marT="0" marB="0"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330581" algn="l"/>
                        </a:tabLst>
                      </a:pPr>
                      <a:r>
                        <a:rPr sz="1000">
                          <a:solidFill>
                            <a:srgbClr val="000000"/>
                          </a:solidFill>
                          <a:latin typeface="Times New Roman"/>
                          <a:ea typeface="Times New Roman"/>
                        </a:rPr>
                        <a:t>	(301,253)</a:t>
                      </a:r>
                    </a:p>
                  </a:txBody>
                  <a:tcPr marL="0" marR="9144" marT="0" marB="0" anchor="b">
                    <a:lnL w="0"/>
                    <a:lnR w="0"/>
                    <a:lnT w="0"/>
                    <a:lnB w="12700" cmpd="sng">
                      <a:solidFill>
                        <a:srgbClr val="000000"/>
                      </a:solidFill>
                      <a:prstDash val="solid"/>
                    </a:lnB>
                    <a:noFill/>
                  </a:tcPr>
                </a:tc>
                <a:extLst>
                  <a:ext uri="{0D108BD9-81ED-4DB2-BD59-A6C34878D82A}">
                    <a16:rowId xmlns:a16="http://schemas.microsoft.com/office/drawing/2014/main" val="10006"/>
                  </a:ext>
                </a:extLst>
              </a:tr>
              <a:tr h="190500">
                <a:tc>
                  <a:txBody>
                    <a:bodyPr/>
                    <a:lstStyle/>
                    <a:p>
                      <a:pPr algn="l">
                        <a:lnSpc>
                          <a:spcPct val="99600"/>
                        </a:lnSpc>
                      </a:pPr>
                      <a:r>
                        <a:rPr sz="1000">
                          <a:solidFill>
                            <a:srgbClr val="000000"/>
                          </a:solidFill>
                          <a:latin typeface="Times New Roman"/>
                          <a:ea typeface="Times New Roman"/>
                        </a:rPr>
                        <a:t>Total adjusted loans (denominator)</a:t>
                      </a:r>
                    </a:p>
                  </a:txBody>
                  <a:tcPr marL="27432" marR="27432" marT="0" marB="18288" anchor="b">
                    <a:lnL w="0"/>
                    <a:lnR w="0"/>
                    <a:lnT w="0"/>
                    <a:lnB w="0"/>
                    <a:noFill/>
                  </a:tcPr>
                </a:tc>
                <a:tc>
                  <a:txBody>
                    <a:bodyPr/>
                    <a:lstStyle/>
                    <a:p>
                      <a:pPr marR="76200" algn="r">
                        <a:lnSpc>
                          <a:spcPct val="99600"/>
                        </a:lnSpc>
                        <a:tabLst>
                          <a:tab pos="208788" algn="l"/>
                        </a:tabLst>
                      </a:pPr>
                      <a:r>
                        <a:rPr sz="1000">
                          <a:solidFill>
                            <a:srgbClr val="000000"/>
                          </a:solidFill>
                          <a:latin typeface="Times New Roman"/>
                          <a:ea typeface="Times New Roman"/>
                        </a:rPr>
                        <a:t>	$20,259,149</a:t>
                      </a:r>
                    </a:p>
                  </a:txBody>
                  <a:tcPr marL="0" marR="9144" marT="0" marB="18288"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151638" algn="l"/>
                        </a:tabLst>
                      </a:pPr>
                      <a:r>
                        <a:rPr sz="1000">
                          <a:solidFill>
                            <a:srgbClr val="000000"/>
                          </a:solidFill>
                          <a:latin typeface="Times New Roman"/>
                          <a:ea typeface="Times New Roman"/>
                        </a:rPr>
                        <a:t>	$19,663,109</a:t>
                      </a:r>
                    </a:p>
                  </a:txBody>
                  <a:tcPr marL="0" marR="9144" marT="0" marB="18288"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199263" algn="l"/>
                        </a:tabLst>
                      </a:pPr>
                      <a:r>
                        <a:rPr sz="1000">
                          <a:solidFill>
                            <a:srgbClr val="000000"/>
                          </a:solidFill>
                          <a:latin typeface="Times New Roman"/>
                          <a:ea typeface="Times New Roman"/>
                        </a:rPr>
                        <a:t>	$18,848,527</a:t>
                      </a:r>
                    </a:p>
                  </a:txBody>
                  <a:tcPr marL="0" marR="9144" marT="0" marB="18288"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199263" algn="l"/>
                        </a:tabLst>
                      </a:pPr>
                      <a:r>
                        <a:rPr sz="1000">
                          <a:solidFill>
                            <a:srgbClr val="000000"/>
                          </a:solidFill>
                          <a:latin typeface="Times New Roman"/>
                          <a:ea typeface="Times New Roman"/>
                        </a:rPr>
                        <a:t>	$18,311,842</a:t>
                      </a:r>
                    </a:p>
                  </a:txBody>
                  <a:tcPr marL="0" marR="9144" marT="0" marB="18288"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marR="76200" algn="r">
                        <a:lnSpc>
                          <a:spcPct val="99600"/>
                        </a:lnSpc>
                        <a:tabLst>
                          <a:tab pos="199263" algn="l"/>
                        </a:tabLst>
                      </a:pPr>
                      <a:r>
                        <a:rPr sz="1000">
                          <a:solidFill>
                            <a:srgbClr val="000000"/>
                          </a:solidFill>
                          <a:latin typeface="Times New Roman"/>
                          <a:ea typeface="Times New Roman"/>
                        </a:rPr>
                        <a:t>	$18,024,097</a:t>
                      </a:r>
                    </a:p>
                  </a:txBody>
                  <a:tcPr marL="0" marR="9144" marT="0" marB="18288" anchor="b">
                    <a:lnL w="0"/>
                    <a:lnR w="0"/>
                    <a:lnT w="12700" cmpd="sng">
                      <a:solidFill>
                        <a:srgbClr val="000000"/>
                      </a:solidFill>
                      <a:prstDash val="solid"/>
                    </a:lnT>
                    <a:lnB w="38100" cmpd="dbl">
                      <a:solidFill>
                        <a:srgbClr val="000000"/>
                      </a:solidFill>
                      <a:prstDash val="solid"/>
                    </a:lnB>
                    <a:noFill/>
                  </a:tcPr>
                </a:tc>
                <a:extLst>
                  <a:ext uri="{0D108BD9-81ED-4DB2-BD59-A6C34878D82A}">
                    <a16:rowId xmlns:a16="http://schemas.microsoft.com/office/drawing/2014/main" val="10007"/>
                  </a:ext>
                </a:extLst>
              </a:tr>
              <a:tr h="171450">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extLst>
                  <a:ext uri="{0D108BD9-81ED-4DB2-BD59-A6C34878D82A}">
                    <a16:rowId xmlns:a16="http://schemas.microsoft.com/office/drawing/2014/main" val="10008"/>
                  </a:ext>
                </a:extLst>
              </a:tr>
              <a:tr h="161925">
                <a:tc>
                  <a:txBody>
                    <a:bodyPr/>
                    <a:lstStyle/>
                    <a:p>
                      <a:pPr algn="l">
                        <a:lnSpc>
                          <a:spcPct val="99600"/>
                        </a:lnSpc>
                      </a:pPr>
                      <a:r>
                        <a:rPr sz="1000">
                          <a:solidFill>
                            <a:srgbClr val="000000"/>
                          </a:solidFill>
                          <a:latin typeface="Times New Roman"/>
                          <a:ea typeface="Times New Roman"/>
                        </a:rPr>
                        <a:t>ACL - loans to total adjusted loans</a:t>
                      </a:r>
                    </a:p>
                  </a:txBody>
                  <a:tcPr marL="27432" marR="27432" marT="0" marB="0" anchor="b">
                    <a:lnL w="0"/>
                    <a:lnR w="0"/>
                    <a:lnT w="0"/>
                    <a:lnB w="0"/>
                    <a:noFill/>
                  </a:tcPr>
                </a:tc>
                <a:tc>
                  <a:txBody>
                    <a:bodyPr/>
                    <a:lstStyle/>
                    <a:p>
                      <a:pPr algn="r">
                        <a:lnSpc>
                          <a:spcPct val="99600"/>
                        </a:lnSpc>
                        <a:tabLst>
                          <a:tab pos="889" algn="l"/>
                          <a:tab pos="370332" algn="l"/>
                        </a:tabLst>
                      </a:pPr>
                      <a:r>
                        <a:rPr sz="1000">
                          <a:solidFill>
                            <a:srgbClr val="000000"/>
                          </a:solidFill>
                          <a:latin typeface="Times New Roman"/>
                          <a:ea typeface="Times New Roman"/>
                        </a:rPr>
                        <a:t>	1.33%	</a:t>
                      </a:r>
                    </a:p>
                  </a:txBody>
                  <a:tcPr marL="0" marR="9144" marT="0" marB="0" anchor="b">
                    <a:lnL w="0"/>
                    <a:lnR w="0"/>
                    <a:lnT w="0"/>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889" algn="l"/>
                          <a:tab pos="370332" algn="l"/>
                        </a:tabLst>
                      </a:pPr>
                      <a:r>
                        <a:rPr sz="1000">
                          <a:solidFill>
                            <a:srgbClr val="000000"/>
                          </a:solidFill>
                          <a:latin typeface="Times New Roman"/>
                          <a:ea typeface="Times New Roman"/>
                        </a:rPr>
                        <a:t>	1.36%	</a:t>
                      </a:r>
                    </a:p>
                  </a:txBody>
                  <a:tcPr marL="0" marR="9144" marT="0" marB="0" anchor="b">
                    <a:lnL w="0"/>
                    <a:lnR w="0"/>
                    <a:lnT w="0"/>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889" algn="l"/>
                          <a:tab pos="370332" algn="l"/>
                        </a:tabLst>
                      </a:pPr>
                      <a:r>
                        <a:rPr sz="1000">
                          <a:solidFill>
                            <a:srgbClr val="000000"/>
                          </a:solidFill>
                          <a:latin typeface="Times New Roman"/>
                          <a:ea typeface="Times New Roman"/>
                        </a:rPr>
                        <a:t>	1.32%	</a:t>
                      </a:r>
                    </a:p>
                  </a:txBody>
                  <a:tcPr marL="0" marR="9144" marT="0" marB="0" anchor="b">
                    <a:lnL w="0"/>
                    <a:lnR w="0"/>
                    <a:lnT w="0"/>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889" algn="l"/>
                          <a:tab pos="370332" algn="l"/>
                        </a:tabLst>
                      </a:pPr>
                      <a:r>
                        <a:rPr sz="1000">
                          <a:solidFill>
                            <a:srgbClr val="000000"/>
                          </a:solidFill>
                          <a:latin typeface="Times New Roman"/>
                          <a:ea typeface="Times New Roman"/>
                        </a:rPr>
                        <a:t>	1.33%	</a:t>
                      </a:r>
                    </a:p>
                  </a:txBody>
                  <a:tcPr marL="0" marR="9144" marT="0" marB="0" anchor="b">
                    <a:lnL w="0"/>
                    <a:lnR w="0"/>
                    <a:lnT w="0"/>
                    <a:lnB w="38100" cmpd="dbl">
                      <a:solidFill>
                        <a:srgbClr val="000000"/>
                      </a:solidFill>
                      <a:prstDash val="solid"/>
                    </a:lnB>
                    <a:noFill/>
                  </a:tcPr>
                </a:tc>
                <a:tc>
                  <a:txBody>
                    <a:bodyPr/>
                    <a:lstStyle/>
                    <a:p>
                      <a:endParaRPr sz="100"/>
                    </a:p>
                  </a:txBody>
                  <a:tcPr marL="0" marR="0" marT="0" marB="0" anchor="b">
                    <a:lnL w="0"/>
                    <a:lnR w="0"/>
                    <a:lnT w="0"/>
                    <a:lnB w="0"/>
                    <a:noFill/>
                  </a:tcPr>
                </a:tc>
                <a:tc>
                  <a:txBody>
                    <a:bodyPr/>
                    <a:lstStyle/>
                    <a:p>
                      <a:pPr algn="r">
                        <a:lnSpc>
                          <a:spcPct val="99600"/>
                        </a:lnSpc>
                        <a:tabLst>
                          <a:tab pos="889" algn="l"/>
                          <a:tab pos="370332" algn="l"/>
                        </a:tabLst>
                      </a:pPr>
                      <a:r>
                        <a:rPr sz="1000">
                          <a:solidFill>
                            <a:srgbClr val="000000"/>
                          </a:solidFill>
                          <a:latin typeface="Times New Roman"/>
                          <a:ea typeface="Times New Roman"/>
                        </a:rPr>
                        <a:t>	1.38%	</a:t>
                      </a:r>
                    </a:p>
                  </a:txBody>
                  <a:tcPr marL="0" marR="9144" marT="0" marB="0" anchor="b">
                    <a:lnL w="0"/>
                    <a:lnR w="0"/>
                    <a:lnT w="0"/>
                    <a:lnB w="38100" cmpd="dbl">
                      <a:solidFill>
                        <a:srgbClr val="000000"/>
                      </a:solidFill>
                      <a:prstDash val="solid"/>
                    </a:lnB>
                    <a:noFill/>
                  </a:tcPr>
                </a:tc>
                <a:extLst>
                  <a:ext uri="{0D108BD9-81ED-4DB2-BD59-A6C34878D82A}">
                    <a16:rowId xmlns:a16="http://schemas.microsoft.com/office/drawing/2014/main" val="10009"/>
                  </a:ext>
                </a:extLst>
              </a:tr>
              <a:tr h="161925">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extLst>
                  <a:ext uri="{0D108BD9-81ED-4DB2-BD59-A6C34878D82A}">
                    <a16:rowId xmlns:a16="http://schemas.microsoft.com/office/drawing/2014/main" val="10010"/>
                  </a:ext>
                </a:extLst>
              </a:tr>
            </a:tbl>
          </a:graphicData>
        </a:graphic>
      </p:graphicFrame>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155321" y="715518"/>
            <a:ext cx="8727313" cy="5351907"/>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just" defTabSz="457200">
              <a:lnSpc>
                <a:spcPct val="100000"/>
              </a:lnSpc>
              <a:spcBef>
                <a:spcPts val="1000"/>
              </a:spcBef>
              <a:spcAft>
                <a:spcPct val="0"/>
              </a:spcAft>
            </a:pPr>
            <a:r>
              <a:rPr sz="1200">
                <a:solidFill>
                  <a:srgbClr val="000000"/>
                </a:solidFill>
                <a:latin typeface="Calibri"/>
                <a:ea typeface="Calibri"/>
              </a:rPr>
              <a:t>This presentation may contain forward-looking statements with respect to the Corporation’s financial condition, results of operations and business. Do not unduly rely on forward-looking statements. Forward-looking statements can be identified by the use of words such as "may," "should," "will," "could," "estimates," "predicts," "potential," "continue," "anticipates," "believes," "plans," "expects," "future," "intends," “projects,” the negative of these terms and other comparable terminology.  These forward-looking statements may include projections of, or guidance on, the Corporation’s future financial performance, expected levels of future expenses, including future credit losses, anticipated growth strategies, descriptions of new business initiatives and anticipated trends in the Corporation’s business or financial results.  Management’s "2023 Outlook "contained herein is comprised of forward-looking statements.</a:t>
            </a:r>
          </a:p>
          <a:p>
            <a:pPr algn="just" defTabSz="457200">
              <a:lnSpc>
                <a:spcPct val="100000"/>
              </a:lnSpc>
              <a:spcBef>
                <a:spcPts val="1000"/>
              </a:spcBef>
              <a:spcAft>
                <a:spcPct val="0"/>
              </a:spcAft>
            </a:pPr>
            <a:r>
              <a:rPr sz="1200">
                <a:solidFill>
                  <a:srgbClr val="000000"/>
                </a:solidFill>
                <a:latin typeface="Calibri"/>
                <a:ea typeface="Calibri"/>
              </a:rPr>
              <a:t>Forward-looking statements are neither historical facts, nor assurance of future performance.  Instead, the statements are based on current beliefs, expectations and assumptions regarding the future of the Corporation’s business, future plans and strategies, projections, anticipated events and trends, the economy and other future conditions.  Because forward-looking statements relate to the future, they are subject to inherent uncertainties, risks and changes in circumstances that are difficult to predict and many of which are outside of the Corporation’s control, and actual results and financial condition may differ materially from those indicated in the forward-looking statements.  Therefore, you should not unduly rely on any of these forward-looking statements.  Any forward-looking statement is based only on information currently available and speaks only as of the date when made.  The Corporation undertakes no obligation, other than as required by law, to update or revise any forward-looking statements, whether as a result of new information, future events or otherwise.</a:t>
            </a:r>
          </a:p>
          <a:p>
            <a:pPr algn="l" defTabSz="457200">
              <a:lnSpc>
                <a:spcPct val="100000"/>
              </a:lnSpc>
              <a:spcBef>
                <a:spcPct val="0"/>
              </a:spcBef>
              <a:spcAft>
                <a:spcPct val="0"/>
              </a:spcAft>
            </a:pPr>
            <a:endParaRPr sz="1200">
              <a:solidFill>
                <a:srgbClr val="000000"/>
              </a:solidFill>
              <a:latin typeface="Calibri"/>
              <a:ea typeface="Calibri"/>
            </a:endParaRPr>
          </a:p>
          <a:p>
            <a:pPr algn="just" defTabSz="457200">
              <a:lnSpc>
                <a:spcPct val="100000"/>
              </a:lnSpc>
              <a:spcBef>
                <a:spcPct val="0"/>
              </a:spcBef>
              <a:spcAft>
                <a:spcPct val="0"/>
              </a:spcAft>
            </a:pPr>
            <a:r>
              <a:rPr sz="1200">
                <a:solidFill>
                  <a:srgbClr val="000000"/>
                </a:solidFill>
                <a:latin typeface="Calibri"/>
                <a:ea typeface="Calibri"/>
              </a:rPr>
              <a:t>A discussion of certain risks and uncertainties affecting the Corporation, and some of the factors that could cause the Corporation’s actual results to differ materially from those described in the forward-looking statements, can be found in the sections entitled “Risk Factors” and “Management’s Discussion and Analysis of Financial Condition and Results of Operations” in the Corporation’s Annual Report on Form 10-K for the year ended December 31, 2021, Quarterly Reports on Form 10-Q for the quarters ended March 31, 2022, June 30, 2022 and September 30, 2022, and other current and periodic reports, which have been or will be filed with the Securities and Exchange Commission (the "SEC") and are or will be available in the Investor Relations section of the Corporation’s website </a:t>
            </a:r>
            <a:r>
              <a:rPr sz="1200">
                <a:solidFill>
                  <a:srgbClr val="3051F2"/>
                </a:solidFill>
                <a:latin typeface="Calibri"/>
                <a:ea typeface="Calibri"/>
              </a:rPr>
              <a:t>(www.fultonbank.com)</a:t>
            </a:r>
            <a:r>
              <a:rPr sz="1200">
                <a:solidFill>
                  <a:srgbClr val="000000"/>
                </a:solidFill>
                <a:latin typeface="Calibri"/>
                <a:ea typeface="Calibri"/>
              </a:rPr>
              <a:t> and on the SEC’s website </a:t>
            </a:r>
            <a:r>
              <a:rPr sz="1200">
                <a:solidFill>
                  <a:srgbClr val="3051F2"/>
                </a:solidFill>
                <a:latin typeface="Calibri"/>
                <a:ea typeface="Calibri"/>
              </a:rPr>
              <a:t>(www.sec.gov)</a:t>
            </a:r>
            <a:r>
              <a:rPr sz="1200">
                <a:solidFill>
                  <a:srgbClr val="000000"/>
                </a:solidFill>
                <a:latin typeface="Calibri"/>
                <a:ea typeface="Calibri"/>
              </a:rPr>
              <a:t>.</a:t>
            </a:r>
          </a:p>
          <a:p>
            <a:pPr algn="l" defTabSz="457200">
              <a:lnSpc>
                <a:spcPct val="100000"/>
              </a:lnSpc>
              <a:spcBef>
                <a:spcPct val="0"/>
              </a:spcBef>
              <a:spcAft>
                <a:spcPct val="0"/>
              </a:spcAft>
            </a:pPr>
            <a:endParaRPr sz="1200">
              <a:solidFill>
                <a:srgbClr val="000000"/>
              </a:solidFill>
              <a:latin typeface="Calibri"/>
              <a:ea typeface="Calibri"/>
            </a:endParaRPr>
          </a:p>
          <a:p>
            <a:pPr algn="just" defTabSz="457200">
              <a:lnSpc>
                <a:spcPct val="100000"/>
              </a:lnSpc>
              <a:spcBef>
                <a:spcPct val="0"/>
              </a:spcBef>
              <a:spcAft>
                <a:spcPct val="0"/>
              </a:spcAft>
            </a:pPr>
            <a:r>
              <a:rPr sz="1200">
                <a:solidFill>
                  <a:srgbClr val="000000"/>
                </a:solidFill>
                <a:latin typeface="Calibri"/>
                <a:ea typeface="Calibri"/>
              </a:rPr>
              <a:t>The Corporation uses certain financial measures in this presentation that have been derived by methods other than generally accepted accounting principles ("GAAP"). These non-GAAP financial measures are reconciled to the most comparable GAAP measures at the end of this presentation.</a:t>
            </a:r>
          </a:p>
          <a:p>
            <a:pPr algn="l" defTabSz="457200">
              <a:lnSpc>
                <a:spcPct val="150000"/>
              </a:lnSpc>
              <a:spcBef>
                <a:spcPts val="1000"/>
              </a:spcBef>
              <a:spcAft>
                <a:spcPct val="0"/>
              </a:spcAft>
            </a:pPr>
            <a:endParaRPr sz="1400">
              <a:solidFill>
                <a:srgbClr val="000000"/>
              </a:solidFill>
              <a:latin typeface="Arial"/>
              <a:ea typeface="Arial"/>
            </a:endParaRPr>
          </a:p>
        </p:txBody>
      </p:sp>
      <p:sp>
        <p:nvSpPr>
          <p:cNvPr id="3" name="New shape"/>
          <p:cNvSpPr/>
          <p:nvPr/>
        </p:nvSpPr>
        <p:spPr>
          <a:xfrm>
            <a:off x="919353" y="80772"/>
            <a:ext cx="8833231" cy="774319"/>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90000"/>
              </a:lnSpc>
              <a:spcBef>
                <a:spcPts val="1000"/>
              </a:spcBef>
              <a:spcAft>
                <a:spcPct val="0"/>
              </a:spcAft>
            </a:pPr>
            <a:r>
              <a:rPr sz="3200" b="1">
                <a:solidFill>
                  <a:srgbClr val="263B80"/>
                </a:solidFill>
                <a:latin typeface="Arial"/>
                <a:ea typeface="Arial"/>
              </a:rPr>
              <a:t>FORWARD-LOOKING STATEMENTS</a:t>
            </a:r>
          </a:p>
        </p:txBody>
      </p:sp>
      <p:sp>
        <p:nvSpPr>
          <p:cNvPr id="4" name="New shape"/>
          <p:cNvSpPr/>
          <p:nvPr/>
        </p:nvSpPr>
        <p:spPr>
          <a:xfrm>
            <a:off x="8641080" y="6401435"/>
            <a:ext cx="576199" cy="360299"/>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pPr algn="ctr" defTabSz="457200">
              <a:lnSpc>
                <a:spcPct val="100000"/>
              </a:lnSpc>
              <a:spcBef>
                <a:spcPct val="0"/>
              </a:spcBef>
              <a:spcAft>
                <a:spcPct val="0"/>
              </a:spcAft>
            </a:pPr>
            <a:fld id="{1458D516-0521-4E2D-A665-A139BD001A0E}" type="slidenum">
              <a:rPr sz="1200">
                <a:solidFill>
                  <a:srgbClr val="FFFFFF"/>
                </a:solidFill>
                <a:latin typeface="Arial"/>
                <a:ea typeface="Arial"/>
              </a:rPr>
              <a:t>2</a:t>
            </a:fld>
            <a:endParaRPr sz="1200">
              <a:solidFill>
                <a:srgbClr val="FFFFFF"/>
              </a:solidFill>
              <a:latin typeface="Arial"/>
              <a:ea typeface="Arial"/>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1541018" y="6397625"/>
            <a:ext cx="7166102" cy="392938"/>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marL="0" indent="12700" algn="l" defTabSz="457200">
              <a:lnSpc>
                <a:spcPct val="100000"/>
              </a:lnSpc>
              <a:spcBef>
                <a:spcPct val="0"/>
              </a:spcBef>
              <a:spcAft>
                <a:spcPct val="0"/>
              </a:spcAft>
            </a:pPr>
            <a:r>
              <a:rPr sz="900" i="1" baseline="30000">
                <a:solidFill>
                  <a:srgbClr val="000000"/>
                </a:solidFill>
                <a:latin typeface="Calibri"/>
                <a:ea typeface="Calibri"/>
              </a:rPr>
              <a:t>(1)</a:t>
            </a:r>
            <a:r>
              <a:rPr sz="900" i="1">
                <a:solidFill>
                  <a:srgbClr val="000000"/>
                </a:solidFill>
                <a:latin typeface="Calibri"/>
                <a:ea typeface="Calibri"/>
              </a:rPr>
              <a:t> Non-GAAP financial measure.  Please refer to the calculation and management’s reasons for using this measure on the slide titled “Non-GAAP   </a:t>
            </a:r>
          </a:p>
          <a:p>
            <a:pPr marL="0" indent="12700" algn="l" defTabSz="457200">
              <a:lnSpc>
                <a:spcPct val="100000"/>
              </a:lnSpc>
              <a:spcBef>
                <a:spcPct val="0"/>
              </a:spcBef>
              <a:spcAft>
                <a:spcPct val="0"/>
              </a:spcAft>
            </a:pPr>
            <a:r>
              <a:rPr sz="900" i="1">
                <a:solidFill>
                  <a:srgbClr val="000000"/>
                </a:solidFill>
                <a:latin typeface="Calibri"/>
                <a:ea typeface="Calibri"/>
              </a:rPr>
              <a:t>    Reconciliation” at the end of this presentation</a:t>
            </a:r>
            <a:r>
              <a:rPr sz="1000" i="1">
                <a:solidFill>
                  <a:srgbClr val="000000"/>
                </a:solidFill>
                <a:latin typeface="Calibri"/>
                <a:ea typeface="Calibri"/>
              </a:rPr>
              <a:t>.</a:t>
            </a:r>
          </a:p>
        </p:txBody>
      </p:sp>
      <p:sp>
        <p:nvSpPr>
          <p:cNvPr id="3" name="New shape"/>
          <p:cNvSpPr/>
          <p:nvPr/>
        </p:nvSpPr>
        <p:spPr>
          <a:xfrm>
            <a:off x="261493" y="176657"/>
            <a:ext cx="8775446" cy="1040384"/>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90000"/>
              </a:lnSpc>
              <a:spcBef>
                <a:spcPct val="0"/>
              </a:spcBef>
              <a:spcAft>
                <a:spcPct val="0"/>
              </a:spcAft>
            </a:pPr>
            <a:r>
              <a:rPr sz="3200" b="1">
                <a:solidFill>
                  <a:srgbClr val="004689"/>
                </a:solidFill>
                <a:latin typeface="Arial"/>
                <a:ea typeface="Arial"/>
              </a:rPr>
              <a:t>INCOME STATEMENT SUMMARY</a:t>
            </a:r>
          </a:p>
        </p:txBody>
      </p:sp>
      <p:sp>
        <p:nvSpPr>
          <p:cNvPr id="4" name="New shape"/>
          <p:cNvSpPr/>
          <p:nvPr/>
        </p:nvSpPr>
        <p:spPr>
          <a:xfrm>
            <a:off x="8706993" y="6397625"/>
            <a:ext cx="432181" cy="360299"/>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pPr algn="ctr" defTabSz="457200">
              <a:lnSpc>
                <a:spcPct val="100000"/>
              </a:lnSpc>
              <a:spcBef>
                <a:spcPct val="0"/>
              </a:spcBef>
              <a:spcAft>
                <a:spcPct val="0"/>
              </a:spcAft>
            </a:pPr>
            <a:fld id="{FB31F598-7FC7-4A4B-9784-14FCAA8BC71F}" type="slidenum">
              <a:rPr sz="1200">
                <a:solidFill>
                  <a:srgbClr val="FFFFFF"/>
                </a:solidFill>
                <a:latin typeface="Arial"/>
                <a:ea typeface="Arial"/>
              </a:rPr>
              <a:t>3</a:t>
            </a:fld>
            <a:endParaRPr sz="1200">
              <a:solidFill>
                <a:srgbClr val="FFFFFF"/>
              </a:solidFill>
              <a:latin typeface="Arial"/>
              <a:ea typeface="Arial"/>
            </a:endParaRPr>
          </a:p>
        </p:txBody>
      </p:sp>
      <p:graphicFrame>
        <p:nvGraphicFramePr>
          <p:cNvPr id="5" name="New Table"/>
          <p:cNvGraphicFramePr>
            <a:graphicFrameLocks noGrp="1"/>
          </p:cNvGraphicFramePr>
          <p:nvPr/>
        </p:nvGraphicFramePr>
        <p:xfrm>
          <a:off x="766826" y="696849"/>
          <a:ext cx="7610475" cy="5447538"/>
        </p:xfrm>
        <a:graphic>
          <a:graphicData uri="http://schemas.openxmlformats.org/drawingml/2006/table">
            <a:tbl>
              <a:tblPr>
                <a:tableStyleId>{5C22544A-7EE6-4342-B048-85BDC9FD1C3A}</a:tableStyleId>
              </a:tblPr>
              <a:tblGrid>
                <a:gridCol w="2943225">
                  <a:extLst>
                    <a:ext uri="{9D8B030D-6E8A-4147-A177-3AD203B41FA5}">
                      <a16:colId xmlns:a16="http://schemas.microsoft.com/office/drawing/2014/main" val="20000"/>
                    </a:ext>
                  </a:extLst>
                </a:gridCol>
                <a:gridCol w="1562100">
                  <a:extLst>
                    <a:ext uri="{9D8B030D-6E8A-4147-A177-3AD203B41FA5}">
                      <a16:colId xmlns:a16="http://schemas.microsoft.com/office/drawing/2014/main" val="20001"/>
                    </a:ext>
                  </a:extLst>
                </a:gridCol>
                <a:gridCol w="1552575">
                  <a:extLst>
                    <a:ext uri="{9D8B030D-6E8A-4147-A177-3AD203B41FA5}">
                      <a16:colId xmlns:a16="http://schemas.microsoft.com/office/drawing/2014/main" val="20002"/>
                    </a:ext>
                  </a:extLst>
                </a:gridCol>
                <a:gridCol w="1552575">
                  <a:extLst>
                    <a:ext uri="{9D8B030D-6E8A-4147-A177-3AD203B41FA5}">
                      <a16:colId xmlns:a16="http://schemas.microsoft.com/office/drawing/2014/main" val="20003"/>
                    </a:ext>
                  </a:extLst>
                </a:gridCol>
              </a:tblGrid>
              <a:tr h="209550">
                <a:tc>
                  <a:txBody>
                    <a:bodyPr/>
                    <a:lstStyle/>
                    <a:p>
                      <a:endParaRPr sz="100"/>
                    </a:p>
                  </a:txBody>
                  <a:tcPr marL="0" marR="0" marT="0" marB="0" anchor="b">
                    <a:lnL w="0"/>
                    <a:lnR w="0"/>
                    <a:lnT w="0"/>
                    <a:lnB w="12700" cmpd="sng">
                      <a:solidFill>
                        <a:srgbClr val="000000"/>
                      </a:solidFill>
                      <a:prstDash val="solid"/>
                    </a:lnB>
                    <a:solidFill>
                      <a:srgbClr val="FFFFFF"/>
                    </a:solidFill>
                  </a:tcPr>
                </a:tc>
                <a:tc>
                  <a:txBody>
                    <a:bodyPr/>
                    <a:lstStyle/>
                    <a:p>
                      <a:pPr algn="ctr">
                        <a:lnSpc>
                          <a:spcPct val="99600"/>
                        </a:lnSpc>
                      </a:pPr>
                      <a:r>
                        <a:rPr sz="1000" b="1" u="sng">
                          <a:solidFill>
                            <a:srgbClr val="000000"/>
                          </a:solidFill>
                          <a:latin typeface="Arial"/>
                          <a:ea typeface="Arial"/>
                        </a:rPr>
                        <a:t>4Q22</a:t>
                      </a:r>
                    </a:p>
                  </a:txBody>
                  <a:tcPr marL="27432" marR="9144" marT="0" marB="18288" anchor="b">
                    <a:lnL w="0"/>
                    <a:lnR w="0"/>
                    <a:lnT w="0"/>
                    <a:lnB w="12700" cmpd="sng">
                      <a:solidFill>
                        <a:srgbClr val="000000"/>
                      </a:solidFill>
                      <a:prstDash val="solid"/>
                    </a:lnB>
                    <a:solidFill>
                      <a:srgbClr val="FFFFFF"/>
                    </a:solidFill>
                  </a:tcPr>
                </a:tc>
                <a:tc>
                  <a:txBody>
                    <a:bodyPr/>
                    <a:lstStyle/>
                    <a:p>
                      <a:pPr algn="ctr">
                        <a:lnSpc>
                          <a:spcPct val="99600"/>
                        </a:lnSpc>
                      </a:pPr>
                      <a:r>
                        <a:rPr sz="1000" b="1" u="sng">
                          <a:solidFill>
                            <a:srgbClr val="000000"/>
                          </a:solidFill>
                          <a:latin typeface="Arial"/>
                          <a:ea typeface="Arial"/>
                        </a:rPr>
                        <a:t>3Q22</a:t>
                      </a:r>
                    </a:p>
                  </a:txBody>
                  <a:tcPr marL="27432" marR="9144" marT="0" marB="18288" anchor="b">
                    <a:lnL w="0"/>
                    <a:lnR w="0"/>
                    <a:lnT w="0"/>
                    <a:lnB w="12700" cmpd="sng">
                      <a:solidFill>
                        <a:srgbClr val="000000"/>
                      </a:solidFill>
                      <a:prstDash val="solid"/>
                    </a:lnB>
                    <a:solidFill>
                      <a:srgbClr val="FFFFFF"/>
                    </a:solidFill>
                  </a:tcPr>
                </a:tc>
                <a:tc>
                  <a:txBody>
                    <a:bodyPr/>
                    <a:lstStyle/>
                    <a:p>
                      <a:pPr algn="ctr">
                        <a:lnSpc>
                          <a:spcPct val="99600"/>
                        </a:lnSpc>
                      </a:pPr>
                      <a:r>
                        <a:rPr sz="1000" b="1" u="sng">
                          <a:solidFill>
                            <a:srgbClr val="000000"/>
                          </a:solidFill>
                          <a:latin typeface="Arial"/>
                          <a:ea typeface="Arial"/>
                        </a:rPr>
                        <a:t>4Q21</a:t>
                      </a:r>
                    </a:p>
                  </a:txBody>
                  <a:tcPr marL="27432" marR="9144" marT="0" marB="18288" anchor="b">
                    <a:lnL w="0"/>
                    <a:lnR w="0"/>
                    <a:lnT w="0"/>
                    <a:lnB w="12700" cmpd="sng">
                      <a:solidFill>
                        <a:srgbClr val="000000"/>
                      </a:solidFill>
                      <a:prstDash val="solid"/>
                    </a:lnB>
                    <a:solidFill>
                      <a:srgbClr val="FFFFFF"/>
                    </a:solidFill>
                  </a:tcPr>
                </a:tc>
                <a:extLst>
                  <a:ext uri="{0D108BD9-81ED-4DB2-BD59-A6C34878D82A}">
                    <a16:rowId xmlns:a16="http://schemas.microsoft.com/office/drawing/2014/main" val="10000"/>
                  </a:ext>
                </a:extLst>
              </a:tr>
              <a:tr h="228600">
                <a:tc>
                  <a:txBody>
                    <a:bodyPr/>
                    <a:lstStyle/>
                    <a:p>
                      <a:endParaRPr sz="100"/>
                    </a:p>
                  </a:txBody>
                  <a:tcPr marL="0" marR="0" marT="0" marB="0" anchor="b">
                    <a:lnL w="0"/>
                    <a:lnR w="0"/>
                    <a:lnT w="12700" cmpd="sng">
                      <a:solidFill>
                        <a:srgbClr val="000000"/>
                      </a:solidFill>
                      <a:prstDash val="solid"/>
                    </a:lnT>
                    <a:lnB w="0"/>
                    <a:solidFill>
                      <a:srgbClr val="FFFFFF"/>
                    </a:solidFill>
                  </a:tcPr>
                </a:tc>
                <a:tc gridSpan="3">
                  <a:txBody>
                    <a:bodyPr/>
                    <a:lstStyle/>
                    <a:p>
                      <a:pPr algn="ctr">
                        <a:lnSpc>
                          <a:spcPct val="99600"/>
                        </a:lnSpc>
                      </a:pPr>
                      <a:r>
                        <a:rPr sz="1000" i="1">
                          <a:solidFill>
                            <a:srgbClr val="000000"/>
                          </a:solidFill>
                          <a:latin typeface="Arial"/>
                          <a:ea typeface="Arial"/>
                        </a:rPr>
                        <a:t>(dollars in thousands, except per-share data)</a:t>
                      </a:r>
                    </a:p>
                  </a:txBody>
                  <a:tcPr marL="27432" marR="9144" marT="0" marB="18288" anchor="b">
                    <a:lnL w="0"/>
                    <a:lnR w="0"/>
                    <a:lnT w="12700" cmpd="sng">
                      <a:solidFill>
                        <a:srgbClr val="000000"/>
                      </a:solidFill>
                      <a:prstDash val="solid"/>
                    </a:lnT>
                    <a:lnB w="0"/>
                    <a:solidFill>
                      <a:srgbClr val="FFFFFF"/>
                    </a:solidFill>
                  </a:tcPr>
                </a:tc>
                <a:tc hMerge="1">
                  <a:txBody>
                    <a:bodyPr/>
                    <a:lstStyle/>
                    <a:p>
                      <a:endParaRPr/>
                    </a:p>
                  </a:txBody>
                  <a:tcPr anchor="b">
                    <a:lnL w="0"/>
                    <a:lnR w="0"/>
                    <a:lnT w="12700" cmpd="sng">
                      <a:prstDash val="solid"/>
                    </a:lnT>
                    <a:lnB w="0"/>
                    <a:noFill/>
                  </a:tcPr>
                </a:tc>
                <a:tc hMerge="1">
                  <a:txBody>
                    <a:bodyPr/>
                    <a:lstStyle/>
                    <a:p>
                      <a:endParaRPr/>
                    </a:p>
                  </a:txBody>
                  <a:tcPr anchor="b">
                    <a:lnL w="0"/>
                    <a:lnR w="0"/>
                    <a:lnT w="12700" cmpd="sng">
                      <a:prstDash val="solid"/>
                    </a:lnT>
                    <a:lnB w="0"/>
                    <a:noFill/>
                  </a:tcPr>
                </a:tc>
                <a:extLst>
                  <a:ext uri="{0D108BD9-81ED-4DB2-BD59-A6C34878D82A}">
                    <a16:rowId xmlns:a16="http://schemas.microsoft.com/office/drawing/2014/main" val="10001"/>
                  </a:ext>
                </a:extLst>
              </a:tr>
              <a:tr h="257175">
                <a:tc>
                  <a:txBody>
                    <a:bodyPr/>
                    <a:lstStyle/>
                    <a:p>
                      <a:pPr algn="l">
                        <a:lnSpc>
                          <a:spcPct val="99600"/>
                        </a:lnSpc>
                      </a:pPr>
                      <a:r>
                        <a:rPr sz="1000" b="1">
                          <a:solidFill>
                            <a:srgbClr val="000000"/>
                          </a:solidFill>
                          <a:latin typeface="Arial"/>
                          <a:ea typeface="Arial"/>
                        </a:rPr>
                        <a:t>Net interest income</a:t>
                      </a:r>
                    </a:p>
                  </a:txBody>
                  <a:tcPr marL="27432" marR="27432" marT="0" marB="18288" anchor="b">
                    <a:lnL w="0"/>
                    <a:lnR w="0"/>
                    <a:lnT w="0"/>
                    <a:lnB w="0"/>
                    <a:solidFill>
                      <a:srgbClr val="FFFFFF"/>
                    </a:solidFill>
                  </a:tcPr>
                </a:tc>
                <a:tc>
                  <a:txBody>
                    <a:bodyPr/>
                    <a:lstStyle/>
                    <a:p>
                      <a:pPr algn="r">
                        <a:lnSpc>
                          <a:spcPct val="99600"/>
                        </a:lnSpc>
                        <a:tabLst>
                          <a:tab pos="835406" algn="l"/>
                          <a:tab pos="1519174" algn="l"/>
                        </a:tabLst>
                      </a:pPr>
                      <a:r>
                        <a:rPr sz="1000" b="1">
                          <a:solidFill>
                            <a:srgbClr val="000000"/>
                          </a:solidFill>
                          <a:latin typeface="Arial"/>
                          <a:ea typeface="Arial"/>
                        </a:rPr>
                        <a:t>	$225,911	</a:t>
                      </a:r>
                    </a:p>
                  </a:txBody>
                  <a:tcPr marL="0" marR="9144" marT="0" marB="18288" anchor="b">
                    <a:lnL w="0"/>
                    <a:lnR w="0"/>
                    <a:lnT w="0"/>
                    <a:lnB w="0"/>
                    <a:solidFill>
                      <a:srgbClr val="FFFFFF"/>
                    </a:solidFill>
                  </a:tcPr>
                </a:tc>
                <a:tc>
                  <a:txBody>
                    <a:bodyPr/>
                    <a:lstStyle/>
                    <a:p>
                      <a:pPr algn="r">
                        <a:lnSpc>
                          <a:spcPct val="99600"/>
                        </a:lnSpc>
                        <a:tabLst>
                          <a:tab pos="825881" algn="l"/>
                          <a:tab pos="1509649" algn="l"/>
                        </a:tabLst>
                      </a:pPr>
                      <a:r>
                        <a:rPr sz="1000">
                          <a:solidFill>
                            <a:srgbClr val="000000"/>
                          </a:solidFill>
                          <a:latin typeface="Arial"/>
                          <a:ea typeface="Arial"/>
                        </a:rPr>
                        <a:t>	$215,582	</a:t>
                      </a:r>
                    </a:p>
                  </a:txBody>
                  <a:tcPr marL="0" marR="9144" marT="0" marB="18288" anchor="b">
                    <a:lnL w="0"/>
                    <a:lnR w="0"/>
                    <a:lnT w="0"/>
                    <a:lnB w="0"/>
                    <a:solidFill>
                      <a:srgbClr val="FFFFFF"/>
                    </a:solidFill>
                  </a:tcPr>
                </a:tc>
                <a:tc>
                  <a:txBody>
                    <a:bodyPr/>
                    <a:lstStyle/>
                    <a:p>
                      <a:pPr algn="r">
                        <a:lnSpc>
                          <a:spcPct val="99600"/>
                        </a:lnSpc>
                        <a:tabLst>
                          <a:tab pos="825881" algn="l"/>
                          <a:tab pos="1509649" algn="l"/>
                        </a:tabLst>
                      </a:pPr>
                      <a:r>
                        <a:rPr sz="1000">
                          <a:solidFill>
                            <a:srgbClr val="000000"/>
                          </a:solidFill>
                          <a:latin typeface="Arial"/>
                          <a:ea typeface="Arial"/>
                        </a:rPr>
                        <a:t>	$165,613	</a:t>
                      </a:r>
                    </a:p>
                  </a:txBody>
                  <a:tcPr marL="0" marR="9144" marT="0" marB="18288" anchor="b">
                    <a:lnL w="0"/>
                    <a:lnR w="0"/>
                    <a:lnT w="0"/>
                    <a:lnB w="0"/>
                    <a:solidFill>
                      <a:srgbClr val="FFFFFF"/>
                    </a:solidFill>
                  </a:tcPr>
                </a:tc>
                <a:extLst>
                  <a:ext uri="{0D108BD9-81ED-4DB2-BD59-A6C34878D82A}">
                    <a16:rowId xmlns:a16="http://schemas.microsoft.com/office/drawing/2014/main" val="10002"/>
                  </a:ext>
                </a:extLst>
              </a:tr>
              <a:tr h="247650">
                <a:tc>
                  <a:txBody>
                    <a:bodyPr/>
                    <a:lstStyle/>
                    <a:p>
                      <a:pPr algn="l">
                        <a:lnSpc>
                          <a:spcPct val="99600"/>
                        </a:lnSpc>
                      </a:pPr>
                      <a:r>
                        <a:rPr sz="1000" b="1">
                          <a:solidFill>
                            <a:srgbClr val="000000"/>
                          </a:solidFill>
                          <a:latin typeface="Arial"/>
                          <a:ea typeface="Arial"/>
                        </a:rPr>
                        <a:t>Provision for credit losses</a:t>
                      </a:r>
                    </a:p>
                  </a:txBody>
                  <a:tcPr marL="27432" marR="27432" marT="0" marB="18288" anchor="b">
                    <a:lnL w="0"/>
                    <a:lnR w="0"/>
                    <a:lnT w="0"/>
                    <a:lnB w="0"/>
                    <a:solidFill>
                      <a:srgbClr val="FFFFFF"/>
                    </a:solidFill>
                  </a:tcPr>
                </a:tc>
                <a:tc>
                  <a:txBody>
                    <a:bodyPr/>
                    <a:lstStyle/>
                    <a:p>
                      <a:pPr algn="r">
                        <a:lnSpc>
                          <a:spcPct val="99600"/>
                        </a:lnSpc>
                        <a:tabLst>
                          <a:tab pos="976630" algn="l"/>
                          <a:tab pos="1519174" algn="l"/>
                        </a:tabLst>
                      </a:pPr>
                      <a:r>
                        <a:rPr sz="1000" b="1">
                          <a:solidFill>
                            <a:srgbClr val="000000"/>
                          </a:solidFill>
                          <a:latin typeface="Arial"/>
                          <a:ea typeface="Arial"/>
                        </a:rPr>
                        <a:t>	14,513	</a:t>
                      </a:r>
                    </a:p>
                  </a:txBody>
                  <a:tcPr marL="0" marR="9144" marT="0" marB="18288" anchor="b">
                    <a:lnL w="0"/>
                    <a:lnR w="0"/>
                    <a:lnT w="0"/>
                    <a:lnB w="0"/>
                    <a:solidFill>
                      <a:srgbClr val="FFFFFF"/>
                    </a:solidFill>
                  </a:tcPr>
                </a:tc>
                <a:tc>
                  <a:txBody>
                    <a:bodyPr/>
                    <a:lstStyle/>
                    <a:p>
                      <a:pPr algn="r">
                        <a:lnSpc>
                          <a:spcPct val="99600"/>
                        </a:lnSpc>
                        <a:tabLst>
                          <a:tab pos="967105" algn="l"/>
                          <a:tab pos="1509649" algn="l"/>
                        </a:tabLst>
                      </a:pPr>
                      <a:r>
                        <a:rPr sz="1000">
                          <a:solidFill>
                            <a:srgbClr val="000000"/>
                          </a:solidFill>
                          <a:latin typeface="Arial"/>
                          <a:ea typeface="Arial"/>
                        </a:rPr>
                        <a:t>	18,958	</a:t>
                      </a:r>
                    </a:p>
                  </a:txBody>
                  <a:tcPr marL="0" marR="9144" marT="0" marB="18288" anchor="b">
                    <a:lnL w="0"/>
                    <a:lnR w="0"/>
                    <a:lnT w="0"/>
                    <a:lnB w="0"/>
                    <a:solidFill>
                      <a:srgbClr val="FFFFFF"/>
                    </a:solidFill>
                  </a:tcPr>
                </a:tc>
                <a:tc>
                  <a:txBody>
                    <a:bodyPr/>
                    <a:lstStyle/>
                    <a:p>
                      <a:pPr algn="r">
                        <a:lnSpc>
                          <a:spcPct val="99600"/>
                        </a:lnSpc>
                        <a:tabLst>
                          <a:tab pos="989076" algn="l"/>
                          <a:tab pos="1509649" algn="l"/>
                        </a:tabLst>
                      </a:pPr>
                      <a:r>
                        <a:rPr sz="1000">
                          <a:solidFill>
                            <a:srgbClr val="000000"/>
                          </a:solidFill>
                          <a:latin typeface="Arial"/>
                          <a:ea typeface="Arial"/>
                        </a:rPr>
                        <a:t>	(5,000)	</a:t>
                      </a:r>
                    </a:p>
                  </a:txBody>
                  <a:tcPr marL="0" marR="9144" marT="0" marB="18288" anchor="b">
                    <a:lnL w="0"/>
                    <a:lnR w="0"/>
                    <a:lnT w="0"/>
                    <a:lnB w="0"/>
                    <a:solidFill>
                      <a:srgbClr val="FFFFFF"/>
                    </a:solidFill>
                  </a:tcPr>
                </a:tc>
                <a:extLst>
                  <a:ext uri="{0D108BD9-81ED-4DB2-BD59-A6C34878D82A}">
                    <a16:rowId xmlns:a16="http://schemas.microsoft.com/office/drawing/2014/main" val="10003"/>
                  </a:ext>
                </a:extLst>
              </a:tr>
              <a:tr h="247650">
                <a:tc>
                  <a:txBody>
                    <a:bodyPr/>
                    <a:lstStyle/>
                    <a:p>
                      <a:pPr algn="l">
                        <a:lnSpc>
                          <a:spcPct val="99600"/>
                        </a:lnSpc>
                      </a:pPr>
                      <a:r>
                        <a:rPr sz="1000" b="1">
                          <a:solidFill>
                            <a:srgbClr val="000000"/>
                          </a:solidFill>
                          <a:latin typeface="Arial"/>
                          <a:ea typeface="Arial"/>
                        </a:rPr>
                        <a:t>Non-interest income</a:t>
                      </a:r>
                    </a:p>
                  </a:txBody>
                  <a:tcPr marL="27432" marR="27432" marT="0" marB="18288" anchor="b">
                    <a:lnL w="0"/>
                    <a:lnR w="0"/>
                    <a:lnT w="0"/>
                    <a:lnB w="0"/>
                    <a:solidFill>
                      <a:srgbClr val="FFFFFF"/>
                    </a:solidFill>
                  </a:tcPr>
                </a:tc>
                <a:tc>
                  <a:txBody>
                    <a:bodyPr/>
                    <a:lstStyle/>
                    <a:p>
                      <a:pPr algn="r">
                        <a:lnSpc>
                          <a:spcPct val="99600"/>
                        </a:lnSpc>
                        <a:tabLst>
                          <a:tab pos="976630" algn="l"/>
                          <a:tab pos="1519174" algn="l"/>
                        </a:tabLst>
                      </a:pPr>
                      <a:r>
                        <a:rPr sz="1000" b="1">
                          <a:solidFill>
                            <a:srgbClr val="000000"/>
                          </a:solidFill>
                          <a:latin typeface="Arial"/>
                          <a:ea typeface="Arial"/>
                        </a:rPr>
                        <a:t>	54,322	</a:t>
                      </a:r>
                    </a:p>
                  </a:txBody>
                  <a:tcPr marL="0" marR="9144" marT="0" marB="18288" anchor="b">
                    <a:lnL w="0"/>
                    <a:lnR w="0"/>
                    <a:lnT w="0"/>
                    <a:lnB w="0"/>
                    <a:solidFill>
                      <a:srgbClr val="FFFFFF"/>
                    </a:solidFill>
                  </a:tcPr>
                </a:tc>
                <a:tc>
                  <a:txBody>
                    <a:bodyPr/>
                    <a:lstStyle/>
                    <a:p>
                      <a:pPr algn="r">
                        <a:lnSpc>
                          <a:spcPct val="99600"/>
                        </a:lnSpc>
                        <a:tabLst>
                          <a:tab pos="967105" algn="l"/>
                          <a:tab pos="1509649" algn="l"/>
                        </a:tabLst>
                      </a:pPr>
                      <a:r>
                        <a:rPr sz="1000">
                          <a:solidFill>
                            <a:srgbClr val="000000"/>
                          </a:solidFill>
                          <a:latin typeface="Arial"/>
                          <a:ea typeface="Arial"/>
                        </a:rPr>
                        <a:t>	59,215	</a:t>
                      </a:r>
                    </a:p>
                  </a:txBody>
                  <a:tcPr marL="0" marR="9144" marT="0" marB="18288" anchor="b">
                    <a:lnL w="0"/>
                    <a:lnR w="0"/>
                    <a:lnT w="0"/>
                    <a:lnB w="0"/>
                    <a:solidFill>
                      <a:srgbClr val="FFFFFF"/>
                    </a:solidFill>
                  </a:tcPr>
                </a:tc>
                <a:tc>
                  <a:txBody>
                    <a:bodyPr/>
                    <a:lstStyle/>
                    <a:p>
                      <a:pPr algn="r">
                        <a:lnSpc>
                          <a:spcPct val="99600"/>
                        </a:lnSpc>
                        <a:tabLst>
                          <a:tab pos="967105" algn="l"/>
                          <a:tab pos="1509649" algn="l"/>
                        </a:tabLst>
                      </a:pPr>
                      <a:r>
                        <a:rPr sz="1000">
                          <a:solidFill>
                            <a:srgbClr val="000000"/>
                          </a:solidFill>
                          <a:latin typeface="Arial"/>
                          <a:ea typeface="Arial"/>
                        </a:rPr>
                        <a:t>	63,876	</a:t>
                      </a:r>
                    </a:p>
                  </a:txBody>
                  <a:tcPr marL="0" marR="9144" marT="0" marB="18288" anchor="b">
                    <a:lnL w="0"/>
                    <a:lnR w="0"/>
                    <a:lnT w="0"/>
                    <a:lnB w="0"/>
                    <a:solidFill>
                      <a:srgbClr val="FFFFFF"/>
                    </a:solidFill>
                  </a:tcPr>
                </a:tc>
                <a:extLst>
                  <a:ext uri="{0D108BD9-81ED-4DB2-BD59-A6C34878D82A}">
                    <a16:rowId xmlns:a16="http://schemas.microsoft.com/office/drawing/2014/main" val="10004"/>
                  </a:ext>
                </a:extLst>
              </a:tr>
              <a:tr h="257175">
                <a:tc>
                  <a:txBody>
                    <a:bodyPr/>
                    <a:lstStyle/>
                    <a:p>
                      <a:pPr algn="l">
                        <a:lnSpc>
                          <a:spcPct val="99600"/>
                        </a:lnSpc>
                      </a:pPr>
                      <a:r>
                        <a:rPr sz="1000" b="1">
                          <a:solidFill>
                            <a:srgbClr val="000000"/>
                          </a:solidFill>
                          <a:latin typeface="Arial"/>
                          <a:ea typeface="Arial"/>
                        </a:rPr>
                        <a:t>Securities gains (losses)</a:t>
                      </a:r>
                    </a:p>
                  </a:txBody>
                  <a:tcPr marL="27432" marR="27432" marT="0" marB="18288" anchor="b">
                    <a:lnL w="0"/>
                    <a:lnR w="0"/>
                    <a:lnT w="0"/>
                    <a:lnB w="0"/>
                    <a:solidFill>
                      <a:srgbClr val="FFFFFF"/>
                    </a:solidFill>
                  </a:tcPr>
                </a:tc>
                <a:tc>
                  <a:txBody>
                    <a:bodyPr/>
                    <a:lstStyle/>
                    <a:p>
                      <a:pPr algn="r">
                        <a:lnSpc>
                          <a:spcPct val="99600"/>
                        </a:lnSpc>
                        <a:tabLst>
                          <a:tab pos="1245616" algn="l"/>
                          <a:tab pos="1519174" algn="l"/>
                        </a:tabLst>
                      </a:pPr>
                      <a:r>
                        <a:rPr sz="1000" b="1">
                          <a:solidFill>
                            <a:srgbClr val="000000"/>
                          </a:solidFill>
                          <a:latin typeface="Arial"/>
                          <a:ea typeface="Arial"/>
                        </a:rPr>
                        <a:t>	(1)	</a:t>
                      </a:r>
                    </a:p>
                  </a:txBody>
                  <a:tcPr marL="0" marR="9144" marT="0" marB="18288" anchor="b">
                    <a:lnL w="0"/>
                    <a:lnR w="0"/>
                    <a:lnT w="0"/>
                    <a:lnB w="0"/>
                    <a:solidFill>
                      <a:srgbClr val="FFFFFF"/>
                    </a:solidFill>
                  </a:tcPr>
                </a:tc>
                <a:tc>
                  <a:txBody>
                    <a:bodyPr/>
                    <a:lstStyle/>
                    <a:p>
                      <a:pPr algn="r">
                        <a:lnSpc>
                          <a:spcPct val="99600"/>
                        </a:lnSpc>
                        <a:tabLst>
                          <a:tab pos="1165479" algn="l"/>
                          <a:tab pos="1509649" algn="l"/>
                        </a:tabLst>
                      </a:pPr>
                      <a:r>
                        <a:rPr sz="1000">
                          <a:solidFill>
                            <a:srgbClr val="000000"/>
                          </a:solidFill>
                          <a:latin typeface="Arial"/>
                          <a:ea typeface="Arial"/>
                        </a:rPr>
                        <a:t>	(53)	</a:t>
                      </a:r>
                    </a:p>
                  </a:txBody>
                  <a:tcPr marL="0" marR="9144" marT="0" marB="18288" anchor="b">
                    <a:lnL w="0"/>
                    <a:lnR w="0"/>
                    <a:lnT w="0"/>
                    <a:lnB w="0"/>
                    <a:solidFill>
                      <a:srgbClr val="FFFFFF"/>
                    </a:solidFill>
                  </a:tcPr>
                </a:tc>
                <a:tc>
                  <a:txBody>
                    <a:bodyPr/>
                    <a:lstStyle/>
                    <a:p>
                      <a:pPr algn="r">
                        <a:lnSpc>
                          <a:spcPct val="99600"/>
                        </a:lnSpc>
                        <a:tabLst>
                          <a:tab pos="1284732" algn="l"/>
                          <a:tab pos="1509649" algn="l"/>
                        </a:tabLst>
                      </a:pPr>
                      <a:r>
                        <a:rPr sz="1000">
                          <a:solidFill>
                            <a:srgbClr val="000000"/>
                          </a:solidFill>
                          <a:latin typeface="Arial"/>
                          <a:ea typeface="Arial"/>
                        </a:rPr>
                        <a:t>	5	</a:t>
                      </a:r>
                    </a:p>
                  </a:txBody>
                  <a:tcPr marL="0" marR="9144" marT="0" marB="18288" anchor="b">
                    <a:lnL w="0"/>
                    <a:lnR w="0"/>
                    <a:lnT w="0"/>
                    <a:lnB w="0"/>
                    <a:solidFill>
                      <a:srgbClr val="FFFFFF"/>
                    </a:solidFill>
                  </a:tcPr>
                </a:tc>
                <a:extLst>
                  <a:ext uri="{0D108BD9-81ED-4DB2-BD59-A6C34878D82A}">
                    <a16:rowId xmlns:a16="http://schemas.microsoft.com/office/drawing/2014/main" val="10005"/>
                  </a:ext>
                </a:extLst>
              </a:tr>
              <a:tr h="247650">
                <a:tc>
                  <a:txBody>
                    <a:bodyPr/>
                    <a:lstStyle/>
                    <a:p>
                      <a:pPr algn="l">
                        <a:lnSpc>
                          <a:spcPct val="99600"/>
                        </a:lnSpc>
                      </a:pPr>
                      <a:r>
                        <a:rPr sz="1000" b="1">
                          <a:solidFill>
                            <a:srgbClr val="000000"/>
                          </a:solidFill>
                          <a:latin typeface="Arial"/>
                          <a:ea typeface="Arial"/>
                        </a:rPr>
                        <a:t>Non-interest expense</a:t>
                      </a:r>
                    </a:p>
                  </a:txBody>
                  <a:tcPr marL="27432" marR="27432" marT="0" marB="18288" anchor="b">
                    <a:lnL w="0"/>
                    <a:lnR w="0"/>
                    <a:lnT w="0"/>
                    <a:lnB w="0"/>
                    <a:solidFill>
                      <a:srgbClr val="FFFFFF"/>
                    </a:solidFill>
                  </a:tcPr>
                </a:tc>
                <a:tc>
                  <a:txBody>
                    <a:bodyPr/>
                    <a:lstStyle/>
                    <a:p>
                      <a:pPr algn="r">
                        <a:lnSpc>
                          <a:spcPct val="99600"/>
                        </a:lnSpc>
                        <a:tabLst>
                          <a:tab pos="906018" algn="l"/>
                          <a:tab pos="1519174" algn="l"/>
                        </a:tabLst>
                      </a:pPr>
                      <a:r>
                        <a:rPr sz="1000" b="1">
                          <a:solidFill>
                            <a:srgbClr val="000000"/>
                          </a:solidFill>
                          <a:latin typeface="Arial"/>
                          <a:ea typeface="Arial"/>
                        </a:rPr>
                        <a:t>	166,568	</a:t>
                      </a:r>
                    </a:p>
                  </a:txBody>
                  <a:tcPr marL="0" marR="9144" marT="0" marB="18288" anchor="b">
                    <a:lnL w="0"/>
                    <a:lnR w="0"/>
                    <a:lnT w="0"/>
                    <a:lnB w="0"/>
                    <a:solidFill>
                      <a:srgbClr val="FFFFFF"/>
                    </a:solidFill>
                  </a:tcPr>
                </a:tc>
                <a:tc>
                  <a:txBody>
                    <a:bodyPr/>
                    <a:lstStyle/>
                    <a:p>
                      <a:pPr algn="r">
                        <a:lnSpc>
                          <a:spcPct val="99600"/>
                        </a:lnSpc>
                        <a:tabLst>
                          <a:tab pos="896493" algn="l"/>
                          <a:tab pos="1509649" algn="l"/>
                        </a:tabLst>
                      </a:pPr>
                      <a:r>
                        <a:rPr sz="1000">
                          <a:solidFill>
                            <a:srgbClr val="000000"/>
                          </a:solidFill>
                          <a:latin typeface="Arial"/>
                          <a:ea typeface="Arial"/>
                        </a:rPr>
                        <a:t>	162,552	</a:t>
                      </a:r>
                    </a:p>
                  </a:txBody>
                  <a:tcPr marL="0" marR="9144" marT="0" marB="18288" anchor="b">
                    <a:lnL w="0"/>
                    <a:lnR w="0"/>
                    <a:lnT w="0"/>
                    <a:lnB w="0"/>
                    <a:solidFill>
                      <a:srgbClr val="FFFFFF"/>
                    </a:solidFill>
                  </a:tcPr>
                </a:tc>
                <a:tc>
                  <a:txBody>
                    <a:bodyPr/>
                    <a:lstStyle/>
                    <a:p>
                      <a:pPr algn="r">
                        <a:lnSpc>
                          <a:spcPct val="99600"/>
                        </a:lnSpc>
                        <a:tabLst>
                          <a:tab pos="896493" algn="l"/>
                          <a:tab pos="1509649" algn="l"/>
                        </a:tabLst>
                      </a:pPr>
                      <a:r>
                        <a:rPr sz="1000">
                          <a:solidFill>
                            <a:srgbClr val="000000"/>
                          </a:solidFill>
                          <a:latin typeface="Arial"/>
                          <a:ea typeface="Arial"/>
                        </a:rPr>
                        <a:t>	154,019	</a:t>
                      </a:r>
                    </a:p>
                  </a:txBody>
                  <a:tcPr marL="0" marR="9144" marT="0" marB="18288" anchor="b">
                    <a:lnL w="0"/>
                    <a:lnR w="0"/>
                    <a:lnT w="0"/>
                    <a:lnB w="0"/>
                    <a:solidFill>
                      <a:srgbClr val="FFFFFF"/>
                    </a:solidFill>
                  </a:tcPr>
                </a:tc>
                <a:extLst>
                  <a:ext uri="{0D108BD9-81ED-4DB2-BD59-A6C34878D82A}">
                    <a16:rowId xmlns:a16="http://schemas.microsoft.com/office/drawing/2014/main" val="10006"/>
                  </a:ext>
                </a:extLst>
              </a:tr>
              <a:tr h="257175">
                <a:tc>
                  <a:txBody>
                    <a:bodyPr/>
                    <a:lstStyle/>
                    <a:p>
                      <a:pPr algn="l">
                        <a:lnSpc>
                          <a:spcPct val="99600"/>
                        </a:lnSpc>
                      </a:pPr>
                      <a:r>
                        <a:rPr sz="1000" b="1">
                          <a:solidFill>
                            <a:srgbClr val="000000"/>
                          </a:solidFill>
                          <a:latin typeface="Arial"/>
                          <a:ea typeface="Arial"/>
                        </a:rPr>
                        <a:t>Merger-related expenses</a:t>
                      </a:r>
                    </a:p>
                  </a:txBody>
                  <a:tcPr marL="27432" marR="27432" marT="0" marB="18288" anchor="b">
                    <a:lnL w="0"/>
                    <a:lnR w="0"/>
                    <a:lnT w="0"/>
                    <a:lnB w="12700" cmpd="sng">
                      <a:solidFill>
                        <a:srgbClr val="000000"/>
                      </a:solidFill>
                      <a:prstDash val="solid"/>
                    </a:lnB>
                    <a:solidFill>
                      <a:srgbClr val="FFFFFF"/>
                    </a:solidFill>
                  </a:tcPr>
                </a:tc>
                <a:tc>
                  <a:txBody>
                    <a:bodyPr/>
                    <a:lstStyle/>
                    <a:p>
                      <a:pPr algn="r">
                        <a:lnSpc>
                          <a:spcPct val="99600"/>
                        </a:lnSpc>
                        <a:tabLst>
                          <a:tab pos="1047242" algn="l"/>
                          <a:tab pos="1519174" algn="l"/>
                        </a:tabLst>
                      </a:pPr>
                      <a:r>
                        <a:rPr sz="1000" b="1">
                          <a:solidFill>
                            <a:srgbClr val="000000"/>
                          </a:solidFill>
                          <a:latin typeface="Arial"/>
                          <a:ea typeface="Arial"/>
                        </a:rPr>
                        <a:t>	1,894	</a:t>
                      </a:r>
                    </a:p>
                  </a:txBody>
                  <a:tcPr marL="0" marR="9144" marT="0" marB="18288" anchor="b">
                    <a:lnL w="0"/>
                    <a:lnR w="0"/>
                    <a:lnT w="0"/>
                    <a:lnB w="12700" cmpd="sng">
                      <a:solidFill>
                        <a:srgbClr val="000000"/>
                      </a:solidFill>
                      <a:prstDash val="solid"/>
                    </a:lnB>
                    <a:solidFill>
                      <a:srgbClr val="FFFFFF"/>
                    </a:solidFill>
                  </a:tcPr>
                </a:tc>
                <a:tc>
                  <a:txBody>
                    <a:bodyPr/>
                    <a:lstStyle/>
                    <a:p>
                      <a:pPr algn="r">
                        <a:lnSpc>
                          <a:spcPct val="99600"/>
                        </a:lnSpc>
                        <a:tabLst>
                          <a:tab pos="1037717" algn="l"/>
                          <a:tab pos="1509649" algn="l"/>
                        </a:tabLst>
                      </a:pPr>
                      <a:r>
                        <a:rPr sz="1000">
                          <a:solidFill>
                            <a:srgbClr val="000000"/>
                          </a:solidFill>
                          <a:latin typeface="Arial"/>
                          <a:ea typeface="Arial"/>
                        </a:rPr>
                        <a:t>	7,006	</a:t>
                      </a:r>
                    </a:p>
                  </a:txBody>
                  <a:tcPr marL="0" marR="9144" marT="0" marB="18288" anchor="b">
                    <a:lnL w="0"/>
                    <a:lnR w="0"/>
                    <a:lnT w="0"/>
                    <a:lnB w="12700" cmpd="sng">
                      <a:solidFill>
                        <a:srgbClr val="000000"/>
                      </a:solidFill>
                      <a:prstDash val="solid"/>
                    </a:lnB>
                    <a:solidFill>
                      <a:srgbClr val="FFFFFF"/>
                    </a:solidFill>
                  </a:tcPr>
                </a:tc>
                <a:tc>
                  <a:txBody>
                    <a:bodyPr/>
                    <a:lstStyle/>
                    <a:p>
                      <a:pPr algn="r">
                        <a:lnSpc>
                          <a:spcPct val="99600"/>
                        </a:lnSpc>
                        <a:tabLst>
                          <a:tab pos="1228344" algn="l"/>
                          <a:tab pos="1509649" algn="l"/>
                        </a:tabLst>
                      </a:pPr>
                      <a:r>
                        <a:rPr sz="1000">
                          <a:solidFill>
                            <a:srgbClr val="000000"/>
                          </a:solidFill>
                          <a:latin typeface="Arial"/>
                          <a:ea typeface="Arial"/>
                        </a:rPr>
                        <a:t>	—	</a:t>
                      </a:r>
                    </a:p>
                  </a:txBody>
                  <a:tcPr marL="0" marR="9144" marT="0" marB="18288" anchor="b">
                    <a:lnL w="0"/>
                    <a:lnR w="0"/>
                    <a:lnT w="0"/>
                    <a:lnB w="12700" cmpd="sng">
                      <a:solidFill>
                        <a:srgbClr val="000000"/>
                      </a:solidFill>
                      <a:prstDash val="solid"/>
                    </a:lnB>
                    <a:solidFill>
                      <a:srgbClr val="FFFFFF"/>
                    </a:solidFill>
                  </a:tcPr>
                </a:tc>
                <a:extLst>
                  <a:ext uri="{0D108BD9-81ED-4DB2-BD59-A6C34878D82A}">
                    <a16:rowId xmlns:a16="http://schemas.microsoft.com/office/drawing/2014/main" val="10007"/>
                  </a:ext>
                </a:extLst>
              </a:tr>
              <a:tr h="257175">
                <a:tc>
                  <a:txBody>
                    <a:bodyPr/>
                    <a:lstStyle/>
                    <a:p>
                      <a:pPr algn="l">
                        <a:lnSpc>
                          <a:spcPct val="99600"/>
                        </a:lnSpc>
                      </a:pPr>
                      <a:r>
                        <a:rPr sz="1000" b="1">
                          <a:solidFill>
                            <a:srgbClr val="000000"/>
                          </a:solidFill>
                          <a:latin typeface="Arial"/>
                          <a:ea typeface="Arial"/>
                        </a:rPr>
                        <a:t>Income before income taxes</a:t>
                      </a:r>
                    </a:p>
                  </a:txBody>
                  <a:tcPr marL="27432" marR="27432" marT="0" marB="18288" anchor="b">
                    <a:lnL w="0"/>
                    <a:lnR w="0"/>
                    <a:lnT w="12700" cmpd="sng">
                      <a:solidFill>
                        <a:srgbClr val="000000"/>
                      </a:solidFill>
                      <a:prstDash val="solid"/>
                    </a:lnT>
                    <a:lnB w="0"/>
                    <a:solidFill>
                      <a:srgbClr val="FFFFFF"/>
                    </a:solidFill>
                  </a:tcPr>
                </a:tc>
                <a:tc>
                  <a:txBody>
                    <a:bodyPr/>
                    <a:lstStyle/>
                    <a:p>
                      <a:pPr algn="r">
                        <a:lnSpc>
                          <a:spcPct val="99600"/>
                        </a:lnSpc>
                        <a:tabLst>
                          <a:tab pos="976630" algn="l"/>
                          <a:tab pos="1519174" algn="l"/>
                        </a:tabLst>
                      </a:pPr>
                      <a:r>
                        <a:rPr sz="1000" b="1">
                          <a:solidFill>
                            <a:srgbClr val="000000"/>
                          </a:solidFill>
                          <a:latin typeface="Arial"/>
                          <a:ea typeface="Arial"/>
                        </a:rPr>
                        <a:t>	97,257	</a:t>
                      </a:r>
                    </a:p>
                  </a:txBody>
                  <a:tcPr marL="0" marR="9144" marT="0" marB="18288" anchor="b">
                    <a:lnL w="0"/>
                    <a:lnR w="0"/>
                    <a:lnT w="12700" cmpd="sng">
                      <a:solidFill>
                        <a:srgbClr val="000000"/>
                      </a:solidFill>
                      <a:prstDash val="solid"/>
                    </a:lnT>
                    <a:lnB w="0"/>
                    <a:solidFill>
                      <a:srgbClr val="FFFFFF"/>
                    </a:solidFill>
                  </a:tcPr>
                </a:tc>
                <a:tc>
                  <a:txBody>
                    <a:bodyPr/>
                    <a:lstStyle/>
                    <a:p>
                      <a:pPr algn="r">
                        <a:lnSpc>
                          <a:spcPct val="99600"/>
                        </a:lnSpc>
                        <a:tabLst>
                          <a:tab pos="967105" algn="l"/>
                          <a:tab pos="1509649" algn="l"/>
                        </a:tabLst>
                      </a:pPr>
                      <a:r>
                        <a:rPr sz="1000">
                          <a:solidFill>
                            <a:srgbClr val="000000"/>
                          </a:solidFill>
                          <a:latin typeface="Arial"/>
                          <a:ea typeface="Arial"/>
                        </a:rPr>
                        <a:t>	86,228	</a:t>
                      </a:r>
                    </a:p>
                  </a:txBody>
                  <a:tcPr marL="0" marR="9144" marT="0" marB="18288" anchor="b">
                    <a:lnL w="0"/>
                    <a:lnR w="0"/>
                    <a:lnT w="12700" cmpd="sng">
                      <a:solidFill>
                        <a:srgbClr val="000000"/>
                      </a:solidFill>
                      <a:prstDash val="solid"/>
                    </a:lnT>
                    <a:lnB w="0"/>
                    <a:solidFill>
                      <a:srgbClr val="FFFFFF"/>
                    </a:solidFill>
                  </a:tcPr>
                </a:tc>
                <a:tc>
                  <a:txBody>
                    <a:bodyPr/>
                    <a:lstStyle/>
                    <a:p>
                      <a:pPr algn="r">
                        <a:lnSpc>
                          <a:spcPct val="99600"/>
                        </a:lnSpc>
                        <a:tabLst>
                          <a:tab pos="967105" algn="l"/>
                          <a:tab pos="1509649" algn="l"/>
                        </a:tabLst>
                      </a:pPr>
                      <a:r>
                        <a:rPr sz="1000">
                          <a:solidFill>
                            <a:srgbClr val="000000"/>
                          </a:solidFill>
                          <a:latin typeface="Arial"/>
                          <a:ea typeface="Arial"/>
                        </a:rPr>
                        <a:t>	80,475	</a:t>
                      </a:r>
                    </a:p>
                  </a:txBody>
                  <a:tcPr marL="0" marR="9144" marT="0" marB="18288" anchor="b">
                    <a:lnL w="0"/>
                    <a:lnR w="0"/>
                    <a:lnT w="12700" cmpd="sng">
                      <a:solidFill>
                        <a:srgbClr val="000000"/>
                      </a:solidFill>
                      <a:prstDash val="solid"/>
                    </a:lnT>
                    <a:lnB w="0"/>
                    <a:solidFill>
                      <a:srgbClr val="FFFFFF"/>
                    </a:solidFill>
                  </a:tcPr>
                </a:tc>
                <a:extLst>
                  <a:ext uri="{0D108BD9-81ED-4DB2-BD59-A6C34878D82A}">
                    <a16:rowId xmlns:a16="http://schemas.microsoft.com/office/drawing/2014/main" val="10008"/>
                  </a:ext>
                </a:extLst>
              </a:tr>
              <a:tr h="238125">
                <a:tc>
                  <a:txBody>
                    <a:bodyPr/>
                    <a:lstStyle/>
                    <a:p>
                      <a:pPr algn="l">
                        <a:lnSpc>
                          <a:spcPct val="99600"/>
                        </a:lnSpc>
                      </a:pPr>
                      <a:r>
                        <a:rPr sz="1000" b="1">
                          <a:solidFill>
                            <a:srgbClr val="000000"/>
                          </a:solidFill>
                          <a:latin typeface="Arial"/>
                          <a:ea typeface="Arial"/>
                        </a:rPr>
                        <a:t>Income taxes</a:t>
                      </a:r>
                    </a:p>
                  </a:txBody>
                  <a:tcPr marL="27432" marR="27432" marT="0" marB="18288" anchor="b">
                    <a:lnL w="0"/>
                    <a:lnR w="0"/>
                    <a:lnT w="0"/>
                    <a:lnB w="12700" cmpd="sng">
                      <a:solidFill>
                        <a:srgbClr val="000000"/>
                      </a:solidFill>
                      <a:prstDash val="solid"/>
                    </a:lnB>
                    <a:solidFill>
                      <a:srgbClr val="FFFFFF"/>
                    </a:solidFill>
                  </a:tcPr>
                </a:tc>
                <a:tc>
                  <a:txBody>
                    <a:bodyPr/>
                    <a:lstStyle/>
                    <a:p>
                      <a:pPr algn="r">
                        <a:lnSpc>
                          <a:spcPct val="99600"/>
                        </a:lnSpc>
                        <a:tabLst>
                          <a:tab pos="976630" algn="l"/>
                          <a:tab pos="1519174" algn="l"/>
                        </a:tabLst>
                      </a:pPr>
                      <a:r>
                        <a:rPr sz="1000" b="1">
                          <a:solidFill>
                            <a:srgbClr val="000000"/>
                          </a:solidFill>
                          <a:latin typeface="Arial"/>
                          <a:ea typeface="Arial"/>
                        </a:rPr>
                        <a:t>	15,424	</a:t>
                      </a:r>
                    </a:p>
                  </a:txBody>
                  <a:tcPr marL="0" marR="9144" marT="0" marB="18288" anchor="b">
                    <a:lnL w="0"/>
                    <a:lnR w="0"/>
                    <a:lnT w="0"/>
                    <a:lnB w="12700" cmpd="sng">
                      <a:solidFill>
                        <a:srgbClr val="000000"/>
                      </a:solidFill>
                      <a:prstDash val="solid"/>
                    </a:lnB>
                    <a:solidFill>
                      <a:srgbClr val="FFFFFF"/>
                    </a:solidFill>
                  </a:tcPr>
                </a:tc>
                <a:tc>
                  <a:txBody>
                    <a:bodyPr/>
                    <a:lstStyle/>
                    <a:p>
                      <a:pPr algn="r">
                        <a:lnSpc>
                          <a:spcPct val="99600"/>
                        </a:lnSpc>
                        <a:tabLst>
                          <a:tab pos="967105" algn="l"/>
                          <a:tab pos="1509649" algn="l"/>
                        </a:tabLst>
                      </a:pPr>
                      <a:r>
                        <a:rPr sz="1000">
                          <a:solidFill>
                            <a:srgbClr val="000000"/>
                          </a:solidFill>
                          <a:latin typeface="Arial"/>
                          <a:ea typeface="Arial"/>
                        </a:rPr>
                        <a:t>	15,357	</a:t>
                      </a:r>
                    </a:p>
                  </a:txBody>
                  <a:tcPr marL="0" marR="9144" marT="0" marB="18288" anchor="b">
                    <a:lnL w="0"/>
                    <a:lnR w="0"/>
                    <a:lnT w="0"/>
                    <a:lnB w="12700" cmpd="sng">
                      <a:solidFill>
                        <a:srgbClr val="000000"/>
                      </a:solidFill>
                      <a:prstDash val="solid"/>
                    </a:lnB>
                    <a:solidFill>
                      <a:srgbClr val="FFFFFF"/>
                    </a:solidFill>
                  </a:tcPr>
                </a:tc>
                <a:tc>
                  <a:txBody>
                    <a:bodyPr/>
                    <a:lstStyle/>
                    <a:p>
                      <a:pPr algn="r">
                        <a:lnSpc>
                          <a:spcPct val="99600"/>
                        </a:lnSpc>
                        <a:tabLst>
                          <a:tab pos="967105" algn="l"/>
                          <a:tab pos="1509649" algn="l"/>
                        </a:tabLst>
                      </a:pPr>
                      <a:r>
                        <a:rPr sz="1000">
                          <a:solidFill>
                            <a:srgbClr val="000000"/>
                          </a:solidFill>
                          <a:latin typeface="Arial"/>
                          <a:ea typeface="Arial"/>
                        </a:rPr>
                        <a:t>	18,588	</a:t>
                      </a:r>
                    </a:p>
                  </a:txBody>
                  <a:tcPr marL="0" marR="9144" marT="0" marB="18288" anchor="b">
                    <a:lnL w="0"/>
                    <a:lnR w="0"/>
                    <a:lnT w="0"/>
                    <a:lnB w="12700" cmpd="sng">
                      <a:solidFill>
                        <a:srgbClr val="000000"/>
                      </a:solidFill>
                      <a:prstDash val="solid"/>
                    </a:lnB>
                    <a:solidFill>
                      <a:srgbClr val="FFFFFF"/>
                    </a:solidFill>
                  </a:tcPr>
                </a:tc>
                <a:extLst>
                  <a:ext uri="{0D108BD9-81ED-4DB2-BD59-A6C34878D82A}">
                    <a16:rowId xmlns:a16="http://schemas.microsoft.com/office/drawing/2014/main" val="10009"/>
                  </a:ext>
                </a:extLst>
              </a:tr>
              <a:tr h="257175">
                <a:tc>
                  <a:txBody>
                    <a:bodyPr/>
                    <a:lstStyle/>
                    <a:p>
                      <a:pPr algn="l">
                        <a:lnSpc>
                          <a:spcPct val="99600"/>
                        </a:lnSpc>
                      </a:pPr>
                      <a:r>
                        <a:rPr sz="1000" b="1">
                          <a:solidFill>
                            <a:srgbClr val="000000"/>
                          </a:solidFill>
                          <a:latin typeface="Arial"/>
                          <a:ea typeface="Arial"/>
                        </a:rPr>
                        <a:t>Net income</a:t>
                      </a:r>
                    </a:p>
                  </a:txBody>
                  <a:tcPr marL="27432" marR="27432" marT="0" marB="18288" anchor="b">
                    <a:lnL w="0"/>
                    <a:lnR w="0"/>
                    <a:lnT w="12700" cmpd="sng">
                      <a:solidFill>
                        <a:srgbClr val="000000"/>
                      </a:solidFill>
                      <a:prstDash val="solid"/>
                    </a:lnT>
                    <a:lnB w="0"/>
                    <a:solidFill>
                      <a:srgbClr val="FFFFFF"/>
                    </a:solidFill>
                  </a:tcPr>
                </a:tc>
                <a:tc>
                  <a:txBody>
                    <a:bodyPr/>
                    <a:lstStyle/>
                    <a:p>
                      <a:pPr algn="r">
                        <a:lnSpc>
                          <a:spcPct val="99600"/>
                        </a:lnSpc>
                        <a:tabLst>
                          <a:tab pos="976630" algn="l"/>
                          <a:tab pos="1519174" algn="l"/>
                        </a:tabLst>
                      </a:pPr>
                      <a:r>
                        <a:rPr sz="1000" b="1">
                          <a:solidFill>
                            <a:srgbClr val="000000"/>
                          </a:solidFill>
                          <a:latin typeface="Arial"/>
                          <a:ea typeface="Arial"/>
                        </a:rPr>
                        <a:t>	81,833	</a:t>
                      </a:r>
                    </a:p>
                  </a:txBody>
                  <a:tcPr marL="0" marR="9144" marT="0" marB="18288" anchor="b">
                    <a:lnL w="0"/>
                    <a:lnR w="0"/>
                    <a:lnT w="12700" cmpd="sng">
                      <a:solidFill>
                        <a:srgbClr val="000000"/>
                      </a:solidFill>
                      <a:prstDash val="solid"/>
                    </a:lnT>
                    <a:lnB w="0"/>
                    <a:solidFill>
                      <a:srgbClr val="FFFFFF"/>
                    </a:solidFill>
                  </a:tcPr>
                </a:tc>
                <a:tc>
                  <a:txBody>
                    <a:bodyPr/>
                    <a:lstStyle/>
                    <a:p>
                      <a:pPr algn="r">
                        <a:lnSpc>
                          <a:spcPct val="99600"/>
                        </a:lnSpc>
                        <a:tabLst>
                          <a:tab pos="967105" algn="l"/>
                          <a:tab pos="1509649" algn="l"/>
                        </a:tabLst>
                      </a:pPr>
                      <a:r>
                        <a:rPr sz="1000">
                          <a:solidFill>
                            <a:srgbClr val="000000"/>
                          </a:solidFill>
                          <a:latin typeface="Arial"/>
                          <a:ea typeface="Arial"/>
                        </a:rPr>
                        <a:t>	70,871	</a:t>
                      </a:r>
                    </a:p>
                  </a:txBody>
                  <a:tcPr marL="0" marR="9144" marT="0" marB="18288" anchor="b">
                    <a:lnL w="0"/>
                    <a:lnR w="0"/>
                    <a:lnT w="12700" cmpd="sng">
                      <a:solidFill>
                        <a:srgbClr val="000000"/>
                      </a:solidFill>
                      <a:prstDash val="solid"/>
                    </a:lnT>
                    <a:lnB w="0"/>
                    <a:solidFill>
                      <a:srgbClr val="FFFFFF"/>
                    </a:solidFill>
                  </a:tcPr>
                </a:tc>
                <a:tc>
                  <a:txBody>
                    <a:bodyPr/>
                    <a:lstStyle/>
                    <a:p>
                      <a:pPr algn="r">
                        <a:lnSpc>
                          <a:spcPct val="99600"/>
                        </a:lnSpc>
                        <a:tabLst>
                          <a:tab pos="967105" algn="l"/>
                          <a:tab pos="1509649" algn="l"/>
                        </a:tabLst>
                      </a:pPr>
                      <a:r>
                        <a:rPr sz="1000">
                          <a:solidFill>
                            <a:srgbClr val="000000"/>
                          </a:solidFill>
                          <a:latin typeface="Arial"/>
                          <a:ea typeface="Arial"/>
                        </a:rPr>
                        <a:t>	61,887	</a:t>
                      </a:r>
                    </a:p>
                  </a:txBody>
                  <a:tcPr marL="0" marR="9144" marT="0" marB="18288" anchor="b">
                    <a:lnL w="0"/>
                    <a:lnR w="0"/>
                    <a:lnT w="12700" cmpd="sng">
                      <a:solidFill>
                        <a:srgbClr val="000000"/>
                      </a:solidFill>
                      <a:prstDash val="solid"/>
                    </a:lnT>
                    <a:lnB w="0"/>
                    <a:solidFill>
                      <a:srgbClr val="FFFFFF"/>
                    </a:solidFill>
                  </a:tcPr>
                </a:tc>
                <a:extLst>
                  <a:ext uri="{0D108BD9-81ED-4DB2-BD59-A6C34878D82A}">
                    <a16:rowId xmlns:a16="http://schemas.microsoft.com/office/drawing/2014/main" val="10010"/>
                  </a:ext>
                </a:extLst>
              </a:tr>
              <a:tr h="257175">
                <a:tc>
                  <a:txBody>
                    <a:bodyPr/>
                    <a:lstStyle/>
                    <a:p>
                      <a:pPr algn="l">
                        <a:lnSpc>
                          <a:spcPct val="99600"/>
                        </a:lnSpc>
                      </a:pPr>
                      <a:r>
                        <a:rPr sz="1000" b="1">
                          <a:solidFill>
                            <a:srgbClr val="000000"/>
                          </a:solidFill>
                          <a:latin typeface="Arial"/>
                          <a:ea typeface="Arial"/>
                        </a:rPr>
                        <a:t>Preferred stock dividends</a:t>
                      </a:r>
                    </a:p>
                  </a:txBody>
                  <a:tcPr marL="27432" marR="27432" marT="0" marB="18288" anchor="b">
                    <a:lnL w="0"/>
                    <a:lnR w="0"/>
                    <a:lnT w="0"/>
                    <a:lnB w="12700" cmpd="sng">
                      <a:solidFill>
                        <a:srgbClr val="000000"/>
                      </a:solidFill>
                      <a:prstDash val="solid"/>
                    </a:lnB>
                    <a:solidFill>
                      <a:srgbClr val="FFFFFF"/>
                    </a:solidFill>
                  </a:tcPr>
                </a:tc>
                <a:tc>
                  <a:txBody>
                    <a:bodyPr/>
                    <a:lstStyle/>
                    <a:p>
                      <a:pPr algn="r">
                        <a:lnSpc>
                          <a:spcPct val="99600"/>
                        </a:lnSpc>
                        <a:tabLst>
                          <a:tab pos="998601" algn="l"/>
                          <a:tab pos="1519174" algn="l"/>
                        </a:tabLst>
                      </a:pPr>
                      <a:r>
                        <a:rPr sz="1000" b="1">
                          <a:solidFill>
                            <a:srgbClr val="000000"/>
                          </a:solidFill>
                          <a:latin typeface="Arial"/>
                          <a:ea typeface="Arial"/>
                        </a:rPr>
                        <a:t>	(2,562)	</a:t>
                      </a:r>
                    </a:p>
                  </a:txBody>
                  <a:tcPr marL="0" marR="9144" marT="0" marB="18288" anchor="b">
                    <a:lnL w="0"/>
                    <a:lnR w="0"/>
                    <a:lnT w="0"/>
                    <a:lnB w="12700" cmpd="sng">
                      <a:solidFill>
                        <a:srgbClr val="000000"/>
                      </a:solidFill>
                      <a:prstDash val="solid"/>
                    </a:lnB>
                    <a:noFill/>
                  </a:tcPr>
                </a:tc>
                <a:tc>
                  <a:txBody>
                    <a:bodyPr/>
                    <a:lstStyle/>
                    <a:p>
                      <a:pPr algn="r">
                        <a:lnSpc>
                          <a:spcPct val="99600"/>
                        </a:lnSpc>
                        <a:tabLst>
                          <a:tab pos="989076" algn="l"/>
                          <a:tab pos="1509649" algn="l"/>
                        </a:tabLst>
                      </a:pPr>
                      <a:r>
                        <a:rPr sz="1000">
                          <a:solidFill>
                            <a:srgbClr val="000000"/>
                          </a:solidFill>
                          <a:latin typeface="Arial"/>
                          <a:ea typeface="Arial"/>
                        </a:rPr>
                        <a:t>	(2,562)	</a:t>
                      </a:r>
                    </a:p>
                  </a:txBody>
                  <a:tcPr marL="0" marR="9144" marT="0" marB="18288" anchor="b">
                    <a:lnL w="0"/>
                    <a:lnR w="0"/>
                    <a:lnT w="0"/>
                    <a:lnB w="12700" cmpd="sng">
                      <a:solidFill>
                        <a:srgbClr val="000000"/>
                      </a:solidFill>
                      <a:prstDash val="solid"/>
                    </a:lnB>
                    <a:noFill/>
                  </a:tcPr>
                </a:tc>
                <a:tc>
                  <a:txBody>
                    <a:bodyPr/>
                    <a:lstStyle/>
                    <a:p>
                      <a:pPr algn="r">
                        <a:lnSpc>
                          <a:spcPct val="99600"/>
                        </a:lnSpc>
                        <a:tabLst>
                          <a:tab pos="989076" algn="l"/>
                          <a:tab pos="1509649" algn="l"/>
                        </a:tabLst>
                      </a:pPr>
                      <a:r>
                        <a:rPr sz="1000">
                          <a:solidFill>
                            <a:srgbClr val="000000"/>
                          </a:solidFill>
                          <a:latin typeface="Arial"/>
                          <a:ea typeface="Arial"/>
                        </a:rPr>
                        <a:t>	(2,562)	</a:t>
                      </a:r>
                    </a:p>
                  </a:txBody>
                  <a:tcPr marL="0" marR="9144" marT="0" marB="18288" anchor="b">
                    <a:lnL w="0"/>
                    <a:lnR w="0"/>
                    <a:lnT w="0"/>
                    <a:lnB w="12700" cmpd="sng">
                      <a:solidFill>
                        <a:srgbClr val="000000"/>
                      </a:solidFill>
                      <a:prstDash val="solid"/>
                    </a:lnB>
                    <a:noFill/>
                  </a:tcPr>
                </a:tc>
                <a:extLst>
                  <a:ext uri="{0D108BD9-81ED-4DB2-BD59-A6C34878D82A}">
                    <a16:rowId xmlns:a16="http://schemas.microsoft.com/office/drawing/2014/main" val="10011"/>
                  </a:ext>
                </a:extLst>
              </a:tr>
              <a:tr h="400050">
                <a:tc>
                  <a:txBody>
                    <a:bodyPr/>
                    <a:lstStyle/>
                    <a:p>
                      <a:pPr algn="l">
                        <a:lnSpc>
                          <a:spcPct val="99600"/>
                        </a:lnSpc>
                      </a:pPr>
                      <a:r>
                        <a:rPr sz="1000" b="1">
                          <a:solidFill>
                            <a:srgbClr val="000000"/>
                          </a:solidFill>
                          <a:latin typeface="Arial"/>
                          <a:ea typeface="Arial"/>
                        </a:rPr>
                        <a:t>Net income available to common shareholders</a:t>
                      </a:r>
                    </a:p>
                  </a:txBody>
                  <a:tcPr marL="27432" marR="27432" marT="0" marB="18288" anchor="b">
                    <a:lnL w="0"/>
                    <a:lnR w="0"/>
                    <a:lnT w="12700" cmpd="sng">
                      <a:solidFill>
                        <a:srgbClr val="000000"/>
                      </a:solidFill>
                      <a:prstDash val="solid"/>
                    </a:lnT>
                    <a:lnB w="38100" cmpd="dbl">
                      <a:solidFill>
                        <a:srgbClr val="000000"/>
                      </a:solidFill>
                      <a:prstDash val="solid"/>
                    </a:lnB>
                    <a:solidFill>
                      <a:srgbClr val="FFFFFF"/>
                    </a:solidFill>
                  </a:tcPr>
                </a:tc>
                <a:tc>
                  <a:txBody>
                    <a:bodyPr/>
                    <a:lstStyle/>
                    <a:p>
                      <a:pPr algn="r">
                        <a:lnSpc>
                          <a:spcPct val="99600"/>
                        </a:lnSpc>
                        <a:tabLst>
                          <a:tab pos="906018" algn="l"/>
                          <a:tab pos="1519174" algn="l"/>
                        </a:tabLst>
                      </a:pPr>
                      <a:r>
                        <a:rPr sz="1000" b="1">
                          <a:solidFill>
                            <a:srgbClr val="000000"/>
                          </a:solidFill>
                          <a:latin typeface="Arial"/>
                          <a:ea typeface="Arial"/>
                        </a:rPr>
                        <a:t>	$79,271	</a:t>
                      </a:r>
                    </a:p>
                  </a:txBody>
                  <a:tcPr marL="0" marR="9144" marT="0" marB="18288" anchor="b">
                    <a:lnL w="0"/>
                    <a:lnR w="0"/>
                    <a:lnT w="12700" cmpd="sng">
                      <a:solidFill>
                        <a:srgbClr val="000000"/>
                      </a:solidFill>
                      <a:prstDash val="solid"/>
                    </a:lnT>
                    <a:lnB w="38100" cmpd="dbl">
                      <a:solidFill>
                        <a:srgbClr val="000000"/>
                      </a:solidFill>
                      <a:prstDash val="solid"/>
                    </a:lnB>
                    <a:noFill/>
                  </a:tcPr>
                </a:tc>
                <a:tc>
                  <a:txBody>
                    <a:bodyPr/>
                    <a:lstStyle/>
                    <a:p>
                      <a:pPr algn="r">
                        <a:lnSpc>
                          <a:spcPct val="99600"/>
                        </a:lnSpc>
                        <a:tabLst>
                          <a:tab pos="896493" algn="l"/>
                          <a:tab pos="1509649" algn="l"/>
                        </a:tabLst>
                      </a:pPr>
                      <a:r>
                        <a:rPr sz="1000">
                          <a:solidFill>
                            <a:srgbClr val="000000"/>
                          </a:solidFill>
                          <a:latin typeface="Arial"/>
                          <a:ea typeface="Arial"/>
                        </a:rPr>
                        <a:t>	$68,309	</a:t>
                      </a:r>
                    </a:p>
                  </a:txBody>
                  <a:tcPr marL="0" marR="9144" marT="0" marB="18288" anchor="b">
                    <a:lnL w="0"/>
                    <a:lnR w="0"/>
                    <a:lnT w="12700" cmpd="sng">
                      <a:solidFill>
                        <a:srgbClr val="000000"/>
                      </a:solidFill>
                      <a:prstDash val="solid"/>
                    </a:lnT>
                    <a:lnB w="38100" cmpd="dbl">
                      <a:solidFill>
                        <a:srgbClr val="000000"/>
                      </a:solidFill>
                      <a:prstDash val="solid"/>
                    </a:lnB>
                    <a:noFill/>
                  </a:tcPr>
                </a:tc>
                <a:tc>
                  <a:txBody>
                    <a:bodyPr/>
                    <a:lstStyle/>
                    <a:p>
                      <a:pPr algn="r">
                        <a:lnSpc>
                          <a:spcPct val="99600"/>
                        </a:lnSpc>
                        <a:tabLst>
                          <a:tab pos="896493" algn="l"/>
                          <a:tab pos="1509649" algn="l"/>
                        </a:tabLst>
                      </a:pPr>
                      <a:r>
                        <a:rPr sz="1000">
                          <a:solidFill>
                            <a:srgbClr val="000000"/>
                          </a:solidFill>
                          <a:latin typeface="Arial"/>
                          <a:ea typeface="Arial"/>
                        </a:rPr>
                        <a:t>	$59,325	</a:t>
                      </a:r>
                    </a:p>
                  </a:txBody>
                  <a:tcPr marL="0" marR="9144" marT="0" marB="18288" anchor="b">
                    <a:lnL w="0"/>
                    <a:lnR w="0"/>
                    <a:lnT w="12700" cmpd="sng">
                      <a:solidFill>
                        <a:srgbClr val="000000"/>
                      </a:solidFill>
                      <a:prstDash val="solid"/>
                    </a:lnT>
                    <a:lnB w="38100" cmpd="dbl">
                      <a:solidFill>
                        <a:srgbClr val="000000"/>
                      </a:solidFill>
                      <a:prstDash val="solid"/>
                    </a:lnB>
                    <a:noFill/>
                  </a:tcPr>
                </a:tc>
                <a:extLst>
                  <a:ext uri="{0D108BD9-81ED-4DB2-BD59-A6C34878D82A}">
                    <a16:rowId xmlns:a16="http://schemas.microsoft.com/office/drawing/2014/main" val="10012"/>
                  </a:ext>
                </a:extLst>
              </a:tr>
              <a:tr h="409575">
                <a:tc>
                  <a:txBody>
                    <a:bodyPr/>
                    <a:lstStyle/>
                    <a:p>
                      <a:pPr algn="l">
                        <a:lnSpc>
                          <a:spcPct val="99600"/>
                        </a:lnSpc>
                      </a:pPr>
                      <a:r>
                        <a:rPr sz="1000" b="1">
                          <a:solidFill>
                            <a:srgbClr val="000000"/>
                          </a:solidFill>
                          <a:latin typeface="Arial"/>
                          <a:ea typeface="Arial"/>
                        </a:rPr>
                        <a:t>Net income available to common shareholders, per share (diluted)</a:t>
                      </a:r>
                    </a:p>
                  </a:txBody>
                  <a:tcPr marL="27432" marR="27432" marT="0" marB="18288" anchor="b">
                    <a:lnL w="0"/>
                    <a:lnR w="0"/>
                    <a:lnT w="38100" cmpd="dbl">
                      <a:solidFill>
                        <a:srgbClr val="000000"/>
                      </a:solidFill>
                      <a:prstDash val="solid"/>
                    </a:lnT>
                    <a:lnB w="38100" cmpd="dbl">
                      <a:solidFill>
                        <a:srgbClr val="000000"/>
                      </a:solidFill>
                      <a:prstDash val="solid"/>
                    </a:lnB>
                    <a:solidFill>
                      <a:srgbClr val="FFFFFF"/>
                    </a:solidFill>
                  </a:tcPr>
                </a:tc>
                <a:tc>
                  <a:txBody>
                    <a:bodyPr/>
                    <a:lstStyle/>
                    <a:p>
                      <a:pPr algn="r">
                        <a:lnSpc>
                          <a:spcPct val="99600"/>
                        </a:lnSpc>
                        <a:tabLst>
                          <a:tab pos="1047242" algn="l"/>
                          <a:tab pos="1519174" algn="l"/>
                        </a:tabLst>
                      </a:pPr>
                      <a:r>
                        <a:rPr sz="1000" b="1">
                          <a:solidFill>
                            <a:srgbClr val="000000"/>
                          </a:solidFill>
                          <a:latin typeface="Arial"/>
                          <a:ea typeface="Arial"/>
                        </a:rPr>
                        <a:t>	$0.47	</a:t>
                      </a:r>
                    </a:p>
                  </a:txBody>
                  <a:tcPr marL="0" marR="9144" marT="0" marB="18288" anchor="b">
                    <a:lnL w="0"/>
                    <a:lnR w="0"/>
                    <a:lnT w="38100" cmpd="dbl">
                      <a:solidFill>
                        <a:srgbClr val="000000"/>
                      </a:solidFill>
                      <a:prstDash val="solid"/>
                    </a:lnT>
                    <a:lnB w="38100" cmpd="dbl">
                      <a:solidFill>
                        <a:srgbClr val="000000"/>
                      </a:solidFill>
                      <a:prstDash val="solid"/>
                    </a:lnB>
                    <a:noFill/>
                  </a:tcPr>
                </a:tc>
                <a:tc>
                  <a:txBody>
                    <a:bodyPr/>
                    <a:lstStyle/>
                    <a:p>
                      <a:pPr algn="r">
                        <a:lnSpc>
                          <a:spcPct val="99600"/>
                        </a:lnSpc>
                        <a:tabLst>
                          <a:tab pos="1037717" algn="l"/>
                          <a:tab pos="1509649" algn="l"/>
                        </a:tabLst>
                      </a:pPr>
                      <a:r>
                        <a:rPr sz="1000">
                          <a:solidFill>
                            <a:srgbClr val="000000"/>
                          </a:solidFill>
                          <a:latin typeface="Arial"/>
                          <a:ea typeface="Arial"/>
                        </a:rPr>
                        <a:t>	$0.40	</a:t>
                      </a:r>
                    </a:p>
                  </a:txBody>
                  <a:tcPr marL="0" marR="9144" marT="0" marB="18288" anchor="b">
                    <a:lnL w="0"/>
                    <a:lnR w="0"/>
                    <a:lnT w="38100" cmpd="dbl">
                      <a:solidFill>
                        <a:srgbClr val="000000"/>
                      </a:solidFill>
                      <a:prstDash val="solid"/>
                    </a:lnT>
                    <a:lnB w="38100" cmpd="dbl">
                      <a:solidFill>
                        <a:srgbClr val="000000"/>
                      </a:solidFill>
                      <a:prstDash val="solid"/>
                    </a:lnB>
                    <a:noFill/>
                  </a:tcPr>
                </a:tc>
                <a:tc>
                  <a:txBody>
                    <a:bodyPr/>
                    <a:lstStyle/>
                    <a:p>
                      <a:pPr algn="r">
                        <a:lnSpc>
                          <a:spcPct val="99600"/>
                        </a:lnSpc>
                        <a:tabLst>
                          <a:tab pos="1037717" algn="l"/>
                          <a:tab pos="1509649" algn="l"/>
                        </a:tabLst>
                      </a:pPr>
                      <a:r>
                        <a:rPr sz="1000">
                          <a:solidFill>
                            <a:srgbClr val="000000"/>
                          </a:solidFill>
                          <a:latin typeface="Arial"/>
                          <a:ea typeface="Arial"/>
                        </a:rPr>
                        <a:t>	$0.37	</a:t>
                      </a:r>
                    </a:p>
                  </a:txBody>
                  <a:tcPr marL="0" marR="9144" marT="0" marB="18288" anchor="b">
                    <a:lnL w="0"/>
                    <a:lnR w="0"/>
                    <a:lnT w="38100" cmpd="dbl">
                      <a:solidFill>
                        <a:srgbClr val="000000"/>
                      </a:solidFill>
                      <a:prstDash val="solid"/>
                    </a:lnT>
                    <a:lnB w="38100" cmpd="dbl">
                      <a:solidFill>
                        <a:srgbClr val="000000"/>
                      </a:solidFill>
                      <a:prstDash val="solid"/>
                    </a:lnB>
                    <a:noFill/>
                  </a:tcPr>
                </a:tc>
                <a:extLst>
                  <a:ext uri="{0D108BD9-81ED-4DB2-BD59-A6C34878D82A}">
                    <a16:rowId xmlns:a16="http://schemas.microsoft.com/office/drawing/2014/main" val="10013"/>
                  </a:ext>
                </a:extLst>
              </a:tr>
              <a:tr h="390525">
                <a:tc>
                  <a:txBody>
                    <a:bodyPr/>
                    <a:lstStyle/>
                    <a:p>
                      <a:pPr algn="l" defTabSz="457200">
                        <a:lnSpc>
                          <a:spcPct val="100000"/>
                        </a:lnSpc>
                        <a:spcBef>
                          <a:spcPct val="0"/>
                        </a:spcBef>
                        <a:spcAft>
                          <a:spcPct val="0"/>
                        </a:spcAft>
                      </a:pPr>
                      <a:r>
                        <a:rPr sz="1000" b="1">
                          <a:solidFill>
                            <a:srgbClr val="000000"/>
                          </a:solidFill>
                          <a:latin typeface="Arial"/>
                          <a:ea typeface="Arial"/>
                        </a:rPr>
                        <a:t>Operating net income available to common shareholders, per share (diluted)</a:t>
                      </a:r>
                      <a:r>
                        <a:rPr sz="1000" b="1" baseline="30000">
                          <a:solidFill>
                            <a:srgbClr val="000000"/>
                          </a:solidFill>
                          <a:latin typeface="Arial"/>
                          <a:ea typeface="Arial"/>
                        </a:rPr>
                        <a:t>(1)</a:t>
                      </a:r>
                    </a:p>
                  </a:txBody>
                  <a:tcPr marL="27432" marR="27432" marT="0" marB="18288" anchor="b">
                    <a:lnL w="0"/>
                    <a:lnR w="0"/>
                    <a:lnT w="38100" cmpd="dbl">
                      <a:solidFill>
                        <a:srgbClr val="000000"/>
                      </a:solidFill>
                      <a:prstDash val="solid"/>
                    </a:lnT>
                    <a:lnB w="38100" cmpd="dbl">
                      <a:solidFill>
                        <a:srgbClr val="000000"/>
                      </a:solidFill>
                      <a:prstDash val="solid"/>
                    </a:lnB>
                    <a:solidFill>
                      <a:srgbClr val="FFFFFF"/>
                    </a:solidFill>
                  </a:tcPr>
                </a:tc>
                <a:tc>
                  <a:txBody>
                    <a:bodyPr/>
                    <a:lstStyle/>
                    <a:p>
                      <a:pPr algn="r">
                        <a:lnSpc>
                          <a:spcPct val="99600"/>
                        </a:lnSpc>
                        <a:tabLst>
                          <a:tab pos="1047242" algn="l"/>
                          <a:tab pos="1519174" algn="l"/>
                        </a:tabLst>
                      </a:pPr>
                      <a:r>
                        <a:rPr sz="1000" b="1">
                          <a:solidFill>
                            <a:srgbClr val="000000"/>
                          </a:solidFill>
                          <a:latin typeface="Arial"/>
                          <a:ea typeface="Arial"/>
                        </a:rPr>
                        <a:t>	$0.48	</a:t>
                      </a:r>
                    </a:p>
                  </a:txBody>
                  <a:tcPr marL="0" marR="9144" marT="0" marB="18288" anchor="b">
                    <a:lnL w="0"/>
                    <a:lnR w="0"/>
                    <a:lnT w="38100" cmpd="dbl">
                      <a:solidFill>
                        <a:srgbClr val="000000"/>
                      </a:solidFill>
                      <a:prstDash val="solid"/>
                    </a:lnT>
                    <a:lnB w="38100" cmpd="dbl">
                      <a:solidFill>
                        <a:srgbClr val="000000"/>
                      </a:solidFill>
                      <a:prstDash val="solid"/>
                    </a:lnB>
                    <a:noFill/>
                  </a:tcPr>
                </a:tc>
                <a:tc>
                  <a:txBody>
                    <a:bodyPr/>
                    <a:lstStyle/>
                    <a:p>
                      <a:pPr algn="r">
                        <a:lnSpc>
                          <a:spcPct val="99600"/>
                        </a:lnSpc>
                        <a:tabLst>
                          <a:tab pos="1037717" algn="l"/>
                          <a:tab pos="1509649" algn="l"/>
                        </a:tabLst>
                      </a:pPr>
                      <a:r>
                        <a:rPr sz="1000">
                          <a:solidFill>
                            <a:srgbClr val="000000"/>
                          </a:solidFill>
                          <a:latin typeface="Arial"/>
                          <a:ea typeface="Arial"/>
                        </a:rPr>
                        <a:t>	$0.48	</a:t>
                      </a:r>
                    </a:p>
                  </a:txBody>
                  <a:tcPr marL="0" marR="9144" marT="0" marB="18288" anchor="b">
                    <a:lnL w="0"/>
                    <a:lnR w="0"/>
                    <a:lnT w="38100" cmpd="dbl">
                      <a:solidFill>
                        <a:srgbClr val="000000"/>
                      </a:solidFill>
                      <a:prstDash val="solid"/>
                    </a:lnT>
                    <a:lnB w="38100" cmpd="dbl">
                      <a:solidFill>
                        <a:srgbClr val="000000"/>
                      </a:solidFill>
                      <a:prstDash val="solid"/>
                    </a:lnB>
                    <a:noFill/>
                  </a:tcPr>
                </a:tc>
                <a:tc>
                  <a:txBody>
                    <a:bodyPr/>
                    <a:lstStyle/>
                    <a:p>
                      <a:pPr algn="r">
                        <a:lnSpc>
                          <a:spcPct val="99600"/>
                        </a:lnSpc>
                        <a:tabLst>
                          <a:tab pos="1037717" algn="l"/>
                          <a:tab pos="1509649" algn="l"/>
                        </a:tabLst>
                      </a:pPr>
                      <a:r>
                        <a:rPr sz="1000">
                          <a:solidFill>
                            <a:srgbClr val="000000"/>
                          </a:solidFill>
                          <a:latin typeface="Arial"/>
                          <a:ea typeface="Arial"/>
                        </a:rPr>
                        <a:t>	$0.37	</a:t>
                      </a:r>
                    </a:p>
                  </a:txBody>
                  <a:tcPr marL="0" marR="9144" marT="0" marB="18288" anchor="b">
                    <a:lnL w="0"/>
                    <a:lnR w="0"/>
                    <a:lnT w="38100" cmpd="dbl">
                      <a:solidFill>
                        <a:srgbClr val="000000"/>
                      </a:solidFill>
                      <a:prstDash val="solid"/>
                    </a:lnT>
                    <a:lnB w="38100" cmpd="dbl">
                      <a:solidFill>
                        <a:srgbClr val="000000"/>
                      </a:solidFill>
                      <a:prstDash val="solid"/>
                    </a:lnB>
                    <a:noFill/>
                  </a:tcPr>
                </a:tc>
                <a:extLst>
                  <a:ext uri="{0D108BD9-81ED-4DB2-BD59-A6C34878D82A}">
                    <a16:rowId xmlns:a16="http://schemas.microsoft.com/office/drawing/2014/main" val="10014"/>
                  </a:ext>
                </a:extLst>
              </a:tr>
              <a:tr h="314325">
                <a:tc>
                  <a:txBody>
                    <a:bodyPr/>
                    <a:lstStyle/>
                    <a:p>
                      <a:pPr algn="l">
                        <a:lnSpc>
                          <a:spcPct val="99600"/>
                        </a:lnSpc>
                      </a:pPr>
                      <a:r>
                        <a:rPr sz="1000" b="1">
                          <a:solidFill>
                            <a:srgbClr val="000000"/>
                          </a:solidFill>
                          <a:latin typeface="Arial"/>
                          <a:ea typeface="Arial"/>
                        </a:rPr>
                        <a:t>ROAA</a:t>
                      </a:r>
                    </a:p>
                  </a:txBody>
                  <a:tcPr marL="27432" marR="27432" marT="0" marB="18288" anchor="b">
                    <a:lnL w="0"/>
                    <a:lnR w="0"/>
                    <a:lnT w="38100" cmpd="dbl">
                      <a:solidFill>
                        <a:srgbClr val="000000"/>
                      </a:solidFill>
                      <a:prstDash val="solid"/>
                    </a:lnT>
                    <a:lnB w="0"/>
                    <a:solidFill>
                      <a:srgbClr val="FFFFFF"/>
                    </a:solidFill>
                  </a:tcPr>
                </a:tc>
                <a:tc>
                  <a:txBody>
                    <a:bodyPr/>
                    <a:lstStyle/>
                    <a:p>
                      <a:pPr algn="r">
                        <a:lnSpc>
                          <a:spcPct val="99600"/>
                        </a:lnSpc>
                        <a:tabLst>
                          <a:tab pos="889" algn="l"/>
                          <a:tab pos="414909" algn="l"/>
                        </a:tabLst>
                      </a:pPr>
                      <a:r>
                        <a:rPr sz="1000" b="1">
                          <a:solidFill>
                            <a:srgbClr val="000000"/>
                          </a:solidFill>
                          <a:latin typeface="Arial"/>
                          <a:ea typeface="Arial"/>
                        </a:rPr>
                        <a:t>	1.23%	</a:t>
                      </a:r>
                    </a:p>
                  </a:txBody>
                  <a:tcPr marL="0" marR="9144" marT="0" marB="18288" anchor="b">
                    <a:lnL w="0"/>
                    <a:lnR w="0"/>
                    <a:lnT w="38100" cmpd="dbl">
                      <a:solidFill>
                        <a:srgbClr val="000000"/>
                      </a:solidFill>
                      <a:prstDash val="solid"/>
                    </a:lnT>
                    <a:lnB w="0"/>
                    <a:noFill/>
                  </a:tcPr>
                </a:tc>
                <a:tc>
                  <a:txBody>
                    <a:bodyPr/>
                    <a:lstStyle/>
                    <a:p>
                      <a:pPr algn="r">
                        <a:lnSpc>
                          <a:spcPct val="99600"/>
                        </a:lnSpc>
                        <a:tabLst>
                          <a:tab pos="889" algn="l"/>
                          <a:tab pos="414909" algn="l"/>
                        </a:tabLst>
                      </a:pPr>
                      <a:r>
                        <a:rPr sz="1000">
                          <a:solidFill>
                            <a:srgbClr val="000000"/>
                          </a:solidFill>
                          <a:latin typeface="Arial"/>
                          <a:ea typeface="Arial"/>
                        </a:rPr>
                        <a:t>	1.07%	</a:t>
                      </a:r>
                    </a:p>
                  </a:txBody>
                  <a:tcPr marL="0" marR="9144" marT="0" marB="18288" anchor="b">
                    <a:lnL w="0"/>
                    <a:lnR w="0"/>
                    <a:lnT w="38100" cmpd="dbl">
                      <a:solidFill>
                        <a:srgbClr val="000000"/>
                      </a:solidFill>
                      <a:prstDash val="solid"/>
                    </a:lnT>
                    <a:lnB w="0"/>
                    <a:noFill/>
                  </a:tcPr>
                </a:tc>
                <a:tc>
                  <a:txBody>
                    <a:bodyPr/>
                    <a:lstStyle/>
                    <a:p>
                      <a:pPr algn="r">
                        <a:lnSpc>
                          <a:spcPct val="99600"/>
                        </a:lnSpc>
                        <a:tabLst>
                          <a:tab pos="889" algn="l"/>
                          <a:tab pos="414909" algn="l"/>
                        </a:tabLst>
                      </a:pPr>
                      <a:r>
                        <a:rPr sz="1000">
                          <a:solidFill>
                            <a:srgbClr val="000000"/>
                          </a:solidFill>
                          <a:latin typeface="Arial"/>
                          <a:ea typeface="Arial"/>
                        </a:rPr>
                        <a:t>	0.94%	</a:t>
                      </a:r>
                    </a:p>
                  </a:txBody>
                  <a:tcPr marL="0" marR="9144" marT="0" marB="18288" anchor="b">
                    <a:lnL w="0"/>
                    <a:lnR w="0"/>
                    <a:lnT w="38100" cmpd="dbl">
                      <a:solidFill>
                        <a:srgbClr val="000000"/>
                      </a:solidFill>
                      <a:prstDash val="solid"/>
                    </a:lnT>
                    <a:lnB w="0"/>
                    <a:noFill/>
                  </a:tcPr>
                </a:tc>
                <a:extLst>
                  <a:ext uri="{0D108BD9-81ED-4DB2-BD59-A6C34878D82A}">
                    <a16:rowId xmlns:a16="http://schemas.microsoft.com/office/drawing/2014/main" val="10015"/>
                  </a:ext>
                </a:extLst>
              </a:tr>
              <a:tr h="228600">
                <a:tc>
                  <a:txBody>
                    <a:bodyPr/>
                    <a:lstStyle/>
                    <a:p>
                      <a:pPr algn="l" defTabSz="457200">
                        <a:lnSpc>
                          <a:spcPct val="100000"/>
                        </a:lnSpc>
                        <a:spcBef>
                          <a:spcPct val="0"/>
                        </a:spcBef>
                        <a:spcAft>
                          <a:spcPct val="0"/>
                        </a:spcAft>
                      </a:pPr>
                      <a:r>
                        <a:rPr sz="1000" b="1">
                          <a:solidFill>
                            <a:srgbClr val="000000"/>
                          </a:solidFill>
                          <a:latin typeface="Arial"/>
                          <a:ea typeface="Arial"/>
                        </a:rPr>
                        <a:t>Operating ROAA</a:t>
                      </a:r>
                      <a:r>
                        <a:rPr sz="1000" b="1" baseline="30000">
                          <a:solidFill>
                            <a:srgbClr val="000000"/>
                          </a:solidFill>
                          <a:latin typeface="Arial"/>
                          <a:ea typeface="Arial"/>
                        </a:rPr>
                        <a:t>(1)</a:t>
                      </a:r>
                    </a:p>
                  </a:txBody>
                  <a:tcPr marL="27432" marR="27432" marT="0" marB="18288" anchor="b">
                    <a:lnL w="0"/>
                    <a:lnR w="0"/>
                    <a:lnT w="0"/>
                    <a:lnB w="0"/>
                    <a:solidFill>
                      <a:srgbClr val="FFFFFF"/>
                    </a:solidFill>
                  </a:tcPr>
                </a:tc>
                <a:tc>
                  <a:txBody>
                    <a:bodyPr/>
                    <a:lstStyle/>
                    <a:p>
                      <a:pPr algn="r">
                        <a:lnSpc>
                          <a:spcPct val="99600"/>
                        </a:lnSpc>
                        <a:tabLst>
                          <a:tab pos="889" algn="l"/>
                          <a:tab pos="414909" algn="l"/>
                        </a:tabLst>
                      </a:pPr>
                      <a:r>
                        <a:rPr sz="1000" b="1">
                          <a:solidFill>
                            <a:srgbClr val="000000"/>
                          </a:solidFill>
                          <a:latin typeface="Arial"/>
                          <a:ea typeface="Arial"/>
                        </a:rPr>
                        <a:t>	1.26%	</a:t>
                      </a:r>
                    </a:p>
                  </a:txBody>
                  <a:tcPr marL="0" marR="9144" marT="0" marB="18288" anchor="b">
                    <a:lnL w="0"/>
                    <a:lnR w="0"/>
                    <a:lnT w="0"/>
                    <a:lnB w="0"/>
                    <a:noFill/>
                  </a:tcPr>
                </a:tc>
                <a:tc>
                  <a:txBody>
                    <a:bodyPr/>
                    <a:lstStyle/>
                    <a:p>
                      <a:pPr algn="r">
                        <a:lnSpc>
                          <a:spcPct val="99600"/>
                        </a:lnSpc>
                        <a:tabLst>
                          <a:tab pos="889" algn="l"/>
                          <a:tab pos="414909" algn="l"/>
                        </a:tabLst>
                      </a:pPr>
                      <a:r>
                        <a:rPr sz="1000">
                          <a:solidFill>
                            <a:srgbClr val="000000"/>
                          </a:solidFill>
                          <a:latin typeface="Arial"/>
                          <a:ea typeface="Arial"/>
                        </a:rPr>
                        <a:t>	1.25%	</a:t>
                      </a:r>
                    </a:p>
                  </a:txBody>
                  <a:tcPr marL="0" marR="9144" marT="0" marB="18288" anchor="b">
                    <a:lnL w="0"/>
                    <a:lnR w="0"/>
                    <a:lnT w="0"/>
                    <a:lnB w="0"/>
                    <a:noFill/>
                  </a:tcPr>
                </a:tc>
                <a:tc>
                  <a:txBody>
                    <a:bodyPr/>
                    <a:lstStyle/>
                    <a:p>
                      <a:pPr algn="r">
                        <a:lnSpc>
                          <a:spcPct val="99600"/>
                        </a:lnSpc>
                        <a:tabLst>
                          <a:tab pos="889" algn="l"/>
                          <a:tab pos="414909" algn="l"/>
                        </a:tabLst>
                      </a:pPr>
                      <a:r>
                        <a:rPr sz="1000">
                          <a:solidFill>
                            <a:srgbClr val="000000"/>
                          </a:solidFill>
                          <a:latin typeface="Arial"/>
                          <a:ea typeface="Arial"/>
                        </a:rPr>
                        <a:t>	0.94%	</a:t>
                      </a:r>
                    </a:p>
                  </a:txBody>
                  <a:tcPr marL="0" marR="9144" marT="0" marB="18288" anchor="b">
                    <a:lnL w="0"/>
                    <a:lnR w="0"/>
                    <a:lnT w="0"/>
                    <a:lnB w="0"/>
                    <a:noFill/>
                  </a:tcPr>
                </a:tc>
                <a:extLst>
                  <a:ext uri="{0D108BD9-81ED-4DB2-BD59-A6C34878D82A}">
                    <a16:rowId xmlns:a16="http://schemas.microsoft.com/office/drawing/2014/main" val="10016"/>
                  </a:ext>
                </a:extLst>
              </a:tr>
              <a:tr h="209550">
                <a:tc>
                  <a:txBody>
                    <a:bodyPr/>
                    <a:lstStyle/>
                    <a:p>
                      <a:pPr algn="l">
                        <a:lnSpc>
                          <a:spcPct val="99600"/>
                        </a:lnSpc>
                      </a:pPr>
                      <a:r>
                        <a:rPr sz="1000" b="1">
                          <a:solidFill>
                            <a:srgbClr val="000000"/>
                          </a:solidFill>
                          <a:latin typeface="Arial"/>
                          <a:ea typeface="Arial"/>
                        </a:rPr>
                        <a:t>ROAE</a:t>
                      </a:r>
                    </a:p>
                  </a:txBody>
                  <a:tcPr marL="27432" marR="27432" marT="0" marB="18288" anchor="b">
                    <a:lnL w="0"/>
                    <a:lnR w="0"/>
                    <a:lnT w="0"/>
                    <a:lnB w="0"/>
                    <a:solidFill>
                      <a:srgbClr val="FFFFFF"/>
                    </a:solidFill>
                  </a:tcPr>
                </a:tc>
                <a:tc>
                  <a:txBody>
                    <a:bodyPr/>
                    <a:lstStyle/>
                    <a:p>
                      <a:pPr algn="r">
                        <a:lnSpc>
                          <a:spcPct val="99600"/>
                        </a:lnSpc>
                        <a:tabLst>
                          <a:tab pos="889" algn="l"/>
                          <a:tab pos="485521" algn="l"/>
                        </a:tabLst>
                      </a:pPr>
                      <a:r>
                        <a:rPr sz="1000" b="1">
                          <a:solidFill>
                            <a:srgbClr val="000000"/>
                          </a:solidFill>
                          <a:latin typeface="Arial"/>
                          <a:ea typeface="Arial"/>
                        </a:rPr>
                        <a:t>	13.70%	</a:t>
                      </a:r>
                    </a:p>
                  </a:txBody>
                  <a:tcPr marL="0" marR="9144" marT="0" marB="18288" anchor="b">
                    <a:lnL w="0"/>
                    <a:lnR w="0"/>
                    <a:lnT w="0"/>
                    <a:lnB w="0"/>
                    <a:noFill/>
                  </a:tcPr>
                </a:tc>
                <a:tc>
                  <a:txBody>
                    <a:bodyPr/>
                    <a:lstStyle/>
                    <a:p>
                      <a:pPr algn="r">
                        <a:lnSpc>
                          <a:spcPct val="99600"/>
                        </a:lnSpc>
                        <a:tabLst>
                          <a:tab pos="889" algn="l"/>
                          <a:tab pos="485521" algn="l"/>
                        </a:tabLst>
                      </a:pPr>
                      <a:r>
                        <a:rPr sz="1000">
                          <a:solidFill>
                            <a:srgbClr val="000000"/>
                          </a:solidFill>
                          <a:latin typeface="Arial"/>
                          <a:ea typeface="Arial"/>
                        </a:rPr>
                        <a:t>	11.24%	</a:t>
                      </a:r>
                    </a:p>
                  </a:txBody>
                  <a:tcPr marL="0" marR="9144" marT="0" marB="18288" anchor="b">
                    <a:lnL w="0"/>
                    <a:lnR w="0"/>
                    <a:lnT w="0"/>
                    <a:lnB w="0"/>
                    <a:noFill/>
                  </a:tcPr>
                </a:tc>
                <a:tc>
                  <a:txBody>
                    <a:bodyPr/>
                    <a:lstStyle/>
                    <a:p>
                      <a:pPr algn="r">
                        <a:lnSpc>
                          <a:spcPct val="99600"/>
                        </a:lnSpc>
                        <a:tabLst>
                          <a:tab pos="889" algn="l"/>
                          <a:tab pos="414909" algn="l"/>
                        </a:tabLst>
                      </a:pPr>
                      <a:r>
                        <a:rPr sz="1000">
                          <a:solidFill>
                            <a:srgbClr val="000000"/>
                          </a:solidFill>
                          <a:latin typeface="Arial"/>
                          <a:ea typeface="Arial"/>
                        </a:rPr>
                        <a:t>	9.34%	</a:t>
                      </a:r>
                    </a:p>
                  </a:txBody>
                  <a:tcPr marL="0" marR="9144" marT="0" marB="18288" anchor="b">
                    <a:lnL w="0"/>
                    <a:lnR w="0"/>
                    <a:lnT w="0"/>
                    <a:lnB w="0"/>
                    <a:noFill/>
                  </a:tcPr>
                </a:tc>
                <a:extLst>
                  <a:ext uri="{0D108BD9-81ED-4DB2-BD59-A6C34878D82A}">
                    <a16:rowId xmlns:a16="http://schemas.microsoft.com/office/drawing/2014/main" val="10017"/>
                  </a:ext>
                </a:extLst>
              </a:tr>
              <a:tr h="228600">
                <a:tc>
                  <a:txBody>
                    <a:bodyPr/>
                    <a:lstStyle/>
                    <a:p>
                      <a:pPr algn="l" defTabSz="457200">
                        <a:lnSpc>
                          <a:spcPct val="100000"/>
                        </a:lnSpc>
                        <a:spcBef>
                          <a:spcPct val="0"/>
                        </a:spcBef>
                        <a:spcAft>
                          <a:spcPct val="0"/>
                        </a:spcAft>
                      </a:pPr>
                      <a:r>
                        <a:rPr sz="1000" b="1">
                          <a:solidFill>
                            <a:srgbClr val="000000"/>
                          </a:solidFill>
                          <a:latin typeface="Arial"/>
                          <a:ea typeface="Arial"/>
                        </a:rPr>
                        <a:t>ROAE (tangible)</a:t>
                      </a:r>
                      <a:r>
                        <a:rPr sz="1000" b="1" baseline="30000">
                          <a:solidFill>
                            <a:srgbClr val="000000"/>
                          </a:solidFill>
                          <a:latin typeface="Arial"/>
                          <a:ea typeface="Arial"/>
                        </a:rPr>
                        <a:t>(1)</a:t>
                      </a:r>
                    </a:p>
                  </a:txBody>
                  <a:tcPr marL="27432" marR="27432" marT="0" marB="18288" anchor="b">
                    <a:lnL w="0"/>
                    <a:lnR w="0"/>
                    <a:lnT w="0"/>
                    <a:lnB w="0"/>
                    <a:solidFill>
                      <a:srgbClr val="FFFFFF"/>
                    </a:solidFill>
                  </a:tcPr>
                </a:tc>
                <a:tc>
                  <a:txBody>
                    <a:bodyPr/>
                    <a:lstStyle/>
                    <a:p>
                      <a:pPr algn="r">
                        <a:lnSpc>
                          <a:spcPct val="99600"/>
                        </a:lnSpc>
                        <a:tabLst>
                          <a:tab pos="889" algn="l"/>
                          <a:tab pos="485521" algn="l"/>
                        </a:tabLst>
                      </a:pPr>
                      <a:r>
                        <a:rPr sz="1000" b="1">
                          <a:solidFill>
                            <a:srgbClr val="000000"/>
                          </a:solidFill>
                          <a:latin typeface="Arial"/>
                          <a:ea typeface="Arial"/>
                        </a:rPr>
                        <a:t>	18.59%	</a:t>
                      </a:r>
                    </a:p>
                  </a:txBody>
                  <a:tcPr marL="0" marR="9144" marT="0" marB="18288" anchor="b">
                    <a:lnL w="0"/>
                    <a:lnR w="0"/>
                    <a:lnT w="0"/>
                    <a:lnB w="0"/>
                    <a:noFill/>
                  </a:tcPr>
                </a:tc>
                <a:tc>
                  <a:txBody>
                    <a:bodyPr/>
                    <a:lstStyle/>
                    <a:p>
                      <a:pPr algn="r">
                        <a:lnSpc>
                          <a:spcPct val="99600"/>
                        </a:lnSpc>
                        <a:tabLst>
                          <a:tab pos="889" algn="l"/>
                          <a:tab pos="485521" algn="l"/>
                        </a:tabLst>
                      </a:pPr>
                      <a:r>
                        <a:rPr sz="1000">
                          <a:solidFill>
                            <a:srgbClr val="000000"/>
                          </a:solidFill>
                          <a:latin typeface="Arial"/>
                          <a:ea typeface="Arial"/>
                        </a:rPr>
                        <a:t>	17.31%	</a:t>
                      </a:r>
                    </a:p>
                  </a:txBody>
                  <a:tcPr marL="0" marR="9144" marT="0" marB="18288" anchor="b">
                    <a:lnL w="0"/>
                    <a:lnR w="0"/>
                    <a:lnT w="0"/>
                    <a:lnB w="0"/>
                    <a:noFill/>
                  </a:tcPr>
                </a:tc>
                <a:tc>
                  <a:txBody>
                    <a:bodyPr/>
                    <a:lstStyle/>
                    <a:p>
                      <a:pPr algn="r">
                        <a:lnSpc>
                          <a:spcPct val="99600"/>
                        </a:lnSpc>
                        <a:tabLst>
                          <a:tab pos="889" algn="l"/>
                          <a:tab pos="485521" algn="l"/>
                        </a:tabLst>
                      </a:pPr>
                      <a:r>
                        <a:rPr sz="1000">
                          <a:solidFill>
                            <a:srgbClr val="000000"/>
                          </a:solidFill>
                          <a:latin typeface="Arial"/>
                          <a:ea typeface="Arial"/>
                        </a:rPr>
                        <a:t>	11.89%	</a:t>
                      </a:r>
                    </a:p>
                  </a:txBody>
                  <a:tcPr marL="0" marR="9144" marT="0" marB="18288" anchor="b">
                    <a:lnL w="0"/>
                    <a:lnR w="0"/>
                    <a:lnT w="0"/>
                    <a:lnB w="0"/>
                    <a:noFill/>
                  </a:tcPr>
                </a:tc>
                <a:extLst>
                  <a:ext uri="{0D108BD9-81ED-4DB2-BD59-A6C34878D82A}">
                    <a16:rowId xmlns:a16="http://schemas.microsoft.com/office/drawing/2014/main" val="10018"/>
                  </a:ext>
                </a:extLst>
              </a:tr>
              <a:tr h="219075">
                <a:tc>
                  <a:txBody>
                    <a:bodyPr/>
                    <a:lstStyle/>
                    <a:p>
                      <a:pPr algn="l" defTabSz="457200">
                        <a:lnSpc>
                          <a:spcPct val="100000"/>
                        </a:lnSpc>
                        <a:spcBef>
                          <a:spcPct val="0"/>
                        </a:spcBef>
                        <a:spcAft>
                          <a:spcPct val="0"/>
                        </a:spcAft>
                      </a:pPr>
                      <a:r>
                        <a:rPr sz="1000" b="1">
                          <a:solidFill>
                            <a:srgbClr val="000000"/>
                          </a:solidFill>
                          <a:latin typeface="Arial"/>
                          <a:ea typeface="Arial"/>
                        </a:rPr>
                        <a:t>Efficiency ratio</a:t>
                      </a:r>
                      <a:r>
                        <a:rPr sz="1000" b="1" baseline="30000">
                          <a:solidFill>
                            <a:srgbClr val="000000"/>
                          </a:solidFill>
                          <a:latin typeface="Arial"/>
                          <a:ea typeface="Arial"/>
                        </a:rPr>
                        <a:t>(1)</a:t>
                      </a:r>
                    </a:p>
                  </a:txBody>
                  <a:tcPr marL="27432" marR="27432" marT="0" marB="18288" anchor="b">
                    <a:lnL w="0"/>
                    <a:lnR w="0"/>
                    <a:lnT w="0"/>
                    <a:lnB w="0"/>
                    <a:solidFill>
                      <a:srgbClr val="FFFFFF"/>
                    </a:solidFill>
                  </a:tcPr>
                </a:tc>
                <a:tc>
                  <a:txBody>
                    <a:bodyPr/>
                    <a:lstStyle/>
                    <a:p>
                      <a:pPr algn="r">
                        <a:lnSpc>
                          <a:spcPct val="99600"/>
                        </a:lnSpc>
                        <a:tabLst>
                          <a:tab pos="889" algn="l"/>
                          <a:tab pos="414909" algn="l"/>
                        </a:tabLst>
                      </a:pPr>
                      <a:r>
                        <a:rPr sz="1000" b="1">
                          <a:solidFill>
                            <a:srgbClr val="000000"/>
                          </a:solidFill>
                          <a:latin typeface="Arial"/>
                          <a:ea typeface="Arial"/>
                        </a:rPr>
                        <a:t>	58.1%	</a:t>
                      </a:r>
                    </a:p>
                  </a:txBody>
                  <a:tcPr marL="0" marR="9144" marT="0" marB="18288" anchor="b">
                    <a:lnL w="0"/>
                    <a:lnR w="0"/>
                    <a:lnT w="0"/>
                    <a:lnB w="0"/>
                    <a:noFill/>
                  </a:tcPr>
                </a:tc>
                <a:tc>
                  <a:txBody>
                    <a:bodyPr/>
                    <a:lstStyle/>
                    <a:p>
                      <a:pPr algn="r">
                        <a:lnSpc>
                          <a:spcPct val="99600"/>
                        </a:lnSpc>
                        <a:tabLst>
                          <a:tab pos="889" algn="l"/>
                          <a:tab pos="414909" algn="l"/>
                        </a:tabLst>
                      </a:pPr>
                      <a:r>
                        <a:rPr sz="1000">
                          <a:solidFill>
                            <a:srgbClr val="000000"/>
                          </a:solidFill>
                          <a:latin typeface="Arial"/>
                          <a:ea typeface="Arial"/>
                        </a:rPr>
                        <a:t>	57.8%	</a:t>
                      </a:r>
                    </a:p>
                  </a:txBody>
                  <a:tcPr marL="0" marR="9144" marT="0" marB="18288" anchor="b">
                    <a:lnL w="0"/>
                    <a:lnR w="0"/>
                    <a:lnT w="0"/>
                    <a:lnB w="0"/>
                    <a:noFill/>
                  </a:tcPr>
                </a:tc>
                <a:tc>
                  <a:txBody>
                    <a:bodyPr/>
                    <a:lstStyle/>
                    <a:p>
                      <a:pPr algn="r">
                        <a:lnSpc>
                          <a:spcPct val="99600"/>
                        </a:lnSpc>
                        <a:tabLst>
                          <a:tab pos="889" algn="l"/>
                          <a:tab pos="414909" algn="l"/>
                        </a:tabLst>
                      </a:pPr>
                      <a:r>
                        <a:rPr sz="1000">
                          <a:solidFill>
                            <a:srgbClr val="000000"/>
                          </a:solidFill>
                          <a:latin typeface="Arial"/>
                          <a:ea typeface="Arial"/>
                        </a:rPr>
                        <a:t>	65.2%	</a:t>
                      </a:r>
                    </a:p>
                  </a:txBody>
                  <a:tcPr marL="0" marR="9144" marT="0" marB="18288" anchor="b">
                    <a:lnL w="0"/>
                    <a:lnR w="0"/>
                    <a:lnT w="0"/>
                    <a:lnB w="0"/>
                    <a:noFill/>
                  </a:tcPr>
                </a:tc>
                <a:extLst>
                  <a:ext uri="{0D108BD9-81ED-4DB2-BD59-A6C34878D82A}">
                    <a16:rowId xmlns:a16="http://schemas.microsoft.com/office/drawing/2014/main" val="10019"/>
                  </a:ext>
                </a:extLst>
              </a:tr>
            </a:tbl>
          </a:graphicData>
        </a:graphic>
      </p:graphicFrame>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29108" y="175387"/>
            <a:ext cx="8419338" cy="701675"/>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90000"/>
              </a:lnSpc>
              <a:spcBef>
                <a:spcPct val="0"/>
              </a:spcBef>
              <a:spcAft>
                <a:spcPct val="0"/>
              </a:spcAft>
            </a:pPr>
            <a:r>
              <a:rPr sz="3200" b="1">
                <a:solidFill>
                  <a:srgbClr val="004689"/>
                </a:solidFill>
                <a:latin typeface="Arial"/>
                <a:ea typeface="Arial"/>
              </a:rPr>
              <a:t>NET INTEREST INCOME AND MARGIN</a:t>
            </a:r>
          </a:p>
        </p:txBody>
      </p:sp>
      <p:sp>
        <p:nvSpPr>
          <p:cNvPr id="3" name="New shape"/>
          <p:cNvSpPr/>
          <p:nvPr/>
        </p:nvSpPr>
        <p:spPr>
          <a:xfrm>
            <a:off x="339471" y="738632"/>
            <a:ext cx="4024249" cy="276987"/>
          </a:xfrm>
          <a:prstGeom prst="rect">
            <a:avLst/>
          </a:prstGeom>
          <a:ln w="9525">
            <a:prstDash val="solid"/>
            <a:miter/>
          </a:ln>
        </p:spPr>
        <p:style>
          <a:lnRef idx="2">
            <a:srgbClr val="000000"/>
          </a:lnRef>
          <a:fillRef idx="1">
            <a:srgbClr val="D0DDF4"/>
          </a:fillRef>
          <a:effectRef idx="0">
            <a:schemeClr val="accent1"/>
          </a:effectRef>
          <a:fontRef idx="minor">
            <a:schemeClr val="lt1"/>
          </a:fontRef>
        </p:style>
        <p:txBody>
          <a:bodyPr lIns="91440" tIns="53340" rIns="91440" bIns="91440" rtlCol="0" anchor="t"/>
          <a:lstStyle/>
          <a:p>
            <a:pPr algn="ctr" defTabSz="457200">
              <a:lnSpc>
                <a:spcPct val="100000"/>
              </a:lnSpc>
              <a:spcBef>
                <a:spcPct val="0"/>
              </a:spcBef>
              <a:spcAft>
                <a:spcPct val="0"/>
              </a:spcAft>
            </a:pPr>
            <a:r>
              <a:rPr sz="1200" b="1">
                <a:solidFill>
                  <a:srgbClr val="000000"/>
                </a:solidFill>
                <a:latin typeface="Calibri"/>
                <a:ea typeface="Calibri"/>
              </a:rPr>
              <a:t>Net Interest Income &amp; Net Interest Margin</a:t>
            </a:r>
          </a:p>
        </p:txBody>
      </p:sp>
      <p:sp>
        <p:nvSpPr>
          <p:cNvPr id="4" name="New shape"/>
          <p:cNvSpPr/>
          <p:nvPr/>
        </p:nvSpPr>
        <p:spPr>
          <a:xfrm>
            <a:off x="5080889" y="738251"/>
            <a:ext cx="3842258" cy="277749"/>
          </a:xfrm>
          <a:prstGeom prst="rect">
            <a:avLst/>
          </a:prstGeom>
          <a:ln w="9525">
            <a:prstDash val="solid"/>
            <a:miter/>
          </a:ln>
        </p:spPr>
        <p:style>
          <a:lnRef idx="2">
            <a:srgbClr val="000000"/>
          </a:lnRef>
          <a:fillRef idx="1">
            <a:srgbClr val="D0DDF4"/>
          </a:fillRef>
          <a:effectRef idx="0">
            <a:schemeClr val="accent1"/>
          </a:effectRef>
          <a:fontRef idx="minor">
            <a:schemeClr val="lt1"/>
          </a:fontRef>
        </p:style>
        <p:txBody>
          <a:bodyPr lIns="91440" tIns="53340" rIns="91440" bIns="91440" rtlCol="0" anchor="t"/>
          <a:lstStyle/>
          <a:p>
            <a:pPr algn="ctr" defTabSz="457200">
              <a:lnSpc>
                <a:spcPct val="100000"/>
              </a:lnSpc>
              <a:spcBef>
                <a:spcPct val="0"/>
              </a:spcBef>
              <a:spcAft>
                <a:spcPct val="0"/>
              </a:spcAft>
            </a:pPr>
            <a:r>
              <a:rPr sz="1200" b="1">
                <a:solidFill>
                  <a:srgbClr val="000000"/>
                </a:solidFill>
                <a:latin typeface="Calibri"/>
                <a:ea typeface="Calibri"/>
              </a:rPr>
              <a:t>Average Interest-Earning Assets &amp; Yields</a:t>
            </a:r>
          </a:p>
        </p:txBody>
      </p:sp>
      <p:sp>
        <p:nvSpPr>
          <p:cNvPr id="5" name="New shape"/>
          <p:cNvSpPr/>
          <p:nvPr/>
        </p:nvSpPr>
        <p:spPr>
          <a:xfrm>
            <a:off x="5323713" y="3221101"/>
            <a:ext cx="3677793" cy="276987"/>
          </a:xfrm>
          <a:prstGeom prst="rect">
            <a:avLst/>
          </a:prstGeom>
          <a:ln w="9525">
            <a:prstDash val="solid"/>
            <a:miter/>
          </a:ln>
        </p:spPr>
        <p:style>
          <a:lnRef idx="2">
            <a:srgbClr val="000000"/>
          </a:lnRef>
          <a:fillRef idx="1">
            <a:srgbClr val="D0DDF4"/>
          </a:fillRef>
          <a:effectRef idx="0">
            <a:schemeClr val="accent1"/>
          </a:effectRef>
          <a:fontRef idx="minor">
            <a:schemeClr val="lt1"/>
          </a:fontRef>
        </p:style>
        <p:txBody>
          <a:bodyPr lIns="91440" tIns="53340" rIns="91440" bIns="91440" rtlCol="0" anchor="t"/>
          <a:lstStyle/>
          <a:p>
            <a:pPr algn="ctr" defTabSz="457200">
              <a:lnSpc>
                <a:spcPct val="100000"/>
              </a:lnSpc>
              <a:spcBef>
                <a:spcPct val="0"/>
              </a:spcBef>
              <a:spcAft>
                <a:spcPct val="0"/>
              </a:spcAft>
            </a:pPr>
            <a:r>
              <a:rPr sz="1200" b="1">
                <a:solidFill>
                  <a:srgbClr val="000000"/>
                </a:solidFill>
                <a:latin typeface="Calibri"/>
                <a:ea typeface="Calibri"/>
              </a:rPr>
              <a:t>Average Deposits and Borrowings &amp; Cost of Funds</a:t>
            </a:r>
          </a:p>
        </p:txBody>
      </p:sp>
      <p:sp>
        <p:nvSpPr>
          <p:cNvPr id="6" name="New shape"/>
          <p:cNvSpPr/>
          <p:nvPr/>
        </p:nvSpPr>
        <p:spPr>
          <a:xfrm>
            <a:off x="229108" y="1042797"/>
            <a:ext cx="1866900" cy="246126"/>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1000" b="1">
                <a:solidFill>
                  <a:srgbClr val="004E95"/>
                </a:solidFill>
                <a:latin typeface="Calibri"/>
                <a:ea typeface="Calibri"/>
              </a:rPr>
              <a:t>(DOLLARS IN MILLIONS)</a:t>
            </a:r>
          </a:p>
        </p:txBody>
      </p:sp>
      <p:sp>
        <p:nvSpPr>
          <p:cNvPr id="7" name="New shape"/>
          <p:cNvSpPr/>
          <p:nvPr/>
        </p:nvSpPr>
        <p:spPr>
          <a:xfrm>
            <a:off x="5038090" y="1056386"/>
            <a:ext cx="1866900" cy="246126"/>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1000" b="1">
                <a:solidFill>
                  <a:srgbClr val="004E95"/>
                </a:solidFill>
                <a:latin typeface="Calibri"/>
                <a:ea typeface="Calibri"/>
              </a:rPr>
              <a:t>(DOLLARS IN BILLIONS)</a:t>
            </a:r>
          </a:p>
        </p:txBody>
      </p:sp>
      <p:sp>
        <p:nvSpPr>
          <p:cNvPr id="8" name="New shape"/>
          <p:cNvSpPr/>
          <p:nvPr/>
        </p:nvSpPr>
        <p:spPr>
          <a:xfrm>
            <a:off x="5323586" y="3478022"/>
            <a:ext cx="1866900" cy="246126"/>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1000" b="1">
                <a:solidFill>
                  <a:srgbClr val="004E95"/>
                </a:solidFill>
                <a:latin typeface="Calibri"/>
                <a:ea typeface="Calibri"/>
              </a:rPr>
              <a:t>(DOLLARS IN BILLIONS)</a:t>
            </a:r>
          </a:p>
        </p:txBody>
      </p:sp>
      <p:sp>
        <p:nvSpPr>
          <p:cNvPr id="9" name="New shape"/>
          <p:cNvSpPr/>
          <p:nvPr/>
        </p:nvSpPr>
        <p:spPr>
          <a:xfrm>
            <a:off x="8706993" y="6397625"/>
            <a:ext cx="432181" cy="360299"/>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pPr algn="ctr" defTabSz="457200">
              <a:lnSpc>
                <a:spcPct val="100000"/>
              </a:lnSpc>
              <a:spcBef>
                <a:spcPct val="0"/>
              </a:spcBef>
              <a:spcAft>
                <a:spcPct val="0"/>
              </a:spcAft>
            </a:pPr>
            <a:fld id="{586249CC-710F-49CB-8F04-F22741FB6669}" type="slidenum">
              <a:rPr sz="1200">
                <a:solidFill>
                  <a:srgbClr val="FFFFFF"/>
                </a:solidFill>
                <a:latin typeface="Arial"/>
                <a:ea typeface="Arial"/>
              </a:rPr>
              <a:t>4</a:t>
            </a:fld>
            <a:endParaRPr sz="1200">
              <a:solidFill>
                <a:srgbClr val="FFFFFF"/>
              </a:solidFill>
              <a:latin typeface="Arial"/>
              <a:ea typeface="Arial"/>
            </a:endParaRPr>
          </a:p>
        </p:txBody>
      </p:sp>
      <p:sp>
        <p:nvSpPr>
          <p:cNvPr id="10" name="New shape"/>
          <p:cNvSpPr/>
          <p:nvPr/>
        </p:nvSpPr>
        <p:spPr>
          <a:xfrm>
            <a:off x="5120386" y="3724148"/>
            <a:ext cx="3880993" cy="260985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11" name="New picture"/>
          <p:cNvPicPr/>
          <p:nvPr/>
        </p:nvPicPr>
        <p:blipFill>
          <a:blip r:embed="rId2"/>
          <a:stretch>
            <a:fillRect/>
          </a:stretch>
        </p:blipFill>
        <p:spPr>
          <a:xfrm>
            <a:off x="5120386" y="3724148"/>
            <a:ext cx="3880993" cy="2609850"/>
          </a:xfrm>
          <a:prstGeom prst="rect">
            <a:avLst/>
          </a:prstGeom>
        </p:spPr>
      </p:pic>
      <p:sp>
        <p:nvSpPr>
          <p:cNvPr id="12" name="New shape"/>
          <p:cNvSpPr/>
          <p:nvPr/>
        </p:nvSpPr>
        <p:spPr>
          <a:xfrm>
            <a:off x="100711" y="1454531"/>
            <a:ext cx="5076825" cy="4557776"/>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13" name="New picture"/>
          <p:cNvPicPr/>
          <p:nvPr/>
        </p:nvPicPr>
        <p:blipFill>
          <a:blip r:embed="rId3"/>
          <a:stretch>
            <a:fillRect/>
          </a:stretch>
        </p:blipFill>
        <p:spPr>
          <a:xfrm>
            <a:off x="100711" y="1454531"/>
            <a:ext cx="5076825" cy="4557776"/>
          </a:xfrm>
          <a:prstGeom prst="rect">
            <a:avLst/>
          </a:prstGeom>
        </p:spPr>
      </p:pic>
      <p:sp>
        <p:nvSpPr>
          <p:cNvPr id="14" name="New shape"/>
          <p:cNvSpPr/>
          <p:nvPr/>
        </p:nvSpPr>
        <p:spPr>
          <a:xfrm>
            <a:off x="5162804" y="1242187"/>
            <a:ext cx="3838575" cy="2117344"/>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15" name="New picture"/>
          <p:cNvPicPr/>
          <p:nvPr/>
        </p:nvPicPr>
        <p:blipFill>
          <a:blip r:embed="rId4"/>
          <a:stretch>
            <a:fillRect/>
          </a:stretch>
        </p:blipFill>
        <p:spPr>
          <a:xfrm>
            <a:off x="5162804" y="1242187"/>
            <a:ext cx="3838575" cy="2117344"/>
          </a:xfrm>
          <a:prstGeom prst="rect">
            <a:avLst/>
          </a:prstGeom>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390525" y="148717"/>
            <a:ext cx="7315200" cy="608457"/>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90000"/>
              </a:lnSpc>
              <a:spcBef>
                <a:spcPct val="0"/>
              </a:spcBef>
              <a:spcAft>
                <a:spcPct val="0"/>
              </a:spcAft>
            </a:pPr>
            <a:r>
              <a:rPr sz="3200" b="1">
                <a:solidFill>
                  <a:srgbClr val="004689"/>
                </a:solidFill>
                <a:latin typeface="Arial"/>
                <a:ea typeface="Arial"/>
              </a:rPr>
              <a:t>ASSET QUALITY </a:t>
            </a:r>
          </a:p>
          <a:p>
            <a:pPr algn="l" defTabSz="457200">
              <a:lnSpc>
                <a:spcPct val="90000"/>
              </a:lnSpc>
              <a:spcBef>
                <a:spcPct val="0"/>
              </a:spcBef>
              <a:spcAft>
                <a:spcPct val="0"/>
              </a:spcAft>
            </a:pPr>
            <a:r>
              <a:rPr sz="1000" b="1">
                <a:solidFill>
                  <a:srgbClr val="004689"/>
                </a:solidFill>
                <a:latin typeface="Arial"/>
                <a:ea typeface="Arial"/>
              </a:rPr>
              <a:t>(DOLLARS IN MILLIONS)</a:t>
            </a:r>
          </a:p>
        </p:txBody>
      </p:sp>
      <p:sp>
        <p:nvSpPr>
          <p:cNvPr id="3" name="New shape"/>
          <p:cNvSpPr/>
          <p:nvPr/>
        </p:nvSpPr>
        <p:spPr>
          <a:xfrm>
            <a:off x="322707" y="884301"/>
            <a:ext cx="3959352" cy="276987"/>
          </a:xfrm>
          <a:prstGeom prst="rect">
            <a:avLst/>
          </a:prstGeom>
          <a:ln w="9525">
            <a:prstDash val="solid"/>
            <a:miter/>
          </a:ln>
        </p:spPr>
        <p:style>
          <a:lnRef idx="2">
            <a:srgbClr val="000000"/>
          </a:lnRef>
          <a:fillRef idx="1">
            <a:srgbClr val="D0DDF4"/>
          </a:fillRef>
          <a:effectRef idx="0">
            <a:schemeClr val="accent1"/>
          </a:effectRef>
          <a:fontRef idx="minor">
            <a:schemeClr val="lt1"/>
          </a:fontRef>
        </p:style>
        <p:txBody>
          <a:bodyPr lIns="91440" tIns="53340" rIns="91440" bIns="91440" rtlCol="0" anchor="t"/>
          <a:lstStyle/>
          <a:p>
            <a:pPr algn="ctr" defTabSz="457200">
              <a:lnSpc>
                <a:spcPct val="100000"/>
              </a:lnSpc>
              <a:spcBef>
                <a:spcPct val="0"/>
              </a:spcBef>
              <a:spcAft>
                <a:spcPct val="0"/>
              </a:spcAft>
            </a:pPr>
            <a:r>
              <a:rPr sz="1200" b="1">
                <a:solidFill>
                  <a:srgbClr val="000000"/>
                </a:solidFill>
                <a:latin typeface="Calibri"/>
                <a:ea typeface="Calibri"/>
              </a:rPr>
              <a:t>Provision for Credit Losses</a:t>
            </a:r>
          </a:p>
        </p:txBody>
      </p:sp>
      <p:sp>
        <p:nvSpPr>
          <p:cNvPr id="4" name="New shape"/>
          <p:cNvSpPr/>
          <p:nvPr/>
        </p:nvSpPr>
        <p:spPr>
          <a:xfrm>
            <a:off x="4891913" y="883920"/>
            <a:ext cx="3813048" cy="276987"/>
          </a:xfrm>
          <a:prstGeom prst="rect">
            <a:avLst/>
          </a:prstGeom>
          <a:ln w="9525">
            <a:prstDash val="solid"/>
            <a:miter/>
          </a:ln>
        </p:spPr>
        <p:style>
          <a:lnRef idx="2">
            <a:srgbClr val="000000"/>
          </a:lnRef>
          <a:fillRef idx="1">
            <a:srgbClr val="D0DDF4"/>
          </a:fillRef>
          <a:effectRef idx="0">
            <a:schemeClr val="accent1"/>
          </a:effectRef>
          <a:fontRef idx="minor">
            <a:schemeClr val="lt1"/>
          </a:fontRef>
        </p:style>
        <p:txBody>
          <a:bodyPr lIns="91440" tIns="53340" rIns="91440" bIns="91440" rtlCol="0" anchor="t"/>
          <a:lstStyle/>
          <a:p>
            <a:pPr algn="ctr" defTabSz="457200">
              <a:lnSpc>
                <a:spcPct val="100000"/>
              </a:lnSpc>
              <a:spcBef>
                <a:spcPct val="0"/>
              </a:spcBef>
              <a:spcAft>
                <a:spcPct val="0"/>
              </a:spcAft>
            </a:pPr>
            <a:r>
              <a:rPr sz="1200" b="1">
                <a:solidFill>
                  <a:srgbClr val="000000"/>
                </a:solidFill>
                <a:latin typeface="Calibri"/>
                <a:ea typeface="Calibri"/>
              </a:rPr>
              <a:t>Non-Performing Loans (NPLs) &amp; NPLs to Loans</a:t>
            </a:r>
          </a:p>
        </p:txBody>
      </p:sp>
      <p:sp>
        <p:nvSpPr>
          <p:cNvPr id="5" name="New shape"/>
          <p:cNvSpPr/>
          <p:nvPr/>
        </p:nvSpPr>
        <p:spPr>
          <a:xfrm>
            <a:off x="4716399" y="3652774"/>
            <a:ext cx="4408424" cy="2530475"/>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sp>
        <p:nvSpPr>
          <p:cNvPr id="6" name="New shape"/>
          <p:cNvSpPr/>
          <p:nvPr/>
        </p:nvSpPr>
        <p:spPr>
          <a:xfrm>
            <a:off x="245999" y="3365500"/>
            <a:ext cx="3959352" cy="276987"/>
          </a:xfrm>
          <a:prstGeom prst="rect">
            <a:avLst/>
          </a:prstGeom>
          <a:ln w="9525">
            <a:prstDash val="solid"/>
            <a:miter/>
          </a:ln>
        </p:spPr>
        <p:style>
          <a:lnRef idx="2">
            <a:srgbClr val="000000"/>
          </a:lnRef>
          <a:fillRef idx="1">
            <a:srgbClr val="D0DDF4"/>
          </a:fillRef>
          <a:effectRef idx="0">
            <a:schemeClr val="accent1"/>
          </a:effectRef>
          <a:fontRef idx="minor">
            <a:schemeClr val="lt1"/>
          </a:fontRef>
        </p:style>
        <p:txBody>
          <a:bodyPr lIns="91440" tIns="53340" rIns="91440" bIns="91440" rtlCol="0" anchor="t"/>
          <a:lstStyle/>
          <a:p>
            <a:pPr algn="ctr" defTabSz="457200">
              <a:lnSpc>
                <a:spcPct val="100000"/>
              </a:lnSpc>
              <a:spcBef>
                <a:spcPct val="0"/>
              </a:spcBef>
              <a:spcAft>
                <a:spcPct val="0"/>
              </a:spcAft>
            </a:pPr>
            <a:r>
              <a:rPr sz="1200" b="1">
                <a:solidFill>
                  <a:srgbClr val="000000"/>
                </a:solidFill>
                <a:latin typeface="Calibri"/>
                <a:ea typeface="Calibri"/>
              </a:rPr>
              <a:t>Net Charge-offs (NCOs) and NCOs to Average Loans</a:t>
            </a:r>
          </a:p>
        </p:txBody>
      </p:sp>
      <p:sp>
        <p:nvSpPr>
          <p:cNvPr id="7" name="New shape"/>
          <p:cNvSpPr/>
          <p:nvPr/>
        </p:nvSpPr>
        <p:spPr>
          <a:xfrm>
            <a:off x="4891913" y="3370580"/>
            <a:ext cx="3813048" cy="276987"/>
          </a:xfrm>
          <a:prstGeom prst="rect">
            <a:avLst/>
          </a:prstGeom>
          <a:ln w="9525">
            <a:prstDash val="solid"/>
            <a:miter/>
          </a:ln>
        </p:spPr>
        <p:style>
          <a:lnRef idx="2">
            <a:srgbClr val="000000"/>
          </a:lnRef>
          <a:fillRef idx="1">
            <a:srgbClr val="D0DDF4"/>
          </a:fillRef>
          <a:effectRef idx="0">
            <a:schemeClr val="accent1"/>
          </a:effectRef>
          <a:fontRef idx="minor">
            <a:schemeClr val="lt1"/>
          </a:fontRef>
        </p:style>
        <p:txBody>
          <a:bodyPr lIns="91440" tIns="53340" rIns="91440" bIns="91440" rtlCol="0" anchor="t"/>
          <a:lstStyle/>
          <a:p>
            <a:pPr algn="ctr" defTabSz="457200">
              <a:lnSpc>
                <a:spcPct val="100000"/>
              </a:lnSpc>
              <a:spcBef>
                <a:spcPct val="0"/>
              </a:spcBef>
              <a:spcAft>
                <a:spcPct val="0"/>
              </a:spcAft>
            </a:pPr>
            <a:r>
              <a:rPr sz="1200" b="1">
                <a:solidFill>
                  <a:srgbClr val="000000"/>
                </a:solidFill>
                <a:latin typeface="Calibri"/>
                <a:ea typeface="Calibri"/>
              </a:rPr>
              <a:t>ACL</a:t>
            </a:r>
            <a:r>
              <a:rPr sz="1200" b="1" baseline="30000">
                <a:solidFill>
                  <a:srgbClr val="000000"/>
                </a:solidFill>
                <a:latin typeface="Calibri"/>
                <a:ea typeface="Calibri"/>
              </a:rPr>
              <a:t>(1)</a:t>
            </a:r>
            <a:r>
              <a:rPr sz="1200" b="1">
                <a:solidFill>
                  <a:srgbClr val="000000"/>
                </a:solidFill>
                <a:latin typeface="Calibri"/>
                <a:ea typeface="Calibri"/>
              </a:rPr>
              <a:t> to NPLs &amp; Loans</a:t>
            </a:r>
          </a:p>
        </p:txBody>
      </p:sp>
      <p:sp>
        <p:nvSpPr>
          <p:cNvPr id="8" name="New shape"/>
          <p:cNvSpPr/>
          <p:nvPr/>
        </p:nvSpPr>
        <p:spPr>
          <a:xfrm>
            <a:off x="175895" y="3623437"/>
            <a:ext cx="4252849" cy="2570099"/>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sp>
        <p:nvSpPr>
          <p:cNvPr id="9" name="New shape"/>
          <p:cNvSpPr/>
          <p:nvPr/>
        </p:nvSpPr>
        <p:spPr>
          <a:xfrm>
            <a:off x="303149" y="1086612"/>
            <a:ext cx="3697224" cy="194945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sp>
        <p:nvSpPr>
          <p:cNvPr id="10" name="New shape"/>
          <p:cNvSpPr/>
          <p:nvPr/>
        </p:nvSpPr>
        <p:spPr>
          <a:xfrm>
            <a:off x="8706993" y="6397625"/>
            <a:ext cx="432181" cy="360299"/>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pPr algn="ctr" defTabSz="457200">
              <a:lnSpc>
                <a:spcPct val="100000"/>
              </a:lnSpc>
              <a:spcBef>
                <a:spcPct val="0"/>
              </a:spcBef>
              <a:spcAft>
                <a:spcPct val="0"/>
              </a:spcAft>
            </a:pPr>
            <a:fld id="{94E787ED-945F-49C6-A986-CE0FA831C1D4}" type="slidenum">
              <a:rPr sz="1200">
                <a:solidFill>
                  <a:srgbClr val="FFFFFF"/>
                </a:solidFill>
                <a:latin typeface="Arial"/>
                <a:ea typeface="Arial"/>
              </a:rPr>
              <a:t>5</a:t>
            </a:fld>
            <a:endParaRPr sz="1200">
              <a:solidFill>
                <a:srgbClr val="FFFFFF"/>
              </a:solidFill>
              <a:latin typeface="Arial"/>
              <a:ea typeface="Arial"/>
            </a:endParaRPr>
          </a:p>
        </p:txBody>
      </p:sp>
      <p:sp>
        <p:nvSpPr>
          <p:cNvPr id="11" name="New shape"/>
          <p:cNvSpPr/>
          <p:nvPr/>
        </p:nvSpPr>
        <p:spPr>
          <a:xfrm>
            <a:off x="1274572" y="6260972"/>
            <a:ext cx="7432421" cy="558292"/>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marL="215900" lvl="1" indent="-215900" algn="l" defTabSz="457200">
              <a:lnSpc>
                <a:spcPct val="100000"/>
              </a:lnSpc>
              <a:spcBef>
                <a:spcPct val="0"/>
              </a:spcBef>
              <a:spcAft>
                <a:spcPct val="0"/>
              </a:spcAft>
              <a:buAutoNum type="arabicPeriod"/>
            </a:pPr>
            <a:r>
              <a:rPr sz="800" i="1">
                <a:solidFill>
                  <a:srgbClr val="000000"/>
                </a:solidFill>
                <a:latin typeface="Calibri"/>
                <a:ea typeface="Calibri"/>
              </a:rPr>
              <a:t>The allowance for credit losses (“ACL”) relates specifically to "Loans, net of unearned income" and does not include the ACL related to off-balance-sheet credit exposures.</a:t>
            </a:r>
          </a:p>
          <a:p>
            <a:pPr marL="215900" lvl="1" indent="-215900" algn="l" defTabSz="457200">
              <a:lnSpc>
                <a:spcPct val="100000"/>
              </a:lnSpc>
              <a:spcBef>
                <a:spcPct val="0"/>
              </a:spcBef>
              <a:spcAft>
                <a:spcPct val="0"/>
              </a:spcAft>
              <a:buAutoNum type="arabicPeriod" startAt="2"/>
            </a:pPr>
            <a:r>
              <a:rPr sz="800" i="1">
                <a:solidFill>
                  <a:srgbClr val="000000"/>
                </a:solidFill>
                <a:latin typeface="Calibri"/>
                <a:ea typeface="Calibri"/>
              </a:rPr>
              <a:t>Non-GAAP financial measure.  Please refer to the calculation and management's reasons for using this measure on the slide titled "Non-GAAP Reconciliation" at the end of this presentation.</a:t>
            </a:r>
          </a:p>
          <a:p>
            <a:pPr marL="215900" lvl="1" indent="-215900" algn="l" defTabSz="457200">
              <a:lnSpc>
                <a:spcPct val="100000"/>
              </a:lnSpc>
              <a:spcBef>
                <a:spcPct val="0"/>
              </a:spcBef>
              <a:spcAft>
                <a:spcPct val="0"/>
              </a:spcAft>
              <a:buAutoNum type="arabicPeriod" startAt="3"/>
            </a:pPr>
            <a:r>
              <a:rPr sz="800" i="1">
                <a:solidFill>
                  <a:srgbClr val="000000"/>
                </a:solidFill>
                <a:latin typeface="Calibri"/>
                <a:ea typeface="Calibri"/>
              </a:rPr>
              <a:t>Includes the CECL Day 1 provision for credit losses of $8.0 million for the acquired Prudential Bancorp loan portfolio.</a:t>
            </a:r>
          </a:p>
          <a:p>
            <a:pPr marL="0" algn="l" defTabSz="457200">
              <a:lnSpc>
                <a:spcPct val="100000"/>
              </a:lnSpc>
              <a:spcBef>
                <a:spcPct val="0"/>
              </a:spcBef>
              <a:spcAft>
                <a:spcPct val="0"/>
              </a:spcAft>
            </a:pPr>
            <a:endParaRPr sz="1000" i="1">
              <a:solidFill>
                <a:srgbClr val="000000"/>
              </a:solidFill>
              <a:latin typeface="Calibri"/>
              <a:ea typeface="Calibri"/>
            </a:endParaRPr>
          </a:p>
        </p:txBody>
      </p:sp>
      <p:sp>
        <p:nvSpPr>
          <p:cNvPr id="12" name="New shape"/>
          <p:cNvSpPr/>
          <p:nvPr/>
        </p:nvSpPr>
        <p:spPr>
          <a:xfrm>
            <a:off x="237236" y="1288415"/>
            <a:ext cx="4191635" cy="207645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13" name="New picture"/>
          <p:cNvPicPr/>
          <p:nvPr/>
        </p:nvPicPr>
        <p:blipFill>
          <a:blip r:embed="rId2"/>
          <a:stretch>
            <a:fillRect/>
          </a:stretch>
        </p:blipFill>
        <p:spPr>
          <a:xfrm>
            <a:off x="237236" y="1288415"/>
            <a:ext cx="4191635" cy="2076450"/>
          </a:xfrm>
          <a:prstGeom prst="rect">
            <a:avLst/>
          </a:prstGeom>
        </p:spPr>
      </p:pic>
      <p:sp>
        <p:nvSpPr>
          <p:cNvPr id="14" name="New shape"/>
          <p:cNvSpPr/>
          <p:nvPr/>
        </p:nvSpPr>
        <p:spPr>
          <a:xfrm>
            <a:off x="4863211" y="1288415"/>
            <a:ext cx="4060063" cy="2142363"/>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15" name="New picture"/>
          <p:cNvPicPr/>
          <p:nvPr/>
        </p:nvPicPr>
        <p:blipFill>
          <a:blip r:embed="rId3"/>
          <a:stretch>
            <a:fillRect/>
          </a:stretch>
        </p:blipFill>
        <p:spPr>
          <a:xfrm>
            <a:off x="4863211" y="1288415"/>
            <a:ext cx="4060063" cy="2142363"/>
          </a:xfrm>
          <a:prstGeom prst="rect">
            <a:avLst/>
          </a:prstGeom>
        </p:spPr>
      </p:pic>
      <p:sp>
        <p:nvSpPr>
          <p:cNvPr id="16" name="New shape"/>
          <p:cNvSpPr/>
          <p:nvPr/>
        </p:nvSpPr>
        <p:spPr>
          <a:xfrm>
            <a:off x="390525" y="3764407"/>
            <a:ext cx="4038600" cy="2428875"/>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17" name="New picture"/>
          <p:cNvPicPr/>
          <p:nvPr/>
        </p:nvPicPr>
        <p:blipFill>
          <a:blip r:embed="rId4"/>
          <a:stretch>
            <a:fillRect/>
          </a:stretch>
        </p:blipFill>
        <p:spPr>
          <a:xfrm>
            <a:off x="390525" y="3764407"/>
            <a:ext cx="4038600" cy="2428875"/>
          </a:xfrm>
          <a:prstGeom prst="rect">
            <a:avLst/>
          </a:prstGeom>
        </p:spPr>
      </p:pic>
      <p:sp>
        <p:nvSpPr>
          <p:cNvPr id="18" name="New shape"/>
          <p:cNvSpPr/>
          <p:nvPr/>
        </p:nvSpPr>
        <p:spPr>
          <a:xfrm>
            <a:off x="4863211" y="3764407"/>
            <a:ext cx="4060063" cy="2429129"/>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19" name="New picture"/>
          <p:cNvPicPr/>
          <p:nvPr/>
        </p:nvPicPr>
        <p:blipFill>
          <a:blip r:embed="rId5"/>
          <a:stretch>
            <a:fillRect/>
          </a:stretch>
        </p:blipFill>
        <p:spPr>
          <a:xfrm>
            <a:off x="4863211" y="3764407"/>
            <a:ext cx="4060063" cy="2429129"/>
          </a:xfrm>
          <a:prstGeom prst="rect">
            <a:avLst/>
          </a:prstGeom>
        </p:spPr>
      </p:pic>
      <p:sp>
        <p:nvSpPr>
          <p:cNvPr id="20" name="New shape"/>
          <p:cNvSpPr/>
          <p:nvPr/>
        </p:nvSpPr>
        <p:spPr>
          <a:xfrm>
            <a:off x="3277362" y="1365250"/>
            <a:ext cx="914400" cy="91440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endParaRPr sz="1800">
              <a:solidFill>
                <a:srgbClr val="000000"/>
              </a:solidFill>
              <a:latin typeface="Calibri"/>
              <a:ea typeface="Calibri"/>
            </a:endParaRPr>
          </a:p>
        </p:txBody>
      </p:sp>
      <p:sp>
        <p:nvSpPr>
          <p:cNvPr id="21" name="New shape"/>
          <p:cNvSpPr/>
          <p:nvPr/>
        </p:nvSpPr>
        <p:spPr>
          <a:xfrm>
            <a:off x="3277362" y="1207770"/>
            <a:ext cx="317500" cy="31496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800">
                <a:solidFill>
                  <a:srgbClr val="000000"/>
                </a:solidFill>
                <a:latin typeface="Calibri"/>
                <a:ea typeface="Calibri"/>
              </a:rPr>
              <a:t>(3)</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439674" y="315214"/>
            <a:ext cx="7315200" cy="609600"/>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90000"/>
              </a:lnSpc>
              <a:spcBef>
                <a:spcPct val="0"/>
              </a:spcBef>
              <a:spcAft>
                <a:spcPct val="0"/>
              </a:spcAft>
            </a:pPr>
            <a:r>
              <a:rPr sz="3200" b="1">
                <a:solidFill>
                  <a:srgbClr val="004689"/>
                </a:solidFill>
                <a:latin typeface="Arial"/>
                <a:ea typeface="Arial"/>
              </a:rPr>
              <a:t>NON-INTEREST INCOME</a:t>
            </a:r>
            <a:r>
              <a:rPr sz="3200" b="1" baseline="30000">
                <a:solidFill>
                  <a:srgbClr val="004689"/>
                </a:solidFill>
                <a:latin typeface="Arial"/>
                <a:ea typeface="Arial"/>
              </a:rPr>
              <a:t>(1)</a:t>
            </a:r>
          </a:p>
        </p:txBody>
      </p:sp>
      <p:sp>
        <p:nvSpPr>
          <p:cNvPr id="3" name="New shape"/>
          <p:cNvSpPr/>
          <p:nvPr/>
        </p:nvSpPr>
        <p:spPr>
          <a:xfrm>
            <a:off x="1678813" y="6439281"/>
            <a:ext cx="4459224" cy="276987"/>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marL="0" algn="just" defTabSz="457200">
              <a:lnSpc>
                <a:spcPct val="100000"/>
              </a:lnSpc>
              <a:spcBef>
                <a:spcPct val="0"/>
              </a:spcBef>
              <a:spcAft>
                <a:spcPct val="0"/>
              </a:spcAft>
            </a:pPr>
            <a:r>
              <a:rPr sz="1200" i="1" baseline="30000">
                <a:solidFill>
                  <a:srgbClr val="000000"/>
                </a:solidFill>
                <a:latin typeface="Calibri"/>
                <a:ea typeface="Calibri"/>
              </a:rPr>
              <a:t>(1) </a:t>
            </a:r>
            <a:r>
              <a:rPr sz="1200" i="1">
                <a:solidFill>
                  <a:srgbClr val="000000"/>
                </a:solidFill>
                <a:latin typeface="Calibri"/>
                <a:ea typeface="Calibri"/>
              </a:rPr>
              <a:t>Excluding investment securities gains</a:t>
            </a:r>
          </a:p>
        </p:txBody>
      </p:sp>
      <p:sp>
        <p:nvSpPr>
          <p:cNvPr id="4" name="New shape"/>
          <p:cNvSpPr/>
          <p:nvPr/>
        </p:nvSpPr>
        <p:spPr>
          <a:xfrm>
            <a:off x="439674" y="824230"/>
            <a:ext cx="3292602" cy="477012"/>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ctr" defTabSz="457200">
              <a:lnSpc>
                <a:spcPct val="100000"/>
              </a:lnSpc>
              <a:spcBef>
                <a:spcPct val="0"/>
              </a:spcBef>
              <a:spcAft>
                <a:spcPct val="0"/>
              </a:spcAft>
            </a:pPr>
            <a:r>
              <a:rPr sz="1200" b="1">
                <a:solidFill>
                  <a:srgbClr val="000000"/>
                </a:solidFill>
                <a:latin typeface="Arial"/>
                <a:ea typeface="Arial"/>
              </a:rPr>
              <a:t>Three months ended December 31, 2022 </a:t>
            </a:r>
          </a:p>
          <a:p>
            <a:pPr algn="ctr" defTabSz="457200">
              <a:lnSpc>
                <a:spcPct val="100000"/>
              </a:lnSpc>
              <a:spcBef>
                <a:spcPct val="0"/>
              </a:spcBef>
              <a:spcAft>
                <a:spcPct val="0"/>
              </a:spcAft>
            </a:pPr>
            <a:r>
              <a:rPr sz="1200" i="1">
                <a:solidFill>
                  <a:srgbClr val="000000"/>
                </a:solidFill>
                <a:latin typeface="Arial"/>
                <a:ea typeface="Arial"/>
              </a:rPr>
              <a:t>(percent of total non-interest income)</a:t>
            </a:r>
          </a:p>
        </p:txBody>
      </p:sp>
      <p:sp>
        <p:nvSpPr>
          <p:cNvPr id="5" name="New shape"/>
          <p:cNvSpPr/>
          <p:nvPr/>
        </p:nvSpPr>
        <p:spPr>
          <a:xfrm>
            <a:off x="8706993" y="6397625"/>
            <a:ext cx="432181" cy="360299"/>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pPr algn="ctr" defTabSz="457200">
              <a:lnSpc>
                <a:spcPct val="100000"/>
              </a:lnSpc>
              <a:spcBef>
                <a:spcPct val="0"/>
              </a:spcBef>
              <a:spcAft>
                <a:spcPct val="0"/>
              </a:spcAft>
            </a:pPr>
            <a:fld id="{B46DDF63-4C91-4C17-9907-8D7B465B490E}" type="slidenum">
              <a:rPr sz="1200">
                <a:solidFill>
                  <a:srgbClr val="FFFFFF"/>
                </a:solidFill>
                <a:latin typeface="Arial"/>
                <a:ea typeface="Arial"/>
              </a:rPr>
              <a:t>6</a:t>
            </a:fld>
            <a:endParaRPr sz="1200">
              <a:solidFill>
                <a:srgbClr val="FFFFFF"/>
              </a:solidFill>
              <a:latin typeface="Arial"/>
              <a:ea typeface="Arial"/>
            </a:endParaRPr>
          </a:p>
        </p:txBody>
      </p:sp>
      <p:sp>
        <p:nvSpPr>
          <p:cNvPr id="6" name="New shape"/>
          <p:cNvSpPr/>
          <p:nvPr/>
        </p:nvSpPr>
        <p:spPr>
          <a:xfrm>
            <a:off x="3810254" y="3337306"/>
            <a:ext cx="5133975" cy="2068830"/>
          </a:xfrm>
          <a:prstGeom prst="rect">
            <a:avLst/>
          </a:prstGeom>
          <a:noFill/>
          <a:ln w="12700">
            <a:miter/>
          </a:ln>
        </p:spPr>
        <p:style>
          <a:lnRef idx="2">
            <a:srgbClr val="000000"/>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1200" b="1" u="sng">
                <a:solidFill>
                  <a:srgbClr val="000000"/>
                </a:solidFill>
                <a:latin typeface="Arial"/>
                <a:ea typeface="Arial"/>
              </a:rPr>
              <a:t>Non-interest income decreased 8% from 3Q22</a:t>
            </a:r>
            <a:r>
              <a:rPr sz="1200" b="1" u="sng" baseline="30000">
                <a:solidFill>
                  <a:srgbClr val="000000"/>
                </a:solidFill>
                <a:latin typeface="Arial"/>
                <a:ea typeface="Arial"/>
              </a:rPr>
              <a:t>(</a:t>
            </a:r>
            <a:r>
              <a:rPr sz="1200" b="1" baseline="30000">
                <a:solidFill>
                  <a:srgbClr val="000000"/>
                </a:solidFill>
                <a:latin typeface="Arial"/>
                <a:ea typeface="Arial"/>
              </a:rPr>
              <a:t>1)</a:t>
            </a:r>
          </a:p>
          <a:p>
            <a:pPr algn="l" defTabSz="457200">
              <a:lnSpc>
                <a:spcPct val="100000"/>
              </a:lnSpc>
              <a:spcBef>
                <a:spcPct val="0"/>
              </a:spcBef>
              <a:spcAft>
                <a:spcPct val="0"/>
              </a:spcAft>
            </a:pPr>
            <a:endParaRPr sz="1200" b="1">
              <a:solidFill>
                <a:srgbClr val="000000"/>
              </a:solidFill>
              <a:latin typeface="Arial"/>
              <a:ea typeface="Arial"/>
            </a:endParaRPr>
          </a:p>
          <a:p>
            <a:pPr algn="l" defTabSz="457200">
              <a:lnSpc>
                <a:spcPct val="100000"/>
              </a:lnSpc>
              <a:spcBef>
                <a:spcPct val="0"/>
              </a:spcBef>
              <a:spcAft>
                <a:spcPct val="0"/>
              </a:spcAft>
            </a:pPr>
            <a:r>
              <a:rPr sz="1200" u="sng">
                <a:solidFill>
                  <a:srgbClr val="000000"/>
                </a:solidFill>
                <a:latin typeface="Arial"/>
                <a:ea typeface="Arial"/>
              </a:rPr>
              <a:t>Driven primarily by:</a:t>
            </a:r>
          </a:p>
          <a:p>
            <a:pPr algn="l" defTabSz="457200">
              <a:lnSpc>
                <a:spcPct val="100000"/>
              </a:lnSpc>
              <a:spcBef>
                <a:spcPct val="0"/>
              </a:spcBef>
              <a:spcAft>
                <a:spcPct val="0"/>
              </a:spcAft>
            </a:pPr>
            <a:endParaRPr sz="1000">
              <a:solidFill>
                <a:srgbClr val="000000"/>
              </a:solidFill>
              <a:latin typeface="Wingdings"/>
              <a:ea typeface="Wingdings"/>
            </a:endParaRPr>
          </a:p>
          <a:p>
            <a:pPr marL="285750" indent="-285750" algn="l" defTabSz="457200">
              <a:lnSpc>
                <a:spcPct val="100000"/>
              </a:lnSpc>
              <a:spcBef>
                <a:spcPct val="0"/>
              </a:spcBef>
              <a:spcAft>
                <a:spcPct val="0"/>
              </a:spcAft>
            </a:pPr>
            <a:r>
              <a:rPr sz="1200">
                <a:solidFill>
                  <a:srgbClr val="AADEAD"/>
                </a:solidFill>
                <a:latin typeface="Wingdings"/>
                <a:ea typeface="Wingdings"/>
              </a:rPr>
              <a:t>n </a:t>
            </a:r>
            <a:r>
              <a:rPr sz="1000">
                <a:solidFill>
                  <a:srgbClr val="000000"/>
                </a:solidFill>
                <a:latin typeface="Arial"/>
                <a:ea typeface="Arial"/>
              </a:rPr>
              <a:t>Commercial banking customer swap fees and cash management fees.</a:t>
            </a:r>
          </a:p>
          <a:p>
            <a:pPr marL="285750" indent="-285750" algn="l" defTabSz="457200">
              <a:lnSpc>
                <a:spcPct val="100000"/>
              </a:lnSpc>
              <a:spcBef>
                <a:spcPct val="0"/>
              </a:spcBef>
              <a:spcAft>
                <a:spcPct val="0"/>
              </a:spcAft>
            </a:pPr>
            <a:r>
              <a:rPr sz="1000">
                <a:solidFill>
                  <a:srgbClr val="00497F"/>
                </a:solidFill>
                <a:latin typeface="Wingdings"/>
                <a:ea typeface="Wingdings"/>
              </a:rPr>
              <a:t>n</a:t>
            </a:r>
            <a:r>
              <a:rPr sz="1800">
                <a:solidFill>
                  <a:srgbClr val="330E74"/>
                </a:solidFill>
                <a:latin typeface="Calibri"/>
                <a:ea typeface="Calibri"/>
              </a:rPr>
              <a:t>   </a:t>
            </a:r>
            <a:r>
              <a:rPr sz="1000">
                <a:solidFill>
                  <a:srgbClr val="000000"/>
                </a:solidFill>
                <a:latin typeface="Arial"/>
                <a:ea typeface="Arial"/>
              </a:rPr>
              <a:t>Mortgage Banking income as a result of lower volumes and spreads.</a:t>
            </a:r>
          </a:p>
          <a:p>
            <a:pPr marL="285750" indent="-285750" algn="l" defTabSz="457200">
              <a:lnSpc>
                <a:spcPct val="100000"/>
              </a:lnSpc>
              <a:spcBef>
                <a:spcPct val="0"/>
              </a:spcBef>
              <a:spcAft>
                <a:spcPct val="0"/>
              </a:spcAft>
            </a:pPr>
            <a:r>
              <a:rPr sz="1200">
                <a:solidFill>
                  <a:srgbClr val="CCEEFF"/>
                </a:solidFill>
                <a:latin typeface="Wingdings"/>
                <a:ea typeface="Wingdings"/>
              </a:rPr>
              <a:t>n</a:t>
            </a:r>
            <a:r>
              <a:rPr sz="1200">
                <a:solidFill>
                  <a:srgbClr val="AADEAD"/>
                </a:solidFill>
                <a:latin typeface="Wingdings"/>
                <a:ea typeface="Wingdings"/>
              </a:rPr>
              <a:t> </a:t>
            </a:r>
            <a:r>
              <a:rPr sz="1000">
                <a:solidFill>
                  <a:srgbClr val="000000"/>
                </a:solidFill>
                <a:latin typeface="Arial"/>
                <a:ea typeface="Arial"/>
              </a:rPr>
              <a:t>Consumer banking overdraft fees.</a:t>
            </a:r>
          </a:p>
          <a:p>
            <a:pPr marL="285750" indent="-285750" algn="l" defTabSz="457200">
              <a:lnSpc>
                <a:spcPct val="100000"/>
              </a:lnSpc>
              <a:spcBef>
                <a:spcPct val="0"/>
              </a:spcBef>
              <a:spcAft>
                <a:spcPct val="0"/>
              </a:spcAft>
            </a:pPr>
            <a:endParaRPr sz="1000">
              <a:solidFill>
                <a:srgbClr val="000000"/>
              </a:solidFill>
              <a:latin typeface="Wingdings"/>
              <a:ea typeface="Wingdings"/>
            </a:endParaRPr>
          </a:p>
          <a:p>
            <a:pPr marL="285750" indent="-285750" algn="l" defTabSz="457200">
              <a:lnSpc>
                <a:spcPct val="100000"/>
              </a:lnSpc>
              <a:spcBef>
                <a:spcPct val="0"/>
              </a:spcBef>
              <a:spcAft>
                <a:spcPct val="0"/>
              </a:spcAft>
            </a:pPr>
            <a:endParaRPr sz="1000">
              <a:solidFill>
                <a:srgbClr val="000000"/>
              </a:solidFill>
              <a:latin typeface="Wingdings"/>
              <a:ea typeface="Wingdings"/>
            </a:endParaRPr>
          </a:p>
          <a:p>
            <a:pPr marL="285750" indent="-285750" algn="l" defTabSz="457200">
              <a:lnSpc>
                <a:spcPct val="100000"/>
              </a:lnSpc>
              <a:spcBef>
                <a:spcPct val="0"/>
              </a:spcBef>
              <a:spcAft>
                <a:spcPct val="0"/>
              </a:spcAft>
            </a:pPr>
            <a:r>
              <a:rPr sz="1000">
                <a:solidFill>
                  <a:srgbClr val="000000"/>
                </a:solidFill>
                <a:latin typeface="Arial"/>
                <a:ea typeface="Arial"/>
              </a:rPr>
              <a:t> </a:t>
            </a:r>
          </a:p>
          <a:p>
            <a:pPr marL="285750" indent="-285750" algn="l" defTabSz="457200">
              <a:lnSpc>
                <a:spcPct val="100000"/>
              </a:lnSpc>
              <a:spcBef>
                <a:spcPct val="0"/>
              </a:spcBef>
              <a:spcAft>
                <a:spcPct val="0"/>
              </a:spcAft>
            </a:pPr>
            <a:endParaRPr sz="1200">
              <a:solidFill>
                <a:srgbClr val="000000"/>
              </a:solidFill>
              <a:latin typeface="Arial"/>
              <a:ea typeface="Arial"/>
            </a:endParaRPr>
          </a:p>
          <a:p>
            <a:pPr marL="285750" indent="-285750" algn="l" defTabSz="457200">
              <a:lnSpc>
                <a:spcPct val="100000"/>
              </a:lnSpc>
              <a:spcBef>
                <a:spcPct val="0"/>
              </a:spcBef>
              <a:spcAft>
                <a:spcPct val="0"/>
              </a:spcAft>
            </a:pPr>
            <a:endParaRPr sz="1200">
              <a:solidFill>
                <a:srgbClr val="000000"/>
              </a:solidFill>
              <a:latin typeface="Arial"/>
              <a:ea typeface="Arial"/>
            </a:endParaRPr>
          </a:p>
          <a:p>
            <a:pPr marL="285750" indent="-285750" algn="l" defTabSz="457200">
              <a:lnSpc>
                <a:spcPct val="100000"/>
              </a:lnSpc>
              <a:spcBef>
                <a:spcPct val="0"/>
              </a:spcBef>
              <a:spcAft>
                <a:spcPct val="0"/>
              </a:spcAft>
            </a:pPr>
            <a:endParaRPr sz="1200">
              <a:solidFill>
                <a:srgbClr val="000000"/>
              </a:solidFill>
              <a:latin typeface="Wingdings"/>
              <a:ea typeface="Wingdings"/>
            </a:endParaRPr>
          </a:p>
        </p:txBody>
      </p:sp>
      <p:sp>
        <p:nvSpPr>
          <p:cNvPr id="7" name="New shape"/>
          <p:cNvSpPr/>
          <p:nvPr/>
        </p:nvSpPr>
        <p:spPr>
          <a:xfrm>
            <a:off x="146050" y="1062736"/>
            <a:ext cx="3609975" cy="5141087"/>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8" name="New picture"/>
          <p:cNvPicPr/>
          <p:nvPr/>
        </p:nvPicPr>
        <p:blipFill>
          <a:blip r:embed="rId2"/>
          <a:stretch>
            <a:fillRect/>
          </a:stretch>
        </p:blipFill>
        <p:spPr>
          <a:xfrm>
            <a:off x="146050" y="1062736"/>
            <a:ext cx="3609975" cy="5141087"/>
          </a:xfrm>
          <a:prstGeom prst="rect">
            <a:avLst/>
          </a:prstGeom>
        </p:spPr>
      </p:pic>
      <p:graphicFrame>
        <p:nvGraphicFramePr>
          <p:cNvPr id="9" name="New Table"/>
          <p:cNvGraphicFramePr>
            <a:graphicFrameLocks noGrp="1"/>
          </p:cNvGraphicFramePr>
          <p:nvPr>
            <p:extLst>
              <p:ext uri="{D42A27DB-BD31-4B8C-83A1-F6EECF244321}">
                <p14:modId xmlns:p14="http://schemas.microsoft.com/office/powerpoint/2010/main" val="2086539536"/>
              </p:ext>
            </p:extLst>
          </p:nvPr>
        </p:nvGraphicFramePr>
        <p:xfrm>
          <a:off x="3810000" y="1236218"/>
          <a:ext cx="5133975" cy="1714500"/>
        </p:xfrm>
        <a:graphic>
          <a:graphicData uri="http://schemas.openxmlformats.org/drawingml/2006/table">
            <a:tbl>
              <a:tblPr>
                <a:tableStyleId>{5C22544A-7EE6-4342-B048-85BDC9FD1C3A}</a:tableStyleId>
              </a:tblPr>
              <a:tblGrid>
                <a:gridCol w="1657350">
                  <a:extLst>
                    <a:ext uri="{9D8B030D-6E8A-4147-A177-3AD203B41FA5}">
                      <a16:colId xmlns:a16="http://schemas.microsoft.com/office/drawing/2014/main" val="20000"/>
                    </a:ext>
                  </a:extLst>
                </a:gridCol>
                <a:gridCol w="209550">
                  <a:extLst>
                    <a:ext uri="{9D8B030D-6E8A-4147-A177-3AD203B41FA5}">
                      <a16:colId xmlns:a16="http://schemas.microsoft.com/office/drawing/2014/main" val="20001"/>
                    </a:ext>
                  </a:extLst>
                </a:gridCol>
                <a:gridCol w="1028700">
                  <a:extLst>
                    <a:ext uri="{9D8B030D-6E8A-4147-A177-3AD203B41FA5}">
                      <a16:colId xmlns:a16="http://schemas.microsoft.com/office/drawing/2014/main" val="20002"/>
                    </a:ext>
                  </a:extLst>
                </a:gridCol>
                <a:gridCol w="1038225">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gridCol w="133350">
                  <a:extLst>
                    <a:ext uri="{9D8B030D-6E8A-4147-A177-3AD203B41FA5}">
                      <a16:colId xmlns:a16="http://schemas.microsoft.com/office/drawing/2014/main" val="20005"/>
                    </a:ext>
                  </a:extLst>
                </a:gridCol>
              </a:tblGrid>
              <a:tr h="200025">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pPr algn="ctr">
                        <a:lnSpc>
                          <a:spcPct val="99600"/>
                        </a:lnSpc>
                      </a:pPr>
                      <a:r>
                        <a:rPr sz="1000" b="1" u="sng">
                          <a:solidFill>
                            <a:srgbClr val="000000"/>
                          </a:solidFill>
                          <a:latin typeface="Arial"/>
                          <a:ea typeface="Arial"/>
                        </a:rPr>
                        <a:t>4Q22</a:t>
                      </a:r>
                    </a:p>
                  </a:txBody>
                  <a:tcPr marL="27432" marR="27432" marT="0" marB="18288" anchor="b">
                    <a:lnL w="0"/>
                    <a:lnR w="0"/>
                    <a:lnT w="0"/>
                    <a:lnB w="0"/>
                    <a:noFill/>
                  </a:tcPr>
                </a:tc>
                <a:tc>
                  <a:txBody>
                    <a:bodyPr/>
                    <a:lstStyle/>
                    <a:p>
                      <a:pPr algn="ctr">
                        <a:lnSpc>
                          <a:spcPct val="99600"/>
                        </a:lnSpc>
                      </a:pPr>
                      <a:r>
                        <a:rPr sz="1000" b="1" u="sng">
                          <a:solidFill>
                            <a:srgbClr val="000000"/>
                          </a:solidFill>
                          <a:latin typeface="Arial"/>
                          <a:ea typeface="Arial"/>
                        </a:rPr>
                        <a:t>3Q22</a:t>
                      </a:r>
                    </a:p>
                  </a:txBody>
                  <a:tcPr marL="27432" marR="27432" marT="0" marB="18288" anchor="b">
                    <a:lnL w="0"/>
                    <a:lnR w="0"/>
                    <a:lnT w="0"/>
                    <a:lnB w="0"/>
                    <a:noFill/>
                  </a:tcPr>
                </a:tc>
                <a:tc>
                  <a:txBody>
                    <a:bodyPr/>
                    <a:lstStyle/>
                    <a:p>
                      <a:pPr algn="ctr">
                        <a:lnSpc>
                          <a:spcPct val="99600"/>
                        </a:lnSpc>
                      </a:pPr>
                      <a:r>
                        <a:rPr sz="1000" b="1" u="sng">
                          <a:solidFill>
                            <a:srgbClr val="000000"/>
                          </a:solidFill>
                          <a:latin typeface="Arial"/>
                          <a:ea typeface="Arial"/>
                        </a:rPr>
                        <a:t>Change</a:t>
                      </a:r>
                    </a:p>
                  </a:txBody>
                  <a:tcPr marL="27432" marR="27432" marT="0" marB="18288" anchor="b">
                    <a:lnL w="0"/>
                    <a:lnR w="0"/>
                    <a:lnT w="0"/>
                    <a:lnB w="0"/>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00"/>
                  </a:ext>
                </a:extLst>
              </a:tr>
              <a:tr h="190500">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gridSpan="3">
                  <a:txBody>
                    <a:bodyPr/>
                    <a:lstStyle/>
                    <a:p>
                      <a:pPr algn="ctr">
                        <a:lnSpc>
                          <a:spcPct val="99600"/>
                        </a:lnSpc>
                      </a:pPr>
                      <a:r>
                        <a:rPr sz="1000" i="1">
                          <a:solidFill>
                            <a:srgbClr val="000000"/>
                          </a:solidFill>
                          <a:latin typeface="Arial"/>
                          <a:ea typeface="Arial"/>
                        </a:rPr>
                        <a:t>(dollars in thousands)</a:t>
                      </a:r>
                    </a:p>
                  </a:txBody>
                  <a:tcPr marL="27432" marR="9144" marT="0" marB="18288" anchor="b">
                    <a:lnL w="0"/>
                    <a:lnR w="0"/>
                    <a:lnT w="0"/>
                    <a:lnB w="0"/>
                    <a:noFill/>
                  </a:tcPr>
                </a:tc>
                <a:tc hMerge="1">
                  <a:txBody>
                    <a:bodyPr/>
                    <a:lstStyle/>
                    <a:p>
                      <a:endParaRPr/>
                    </a:p>
                  </a:txBody>
                  <a:tcPr anchor="b">
                    <a:lnL w="0"/>
                    <a:lnR w="0"/>
                    <a:lnT w="0"/>
                    <a:lnB w="0"/>
                    <a:noFill/>
                  </a:tcPr>
                </a:tc>
                <a:tc hMerge="1">
                  <a:txBody>
                    <a:bodyPr/>
                    <a:lstStyle/>
                    <a:p>
                      <a:endParaRPr/>
                    </a:p>
                  </a:txBody>
                  <a:tcPr anchor="b">
                    <a:lnL w="0"/>
                    <a:lnR w="0"/>
                    <a:lnT w="0"/>
                    <a:lnB w="0"/>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01"/>
                  </a:ext>
                </a:extLst>
              </a:tr>
              <a:tr h="200025">
                <a:tc>
                  <a:txBody>
                    <a:bodyPr/>
                    <a:lstStyle/>
                    <a:p>
                      <a:pPr algn="l" defTabSz="457200">
                        <a:lnSpc>
                          <a:spcPct val="100000"/>
                        </a:lnSpc>
                        <a:spcBef>
                          <a:spcPct val="0"/>
                        </a:spcBef>
                        <a:spcAft>
                          <a:spcPct val="0"/>
                        </a:spcAft>
                      </a:pPr>
                      <a:r>
                        <a:rPr sz="1000">
                          <a:solidFill>
                            <a:srgbClr val="AADEAD"/>
                          </a:solidFill>
                          <a:latin typeface="Wingdings"/>
                          <a:ea typeface="Wingdings"/>
                        </a:rPr>
                        <a:t>n </a:t>
                      </a:r>
                      <a:r>
                        <a:rPr sz="1000">
                          <a:solidFill>
                            <a:srgbClr val="000000"/>
                          </a:solidFill>
                          <a:latin typeface="Arial"/>
                          <a:ea typeface="Arial"/>
                        </a:rPr>
                        <a:t>Commercial Banking</a:t>
                      </a:r>
                    </a:p>
                  </a:txBody>
                  <a:tcPr marL="27432" marR="27432"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485521" algn="l"/>
                          <a:tab pos="985774" algn="l"/>
                        </a:tabLst>
                      </a:pPr>
                      <a:r>
                        <a:rPr sz="1000">
                          <a:solidFill>
                            <a:srgbClr val="000000"/>
                          </a:solidFill>
                          <a:latin typeface="Arial"/>
                          <a:ea typeface="Arial"/>
                        </a:rPr>
                        <a:t>	$18,604	</a:t>
                      </a:r>
                    </a:p>
                  </a:txBody>
                  <a:tcPr marL="0" marR="9144" marT="0" marB="18288" anchor="b">
                    <a:lnL w="0"/>
                    <a:lnR w="0"/>
                    <a:lnT w="0"/>
                    <a:lnB w="0"/>
                    <a:noFill/>
                  </a:tcPr>
                </a:tc>
                <a:tc>
                  <a:txBody>
                    <a:bodyPr/>
                    <a:lstStyle/>
                    <a:p>
                      <a:pPr algn="r">
                        <a:lnSpc>
                          <a:spcPct val="99600"/>
                        </a:lnSpc>
                        <a:tabLst>
                          <a:tab pos="495046" algn="l"/>
                          <a:tab pos="995299" algn="l"/>
                        </a:tabLst>
                      </a:pPr>
                      <a:r>
                        <a:rPr sz="1000">
                          <a:solidFill>
                            <a:srgbClr val="000000"/>
                          </a:solidFill>
                          <a:latin typeface="Arial"/>
                          <a:ea typeface="Arial"/>
                        </a:rPr>
                        <a:t>	$20,808	</a:t>
                      </a:r>
                    </a:p>
                  </a:txBody>
                  <a:tcPr marL="0" marR="9144" marT="0" marB="18288" anchor="b">
                    <a:lnL w="0"/>
                    <a:lnR w="0"/>
                    <a:lnT w="0"/>
                    <a:lnB w="0"/>
                    <a:noFill/>
                  </a:tcPr>
                </a:tc>
                <a:tc>
                  <a:txBody>
                    <a:bodyPr/>
                    <a:lstStyle/>
                    <a:p>
                      <a:pPr algn="r">
                        <a:lnSpc>
                          <a:spcPct val="99600"/>
                        </a:lnSpc>
                        <a:tabLst>
                          <a:tab pos="551942" algn="l"/>
                        </a:tabLst>
                      </a:pPr>
                      <a:r>
                        <a:rPr sz="1000">
                          <a:solidFill>
                            <a:srgbClr val="000000"/>
                          </a:solidFill>
                          <a:latin typeface="Arial"/>
                          <a:ea typeface="Arial"/>
                        </a:rPr>
                        <a:t>	($2,204)</a:t>
                      </a:r>
                    </a:p>
                  </a:txBody>
                  <a:tcPr marL="0" marR="9144" marT="0" marB="18288" anchor="b">
                    <a:lnL w="0"/>
                    <a:lnR w="0"/>
                    <a:lnT w="0"/>
                    <a:lnB w="0"/>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02"/>
                  </a:ext>
                </a:extLst>
              </a:tr>
              <a:tr h="200025">
                <a:tc>
                  <a:txBody>
                    <a:bodyPr/>
                    <a:lstStyle/>
                    <a:p>
                      <a:pPr algn="l" defTabSz="457200">
                        <a:lnSpc>
                          <a:spcPct val="100000"/>
                        </a:lnSpc>
                        <a:spcBef>
                          <a:spcPct val="0"/>
                        </a:spcBef>
                        <a:spcAft>
                          <a:spcPct val="0"/>
                        </a:spcAft>
                      </a:pPr>
                      <a:r>
                        <a:rPr sz="1000">
                          <a:solidFill>
                            <a:srgbClr val="FAAC16"/>
                          </a:solidFill>
                          <a:latin typeface="Wingdings"/>
                          <a:ea typeface="Wingdings"/>
                        </a:rPr>
                        <a:t>n </a:t>
                      </a:r>
                      <a:r>
                        <a:rPr sz="1000">
                          <a:solidFill>
                            <a:srgbClr val="000000"/>
                          </a:solidFill>
                          <a:latin typeface="Arial"/>
                          <a:ea typeface="Arial"/>
                        </a:rPr>
                        <a:t>Wealth Management</a:t>
                      </a:r>
                    </a:p>
                  </a:txBody>
                  <a:tcPr marL="27432" marR="27432" marT="0" marB="18288"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556133" algn="l"/>
                          <a:tab pos="985774" algn="l"/>
                        </a:tabLst>
                      </a:pPr>
                      <a:r>
                        <a:rPr sz="1000">
                          <a:solidFill>
                            <a:srgbClr val="000000"/>
                          </a:solidFill>
                          <a:latin typeface="Arial"/>
                          <a:ea typeface="Arial"/>
                        </a:rPr>
                        <a:t>	17,531	</a:t>
                      </a:r>
                    </a:p>
                  </a:txBody>
                  <a:tcPr marL="0" marR="9144" marT="0" marB="18288" anchor="b">
                    <a:lnL w="0"/>
                    <a:lnR w="0"/>
                    <a:lnT w="0"/>
                    <a:lnB w="0"/>
                    <a:noFill/>
                  </a:tcPr>
                </a:tc>
                <a:tc>
                  <a:txBody>
                    <a:bodyPr/>
                    <a:lstStyle/>
                    <a:p>
                      <a:pPr algn="r">
                        <a:lnSpc>
                          <a:spcPct val="99600"/>
                        </a:lnSpc>
                        <a:tabLst>
                          <a:tab pos="565658" algn="l"/>
                          <a:tab pos="995299" algn="l"/>
                        </a:tabLst>
                      </a:pPr>
                      <a:r>
                        <a:rPr sz="1000">
                          <a:solidFill>
                            <a:srgbClr val="000000"/>
                          </a:solidFill>
                          <a:latin typeface="Arial"/>
                          <a:ea typeface="Arial"/>
                        </a:rPr>
                        <a:t>	17,610	</a:t>
                      </a:r>
                    </a:p>
                  </a:txBody>
                  <a:tcPr marL="0" marR="9144" marT="0" marB="18288" anchor="b">
                    <a:lnL w="0"/>
                    <a:lnR w="0"/>
                    <a:lnT w="0"/>
                    <a:lnB w="0"/>
                    <a:noFill/>
                  </a:tcPr>
                </a:tc>
                <a:tc>
                  <a:txBody>
                    <a:bodyPr/>
                    <a:lstStyle/>
                    <a:p>
                      <a:pPr algn="r">
                        <a:lnSpc>
                          <a:spcPct val="99600"/>
                        </a:lnSpc>
                        <a:tabLst>
                          <a:tab pos="798957" algn="l"/>
                        </a:tabLst>
                      </a:pPr>
                      <a:r>
                        <a:rPr sz="1000">
                          <a:solidFill>
                            <a:srgbClr val="000000"/>
                          </a:solidFill>
                          <a:latin typeface="Arial"/>
                          <a:ea typeface="Arial"/>
                        </a:rPr>
                        <a:t>	(79)</a:t>
                      </a:r>
                    </a:p>
                  </a:txBody>
                  <a:tcPr marL="0" marR="9144" marT="0" marB="18288" anchor="b">
                    <a:lnL w="0"/>
                    <a:lnR w="0"/>
                    <a:lnT w="0"/>
                    <a:lnB w="0"/>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03"/>
                  </a:ext>
                </a:extLst>
              </a:tr>
              <a:tr h="190500">
                <a:tc>
                  <a:txBody>
                    <a:bodyPr/>
                    <a:lstStyle/>
                    <a:p>
                      <a:pPr algn="l" defTabSz="457200">
                        <a:lnSpc>
                          <a:spcPct val="100000"/>
                        </a:lnSpc>
                        <a:spcBef>
                          <a:spcPct val="0"/>
                        </a:spcBef>
                        <a:spcAft>
                          <a:spcPct val="0"/>
                        </a:spcAft>
                      </a:pPr>
                      <a:r>
                        <a:rPr sz="1000">
                          <a:solidFill>
                            <a:srgbClr val="CCEEFF"/>
                          </a:solidFill>
                          <a:latin typeface="Wingdings"/>
                          <a:ea typeface="Wingdings"/>
                        </a:rPr>
                        <a:t>n </a:t>
                      </a:r>
                      <a:r>
                        <a:rPr sz="1000">
                          <a:solidFill>
                            <a:srgbClr val="000000"/>
                          </a:solidFill>
                          <a:latin typeface="Arial"/>
                          <a:ea typeface="Arial"/>
                        </a:rPr>
                        <a:t>Consumer Banking</a:t>
                      </a:r>
                    </a:p>
                  </a:txBody>
                  <a:tcPr marL="27432" marR="27432" marT="0" marB="0"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556133" algn="l"/>
                          <a:tab pos="985774" algn="l"/>
                        </a:tabLst>
                      </a:pPr>
                      <a:r>
                        <a:rPr sz="1000">
                          <a:solidFill>
                            <a:srgbClr val="000000"/>
                          </a:solidFill>
                          <a:latin typeface="Arial"/>
                          <a:ea typeface="Arial"/>
                        </a:rPr>
                        <a:t>	12,075	</a:t>
                      </a:r>
                    </a:p>
                  </a:txBody>
                  <a:tcPr marL="0" marR="9144" marT="0" marB="18288" anchor="b">
                    <a:lnL w="0"/>
                    <a:lnR w="0"/>
                    <a:lnT w="0"/>
                    <a:lnB w="0"/>
                    <a:noFill/>
                  </a:tcPr>
                </a:tc>
                <a:tc>
                  <a:txBody>
                    <a:bodyPr/>
                    <a:lstStyle/>
                    <a:p>
                      <a:pPr algn="r">
                        <a:lnSpc>
                          <a:spcPct val="99600"/>
                        </a:lnSpc>
                        <a:tabLst>
                          <a:tab pos="565658" algn="l"/>
                          <a:tab pos="995299" algn="l"/>
                        </a:tabLst>
                      </a:pPr>
                      <a:r>
                        <a:rPr sz="1000">
                          <a:solidFill>
                            <a:srgbClr val="000000"/>
                          </a:solidFill>
                          <a:latin typeface="Arial"/>
                          <a:ea typeface="Arial"/>
                        </a:rPr>
                        <a:t>	13,275	</a:t>
                      </a:r>
                    </a:p>
                  </a:txBody>
                  <a:tcPr marL="0" marR="9144" marT="0" marB="18288" anchor="b">
                    <a:lnL w="0"/>
                    <a:lnR w="0"/>
                    <a:lnT w="0"/>
                    <a:lnB w="0"/>
                    <a:noFill/>
                  </a:tcPr>
                </a:tc>
                <a:tc>
                  <a:txBody>
                    <a:bodyPr/>
                    <a:lstStyle/>
                    <a:p>
                      <a:pPr algn="r">
                        <a:lnSpc>
                          <a:spcPct val="99600"/>
                        </a:lnSpc>
                        <a:tabLst>
                          <a:tab pos="616204" algn="l"/>
                        </a:tabLst>
                      </a:pPr>
                      <a:r>
                        <a:rPr sz="1000">
                          <a:solidFill>
                            <a:srgbClr val="000000"/>
                          </a:solidFill>
                          <a:latin typeface="Arial"/>
                          <a:ea typeface="Arial"/>
                        </a:rPr>
                        <a:t>	(1,200)</a:t>
                      </a:r>
                    </a:p>
                  </a:txBody>
                  <a:tcPr marL="0" marR="9144" marT="0" marB="18288" anchor="b">
                    <a:lnL w="0"/>
                    <a:lnR w="0"/>
                    <a:lnT w="0"/>
                    <a:lnB w="0"/>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04"/>
                  </a:ext>
                </a:extLst>
              </a:tr>
              <a:tr h="190500">
                <a:tc>
                  <a:txBody>
                    <a:bodyPr/>
                    <a:lstStyle/>
                    <a:p>
                      <a:pPr algn="l" defTabSz="457200">
                        <a:lnSpc>
                          <a:spcPct val="100000"/>
                        </a:lnSpc>
                        <a:spcBef>
                          <a:spcPct val="0"/>
                        </a:spcBef>
                        <a:spcAft>
                          <a:spcPct val="0"/>
                        </a:spcAft>
                      </a:pPr>
                      <a:r>
                        <a:rPr sz="1000">
                          <a:solidFill>
                            <a:srgbClr val="00497F"/>
                          </a:solidFill>
                          <a:latin typeface="Wingdings"/>
                          <a:ea typeface="Wingdings"/>
                        </a:rPr>
                        <a:t>n</a:t>
                      </a:r>
                      <a:r>
                        <a:rPr sz="1000">
                          <a:solidFill>
                            <a:srgbClr val="330E74"/>
                          </a:solidFill>
                          <a:latin typeface="Wingdings"/>
                          <a:ea typeface="Wingdings"/>
                        </a:rPr>
                        <a:t> </a:t>
                      </a:r>
                      <a:r>
                        <a:rPr sz="1000">
                          <a:solidFill>
                            <a:srgbClr val="000000"/>
                          </a:solidFill>
                          <a:latin typeface="Arial"/>
                          <a:ea typeface="Arial"/>
                        </a:rPr>
                        <a:t>Mortgage Banking</a:t>
                      </a:r>
                    </a:p>
                  </a:txBody>
                  <a:tcPr marL="27432" marR="27432" marT="0" marB="0" anchor="b">
                    <a:lnL w="0"/>
                    <a:lnR w="0"/>
                    <a:lnT w="0"/>
                    <a:lnB w="0"/>
                    <a:noFill/>
                  </a:tcPr>
                </a:tc>
                <a:tc>
                  <a:txBody>
                    <a:bodyPr/>
                    <a:lstStyle/>
                    <a:p>
                      <a:endParaRPr sz="100"/>
                    </a:p>
                  </a:txBody>
                  <a:tcPr marL="0" marR="0" marT="0" marB="0" anchor="b">
                    <a:lnL w="0"/>
                    <a:lnR w="0"/>
                    <a:lnT w="0"/>
                    <a:lnB w="0"/>
                    <a:noFill/>
                  </a:tcPr>
                </a:tc>
                <a:tc>
                  <a:txBody>
                    <a:bodyPr/>
                    <a:lstStyle/>
                    <a:p>
                      <a:pPr algn="r">
                        <a:lnSpc>
                          <a:spcPct val="99600"/>
                        </a:lnSpc>
                        <a:tabLst>
                          <a:tab pos="626745" algn="l"/>
                          <a:tab pos="985774" algn="l"/>
                        </a:tabLst>
                      </a:pPr>
                      <a:r>
                        <a:rPr sz="1000">
                          <a:solidFill>
                            <a:srgbClr val="000000"/>
                          </a:solidFill>
                          <a:latin typeface="Arial"/>
                          <a:ea typeface="Arial"/>
                        </a:rPr>
                        <a:t>	2,140	</a:t>
                      </a:r>
                    </a:p>
                  </a:txBody>
                  <a:tcPr marL="0" marR="9144" marT="0" marB="18288" anchor="b">
                    <a:lnL w="0"/>
                    <a:lnR w="0"/>
                    <a:lnT w="0"/>
                    <a:lnB w="0"/>
                    <a:noFill/>
                  </a:tcPr>
                </a:tc>
                <a:tc>
                  <a:txBody>
                    <a:bodyPr/>
                    <a:lstStyle/>
                    <a:p>
                      <a:pPr algn="r">
                        <a:lnSpc>
                          <a:spcPct val="99600"/>
                        </a:lnSpc>
                        <a:tabLst>
                          <a:tab pos="636270" algn="l"/>
                          <a:tab pos="995299" algn="l"/>
                        </a:tabLst>
                      </a:pPr>
                      <a:r>
                        <a:rPr sz="1000">
                          <a:solidFill>
                            <a:srgbClr val="000000"/>
                          </a:solidFill>
                          <a:latin typeface="Arial"/>
                          <a:ea typeface="Arial"/>
                        </a:rPr>
                        <a:t>	3,720	</a:t>
                      </a:r>
                    </a:p>
                  </a:txBody>
                  <a:tcPr marL="0" marR="9144" marT="0" marB="18288" anchor="b">
                    <a:lnL w="0"/>
                    <a:lnR w="0"/>
                    <a:lnT w="0"/>
                    <a:lnB w="0"/>
                    <a:noFill/>
                  </a:tcPr>
                </a:tc>
                <a:tc>
                  <a:txBody>
                    <a:bodyPr/>
                    <a:lstStyle/>
                    <a:p>
                      <a:pPr algn="r">
                        <a:lnSpc>
                          <a:spcPct val="99600"/>
                        </a:lnSpc>
                        <a:tabLst>
                          <a:tab pos="616204" algn="l"/>
                        </a:tabLst>
                      </a:pPr>
                      <a:r>
                        <a:rPr sz="1000">
                          <a:solidFill>
                            <a:srgbClr val="000000"/>
                          </a:solidFill>
                          <a:latin typeface="Arial"/>
                          <a:ea typeface="Arial"/>
                        </a:rPr>
                        <a:t>	(1,580)</a:t>
                      </a:r>
                    </a:p>
                  </a:txBody>
                  <a:tcPr marL="0" marR="9144" marT="0" marB="18288" anchor="b">
                    <a:lnL w="0"/>
                    <a:lnR w="0"/>
                    <a:lnT w="0"/>
                    <a:lnB w="0"/>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05"/>
                  </a:ext>
                </a:extLst>
              </a:tr>
              <a:tr h="190500">
                <a:tc>
                  <a:txBody>
                    <a:bodyPr/>
                    <a:lstStyle/>
                    <a:p>
                      <a:pPr algn="l" defTabSz="457200">
                        <a:lnSpc>
                          <a:spcPct val="100000"/>
                        </a:lnSpc>
                        <a:spcBef>
                          <a:spcPct val="0"/>
                        </a:spcBef>
                        <a:spcAft>
                          <a:spcPct val="0"/>
                        </a:spcAft>
                      </a:pPr>
                      <a:r>
                        <a:rPr sz="1000">
                          <a:solidFill>
                            <a:srgbClr val="FFDE0F"/>
                          </a:solidFill>
                          <a:latin typeface="Wingdings"/>
                          <a:ea typeface="Wingdings"/>
                        </a:rPr>
                        <a:t>n </a:t>
                      </a:r>
                      <a:r>
                        <a:rPr sz="1000">
                          <a:solidFill>
                            <a:srgbClr val="000000"/>
                          </a:solidFill>
                          <a:latin typeface="Arial"/>
                          <a:ea typeface="Arial"/>
                        </a:rPr>
                        <a:t>Other</a:t>
                      </a:r>
                    </a:p>
                  </a:txBody>
                  <a:tcPr marL="27432" marR="27432" marT="0" marB="0" anchor="b">
                    <a:lnL w="0"/>
                    <a:lnR w="0"/>
                    <a:lnT w="0"/>
                    <a:lnB w="0">
                      <a:noFill/>
                    </a:lnB>
                    <a:noFill/>
                  </a:tcPr>
                </a:tc>
                <a:tc>
                  <a:txBody>
                    <a:bodyPr/>
                    <a:lstStyle/>
                    <a:p>
                      <a:endParaRPr sz="100"/>
                    </a:p>
                  </a:txBody>
                  <a:tcPr marL="0" marR="0" marT="0" marB="0" anchor="b">
                    <a:lnL w="0"/>
                    <a:lnR w="0"/>
                    <a:lnT w="0"/>
                    <a:lnB w="0">
                      <a:noFill/>
                    </a:lnB>
                    <a:noFill/>
                  </a:tcPr>
                </a:tc>
                <a:tc>
                  <a:txBody>
                    <a:bodyPr/>
                    <a:lstStyle/>
                    <a:p>
                      <a:pPr algn="r">
                        <a:lnSpc>
                          <a:spcPct val="99600"/>
                        </a:lnSpc>
                        <a:tabLst>
                          <a:tab pos="626745" algn="l"/>
                          <a:tab pos="985774" algn="l"/>
                        </a:tabLst>
                      </a:pPr>
                      <a:r>
                        <a:rPr sz="1000">
                          <a:solidFill>
                            <a:srgbClr val="000000"/>
                          </a:solidFill>
                          <a:latin typeface="Arial"/>
                          <a:ea typeface="Arial"/>
                        </a:rPr>
                        <a:t>	3,972	</a:t>
                      </a:r>
                    </a:p>
                  </a:txBody>
                  <a:tcPr marL="0" marR="9144" marT="0" marB="18288" anchor="b">
                    <a:lnL w="0"/>
                    <a:lnR w="0"/>
                    <a:lnT w="0"/>
                    <a:lnB w="12700" cmpd="sng">
                      <a:solidFill>
                        <a:srgbClr val="000000"/>
                      </a:solidFill>
                      <a:prstDash val="solid"/>
                    </a:lnB>
                    <a:noFill/>
                  </a:tcPr>
                </a:tc>
                <a:tc>
                  <a:txBody>
                    <a:bodyPr/>
                    <a:lstStyle/>
                    <a:p>
                      <a:pPr algn="r">
                        <a:lnSpc>
                          <a:spcPct val="99600"/>
                        </a:lnSpc>
                        <a:tabLst>
                          <a:tab pos="636270" algn="l"/>
                          <a:tab pos="995299" algn="l"/>
                        </a:tabLst>
                      </a:pPr>
                      <a:r>
                        <a:rPr sz="1000">
                          <a:solidFill>
                            <a:srgbClr val="000000"/>
                          </a:solidFill>
                          <a:latin typeface="Arial"/>
                          <a:ea typeface="Arial"/>
                        </a:rPr>
                        <a:t>	3,802	</a:t>
                      </a:r>
                    </a:p>
                  </a:txBody>
                  <a:tcPr marL="0" marR="9144" marT="0" marB="18288" anchor="b">
                    <a:lnL w="0"/>
                    <a:lnR w="0"/>
                    <a:lnT w="0"/>
                    <a:lnB w="12700" cmpd="sng">
                      <a:solidFill>
                        <a:srgbClr val="000000"/>
                      </a:solidFill>
                      <a:prstDash val="solid"/>
                    </a:lnB>
                    <a:noFill/>
                  </a:tcPr>
                </a:tc>
                <a:tc>
                  <a:txBody>
                    <a:bodyPr/>
                    <a:lstStyle/>
                    <a:p>
                      <a:pPr algn="r">
                        <a:lnSpc>
                          <a:spcPct val="99600"/>
                        </a:lnSpc>
                        <a:tabLst>
                          <a:tab pos="770636" algn="l"/>
                          <a:tab pos="1023874" algn="l"/>
                        </a:tabLst>
                      </a:pPr>
                      <a:r>
                        <a:rPr sz="1000">
                          <a:solidFill>
                            <a:srgbClr val="000000"/>
                          </a:solidFill>
                          <a:latin typeface="Arial"/>
                          <a:ea typeface="Arial"/>
                        </a:rPr>
                        <a:t>	170	</a:t>
                      </a:r>
                    </a:p>
                  </a:txBody>
                  <a:tcPr marL="0" marR="9144" marT="0" marB="18288"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06"/>
                  </a:ext>
                </a:extLst>
              </a:tr>
              <a:tr h="200025">
                <a:tc>
                  <a:txBody>
                    <a:bodyPr/>
                    <a:lstStyle/>
                    <a:p>
                      <a:pPr algn="l">
                        <a:lnSpc>
                          <a:spcPct val="99600"/>
                        </a:lnSpc>
                      </a:pPr>
                      <a:r>
                        <a:rPr sz="1000" strike="noStrike" baseline="0" dirty="0">
                          <a:solidFill>
                            <a:srgbClr val="000000"/>
                          </a:solidFill>
                          <a:latin typeface="Arial"/>
                          <a:ea typeface="Arial"/>
                        </a:rPr>
                        <a:t>Total</a:t>
                      </a:r>
                    </a:p>
                  </a:txBody>
                  <a:tcPr marL="27432" marR="27432" marT="0" marB="18288" anchor="b">
                    <a:lnL w="0">
                      <a:noFill/>
                    </a:lnL>
                    <a:lnR w="0">
                      <a:noFill/>
                    </a:lnR>
                    <a:lnT w="0">
                      <a:noFill/>
                    </a:lnT>
                    <a:lnB w="38100" cmpd="dbl">
                      <a:noFill/>
                      <a:prstDash val="solid"/>
                    </a:lnB>
                    <a:lnTlToBr w="12700" cmpd="sng">
                      <a:noFill/>
                      <a:prstDash val="solid"/>
                    </a:lnTlToBr>
                    <a:lnBlToTr w="12700" cmpd="sng">
                      <a:noFill/>
                      <a:prstDash val="solid"/>
                    </a:lnBlToTr>
                    <a:noFill/>
                  </a:tcPr>
                </a:tc>
                <a:tc>
                  <a:txBody>
                    <a:bodyPr/>
                    <a:lstStyle/>
                    <a:p>
                      <a:endParaRPr sz="100" strike="noStrike" baseline="0" dirty="0"/>
                    </a:p>
                  </a:txBody>
                  <a:tcPr marL="0" marR="0" marT="0" marB="0" anchor="b">
                    <a:lnL w="0">
                      <a:noFill/>
                    </a:lnL>
                    <a:lnR w="0">
                      <a:noFill/>
                    </a:lnR>
                    <a:lnT w="0">
                      <a:noFill/>
                    </a:lnT>
                    <a:lnB w="38100" cmpd="dbl">
                      <a:noFill/>
                      <a:prstDash val="solid"/>
                    </a:lnB>
                    <a:lnTlToBr w="12700" cmpd="sng">
                      <a:noFill/>
                      <a:prstDash val="solid"/>
                    </a:lnTlToBr>
                    <a:lnBlToTr w="12700" cmpd="sng">
                      <a:noFill/>
                      <a:prstDash val="solid"/>
                    </a:lnBlToTr>
                    <a:noFill/>
                  </a:tcPr>
                </a:tc>
                <a:tc>
                  <a:txBody>
                    <a:bodyPr/>
                    <a:lstStyle/>
                    <a:p>
                      <a:pPr algn="r">
                        <a:lnSpc>
                          <a:spcPct val="99600"/>
                        </a:lnSpc>
                        <a:tabLst>
                          <a:tab pos="485521" algn="l"/>
                          <a:tab pos="985774" algn="l"/>
                        </a:tabLst>
                      </a:pPr>
                      <a:r>
                        <a:rPr sz="1000" strike="noStrike" baseline="0" dirty="0">
                          <a:solidFill>
                            <a:srgbClr val="000000"/>
                          </a:solidFill>
                          <a:latin typeface="Arial"/>
                          <a:ea typeface="Arial"/>
                        </a:rPr>
                        <a:t>	$54,322	</a:t>
                      </a:r>
                    </a:p>
                  </a:txBody>
                  <a:tcPr marL="0" marR="9144" marT="0" marB="18288" anchor="b">
                    <a:lnL w="0">
                      <a:noFill/>
                    </a:lnL>
                    <a:lnR w="0"/>
                    <a:lnT w="12700" cmpd="sng">
                      <a:solidFill>
                        <a:srgbClr val="000000"/>
                      </a:solidFill>
                      <a:prstDash val="solid"/>
                    </a:lnT>
                    <a:lnB w="38100" cmpd="dbl">
                      <a:solidFill>
                        <a:srgbClr val="000000"/>
                      </a:solidFill>
                      <a:prstDash val="solid"/>
                    </a:lnB>
                    <a:noFill/>
                  </a:tcPr>
                </a:tc>
                <a:tc>
                  <a:txBody>
                    <a:bodyPr/>
                    <a:lstStyle/>
                    <a:p>
                      <a:pPr algn="r">
                        <a:lnSpc>
                          <a:spcPct val="99600"/>
                        </a:lnSpc>
                        <a:tabLst>
                          <a:tab pos="495046" algn="l"/>
                          <a:tab pos="995299" algn="l"/>
                        </a:tabLst>
                      </a:pPr>
                      <a:r>
                        <a:rPr sz="1000">
                          <a:solidFill>
                            <a:srgbClr val="000000"/>
                          </a:solidFill>
                          <a:latin typeface="Arial"/>
                          <a:ea typeface="Arial"/>
                        </a:rPr>
                        <a:t>	$59,215	</a:t>
                      </a:r>
                    </a:p>
                  </a:txBody>
                  <a:tcPr marL="0" marR="9144" marT="0" marB="18288" anchor="b">
                    <a:lnL w="0"/>
                    <a:lnR w="0"/>
                    <a:lnT w="12700" cmpd="sng">
                      <a:solidFill>
                        <a:srgbClr val="000000"/>
                      </a:solidFill>
                      <a:prstDash val="solid"/>
                    </a:lnT>
                    <a:lnB w="38100" cmpd="dbl">
                      <a:solidFill>
                        <a:srgbClr val="000000"/>
                      </a:solidFill>
                      <a:prstDash val="solid"/>
                    </a:lnB>
                    <a:noFill/>
                  </a:tcPr>
                </a:tc>
                <a:tc>
                  <a:txBody>
                    <a:bodyPr/>
                    <a:lstStyle/>
                    <a:p>
                      <a:pPr algn="r">
                        <a:lnSpc>
                          <a:spcPct val="99600"/>
                        </a:lnSpc>
                        <a:tabLst>
                          <a:tab pos="551942" algn="l"/>
                        </a:tabLst>
                      </a:pPr>
                      <a:r>
                        <a:rPr sz="1000">
                          <a:solidFill>
                            <a:srgbClr val="000000"/>
                          </a:solidFill>
                          <a:latin typeface="Arial"/>
                          <a:ea typeface="Arial"/>
                        </a:rPr>
                        <a:t>	($4,893)</a:t>
                      </a:r>
                    </a:p>
                  </a:txBody>
                  <a:tcPr marL="0" marR="9144" marT="0" marB="18288"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07"/>
                  </a:ext>
                </a:extLst>
              </a:tr>
              <a:tr h="152400">
                <a:tc gridSpan="5">
                  <a:txBody>
                    <a:bodyPr/>
                    <a:lstStyle/>
                    <a:p>
                      <a:endParaRPr sz="100" dirty="0"/>
                    </a:p>
                  </a:txBody>
                  <a:tcPr marL="0" marR="0" marT="0" marB="0" anchor="b">
                    <a:lnL w="0"/>
                    <a:lnR w="0"/>
                    <a:lnT w="38100" cmpd="dbl">
                      <a:noFill/>
                      <a:prstDash val="solid"/>
                    </a:lnT>
                    <a:lnB w="0"/>
                    <a:noFill/>
                  </a:tcPr>
                </a:tc>
                <a:tc hMerge="1">
                  <a:txBody>
                    <a:bodyPr/>
                    <a:lstStyle/>
                    <a:p>
                      <a:endParaRPr/>
                    </a:p>
                  </a:txBody>
                  <a:tcPr anchor="b">
                    <a:lnL w="0"/>
                    <a:lnR w="0"/>
                    <a:lnT w="0"/>
                    <a:lnB w="0"/>
                    <a:noFill/>
                  </a:tcPr>
                </a:tc>
                <a:tc hMerge="1">
                  <a:txBody>
                    <a:bodyPr/>
                    <a:lstStyle/>
                    <a:p>
                      <a:endParaRPr/>
                    </a:p>
                  </a:txBody>
                  <a:tcPr anchor="b">
                    <a:lnL w="0"/>
                    <a:lnR w="0"/>
                    <a:lnT w="38100" cmpd="dbl">
                      <a:prstDash val="solid"/>
                    </a:lnT>
                    <a:lnB w="0"/>
                    <a:noFill/>
                  </a:tcPr>
                </a:tc>
                <a:tc hMerge="1">
                  <a:txBody>
                    <a:bodyPr/>
                    <a:lstStyle/>
                    <a:p>
                      <a:endParaRPr/>
                    </a:p>
                  </a:txBody>
                  <a:tcPr anchor="b">
                    <a:lnL w="0"/>
                    <a:lnR w="0"/>
                    <a:lnT w="38100" cmpd="dbl">
                      <a:prstDash val="solid"/>
                    </a:lnT>
                    <a:lnB w="0"/>
                    <a:noFill/>
                  </a:tcPr>
                </a:tc>
                <a:tc hMerge="1">
                  <a:txBody>
                    <a:bodyPr/>
                    <a:lstStyle/>
                    <a:p>
                      <a:endParaRPr/>
                    </a:p>
                  </a:txBody>
                  <a:tcPr anchor="b">
                    <a:lnL w="0"/>
                    <a:lnR w="0"/>
                    <a:lnT w="38100" cmpd="dbl">
                      <a:prstDash val="solid"/>
                    </a:lnT>
                    <a:lnB w="0"/>
                    <a:noFill/>
                  </a:tcPr>
                </a:tc>
                <a:tc>
                  <a:txBody>
                    <a:bodyPr/>
                    <a:lstStyle/>
                    <a:p>
                      <a:endParaRPr sz="100" dirty="0"/>
                    </a:p>
                  </a:txBody>
                  <a:tcPr marL="0" marR="0" marT="0" marB="0" anchor="b">
                    <a:lnL w="0"/>
                    <a:lnR w="0"/>
                    <a:lnT w="0"/>
                    <a:lnB w="0"/>
                    <a:noFill/>
                  </a:tcPr>
                </a:tc>
                <a:extLst>
                  <a:ext uri="{0D108BD9-81ED-4DB2-BD59-A6C34878D82A}">
                    <a16:rowId xmlns:a16="http://schemas.microsoft.com/office/drawing/2014/main" val="10008"/>
                  </a:ext>
                </a:extLst>
              </a:tr>
            </a:tbl>
          </a:graphicData>
        </a:graphic>
      </p:graphicFrame>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314198" y="124968"/>
            <a:ext cx="7007225" cy="355600"/>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90000"/>
              </a:lnSpc>
              <a:spcBef>
                <a:spcPct val="0"/>
              </a:spcBef>
              <a:spcAft>
                <a:spcPct val="0"/>
              </a:spcAft>
            </a:pPr>
            <a:r>
              <a:rPr sz="3200" b="1">
                <a:solidFill>
                  <a:srgbClr val="004689"/>
                </a:solidFill>
                <a:latin typeface="Arial"/>
                <a:ea typeface="Arial"/>
              </a:rPr>
              <a:t>NON-INTEREST EXPENSE</a:t>
            </a:r>
            <a:r>
              <a:rPr sz="3200" b="1" baseline="30000">
                <a:solidFill>
                  <a:srgbClr val="004689"/>
                </a:solidFill>
                <a:latin typeface="Arial"/>
                <a:ea typeface="Arial"/>
              </a:rPr>
              <a:t>(1)</a:t>
            </a:r>
          </a:p>
        </p:txBody>
      </p:sp>
      <p:sp>
        <p:nvSpPr>
          <p:cNvPr id="3" name="New shape"/>
          <p:cNvSpPr/>
          <p:nvPr/>
        </p:nvSpPr>
        <p:spPr>
          <a:xfrm>
            <a:off x="255016" y="820039"/>
            <a:ext cx="3349752" cy="477012"/>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ctr" defTabSz="457200">
              <a:lnSpc>
                <a:spcPct val="100000"/>
              </a:lnSpc>
              <a:spcBef>
                <a:spcPct val="0"/>
              </a:spcBef>
              <a:spcAft>
                <a:spcPct val="0"/>
              </a:spcAft>
            </a:pPr>
            <a:r>
              <a:rPr sz="1200" b="1">
                <a:solidFill>
                  <a:srgbClr val="000000"/>
                </a:solidFill>
                <a:latin typeface="Arial"/>
                <a:ea typeface="Arial"/>
              </a:rPr>
              <a:t>Three months ended December 31, 2022 </a:t>
            </a:r>
          </a:p>
          <a:p>
            <a:pPr algn="ctr" defTabSz="457200">
              <a:lnSpc>
                <a:spcPct val="100000"/>
              </a:lnSpc>
              <a:spcBef>
                <a:spcPct val="0"/>
              </a:spcBef>
              <a:spcAft>
                <a:spcPct val="0"/>
              </a:spcAft>
            </a:pPr>
            <a:r>
              <a:rPr sz="1200" i="1">
                <a:solidFill>
                  <a:srgbClr val="000000"/>
                </a:solidFill>
                <a:latin typeface="Arial"/>
                <a:ea typeface="Arial"/>
              </a:rPr>
              <a:t>(percent of total non-interest expense)</a:t>
            </a:r>
          </a:p>
        </p:txBody>
      </p:sp>
      <p:sp>
        <p:nvSpPr>
          <p:cNvPr id="4" name="New shape"/>
          <p:cNvSpPr/>
          <p:nvPr/>
        </p:nvSpPr>
        <p:spPr>
          <a:xfrm>
            <a:off x="8706993" y="6397625"/>
            <a:ext cx="432181" cy="360299"/>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pPr algn="ctr" defTabSz="457200">
              <a:lnSpc>
                <a:spcPct val="100000"/>
              </a:lnSpc>
              <a:spcBef>
                <a:spcPct val="0"/>
              </a:spcBef>
              <a:spcAft>
                <a:spcPct val="0"/>
              </a:spcAft>
            </a:pPr>
            <a:fld id="{0497FF9C-7588-4355-9AED-CAFE266B0378}" type="slidenum">
              <a:rPr sz="1200">
                <a:solidFill>
                  <a:srgbClr val="FFFFFF"/>
                </a:solidFill>
                <a:latin typeface="Arial"/>
                <a:ea typeface="Arial"/>
              </a:rPr>
              <a:t>7</a:t>
            </a:fld>
            <a:endParaRPr sz="1200">
              <a:solidFill>
                <a:srgbClr val="FFFFFF"/>
              </a:solidFill>
              <a:latin typeface="Arial"/>
              <a:ea typeface="Arial"/>
            </a:endParaRPr>
          </a:p>
        </p:txBody>
      </p:sp>
      <p:sp>
        <p:nvSpPr>
          <p:cNvPr id="5" name="New shape"/>
          <p:cNvSpPr/>
          <p:nvPr/>
        </p:nvSpPr>
        <p:spPr>
          <a:xfrm>
            <a:off x="53975" y="638683"/>
            <a:ext cx="3609975" cy="5364353"/>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6" name="New picture"/>
          <p:cNvPicPr/>
          <p:nvPr/>
        </p:nvPicPr>
        <p:blipFill>
          <a:blip r:embed="rId2"/>
          <a:stretch>
            <a:fillRect/>
          </a:stretch>
        </p:blipFill>
        <p:spPr>
          <a:xfrm>
            <a:off x="53975" y="638683"/>
            <a:ext cx="3609975" cy="5364353"/>
          </a:xfrm>
          <a:prstGeom prst="rect">
            <a:avLst/>
          </a:prstGeom>
        </p:spPr>
      </p:pic>
      <p:graphicFrame>
        <p:nvGraphicFramePr>
          <p:cNvPr id="7" name="New Table"/>
          <p:cNvGraphicFramePr>
            <a:graphicFrameLocks noGrp="1"/>
          </p:cNvGraphicFramePr>
          <p:nvPr/>
        </p:nvGraphicFramePr>
        <p:xfrm>
          <a:off x="3604768" y="820039"/>
          <a:ext cx="5448300" cy="2760629"/>
        </p:xfrm>
        <a:graphic>
          <a:graphicData uri="http://schemas.openxmlformats.org/drawingml/2006/table">
            <a:tbl>
              <a:tblPr>
                <a:tableStyleId>{5C22544A-7EE6-4342-B048-85BDC9FD1C3A}</a:tableStyleId>
              </a:tblPr>
              <a:tblGrid>
                <a:gridCol w="2247900">
                  <a:extLst>
                    <a:ext uri="{9D8B030D-6E8A-4147-A177-3AD203B41FA5}">
                      <a16:colId xmlns:a16="http://schemas.microsoft.com/office/drawing/2014/main" val="20000"/>
                    </a:ext>
                  </a:extLst>
                </a:gridCol>
                <a:gridCol w="161925">
                  <a:extLst>
                    <a:ext uri="{9D8B030D-6E8A-4147-A177-3AD203B41FA5}">
                      <a16:colId xmlns:a16="http://schemas.microsoft.com/office/drawing/2014/main" val="20001"/>
                    </a:ext>
                  </a:extLst>
                </a:gridCol>
                <a:gridCol w="1057275">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152400">
                  <a:extLst>
                    <a:ext uri="{9D8B030D-6E8A-4147-A177-3AD203B41FA5}">
                      <a16:colId xmlns:a16="http://schemas.microsoft.com/office/drawing/2014/main" val="20005"/>
                    </a:ext>
                  </a:extLst>
                </a:gridCol>
              </a:tblGrid>
              <a:tr h="304800">
                <a:tc gridSpan="2">
                  <a:txBody>
                    <a:bodyPr/>
                    <a:lstStyle/>
                    <a:p>
                      <a:endParaRPr sz="100"/>
                    </a:p>
                  </a:txBody>
                  <a:tcPr marL="0" marR="0" marT="0" marB="0" anchor="b">
                    <a:lnL w="0"/>
                    <a:lnR w="0"/>
                    <a:lnT w="0"/>
                    <a:lnB w="0"/>
                    <a:noFill/>
                  </a:tcPr>
                </a:tc>
                <a:tc hMerge="1">
                  <a:txBody>
                    <a:bodyPr/>
                    <a:lstStyle/>
                    <a:p>
                      <a:endParaRPr/>
                    </a:p>
                  </a:txBody>
                  <a:tcPr anchor="b">
                    <a:lnL w="0"/>
                    <a:lnR w="0"/>
                    <a:lnT w="0"/>
                    <a:lnB w="0"/>
                    <a:noFill/>
                  </a:tcPr>
                </a:tc>
                <a:tc>
                  <a:txBody>
                    <a:bodyPr/>
                    <a:lstStyle/>
                    <a:p>
                      <a:pPr algn="ctr">
                        <a:lnSpc>
                          <a:spcPct val="99600"/>
                        </a:lnSpc>
                      </a:pPr>
                      <a:r>
                        <a:rPr sz="1000" b="1" u="sng">
                          <a:solidFill>
                            <a:srgbClr val="000000"/>
                          </a:solidFill>
                          <a:latin typeface="Arial"/>
                          <a:ea typeface="Arial"/>
                        </a:rPr>
                        <a:t>4Q22</a:t>
                      </a:r>
                    </a:p>
                  </a:txBody>
                  <a:tcPr marL="27432" marR="27432" marT="0" marB="18288" anchor="b">
                    <a:lnL w="0"/>
                    <a:lnR w="0"/>
                    <a:lnT w="0"/>
                    <a:lnB w="0"/>
                    <a:noFill/>
                  </a:tcPr>
                </a:tc>
                <a:tc>
                  <a:txBody>
                    <a:bodyPr/>
                    <a:lstStyle/>
                    <a:p>
                      <a:pPr algn="ctr">
                        <a:lnSpc>
                          <a:spcPct val="99600"/>
                        </a:lnSpc>
                      </a:pPr>
                      <a:r>
                        <a:rPr sz="1000" b="1" u="sng">
                          <a:solidFill>
                            <a:srgbClr val="000000"/>
                          </a:solidFill>
                          <a:latin typeface="Arial"/>
                          <a:ea typeface="Arial"/>
                        </a:rPr>
                        <a:t>3Q22</a:t>
                      </a:r>
                    </a:p>
                  </a:txBody>
                  <a:tcPr marL="27432" marR="27432" marT="0" marB="18288" anchor="b">
                    <a:lnL w="0"/>
                    <a:lnR w="0"/>
                    <a:lnT w="0"/>
                    <a:lnB w="0"/>
                    <a:noFill/>
                  </a:tcPr>
                </a:tc>
                <a:tc>
                  <a:txBody>
                    <a:bodyPr/>
                    <a:lstStyle/>
                    <a:p>
                      <a:pPr algn="ctr">
                        <a:lnSpc>
                          <a:spcPct val="99600"/>
                        </a:lnSpc>
                      </a:pPr>
                      <a:r>
                        <a:rPr sz="1000" b="1" u="sng">
                          <a:solidFill>
                            <a:srgbClr val="000000"/>
                          </a:solidFill>
                          <a:latin typeface="Arial"/>
                          <a:ea typeface="Arial"/>
                        </a:rPr>
                        <a:t>Change</a:t>
                      </a:r>
                    </a:p>
                  </a:txBody>
                  <a:tcPr marL="27432" marR="27432" marT="0" marB="18288" anchor="b">
                    <a:lnL w="0"/>
                    <a:lnR w="0"/>
                    <a:lnT w="0"/>
                    <a:lnB w="0"/>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00"/>
                  </a:ext>
                </a:extLst>
              </a:tr>
              <a:tr h="228600">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gridSpan="3">
                  <a:txBody>
                    <a:bodyPr/>
                    <a:lstStyle/>
                    <a:p>
                      <a:pPr algn="ctr">
                        <a:lnSpc>
                          <a:spcPct val="99600"/>
                        </a:lnSpc>
                      </a:pPr>
                      <a:r>
                        <a:rPr sz="1000" i="1">
                          <a:solidFill>
                            <a:srgbClr val="000000"/>
                          </a:solidFill>
                          <a:latin typeface="Arial"/>
                          <a:ea typeface="Arial"/>
                        </a:rPr>
                        <a:t>(dollars in thousands)</a:t>
                      </a:r>
                    </a:p>
                  </a:txBody>
                  <a:tcPr marL="27432" marR="9144" marT="0" marB="18288" anchor="b">
                    <a:lnL w="0"/>
                    <a:lnR w="0"/>
                    <a:lnT w="0"/>
                    <a:lnB w="0"/>
                    <a:noFill/>
                  </a:tcPr>
                </a:tc>
                <a:tc hMerge="1">
                  <a:txBody>
                    <a:bodyPr/>
                    <a:lstStyle/>
                    <a:p>
                      <a:endParaRPr/>
                    </a:p>
                  </a:txBody>
                  <a:tcPr anchor="b">
                    <a:lnL w="0"/>
                    <a:lnR w="0"/>
                    <a:lnT w="0"/>
                    <a:lnB w="0"/>
                    <a:noFill/>
                  </a:tcPr>
                </a:tc>
                <a:tc hMerge="1">
                  <a:txBody>
                    <a:bodyPr/>
                    <a:lstStyle/>
                    <a:p>
                      <a:endParaRPr/>
                    </a:p>
                  </a:txBody>
                  <a:tcPr anchor="b">
                    <a:lnL w="0"/>
                    <a:lnR w="0"/>
                    <a:lnT w="0"/>
                    <a:lnB w="0"/>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01"/>
                  </a:ext>
                </a:extLst>
              </a:tr>
              <a:tr h="219075">
                <a:tc gridSpan="2">
                  <a:txBody>
                    <a:bodyPr/>
                    <a:lstStyle/>
                    <a:p>
                      <a:pPr algn="l" defTabSz="457200">
                        <a:lnSpc>
                          <a:spcPct val="100000"/>
                        </a:lnSpc>
                        <a:spcBef>
                          <a:spcPct val="0"/>
                        </a:spcBef>
                        <a:spcAft>
                          <a:spcPct val="0"/>
                        </a:spcAft>
                      </a:pPr>
                      <a:r>
                        <a:rPr sz="1200">
                          <a:solidFill>
                            <a:srgbClr val="00497F"/>
                          </a:solidFill>
                          <a:latin typeface="Wingdings"/>
                          <a:ea typeface="Wingdings"/>
                        </a:rPr>
                        <a:t>n </a:t>
                      </a:r>
                      <a:r>
                        <a:rPr sz="1000">
                          <a:solidFill>
                            <a:srgbClr val="000000"/>
                          </a:solidFill>
                          <a:latin typeface="Arial"/>
                          <a:ea typeface="Arial"/>
                        </a:rPr>
                        <a:t>Salaries and Benefits</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algn="r">
                        <a:lnSpc>
                          <a:spcPct val="99600"/>
                        </a:lnSpc>
                        <a:tabLst>
                          <a:tab pos="514096" algn="l"/>
                          <a:tab pos="1014349" algn="l"/>
                        </a:tabLst>
                      </a:pPr>
                      <a:r>
                        <a:rPr sz="1000">
                          <a:solidFill>
                            <a:srgbClr val="000000"/>
                          </a:solidFill>
                          <a:latin typeface="Arial"/>
                          <a:ea typeface="Arial"/>
                        </a:rPr>
                        <a:t>	$92,733	</a:t>
                      </a:r>
                    </a:p>
                  </a:txBody>
                  <a:tcPr marL="0" marR="9144" marT="0" marB="18288" anchor="b">
                    <a:lnL w="0"/>
                    <a:lnR w="0"/>
                    <a:lnT w="0"/>
                    <a:lnB w="0"/>
                    <a:noFill/>
                  </a:tcPr>
                </a:tc>
                <a:tc>
                  <a:txBody>
                    <a:bodyPr/>
                    <a:lstStyle/>
                    <a:p>
                      <a:pPr algn="r">
                        <a:lnSpc>
                          <a:spcPct val="99600"/>
                        </a:lnSpc>
                        <a:tabLst>
                          <a:tab pos="523621" algn="l"/>
                          <a:tab pos="1023874" algn="l"/>
                        </a:tabLst>
                      </a:pPr>
                      <a:r>
                        <a:rPr sz="1000">
                          <a:solidFill>
                            <a:srgbClr val="000000"/>
                          </a:solidFill>
                          <a:latin typeface="Arial"/>
                          <a:ea typeface="Arial"/>
                        </a:rPr>
                        <a:t>	$94,283	</a:t>
                      </a:r>
                    </a:p>
                  </a:txBody>
                  <a:tcPr marL="0" marR="9144" marT="0" marB="18288" anchor="b">
                    <a:lnL w="0"/>
                    <a:lnR w="0"/>
                    <a:lnT w="0"/>
                    <a:lnB w="0"/>
                    <a:noFill/>
                  </a:tcPr>
                </a:tc>
                <a:tc>
                  <a:txBody>
                    <a:bodyPr/>
                    <a:lstStyle/>
                    <a:p>
                      <a:pPr algn="r">
                        <a:lnSpc>
                          <a:spcPct val="99600"/>
                        </a:lnSpc>
                        <a:tabLst>
                          <a:tab pos="247142" algn="l"/>
                        </a:tabLst>
                      </a:pPr>
                      <a:r>
                        <a:rPr sz="1000">
                          <a:solidFill>
                            <a:srgbClr val="000000"/>
                          </a:solidFill>
                          <a:latin typeface="Arial"/>
                          <a:ea typeface="Arial"/>
                        </a:rPr>
                        <a:t>	($1,550)</a:t>
                      </a:r>
                    </a:p>
                  </a:txBody>
                  <a:tcPr marL="0" marR="9144" marT="0" marB="18288" anchor="b">
                    <a:lnL w="0"/>
                    <a:lnR w="0"/>
                    <a:lnT w="0"/>
                    <a:lnB w="0"/>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02"/>
                  </a:ext>
                </a:extLst>
              </a:tr>
              <a:tr h="228600">
                <a:tc gridSpan="2">
                  <a:txBody>
                    <a:bodyPr/>
                    <a:lstStyle/>
                    <a:p>
                      <a:pPr algn="l" defTabSz="457200">
                        <a:lnSpc>
                          <a:spcPct val="100000"/>
                        </a:lnSpc>
                        <a:spcBef>
                          <a:spcPct val="0"/>
                        </a:spcBef>
                        <a:spcAft>
                          <a:spcPct val="0"/>
                        </a:spcAft>
                      </a:pPr>
                      <a:r>
                        <a:rPr sz="1200">
                          <a:solidFill>
                            <a:srgbClr val="AADEAD"/>
                          </a:solidFill>
                          <a:latin typeface="Wingdings"/>
                          <a:ea typeface="Wingdings"/>
                        </a:rPr>
                        <a:t>n </a:t>
                      </a:r>
                      <a:r>
                        <a:rPr sz="1000">
                          <a:solidFill>
                            <a:srgbClr val="000000"/>
                          </a:solidFill>
                          <a:latin typeface="Arial"/>
                          <a:ea typeface="Arial"/>
                        </a:rPr>
                        <a:t>Data Processing and Software</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algn="r">
                        <a:lnSpc>
                          <a:spcPct val="99600"/>
                        </a:lnSpc>
                        <a:tabLst>
                          <a:tab pos="584708" algn="l"/>
                          <a:tab pos="1014349" algn="l"/>
                        </a:tabLst>
                      </a:pPr>
                      <a:r>
                        <a:rPr sz="1000">
                          <a:solidFill>
                            <a:srgbClr val="000000"/>
                          </a:solidFill>
                          <a:latin typeface="Arial"/>
                          <a:ea typeface="Arial"/>
                        </a:rPr>
                        <a:t>	15,448	</a:t>
                      </a:r>
                    </a:p>
                  </a:txBody>
                  <a:tcPr marL="0" marR="9144" marT="0" marB="18288" anchor="b">
                    <a:lnL w="0"/>
                    <a:lnR w="0"/>
                    <a:lnT w="0"/>
                    <a:lnB w="0"/>
                    <a:noFill/>
                  </a:tcPr>
                </a:tc>
                <a:tc>
                  <a:txBody>
                    <a:bodyPr/>
                    <a:lstStyle/>
                    <a:p>
                      <a:pPr algn="r">
                        <a:lnSpc>
                          <a:spcPct val="99600"/>
                        </a:lnSpc>
                        <a:tabLst>
                          <a:tab pos="594233" algn="l"/>
                          <a:tab pos="1023874" algn="l"/>
                        </a:tabLst>
                      </a:pPr>
                      <a:r>
                        <a:rPr sz="1000">
                          <a:solidFill>
                            <a:srgbClr val="000000"/>
                          </a:solidFill>
                          <a:latin typeface="Arial"/>
                          <a:ea typeface="Arial"/>
                        </a:rPr>
                        <a:t>	15,807	</a:t>
                      </a:r>
                    </a:p>
                  </a:txBody>
                  <a:tcPr marL="0" marR="9144" marT="0" marB="18288" anchor="b">
                    <a:lnL w="0"/>
                    <a:lnR w="0"/>
                    <a:lnT w="0"/>
                    <a:lnB w="0"/>
                    <a:noFill/>
                  </a:tcPr>
                </a:tc>
                <a:tc>
                  <a:txBody>
                    <a:bodyPr/>
                    <a:lstStyle/>
                    <a:p>
                      <a:pPr algn="r">
                        <a:lnSpc>
                          <a:spcPct val="99600"/>
                        </a:lnSpc>
                        <a:tabLst>
                          <a:tab pos="417195" algn="l"/>
                        </a:tabLst>
                      </a:pPr>
                      <a:r>
                        <a:rPr sz="1000">
                          <a:solidFill>
                            <a:srgbClr val="000000"/>
                          </a:solidFill>
                          <a:latin typeface="Arial"/>
                          <a:ea typeface="Arial"/>
                        </a:rPr>
                        <a:t>	(359)</a:t>
                      </a:r>
                    </a:p>
                  </a:txBody>
                  <a:tcPr marL="0" marR="9144" marT="0" marB="18288" anchor="b">
                    <a:lnL w="0"/>
                    <a:lnR w="0"/>
                    <a:lnT w="0"/>
                    <a:lnB w="0"/>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03"/>
                  </a:ext>
                </a:extLst>
              </a:tr>
              <a:tr h="219075">
                <a:tc gridSpan="2">
                  <a:txBody>
                    <a:bodyPr/>
                    <a:lstStyle/>
                    <a:p>
                      <a:pPr algn="l" defTabSz="457200">
                        <a:lnSpc>
                          <a:spcPct val="100000"/>
                        </a:lnSpc>
                        <a:spcBef>
                          <a:spcPct val="0"/>
                        </a:spcBef>
                        <a:spcAft>
                          <a:spcPct val="0"/>
                        </a:spcAft>
                      </a:pPr>
                      <a:r>
                        <a:rPr sz="1200">
                          <a:solidFill>
                            <a:srgbClr val="FAAC16"/>
                          </a:solidFill>
                          <a:latin typeface="Wingdings"/>
                          <a:ea typeface="Wingdings"/>
                        </a:rPr>
                        <a:t>n </a:t>
                      </a:r>
                      <a:r>
                        <a:rPr sz="1000">
                          <a:solidFill>
                            <a:srgbClr val="000000"/>
                          </a:solidFill>
                          <a:latin typeface="Arial"/>
                          <a:ea typeface="Arial"/>
                        </a:rPr>
                        <a:t>Occupancy</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algn="r">
                        <a:lnSpc>
                          <a:spcPct val="99600"/>
                        </a:lnSpc>
                        <a:tabLst>
                          <a:tab pos="584708" algn="l"/>
                          <a:tab pos="1014349" algn="l"/>
                        </a:tabLst>
                      </a:pPr>
                      <a:r>
                        <a:rPr sz="1000">
                          <a:solidFill>
                            <a:srgbClr val="000000"/>
                          </a:solidFill>
                          <a:latin typeface="Arial"/>
                          <a:ea typeface="Arial"/>
                        </a:rPr>
                        <a:t>	14,061	</a:t>
                      </a:r>
                    </a:p>
                  </a:txBody>
                  <a:tcPr marL="0" marR="9144" marT="0" marB="18288" anchor="b">
                    <a:lnL w="0"/>
                    <a:lnR w="0"/>
                    <a:lnT w="0"/>
                    <a:lnB w="0"/>
                    <a:noFill/>
                  </a:tcPr>
                </a:tc>
                <a:tc>
                  <a:txBody>
                    <a:bodyPr/>
                    <a:lstStyle/>
                    <a:p>
                      <a:pPr algn="r">
                        <a:lnSpc>
                          <a:spcPct val="99600"/>
                        </a:lnSpc>
                        <a:tabLst>
                          <a:tab pos="594233" algn="l"/>
                          <a:tab pos="1023874" algn="l"/>
                        </a:tabLst>
                      </a:pPr>
                      <a:r>
                        <a:rPr sz="1000">
                          <a:solidFill>
                            <a:srgbClr val="000000"/>
                          </a:solidFill>
                          <a:latin typeface="Arial"/>
                          <a:ea typeface="Arial"/>
                        </a:rPr>
                        <a:t>	14,025	</a:t>
                      </a:r>
                    </a:p>
                  </a:txBody>
                  <a:tcPr marL="0" marR="9144" marT="0" marB="18288" anchor="b">
                    <a:lnL w="0"/>
                    <a:lnR w="0"/>
                    <a:lnT w="0"/>
                    <a:lnB w="0"/>
                    <a:noFill/>
                  </a:tcPr>
                </a:tc>
                <a:tc>
                  <a:txBody>
                    <a:bodyPr/>
                    <a:lstStyle/>
                    <a:p>
                      <a:pPr algn="r">
                        <a:lnSpc>
                          <a:spcPct val="99600"/>
                        </a:lnSpc>
                        <a:tabLst>
                          <a:tab pos="536448" algn="l"/>
                          <a:tab pos="719074" algn="l"/>
                        </a:tabLst>
                      </a:pPr>
                      <a:r>
                        <a:rPr sz="1000">
                          <a:solidFill>
                            <a:srgbClr val="000000"/>
                          </a:solidFill>
                          <a:latin typeface="Arial"/>
                          <a:ea typeface="Arial"/>
                        </a:rPr>
                        <a:t>	36	</a:t>
                      </a:r>
                    </a:p>
                  </a:txBody>
                  <a:tcPr marL="0" marR="9144" marT="0" marB="18288" anchor="b">
                    <a:lnL w="0"/>
                    <a:lnR w="0"/>
                    <a:lnT w="0"/>
                    <a:lnB w="0"/>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04"/>
                  </a:ext>
                </a:extLst>
              </a:tr>
              <a:tr h="219075">
                <a:tc gridSpan="2">
                  <a:txBody>
                    <a:bodyPr/>
                    <a:lstStyle/>
                    <a:p>
                      <a:pPr algn="l" defTabSz="457200">
                        <a:lnSpc>
                          <a:spcPct val="100000"/>
                        </a:lnSpc>
                        <a:spcBef>
                          <a:spcPct val="0"/>
                        </a:spcBef>
                        <a:spcAft>
                          <a:spcPct val="0"/>
                        </a:spcAft>
                      </a:pPr>
                      <a:r>
                        <a:rPr sz="1200">
                          <a:solidFill>
                            <a:srgbClr val="CCEEFF"/>
                          </a:solidFill>
                          <a:latin typeface="Wingdings"/>
                          <a:ea typeface="Wingdings"/>
                        </a:rPr>
                        <a:t>n </a:t>
                      </a:r>
                      <a:r>
                        <a:rPr sz="1000">
                          <a:solidFill>
                            <a:srgbClr val="000000"/>
                          </a:solidFill>
                          <a:latin typeface="Arial"/>
                          <a:ea typeface="Arial"/>
                        </a:rPr>
                        <a:t>Other Outside Services</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algn="r">
                        <a:lnSpc>
                          <a:spcPct val="99600"/>
                        </a:lnSpc>
                        <a:tabLst>
                          <a:tab pos="584708" algn="l"/>
                          <a:tab pos="1014349" algn="l"/>
                        </a:tabLst>
                      </a:pPr>
                      <a:r>
                        <a:rPr sz="1000">
                          <a:solidFill>
                            <a:srgbClr val="000000"/>
                          </a:solidFill>
                          <a:latin typeface="Arial"/>
                          <a:ea typeface="Arial"/>
                        </a:rPr>
                        <a:t>	10,860	</a:t>
                      </a:r>
                    </a:p>
                  </a:txBody>
                  <a:tcPr marL="0" marR="9144" marT="0" marB="18288" anchor="b">
                    <a:lnL w="0"/>
                    <a:lnR w="0"/>
                    <a:lnT w="0"/>
                    <a:lnB w="0"/>
                    <a:noFill/>
                  </a:tcPr>
                </a:tc>
                <a:tc>
                  <a:txBody>
                    <a:bodyPr/>
                    <a:lstStyle/>
                    <a:p>
                      <a:pPr algn="r">
                        <a:lnSpc>
                          <a:spcPct val="99600"/>
                        </a:lnSpc>
                        <a:tabLst>
                          <a:tab pos="664845" algn="l"/>
                          <a:tab pos="1023874" algn="l"/>
                        </a:tabLst>
                      </a:pPr>
                      <a:r>
                        <a:rPr sz="1000">
                          <a:solidFill>
                            <a:srgbClr val="000000"/>
                          </a:solidFill>
                          <a:latin typeface="Arial"/>
                          <a:ea typeface="Arial"/>
                        </a:rPr>
                        <a:t>	9,361	</a:t>
                      </a:r>
                    </a:p>
                  </a:txBody>
                  <a:tcPr marL="0" marR="9144" marT="0" marB="18288" anchor="b">
                    <a:lnL w="0"/>
                    <a:lnR w="0"/>
                    <a:lnT w="0"/>
                    <a:lnB w="0"/>
                    <a:noFill/>
                  </a:tcPr>
                </a:tc>
                <a:tc>
                  <a:txBody>
                    <a:bodyPr/>
                    <a:lstStyle/>
                    <a:p>
                      <a:pPr algn="r">
                        <a:lnSpc>
                          <a:spcPct val="99600"/>
                        </a:lnSpc>
                        <a:tabLst>
                          <a:tab pos="360045" algn="l"/>
                          <a:tab pos="719074" algn="l"/>
                        </a:tabLst>
                      </a:pPr>
                      <a:r>
                        <a:rPr sz="1000">
                          <a:solidFill>
                            <a:srgbClr val="000000"/>
                          </a:solidFill>
                          <a:latin typeface="Arial"/>
                          <a:ea typeface="Arial"/>
                        </a:rPr>
                        <a:t>	1,499	</a:t>
                      </a:r>
                    </a:p>
                  </a:txBody>
                  <a:tcPr marL="0" marR="9144" marT="0" marB="18288" anchor="b">
                    <a:lnL w="0"/>
                    <a:lnR w="0"/>
                    <a:lnT w="0"/>
                    <a:lnB w="0"/>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05"/>
                  </a:ext>
                </a:extLst>
              </a:tr>
              <a:tr h="219075">
                <a:tc gridSpan="2">
                  <a:txBody>
                    <a:bodyPr/>
                    <a:lstStyle/>
                    <a:p>
                      <a:pPr algn="l" defTabSz="457200">
                        <a:lnSpc>
                          <a:spcPct val="100000"/>
                        </a:lnSpc>
                        <a:spcBef>
                          <a:spcPct val="0"/>
                        </a:spcBef>
                        <a:spcAft>
                          <a:spcPct val="0"/>
                        </a:spcAft>
                      </a:pPr>
                      <a:r>
                        <a:rPr sz="1200">
                          <a:solidFill>
                            <a:srgbClr val="FFDE0F"/>
                          </a:solidFill>
                          <a:latin typeface="Wingdings"/>
                          <a:ea typeface="Wingdings"/>
                        </a:rPr>
                        <a:t>n </a:t>
                      </a:r>
                      <a:r>
                        <a:rPr sz="1000">
                          <a:solidFill>
                            <a:srgbClr val="000000"/>
                          </a:solidFill>
                          <a:latin typeface="Arial"/>
                          <a:ea typeface="Arial"/>
                        </a:rPr>
                        <a:t>Other</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algn="r">
                        <a:lnSpc>
                          <a:spcPct val="99600"/>
                        </a:lnSpc>
                        <a:tabLst>
                          <a:tab pos="584708" algn="l"/>
                          <a:tab pos="1014349" algn="l"/>
                        </a:tabLst>
                      </a:pPr>
                      <a:r>
                        <a:rPr sz="1000">
                          <a:solidFill>
                            <a:srgbClr val="000000"/>
                          </a:solidFill>
                          <a:latin typeface="Arial"/>
                          <a:ea typeface="Arial"/>
                        </a:rPr>
                        <a:t>	33,466	</a:t>
                      </a:r>
                    </a:p>
                  </a:txBody>
                  <a:tcPr marL="0" marR="9144" marT="0" marB="18288" anchor="b">
                    <a:lnL w="0"/>
                    <a:lnR w="0"/>
                    <a:lnT w="0"/>
                    <a:lnB w="12700" cmpd="sng">
                      <a:solidFill>
                        <a:srgbClr val="000000"/>
                      </a:solidFill>
                      <a:prstDash val="solid"/>
                    </a:lnB>
                    <a:noFill/>
                  </a:tcPr>
                </a:tc>
                <a:tc>
                  <a:txBody>
                    <a:bodyPr/>
                    <a:lstStyle/>
                    <a:p>
                      <a:pPr algn="r">
                        <a:lnSpc>
                          <a:spcPct val="99600"/>
                        </a:lnSpc>
                        <a:tabLst>
                          <a:tab pos="594233" algn="l"/>
                          <a:tab pos="1023874" algn="l"/>
                        </a:tabLst>
                      </a:pPr>
                      <a:r>
                        <a:rPr sz="1000">
                          <a:solidFill>
                            <a:srgbClr val="000000"/>
                          </a:solidFill>
                          <a:latin typeface="Arial"/>
                          <a:ea typeface="Arial"/>
                        </a:rPr>
                        <a:t>	29,076	</a:t>
                      </a:r>
                    </a:p>
                  </a:txBody>
                  <a:tcPr marL="0" marR="9144" marT="0" marB="18288" anchor="b">
                    <a:lnL w="0"/>
                    <a:lnR w="0"/>
                    <a:lnT w="0"/>
                    <a:lnB w="12700" cmpd="sng">
                      <a:solidFill>
                        <a:srgbClr val="000000"/>
                      </a:solidFill>
                      <a:prstDash val="solid"/>
                    </a:lnB>
                    <a:noFill/>
                  </a:tcPr>
                </a:tc>
                <a:tc>
                  <a:txBody>
                    <a:bodyPr/>
                    <a:lstStyle/>
                    <a:p>
                      <a:pPr algn="r">
                        <a:lnSpc>
                          <a:spcPct val="99600"/>
                        </a:lnSpc>
                        <a:tabLst>
                          <a:tab pos="360045" algn="l"/>
                          <a:tab pos="719074" algn="l"/>
                        </a:tabLst>
                      </a:pPr>
                      <a:r>
                        <a:rPr sz="1000">
                          <a:solidFill>
                            <a:srgbClr val="000000"/>
                          </a:solidFill>
                          <a:latin typeface="Arial"/>
                          <a:ea typeface="Arial"/>
                        </a:rPr>
                        <a:t>	4,390	</a:t>
                      </a:r>
                    </a:p>
                  </a:txBody>
                  <a:tcPr marL="0" marR="9144" marT="0" marB="18288" anchor="b">
                    <a:lnL w="0"/>
                    <a:lnR w="0"/>
                    <a:lnT w="0"/>
                    <a:lnB w="12700" cmpd="sng">
                      <a:solidFill>
                        <a:srgbClr val="000000"/>
                      </a:solidFill>
                      <a:prstDash val="solid"/>
                    </a:lnB>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06"/>
                  </a:ext>
                </a:extLst>
              </a:tr>
              <a:tr h="228600">
                <a:tc gridSpan="2">
                  <a:txBody>
                    <a:bodyPr/>
                    <a:lstStyle/>
                    <a:p>
                      <a:pPr algn="l">
                        <a:lnSpc>
                          <a:spcPct val="99600"/>
                        </a:lnSpc>
                      </a:pPr>
                      <a:r>
                        <a:rPr sz="1000" i="1">
                          <a:solidFill>
                            <a:srgbClr val="000000"/>
                          </a:solidFill>
                          <a:latin typeface="Arial"/>
                          <a:ea typeface="Arial"/>
                        </a:rPr>
                        <a:t>Total</a:t>
                      </a:r>
                    </a:p>
                  </a:txBody>
                  <a:tcPr marL="27432" marR="27432" marT="0" marB="18288" anchor="b">
                    <a:lnL w="0"/>
                    <a:lnR w="0"/>
                    <a:lnT w="0"/>
                    <a:lnB w="0"/>
                    <a:noFill/>
                  </a:tcPr>
                </a:tc>
                <a:tc hMerge="1">
                  <a:txBody>
                    <a:bodyPr/>
                    <a:lstStyle/>
                    <a:p>
                      <a:endParaRPr/>
                    </a:p>
                  </a:txBody>
                  <a:tcPr anchor="b">
                    <a:lnL w="0"/>
                    <a:lnR w="0"/>
                    <a:lnT w="0"/>
                    <a:lnB w="0"/>
                    <a:noFill/>
                  </a:tcPr>
                </a:tc>
                <a:tc>
                  <a:txBody>
                    <a:bodyPr/>
                    <a:lstStyle/>
                    <a:p>
                      <a:pPr algn="r">
                        <a:lnSpc>
                          <a:spcPct val="99600"/>
                        </a:lnSpc>
                        <a:tabLst>
                          <a:tab pos="443484" algn="l"/>
                          <a:tab pos="1014349" algn="l"/>
                        </a:tabLst>
                      </a:pPr>
                      <a:r>
                        <a:rPr sz="1000">
                          <a:solidFill>
                            <a:srgbClr val="000000"/>
                          </a:solidFill>
                          <a:latin typeface="Arial"/>
                          <a:ea typeface="Arial"/>
                        </a:rPr>
                        <a:t>	$166,568	</a:t>
                      </a:r>
                    </a:p>
                  </a:txBody>
                  <a:tcPr marL="0" marR="9144" marT="0" marB="18288" anchor="b">
                    <a:lnL w="0"/>
                    <a:lnR w="0"/>
                    <a:lnT w="12700" cmpd="sng">
                      <a:solidFill>
                        <a:srgbClr val="000000"/>
                      </a:solidFill>
                      <a:prstDash val="solid"/>
                    </a:lnT>
                    <a:lnB w="38100" cmpd="dbl">
                      <a:solidFill>
                        <a:srgbClr val="000000"/>
                      </a:solidFill>
                      <a:prstDash val="solid"/>
                    </a:lnB>
                    <a:noFill/>
                  </a:tcPr>
                </a:tc>
                <a:tc>
                  <a:txBody>
                    <a:bodyPr/>
                    <a:lstStyle/>
                    <a:p>
                      <a:pPr algn="r">
                        <a:lnSpc>
                          <a:spcPct val="99600"/>
                        </a:lnSpc>
                        <a:tabLst>
                          <a:tab pos="453009" algn="l"/>
                          <a:tab pos="1023874" algn="l"/>
                        </a:tabLst>
                      </a:pPr>
                      <a:r>
                        <a:rPr sz="1000">
                          <a:solidFill>
                            <a:srgbClr val="000000"/>
                          </a:solidFill>
                          <a:latin typeface="Arial"/>
                          <a:ea typeface="Arial"/>
                        </a:rPr>
                        <a:t>	$162,552	</a:t>
                      </a:r>
                    </a:p>
                  </a:txBody>
                  <a:tcPr marL="0" marR="9144" marT="0" marB="18288" anchor="b">
                    <a:lnL w="0"/>
                    <a:lnR w="0"/>
                    <a:lnT w="12700" cmpd="sng">
                      <a:solidFill>
                        <a:srgbClr val="000000"/>
                      </a:solidFill>
                      <a:prstDash val="solid"/>
                    </a:lnT>
                    <a:lnB w="38100" cmpd="dbl">
                      <a:solidFill>
                        <a:srgbClr val="000000"/>
                      </a:solidFill>
                      <a:prstDash val="solid"/>
                    </a:lnB>
                    <a:noFill/>
                  </a:tcPr>
                </a:tc>
                <a:tc>
                  <a:txBody>
                    <a:bodyPr/>
                    <a:lstStyle/>
                    <a:p>
                      <a:pPr algn="r">
                        <a:lnSpc>
                          <a:spcPct val="99600"/>
                        </a:lnSpc>
                        <a:tabLst>
                          <a:tab pos="289433" algn="l"/>
                          <a:tab pos="719074" algn="l"/>
                        </a:tabLst>
                      </a:pPr>
                      <a:r>
                        <a:rPr sz="1000">
                          <a:solidFill>
                            <a:srgbClr val="000000"/>
                          </a:solidFill>
                          <a:latin typeface="Arial"/>
                          <a:ea typeface="Arial"/>
                        </a:rPr>
                        <a:t>	$4,016	</a:t>
                      </a:r>
                    </a:p>
                  </a:txBody>
                  <a:tcPr marL="0" marR="9144" marT="0" marB="18288" anchor="b">
                    <a:lnL w="0"/>
                    <a:lnR w="0"/>
                    <a:lnT w="12700" cmpd="sng">
                      <a:solidFill>
                        <a:srgbClr val="000000"/>
                      </a:solidFill>
                      <a:prstDash val="solid"/>
                    </a:lnT>
                    <a:lnB w="38100" cmpd="dbl">
                      <a:solidFill>
                        <a:srgbClr val="000000"/>
                      </a:solidFill>
                      <a:prstDash val="solid"/>
                    </a:lnB>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07"/>
                  </a:ext>
                </a:extLst>
              </a:tr>
              <a:tr h="0">
                <a:tc gridSpan="2">
                  <a:txBody>
                    <a:bodyPr/>
                    <a:lstStyle/>
                    <a:p>
                      <a:endParaRPr sz="100"/>
                    </a:p>
                  </a:txBody>
                  <a:tcPr marL="0" marR="0" marT="0" marB="0" anchor="b">
                    <a:lnL w="0"/>
                    <a:lnR w="0"/>
                    <a:lnT w="0"/>
                    <a:lnB w="0"/>
                    <a:noFill/>
                  </a:tcPr>
                </a:tc>
                <a:tc hMerge="1">
                  <a:txBody>
                    <a:bodyPr/>
                    <a:lstStyle/>
                    <a:p>
                      <a:endParaRPr/>
                    </a:p>
                  </a:txBody>
                  <a:tcPr anchor="b">
                    <a:lnL w="0"/>
                    <a:lnR w="0"/>
                    <a:lnT w="0"/>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38100" cmpd="dbl">
                      <a:solidFill>
                        <a:srgbClr val="000000"/>
                      </a:solidFill>
                      <a:prstDash val="solid"/>
                    </a:lnT>
                    <a:lnB w="0"/>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08"/>
                  </a:ext>
                </a:extLst>
              </a:tr>
              <a:tr h="228600">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tc>
                  <a:txBody>
                    <a:bodyPr/>
                    <a:lstStyle/>
                    <a:p>
                      <a:endParaRPr sz="100"/>
                    </a:p>
                  </a:txBody>
                  <a:tcPr marL="0" marR="0" marT="0" marB="0" anchor="b">
                    <a:lnL w="0"/>
                    <a:lnR w="0"/>
                    <a:lnT w="0"/>
                    <a:lnB w="0"/>
                    <a:noFill/>
                  </a:tcPr>
                </a:tc>
                <a:extLst>
                  <a:ext uri="{0D108BD9-81ED-4DB2-BD59-A6C34878D82A}">
                    <a16:rowId xmlns:a16="http://schemas.microsoft.com/office/drawing/2014/main" val="10009"/>
                  </a:ext>
                </a:extLst>
              </a:tr>
            </a:tbl>
          </a:graphicData>
        </a:graphic>
      </p:graphicFrame>
      <p:sp>
        <p:nvSpPr>
          <p:cNvPr id="8" name="New shape"/>
          <p:cNvSpPr/>
          <p:nvPr/>
        </p:nvSpPr>
        <p:spPr>
          <a:xfrm>
            <a:off x="3585972" y="3229610"/>
            <a:ext cx="5486400" cy="2773426"/>
          </a:xfrm>
          <a:prstGeom prst="rect">
            <a:avLst/>
          </a:prstGeom>
          <a:noFill/>
          <a:ln w="12700">
            <a:miter/>
          </a:ln>
        </p:spPr>
        <p:style>
          <a:lnRef idx="2">
            <a:srgbClr val="000000"/>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1200" b="1" u="sng">
                <a:solidFill>
                  <a:srgbClr val="000000"/>
                </a:solidFill>
                <a:latin typeface="Arial"/>
                <a:ea typeface="Arial"/>
              </a:rPr>
              <a:t>Non-interest expense, excluding merger-related expenses, increased 2.5% from 3Q22</a:t>
            </a:r>
          </a:p>
          <a:p>
            <a:pPr algn="l" defTabSz="457200">
              <a:lnSpc>
                <a:spcPct val="100000"/>
              </a:lnSpc>
              <a:spcBef>
                <a:spcPct val="0"/>
              </a:spcBef>
              <a:spcAft>
                <a:spcPct val="0"/>
              </a:spcAft>
            </a:pPr>
            <a:endParaRPr sz="1200" b="1">
              <a:solidFill>
                <a:srgbClr val="000000"/>
              </a:solidFill>
              <a:latin typeface="Arial"/>
              <a:ea typeface="Arial"/>
            </a:endParaRPr>
          </a:p>
          <a:p>
            <a:pPr algn="l" defTabSz="457200">
              <a:lnSpc>
                <a:spcPct val="100000"/>
              </a:lnSpc>
              <a:spcBef>
                <a:spcPct val="0"/>
              </a:spcBef>
              <a:spcAft>
                <a:spcPct val="0"/>
              </a:spcAft>
            </a:pPr>
            <a:r>
              <a:rPr sz="1200" u="sng">
                <a:solidFill>
                  <a:srgbClr val="000000"/>
                </a:solidFill>
                <a:latin typeface="Arial"/>
                <a:ea typeface="Arial"/>
              </a:rPr>
              <a:t>Driven primarily by:</a:t>
            </a:r>
          </a:p>
          <a:p>
            <a:pPr algn="l" defTabSz="457200">
              <a:lnSpc>
                <a:spcPct val="100000"/>
              </a:lnSpc>
              <a:spcBef>
                <a:spcPct val="0"/>
              </a:spcBef>
              <a:spcAft>
                <a:spcPct val="0"/>
              </a:spcAft>
            </a:pPr>
            <a:endParaRPr sz="1200" b="1">
              <a:solidFill>
                <a:srgbClr val="000000"/>
              </a:solidFill>
              <a:latin typeface="Arial"/>
              <a:ea typeface="Arial"/>
            </a:endParaRPr>
          </a:p>
          <a:p>
            <a:pPr algn="l" defTabSz="457200">
              <a:lnSpc>
                <a:spcPct val="100000"/>
              </a:lnSpc>
              <a:spcBef>
                <a:spcPct val="0"/>
              </a:spcBef>
              <a:spcAft>
                <a:spcPct val="0"/>
              </a:spcAft>
            </a:pPr>
            <a:r>
              <a:rPr sz="1000" u="sng">
                <a:solidFill>
                  <a:srgbClr val="000000"/>
                </a:solidFill>
                <a:latin typeface="Arial"/>
                <a:ea typeface="Arial"/>
              </a:rPr>
              <a:t>Increases in:</a:t>
            </a:r>
          </a:p>
          <a:p>
            <a:pPr marL="285750" indent="-285877" algn="l" defTabSz="457200">
              <a:lnSpc>
                <a:spcPct val="100000"/>
              </a:lnSpc>
              <a:spcBef>
                <a:spcPct val="0"/>
              </a:spcBef>
              <a:spcAft>
                <a:spcPct val="0"/>
              </a:spcAft>
            </a:pPr>
            <a:r>
              <a:rPr sz="1000">
                <a:solidFill>
                  <a:srgbClr val="FFDE0F"/>
                </a:solidFill>
                <a:latin typeface="Wingdings"/>
                <a:ea typeface="Wingdings"/>
              </a:rPr>
              <a:t>n</a:t>
            </a:r>
            <a:r>
              <a:rPr sz="1200">
                <a:solidFill>
                  <a:srgbClr val="BFE4FF"/>
                </a:solidFill>
                <a:latin typeface="Wingdings"/>
                <a:ea typeface="Wingdings"/>
              </a:rPr>
              <a:t> </a:t>
            </a:r>
            <a:r>
              <a:rPr sz="1000">
                <a:solidFill>
                  <a:srgbClr val="000000"/>
                </a:solidFill>
                <a:latin typeface="Arial"/>
                <a:ea typeface="Arial"/>
              </a:rPr>
              <a:t>Other expense primarily due to a $1.9 million contingent liability, $0.8 million for  branch-related closures, $0.6 million in fraud-related losses and $0.5 million in marketing expenses.</a:t>
            </a:r>
          </a:p>
          <a:p>
            <a:pPr marL="285750" indent="-285877" algn="l" defTabSz="457200">
              <a:lnSpc>
                <a:spcPct val="100000"/>
              </a:lnSpc>
              <a:spcBef>
                <a:spcPct val="0"/>
              </a:spcBef>
              <a:spcAft>
                <a:spcPct val="0"/>
              </a:spcAft>
            </a:pPr>
            <a:endParaRPr sz="1000">
              <a:solidFill>
                <a:srgbClr val="000000"/>
              </a:solidFill>
              <a:latin typeface="Arial"/>
              <a:ea typeface="Arial"/>
            </a:endParaRPr>
          </a:p>
          <a:p>
            <a:pPr marL="285750" indent="-285877" algn="l" defTabSz="457200">
              <a:lnSpc>
                <a:spcPct val="100000"/>
              </a:lnSpc>
              <a:spcBef>
                <a:spcPct val="0"/>
              </a:spcBef>
              <a:spcAft>
                <a:spcPct val="0"/>
              </a:spcAft>
            </a:pPr>
            <a:r>
              <a:rPr sz="1200">
                <a:solidFill>
                  <a:srgbClr val="CCEEFF"/>
                </a:solidFill>
                <a:latin typeface="Wingdings"/>
                <a:ea typeface="Wingdings"/>
              </a:rPr>
              <a:t>n </a:t>
            </a:r>
            <a:r>
              <a:rPr sz="1000">
                <a:solidFill>
                  <a:srgbClr val="000000"/>
                </a:solidFill>
                <a:latin typeface="Arial"/>
                <a:ea typeface="Arial"/>
              </a:rPr>
              <a:t>Other Outside Services driven by technology-related services.</a:t>
            </a:r>
          </a:p>
          <a:p>
            <a:pPr marL="285750" indent="-285877" algn="l" defTabSz="457200">
              <a:lnSpc>
                <a:spcPct val="100000"/>
              </a:lnSpc>
              <a:spcBef>
                <a:spcPct val="0"/>
              </a:spcBef>
              <a:spcAft>
                <a:spcPct val="0"/>
              </a:spcAft>
            </a:pPr>
            <a:endParaRPr sz="1000">
              <a:solidFill>
                <a:srgbClr val="000000"/>
              </a:solidFill>
              <a:latin typeface="Arial"/>
              <a:ea typeface="Arial"/>
            </a:endParaRPr>
          </a:p>
          <a:p>
            <a:pPr marL="285750" indent="-285877" algn="l" defTabSz="457200">
              <a:lnSpc>
                <a:spcPct val="100000"/>
              </a:lnSpc>
              <a:spcBef>
                <a:spcPct val="0"/>
              </a:spcBef>
              <a:spcAft>
                <a:spcPct val="0"/>
              </a:spcAft>
            </a:pPr>
            <a:r>
              <a:rPr sz="1000" u="sng">
                <a:solidFill>
                  <a:srgbClr val="000000"/>
                </a:solidFill>
                <a:latin typeface="Arial"/>
                <a:ea typeface="Arial"/>
              </a:rPr>
              <a:t>Decreases in:</a:t>
            </a:r>
          </a:p>
          <a:p>
            <a:pPr marL="285750" indent="-285877" algn="l" defTabSz="457200">
              <a:lnSpc>
                <a:spcPct val="100000"/>
              </a:lnSpc>
              <a:spcBef>
                <a:spcPct val="0"/>
              </a:spcBef>
              <a:spcAft>
                <a:spcPct val="0"/>
              </a:spcAft>
            </a:pPr>
            <a:r>
              <a:rPr sz="1000">
                <a:solidFill>
                  <a:srgbClr val="0A2299"/>
                </a:solidFill>
                <a:latin typeface="Wingdings"/>
                <a:ea typeface="Wingdings"/>
              </a:rPr>
              <a:t>n</a:t>
            </a:r>
            <a:r>
              <a:rPr sz="1200">
                <a:solidFill>
                  <a:srgbClr val="BFE4FF"/>
                </a:solidFill>
                <a:latin typeface="Wingdings"/>
                <a:ea typeface="Wingdings"/>
              </a:rPr>
              <a:t> </a:t>
            </a:r>
            <a:r>
              <a:rPr sz="1000">
                <a:solidFill>
                  <a:srgbClr val="000000"/>
                </a:solidFill>
                <a:latin typeface="Arial"/>
                <a:ea typeface="Arial"/>
              </a:rPr>
              <a:t>Salaries and benefits of $1.6 million, or 1.6%.</a:t>
            </a:r>
          </a:p>
          <a:p>
            <a:pPr marL="285750" indent="-285877" algn="l" defTabSz="457200">
              <a:lnSpc>
                <a:spcPct val="100000"/>
              </a:lnSpc>
              <a:spcBef>
                <a:spcPct val="0"/>
              </a:spcBef>
              <a:spcAft>
                <a:spcPct val="0"/>
              </a:spcAft>
            </a:pPr>
            <a:endParaRPr sz="1000">
              <a:solidFill>
                <a:srgbClr val="000000"/>
              </a:solidFill>
              <a:latin typeface="Arial"/>
              <a:ea typeface="Arial"/>
            </a:endParaRPr>
          </a:p>
          <a:p>
            <a:pPr marL="285750" indent="-285877" algn="l" defTabSz="457200">
              <a:lnSpc>
                <a:spcPct val="100000"/>
              </a:lnSpc>
              <a:spcBef>
                <a:spcPct val="0"/>
              </a:spcBef>
              <a:spcAft>
                <a:spcPct val="0"/>
              </a:spcAft>
            </a:pPr>
            <a:endParaRPr sz="1200" i="1">
              <a:solidFill>
                <a:srgbClr val="000000"/>
              </a:solidFill>
              <a:latin typeface="Wingdings"/>
              <a:ea typeface="Wingdings"/>
            </a:endParaRPr>
          </a:p>
          <a:p>
            <a:pPr marL="285750" indent="-285877" algn="l" defTabSz="457200">
              <a:lnSpc>
                <a:spcPct val="100000"/>
              </a:lnSpc>
              <a:spcBef>
                <a:spcPct val="0"/>
              </a:spcBef>
              <a:spcAft>
                <a:spcPct val="0"/>
              </a:spcAft>
            </a:pPr>
            <a:endParaRPr sz="1200">
              <a:solidFill>
                <a:srgbClr val="000000"/>
              </a:solidFill>
              <a:latin typeface="Wingdings"/>
              <a:ea typeface="Wingdings"/>
            </a:endParaRPr>
          </a:p>
          <a:p>
            <a:pPr marL="285750" indent="-285877" algn="l" defTabSz="457200">
              <a:lnSpc>
                <a:spcPct val="100000"/>
              </a:lnSpc>
              <a:spcBef>
                <a:spcPct val="0"/>
              </a:spcBef>
              <a:spcAft>
                <a:spcPct val="0"/>
              </a:spcAft>
            </a:pPr>
            <a:endParaRPr sz="1000">
              <a:solidFill>
                <a:srgbClr val="000000"/>
              </a:solidFill>
              <a:latin typeface="Arial"/>
              <a:ea typeface="Arial"/>
            </a:endParaRPr>
          </a:p>
          <a:p>
            <a:pPr marL="285750" indent="-285877" algn="l" defTabSz="457200">
              <a:lnSpc>
                <a:spcPct val="100000"/>
              </a:lnSpc>
              <a:spcBef>
                <a:spcPct val="0"/>
              </a:spcBef>
              <a:spcAft>
                <a:spcPct val="0"/>
              </a:spcAft>
            </a:pPr>
            <a:r>
              <a:rPr sz="1000">
                <a:solidFill>
                  <a:srgbClr val="000000"/>
                </a:solidFill>
                <a:latin typeface="Arial"/>
                <a:ea typeface="Arial"/>
              </a:rPr>
              <a:t>.</a:t>
            </a:r>
          </a:p>
          <a:p>
            <a:pPr marL="285750" indent="-285877" algn="l" defTabSz="457200">
              <a:lnSpc>
                <a:spcPct val="100000"/>
              </a:lnSpc>
              <a:spcBef>
                <a:spcPct val="0"/>
              </a:spcBef>
              <a:spcAft>
                <a:spcPct val="0"/>
              </a:spcAft>
            </a:pPr>
            <a:endParaRPr sz="1000">
              <a:solidFill>
                <a:srgbClr val="000000"/>
              </a:solidFill>
              <a:latin typeface="Arial"/>
              <a:ea typeface="Arial"/>
            </a:endParaRPr>
          </a:p>
          <a:p>
            <a:pPr marL="285750" indent="-285877" algn="l" defTabSz="457200">
              <a:lnSpc>
                <a:spcPct val="100000"/>
              </a:lnSpc>
              <a:spcBef>
                <a:spcPct val="0"/>
              </a:spcBef>
              <a:spcAft>
                <a:spcPct val="0"/>
              </a:spcAft>
            </a:pPr>
            <a:endParaRPr sz="1200">
              <a:solidFill>
                <a:srgbClr val="000000"/>
              </a:solidFill>
              <a:latin typeface="Wingdings"/>
              <a:ea typeface="Wingdings"/>
            </a:endParaRPr>
          </a:p>
          <a:p>
            <a:pPr marL="285750" indent="-285877" algn="l" defTabSz="457200">
              <a:lnSpc>
                <a:spcPct val="100000"/>
              </a:lnSpc>
              <a:spcBef>
                <a:spcPct val="0"/>
              </a:spcBef>
              <a:spcAft>
                <a:spcPct val="0"/>
              </a:spcAft>
            </a:pPr>
            <a:endParaRPr sz="1000" i="1">
              <a:solidFill>
                <a:srgbClr val="000000"/>
              </a:solidFill>
              <a:latin typeface="Wingdings"/>
              <a:ea typeface="Wingdings"/>
            </a:endParaRPr>
          </a:p>
          <a:p>
            <a:pPr marL="285750" indent="-285877" algn="l" defTabSz="457200">
              <a:lnSpc>
                <a:spcPct val="100000"/>
              </a:lnSpc>
              <a:spcBef>
                <a:spcPct val="0"/>
              </a:spcBef>
              <a:spcAft>
                <a:spcPct val="0"/>
              </a:spcAft>
            </a:pPr>
            <a:endParaRPr sz="1000" i="1">
              <a:solidFill>
                <a:srgbClr val="000000"/>
              </a:solidFill>
              <a:latin typeface="Wingdings"/>
              <a:ea typeface="Wingdings"/>
            </a:endParaRPr>
          </a:p>
          <a:p>
            <a:pPr marL="285750" indent="-285877" algn="l" defTabSz="457200">
              <a:lnSpc>
                <a:spcPct val="100000"/>
              </a:lnSpc>
              <a:spcBef>
                <a:spcPct val="0"/>
              </a:spcBef>
              <a:spcAft>
                <a:spcPct val="0"/>
              </a:spcAft>
            </a:pPr>
            <a:endParaRPr sz="1200">
              <a:solidFill>
                <a:srgbClr val="000000"/>
              </a:solidFill>
              <a:latin typeface="Wingdings"/>
              <a:ea typeface="Wingdings"/>
            </a:endParaRPr>
          </a:p>
          <a:p>
            <a:pPr marL="285750" indent="-285877" algn="l" defTabSz="457200">
              <a:lnSpc>
                <a:spcPct val="100000"/>
              </a:lnSpc>
              <a:spcBef>
                <a:spcPct val="0"/>
              </a:spcBef>
              <a:spcAft>
                <a:spcPct val="0"/>
              </a:spcAft>
            </a:pPr>
            <a:r>
              <a:rPr sz="1000">
                <a:solidFill>
                  <a:srgbClr val="0A2299"/>
                </a:solidFill>
                <a:latin typeface="Wingdings"/>
                <a:ea typeface="Wingdings"/>
              </a:rPr>
              <a:t> </a:t>
            </a:r>
          </a:p>
          <a:p>
            <a:pPr marL="285750" algn="l" defTabSz="457200">
              <a:lnSpc>
                <a:spcPct val="100000"/>
              </a:lnSpc>
              <a:spcBef>
                <a:spcPct val="0"/>
              </a:spcBef>
              <a:spcAft>
                <a:spcPct val="0"/>
              </a:spcAft>
            </a:pPr>
            <a:endParaRPr sz="1200">
              <a:solidFill>
                <a:srgbClr val="000000"/>
              </a:solidFill>
              <a:latin typeface="Wingdings"/>
              <a:ea typeface="Wingdings"/>
            </a:endParaRPr>
          </a:p>
          <a:p>
            <a:pPr marL="285750" indent="-285877" algn="l" defTabSz="457200">
              <a:lnSpc>
                <a:spcPct val="100000"/>
              </a:lnSpc>
              <a:spcBef>
                <a:spcPct val="0"/>
              </a:spcBef>
              <a:spcAft>
                <a:spcPct val="0"/>
              </a:spcAft>
            </a:pPr>
            <a:endParaRPr sz="1200">
              <a:solidFill>
                <a:srgbClr val="000000"/>
              </a:solidFill>
              <a:latin typeface="Wingdings"/>
              <a:ea typeface="Wingdings"/>
            </a:endParaRPr>
          </a:p>
          <a:p>
            <a:pPr marL="285750" indent="-285877" algn="l" defTabSz="457200">
              <a:lnSpc>
                <a:spcPct val="100000"/>
              </a:lnSpc>
              <a:spcBef>
                <a:spcPct val="0"/>
              </a:spcBef>
              <a:spcAft>
                <a:spcPct val="0"/>
              </a:spcAft>
            </a:pPr>
            <a:r>
              <a:rPr sz="1200">
                <a:solidFill>
                  <a:srgbClr val="FFDE0F"/>
                </a:solidFill>
                <a:latin typeface="Wingdings"/>
                <a:ea typeface="Wingdings"/>
              </a:rPr>
              <a:t> </a:t>
            </a:r>
          </a:p>
          <a:p>
            <a:pPr marL="285750" indent="-285877" algn="l" defTabSz="457200">
              <a:lnSpc>
                <a:spcPct val="100000"/>
              </a:lnSpc>
              <a:spcBef>
                <a:spcPct val="0"/>
              </a:spcBef>
              <a:spcAft>
                <a:spcPct val="0"/>
              </a:spcAft>
            </a:pPr>
            <a:r>
              <a:rPr sz="1200">
                <a:solidFill>
                  <a:srgbClr val="FFDE0F"/>
                </a:solidFill>
                <a:latin typeface="Wingdings"/>
                <a:ea typeface="Wingdings"/>
              </a:rPr>
              <a:t> </a:t>
            </a:r>
          </a:p>
          <a:p>
            <a:pPr marL="285750" algn="l" defTabSz="457200">
              <a:lnSpc>
                <a:spcPct val="100000"/>
              </a:lnSpc>
              <a:spcBef>
                <a:spcPct val="0"/>
              </a:spcBef>
              <a:spcAft>
                <a:spcPct val="0"/>
              </a:spcAft>
            </a:pPr>
            <a:endParaRPr sz="1200">
              <a:solidFill>
                <a:srgbClr val="000000"/>
              </a:solidFill>
              <a:latin typeface="Arial"/>
              <a:ea typeface="Arial"/>
            </a:endParaRPr>
          </a:p>
          <a:p>
            <a:pPr algn="l" defTabSz="457200">
              <a:lnSpc>
                <a:spcPct val="100000"/>
              </a:lnSpc>
              <a:spcBef>
                <a:spcPct val="0"/>
              </a:spcBef>
              <a:spcAft>
                <a:spcPct val="0"/>
              </a:spcAft>
            </a:pPr>
            <a:endParaRPr sz="1200">
              <a:solidFill>
                <a:srgbClr val="000000"/>
              </a:solidFill>
              <a:latin typeface="Arial"/>
              <a:ea typeface="Arial"/>
            </a:endParaRPr>
          </a:p>
        </p:txBody>
      </p:sp>
      <p:sp>
        <p:nvSpPr>
          <p:cNvPr id="9" name="New shape"/>
          <p:cNvSpPr/>
          <p:nvPr/>
        </p:nvSpPr>
        <p:spPr>
          <a:xfrm>
            <a:off x="1678813" y="6439281"/>
            <a:ext cx="4459224" cy="276987"/>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just" defTabSz="457200">
              <a:lnSpc>
                <a:spcPct val="100000"/>
              </a:lnSpc>
              <a:spcBef>
                <a:spcPct val="0"/>
              </a:spcBef>
              <a:spcAft>
                <a:spcPct val="0"/>
              </a:spcAft>
            </a:pPr>
            <a:r>
              <a:rPr sz="1200" i="1" baseline="30000">
                <a:solidFill>
                  <a:srgbClr val="000000"/>
                </a:solidFill>
                <a:latin typeface="Calibri"/>
                <a:ea typeface="Calibri"/>
              </a:rPr>
              <a:t>(1) </a:t>
            </a:r>
            <a:r>
              <a:rPr sz="1200" i="1">
                <a:solidFill>
                  <a:srgbClr val="000000"/>
                </a:solidFill>
                <a:latin typeface="Calibri"/>
                <a:ea typeface="Calibri"/>
              </a:rPr>
              <a:t>Excluding merger-related expenses</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365125" y="298450"/>
            <a:ext cx="8341868" cy="431800"/>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90000"/>
              </a:lnSpc>
              <a:spcBef>
                <a:spcPct val="0"/>
              </a:spcBef>
              <a:spcAft>
                <a:spcPct val="0"/>
              </a:spcAft>
            </a:pPr>
            <a:r>
              <a:rPr sz="3200" b="1">
                <a:solidFill>
                  <a:srgbClr val="004689"/>
                </a:solidFill>
                <a:latin typeface="Arial"/>
                <a:ea typeface="Arial"/>
              </a:rPr>
              <a:t>CAPITAL POSITION REMAINS STRONG</a:t>
            </a:r>
            <a:r>
              <a:rPr sz="3200" b="1" baseline="30000">
                <a:solidFill>
                  <a:srgbClr val="004689"/>
                </a:solidFill>
                <a:latin typeface="Arial"/>
                <a:ea typeface="Arial"/>
              </a:rPr>
              <a:t>(1)</a:t>
            </a:r>
          </a:p>
        </p:txBody>
      </p:sp>
      <p:sp>
        <p:nvSpPr>
          <p:cNvPr id="3" name="New shape"/>
          <p:cNvSpPr/>
          <p:nvPr/>
        </p:nvSpPr>
        <p:spPr>
          <a:xfrm>
            <a:off x="8706993" y="6397625"/>
            <a:ext cx="432181" cy="360299"/>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pPr algn="ctr" defTabSz="457200">
              <a:lnSpc>
                <a:spcPct val="100000"/>
              </a:lnSpc>
              <a:spcBef>
                <a:spcPct val="0"/>
              </a:spcBef>
              <a:spcAft>
                <a:spcPct val="0"/>
              </a:spcAft>
            </a:pPr>
            <a:fld id="{852FB257-8A21-48D1-AFC7-5A61353BC247}" type="slidenum">
              <a:rPr sz="1200">
                <a:solidFill>
                  <a:srgbClr val="FFFFFF"/>
                </a:solidFill>
                <a:latin typeface="Arial"/>
                <a:ea typeface="Arial"/>
              </a:rPr>
              <a:t>8</a:t>
            </a:fld>
            <a:endParaRPr sz="1200">
              <a:solidFill>
                <a:srgbClr val="FFFFFF"/>
              </a:solidFill>
              <a:latin typeface="Arial"/>
              <a:ea typeface="Arial"/>
            </a:endParaRPr>
          </a:p>
        </p:txBody>
      </p:sp>
      <p:sp>
        <p:nvSpPr>
          <p:cNvPr id="4" name="New shape"/>
          <p:cNvSpPr/>
          <p:nvPr/>
        </p:nvSpPr>
        <p:spPr>
          <a:xfrm>
            <a:off x="1338072" y="6329680"/>
            <a:ext cx="7137527" cy="923290"/>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marL="228600" lvl="1" indent="-228600" algn="l" defTabSz="457200">
              <a:lnSpc>
                <a:spcPct val="100000"/>
              </a:lnSpc>
              <a:spcBef>
                <a:spcPct val="0"/>
              </a:spcBef>
              <a:spcAft>
                <a:spcPct val="0"/>
              </a:spcAft>
              <a:buAutoNum type="arabicPeriod"/>
            </a:pPr>
            <a:r>
              <a:rPr sz="900" i="1">
                <a:solidFill>
                  <a:srgbClr val="000000"/>
                </a:solidFill>
                <a:latin typeface="Calibri"/>
                <a:ea typeface="Calibri"/>
              </a:rPr>
              <a:t>Regulatory capital ratios and excess capital amounts as of December 31, 2022 are preliminary.</a:t>
            </a:r>
          </a:p>
          <a:p>
            <a:pPr marL="228600" lvl="1" indent="-228600" algn="l" defTabSz="457200">
              <a:lnSpc>
                <a:spcPct val="100000"/>
              </a:lnSpc>
              <a:spcBef>
                <a:spcPct val="0"/>
              </a:spcBef>
              <a:spcAft>
                <a:spcPct val="0"/>
              </a:spcAft>
              <a:buAutoNum type="arabicPeriod" startAt="2"/>
            </a:pPr>
            <a:r>
              <a:rPr sz="900" i="1">
                <a:solidFill>
                  <a:srgbClr val="000000"/>
                </a:solidFill>
                <a:latin typeface="Calibri"/>
                <a:ea typeface="Calibri"/>
              </a:rPr>
              <a:t>Excesses shown are to regulatory minimums, including the 250 basis point capital conservation buffer, except for Tier 1 Leverage which is the well-capitalized minimum. </a:t>
            </a:r>
          </a:p>
          <a:p>
            <a:pPr marL="228600" indent="-228600" algn="l" defTabSz="457200">
              <a:lnSpc>
                <a:spcPct val="100000"/>
              </a:lnSpc>
              <a:spcBef>
                <a:spcPct val="0"/>
              </a:spcBef>
              <a:spcAft>
                <a:spcPct val="0"/>
              </a:spcAft>
            </a:pPr>
            <a:endParaRPr sz="900" i="1">
              <a:solidFill>
                <a:srgbClr val="000000"/>
              </a:solidFill>
              <a:latin typeface="Calibri"/>
              <a:ea typeface="Calibri"/>
            </a:endParaRPr>
          </a:p>
          <a:p>
            <a:pPr algn="l" defTabSz="457200">
              <a:lnSpc>
                <a:spcPct val="100000"/>
              </a:lnSpc>
              <a:spcBef>
                <a:spcPct val="0"/>
              </a:spcBef>
              <a:spcAft>
                <a:spcPct val="0"/>
              </a:spcAft>
            </a:pPr>
            <a:endParaRPr sz="900" i="1">
              <a:solidFill>
                <a:srgbClr val="000000"/>
              </a:solidFill>
              <a:latin typeface="Calibri"/>
              <a:ea typeface="Calibri"/>
            </a:endParaRPr>
          </a:p>
        </p:txBody>
      </p:sp>
      <p:sp>
        <p:nvSpPr>
          <p:cNvPr id="5" name="New shape"/>
          <p:cNvSpPr/>
          <p:nvPr/>
        </p:nvSpPr>
        <p:spPr>
          <a:xfrm>
            <a:off x="1338072" y="1332230"/>
            <a:ext cx="6395847" cy="4193413"/>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6" name="New picture"/>
          <p:cNvPicPr/>
          <p:nvPr/>
        </p:nvPicPr>
        <p:blipFill>
          <a:blip r:embed="rId2"/>
          <a:stretch>
            <a:fillRect/>
          </a:stretch>
        </p:blipFill>
        <p:spPr>
          <a:xfrm>
            <a:off x="1338072" y="1332230"/>
            <a:ext cx="6395847" cy="4193413"/>
          </a:xfrm>
          <a:prstGeom prst="rect">
            <a:avLst/>
          </a:prstGeom>
        </p:spPr>
      </p:pic>
      <p:sp>
        <p:nvSpPr>
          <p:cNvPr id="7" name="New shape"/>
          <p:cNvSpPr/>
          <p:nvPr/>
        </p:nvSpPr>
        <p:spPr>
          <a:xfrm>
            <a:off x="2314956" y="3145790"/>
            <a:ext cx="734314" cy="277749"/>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ctr" defTabSz="457200">
              <a:lnSpc>
                <a:spcPct val="100000"/>
              </a:lnSpc>
              <a:spcBef>
                <a:spcPct val="0"/>
              </a:spcBef>
              <a:spcAft>
                <a:spcPct val="0"/>
              </a:spcAft>
            </a:pPr>
            <a:r>
              <a:rPr sz="1100">
                <a:solidFill>
                  <a:srgbClr val="FFFFFF"/>
                </a:solidFill>
                <a:latin typeface="Arial"/>
                <a:ea typeface="Arial"/>
              </a:rPr>
              <a:t>$1,142</a:t>
            </a:r>
          </a:p>
        </p:txBody>
      </p:sp>
      <p:sp>
        <p:nvSpPr>
          <p:cNvPr id="8" name="New shape"/>
          <p:cNvSpPr/>
          <p:nvPr/>
        </p:nvSpPr>
        <p:spPr>
          <a:xfrm>
            <a:off x="5230495" y="2707767"/>
            <a:ext cx="511937" cy="24942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ctr" defTabSz="457200">
              <a:lnSpc>
                <a:spcPct val="100000"/>
              </a:lnSpc>
              <a:spcBef>
                <a:spcPct val="0"/>
              </a:spcBef>
              <a:spcAft>
                <a:spcPct val="0"/>
              </a:spcAft>
            </a:pPr>
            <a:r>
              <a:rPr sz="1100">
                <a:solidFill>
                  <a:srgbClr val="FFFFFF"/>
                </a:solidFill>
                <a:latin typeface="Arial"/>
                <a:ea typeface="Arial"/>
              </a:rPr>
              <a:t>$524</a:t>
            </a:r>
          </a:p>
        </p:txBody>
      </p:sp>
      <p:sp>
        <p:nvSpPr>
          <p:cNvPr id="9" name="New shape"/>
          <p:cNvSpPr/>
          <p:nvPr/>
        </p:nvSpPr>
        <p:spPr>
          <a:xfrm>
            <a:off x="3851402" y="2885059"/>
            <a:ext cx="511937" cy="26073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1100">
                <a:solidFill>
                  <a:srgbClr val="FFFFFF"/>
                </a:solidFill>
                <a:latin typeface="Arial"/>
                <a:ea typeface="Arial"/>
              </a:rPr>
              <a:t>$668</a:t>
            </a:r>
          </a:p>
        </p:txBody>
      </p:sp>
      <p:sp>
        <p:nvSpPr>
          <p:cNvPr id="10" name="New shape"/>
          <p:cNvSpPr/>
          <p:nvPr/>
        </p:nvSpPr>
        <p:spPr>
          <a:xfrm>
            <a:off x="6561201" y="2176018"/>
            <a:ext cx="634365" cy="273812"/>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ctr" defTabSz="457200">
              <a:lnSpc>
                <a:spcPct val="100000"/>
              </a:lnSpc>
              <a:spcBef>
                <a:spcPct val="0"/>
              </a:spcBef>
              <a:spcAft>
                <a:spcPct val="0"/>
              </a:spcAft>
            </a:pPr>
            <a:r>
              <a:rPr sz="1100">
                <a:solidFill>
                  <a:srgbClr val="FFFFFF"/>
                </a:solidFill>
                <a:latin typeface="Arial"/>
                <a:ea typeface="Arial"/>
              </a:rPr>
              <a:t>$681</a:t>
            </a:r>
          </a:p>
        </p:txBody>
      </p:sp>
      <p:sp>
        <p:nvSpPr>
          <p:cNvPr id="11" name="New shape"/>
          <p:cNvSpPr/>
          <p:nvPr/>
        </p:nvSpPr>
        <p:spPr>
          <a:xfrm>
            <a:off x="3486277" y="730250"/>
            <a:ext cx="1869567" cy="273812"/>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1200" i="1">
                <a:solidFill>
                  <a:srgbClr val="000000"/>
                </a:solidFill>
                <a:latin typeface="Calibri"/>
                <a:ea typeface="Calibri"/>
              </a:rPr>
              <a:t>(as of December 31, 2022)  </a:t>
            </a:r>
          </a:p>
        </p:txBody>
      </p:sp>
      <p:sp>
        <p:nvSpPr>
          <p:cNvPr id="12" name="New shape"/>
          <p:cNvSpPr/>
          <p:nvPr/>
        </p:nvSpPr>
        <p:spPr>
          <a:xfrm>
            <a:off x="4229735" y="1037844"/>
            <a:ext cx="1696593" cy="198374"/>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endParaRPr sz="1800">
              <a:solidFill>
                <a:srgbClr val="000000"/>
              </a:solidFill>
              <a:latin typeface="Calibri"/>
              <a:ea typeface="Calibri"/>
            </a:endParaRPr>
          </a:p>
        </p:txBody>
      </p:sp>
      <p:sp>
        <p:nvSpPr>
          <p:cNvPr id="13" name="New shape"/>
          <p:cNvSpPr/>
          <p:nvPr/>
        </p:nvSpPr>
        <p:spPr>
          <a:xfrm>
            <a:off x="588518" y="890016"/>
            <a:ext cx="1726438" cy="228092"/>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1200">
                <a:solidFill>
                  <a:srgbClr val="000000"/>
                </a:solidFill>
                <a:latin typeface="Calibri"/>
                <a:ea typeface="Calibri"/>
              </a:rPr>
              <a:t>(dollars in millions)</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442595" y="206883"/>
            <a:ext cx="8085709" cy="1041400"/>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3200" b="1">
                <a:solidFill>
                  <a:srgbClr val="00497F"/>
                </a:solidFill>
                <a:latin typeface="Arial"/>
                <a:ea typeface="Arial"/>
              </a:rPr>
              <a:t>2023 OUTLOOK</a:t>
            </a:r>
            <a:r>
              <a:rPr sz="3200" b="1" baseline="30000">
                <a:solidFill>
                  <a:srgbClr val="00497F"/>
                </a:solidFill>
                <a:latin typeface="Arial"/>
                <a:ea typeface="Arial"/>
              </a:rPr>
              <a:t> </a:t>
            </a:r>
          </a:p>
        </p:txBody>
      </p:sp>
      <p:sp>
        <p:nvSpPr>
          <p:cNvPr id="3" name="New shape"/>
          <p:cNvSpPr/>
          <p:nvPr/>
        </p:nvSpPr>
        <p:spPr>
          <a:xfrm>
            <a:off x="8706993" y="6397625"/>
            <a:ext cx="432181" cy="360299"/>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pPr algn="ctr" defTabSz="457200">
              <a:lnSpc>
                <a:spcPct val="100000"/>
              </a:lnSpc>
              <a:spcBef>
                <a:spcPct val="0"/>
              </a:spcBef>
              <a:spcAft>
                <a:spcPct val="0"/>
              </a:spcAft>
            </a:pPr>
            <a:fld id="{5AB49775-E632-4982-A9B6-E3E97C1138A8}" type="slidenum">
              <a:rPr sz="1200">
                <a:solidFill>
                  <a:srgbClr val="FFFFFF"/>
                </a:solidFill>
                <a:latin typeface="Arial"/>
                <a:ea typeface="Arial"/>
              </a:rPr>
              <a:t>9</a:t>
            </a:fld>
            <a:endParaRPr sz="1200">
              <a:solidFill>
                <a:srgbClr val="FFFFFF"/>
              </a:solidFill>
              <a:latin typeface="Arial"/>
              <a:ea typeface="Arial"/>
            </a:endParaRPr>
          </a:p>
        </p:txBody>
      </p:sp>
      <p:sp>
        <p:nvSpPr>
          <p:cNvPr id="4" name="New shape"/>
          <p:cNvSpPr/>
          <p:nvPr/>
        </p:nvSpPr>
        <p:spPr>
          <a:xfrm>
            <a:off x="484251" y="929005"/>
            <a:ext cx="7887970" cy="412750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2200" b="1" u="sng">
                <a:solidFill>
                  <a:srgbClr val="000000"/>
                </a:solidFill>
                <a:latin typeface="Calibri"/>
                <a:ea typeface="Calibri"/>
              </a:rPr>
              <a:t>Net interest income</a:t>
            </a:r>
            <a:r>
              <a:rPr sz="2200">
                <a:solidFill>
                  <a:srgbClr val="000000"/>
                </a:solidFill>
                <a:latin typeface="Calibri"/>
                <a:ea typeface="Calibri"/>
              </a:rPr>
              <a:t>:     $895 - $915 million</a:t>
            </a:r>
            <a:r>
              <a:rPr sz="1600" baseline="30000">
                <a:solidFill>
                  <a:srgbClr val="000000"/>
                </a:solidFill>
                <a:latin typeface="Calibri"/>
                <a:ea typeface="Calibri"/>
              </a:rPr>
              <a:t>(1)</a:t>
            </a:r>
            <a:r>
              <a:rPr sz="1600">
                <a:solidFill>
                  <a:srgbClr val="000000"/>
                </a:solidFill>
                <a:latin typeface="Calibri"/>
                <a:ea typeface="Calibri"/>
              </a:rPr>
              <a:t> </a:t>
            </a:r>
          </a:p>
          <a:p>
            <a:pPr algn="l" defTabSz="457200">
              <a:lnSpc>
                <a:spcPct val="100000"/>
              </a:lnSpc>
              <a:spcBef>
                <a:spcPct val="0"/>
              </a:spcBef>
              <a:spcAft>
                <a:spcPct val="0"/>
              </a:spcAft>
            </a:pPr>
            <a:endParaRPr sz="2200">
              <a:solidFill>
                <a:srgbClr val="000000"/>
              </a:solidFill>
              <a:latin typeface="Calibri"/>
              <a:ea typeface="Calibri"/>
            </a:endParaRPr>
          </a:p>
          <a:p>
            <a:pPr algn="l" defTabSz="457200">
              <a:lnSpc>
                <a:spcPct val="100000"/>
              </a:lnSpc>
              <a:spcBef>
                <a:spcPct val="0"/>
              </a:spcBef>
              <a:spcAft>
                <a:spcPct val="0"/>
              </a:spcAft>
            </a:pPr>
            <a:r>
              <a:rPr sz="2200" b="1" u="sng">
                <a:solidFill>
                  <a:srgbClr val="000000"/>
                </a:solidFill>
                <a:latin typeface="Calibri"/>
                <a:ea typeface="Calibri"/>
              </a:rPr>
              <a:t>Non-interest income</a:t>
            </a:r>
            <a:r>
              <a:rPr sz="2200">
                <a:solidFill>
                  <a:srgbClr val="000000"/>
                </a:solidFill>
                <a:latin typeface="Calibri"/>
                <a:ea typeface="Calibri"/>
              </a:rPr>
              <a:t>:    $220 - $235 million</a:t>
            </a:r>
            <a:r>
              <a:rPr sz="1600" baseline="30000">
                <a:solidFill>
                  <a:srgbClr val="000000"/>
                </a:solidFill>
                <a:latin typeface="Calibri"/>
                <a:ea typeface="Calibri"/>
              </a:rPr>
              <a:t>(2)</a:t>
            </a:r>
          </a:p>
          <a:p>
            <a:pPr algn="l" defTabSz="457200">
              <a:lnSpc>
                <a:spcPct val="100000"/>
              </a:lnSpc>
              <a:spcBef>
                <a:spcPct val="0"/>
              </a:spcBef>
              <a:spcAft>
                <a:spcPct val="0"/>
              </a:spcAft>
            </a:pPr>
            <a:endParaRPr sz="2200">
              <a:solidFill>
                <a:srgbClr val="000000"/>
              </a:solidFill>
              <a:latin typeface="Calibri"/>
              <a:ea typeface="Calibri"/>
            </a:endParaRPr>
          </a:p>
          <a:p>
            <a:pPr algn="l" defTabSz="457200">
              <a:lnSpc>
                <a:spcPct val="100000"/>
              </a:lnSpc>
              <a:spcBef>
                <a:spcPct val="0"/>
              </a:spcBef>
              <a:spcAft>
                <a:spcPct val="0"/>
              </a:spcAft>
            </a:pPr>
            <a:r>
              <a:rPr sz="2200" b="1" u="sng">
                <a:solidFill>
                  <a:srgbClr val="000000"/>
                </a:solidFill>
                <a:latin typeface="Calibri"/>
                <a:ea typeface="Calibri"/>
              </a:rPr>
              <a:t>Non-interest expense</a:t>
            </a:r>
            <a:r>
              <a:rPr sz="2200">
                <a:solidFill>
                  <a:srgbClr val="000000"/>
                </a:solidFill>
                <a:latin typeface="Calibri"/>
                <a:ea typeface="Calibri"/>
              </a:rPr>
              <a:t>:  $645 - $665 million</a:t>
            </a:r>
          </a:p>
          <a:p>
            <a:pPr algn="l" defTabSz="457200">
              <a:lnSpc>
                <a:spcPct val="100000"/>
              </a:lnSpc>
              <a:spcBef>
                <a:spcPct val="0"/>
              </a:spcBef>
              <a:spcAft>
                <a:spcPct val="0"/>
              </a:spcAft>
            </a:pPr>
            <a:endParaRPr sz="2200">
              <a:solidFill>
                <a:srgbClr val="000000"/>
              </a:solidFill>
              <a:latin typeface="Calibri"/>
              <a:ea typeface="Calibri"/>
            </a:endParaRPr>
          </a:p>
          <a:p>
            <a:pPr algn="l" defTabSz="457200">
              <a:lnSpc>
                <a:spcPct val="100000"/>
              </a:lnSpc>
              <a:spcBef>
                <a:spcPct val="0"/>
              </a:spcBef>
              <a:spcAft>
                <a:spcPct val="0"/>
              </a:spcAft>
            </a:pPr>
            <a:r>
              <a:rPr sz="2200" b="1" u="sng">
                <a:solidFill>
                  <a:srgbClr val="000000"/>
                </a:solidFill>
                <a:latin typeface="Calibri"/>
                <a:ea typeface="Calibri"/>
              </a:rPr>
              <a:t>Effective tax rate</a:t>
            </a:r>
            <a:r>
              <a:rPr sz="2200">
                <a:solidFill>
                  <a:srgbClr val="000000"/>
                </a:solidFill>
                <a:latin typeface="Calibri"/>
                <a:ea typeface="Calibri"/>
              </a:rPr>
              <a:t>:           19.0% +/-</a:t>
            </a:r>
          </a:p>
          <a:p>
            <a:pPr algn="l" defTabSz="457200">
              <a:lnSpc>
                <a:spcPct val="100000"/>
              </a:lnSpc>
              <a:spcBef>
                <a:spcPct val="0"/>
              </a:spcBef>
              <a:spcAft>
                <a:spcPct val="0"/>
              </a:spcAft>
            </a:pPr>
            <a:endParaRPr sz="2200">
              <a:solidFill>
                <a:srgbClr val="000000"/>
              </a:solidFill>
              <a:latin typeface="Calibri"/>
              <a:ea typeface="Calibri"/>
            </a:endParaRPr>
          </a:p>
          <a:p>
            <a:pPr algn="l" defTabSz="457200">
              <a:lnSpc>
                <a:spcPct val="100000"/>
              </a:lnSpc>
              <a:spcBef>
                <a:spcPct val="0"/>
              </a:spcBef>
              <a:spcAft>
                <a:spcPct val="0"/>
              </a:spcAft>
            </a:pPr>
            <a:endParaRPr sz="2200">
              <a:solidFill>
                <a:srgbClr val="000000"/>
              </a:solidFill>
              <a:latin typeface="Calibri"/>
              <a:ea typeface="Calibri"/>
            </a:endParaRPr>
          </a:p>
          <a:p>
            <a:pPr algn="l" defTabSz="457200">
              <a:lnSpc>
                <a:spcPct val="100000"/>
              </a:lnSpc>
              <a:spcBef>
                <a:spcPct val="0"/>
              </a:spcBef>
              <a:spcAft>
                <a:spcPct val="0"/>
              </a:spcAft>
            </a:pPr>
            <a:endParaRPr sz="2200">
              <a:solidFill>
                <a:srgbClr val="000000"/>
              </a:solidFill>
              <a:latin typeface="Calibri"/>
              <a:ea typeface="Calibri"/>
            </a:endParaRPr>
          </a:p>
          <a:p>
            <a:pPr algn="l" defTabSz="457200">
              <a:lnSpc>
                <a:spcPct val="100000"/>
              </a:lnSpc>
              <a:spcBef>
                <a:spcPct val="0"/>
              </a:spcBef>
              <a:spcAft>
                <a:spcPct val="0"/>
              </a:spcAft>
            </a:pPr>
            <a:endParaRPr sz="2200">
              <a:solidFill>
                <a:srgbClr val="000000"/>
              </a:solidFill>
              <a:latin typeface="Calibri"/>
              <a:ea typeface="Calibri"/>
            </a:endParaRPr>
          </a:p>
          <a:p>
            <a:pPr algn="l" defTabSz="457200">
              <a:lnSpc>
                <a:spcPct val="100000"/>
              </a:lnSpc>
              <a:spcBef>
                <a:spcPct val="0"/>
              </a:spcBef>
              <a:spcAft>
                <a:spcPct val="0"/>
              </a:spcAft>
            </a:pPr>
            <a:endParaRPr sz="2200">
              <a:solidFill>
                <a:srgbClr val="000000"/>
              </a:solidFill>
              <a:latin typeface="Calibri"/>
              <a:ea typeface="Calibri"/>
            </a:endParaRPr>
          </a:p>
          <a:p>
            <a:pPr algn="l" defTabSz="457200">
              <a:lnSpc>
                <a:spcPct val="100000"/>
              </a:lnSpc>
              <a:spcBef>
                <a:spcPct val="0"/>
              </a:spcBef>
              <a:spcAft>
                <a:spcPct val="0"/>
              </a:spcAft>
            </a:pPr>
            <a:endParaRPr sz="2200">
              <a:solidFill>
                <a:srgbClr val="000000"/>
              </a:solidFill>
              <a:latin typeface="Calibri"/>
              <a:ea typeface="Calibri"/>
            </a:endParaRPr>
          </a:p>
        </p:txBody>
      </p:sp>
      <p:sp>
        <p:nvSpPr>
          <p:cNvPr id="5" name="New shape"/>
          <p:cNvSpPr/>
          <p:nvPr/>
        </p:nvSpPr>
        <p:spPr>
          <a:xfrm>
            <a:off x="618363" y="4809236"/>
            <a:ext cx="7684897" cy="1387983"/>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just" defTabSz="457200">
              <a:lnSpc>
                <a:spcPct val="100000"/>
              </a:lnSpc>
              <a:spcBef>
                <a:spcPct val="0"/>
              </a:spcBef>
              <a:spcAft>
                <a:spcPct val="0"/>
              </a:spcAft>
            </a:pPr>
            <a:r>
              <a:rPr sz="1200" baseline="30000">
                <a:solidFill>
                  <a:srgbClr val="000000"/>
                </a:solidFill>
                <a:latin typeface="Calibri"/>
                <a:ea typeface="Calibri"/>
              </a:rPr>
              <a:t>(1) </a:t>
            </a:r>
            <a:r>
              <a:rPr sz="1000">
                <a:solidFill>
                  <a:srgbClr val="000000"/>
                </a:solidFill>
                <a:latin typeface="Calibri"/>
                <a:ea typeface="Calibri"/>
              </a:rPr>
              <a:t>On an fully-taxable equivalent basis and assumes Fed Funds Rate increases of 50 bps in February 2023 and 25 bps in March 2023. </a:t>
            </a:r>
          </a:p>
          <a:p>
            <a:pPr algn="just" defTabSz="457200">
              <a:lnSpc>
                <a:spcPct val="100000"/>
              </a:lnSpc>
              <a:spcBef>
                <a:spcPct val="0"/>
              </a:spcBef>
              <a:spcAft>
                <a:spcPct val="0"/>
              </a:spcAft>
            </a:pPr>
            <a:r>
              <a:rPr sz="1000" baseline="30000">
                <a:solidFill>
                  <a:srgbClr val="000000"/>
                </a:solidFill>
                <a:latin typeface="Calibri"/>
                <a:ea typeface="Calibri"/>
              </a:rPr>
              <a:t>(2)</a:t>
            </a:r>
            <a:r>
              <a:rPr sz="1000">
                <a:solidFill>
                  <a:srgbClr val="000000"/>
                </a:solidFill>
                <a:latin typeface="Calibri"/>
                <a:ea typeface="Calibri"/>
              </a:rPr>
              <a:t> Excludes investment securities gains.</a:t>
            </a:r>
          </a:p>
          <a:p>
            <a:pPr algn="just" defTabSz="457200">
              <a:lnSpc>
                <a:spcPct val="100000"/>
              </a:lnSpc>
              <a:spcBef>
                <a:spcPct val="0"/>
              </a:spcBef>
              <a:spcAft>
                <a:spcPct val="0"/>
              </a:spcAft>
            </a:pPr>
            <a:endParaRPr sz="1000" baseline="30000">
              <a:solidFill>
                <a:srgbClr val="000000"/>
              </a:solidFill>
              <a:latin typeface="Calibri"/>
              <a:ea typeface="Calibri"/>
            </a:endParaRPr>
          </a:p>
          <a:p>
            <a:pPr algn="just" defTabSz="457200">
              <a:lnSpc>
                <a:spcPct val="100000"/>
              </a:lnSpc>
              <a:spcBef>
                <a:spcPct val="0"/>
              </a:spcBef>
              <a:spcAft>
                <a:spcPct val="0"/>
              </a:spcAft>
            </a:pPr>
            <a:endParaRPr sz="1000" baseline="30000">
              <a:solidFill>
                <a:srgbClr val="000000"/>
              </a:solidFill>
              <a:latin typeface="Calibri"/>
              <a:ea typeface="Calibri"/>
            </a:endParaRPr>
          </a:p>
          <a:p>
            <a:pPr algn="just" defTabSz="457200">
              <a:lnSpc>
                <a:spcPct val="100000"/>
              </a:lnSpc>
              <a:spcBef>
                <a:spcPct val="0"/>
              </a:spcBef>
              <a:spcAft>
                <a:spcPct val="0"/>
              </a:spcAft>
            </a:pPr>
            <a:endParaRPr sz="1000" baseline="30000">
              <a:solidFill>
                <a:srgbClr val="000000"/>
              </a:solidFill>
              <a:latin typeface="Calibri"/>
              <a:ea typeface="Calibri"/>
            </a:endParaRPr>
          </a:p>
          <a:p>
            <a:pPr algn="just" defTabSz="457200">
              <a:lnSpc>
                <a:spcPct val="100000"/>
              </a:lnSpc>
              <a:spcBef>
                <a:spcPct val="0"/>
              </a:spcBef>
              <a:spcAft>
                <a:spcPct val="0"/>
              </a:spcAft>
            </a:pPr>
            <a:endParaRPr sz="1000" baseline="30000">
              <a:solidFill>
                <a:srgbClr val="000000"/>
              </a:solidFill>
              <a:latin typeface="Calibri"/>
              <a:ea typeface="Calibri"/>
            </a:endParaRP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5.4.209.116"/>
  <p:tag name="AS_RELEASE_DATE" val="2022.11.30"/>
  <p:tag name="AS_TITLE" val="Aspose.Slides for Java"/>
  <p:tag name="AS_VERSION" val="22.1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20Ｐゴシック"/>
        <a:font script="Hang" typeface="맑은%20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20Ｐゴシック"/>
        <a:font script="Hang" typeface="맑은%20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2517</Words>
  <Application>Microsoft Office PowerPoint</Application>
  <PresentationFormat>On-screen Show (4:3)</PresentationFormat>
  <Paragraphs>483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 99.2 12.31.22 Earnings CC Slides</dc:title>
  <dc:creator>Ehrhart, Yar</dc:creator>
  <cp:lastModifiedBy>Yaroslav Ehrhart</cp:lastModifiedBy>
  <cp:revision>2</cp:revision>
  <cp:lastPrinted>2023-01-17T18:48:12Z</cp:lastPrinted>
  <dcterms:created xsi:type="dcterms:W3CDTF">2023-01-17T18:48:12Z</dcterms:created>
  <dcterms:modified xsi:type="dcterms:W3CDTF">2023-01-17T18:51:52Z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441853339</vt:i4>
  </property>
  <property fmtid="{D5CDD505-2E9C-101B-9397-08002B2CF9AE}" pid="3" name="_NewReviewCycle">
    <vt:lpwstr/>
  </property>
  <property fmtid="{D5CDD505-2E9C-101B-9397-08002B2CF9AE}" pid="4" name="_EmailSubject">
    <vt:lpwstr>Earnings Materials</vt:lpwstr>
  </property>
  <property fmtid="{D5CDD505-2E9C-101B-9397-08002B2CF9AE}" pid="5" name="_AuthorEmail">
    <vt:lpwstr>YEhrhart@fultonbank.com</vt:lpwstr>
  </property>
  <property fmtid="{D5CDD505-2E9C-101B-9397-08002B2CF9AE}" pid="6" name="_AuthorEmailDisplayName">
    <vt:lpwstr>Ehrhart, Yar</vt:lpwstr>
  </property>
</Properties>
</file>