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114" d="100"/>
          <a:sy n="114" d="100"/>
        </p:scale>
        <p:origin x="1506"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ernal Title Slid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143" y="0"/>
            <a:ext cx="9144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1143" y="0"/>
            <a:ext cx="9144000" cy="6858000"/>
          </a:xfrm>
          <a:prstGeom prst="rect">
            <a:avLst/>
          </a:prstGeom>
        </p:spPr>
      </p:pic>
      <p:sp>
        <p:nvSpPr>
          <p:cNvPr id="4" name="New shape"/>
          <p:cNvSpPr/>
          <p:nvPr/>
        </p:nvSpPr>
        <p:spPr>
          <a:xfrm>
            <a:off x="0" y="5584825"/>
            <a:ext cx="9144000" cy="1273175"/>
          </a:xfrm>
          <a:prstGeom prst="rect">
            <a:avLst/>
          </a:prstGeom>
          <a:ln w="6350">
            <a:noFill/>
            <a:prstDash val="solid"/>
            <a:miter/>
          </a:ln>
        </p:spPr>
        <p:style>
          <a:lnRef idx="2">
            <a:schemeClr val="accent1">
              <a:shade val="50000"/>
            </a:schemeClr>
          </a:lnRef>
          <a:fillRef idx="1">
            <a:srgbClr val="00468B">
              <a:alpha val="52157"/>
            </a:srgbClr>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3759962" y="5643499"/>
            <a:ext cx="1621536"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3"/>
          <a:stretch>
            <a:fillRect/>
          </a:stretch>
        </p:blipFill>
        <p:spPr>
          <a:xfrm>
            <a:off x="3759962" y="5643499"/>
            <a:ext cx="1621536" cy="654050"/>
          </a:xfrm>
          <a:prstGeom prst="rect">
            <a:avLst/>
          </a:prstGeom>
        </p:spPr>
      </p:pic>
      <p:sp>
        <p:nvSpPr>
          <p:cNvPr id="7"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s &amp; Graphs">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04/18/2023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 y="2435606"/>
            <a:ext cx="9144000" cy="105460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b"/>
          <a:lstStyle/>
          <a:p>
            <a:pPr algn="ctr" defTabSz="457200">
              <a:lnSpc>
                <a:spcPct val="90000"/>
              </a:lnSpc>
              <a:spcBef>
                <a:spcPct val="0"/>
              </a:spcBef>
              <a:spcAft>
                <a:spcPct val="0"/>
              </a:spcAft>
            </a:pPr>
            <a:endParaRPr sz="4800" b="1">
              <a:solidFill>
                <a:srgbClr val="000000"/>
              </a:solidFill>
              <a:latin typeface="Arial"/>
              <a:ea typeface="Arial"/>
            </a:endParaRPr>
          </a:p>
          <a:p>
            <a:pPr algn="ctr" defTabSz="457200">
              <a:lnSpc>
                <a:spcPct val="90000"/>
              </a:lnSpc>
              <a:spcBef>
                <a:spcPct val="0"/>
              </a:spcBef>
              <a:spcAft>
                <a:spcPct val="0"/>
              </a:spcAft>
            </a:pPr>
            <a:r>
              <a:rPr sz="4800" b="1">
                <a:solidFill>
                  <a:srgbClr val="FFFFFF"/>
                </a:solidFill>
                <a:latin typeface="Arial"/>
                <a:ea typeface="Arial"/>
              </a:rPr>
              <a:t>FIRST QUARTER 2023 RESULTS</a:t>
            </a:r>
          </a:p>
        </p:txBody>
      </p:sp>
      <p:sp>
        <p:nvSpPr>
          <p:cNvPr id="3" name="New shape"/>
          <p:cNvSpPr/>
          <p:nvPr/>
        </p:nvSpPr>
        <p:spPr>
          <a:xfrm>
            <a:off x="-254" y="3490214"/>
            <a:ext cx="9145143" cy="8992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90000"/>
              </a:lnSpc>
              <a:spcBef>
                <a:spcPts val="1000"/>
              </a:spcBef>
              <a:spcAft>
                <a:spcPct val="0"/>
              </a:spcAft>
            </a:pPr>
            <a:r>
              <a:rPr sz="4000">
                <a:solidFill>
                  <a:srgbClr val="FFFFFF"/>
                </a:solidFill>
                <a:latin typeface="Arial"/>
                <a:ea typeface="Arial"/>
              </a:rPr>
              <a:t>NASDAQ: FULT</a:t>
            </a:r>
          </a:p>
        </p:txBody>
      </p:sp>
      <p:sp>
        <p:nvSpPr>
          <p:cNvPr id="4" name="New shape"/>
          <p:cNvSpPr/>
          <p:nvPr/>
        </p:nvSpPr>
        <p:spPr>
          <a:xfrm>
            <a:off x="-635" y="6445377"/>
            <a:ext cx="9144635" cy="41249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90000"/>
              </a:lnSpc>
              <a:spcBef>
                <a:spcPts val="1000"/>
              </a:spcBef>
              <a:spcAft>
                <a:spcPct val="0"/>
              </a:spcAft>
            </a:pPr>
            <a:r>
              <a:rPr sz="1600">
                <a:solidFill>
                  <a:srgbClr val="FFFFFF"/>
                </a:solidFill>
                <a:latin typeface="Arial"/>
                <a:ea typeface="Arial"/>
              </a:rPr>
              <a:t>Data as of or for the period ended March 31, 2023 unless otherwise noted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65125" y="298450"/>
            <a:ext cx="8341868" cy="4318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CAPITAL POSITION REMAINS STRONG</a:t>
            </a:r>
            <a:r>
              <a:rPr sz="3200" b="1" baseline="30000">
                <a:solidFill>
                  <a:srgbClr val="004689"/>
                </a:solidFill>
                <a:latin typeface="Arial"/>
                <a:ea typeface="Arial"/>
              </a:rPr>
              <a:t>(1)</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C2D2DDEB-7194-4158-A7FB-CCA116B253A3}" type="slidenum">
              <a:rPr sz="1200">
                <a:solidFill>
                  <a:srgbClr val="FFFFFF"/>
                </a:solidFill>
                <a:latin typeface="Arial"/>
                <a:ea typeface="Arial"/>
              </a:rPr>
              <a:t>10</a:t>
            </a:fld>
            <a:endParaRPr sz="1200">
              <a:solidFill>
                <a:srgbClr val="FFFFFF"/>
              </a:solidFill>
              <a:latin typeface="Arial"/>
              <a:ea typeface="Arial"/>
            </a:endParaRPr>
          </a:p>
        </p:txBody>
      </p:sp>
      <p:sp>
        <p:nvSpPr>
          <p:cNvPr id="4" name="New shape"/>
          <p:cNvSpPr/>
          <p:nvPr/>
        </p:nvSpPr>
        <p:spPr>
          <a:xfrm>
            <a:off x="1569466" y="6313678"/>
            <a:ext cx="7137527" cy="52819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algn="l" defTabSz="457200">
              <a:lnSpc>
                <a:spcPct val="100000"/>
              </a:lnSpc>
              <a:spcBef>
                <a:spcPct val="0"/>
              </a:spcBef>
              <a:spcAft>
                <a:spcPct val="0"/>
              </a:spcAft>
            </a:pPr>
            <a:r>
              <a:rPr sz="900" i="1">
                <a:solidFill>
                  <a:srgbClr val="000000"/>
                </a:solidFill>
                <a:latin typeface="Calibri"/>
                <a:ea typeface="Calibri"/>
              </a:rPr>
              <a:t>(1) Regulatory capital ratios and excess capital amounts as of March 31, 2023 are preliminary.</a:t>
            </a:r>
          </a:p>
          <a:p>
            <a:pPr marL="0" algn="l" defTabSz="457200">
              <a:lnSpc>
                <a:spcPct val="100000"/>
              </a:lnSpc>
              <a:spcBef>
                <a:spcPct val="0"/>
              </a:spcBef>
              <a:spcAft>
                <a:spcPct val="0"/>
              </a:spcAft>
            </a:pPr>
            <a:r>
              <a:rPr sz="900" i="1">
                <a:solidFill>
                  <a:srgbClr val="000000"/>
                </a:solidFill>
                <a:latin typeface="Calibri"/>
                <a:ea typeface="Calibri"/>
              </a:rPr>
              <a:t>(2) Excesses shown are to regulatory minimums, including the 250 basis point capital conservation buffer, except for Tier 1 Leverage which is the well-capitalized minimum. </a:t>
            </a:r>
          </a:p>
          <a:p>
            <a:pPr marL="228600" indent="-228600" algn="l" defTabSz="457200">
              <a:lnSpc>
                <a:spcPct val="100000"/>
              </a:lnSpc>
              <a:spcBef>
                <a:spcPct val="0"/>
              </a:spcBef>
              <a:spcAft>
                <a:spcPct val="0"/>
              </a:spcAft>
            </a:pPr>
            <a:endParaRPr sz="900" i="1">
              <a:solidFill>
                <a:srgbClr val="000000"/>
              </a:solidFill>
              <a:latin typeface="Calibri"/>
              <a:ea typeface="Calibri"/>
            </a:endParaRPr>
          </a:p>
          <a:p>
            <a:pPr algn="l" defTabSz="457200">
              <a:lnSpc>
                <a:spcPct val="100000"/>
              </a:lnSpc>
              <a:spcBef>
                <a:spcPct val="0"/>
              </a:spcBef>
              <a:spcAft>
                <a:spcPct val="0"/>
              </a:spcAft>
            </a:pPr>
            <a:endParaRPr sz="900" i="1">
              <a:solidFill>
                <a:srgbClr val="000000"/>
              </a:solidFill>
              <a:latin typeface="Calibri"/>
              <a:ea typeface="Calibri"/>
            </a:endParaRPr>
          </a:p>
        </p:txBody>
      </p:sp>
      <p:sp>
        <p:nvSpPr>
          <p:cNvPr id="5" name="New shape"/>
          <p:cNvSpPr/>
          <p:nvPr/>
        </p:nvSpPr>
        <p:spPr>
          <a:xfrm>
            <a:off x="1338072" y="1332230"/>
            <a:ext cx="6395847" cy="419341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338072" y="1332230"/>
            <a:ext cx="6395847" cy="4193413"/>
          </a:xfrm>
          <a:prstGeom prst="rect">
            <a:avLst/>
          </a:prstGeom>
        </p:spPr>
      </p:pic>
      <p:sp>
        <p:nvSpPr>
          <p:cNvPr id="7" name="New shape"/>
          <p:cNvSpPr/>
          <p:nvPr/>
        </p:nvSpPr>
        <p:spPr>
          <a:xfrm>
            <a:off x="2314956" y="3009773"/>
            <a:ext cx="734314" cy="2777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$1,120</a:t>
            </a:r>
          </a:p>
        </p:txBody>
      </p:sp>
      <p:sp>
        <p:nvSpPr>
          <p:cNvPr id="8" name="New shape"/>
          <p:cNvSpPr/>
          <p:nvPr/>
        </p:nvSpPr>
        <p:spPr>
          <a:xfrm>
            <a:off x="5230495" y="2760345"/>
            <a:ext cx="511937" cy="24942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$498</a:t>
            </a:r>
          </a:p>
        </p:txBody>
      </p:sp>
      <p:sp>
        <p:nvSpPr>
          <p:cNvPr id="9" name="New shape"/>
          <p:cNvSpPr/>
          <p:nvPr/>
        </p:nvSpPr>
        <p:spPr>
          <a:xfrm>
            <a:off x="3811651" y="2934716"/>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a:solidFill>
                  <a:srgbClr val="FFFFFF"/>
                </a:solidFill>
                <a:latin typeface="Arial"/>
                <a:ea typeface="Arial"/>
              </a:rPr>
              <a:t>$647</a:t>
            </a:r>
          </a:p>
        </p:txBody>
      </p:sp>
      <p:sp>
        <p:nvSpPr>
          <p:cNvPr id="10" name="New shape"/>
          <p:cNvSpPr/>
          <p:nvPr/>
        </p:nvSpPr>
        <p:spPr>
          <a:xfrm>
            <a:off x="6571107" y="2245487"/>
            <a:ext cx="634365"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$675</a:t>
            </a:r>
          </a:p>
        </p:txBody>
      </p:sp>
      <p:sp>
        <p:nvSpPr>
          <p:cNvPr id="11" name="New shape"/>
          <p:cNvSpPr/>
          <p:nvPr/>
        </p:nvSpPr>
        <p:spPr>
          <a:xfrm>
            <a:off x="3486277" y="730250"/>
            <a:ext cx="1869567"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i="1">
                <a:solidFill>
                  <a:srgbClr val="000000"/>
                </a:solidFill>
                <a:latin typeface="Calibri"/>
                <a:ea typeface="Calibri"/>
              </a:rPr>
              <a:t>(as of March 31, 2023)  </a:t>
            </a:r>
          </a:p>
        </p:txBody>
      </p:sp>
      <p:sp>
        <p:nvSpPr>
          <p:cNvPr id="12" name="New shape"/>
          <p:cNvSpPr/>
          <p:nvPr/>
        </p:nvSpPr>
        <p:spPr>
          <a:xfrm>
            <a:off x="4229735" y="1037844"/>
            <a:ext cx="1696593" cy="19837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a:solidFill>
                <a:srgbClr val="000000"/>
              </a:solidFill>
              <a:latin typeface="Calibri"/>
              <a:ea typeface="Calibri"/>
            </a:endParaRPr>
          </a:p>
        </p:txBody>
      </p:sp>
      <p:sp>
        <p:nvSpPr>
          <p:cNvPr id="13" name="New shape"/>
          <p:cNvSpPr/>
          <p:nvPr/>
        </p:nvSpPr>
        <p:spPr>
          <a:xfrm>
            <a:off x="588518" y="890016"/>
            <a:ext cx="1726438" cy="22809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a:solidFill>
                  <a:srgbClr val="000000"/>
                </a:solidFill>
                <a:latin typeface="Calibri"/>
                <a:ea typeface="Calibri"/>
              </a:rPr>
              <a:t>(dollars in millions)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52705" y="145796"/>
            <a:ext cx="8654288" cy="4318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2400" b="1">
                <a:solidFill>
                  <a:srgbClr val="004689"/>
                </a:solidFill>
                <a:latin typeface="Arial"/>
                <a:ea typeface="Arial"/>
              </a:rPr>
              <a:t>CAPITAL RATIOS ADJUSTED FOR UNREALIZED LOSSES ON INVESTMENT SECURITIES - RATIOS REMAIN STRONG</a:t>
            </a:r>
            <a:r>
              <a:rPr sz="2400" b="1" baseline="30000">
                <a:solidFill>
                  <a:srgbClr val="004689"/>
                </a:solidFill>
                <a:latin typeface="Arial"/>
                <a:ea typeface="Arial"/>
              </a:rPr>
              <a:t>(1)</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4BA5C40E-CBA3-4F31-8591-12DF76AB9C73}" type="slidenum">
              <a:rPr sz="1200">
                <a:solidFill>
                  <a:srgbClr val="FFFFFF"/>
                </a:solidFill>
                <a:latin typeface="Arial"/>
                <a:ea typeface="Arial"/>
              </a:rPr>
              <a:t>11</a:t>
            </a:fld>
            <a:endParaRPr sz="1200">
              <a:solidFill>
                <a:srgbClr val="FFFFFF"/>
              </a:solidFill>
              <a:latin typeface="Arial"/>
              <a:ea typeface="Arial"/>
            </a:endParaRPr>
          </a:p>
        </p:txBody>
      </p:sp>
      <p:sp>
        <p:nvSpPr>
          <p:cNvPr id="4" name="New shape"/>
          <p:cNvSpPr/>
          <p:nvPr/>
        </p:nvSpPr>
        <p:spPr>
          <a:xfrm>
            <a:off x="879298" y="5538738"/>
            <a:ext cx="8120253" cy="97180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algn="just" defTabSz="457200">
              <a:lnSpc>
                <a:spcPct val="100000"/>
              </a:lnSpc>
              <a:spcBef>
                <a:spcPct val="0"/>
              </a:spcBef>
              <a:spcAft>
                <a:spcPct val="0"/>
              </a:spcAft>
            </a:pPr>
            <a:r>
              <a:rPr sz="800" i="1" baseline="30000" dirty="0">
                <a:solidFill>
                  <a:srgbClr val="000000"/>
                </a:solidFill>
                <a:latin typeface="Calibri"/>
                <a:ea typeface="Calibri"/>
              </a:rPr>
              <a:t>(1)</a:t>
            </a:r>
            <a:r>
              <a:rPr sz="800" i="1" dirty="0">
                <a:solidFill>
                  <a:srgbClr val="000000"/>
                </a:solidFill>
                <a:latin typeface="Calibri"/>
                <a:ea typeface="Calibri"/>
              </a:rPr>
              <a:t> Regulatory capital ratios and excess capital amounts as of March 31, 2023 are preliminary.</a:t>
            </a:r>
          </a:p>
          <a:p>
            <a:pPr marL="0" algn="just" defTabSz="457200">
              <a:lnSpc>
                <a:spcPct val="100000"/>
              </a:lnSpc>
              <a:spcBef>
                <a:spcPct val="0"/>
              </a:spcBef>
              <a:spcAft>
                <a:spcPct val="0"/>
              </a:spcAft>
            </a:pPr>
            <a:r>
              <a:rPr sz="800" i="1" baseline="30000" dirty="0">
                <a:solidFill>
                  <a:srgbClr val="000000"/>
                </a:solidFill>
                <a:latin typeface="Calibri"/>
                <a:ea typeface="Calibri"/>
              </a:rPr>
              <a:t>(2)</a:t>
            </a:r>
            <a:r>
              <a:rPr sz="800" i="1" dirty="0">
                <a:solidFill>
                  <a:srgbClr val="000000"/>
                </a:solidFill>
                <a:latin typeface="Calibri"/>
                <a:ea typeface="Calibri"/>
              </a:rPr>
              <a:t> Excesses shown are to regulatory minimums, including the 250 basis point capital conservation buffer, except for Tier 1 Leverage which is the well-capitalized minimum.</a:t>
            </a:r>
          </a:p>
          <a:p>
            <a:pPr marL="0" algn="just" defTabSz="457200">
              <a:lnSpc>
                <a:spcPct val="100000"/>
              </a:lnSpc>
              <a:spcBef>
                <a:spcPct val="0"/>
              </a:spcBef>
              <a:spcAft>
                <a:spcPct val="0"/>
              </a:spcAft>
            </a:pPr>
            <a:r>
              <a:rPr sz="800" i="1" baseline="30000" dirty="0">
                <a:solidFill>
                  <a:srgbClr val="000000"/>
                </a:solidFill>
                <a:latin typeface="Calibri"/>
                <a:ea typeface="Calibri"/>
              </a:rPr>
              <a:t>(3)</a:t>
            </a:r>
            <a:r>
              <a:rPr sz="800" i="1" dirty="0">
                <a:solidFill>
                  <a:srgbClr val="000000"/>
                </a:solidFill>
                <a:latin typeface="Calibri"/>
                <a:ea typeface="Calibri"/>
              </a:rPr>
              <a:t> Tier 1 Leverage and CE Tier 1 capital ratios were adjusted to incorporate the unrealized loss, net of tax, on Held-to-Maturity investment securities of $94.0 million and the unrealized loss, net of tax, </a:t>
            </a:r>
          </a:p>
          <a:p>
            <a:pPr marL="0" algn="just" defTabSz="457200">
              <a:lnSpc>
                <a:spcPct val="100000"/>
              </a:lnSpc>
              <a:spcBef>
                <a:spcPct val="0"/>
              </a:spcBef>
              <a:spcAft>
                <a:spcPct val="0"/>
              </a:spcAft>
            </a:pPr>
            <a:r>
              <a:rPr sz="800" i="1" dirty="0">
                <a:solidFill>
                  <a:srgbClr val="000000"/>
                </a:solidFill>
                <a:latin typeface="Calibri"/>
                <a:ea typeface="Calibri"/>
              </a:rPr>
              <a:t>     on Available-for-Sale investment securities of $282.1 million.</a:t>
            </a:r>
          </a:p>
          <a:p>
            <a:pPr marL="0" algn="just" defTabSz="457200">
              <a:lnSpc>
                <a:spcPct val="100000"/>
              </a:lnSpc>
              <a:spcBef>
                <a:spcPct val="0"/>
              </a:spcBef>
              <a:spcAft>
                <a:spcPct val="0"/>
              </a:spcAft>
            </a:pPr>
            <a:r>
              <a:rPr sz="800" i="1" baseline="30000" dirty="0">
                <a:solidFill>
                  <a:srgbClr val="000000"/>
                </a:solidFill>
                <a:latin typeface="Calibri"/>
                <a:ea typeface="Calibri"/>
              </a:rPr>
              <a:t>(4) </a:t>
            </a:r>
            <a:r>
              <a:rPr sz="800" i="1" dirty="0">
                <a:solidFill>
                  <a:srgbClr val="000000"/>
                </a:solidFill>
                <a:latin typeface="Calibri"/>
                <a:ea typeface="Calibri"/>
              </a:rPr>
              <a:t> Non-GAAP financial measure.  Please refer to the calculation and management’s reasons for using this measure on the slide titled “Non-GAAP Reconciliation” at the end of this presentation.</a:t>
            </a:r>
          </a:p>
          <a:p>
            <a:pPr marL="0" algn="l" defTabSz="457200">
              <a:lnSpc>
                <a:spcPct val="100000"/>
              </a:lnSpc>
              <a:spcBef>
                <a:spcPct val="0"/>
              </a:spcBef>
              <a:spcAft>
                <a:spcPct val="0"/>
              </a:spcAft>
            </a:pPr>
            <a:endParaRPr sz="900" i="1" dirty="0">
              <a:solidFill>
                <a:srgbClr val="000000"/>
              </a:solidFill>
              <a:latin typeface="Calibri"/>
              <a:ea typeface="Calibri"/>
            </a:endParaRPr>
          </a:p>
          <a:p>
            <a:pPr marL="228600" indent="-228600" algn="l" defTabSz="457200">
              <a:lnSpc>
                <a:spcPct val="100000"/>
              </a:lnSpc>
              <a:spcBef>
                <a:spcPct val="0"/>
              </a:spcBef>
              <a:spcAft>
                <a:spcPct val="0"/>
              </a:spcAft>
            </a:pPr>
            <a:endParaRPr sz="900" i="1" dirty="0">
              <a:solidFill>
                <a:srgbClr val="000000"/>
              </a:solidFill>
              <a:latin typeface="Calibri"/>
              <a:ea typeface="Calibri"/>
            </a:endParaRPr>
          </a:p>
          <a:p>
            <a:pPr algn="l" defTabSz="457200">
              <a:lnSpc>
                <a:spcPct val="100000"/>
              </a:lnSpc>
              <a:spcBef>
                <a:spcPct val="0"/>
              </a:spcBef>
              <a:spcAft>
                <a:spcPct val="0"/>
              </a:spcAft>
            </a:pPr>
            <a:endParaRPr sz="900" i="1" dirty="0">
              <a:solidFill>
                <a:srgbClr val="000000"/>
              </a:solidFill>
              <a:latin typeface="Calibri"/>
              <a:ea typeface="Calibri"/>
            </a:endParaRPr>
          </a:p>
        </p:txBody>
      </p:sp>
      <p:sp>
        <p:nvSpPr>
          <p:cNvPr id="5" name="New shape"/>
          <p:cNvSpPr/>
          <p:nvPr/>
        </p:nvSpPr>
        <p:spPr>
          <a:xfrm>
            <a:off x="1455166" y="1197356"/>
            <a:ext cx="6477000" cy="39433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455166" y="1197356"/>
            <a:ext cx="6477000" cy="3943350"/>
          </a:xfrm>
          <a:prstGeom prst="rect">
            <a:avLst/>
          </a:prstGeom>
        </p:spPr>
      </p:pic>
      <p:sp>
        <p:nvSpPr>
          <p:cNvPr id="7" name="New shape"/>
          <p:cNvSpPr/>
          <p:nvPr/>
        </p:nvSpPr>
        <p:spPr>
          <a:xfrm>
            <a:off x="2612644" y="2632075"/>
            <a:ext cx="734314" cy="2777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$782</a:t>
            </a:r>
          </a:p>
        </p:txBody>
      </p:sp>
      <p:sp>
        <p:nvSpPr>
          <p:cNvPr id="8" name="New shape"/>
          <p:cNvSpPr/>
          <p:nvPr/>
        </p:nvSpPr>
        <p:spPr>
          <a:xfrm>
            <a:off x="4650994" y="2632075"/>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a:solidFill>
                  <a:srgbClr val="FFFFFF"/>
                </a:solidFill>
                <a:latin typeface="Arial"/>
                <a:ea typeface="Arial"/>
              </a:rPr>
              <a:t>$271</a:t>
            </a:r>
          </a:p>
        </p:txBody>
      </p:sp>
      <p:sp>
        <p:nvSpPr>
          <p:cNvPr id="9" name="New shape"/>
          <p:cNvSpPr/>
          <p:nvPr/>
        </p:nvSpPr>
        <p:spPr>
          <a:xfrm>
            <a:off x="4228084" y="1028573"/>
            <a:ext cx="1869567"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i="1">
                <a:solidFill>
                  <a:srgbClr val="000000"/>
                </a:solidFill>
                <a:latin typeface="Calibri"/>
                <a:ea typeface="Calibri"/>
              </a:rPr>
              <a:t>(as of March 31, 2023)  </a:t>
            </a:r>
          </a:p>
        </p:txBody>
      </p:sp>
      <p:sp>
        <p:nvSpPr>
          <p:cNvPr id="10" name="New shape"/>
          <p:cNvSpPr/>
          <p:nvPr/>
        </p:nvSpPr>
        <p:spPr>
          <a:xfrm>
            <a:off x="4438397" y="1113282"/>
            <a:ext cx="1696593" cy="19837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a:solidFill>
                <a:srgbClr val="000000"/>
              </a:solidFill>
              <a:latin typeface="Calibri"/>
              <a:ea typeface="Calibri"/>
            </a:endParaRPr>
          </a:p>
        </p:txBody>
      </p:sp>
      <p:sp>
        <p:nvSpPr>
          <p:cNvPr id="11" name="New shape"/>
          <p:cNvSpPr/>
          <p:nvPr/>
        </p:nvSpPr>
        <p:spPr>
          <a:xfrm>
            <a:off x="0" y="1197610"/>
            <a:ext cx="1726438" cy="22809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a:solidFill>
                  <a:srgbClr val="000000"/>
                </a:solidFill>
                <a:latin typeface="Calibri"/>
                <a:ea typeface="Calibri"/>
              </a:rPr>
              <a:t>(dollars in millions)</a:t>
            </a:r>
          </a:p>
        </p:txBody>
      </p:sp>
      <p:sp>
        <p:nvSpPr>
          <p:cNvPr id="12" name="New shape"/>
          <p:cNvSpPr/>
          <p:nvPr/>
        </p:nvSpPr>
        <p:spPr>
          <a:xfrm>
            <a:off x="2543175" y="5200269"/>
            <a:ext cx="2979039" cy="28778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a:solidFill>
                  <a:srgbClr val="026DCE"/>
                </a:solidFill>
                <a:latin typeface="Wingdings"/>
                <a:ea typeface="Wingdings"/>
              </a:rPr>
              <a:t>n</a:t>
            </a:r>
            <a:r>
              <a:rPr sz="1000">
                <a:solidFill>
                  <a:srgbClr val="000000"/>
                </a:solidFill>
                <a:latin typeface="Calibri"/>
                <a:ea typeface="Calibri"/>
              </a:rPr>
              <a:t> </a:t>
            </a:r>
            <a:r>
              <a:rPr sz="1200">
                <a:solidFill>
                  <a:srgbClr val="6D6D6D"/>
                </a:solidFill>
                <a:latin typeface="Calibri"/>
                <a:ea typeface="Calibri"/>
              </a:rPr>
              <a:t>Regulatory Minimums</a:t>
            </a:r>
            <a:r>
              <a:rPr sz="1000">
                <a:solidFill>
                  <a:srgbClr val="6D6D6D"/>
                </a:solidFill>
                <a:latin typeface="Arial"/>
                <a:ea typeface="Arial"/>
              </a:rPr>
              <a:t>  </a:t>
            </a:r>
            <a:r>
              <a:rPr sz="1000">
                <a:solidFill>
                  <a:srgbClr val="6D6D6D"/>
                </a:solidFill>
                <a:latin typeface="Calibri"/>
                <a:ea typeface="Calibri"/>
              </a:rPr>
              <a:t> </a:t>
            </a:r>
            <a:r>
              <a:rPr sz="1000">
                <a:solidFill>
                  <a:srgbClr val="000000"/>
                </a:solidFill>
                <a:latin typeface="Calibri"/>
                <a:ea typeface="Calibri"/>
              </a:rPr>
              <a:t>      </a:t>
            </a:r>
            <a:r>
              <a:rPr sz="1000">
                <a:solidFill>
                  <a:srgbClr val="339900"/>
                </a:solidFill>
                <a:latin typeface="Wingdings"/>
                <a:ea typeface="Wingdings"/>
              </a:rPr>
              <a:t>n</a:t>
            </a:r>
            <a:r>
              <a:rPr sz="1000">
                <a:solidFill>
                  <a:srgbClr val="000000"/>
                </a:solidFill>
                <a:latin typeface="Calibri"/>
                <a:ea typeface="Calibri"/>
              </a:rPr>
              <a:t> </a:t>
            </a:r>
            <a:r>
              <a:rPr sz="1200">
                <a:solidFill>
                  <a:srgbClr val="6D6D6D"/>
                </a:solidFill>
                <a:latin typeface="Calibri"/>
                <a:ea typeface="Calibri"/>
              </a:rPr>
              <a:t>Excess</a:t>
            </a:r>
            <a:r>
              <a:rPr sz="1200" baseline="30000">
                <a:solidFill>
                  <a:srgbClr val="6D6D6D"/>
                </a:solidFill>
                <a:latin typeface="Calibri"/>
                <a:ea typeface="Calibri"/>
              </a:rPr>
              <a:t>(2)</a:t>
            </a:r>
          </a:p>
        </p:txBody>
      </p:sp>
      <p:sp>
        <p:nvSpPr>
          <p:cNvPr id="13" name="New shape"/>
          <p:cNvSpPr/>
          <p:nvPr/>
        </p:nvSpPr>
        <p:spPr>
          <a:xfrm>
            <a:off x="5735955" y="1388618"/>
            <a:ext cx="287655" cy="366585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endParaRPr sz="1800">
              <a:solidFill>
                <a:srgbClr val="000000"/>
              </a:solidFill>
              <a:latin typeface="Calibri"/>
              <a:ea typeface="Calibri"/>
            </a:endParaRPr>
          </a:p>
        </p:txBody>
      </p:sp>
      <p:sp>
        <p:nvSpPr>
          <p:cNvPr id="14" name="New shape"/>
          <p:cNvSpPr/>
          <p:nvPr/>
        </p:nvSpPr>
        <p:spPr>
          <a:xfrm>
            <a:off x="2282698" y="4947285"/>
            <a:ext cx="5248656" cy="36029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a:solidFill>
                  <a:srgbClr val="6D6D6D"/>
                </a:solidFill>
                <a:latin typeface="Times New Roman"/>
                <a:ea typeface="Times New Roman"/>
              </a:rPr>
              <a:t> </a:t>
            </a:r>
            <a:r>
              <a:rPr sz="1200">
                <a:solidFill>
                  <a:srgbClr val="6D6D6D"/>
                </a:solidFill>
                <a:latin typeface="Calibri"/>
                <a:ea typeface="Calibri"/>
              </a:rPr>
              <a:t>Tier 1 Leverage</a:t>
            </a:r>
            <a:r>
              <a:rPr sz="1200" baseline="30000">
                <a:solidFill>
                  <a:srgbClr val="6D6D6D"/>
                </a:solidFill>
                <a:latin typeface="Calibri"/>
                <a:ea typeface="Calibri"/>
              </a:rPr>
              <a:t>(3)</a:t>
            </a:r>
            <a:r>
              <a:rPr sz="1200">
                <a:solidFill>
                  <a:srgbClr val="6D6D6D"/>
                </a:solidFill>
                <a:latin typeface="Calibri"/>
                <a:ea typeface="Calibri"/>
              </a:rPr>
              <a:t>                                CE Tier 1</a:t>
            </a:r>
            <a:r>
              <a:rPr sz="1200" baseline="30000">
                <a:solidFill>
                  <a:srgbClr val="6D6D6D"/>
                </a:solidFill>
                <a:latin typeface="Calibri"/>
                <a:ea typeface="Calibri"/>
              </a:rPr>
              <a:t>(3)</a:t>
            </a:r>
            <a:r>
              <a:rPr sz="1200">
                <a:solidFill>
                  <a:srgbClr val="6D6D6D"/>
                </a:solidFill>
                <a:latin typeface="Calibri"/>
                <a:ea typeface="Calibri"/>
              </a:rPr>
              <a:t>                                        TCE</a:t>
            </a:r>
            <a:r>
              <a:rPr sz="1200" baseline="30000">
                <a:solidFill>
                  <a:srgbClr val="6D6D6D"/>
                </a:solidFill>
                <a:latin typeface="Calibri"/>
                <a:ea typeface="Calibri"/>
              </a:rPr>
              <a:t>(4)</a:t>
            </a:r>
          </a:p>
        </p:txBody>
      </p:sp>
      <p:sp>
        <p:nvSpPr>
          <p:cNvPr id="15" name="New shape"/>
          <p:cNvSpPr/>
          <p:nvPr/>
        </p:nvSpPr>
        <p:spPr>
          <a:xfrm>
            <a:off x="1580769" y="6415532"/>
            <a:ext cx="7064375" cy="317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800" i="1" baseline="30000">
              <a:solidFill>
                <a:srgbClr val="000000"/>
              </a:solidFill>
              <a:latin typeface="Calibri"/>
              <a:ea typeface="Calibri"/>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41046" y="67310"/>
            <a:ext cx="8662035"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800" b="1">
                <a:solidFill>
                  <a:srgbClr val="00497F"/>
                </a:solidFill>
                <a:latin typeface="Arial"/>
                <a:ea typeface="Arial"/>
              </a:rPr>
              <a:t>A COMMITTED AND HEALTHY LIQUIDITY PROFILE WITH SIGNIFICANT COVERAGE</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7AD94D2B-27ED-4511-AB61-7F8E2A0DDCA5}" type="slidenum">
              <a:rPr sz="1200">
                <a:solidFill>
                  <a:srgbClr val="FFFFFF"/>
                </a:solidFill>
                <a:latin typeface="Arial"/>
                <a:ea typeface="Arial"/>
              </a:rPr>
              <a:t>12</a:t>
            </a:fld>
            <a:endParaRPr sz="1200">
              <a:solidFill>
                <a:srgbClr val="FFFFFF"/>
              </a:solidFill>
              <a:latin typeface="Arial"/>
              <a:ea typeface="Arial"/>
            </a:endParaRPr>
          </a:p>
        </p:txBody>
      </p:sp>
      <p:sp>
        <p:nvSpPr>
          <p:cNvPr id="4" name="New shape"/>
          <p:cNvSpPr/>
          <p:nvPr/>
        </p:nvSpPr>
        <p:spPr>
          <a:xfrm>
            <a:off x="241046" y="938784"/>
            <a:ext cx="4520819" cy="394754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241046" y="938784"/>
            <a:ext cx="4520819" cy="3947541"/>
          </a:xfrm>
          <a:prstGeom prst="rect">
            <a:avLst/>
          </a:prstGeom>
        </p:spPr>
      </p:pic>
      <p:sp>
        <p:nvSpPr>
          <p:cNvPr id="6" name="New shape"/>
          <p:cNvSpPr/>
          <p:nvPr/>
        </p:nvSpPr>
        <p:spPr>
          <a:xfrm>
            <a:off x="4816475" y="938784"/>
            <a:ext cx="4232656" cy="214668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3"/>
          <a:stretch>
            <a:fillRect/>
          </a:stretch>
        </p:blipFill>
        <p:spPr>
          <a:xfrm>
            <a:off x="4816475" y="938784"/>
            <a:ext cx="4232656" cy="2146681"/>
          </a:xfrm>
          <a:prstGeom prst="rect">
            <a:avLst/>
          </a:prstGeom>
        </p:spPr>
      </p:pic>
      <p:sp>
        <p:nvSpPr>
          <p:cNvPr id="8" name="New shape"/>
          <p:cNvSpPr/>
          <p:nvPr/>
        </p:nvSpPr>
        <p:spPr>
          <a:xfrm>
            <a:off x="8658606" y="2636266"/>
            <a:ext cx="450850" cy="4762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4"/>
          <a:stretch>
            <a:fillRect/>
          </a:stretch>
        </p:blipFill>
        <p:spPr>
          <a:xfrm>
            <a:off x="8658606" y="2636266"/>
            <a:ext cx="450850" cy="476250"/>
          </a:xfrm>
          <a:prstGeom prst="rect">
            <a:avLst/>
          </a:prstGeom>
        </p:spPr>
      </p:pic>
      <p:sp>
        <p:nvSpPr>
          <p:cNvPr id="10" name="New shape"/>
          <p:cNvSpPr/>
          <p:nvPr/>
        </p:nvSpPr>
        <p:spPr>
          <a:xfrm>
            <a:off x="210820" y="4966843"/>
            <a:ext cx="4556760" cy="137756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5"/>
          <a:stretch>
            <a:fillRect/>
          </a:stretch>
        </p:blipFill>
        <p:spPr>
          <a:xfrm>
            <a:off x="210820" y="4966843"/>
            <a:ext cx="4556760" cy="1377569"/>
          </a:xfrm>
          <a:prstGeom prst="rect">
            <a:avLst/>
          </a:prstGeom>
        </p:spPr>
      </p:pic>
      <p:sp>
        <p:nvSpPr>
          <p:cNvPr id="12" name="New shape"/>
          <p:cNvSpPr/>
          <p:nvPr/>
        </p:nvSpPr>
        <p:spPr>
          <a:xfrm>
            <a:off x="4816475" y="4966843"/>
            <a:ext cx="4360037" cy="114274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6"/>
          <a:stretch>
            <a:fillRect/>
          </a:stretch>
        </p:blipFill>
        <p:spPr>
          <a:xfrm>
            <a:off x="4816475" y="4966843"/>
            <a:ext cx="4360037" cy="1142746"/>
          </a:xfrm>
          <a:prstGeom prst="rect">
            <a:avLst/>
          </a:prstGeom>
        </p:spPr>
      </p:pic>
      <p:sp>
        <p:nvSpPr>
          <p:cNvPr id="14" name="New shape"/>
          <p:cNvSpPr/>
          <p:nvPr/>
        </p:nvSpPr>
        <p:spPr>
          <a:xfrm>
            <a:off x="1312164" y="6299073"/>
            <a:ext cx="7346442" cy="55892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7"/>
          <a:stretch>
            <a:fillRect/>
          </a:stretch>
        </p:blipFill>
        <p:spPr>
          <a:xfrm>
            <a:off x="1312164" y="6299073"/>
            <a:ext cx="7346442" cy="558927"/>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1112" y="111633"/>
            <a:ext cx="8662035"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200" b="1">
                <a:solidFill>
                  <a:srgbClr val="00497F"/>
                </a:solidFill>
                <a:latin typeface="Arial"/>
                <a:ea typeface="Arial"/>
              </a:rPr>
              <a:t>A GRANULAR, TENURED AND DIVERSIFIED DEPOSIT PORTFOLIO</a:t>
            </a:r>
            <a:r>
              <a:rPr sz="3200" b="1" baseline="30000">
                <a:solidFill>
                  <a:srgbClr val="00497F"/>
                </a:solidFill>
                <a:latin typeface="Arial"/>
                <a:ea typeface="Arial"/>
              </a:rPr>
              <a:t>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38F12334-80B8-4016-8C5C-9D3D4AF95B9B}" type="slidenum">
              <a:rPr sz="1200">
                <a:solidFill>
                  <a:srgbClr val="FFFFFF"/>
                </a:solidFill>
                <a:latin typeface="Arial"/>
                <a:ea typeface="Arial"/>
              </a:rPr>
              <a:t>13</a:t>
            </a:fld>
            <a:endParaRPr sz="1200">
              <a:solidFill>
                <a:srgbClr val="FFFFFF"/>
              </a:solidFill>
              <a:latin typeface="Arial"/>
              <a:ea typeface="Arial"/>
            </a:endParaRPr>
          </a:p>
        </p:txBody>
      </p:sp>
      <p:sp>
        <p:nvSpPr>
          <p:cNvPr id="4" name="New shape"/>
          <p:cNvSpPr/>
          <p:nvPr/>
        </p:nvSpPr>
        <p:spPr>
          <a:xfrm>
            <a:off x="261112" y="1153033"/>
            <a:ext cx="4635119" cy="541705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261112" y="1153033"/>
            <a:ext cx="4635119" cy="5417058"/>
          </a:xfrm>
          <a:prstGeom prst="rect">
            <a:avLst/>
          </a:prstGeom>
        </p:spPr>
      </p:pic>
      <p:sp>
        <p:nvSpPr>
          <p:cNvPr id="6" name="New shape"/>
          <p:cNvSpPr/>
          <p:nvPr/>
        </p:nvSpPr>
        <p:spPr>
          <a:xfrm>
            <a:off x="4697857" y="1153033"/>
            <a:ext cx="4393692" cy="49474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3"/>
          <a:stretch>
            <a:fillRect/>
          </a:stretch>
        </p:blipFill>
        <p:spPr>
          <a:xfrm>
            <a:off x="4697857" y="1153033"/>
            <a:ext cx="4393692" cy="4947412"/>
          </a:xfrm>
          <a:prstGeom prst="rect">
            <a:avLst/>
          </a:prstGeom>
        </p:spPr>
      </p:pic>
      <p:sp>
        <p:nvSpPr>
          <p:cNvPr id="8" name="New shape"/>
          <p:cNvSpPr/>
          <p:nvPr/>
        </p:nvSpPr>
        <p:spPr>
          <a:xfrm>
            <a:off x="409956" y="2923032"/>
            <a:ext cx="3974338" cy="33369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4"/>
          <a:stretch>
            <a:fillRect/>
          </a:stretch>
        </p:blipFill>
        <p:spPr>
          <a:xfrm>
            <a:off x="409956" y="2923032"/>
            <a:ext cx="3974338" cy="3336925"/>
          </a:xfrm>
          <a:prstGeom prst="rect">
            <a:avLst/>
          </a:prstGeom>
        </p:spPr>
      </p:pic>
      <p:sp>
        <p:nvSpPr>
          <p:cNvPr id="10" name="New shape"/>
          <p:cNvSpPr/>
          <p:nvPr/>
        </p:nvSpPr>
        <p:spPr>
          <a:xfrm>
            <a:off x="4398645" y="1940814"/>
            <a:ext cx="4992116" cy="265074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5"/>
          <a:stretch>
            <a:fillRect/>
          </a:stretch>
        </p:blipFill>
        <p:spPr>
          <a:xfrm>
            <a:off x="4398645" y="1940814"/>
            <a:ext cx="4992116" cy="265074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42595" y="206883"/>
            <a:ext cx="8085709"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200" b="1">
                <a:solidFill>
                  <a:srgbClr val="00497F"/>
                </a:solidFill>
                <a:latin typeface="Arial"/>
                <a:ea typeface="Arial"/>
              </a:rPr>
              <a:t>2023 OUTLOOK</a:t>
            </a:r>
            <a:r>
              <a:rPr sz="3200" b="1" baseline="30000">
                <a:solidFill>
                  <a:srgbClr val="00497F"/>
                </a:solidFill>
                <a:latin typeface="Arial"/>
                <a:ea typeface="Arial"/>
              </a:rPr>
              <a:t>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5893838-B4BB-4C4E-8AFF-C3A277821536}" type="slidenum">
              <a:rPr sz="1200">
                <a:solidFill>
                  <a:srgbClr val="FFFFFF"/>
                </a:solidFill>
                <a:latin typeface="Arial"/>
                <a:ea typeface="Arial"/>
              </a:rPr>
              <a:t>14</a:t>
            </a:fld>
            <a:endParaRPr sz="1200">
              <a:solidFill>
                <a:srgbClr val="FFFFFF"/>
              </a:solidFill>
              <a:latin typeface="Arial"/>
              <a:ea typeface="Arial"/>
            </a:endParaRPr>
          </a:p>
        </p:txBody>
      </p:sp>
      <p:sp>
        <p:nvSpPr>
          <p:cNvPr id="4" name="New shape"/>
          <p:cNvSpPr/>
          <p:nvPr/>
        </p:nvSpPr>
        <p:spPr>
          <a:xfrm>
            <a:off x="484378" y="1176655"/>
            <a:ext cx="7887970" cy="451408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200" b="1" u="sng">
                <a:solidFill>
                  <a:srgbClr val="000000"/>
                </a:solidFill>
                <a:latin typeface="Calibri"/>
                <a:ea typeface="Calibri"/>
              </a:rPr>
              <a:t>Net interest income</a:t>
            </a:r>
            <a:r>
              <a:rPr sz="2200">
                <a:solidFill>
                  <a:srgbClr val="000000"/>
                </a:solidFill>
                <a:latin typeface="Calibri"/>
                <a:ea typeface="Calibri"/>
              </a:rPr>
              <a:t>:     			$850 - $870 million</a:t>
            </a:r>
            <a:r>
              <a:rPr sz="1600" baseline="30000">
                <a:solidFill>
                  <a:srgbClr val="000000"/>
                </a:solidFill>
                <a:latin typeface="Calibri"/>
                <a:ea typeface="Calibri"/>
              </a:rPr>
              <a:t>(1)</a:t>
            </a:r>
            <a:r>
              <a:rPr sz="1600">
                <a:solidFill>
                  <a:srgbClr val="000000"/>
                </a:solidFill>
                <a:latin typeface="Calibri"/>
                <a:ea typeface="Calibri"/>
              </a:rPr>
              <a:t> </a:t>
            </a:r>
          </a:p>
          <a:p>
            <a:pPr algn="l" defTabSz="457200">
              <a:lnSpc>
                <a:spcPct val="100000"/>
              </a:lnSpc>
              <a:spcBef>
                <a:spcPct val="0"/>
              </a:spcBef>
              <a:spcAft>
                <a:spcPct val="0"/>
              </a:spcAft>
            </a:pPr>
            <a:r>
              <a:rPr sz="1600">
                <a:solidFill>
                  <a:srgbClr val="000000"/>
                </a:solidFill>
                <a:latin typeface="Calibri"/>
                <a:ea typeface="Calibri"/>
              </a:rPr>
              <a:t> </a:t>
            </a:r>
          </a:p>
          <a:p>
            <a:pPr algn="l" defTabSz="457200">
              <a:lnSpc>
                <a:spcPct val="100000"/>
              </a:lnSpc>
              <a:spcBef>
                <a:spcPct val="0"/>
              </a:spcBef>
              <a:spcAft>
                <a:spcPct val="0"/>
              </a:spcAft>
            </a:pPr>
            <a:r>
              <a:rPr sz="2200" b="1" u="sng">
                <a:solidFill>
                  <a:srgbClr val="000000"/>
                </a:solidFill>
                <a:latin typeface="Calibri"/>
                <a:ea typeface="Calibri"/>
              </a:rPr>
              <a:t>Non-interest income</a:t>
            </a:r>
            <a:r>
              <a:rPr sz="2200">
                <a:solidFill>
                  <a:srgbClr val="000000"/>
                </a:solidFill>
                <a:latin typeface="Calibri"/>
                <a:ea typeface="Calibri"/>
              </a:rPr>
              <a:t>:    			$220 - $230 million</a:t>
            </a:r>
            <a:r>
              <a:rPr sz="1600" baseline="30000">
                <a:solidFill>
                  <a:srgbClr val="000000"/>
                </a:solidFill>
                <a:latin typeface="Calibri"/>
                <a:ea typeface="Calibri"/>
              </a:rPr>
              <a:t>(2)</a:t>
            </a:r>
          </a:p>
          <a:p>
            <a:pPr algn="l" defTabSz="457200">
              <a:lnSpc>
                <a:spcPct val="100000"/>
              </a:lnSpc>
              <a:spcBef>
                <a:spcPct val="0"/>
              </a:spcBef>
              <a:spcAft>
                <a:spcPct val="0"/>
              </a:spcAft>
            </a:pPr>
            <a:endParaRPr sz="1600" baseline="30000">
              <a:solidFill>
                <a:srgbClr val="000000"/>
              </a:solidFill>
              <a:latin typeface="Calibri"/>
              <a:ea typeface="Calibri"/>
            </a:endParaRPr>
          </a:p>
          <a:p>
            <a:pPr algn="l" defTabSz="457200">
              <a:lnSpc>
                <a:spcPct val="100000"/>
              </a:lnSpc>
              <a:spcBef>
                <a:spcPct val="0"/>
              </a:spcBef>
              <a:spcAft>
                <a:spcPct val="0"/>
              </a:spcAft>
            </a:pPr>
            <a:r>
              <a:rPr sz="2200" b="1" u="sng">
                <a:solidFill>
                  <a:srgbClr val="000000"/>
                </a:solidFill>
                <a:latin typeface="Calibri"/>
                <a:ea typeface="Calibri"/>
              </a:rPr>
              <a:t>Provision for credit losses</a:t>
            </a:r>
            <a:r>
              <a:rPr sz="2200" u="sng">
                <a:solidFill>
                  <a:srgbClr val="000000"/>
                </a:solidFill>
                <a:latin typeface="Calibri"/>
                <a:ea typeface="Calibri"/>
              </a:rPr>
              <a:t>:</a:t>
            </a:r>
            <a:r>
              <a:rPr sz="2200" b="1">
                <a:solidFill>
                  <a:srgbClr val="000000"/>
                </a:solidFill>
                <a:latin typeface="Calibri"/>
                <a:ea typeface="Calibri"/>
              </a:rPr>
              <a:t>		</a:t>
            </a:r>
            <a:r>
              <a:rPr sz="2200">
                <a:solidFill>
                  <a:srgbClr val="000000"/>
                </a:solidFill>
                <a:latin typeface="Calibri"/>
                <a:ea typeface="Calibri"/>
              </a:rPr>
              <a:t>$55 - $70 million</a:t>
            </a:r>
          </a:p>
          <a:p>
            <a:pPr algn="l" defTabSz="457200">
              <a:lnSpc>
                <a:spcPct val="100000"/>
              </a:lnSpc>
              <a:spcBef>
                <a:spcPct val="0"/>
              </a:spcBef>
              <a:spcAft>
                <a:spcPct val="0"/>
              </a:spcAft>
            </a:pPr>
            <a:r>
              <a:rPr sz="1600">
                <a:solidFill>
                  <a:srgbClr val="000000"/>
                </a:solidFill>
                <a:latin typeface="Calibri"/>
                <a:ea typeface="Calibri"/>
              </a:rPr>
              <a:t> </a:t>
            </a:r>
          </a:p>
          <a:p>
            <a:pPr algn="l" defTabSz="457200">
              <a:lnSpc>
                <a:spcPct val="100000"/>
              </a:lnSpc>
              <a:spcBef>
                <a:spcPct val="0"/>
              </a:spcBef>
              <a:spcAft>
                <a:spcPct val="0"/>
              </a:spcAft>
            </a:pPr>
            <a:r>
              <a:rPr sz="2200" b="1" u="sng">
                <a:solidFill>
                  <a:srgbClr val="000000"/>
                </a:solidFill>
                <a:latin typeface="Calibri"/>
                <a:ea typeface="Calibri"/>
              </a:rPr>
              <a:t>Non-interest expense</a:t>
            </a:r>
            <a:r>
              <a:rPr sz="2200">
                <a:solidFill>
                  <a:srgbClr val="000000"/>
                </a:solidFill>
                <a:latin typeface="Calibri"/>
                <a:ea typeface="Calibri"/>
              </a:rPr>
              <a:t>:  			$645 - $660 million</a:t>
            </a:r>
            <a:r>
              <a:rPr sz="1600" baseline="30000">
                <a:solidFill>
                  <a:srgbClr val="000000"/>
                </a:solidFill>
                <a:latin typeface="Calibri"/>
                <a:ea typeface="Calibri"/>
              </a:rPr>
              <a:t>(3)</a:t>
            </a:r>
          </a:p>
          <a:p>
            <a:pPr algn="l" defTabSz="457200">
              <a:lnSpc>
                <a:spcPct val="100000"/>
              </a:lnSpc>
              <a:spcBef>
                <a:spcPct val="0"/>
              </a:spcBef>
              <a:spcAft>
                <a:spcPct val="0"/>
              </a:spcAft>
            </a:pPr>
            <a:r>
              <a:rPr sz="1600">
                <a:solidFill>
                  <a:srgbClr val="000000"/>
                </a:solidFill>
                <a:latin typeface="Calibri"/>
                <a:ea typeface="Calibri"/>
              </a:rPr>
              <a:t> </a:t>
            </a:r>
          </a:p>
          <a:p>
            <a:pPr algn="l" defTabSz="457200">
              <a:lnSpc>
                <a:spcPct val="100000"/>
              </a:lnSpc>
              <a:spcBef>
                <a:spcPct val="0"/>
              </a:spcBef>
              <a:spcAft>
                <a:spcPct val="0"/>
              </a:spcAft>
            </a:pPr>
            <a:r>
              <a:rPr sz="2200" b="1" u="sng">
                <a:solidFill>
                  <a:srgbClr val="000000"/>
                </a:solidFill>
                <a:latin typeface="Calibri"/>
                <a:ea typeface="Calibri"/>
              </a:rPr>
              <a:t>Effective tax rate</a:t>
            </a:r>
            <a:r>
              <a:rPr sz="2200">
                <a:solidFill>
                  <a:srgbClr val="000000"/>
                </a:solidFill>
                <a:latin typeface="Calibri"/>
                <a:ea typeface="Calibri"/>
              </a:rPr>
              <a:t>:       		 	 18.5% +/-</a:t>
            </a:r>
            <a:r>
              <a:rPr sz="1600" baseline="30000">
                <a:solidFill>
                  <a:srgbClr val="000000"/>
                </a:solidFill>
                <a:latin typeface="Calibri"/>
                <a:ea typeface="Calibri"/>
              </a:rPr>
              <a:t>(4)</a:t>
            </a: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18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p:txBody>
      </p:sp>
      <p:sp>
        <p:nvSpPr>
          <p:cNvPr id="5" name="New shape"/>
          <p:cNvSpPr/>
          <p:nvPr/>
        </p:nvSpPr>
        <p:spPr>
          <a:xfrm>
            <a:off x="618363" y="4809236"/>
            <a:ext cx="7684897" cy="138798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ct val="0"/>
              </a:spcBef>
              <a:spcAft>
                <a:spcPct val="0"/>
              </a:spcAft>
            </a:pPr>
            <a:r>
              <a:rPr sz="1000">
                <a:solidFill>
                  <a:srgbClr val="000000"/>
                </a:solidFill>
                <a:latin typeface="Calibri"/>
                <a:ea typeface="Calibri"/>
              </a:rPr>
              <a:t>(1) Assumes Fed Funds Rate increase of 25 bps in May 2023. Updated as of 1Q 22; previously $895 - $915 million.</a:t>
            </a:r>
          </a:p>
          <a:p>
            <a:pPr algn="just" defTabSz="457200">
              <a:lnSpc>
                <a:spcPct val="100000"/>
              </a:lnSpc>
              <a:spcBef>
                <a:spcPct val="0"/>
              </a:spcBef>
              <a:spcAft>
                <a:spcPct val="0"/>
              </a:spcAft>
            </a:pPr>
            <a:r>
              <a:rPr sz="1000">
                <a:solidFill>
                  <a:srgbClr val="000000"/>
                </a:solidFill>
                <a:latin typeface="Calibri"/>
                <a:ea typeface="Calibri"/>
              </a:rPr>
              <a:t>(2) Excludes investment securities gains. Updated as of 1Q 22; previously $220 - $235 million. </a:t>
            </a:r>
          </a:p>
          <a:p>
            <a:pPr algn="just" defTabSz="457200">
              <a:lnSpc>
                <a:spcPct val="100000"/>
              </a:lnSpc>
              <a:spcBef>
                <a:spcPct val="0"/>
              </a:spcBef>
              <a:spcAft>
                <a:spcPct val="0"/>
              </a:spcAft>
            </a:pPr>
            <a:r>
              <a:rPr sz="1000">
                <a:solidFill>
                  <a:srgbClr val="000000"/>
                </a:solidFill>
                <a:latin typeface="Calibri"/>
                <a:ea typeface="Calibri"/>
              </a:rPr>
              <a:t>(3) Previously $645 - $665 million.</a:t>
            </a:r>
          </a:p>
          <a:p>
            <a:pPr algn="just" defTabSz="457200">
              <a:lnSpc>
                <a:spcPct val="100000"/>
              </a:lnSpc>
              <a:spcBef>
                <a:spcPct val="0"/>
              </a:spcBef>
              <a:spcAft>
                <a:spcPct val="0"/>
              </a:spcAft>
            </a:pPr>
            <a:r>
              <a:rPr sz="1000">
                <a:solidFill>
                  <a:srgbClr val="000000"/>
                </a:solidFill>
                <a:latin typeface="Calibri"/>
                <a:ea typeface="Calibri"/>
              </a:rPr>
              <a:t>(4) Previously 19.0% +/-.</a:t>
            </a:r>
          </a:p>
          <a:p>
            <a:pPr algn="just" defTabSz="457200">
              <a:lnSpc>
                <a:spcPct val="100000"/>
              </a:lnSpc>
              <a:spcBef>
                <a:spcPct val="0"/>
              </a:spcBef>
              <a:spcAft>
                <a:spcPct val="0"/>
              </a:spcAft>
            </a:pPr>
            <a:endParaRPr sz="1800">
              <a:solidFill>
                <a:srgbClr val="000000"/>
              </a:solidFill>
              <a:latin typeface="Calibri"/>
              <a:ea typeface="Calibri"/>
            </a:endParaRPr>
          </a:p>
          <a:p>
            <a:pPr algn="just" defTabSz="457200">
              <a:lnSpc>
                <a:spcPct val="100000"/>
              </a:lnSpc>
              <a:spcBef>
                <a:spcPct val="0"/>
              </a:spcBef>
              <a:spcAft>
                <a:spcPct val="0"/>
              </a:spcAft>
            </a:pPr>
            <a:endParaRPr sz="1000" baseline="30000">
              <a:solidFill>
                <a:srgbClr val="000000"/>
              </a:solidFill>
              <a:latin typeface="Calibri"/>
              <a:ea typeface="Calibri"/>
            </a:endParaRPr>
          </a:p>
          <a:p>
            <a:pPr algn="just" defTabSz="457200">
              <a:lnSpc>
                <a:spcPct val="100000"/>
              </a:lnSpc>
              <a:spcBef>
                <a:spcPct val="0"/>
              </a:spcBef>
              <a:spcAft>
                <a:spcPct val="0"/>
              </a:spcAft>
            </a:pPr>
            <a:endParaRPr sz="1800">
              <a:solidFill>
                <a:srgbClr val="000000"/>
              </a:solidFill>
              <a:latin typeface="Calibri"/>
              <a:ea typeface="Calibri"/>
            </a:endParaRPr>
          </a:p>
          <a:p>
            <a:pPr algn="just" defTabSz="457200">
              <a:lnSpc>
                <a:spcPct val="100000"/>
              </a:lnSpc>
              <a:spcBef>
                <a:spcPct val="0"/>
              </a:spcBef>
              <a:spcAft>
                <a:spcPct val="0"/>
              </a:spcAft>
            </a:pPr>
            <a:endParaRPr sz="1000" baseline="30000">
              <a:solidFill>
                <a:srgbClr val="000000"/>
              </a:solidFill>
              <a:latin typeface="Calibri"/>
              <a:ea typeface="Calibri"/>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8720340E-901A-438B-9B9C-4BC8B9DA6756}" type="slidenum">
              <a:rPr sz="1200">
                <a:solidFill>
                  <a:srgbClr val="FFFFFF"/>
                </a:solidFill>
                <a:latin typeface="Arial"/>
                <a:ea typeface="Arial"/>
              </a:rPr>
              <a:t>15</a:t>
            </a:fld>
            <a:endParaRPr sz="1200">
              <a:solidFill>
                <a:srgbClr val="FFFFFF"/>
              </a:solidFill>
              <a:latin typeface="Arial"/>
              <a:ea typeface="Arial"/>
            </a:endParaRPr>
          </a:p>
        </p:txBody>
      </p:sp>
      <p:sp>
        <p:nvSpPr>
          <p:cNvPr id="4" name="New shape"/>
          <p:cNvSpPr/>
          <p:nvPr/>
        </p:nvSpPr>
        <p:spPr>
          <a:xfrm>
            <a:off x="269240" y="698500"/>
            <a:ext cx="8605520" cy="12772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ct val="0"/>
              </a:spcBef>
              <a:spcAft>
                <a:spcPct val="0"/>
              </a:spcAft>
            </a:pPr>
            <a:r>
              <a:rPr sz="1100" b="1" i="1" u="sng">
                <a:solidFill>
                  <a:srgbClr val="000000"/>
                </a:solidFill>
                <a:latin typeface="Calibri"/>
                <a:ea typeface="Calibri"/>
              </a:rPr>
              <a:t>Note</a:t>
            </a:r>
            <a:r>
              <a:rPr sz="1100">
                <a:solidFill>
                  <a:srgbClr val="000000"/>
                </a:solidFill>
                <a:latin typeface="Calibri"/>
                <a:ea typeface="Calibri"/>
              </a:rPr>
              <a:t>: </a:t>
            </a:r>
            <a:r>
              <a:rPr sz="1100" i="1">
                <a:solidFill>
                  <a:srgbClr val="000000"/>
                </a:solidFill>
                <a:latin typeface="Calibri"/>
                <a:ea typeface="Calibri"/>
              </a:rPr>
              <a:t>The Corporation has presented the following non-GAAP financial measures because it believes that these measures provide useful and comparative information to assess trends in the Corporation's results of operations and financial condition. Presentation of these non-GAAP financial measures is consistent with how the Corporation evaluates its performance internally and these non-GAAP financial measures are frequently used by securities analysts, investors and other interested parties in the evaluation of companies in the Corporation's industry. Investors should recognize that the Corporation's presentation of these non-GAAP financial measures might not be comparable to similarly-titled measures of other companies. These non-GAAP financial measures should not be considered a substitute for GAAP basis measures and the Corporation strongly encourages a review of its condensed consolidated financial statements in their entirety. </a:t>
            </a:r>
          </a:p>
        </p:txBody>
      </p:sp>
      <p:graphicFrame>
        <p:nvGraphicFramePr>
          <p:cNvPr id="5" name="New Table"/>
          <p:cNvGraphicFramePr>
            <a:graphicFrameLocks noGrp="1"/>
          </p:cNvGraphicFramePr>
          <p:nvPr/>
        </p:nvGraphicFramePr>
        <p:xfrm>
          <a:off x="1042924" y="2040763"/>
          <a:ext cx="7294753" cy="3476625"/>
        </p:xfrm>
        <a:graphic>
          <a:graphicData uri="http://schemas.openxmlformats.org/drawingml/2006/table">
            <a:tbl>
              <a:tblPr>
                <a:tableStyleId>{5C22544A-7EE6-4342-B048-85BDC9FD1C3A}</a:tableStyleId>
              </a:tblPr>
              <a:tblGrid>
                <a:gridCol w="393382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0264">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0264">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238125">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47650">
                <a:tc>
                  <a:txBody>
                    <a:bodyPr/>
                    <a:lstStyle/>
                    <a:p>
                      <a:pPr algn="l">
                        <a:lnSpc>
                          <a:spcPct val="99600"/>
                        </a:lnSpc>
                      </a:pPr>
                      <a:r>
                        <a:rPr sz="1000" i="1">
                          <a:solidFill>
                            <a:srgbClr val="000000"/>
                          </a:solidFill>
                          <a:latin typeface="Times New Roman"/>
                          <a:ea typeface="Times New Roman"/>
                        </a:rPr>
                        <a:t>(dollars in thousands)</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pPr algn="ctr">
                        <a:lnSpc>
                          <a:spcPct val="99600"/>
                        </a:lnSpc>
                      </a:pPr>
                      <a:endParaRPr sz="1000" b="1">
                        <a:solidFill>
                          <a:srgbClr val="000000"/>
                        </a:solidFill>
                        <a:latin typeface="Times New Roman"/>
                        <a:ea typeface="Times New Roman"/>
                      </a:endParaRPr>
                    </a:p>
                  </a:txBody>
                  <a:tcPr marL="27432" marR="27432" marT="0" marB="18288"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Dec 31</a:t>
                      </a:r>
                    </a:p>
                  </a:txBody>
                  <a:tcPr marL="27432" marR="27432" marT="0" marB="18288" anchor="b">
                    <a:lnL w="0"/>
                    <a:lnR w="0"/>
                    <a:lnT w="12700" cmpd="sng">
                      <a:solidFill>
                        <a:srgbClr val="000000"/>
                      </a:solidFill>
                      <a:prstDash val="solid"/>
                    </a:lnT>
                    <a:lnB w="0"/>
                    <a:noFill/>
                  </a:tcPr>
                </a:tc>
                <a:tc>
                  <a:txBody>
                    <a:bodyPr/>
                    <a:lstStyle/>
                    <a:p>
                      <a:pPr algn="ctr">
                        <a:lnSpc>
                          <a:spcPct val="99600"/>
                        </a:lnSpc>
                      </a:pPr>
                      <a:endParaRPr sz="1000" b="1">
                        <a:solidFill>
                          <a:srgbClr val="000000"/>
                        </a:solidFill>
                        <a:latin typeface="Times New Roman"/>
                        <a:ea typeface="Times New Roman"/>
                      </a:endParaRPr>
                    </a:p>
                  </a:txBody>
                  <a:tcPr marL="27432" marR="27432" marT="0" marB="18288"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247650">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pPr algn="ctr">
                        <a:lnSpc>
                          <a:spcPct val="99600"/>
                        </a:lnSpc>
                      </a:pPr>
                      <a:endParaRPr sz="1000" b="1">
                        <a:solidFill>
                          <a:srgbClr val="000000"/>
                        </a:solidFill>
                        <a:latin typeface="Times New Roman"/>
                        <a:ea typeface="Times New Roman"/>
                      </a:endParaRP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tc>
                  <a:txBody>
                    <a:bodyPr/>
                    <a:lstStyle/>
                    <a:p>
                      <a:pPr algn="ctr">
                        <a:lnSpc>
                          <a:spcPct val="99600"/>
                        </a:lnSpc>
                      </a:pPr>
                      <a:endParaRPr sz="1000" b="1">
                        <a:solidFill>
                          <a:srgbClr val="000000"/>
                        </a:solidFill>
                        <a:latin typeface="Times New Roman"/>
                        <a:ea typeface="Times New Roman"/>
                      </a:endParaRP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247650">
                <a:tc>
                  <a:txBody>
                    <a:bodyPr/>
                    <a:lstStyle/>
                    <a:p>
                      <a:pPr algn="l">
                        <a:lnSpc>
                          <a:spcPct val="99600"/>
                        </a:lnSpc>
                      </a:pPr>
                      <a:r>
                        <a:rPr sz="1000" b="1">
                          <a:solidFill>
                            <a:srgbClr val="000000"/>
                          </a:solidFill>
                          <a:latin typeface="Times New Roman"/>
                          <a:ea typeface="Times New Roman"/>
                        </a:rPr>
                        <a:t>Operating net income available to common shareholders</a:t>
                      </a:r>
                    </a:p>
                  </a:txBody>
                  <a:tcPr marL="27432" marR="27432" marT="0" marB="18288" anchor="b">
                    <a:lnL w="0"/>
                    <a:lnR w="0"/>
                    <a:lnT w="0"/>
                    <a:lnB w="0"/>
                    <a:noFill/>
                  </a:tcPr>
                </a:tc>
                <a:tc>
                  <a:txBody>
                    <a:bodyPr/>
                    <a:lstStyle/>
                    <a:p>
                      <a:pPr algn="l">
                        <a:lnSpc>
                          <a:spcPct val="99600"/>
                        </a:lnSpc>
                      </a:pPr>
                      <a:endParaRPr sz="1000" b="1">
                        <a:solidFill>
                          <a:srgbClr val="000000"/>
                        </a:solidFill>
                        <a:latin typeface="Times New Roman"/>
                        <a:ea typeface="Times New Roman"/>
                      </a:endParaRPr>
                    </a:p>
                  </a:txBody>
                  <a:tcPr marL="27432" marR="27432" marT="0" marB="18288" anchor="b">
                    <a:lnL w="0"/>
                    <a:lnR w="0"/>
                    <a:lnT w="12700" cmpd="sng">
                      <a:solidFill>
                        <a:srgbClr val="000000"/>
                      </a:solidFill>
                      <a:prstDash val="solid"/>
                    </a:lnT>
                    <a:lnB w="0"/>
                    <a:noFill/>
                  </a:tcPr>
                </a:tc>
                <a:tc>
                  <a:txBody>
                    <a:bodyPr/>
                    <a:lstStyle/>
                    <a:p>
                      <a:pPr algn="l">
                        <a:lnSpc>
                          <a:spcPct val="99600"/>
                        </a:lnSpc>
                      </a:pPr>
                      <a:endParaRPr sz="1000" b="1">
                        <a:solidFill>
                          <a:srgbClr val="000000"/>
                        </a:solidFill>
                        <a:latin typeface="Times New Roman"/>
                        <a:ea typeface="Times New Roman"/>
                      </a:endParaRPr>
                    </a:p>
                  </a:txBody>
                  <a:tcPr marL="27432" marR="27432" marT="0" marB="18288" anchor="b">
                    <a:lnL w="0"/>
                    <a:lnR w="0"/>
                    <a:lnT w="0"/>
                    <a:lnB w="0"/>
                    <a:noFill/>
                  </a:tcPr>
                </a:tc>
                <a:tc>
                  <a:txBody>
                    <a:bodyPr/>
                    <a:lstStyle/>
                    <a:p>
                      <a:pPr algn="l">
                        <a:lnSpc>
                          <a:spcPct val="99600"/>
                        </a:lnSpc>
                      </a:pPr>
                      <a:endParaRPr sz="1000" b="1">
                        <a:solidFill>
                          <a:srgbClr val="000000"/>
                        </a:solidFill>
                        <a:latin typeface="Times New Roman"/>
                        <a:ea typeface="Times New Roman"/>
                      </a:endParaRPr>
                    </a:p>
                  </a:txBody>
                  <a:tcPr marL="27432" marR="27432" marT="0" marB="18288" anchor="b">
                    <a:lnL w="0"/>
                    <a:lnR w="0"/>
                    <a:lnT w="12700" cmpd="sng">
                      <a:solidFill>
                        <a:srgbClr val="000000"/>
                      </a:solidFill>
                      <a:prstDash val="solid"/>
                    </a:lnT>
                    <a:lnB w="0"/>
                    <a:noFill/>
                  </a:tcPr>
                </a:tc>
                <a:tc>
                  <a:txBody>
                    <a:bodyPr/>
                    <a:lstStyle/>
                    <a:p>
                      <a:pPr algn="l">
                        <a:lnSpc>
                          <a:spcPct val="99600"/>
                        </a:lnSpc>
                      </a:pPr>
                      <a:endParaRPr sz="1000" b="1">
                        <a:solidFill>
                          <a:srgbClr val="000000"/>
                        </a:solidFill>
                        <a:latin typeface="Times New Roman"/>
                        <a:ea typeface="Times New Roman"/>
                      </a:endParaRPr>
                    </a:p>
                  </a:txBody>
                  <a:tcPr marL="27432" marR="27432" marT="0" marB="18288" anchor="b">
                    <a:lnL w="0"/>
                    <a:lnR w="0"/>
                    <a:lnT w="0"/>
                    <a:lnB w="0"/>
                    <a:noFill/>
                  </a:tcPr>
                </a:tc>
                <a:tc>
                  <a:txBody>
                    <a:bodyPr/>
                    <a:lstStyle/>
                    <a:p>
                      <a:pPr algn="l">
                        <a:lnSpc>
                          <a:spcPct val="99600"/>
                        </a:lnSpc>
                      </a:pPr>
                      <a:endParaRPr sz="1000" b="1">
                        <a:solidFill>
                          <a:srgbClr val="000000"/>
                        </a:solidFill>
                        <a:latin typeface="Times New Roman"/>
                        <a:ea typeface="Times New Roman"/>
                      </a:endParaRP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3"/>
                  </a:ext>
                </a:extLst>
              </a:tr>
              <a:tr h="247650">
                <a:tc>
                  <a:txBody>
                    <a:bodyPr/>
                    <a:lstStyle/>
                    <a:p>
                      <a:pPr algn="l">
                        <a:lnSpc>
                          <a:spcPct val="99600"/>
                        </a:lnSpc>
                      </a:pPr>
                      <a:r>
                        <a:rPr sz="1000">
                          <a:solidFill>
                            <a:srgbClr val="000000"/>
                          </a:solidFill>
                          <a:latin typeface="Times New Roman"/>
                          <a:ea typeface="Times New Roman"/>
                        </a:rPr>
                        <a:t>Net income available to common shareholders</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$65,752	</a:t>
                      </a:r>
                    </a:p>
                  </a:txBody>
                  <a:tcPr marL="0" marR="9144" marT="0" marB="18288"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$79,271	</a:t>
                      </a:r>
                    </a:p>
                  </a:txBody>
                  <a:tcPr marL="0" marR="9144" marT="0" marB="18288"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$61,726	</a:t>
                      </a:r>
                    </a:p>
                  </a:txBody>
                  <a:tcPr marL="0" marR="9144" marT="0" marB="18288" anchor="b">
                    <a:lnL w="0"/>
                    <a:lnR w="0"/>
                    <a:lnT w="0"/>
                    <a:lnB w="0"/>
                    <a:noFill/>
                  </a:tcPr>
                </a:tc>
                <a:extLst>
                  <a:ext uri="{0D108BD9-81ED-4DB2-BD59-A6C34878D82A}">
                    <a16:rowId xmlns:a16="http://schemas.microsoft.com/office/drawing/2014/main" val="10004"/>
                  </a:ext>
                </a:extLst>
              </a:tr>
              <a:tr h="238125">
                <a:tc>
                  <a:txBody>
                    <a:bodyPr/>
                    <a:lstStyle/>
                    <a:p>
                      <a:pPr algn="l">
                        <a:lnSpc>
                          <a:spcPct val="99600"/>
                        </a:lnSpc>
                      </a:pPr>
                      <a:r>
                        <a:rPr sz="1000">
                          <a:solidFill>
                            <a:srgbClr val="000000"/>
                          </a:solidFill>
                          <a:latin typeface="Times New Roman"/>
                          <a:ea typeface="Times New Roman"/>
                        </a:rPr>
                        <a:t>Plus: Core deposit intangible amortization</a:t>
                      </a:r>
                    </a:p>
                  </a:txBody>
                  <a:tcPr marL="27432" marR="27432" marT="0" marB="18288"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514	</a:t>
                      </a:r>
                    </a:p>
                  </a:txBody>
                  <a:tcPr marL="0" marR="9144" marT="0" marB="18288"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9144" marT="0" marB="18288"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514	</a:t>
                      </a:r>
                    </a:p>
                  </a:txBody>
                  <a:tcPr marL="0" marR="9144" marT="0" marB="18288"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5"/>
                  </a:ext>
                </a:extLst>
              </a:tr>
              <a:tr h="247650">
                <a:tc>
                  <a:txBody>
                    <a:bodyPr/>
                    <a:lstStyle/>
                    <a:p>
                      <a:pPr algn="l">
                        <a:lnSpc>
                          <a:spcPct val="99600"/>
                        </a:lnSpc>
                      </a:pPr>
                      <a:r>
                        <a:rPr sz="1000">
                          <a:solidFill>
                            <a:srgbClr val="000000"/>
                          </a:solidFill>
                          <a:latin typeface="Times New Roman"/>
                          <a:ea typeface="Times New Roman"/>
                        </a:rPr>
                        <a:t>Plus: Merger-related expenses</a:t>
                      </a:r>
                    </a:p>
                  </a:txBody>
                  <a:tcPr marL="27432" marR="27432" marT="0" marB="18288"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1,894	</a:t>
                      </a:r>
                    </a:p>
                  </a:txBody>
                  <a:tcPr marL="0" marR="9144" marT="0" marB="18288"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401	</a:t>
                      </a:r>
                    </a:p>
                  </a:txBody>
                  <a:tcPr marL="0" marR="9144" marT="0" marB="18288" anchor="b">
                    <a:lnL w="0"/>
                    <a:lnR w="0"/>
                    <a:lnT w="0"/>
                    <a:lnB w="0"/>
                    <a:noFill/>
                  </a:tcPr>
                </a:tc>
                <a:extLst>
                  <a:ext uri="{0D108BD9-81ED-4DB2-BD59-A6C34878D82A}">
                    <a16:rowId xmlns:a16="http://schemas.microsoft.com/office/drawing/2014/main" val="10006"/>
                  </a:ext>
                </a:extLst>
              </a:tr>
              <a:tr h="23812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(108)</a:t>
                      </a:r>
                    </a:p>
                  </a:txBody>
                  <a:tcPr marL="0" marR="9144" marT="0" marB="18288" anchor="b">
                    <a:lnL w="0"/>
                    <a:lnR w="0"/>
                    <a:lnT w="0"/>
                    <a:lnB w="12700" cmpd="sng">
                      <a:solidFill>
                        <a:srgbClr val="000000"/>
                      </a:solidFill>
                      <a:prstDash val="solid"/>
                    </a:lnB>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(506)</a:t>
                      </a:r>
                    </a:p>
                  </a:txBody>
                  <a:tcPr marL="0" marR="9144" marT="0" marB="18288" anchor="b">
                    <a:lnL w="0"/>
                    <a:lnR w="0"/>
                    <a:lnT w="0"/>
                    <a:lnB w="12700" cmpd="sng">
                      <a:solidFill>
                        <a:srgbClr val="000000"/>
                      </a:solidFill>
                      <a:prstDash val="solid"/>
                    </a:lnB>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813181" algn="l"/>
                        </a:tabLst>
                      </a:pPr>
                      <a:r>
                        <a:rPr sz="1000">
                          <a:solidFill>
                            <a:srgbClr val="000000"/>
                          </a:solidFill>
                          <a:latin typeface="Times New Roman"/>
                          <a:ea typeface="Times New Roman"/>
                        </a:rPr>
                        <a:t>	(84)</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7"/>
                  </a:ext>
                </a:extLst>
              </a:tr>
              <a:tr h="247650">
                <a:tc>
                  <a:txBody>
                    <a:bodyPr/>
                    <a:lstStyle/>
                    <a:p>
                      <a:pPr algn="l">
                        <a:lnSpc>
                          <a:spcPct val="99600"/>
                        </a:lnSpc>
                      </a:pPr>
                      <a:r>
                        <a:rPr sz="1000">
                          <a:solidFill>
                            <a:srgbClr val="000000"/>
                          </a:solidFill>
                          <a:latin typeface="Times New Roman"/>
                          <a:ea typeface="Times New Roman"/>
                        </a:rPr>
                        <a:t>Operating net income available to common shareholders (numerator)</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$66,158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$81,173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$62,043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08"/>
                  </a:ext>
                </a:extLst>
              </a:tr>
              <a:tr h="104775">
                <a:tc>
                  <a:txBody>
                    <a:bodyPr/>
                    <a:lstStyle/>
                    <a:p>
                      <a:pPr algn="l">
                        <a:lnSpc>
                          <a:spcPct val="99600"/>
                        </a:lnSpc>
                      </a:pPr>
                      <a:endParaRPr sz="1000">
                        <a:solidFill>
                          <a:srgbClr val="000000"/>
                        </a:solidFill>
                        <a:latin typeface="Times New Roman"/>
                        <a:ea typeface="Times New Roman"/>
                      </a:endParaRPr>
                    </a:p>
                  </a:txBody>
                  <a:tcPr marL="27432" marR="27432" marT="0" marB="0"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0" anchor="b">
                    <a:lnL w="0"/>
                    <a:lnR w="0"/>
                    <a:lnT w="38100" cmpd="dbl">
                      <a:solidFill>
                        <a:srgbClr val="000000"/>
                      </a:solidFill>
                      <a:prstDash val="solid"/>
                    </a:lnT>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0"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0" anchor="b">
                    <a:lnL w="0"/>
                    <a:lnR w="0"/>
                    <a:lnT w="38100" cmpd="dbl">
                      <a:solidFill>
                        <a:srgbClr val="000000"/>
                      </a:solidFill>
                      <a:prstDash val="solid"/>
                    </a:lnT>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0"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0" anchor="b">
                    <a:lnL w="0"/>
                    <a:lnR w="0"/>
                    <a:lnT w="38100" cmpd="dbl">
                      <a:solidFill>
                        <a:srgbClr val="000000"/>
                      </a:solidFill>
                      <a:prstDash val="solid"/>
                    </a:lnT>
                    <a:lnB w="0"/>
                    <a:noFill/>
                  </a:tcPr>
                </a:tc>
                <a:extLst>
                  <a:ext uri="{0D108BD9-81ED-4DB2-BD59-A6C34878D82A}">
                    <a16:rowId xmlns:a16="http://schemas.microsoft.com/office/drawing/2014/main" val="10009"/>
                  </a:ext>
                </a:extLst>
              </a:tr>
              <a:tr h="238125">
                <a:tc>
                  <a:txBody>
                    <a:bodyPr/>
                    <a:lstStyle/>
                    <a:p>
                      <a:pPr algn="l">
                        <a:lnSpc>
                          <a:spcPct val="99600"/>
                        </a:lnSpc>
                      </a:pPr>
                      <a:r>
                        <a:rPr sz="1000">
                          <a:solidFill>
                            <a:srgbClr val="000000"/>
                          </a:solidFill>
                          <a:latin typeface="Times New Roman"/>
                          <a:ea typeface="Times New Roman"/>
                        </a:rPr>
                        <a:t>Weighted average shares (diluted) (denominator)</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168,401	</a:t>
                      </a:r>
                    </a:p>
                  </a:txBody>
                  <a:tcPr marL="0" marR="9144" marT="0" marB="18288" anchor="b">
                    <a:lnL w="0"/>
                    <a:lnR w="0"/>
                    <a:lnT w="0"/>
                    <a:lnB w="38100" cmpd="dbl">
                      <a:solidFill>
                        <a:srgbClr val="000000"/>
                      </a:solidFill>
                      <a:prstDash val="solid"/>
                    </a:lnB>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169,136	</a:t>
                      </a:r>
                    </a:p>
                  </a:txBody>
                  <a:tcPr marL="0" marR="9144" marT="0" marB="18288" anchor="b">
                    <a:lnL w="0"/>
                    <a:lnR w="0"/>
                    <a:lnT w="0"/>
                    <a:lnB w="38100" cmpd="dbl">
                      <a:solidFill>
                        <a:srgbClr val="000000"/>
                      </a:solidFill>
                      <a:prstDash val="solid"/>
                    </a:lnB>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161,911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0"/>
                  </a:ext>
                </a:extLst>
              </a:tr>
              <a:tr h="104775">
                <a:tc>
                  <a:txBody>
                    <a:bodyPr/>
                    <a:lstStyle/>
                    <a:p>
                      <a:pPr algn="l">
                        <a:lnSpc>
                          <a:spcPct val="99600"/>
                        </a:lnSpc>
                      </a:pPr>
                      <a:endParaRPr sz="1000">
                        <a:solidFill>
                          <a:srgbClr val="000000"/>
                        </a:solidFill>
                        <a:latin typeface="Times New Roman"/>
                        <a:ea typeface="Times New Roman"/>
                      </a:endParaRPr>
                    </a:p>
                  </a:txBody>
                  <a:tcPr marL="27432" marR="27432" marT="0" marB="0"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0" anchor="b">
                    <a:lnL w="0"/>
                    <a:lnR w="0"/>
                    <a:lnT w="38100" cmpd="dbl">
                      <a:solidFill>
                        <a:srgbClr val="000000"/>
                      </a:solidFill>
                      <a:prstDash val="solid"/>
                    </a:lnT>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0"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0" anchor="b">
                    <a:lnL w="0"/>
                    <a:lnR w="0"/>
                    <a:lnT w="38100" cmpd="dbl">
                      <a:solidFill>
                        <a:srgbClr val="000000"/>
                      </a:solidFill>
                      <a:prstDash val="solid"/>
                    </a:lnT>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0"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0" anchor="b">
                    <a:lnL w="0"/>
                    <a:lnR w="0"/>
                    <a:lnT w="38100" cmpd="dbl">
                      <a:solidFill>
                        <a:srgbClr val="000000"/>
                      </a:solidFill>
                      <a:prstDash val="solid"/>
                    </a:lnT>
                    <a:lnB w="0"/>
                    <a:noFill/>
                  </a:tcPr>
                </a:tc>
                <a:extLst>
                  <a:ext uri="{0D108BD9-81ED-4DB2-BD59-A6C34878D82A}">
                    <a16:rowId xmlns:a16="http://schemas.microsoft.com/office/drawing/2014/main" val="10011"/>
                  </a:ext>
                </a:extLst>
              </a:tr>
              <a:tr h="247650">
                <a:tc>
                  <a:txBody>
                    <a:bodyPr/>
                    <a:lstStyle/>
                    <a:p>
                      <a:pPr algn="l">
                        <a:lnSpc>
                          <a:spcPct val="99600"/>
                        </a:lnSpc>
                      </a:pPr>
                      <a:r>
                        <a:rPr sz="1000">
                          <a:solidFill>
                            <a:srgbClr val="000000"/>
                          </a:solidFill>
                          <a:latin typeface="Times New Roman"/>
                          <a:ea typeface="Times New Roman"/>
                        </a:rPr>
                        <a:t>Operating net income available to common shareholders, per share (diluted)</a:t>
                      </a:r>
                    </a:p>
                  </a:txBody>
                  <a:tcPr marL="27432" marR="27432" marT="0" marB="18288"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$0.39	</a:t>
                      </a:r>
                    </a:p>
                  </a:txBody>
                  <a:tcPr marL="0" marR="9144" marT="0" marB="18288" anchor="b">
                    <a:lnL w="0"/>
                    <a:lnR w="0"/>
                    <a:lnT w="0"/>
                    <a:lnB w="38100" cmpd="dbl">
                      <a:solidFill>
                        <a:srgbClr val="000000"/>
                      </a:solidFill>
                      <a:prstDash val="solid"/>
                    </a:lnB>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$0.48	</a:t>
                      </a:r>
                    </a:p>
                  </a:txBody>
                  <a:tcPr marL="0" marR="9144" marT="0" marB="18288" anchor="b">
                    <a:lnL w="0"/>
                    <a:lnR w="0"/>
                    <a:lnT w="0"/>
                    <a:lnB w="38100" cmpd="dbl">
                      <a:solidFill>
                        <a:srgbClr val="000000"/>
                      </a:solidFill>
                      <a:prstDash val="solid"/>
                    </a:lnB>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$0.38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2"/>
                  </a:ext>
                </a:extLst>
              </a:tr>
              <a:tr h="238125">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38100" cmpd="dbl">
                      <a:solidFill>
                        <a:srgbClr val="000000"/>
                      </a:solidFill>
                      <a:prstDash val="solid"/>
                    </a:lnT>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38100" cmpd="dbl">
                      <a:solidFill>
                        <a:srgbClr val="000000"/>
                      </a:solidFill>
                      <a:prstDash val="solid"/>
                    </a:lnT>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38100" cmpd="dbl">
                      <a:solidFill>
                        <a:srgbClr val="000000"/>
                      </a:solidFill>
                      <a:prstDash val="solid"/>
                    </a:lnT>
                    <a:lnB w="0"/>
                    <a:noFill/>
                  </a:tcPr>
                </a:tc>
                <a:extLst>
                  <a:ext uri="{0D108BD9-81ED-4DB2-BD59-A6C34878D82A}">
                    <a16:rowId xmlns:a16="http://schemas.microsoft.com/office/drawing/2014/main" val="10013"/>
                  </a:ext>
                </a:extLst>
              </a:tr>
              <a:tr h="247650">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extLst>
                  <a:ext uri="{0D108BD9-81ED-4DB2-BD59-A6C34878D82A}">
                    <a16:rowId xmlns:a16="http://schemas.microsoft.com/office/drawing/2014/main" val="10014"/>
                  </a:ext>
                </a:extLst>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029F9383-9DE3-48CE-91BC-43124474702B}" type="slidenum">
              <a:rPr sz="1200">
                <a:solidFill>
                  <a:srgbClr val="FFFFFF"/>
                </a:solidFill>
                <a:latin typeface="Arial"/>
                <a:ea typeface="Arial"/>
              </a:rPr>
              <a:t>16</a:t>
            </a:fld>
            <a:endParaRPr sz="1200">
              <a:solidFill>
                <a:srgbClr val="FFFFFF"/>
              </a:solidFill>
              <a:latin typeface="Arial"/>
              <a:ea typeface="Arial"/>
            </a:endParaRPr>
          </a:p>
        </p:txBody>
      </p:sp>
      <p:graphicFrame>
        <p:nvGraphicFramePr>
          <p:cNvPr id="4" name="New Table"/>
          <p:cNvGraphicFramePr>
            <a:graphicFrameLocks noGrp="1"/>
          </p:cNvGraphicFramePr>
          <p:nvPr/>
        </p:nvGraphicFramePr>
        <p:xfrm>
          <a:off x="971550" y="1702562"/>
          <a:ext cx="7313803" cy="3766185"/>
        </p:xfrm>
        <a:graphic>
          <a:graphicData uri="http://schemas.openxmlformats.org/drawingml/2006/table">
            <a:tbl>
              <a:tblPr>
                <a:tableStyleId>{5C22544A-7EE6-4342-B048-85BDC9FD1C3A}</a:tableStyleId>
              </a:tblPr>
              <a:tblGrid>
                <a:gridCol w="395287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0264">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80264">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200025">
                <a:tc>
                  <a:txBody>
                    <a:bodyPr/>
                    <a:lstStyle/>
                    <a:p>
                      <a:pPr algn="l">
                        <a:lnSpc>
                          <a:spcPct val="99600"/>
                        </a:lnSpc>
                      </a:pPr>
                      <a:endParaRPr sz="1000" i="1">
                        <a:solidFill>
                          <a:srgbClr val="000000"/>
                        </a:solidFill>
                        <a:latin typeface="Calibri"/>
                        <a:ea typeface="Calibri"/>
                      </a:endParaRPr>
                    </a:p>
                  </a:txBody>
                  <a:tcPr marL="27432" marR="27432" marT="0" marB="18288"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9550">
                <a:tc>
                  <a:txBody>
                    <a:bodyPr/>
                    <a:lstStyle/>
                    <a:p>
                      <a:pPr algn="l">
                        <a:lnSpc>
                          <a:spcPct val="99600"/>
                        </a:lnSpc>
                      </a:pPr>
                      <a:r>
                        <a:rPr sz="1000" i="1">
                          <a:solidFill>
                            <a:srgbClr val="000000"/>
                          </a:solidFill>
                          <a:latin typeface="Times New Roman"/>
                          <a:ea typeface="Times New Roman"/>
                        </a:rPr>
                        <a:t>(dollars in thousands)</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Dec 31</a:t>
                      </a:r>
                    </a:p>
                  </a:txBody>
                  <a:tcPr marL="27432" marR="27432" marT="0" marB="18288" anchor="b">
                    <a:lnL w="0"/>
                    <a:lnR w="0"/>
                    <a:lnT w="12700" cmpd="sng">
                      <a:solidFill>
                        <a:srgbClr val="000000"/>
                      </a:solidFill>
                      <a:prstDash val="solid"/>
                    </a:lnT>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80975">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200025">
                <a:tc>
                  <a:txBody>
                    <a:bodyPr/>
                    <a:lstStyle/>
                    <a:p>
                      <a:pPr algn="l">
                        <a:lnSpc>
                          <a:spcPct val="99600"/>
                        </a:lnSpc>
                      </a:pPr>
                      <a:r>
                        <a:rPr sz="1000" b="1" u="sng">
                          <a:solidFill>
                            <a:srgbClr val="000000"/>
                          </a:solidFill>
                          <a:latin typeface="Times New Roman"/>
                          <a:ea typeface="Times New Roman"/>
                        </a:rPr>
                        <a:t>Operating return on average assets</a:t>
                      </a:r>
                    </a:p>
                  </a:txBody>
                  <a:tcPr marL="27432" marR="27432" marT="0" marB="18288"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12700" cmpd="sng">
                      <a:solidFill>
                        <a:srgbClr val="000000"/>
                      </a:solidFill>
                      <a:prstDash val="solid"/>
                    </a:lnT>
                    <a:lnB w="0"/>
                    <a:noFill/>
                  </a:tcPr>
                </a:tc>
                <a:tc>
                  <a:txBody>
                    <a:bodyPr/>
                    <a:lstStyle/>
                    <a:p>
                      <a:pPr algn="l">
                        <a:lnSpc>
                          <a:spcPct val="99600"/>
                        </a:lnSpc>
                      </a:pPr>
                      <a:endParaRPr sz="1800">
                        <a:solidFill>
                          <a:srgbClr val="000000"/>
                        </a:solidFill>
                        <a:latin typeface="Calibri"/>
                        <a:ea typeface="Calibri"/>
                      </a:endParaRPr>
                    </a:p>
                  </a:txBody>
                  <a:tcPr marL="27432" marR="9144" marT="0" marB="0"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12700" cmpd="sng">
                      <a:solidFill>
                        <a:srgbClr val="000000"/>
                      </a:solidFill>
                      <a:prstDash val="solid"/>
                    </a:lnT>
                    <a:lnB w="0"/>
                    <a:noFill/>
                  </a:tcPr>
                </a:tc>
                <a:tc>
                  <a:txBody>
                    <a:bodyPr/>
                    <a:lstStyle/>
                    <a:p>
                      <a:pPr algn="l">
                        <a:lnSpc>
                          <a:spcPct val="99600"/>
                        </a:lnSpc>
                      </a:pPr>
                      <a:endParaRPr sz="1800">
                        <a:solidFill>
                          <a:srgbClr val="000000"/>
                        </a:solidFill>
                        <a:latin typeface="Calibri"/>
                        <a:ea typeface="Calibri"/>
                      </a:endParaRPr>
                    </a:p>
                  </a:txBody>
                  <a:tcPr marL="27432" marR="9144" marT="0" marB="0"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3"/>
                  </a:ext>
                </a:extLst>
              </a:tr>
              <a:tr h="219075">
                <a:tc>
                  <a:txBody>
                    <a:bodyPr/>
                    <a:lstStyle/>
                    <a:p>
                      <a:pPr algn="l">
                        <a:lnSpc>
                          <a:spcPct val="99600"/>
                        </a:lnSpc>
                      </a:pPr>
                      <a:r>
                        <a:rPr sz="1000">
                          <a:solidFill>
                            <a:srgbClr val="000000"/>
                          </a:solidFill>
                          <a:latin typeface="Times New Roman"/>
                          <a:ea typeface="Times New Roman"/>
                        </a:rPr>
                        <a:t>Net income</a:t>
                      </a:r>
                    </a:p>
                  </a:txBody>
                  <a:tcPr marL="27432" marR="27432" marT="0" marB="18288"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$68,314	</a:t>
                      </a:r>
                    </a:p>
                  </a:txBody>
                  <a:tcPr marL="0" marR="9144" marT="0" marB="18288"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9144"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$81,833	</a:t>
                      </a:r>
                    </a:p>
                  </a:txBody>
                  <a:tcPr marL="0" marR="9144" marT="0" marB="18288"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9144"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$64,288	</a:t>
                      </a:r>
                    </a:p>
                  </a:txBody>
                  <a:tcPr marL="0" marR="9144" marT="0" marB="18288" anchor="b">
                    <a:lnL w="0"/>
                    <a:lnR w="0"/>
                    <a:lnT w="0"/>
                    <a:lnB w="0"/>
                    <a:noFill/>
                  </a:tcPr>
                </a:tc>
                <a:extLst>
                  <a:ext uri="{0D108BD9-81ED-4DB2-BD59-A6C34878D82A}">
                    <a16:rowId xmlns:a16="http://schemas.microsoft.com/office/drawing/2014/main" val="10004"/>
                  </a:ext>
                </a:extLst>
              </a:tr>
              <a:tr h="219075">
                <a:tc>
                  <a:txBody>
                    <a:bodyPr/>
                    <a:lstStyle/>
                    <a:p>
                      <a:pPr algn="l">
                        <a:lnSpc>
                          <a:spcPct val="99600"/>
                        </a:lnSpc>
                      </a:pPr>
                      <a:r>
                        <a:rPr sz="1000">
                          <a:solidFill>
                            <a:srgbClr val="000000"/>
                          </a:solidFill>
                          <a:latin typeface="Times New Roman"/>
                          <a:ea typeface="Times New Roman"/>
                        </a:rPr>
                        <a:t>Plus: Core deposit intangible amortization</a:t>
                      </a:r>
                    </a:p>
                  </a:txBody>
                  <a:tcPr marL="27432" marR="27432" marT="0" marB="18288"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514	</a:t>
                      </a:r>
                    </a:p>
                  </a:txBody>
                  <a:tcPr marL="0" marR="9144" marT="0" marB="18288"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514	</a:t>
                      </a:r>
                    </a:p>
                  </a:txBody>
                  <a:tcPr marL="0" marR="9144" marT="0" marB="18288"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5"/>
                  </a:ext>
                </a:extLst>
              </a:tr>
              <a:tr h="219075">
                <a:tc>
                  <a:txBody>
                    <a:bodyPr/>
                    <a:lstStyle/>
                    <a:p>
                      <a:pPr algn="l">
                        <a:lnSpc>
                          <a:spcPct val="99600"/>
                        </a:lnSpc>
                      </a:pPr>
                      <a:r>
                        <a:rPr sz="1000">
                          <a:solidFill>
                            <a:srgbClr val="000000"/>
                          </a:solidFill>
                          <a:latin typeface="Times New Roman"/>
                          <a:ea typeface="Times New Roman"/>
                        </a:rPr>
                        <a:t>Plus: Merger-related expenses</a:t>
                      </a:r>
                    </a:p>
                  </a:txBody>
                  <a:tcPr marL="27432" marR="27432" marT="0" marB="18288"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590931" algn="l"/>
                          <a:tab pos="1023874" algn="l"/>
                        </a:tabLst>
                      </a:pPr>
                      <a:r>
                        <a:rPr sz="1000">
                          <a:solidFill>
                            <a:srgbClr val="000000"/>
                          </a:solidFill>
                          <a:latin typeface="Times New Roman"/>
                          <a:ea typeface="Times New Roman"/>
                        </a:rPr>
                        <a:t>	1,894	</a:t>
                      </a:r>
                    </a:p>
                  </a:txBody>
                  <a:tcPr marL="0" marR="9144" marT="0" marB="18288"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401	</a:t>
                      </a:r>
                    </a:p>
                  </a:txBody>
                  <a:tcPr marL="0" marR="9144" marT="0" marB="18288" anchor="b">
                    <a:lnL w="0"/>
                    <a:lnR w="0"/>
                    <a:lnT w="0"/>
                    <a:lnB w="0"/>
                    <a:noFill/>
                  </a:tcPr>
                </a:tc>
                <a:extLst>
                  <a:ext uri="{0D108BD9-81ED-4DB2-BD59-A6C34878D82A}">
                    <a16:rowId xmlns:a16="http://schemas.microsoft.com/office/drawing/2014/main" val="10006"/>
                  </a:ext>
                </a:extLst>
              </a:tr>
              <a:tr h="21907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643890" algn="l"/>
                          <a:tab pos="1023874" algn="l"/>
                        </a:tabLst>
                      </a:pPr>
                      <a:r>
                        <a:rPr sz="1000">
                          <a:solidFill>
                            <a:srgbClr val="000000"/>
                          </a:solidFill>
                          <a:latin typeface="Times New Roman"/>
                          <a:ea typeface="Times New Roman"/>
                        </a:rPr>
                        <a:t>	(108)	</a:t>
                      </a:r>
                    </a:p>
                  </a:txBody>
                  <a:tcPr marL="0" marR="9144" marT="0" marB="18288" anchor="b">
                    <a:lnL w="0"/>
                    <a:lnR w="0"/>
                    <a:lnT w="0"/>
                    <a:lnB w="12700" cmpd="sng">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643890" algn="l"/>
                          <a:tab pos="1023874" algn="l"/>
                        </a:tabLst>
                      </a:pPr>
                      <a:r>
                        <a:rPr sz="1000">
                          <a:solidFill>
                            <a:srgbClr val="000000"/>
                          </a:solidFill>
                          <a:latin typeface="Times New Roman"/>
                          <a:ea typeface="Times New Roman"/>
                        </a:rPr>
                        <a:t>	(506)	</a:t>
                      </a:r>
                    </a:p>
                  </a:txBody>
                  <a:tcPr marL="0" marR="9144" marT="0" marB="18288" anchor="b">
                    <a:lnL w="0"/>
                    <a:lnR w="0"/>
                    <a:lnT w="0"/>
                    <a:lnB w="12700" cmpd="sng">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707390" algn="l"/>
                          <a:tab pos="1023874" algn="l"/>
                        </a:tabLst>
                      </a:pPr>
                      <a:r>
                        <a:rPr sz="1000">
                          <a:solidFill>
                            <a:srgbClr val="000000"/>
                          </a:solidFill>
                          <a:latin typeface="Times New Roman"/>
                          <a:ea typeface="Times New Roman"/>
                        </a:rPr>
                        <a:t>	(84)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7"/>
                  </a:ext>
                </a:extLst>
              </a:tr>
              <a:tr h="228600">
                <a:tc>
                  <a:txBody>
                    <a:bodyPr/>
                    <a:lstStyle/>
                    <a:p>
                      <a:pPr algn="l">
                        <a:lnSpc>
                          <a:spcPct val="99600"/>
                        </a:lnSpc>
                      </a:pPr>
                      <a:r>
                        <a:rPr sz="1000">
                          <a:solidFill>
                            <a:srgbClr val="000000"/>
                          </a:solidFill>
                          <a:latin typeface="Times New Roman"/>
                          <a:ea typeface="Times New Roman"/>
                        </a:rPr>
                        <a:t>Operating net income (numerator)</a:t>
                      </a:r>
                    </a:p>
                  </a:txBody>
                  <a:tcPr marL="27432" marR="27432" marT="0" marB="18288"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$68,720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$83,735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$64,605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08"/>
                  </a:ext>
                </a:extLst>
              </a:tr>
              <a:tr h="104775">
                <a:tc>
                  <a:txBody>
                    <a:bodyPr/>
                    <a:lstStyle/>
                    <a:p>
                      <a:pPr algn="l">
                        <a:lnSpc>
                          <a:spcPct val="99600"/>
                        </a:lnSpc>
                      </a:pPr>
                      <a:endParaRPr sz="1000">
                        <a:solidFill>
                          <a:srgbClr val="000000"/>
                        </a:solidFill>
                        <a:latin typeface="Calibri"/>
                        <a:ea typeface="Calibri"/>
                      </a:endParaRPr>
                    </a:p>
                  </a:txBody>
                  <a:tcPr marL="27432" marR="27432" marT="0" marB="0"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38100" cmpd="dbl">
                      <a:solidFill>
                        <a:srgbClr val="000000"/>
                      </a:solidFill>
                      <a:prstDash val="solid"/>
                    </a:lnT>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38100" cmpd="dbl">
                      <a:solidFill>
                        <a:srgbClr val="000000"/>
                      </a:solidFill>
                      <a:prstDash val="solid"/>
                    </a:lnT>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38100" cmpd="dbl">
                      <a:solidFill>
                        <a:srgbClr val="000000"/>
                      </a:solidFill>
                      <a:prstDash val="solid"/>
                    </a:lnT>
                    <a:lnB w="0"/>
                    <a:noFill/>
                  </a:tcPr>
                </a:tc>
                <a:extLst>
                  <a:ext uri="{0D108BD9-81ED-4DB2-BD59-A6C34878D82A}">
                    <a16:rowId xmlns:a16="http://schemas.microsoft.com/office/drawing/2014/main" val="10009"/>
                  </a:ext>
                </a:extLst>
              </a:tr>
              <a:tr h="200025">
                <a:tc>
                  <a:txBody>
                    <a:bodyPr/>
                    <a:lstStyle/>
                    <a:p>
                      <a:pPr algn="l">
                        <a:lnSpc>
                          <a:spcPct val="99600"/>
                        </a:lnSpc>
                      </a:pPr>
                      <a:r>
                        <a:rPr sz="1000">
                          <a:solidFill>
                            <a:srgbClr val="000000"/>
                          </a:solidFill>
                          <a:latin typeface="Times New Roman"/>
                          <a:ea typeface="Times New Roman"/>
                        </a:rPr>
                        <a:t>Total average assets (denominator)</a:t>
                      </a:r>
                    </a:p>
                  </a:txBody>
                  <a:tcPr marL="27432" marR="27432" marT="0" marB="18288"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$26,900,653	</a:t>
                      </a:r>
                    </a:p>
                  </a:txBody>
                  <a:tcPr marL="0" marR="9144" marT="0" marB="18288" anchor="b">
                    <a:lnL w="0"/>
                    <a:lnR w="0"/>
                    <a:lnT w="0"/>
                    <a:lnB w="38100" cmpd="dbl">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9144"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$26,386,355	</a:t>
                      </a:r>
                    </a:p>
                  </a:txBody>
                  <a:tcPr marL="0" marR="9144" marT="0" marB="18288" anchor="b">
                    <a:lnL w="0"/>
                    <a:lnR w="0"/>
                    <a:lnT w="0"/>
                    <a:lnB w="38100" cmpd="dbl">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9144"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$25,622,462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0"/>
                  </a:ext>
                </a:extLst>
              </a:tr>
              <a:tr h="104775">
                <a:tc>
                  <a:txBody>
                    <a:bodyPr/>
                    <a:lstStyle/>
                    <a:p>
                      <a:pPr algn="l">
                        <a:lnSpc>
                          <a:spcPct val="99600"/>
                        </a:lnSpc>
                      </a:pPr>
                      <a:endParaRPr sz="1000">
                        <a:solidFill>
                          <a:srgbClr val="000000"/>
                        </a:solidFill>
                        <a:latin typeface="Times New Roman"/>
                        <a:ea typeface="Times New Roman"/>
                      </a:endParaRPr>
                    </a:p>
                  </a:txBody>
                  <a:tcPr marL="27432" marR="27432" marT="0" marB="0"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0" anchor="b">
                    <a:lnL w="0"/>
                    <a:lnR w="0"/>
                    <a:lnT w="38100" cmpd="dbl">
                      <a:solidFill>
                        <a:srgbClr val="000000"/>
                      </a:solidFill>
                      <a:prstDash val="solid"/>
                    </a:lnT>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0" anchor="b">
                    <a:lnL w="0"/>
                    <a:lnR w="0"/>
                    <a:lnT w="38100" cmpd="dbl">
                      <a:solidFill>
                        <a:srgbClr val="000000"/>
                      </a:solidFill>
                      <a:prstDash val="solid"/>
                    </a:lnT>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0" anchor="b">
                    <a:lnL w="0"/>
                    <a:lnR w="0"/>
                    <a:lnT w="38100" cmpd="dbl">
                      <a:solidFill>
                        <a:srgbClr val="000000"/>
                      </a:solidFill>
                      <a:prstDash val="solid"/>
                    </a:lnT>
                    <a:lnB w="0"/>
                    <a:noFill/>
                  </a:tcPr>
                </a:tc>
                <a:extLst>
                  <a:ext uri="{0D108BD9-81ED-4DB2-BD59-A6C34878D82A}">
                    <a16:rowId xmlns:a16="http://schemas.microsoft.com/office/drawing/2014/main" val="10011"/>
                  </a:ext>
                </a:extLst>
              </a:tr>
              <a:tr h="219075">
                <a:tc>
                  <a:txBody>
                    <a:bodyPr/>
                    <a:lstStyle/>
                    <a:p>
                      <a:pPr algn="l">
                        <a:lnSpc>
                          <a:spcPct val="99600"/>
                        </a:lnSpc>
                      </a:pPr>
                      <a:r>
                        <a:rPr sz="1000">
                          <a:solidFill>
                            <a:srgbClr val="000000"/>
                          </a:solidFill>
                          <a:latin typeface="Times New Roman"/>
                          <a:ea typeface="Times New Roman"/>
                        </a:rPr>
                        <a:t>Operating return on average assets</a:t>
                      </a:r>
                    </a:p>
                  </a:txBody>
                  <a:tcPr marL="27432" marR="27432" marT="0" marB="18288"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1.04	%</a:t>
                      </a:r>
                    </a:p>
                  </a:txBody>
                  <a:tcPr marL="0" marR="9144" marT="0" marB="18288" anchor="b">
                    <a:lnL w="0"/>
                    <a:lnR w="0"/>
                    <a:lnT w="0"/>
                    <a:lnB w="38100" cmpd="dbl">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1.26	%</a:t>
                      </a:r>
                    </a:p>
                  </a:txBody>
                  <a:tcPr marL="0" marR="9144" marT="0" marB="18288" anchor="b">
                    <a:lnL w="0"/>
                    <a:lnR w="0"/>
                    <a:lnT w="0"/>
                    <a:lnB w="38100" cmpd="dbl">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1.02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2"/>
                  </a:ext>
                </a:extLst>
              </a:tr>
              <a:tr h="209550">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27432" marT="0" marB="18288" anchor="b">
                    <a:lnL w="0"/>
                    <a:lnR w="0"/>
                    <a:lnT w="38100" cmpd="dbl">
                      <a:solidFill>
                        <a:srgbClr val="000000"/>
                      </a:solidFill>
                      <a:prstDash val="solid"/>
                    </a:lnT>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27432" marT="0" marB="18288" anchor="b">
                    <a:lnL w="0"/>
                    <a:lnR w="0"/>
                    <a:lnT w="38100" cmpd="dbl">
                      <a:solidFill>
                        <a:srgbClr val="000000"/>
                      </a:solidFill>
                      <a:prstDash val="solid"/>
                    </a:lnT>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27432" marT="0" marB="18288" anchor="b">
                    <a:lnL w="0"/>
                    <a:lnR w="0"/>
                    <a:lnT w="38100" cmpd="dbl">
                      <a:solidFill>
                        <a:srgbClr val="000000"/>
                      </a:solidFill>
                      <a:prstDash val="solid"/>
                    </a:lnT>
                    <a:lnB w="0"/>
                    <a:noFill/>
                  </a:tcPr>
                </a:tc>
                <a:extLst>
                  <a:ext uri="{0D108BD9-81ED-4DB2-BD59-A6C34878D82A}">
                    <a16:rowId xmlns:a16="http://schemas.microsoft.com/office/drawing/2014/main" val="10013"/>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6A2C16B1-7508-49C1-BEB5-96B9D089EAF6}" type="slidenum">
              <a:rPr sz="1200">
                <a:solidFill>
                  <a:srgbClr val="FFFFFF"/>
                </a:solidFill>
                <a:latin typeface="Arial"/>
                <a:ea typeface="Arial"/>
              </a:rPr>
              <a:t>17</a:t>
            </a:fld>
            <a:endParaRPr sz="1200">
              <a:solidFill>
                <a:srgbClr val="FFFFFF"/>
              </a:solidFill>
              <a:latin typeface="Arial"/>
              <a:ea typeface="Arial"/>
            </a:endParaRPr>
          </a:p>
        </p:txBody>
      </p:sp>
      <p:graphicFrame>
        <p:nvGraphicFramePr>
          <p:cNvPr id="4" name="New Table"/>
          <p:cNvGraphicFramePr>
            <a:graphicFrameLocks noGrp="1"/>
          </p:cNvGraphicFramePr>
          <p:nvPr/>
        </p:nvGraphicFramePr>
        <p:xfrm>
          <a:off x="971550" y="1702562"/>
          <a:ext cx="7200900" cy="3038475"/>
        </p:xfrm>
        <a:graphic>
          <a:graphicData uri="http://schemas.openxmlformats.org/drawingml/2006/table">
            <a:tbl>
              <a:tblPr>
                <a:tableStyleId>{5C22544A-7EE6-4342-B048-85BDC9FD1C3A}</a:tableStyleId>
              </a:tblPr>
              <a:tblGrid>
                <a:gridCol w="3400425">
                  <a:extLst>
                    <a:ext uri="{9D8B030D-6E8A-4147-A177-3AD203B41FA5}">
                      <a16:colId xmlns:a16="http://schemas.microsoft.com/office/drawing/2014/main" val="20000"/>
                    </a:ext>
                  </a:extLst>
                </a:gridCol>
                <a:gridCol w="52387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381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381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0025">
                <a:tc>
                  <a:txBody>
                    <a:bodyPr/>
                    <a:lstStyle/>
                    <a:p>
                      <a:pPr algn="l">
                        <a:lnSpc>
                          <a:spcPct val="99600"/>
                        </a:lnSpc>
                      </a:pPr>
                      <a:r>
                        <a:rPr sz="1000" i="1">
                          <a:solidFill>
                            <a:srgbClr val="000000"/>
                          </a:solidFill>
                          <a:latin typeface="Times New Roman"/>
                          <a:ea typeface="Times New Roman"/>
                        </a:rPr>
                        <a:t>(dollars in thousands)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Dec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190500">
                <a:tc gridSpan="2">
                  <a:txBody>
                    <a:bodyPr/>
                    <a:lstStyle/>
                    <a:p>
                      <a:pPr algn="l">
                        <a:lnSpc>
                          <a:spcPct val="99600"/>
                        </a:lnSpc>
                      </a:pPr>
                      <a:r>
                        <a:rPr sz="1000" b="1" u="sng">
                          <a:solidFill>
                            <a:srgbClr val="000000"/>
                          </a:solidFill>
                          <a:latin typeface="Times New Roman"/>
                          <a:ea typeface="Times New Roman"/>
                        </a:rPr>
                        <a:t>Return on average common shareholders' equity (tangible)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00025">
                <a:tc gridSpan="2">
                  <a:txBody>
                    <a:bodyPr/>
                    <a:lstStyle/>
                    <a:p>
                      <a:pPr algn="l">
                        <a:lnSpc>
                          <a:spcPct val="99600"/>
                        </a:lnSpc>
                      </a:pPr>
                      <a:r>
                        <a:rPr sz="1000">
                          <a:solidFill>
                            <a:srgbClr val="000000"/>
                          </a:solidFill>
                          <a:latin typeface="Times New Roman"/>
                          <a:ea typeface="Times New Roman"/>
                        </a:rPr>
                        <a:t>Net income available to common shareholders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$65,752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$79,271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$61,726	</a:t>
                      </a:r>
                    </a:p>
                  </a:txBody>
                  <a:tcPr marL="0" marR="9144" marT="0" marB="18288" anchor="b">
                    <a:lnL w="0"/>
                    <a:lnR w="0"/>
                    <a:lnT w="0"/>
                    <a:lnB w="0"/>
                    <a:noFill/>
                  </a:tcPr>
                </a:tc>
                <a:extLst>
                  <a:ext uri="{0D108BD9-81ED-4DB2-BD59-A6C34878D82A}">
                    <a16:rowId xmlns:a16="http://schemas.microsoft.com/office/drawing/2014/main" val="10004"/>
                  </a:ext>
                </a:extLst>
              </a:tr>
              <a:tr h="209550">
                <a:tc>
                  <a:txBody>
                    <a:bodyPr/>
                    <a:lstStyle/>
                    <a:p>
                      <a:pPr algn="l">
                        <a:lnSpc>
                          <a:spcPct val="99600"/>
                        </a:lnSpc>
                      </a:pPr>
                      <a:r>
                        <a:rPr sz="1000">
                          <a:solidFill>
                            <a:srgbClr val="000000"/>
                          </a:solidFill>
                          <a:latin typeface="Times New Roman"/>
                          <a:ea typeface="Times New Roman"/>
                        </a:rPr>
                        <a:t>Plus: Intangible amortization</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674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688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176	</a:t>
                      </a:r>
                    </a:p>
                  </a:txBody>
                  <a:tcPr marL="0" marR="9144" marT="0" marB="18288" anchor="b">
                    <a:lnL w="0"/>
                    <a:lnR w="0"/>
                    <a:lnT w="0"/>
                    <a:lnB w="0"/>
                    <a:noFill/>
                  </a:tcPr>
                </a:tc>
                <a:extLst>
                  <a:ext uri="{0D108BD9-81ED-4DB2-BD59-A6C34878D82A}">
                    <a16:rowId xmlns:a16="http://schemas.microsoft.com/office/drawing/2014/main" val="10005"/>
                  </a:ext>
                </a:extLst>
              </a:tr>
              <a:tr h="200025">
                <a:tc>
                  <a:txBody>
                    <a:bodyPr/>
                    <a:lstStyle/>
                    <a:p>
                      <a:pPr algn="l">
                        <a:lnSpc>
                          <a:spcPct val="99600"/>
                        </a:lnSpc>
                      </a:pPr>
                      <a:r>
                        <a:rPr sz="1000">
                          <a:solidFill>
                            <a:srgbClr val="000000"/>
                          </a:solidFill>
                          <a:latin typeface="Times New Roman"/>
                          <a:ea typeface="Times New Roman"/>
                        </a:rPr>
                        <a:t>Plus: Merger-related expenses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1,894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401	</a:t>
                      </a:r>
                    </a:p>
                  </a:txBody>
                  <a:tcPr marL="0" marR="9144" marT="0" marB="18288" anchor="b">
                    <a:lnL w="0"/>
                    <a:lnR w="0"/>
                    <a:lnT w="0"/>
                    <a:lnB w="0"/>
                    <a:noFill/>
                  </a:tcPr>
                </a:tc>
                <a:extLst>
                  <a:ext uri="{0D108BD9-81ED-4DB2-BD59-A6C34878D82A}">
                    <a16:rowId xmlns:a16="http://schemas.microsoft.com/office/drawing/2014/main" val="10006"/>
                  </a:ext>
                </a:extLst>
              </a:tr>
              <a:tr h="209550">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(142)</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(542)</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(122)</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7"/>
                  </a:ext>
                </a:extLst>
              </a:tr>
              <a:tr h="209550">
                <a:tc gridSpan="2">
                  <a:txBody>
                    <a:bodyPr/>
                    <a:lstStyle/>
                    <a:p>
                      <a:pPr algn="l">
                        <a:lnSpc>
                          <a:spcPct val="99600"/>
                        </a:lnSpc>
                      </a:pPr>
                      <a:r>
                        <a:rPr sz="1000">
                          <a:solidFill>
                            <a:srgbClr val="000000"/>
                          </a:solidFill>
                          <a:latin typeface="Times New Roman"/>
                          <a:ea typeface="Times New Roman"/>
                        </a:rPr>
                        <a:t>Operating net income available to common shareholders (numerator)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$66,284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$81,311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$62,181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08"/>
                  </a:ext>
                </a:extLst>
              </a:tr>
              <a:tr h="1238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09"/>
                  </a:ext>
                </a:extLst>
              </a:tr>
              <a:tr h="190500">
                <a:tc gridSpan="2">
                  <a:txBody>
                    <a:bodyPr/>
                    <a:lstStyle/>
                    <a:p>
                      <a:pPr algn="l">
                        <a:lnSpc>
                          <a:spcPct val="99600"/>
                        </a:lnSpc>
                      </a:pPr>
                      <a:r>
                        <a:rPr sz="1000">
                          <a:solidFill>
                            <a:srgbClr val="000000"/>
                          </a:solidFill>
                          <a:latin typeface="Times New Roman"/>
                          <a:ea typeface="Times New Roman"/>
                        </a:rPr>
                        <a:t>Average shareholders' equity</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$2,613,316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$2,489,148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$2,688,834	</a:t>
                      </a:r>
                    </a:p>
                  </a:txBody>
                  <a:tcPr marL="0" marR="9144" marT="0" marB="18288" anchor="b">
                    <a:lnL w="0"/>
                    <a:lnR w="0"/>
                    <a:lnT w="0"/>
                    <a:lnB w="0"/>
                    <a:noFill/>
                  </a:tcPr>
                </a:tc>
                <a:extLst>
                  <a:ext uri="{0D108BD9-81ED-4DB2-BD59-A6C34878D82A}">
                    <a16:rowId xmlns:a16="http://schemas.microsoft.com/office/drawing/2014/main" val="10010"/>
                  </a:ext>
                </a:extLst>
              </a:tr>
              <a:tr h="200025">
                <a:tc>
                  <a:txBody>
                    <a:bodyPr/>
                    <a:lstStyle/>
                    <a:p>
                      <a:pPr algn="l">
                        <a:lnSpc>
                          <a:spcPct val="99600"/>
                        </a:lnSpc>
                      </a:pPr>
                      <a:r>
                        <a:rPr sz="1000">
                          <a:solidFill>
                            <a:srgbClr val="000000"/>
                          </a:solidFill>
                          <a:latin typeface="Times New Roman"/>
                          <a:ea typeface="Times New Roman"/>
                        </a:rPr>
                        <a:t>Less: Average preferred stock</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extLst>
                  <a:ext uri="{0D108BD9-81ED-4DB2-BD59-A6C34878D82A}">
                    <a16:rowId xmlns:a16="http://schemas.microsoft.com/office/drawing/2014/main" val="10011"/>
                  </a:ext>
                </a:extLst>
              </a:tr>
              <a:tr h="209550">
                <a:tc gridSpan="2">
                  <a:txBody>
                    <a:bodyPr/>
                    <a:lstStyle/>
                    <a:p>
                      <a:pPr algn="l">
                        <a:lnSpc>
                          <a:spcPct val="99600"/>
                        </a:lnSpc>
                      </a:pPr>
                      <a:r>
                        <a:rPr sz="1000">
                          <a:solidFill>
                            <a:srgbClr val="000000"/>
                          </a:solidFill>
                          <a:latin typeface="Times New Roman"/>
                          <a:ea typeface="Times New Roman"/>
                        </a:rPr>
                        <a:t>Less: Average goodwill and intangible assets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(561,744)</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(561,219)</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(537,976)</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2"/>
                  </a:ext>
                </a:extLst>
              </a:tr>
              <a:tr h="190500">
                <a:tc gridSpan="2">
                  <a:txBody>
                    <a:bodyPr/>
                    <a:lstStyle/>
                    <a:p>
                      <a:pPr algn="l">
                        <a:lnSpc>
                          <a:spcPct val="99600"/>
                        </a:lnSpc>
                      </a:pPr>
                      <a:r>
                        <a:rPr sz="1000">
                          <a:solidFill>
                            <a:srgbClr val="000000"/>
                          </a:solidFill>
                          <a:latin typeface="Times New Roman"/>
                          <a:ea typeface="Times New Roman"/>
                        </a:rPr>
                        <a:t>Average tangible common shareholders' equity (denominator)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pPr>
                      <a:r>
                        <a:rPr sz="1000">
                          <a:solidFill>
                            <a:srgbClr val="000000"/>
                          </a:solidFill>
                          <a:latin typeface="Times New Roman"/>
                          <a:ea typeface="Times New Roman"/>
                        </a:rPr>
                        <a:t>$1,858,694</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$1,735,051</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$1,957,980</a:t>
                      </a:r>
                    </a:p>
                  </a:txBody>
                  <a:tcPr marL="0" marR="27432"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3"/>
                  </a:ext>
                </a:extLst>
              </a:tr>
              <a:tr h="1238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4"/>
                  </a:ext>
                </a:extLst>
              </a:tr>
              <a:tr h="200025">
                <a:tc gridSpan="2">
                  <a:txBody>
                    <a:bodyPr/>
                    <a:lstStyle/>
                    <a:p>
                      <a:pPr algn="l">
                        <a:lnSpc>
                          <a:spcPct val="99600"/>
                        </a:lnSpc>
                      </a:pPr>
                      <a:r>
                        <a:rPr sz="1000">
                          <a:solidFill>
                            <a:srgbClr val="000000"/>
                          </a:solidFill>
                          <a:latin typeface="Times New Roman"/>
                          <a:ea typeface="Times New Roman"/>
                        </a:rPr>
                        <a:t>Return on average common shareholders' equity (tangible)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L="457200" algn="l">
                        <a:lnSpc>
                          <a:spcPct val="99600"/>
                        </a:lnSpc>
                      </a:pPr>
                      <a:r>
                        <a:rPr sz="1000">
                          <a:solidFill>
                            <a:srgbClr val="000000"/>
                          </a:solidFill>
                          <a:latin typeface="Times New Roman"/>
                          <a:ea typeface="Times New Roman"/>
                        </a:rPr>
                        <a:t>14.46 %</a:t>
                      </a:r>
                    </a:p>
                  </a:txBody>
                  <a:tcPr marL="27432"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L="457200" algn="l">
                        <a:lnSpc>
                          <a:spcPct val="99600"/>
                        </a:lnSpc>
                      </a:pPr>
                      <a:r>
                        <a:rPr sz="1000">
                          <a:solidFill>
                            <a:srgbClr val="000000"/>
                          </a:solidFill>
                          <a:latin typeface="Times New Roman"/>
                          <a:ea typeface="Times New Roman"/>
                        </a:rPr>
                        <a:t>18.59 %</a:t>
                      </a:r>
                    </a:p>
                  </a:txBody>
                  <a:tcPr marL="27432"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L="457200" algn="l">
                        <a:lnSpc>
                          <a:spcPct val="99600"/>
                        </a:lnSpc>
                      </a:pPr>
                      <a:r>
                        <a:rPr sz="1000">
                          <a:solidFill>
                            <a:srgbClr val="000000"/>
                          </a:solidFill>
                          <a:latin typeface="Times New Roman"/>
                          <a:ea typeface="Times New Roman"/>
                        </a:rPr>
                        <a:t>12.88 %</a:t>
                      </a:r>
                    </a:p>
                  </a:txBody>
                  <a:tcPr marL="27432" marR="9144" marT="0" marB="18288" anchor="b">
                    <a:lnL w="0"/>
                    <a:lnR w="0"/>
                    <a:lnT w="0"/>
                    <a:lnB w="38100" cmpd="dbl">
                      <a:solidFill>
                        <a:srgbClr val="000000"/>
                      </a:solidFill>
                      <a:prstDash val="solid"/>
                    </a:lnB>
                    <a:noFill/>
                  </a:tcPr>
                </a:tc>
                <a:extLst>
                  <a:ext uri="{0D108BD9-81ED-4DB2-BD59-A6C34878D82A}">
                    <a16:rowId xmlns:a16="http://schemas.microsoft.com/office/drawing/2014/main" val="10015"/>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3A7D6A3B-2757-4752-AD26-592FE9574056}" type="slidenum">
              <a:rPr sz="1200">
                <a:solidFill>
                  <a:srgbClr val="FFFFFF"/>
                </a:solidFill>
                <a:latin typeface="Arial"/>
                <a:ea typeface="Arial"/>
              </a:rPr>
              <a:t>18</a:t>
            </a:fld>
            <a:endParaRPr sz="1200">
              <a:solidFill>
                <a:srgbClr val="FFFFFF"/>
              </a:solidFill>
              <a:latin typeface="Arial"/>
              <a:ea typeface="Arial"/>
            </a:endParaRPr>
          </a:p>
        </p:txBody>
      </p:sp>
      <p:graphicFrame>
        <p:nvGraphicFramePr>
          <p:cNvPr id="4" name="New Table"/>
          <p:cNvGraphicFramePr>
            <a:graphicFrameLocks noGrp="1"/>
          </p:cNvGraphicFramePr>
          <p:nvPr/>
        </p:nvGraphicFramePr>
        <p:xfrm>
          <a:off x="1414526" y="1651000"/>
          <a:ext cx="6315075" cy="3038475"/>
        </p:xfrm>
        <a:graphic>
          <a:graphicData uri="http://schemas.openxmlformats.org/drawingml/2006/table">
            <a:tbl>
              <a:tblPr>
                <a:tableStyleId>{5C22544A-7EE6-4342-B048-85BDC9FD1C3A}</a:tableStyleId>
              </a:tblPr>
              <a:tblGrid>
                <a:gridCol w="3133725">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114300">
                  <a:extLst>
                    <a:ext uri="{9D8B030D-6E8A-4147-A177-3AD203B41FA5}">
                      <a16:colId xmlns:a16="http://schemas.microsoft.com/office/drawing/2014/main" val="20005"/>
                    </a:ext>
                  </a:extLst>
                </a:gridCol>
                <a:gridCol w="942975">
                  <a:extLst>
                    <a:ext uri="{9D8B030D-6E8A-4147-A177-3AD203B41FA5}">
                      <a16:colId xmlns:a16="http://schemas.microsoft.com/office/drawing/2014/main" val="20006"/>
                    </a:ext>
                  </a:extLst>
                </a:gridCol>
              </a:tblGrid>
              <a:tr h="180975">
                <a:tc>
                  <a:txBody>
                    <a:bodyPr/>
                    <a:lstStyle/>
                    <a:p>
                      <a:pPr algn="l">
                        <a:lnSpc>
                          <a:spcPct val="99600"/>
                        </a:lnSpc>
                      </a:pPr>
                      <a:r>
                        <a:rPr sz="1000" i="1">
                          <a:solidFill>
                            <a:srgbClr val="000000"/>
                          </a:solidFill>
                          <a:latin typeface="Calibri"/>
                          <a:ea typeface="Calibri"/>
                        </a:rPr>
                        <a:t>(dollars in thousands)</a:t>
                      </a:r>
                    </a:p>
                  </a:txBody>
                  <a:tcPr marL="27432" marR="27432" marT="0" marB="0" anchor="b">
                    <a:lnL w="0"/>
                    <a:lnR w="0"/>
                    <a:lnT w="0"/>
                    <a:lnB w="0"/>
                    <a:noFill/>
                  </a:tcPr>
                </a:tc>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Dec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90500">
                <a:tc gridSpan="2">
                  <a:txBody>
                    <a:bodyPr/>
                    <a:lstStyle/>
                    <a:p>
                      <a:pPr algn="l">
                        <a:lnSpc>
                          <a:spcPct val="99600"/>
                        </a:lnSpc>
                      </a:pPr>
                      <a:r>
                        <a:rPr sz="1000" b="1" u="sng">
                          <a:solidFill>
                            <a:srgbClr val="000000"/>
                          </a:solidFill>
                          <a:latin typeface="Times New Roman"/>
                          <a:ea typeface="Times New Roman"/>
                        </a:rPr>
                        <a:t>Efficiency ratio</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190500">
                <a:tc gridSpan="2">
                  <a:txBody>
                    <a:bodyPr/>
                    <a:lstStyle/>
                    <a:p>
                      <a:pPr algn="l">
                        <a:lnSpc>
                          <a:spcPct val="99600"/>
                        </a:lnSpc>
                      </a:pPr>
                      <a:r>
                        <a:rPr sz="1000">
                          <a:solidFill>
                            <a:srgbClr val="000000"/>
                          </a:solidFill>
                          <a:latin typeface="Times New Roman"/>
                          <a:ea typeface="Times New Roman"/>
                        </a:rPr>
                        <a:t>Non-interest expense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pPr>
                      <a:r>
                        <a:rPr sz="1000">
                          <a:solidFill>
                            <a:srgbClr val="000000"/>
                          </a:solidFill>
                          <a:latin typeface="Times New Roman"/>
                          <a:ea typeface="Times New Roman"/>
                        </a:rPr>
                        <a:t>$159,616</a:t>
                      </a:r>
                    </a:p>
                  </a:txBody>
                  <a:tcPr marL="0"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$168,462</a:t>
                      </a:r>
                    </a:p>
                  </a:txBody>
                  <a:tcPr marL="0" marR="9144"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marR="76200" algn="r">
                        <a:lnSpc>
                          <a:spcPct val="99600"/>
                        </a:lnSpc>
                        <a:tabLst>
                          <a:tab pos="348488" algn="l"/>
                        </a:tabLst>
                      </a:pPr>
                      <a:r>
                        <a:rPr sz="1000">
                          <a:solidFill>
                            <a:srgbClr val="000000"/>
                          </a:solidFill>
                          <a:latin typeface="Times New Roman"/>
                          <a:ea typeface="Times New Roman"/>
                        </a:rPr>
                        <a:t>	$145,978</a:t>
                      </a: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3"/>
                  </a:ext>
                </a:extLst>
              </a:tr>
              <a:tr h="190500">
                <a:tc gridSpan="2">
                  <a:txBody>
                    <a:bodyPr/>
                    <a:lstStyle/>
                    <a:p>
                      <a:pPr algn="l">
                        <a:lnSpc>
                          <a:spcPct val="99600"/>
                        </a:lnSpc>
                      </a:pPr>
                      <a:r>
                        <a:rPr sz="1000">
                          <a:solidFill>
                            <a:srgbClr val="000000"/>
                          </a:solidFill>
                          <a:latin typeface="Times New Roman"/>
                          <a:ea typeface="Times New Roman"/>
                        </a:rPr>
                        <a:t>Less: Amortization of tax credit investments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33781" algn="l"/>
                        </a:tabLst>
                      </a:pPr>
                      <a:r>
                        <a:rPr sz="1000">
                          <a:solidFill>
                            <a:srgbClr val="000000"/>
                          </a:solidFill>
                          <a:latin typeface="Times New Roman"/>
                          <a:ea typeface="Times New Roman"/>
                        </a:rPr>
                        <a:t>	(696)</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43306" algn="l"/>
                        </a:tabLst>
                      </a:pPr>
                      <a:r>
                        <a:rPr sz="1000">
                          <a:solidFill>
                            <a:srgbClr val="000000"/>
                          </a:solidFill>
                          <a:latin typeface="Times New Roman"/>
                          <a:ea typeface="Times New Roman"/>
                        </a:rPr>
                        <a:t>	(696)</a:t>
                      </a:r>
                    </a:p>
                  </a:txBody>
                  <a:tcPr marL="0" marR="9144" marT="0" marB="18288" anchor="b">
                    <a:lnL w="0"/>
                    <a:lnR w="0"/>
                    <a:lnT w="0"/>
                    <a:lnB w="0"/>
                    <a:noFill/>
                  </a:tcPr>
                </a:tc>
                <a:extLst>
                  <a:ext uri="{0D108BD9-81ED-4DB2-BD59-A6C34878D82A}">
                    <a16:rowId xmlns:a16="http://schemas.microsoft.com/office/drawing/2014/main" val="10004"/>
                  </a:ext>
                </a:extLst>
              </a:tr>
              <a:tr h="190500">
                <a:tc>
                  <a:txBody>
                    <a:bodyPr/>
                    <a:lstStyle/>
                    <a:p>
                      <a:pPr algn="l">
                        <a:lnSpc>
                          <a:spcPct val="99600"/>
                        </a:lnSpc>
                      </a:pPr>
                      <a:r>
                        <a:rPr sz="1000">
                          <a:solidFill>
                            <a:srgbClr val="000000"/>
                          </a:solidFill>
                          <a:latin typeface="Times New Roman"/>
                          <a:ea typeface="Times New Roman"/>
                        </a:rPr>
                        <a:t>Less: Merger-related expenses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38531" algn="l"/>
                        </a:tabLst>
                      </a:pPr>
                      <a:r>
                        <a:rPr sz="1000">
                          <a:solidFill>
                            <a:srgbClr val="000000"/>
                          </a:solidFill>
                          <a:latin typeface="Times New Roman"/>
                          <a:ea typeface="Times New Roman"/>
                        </a:rPr>
                        <a:t>	(1,894)</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43306" algn="l"/>
                        </a:tabLst>
                      </a:pPr>
                      <a:r>
                        <a:rPr sz="1000">
                          <a:solidFill>
                            <a:srgbClr val="000000"/>
                          </a:solidFill>
                          <a:latin typeface="Times New Roman"/>
                          <a:ea typeface="Times New Roman"/>
                        </a:rPr>
                        <a:t>	(401)</a:t>
                      </a:r>
                    </a:p>
                  </a:txBody>
                  <a:tcPr marL="0" marR="9144" marT="0" marB="18288" anchor="b">
                    <a:lnL w="0"/>
                    <a:lnR w="0"/>
                    <a:lnT w="0"/>
                    <a:lnB w="0"/>
                    <a:noFill/>
                  </a:tcPr>
                </a:tc>
                <a:extLst>
                  <a:ext uri="{0D108BD9-81ED-4DB2-BD59-A6C34878D82A}">
                    <a16:rowId xmlns:a16="http://schemas.microsoft.com/office/drawing/2014/main" val="10005"/>
                  </a:ext>
                </a:extLst>
              </a:tr>
              <a:tr h="190500">
                <a:tc gridSpan="2">
                  <a:txBody>
                    <a:bodyPr/>
                    <a:lstStyle/>
                    <a:p>
                      <a:pPr algn="l">
                        <a:lnSpc>
                          <a:spcPct val="99600"/>
                        </a:lnSpc>
                      </a:pPr>
                      <a:r>
                        <a:rPr sz="1000">
                          <a:solidFill>
                            <a:srgbClr val="000000"/>
                          </a:solidFill>
                          <a:latin typeface="Times New Roman"/>
                          <a:ea typeface="Times New Roman"/>
                        </a:rPr>
                        <a:t>Less: Intangible amortization</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533781" algn="l"/>
                        </a:tabLst>
                      </a:pPr>
                      <a:r>
                        <a:rPr sz="1000">
                          <a:solidFill>
                            <a:srgbClr val="000000"/>
                          </a:solidFill>
                          <a:latin typeface="Times New Roman"/>
                          <a:ea typeface="Times New Roman"/>
                        </a:rPr>
                        <a:t>	(674)</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533781" algn="l"/>
                        </a:tabLst>
                      </a:pPr>
                      <a:r>
                        <a:rPr sz="1000">
                          <a:solidFill>
                            <a:srgbClr val="000000"/>
                          </a:solidFill>
                          <a:latin typeface="Times New Roman"/>
                          <a:ea typeface="Times New Roman"/>
                        </a:rPr>
                        <a:t>	(688)</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543306" algn="l"/>
                        </a:tabLst>
                      </a:pPr>
                      <a:r>
                        <a:rPr sz="1000">
                          <a:solidFill>
                            <a:srgbClr val="000000"/>
                          </a:solidFill>
                          <a:latin typeface="Times New Roman"/>
                          <a:ea typeface="Times New Roman"/>
                        </a:rPr>
                        <a:t>	(176)</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6"/>
                  </a:ext>
                </a:extLst>
              </a:tr>
              <a:tr h="190500">
                <a:tc gridSpan="2">
                  <a:txBody>
                    <a:bodyPr/>
                    <a:lstStyle/>
                    <a:p>
                      <a:pPr algn="l">
                        <a:lnSpc>
                          <a:spcPct val="99600"/>
                        </a:lnSpc>
                      </a:pPr>
                      <a:r>
                        <a:rPr sz="1000">
                          <a:solidFill>
                            <a:srgbClr val="000000"/>
                          </a:solidFill>
                          <a:latin typeface="Times New Roman"/>
                          <a:ea typeface="Times New Roman"/>
                        </a:rPr>
                        <a:t>Non-interest expense (numerator)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pPr>
                      <a:r>
                        <a:rPr sz="1000">
                          <a:solidFill>
                            <a:srgbClr val="000000"/>
                          </a:solidFill>
                          <a:latin typeface="Times New Roman"/>
                          <a:ea typeface="Times New Roman"/>
                        </a:rPr>
                        <a:t>$158,942</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pPr>
                      <a:r>
                        <a:rPr sz="1000">
                          <a:solidFill>
                            <a:srgbClr val="000000"/>
                          </a:solidFill>
                          <a:latin typeface="Times New Roman"/>
                          <a:ea typeface="Times New Roman"/>
                        </a:rPr>
                        <a:t>$165,184</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pPr>
                      <a:r>
                        <a:rPr sz="1000">
                          <a:solidFill>
                            <a:srgbClr val="000000"/>
                          </a:solidFill>
                          <a:latin typeface="Times New Roman"/>
                          <a:ea typeface="Times New Roman"/>
                        </a:rPr>
                        <a:t>$144,705</a:t>
                      </a:r>
                    </a:p>
                  </a:txBody>
                  <a:tcPr marL="0" marR="27432"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07"/>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08"/>
                  </a:ext>
                </a:extLst>
              </a:tr>
              <a:tr h="190500">
                <a:tc>
                  <a:txBody>
                    <a:bodyPr/>
                    <a:lstStyle/>
                    <a:p>
                      <a:pPr algn="l">
                        <a:lnSpc>
                          <a:spcPct val="99600"/>
                        </a:lnSpc>
                      </a:pPr>
                      <a:r>
                        <a:rPr sz="1000">
                          <a:solidFill>
                            <a:srgbClr val="000000"/>
                          </a:solidFill>
                          <a:latin typeface="Times New Roman"/>
                          <a:ea typeface="Times New Roman"/>
                        </a:rPr>
                        <a:t>Net interest income</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$215,587</a:t>
                      </a:r>
                    </a:p>
                  </a:txBody>
                  <a:tcPr marL="0"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$225,911</a:t>
                      </a:r>
                    </a:p>
                  </a:txBody>
                  <a:tcPr marL="0"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$161,310</a:t>
                      </a:r>
                    </a:p>
                  </a:txBody>
                  <a:tcPr marL="0" marR="27432" marT="0" marB="18288" anchor="b">
                    <a:lnL w="0"/>
                    <a:lnR w="0"/>
                    <a:lnT w="0"/>
                    <a:lnB w="0"/>
                    <a:noFill/>
                  </a:tcPr>
                </a:tc>
                <a:extLst>
                  <a:ext uri="{0D108BD9-81ED-4DB2-BD59-A6C34878D82A}">
                    <a16:rowId xmlns:a16="http://schemas.microsoft.com/office/drawing/2014/main" val="10009"/>
                  </a:ext>
                </a:extLst>
              </a:tr>
              <a:tr h="190500">
                <a:tc gridSpan="2">
                  <a:txBody>
                    <a:bodyPr/>
                    <a:lstStyle/>
                    <a:p>
                      <a:pPr algn="l">
                        <a:lnSpc>
                          <a:spcPct val="99600"/>
                        </a:lnSpc>
                      </a:pPr>
                      <a:r>
                        <a:rPr sz="1000">
                          <a:solidFill>
                            <a:srgbClr val="000000"/>
                          </a:solidFill>
                          <a:latin typeface="Times New Roman"/>
                          <a:ea typeface="Times New Roman"/>
                        </a:rPr>
                        <a:t>Tax equivalent adjustment</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529463" algn="l"/>
                        </a:tabLst>
                      </a:pPr>
                      <a:r>
                        <a:rPr sz="1000">
                          <a:solidFill>
                            <a:srgbClr val="000000"/>
                          </a:solidFill>
                          <a:latin typeface="Times New Roman"/>
                          <a:ea typeface="Times New Roman"/>
                        </a:rPr>
                        <a:t>	4,414</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29463" algn="l"/>
                        </a:tabLst>
                      </a:pPr>
                      <a:r>
                        <a:rPr sz="1000">
                          <a:solidFill>
                            <a:srgbClr val="000000"/>
                          </a:solidFill>
                          <a:latin typeface="Times New Roman"/>
                          <a:ea typeface="Times New Roman"/>
                        </a:rPr>
                        <a:t>	4,310</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38988" algn="l"/>
                        </a:tabLst>
                      </a:pPr>
                      <a:r>
                        <a:rPr sz="1000">
                          <a:solidFill>
                            <a:srgbClr val="000000"/>
                          </a:solidFill>
                          <a:latin typeface="Times New Roman"/>
                          <a:ea typeface="Times New Roman"/>
                        </a:rPr>
                        <a:t>	3,288</a:t>
                      </a:r>
                    </a:p>
                  </a:txBody>
                  <a:tcPr marL="0" marR="9144" marT="0" marB="18288" anchor="b">
                    <a:lnL w="0"/>
                    <a:lnR w="0"/>
                    <a:lnT w="0"/>
                    <a:lnB w="0"/>
                    <a:noFill/>
                  </a:tcPr>
                </a:tc>
                <a:extLst>
                  <a:ext uri="{0D108BD9-81ED-4DB2-BD59-A6C34878D82A}">
                    <a16:rowId xmlns:a16="http://schemas.microsoft.com/office/drawing/2014/main" val="10010"/>
                  </a:ext>
                </a:extLst>
              </a:tr>
              <a:tr h="190500">
                <a:tc gridSpan="2">
                  <a:txBody>
                    <a:bodyPr/>
                    <a:lstStyle/>
                    <a:p>
                      <a:pPr algn="l">
                        <a:lnSpc>
                          <a:spcPct val="99600"/>
                        </a:lnSpc>
                      </a:pPr>
                      <a:r>
                        <a:rPr sz="1000">
                          <a:solidFill>
                            <a:srgbClr val="000000"/>
                          </a:solidFill>
                          <a:latin typeface="Times New Roman"/>
                          <a:ea typeface="Times New Roman"/>
                        </a:rPr>
                        <a:t>Plus: Total non-interest income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465963" algn="l"/>
                        </a:tabLst>
                      </a:pPr>
                      <a:r>
                        <a:rPr sz="1000">
                          <a:solidFill>
                            <a:srgbClr val="000000"/>
                          </a:solidFill>
                          <a:latin typeface="Times New Roman"/>
                          <a:ea typeface="Times New Roman"/>
                        </a:rPr>
                        <a:t>	51,753</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65963" algn="l"/>
                        </a:tabLst>
                      </a:pPr>
                      <a:r>
                        <a:rPr sz="1000">
                          <a:solidFill>
                            <a:srgbClr val="000000"/>
                          </a:solidFill>
                          <a:latin typeface="Times New Roman"/>
                          <a:ea typeface="Times New Roman"/>
                        </a:rPr>
                        <a:t>	54,321</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75488" algn="l"/>
                        </a:tabLst>
                      </a:pPr>
                      <a:r>
                        <a:rPr sz="1000">
                          <a:solidFill>
                            <a:srgbClr val="000000"/>
                          </a:solidFill>
                          <a:latin typeface="Times New Roman"/>
                          <a:ea typeface="Times New Roman"/>
                        </a:rPr>
                        <a:t>	55,256</a:t>
                      </a:r>
                    </a:p>
                  </a:txBody>
                  <a:tcPr marL="0" marR="9144" marT="0" marB="18288" anchor="b">
                    <a:lnL w="0"/>
                    <a:lnR w="0"/>
                    <a:lnT w="0"/>
                    <a:lnB w="0"/>
                    <a:noFill/>
                  </a:tcPr>
                </a:tc>
                <a:extLst>
                  <a:ext uri="{0D108BD9-81ED-4DB2-BD59-A6C34878D82A}">
                    <a16:rowId xmlns:a16="http://schemas.microsoft.com/office/drawing/2014/main" val="10011"/>
                  </a:ext>
                </a:extLst>
              </a:tr>
              <a:tr h="190500">
                <a:tc gridSpan="2">
                  <a:txBody>
                    <a:bodyPr/>
                    <a:lstStyle/>
                    <a:p>
                      <a:pPr algn="l">
                        <a:lnSpc>
                          <a:spcPct val="99600"/>
                        </a:lnSpc>
                      </a:pPr>
                      <a:r>
                        <a:rPr sz="1000">
                          <a:solidFill>
                            <a:srgbClr val="000000"/>
                          </a:solidFill>
                          <a:latin typeface="Times New Roman"/>
                          <a:ea typeface="Times New Roman"/>
                        </a:rPr>
                        <a:t>Less: Investment securities (gains) losses, net</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597281" algn="l"/>
                        </a:tabLst>
                      </a:pPr>
                      <a:r>
                        <a:rPr sz="1000">
                          <a:solidFill>
                            <a:srgbClr val="000000"/>
                          </a:solidFill>
                          <a:latin typeface="Times New Roman"/>
                          <a:ea typeface="Times New Roman"/>
                        </a:rPr>
                        <a:t>	(23)</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751713" algn="l"/>
                        </a:tabLst>
                      </a:pPr>
                      <a:r>
                        <a:rPr sz="1000">
                          <a:solidFill>
                            <a:srgbClr val="000000"/>
                          </a:solidFill>
                          <a:latin typeface="Times New Roman"/>
                          <a:ea typeface="Times New Roman"/>
                        </a:rPr>
                        <a:t>	1</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606806" algn="l"/>
                        </a:tabLst>
                      </a:pPr>
                      <a:r>
                        <a:rPr sz="1000">
                          <a:solidFill>
                            <a:srgbClr val="000000"/>
                          </a:solidFill>
                          <a:latin typeface="Times New Roman"/>
                          <a:ea typeface="Times New Roman"/>
                        </a:rPr>
                        <a:t>	(19)</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2"/>
                  </a:ext>
                </a:extLst>
              </a:tr>
              <a:tr h="190500">
                <a:tc gridSpan="2">
                  <a:txBody>
                    <a:bodyPr/>
                    <a:lstStyle/>
                    <a:p>
                      <a:pPr algn="l">
                        <a:lnSpc>
                          <a:spcPct val="99600"/>
                        </a:lnSpc>
                      </a:pPr>
                      <a:r>
                        <a:rPr sz="1000">
                          <a:solidFill>
                            <a:srgbClr val="000000"/>
                          </a:solidFill>
                          <a:latin typeface="Times New Roman"/>
                          <a:ea typeface="Times New Roman"/>
                        </a:rPr>
                        <a:t>Total revenue (denominator)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$271,731</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$284,543</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348488" algn="l"/>
                        </a:tabLst>
                      </a:pPr>
                      <a:r>
                        <a:rPr sz="1000">
                          <a:solidFill>
                            <a:srgbClr val="000000"/>
                          </a:solidFill>
                          <a:latin typeface="Times New Roman"/>
                          <a:ea typeface="Times New Roman"/>
                        </a:rPr>
                        <a:t>	$219,835</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3"/>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4"/>
                  </a:ext>
                </a:extLst>
              </a:tr>
              <a:tr h="190500">
                <a:tc gridSpan="2">
                  <a:txBody>
                    <a:bodyPr/>
                    <a:lstStyle/>
                    <a:p>
                      <a:pPr algn="l">
                        <a:lnSpc>
                          <a:spcPct val="99600"/>
                        </a:lnSpc>
                      </a:pPr>
                      <a:r>
                        <a:rPr sz="1000">
                          <a:solidFill>
                            <a:srgbClr val="000000"/>
                          </a:solidFill>
                          <a:latin typeface="Times New Roman"/>
                          <a:ea typeface="Times New Roman"/>
                        </a:rPr>
                        <a:t>Efficiency ratio</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58.5%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58.1%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65.8%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5"/>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7E5A8DD4-97CF-42DF-B6BA-D5179CB82461}" type="slidenum">
              <a:rPr sz="1200">
                <a:solidFill>
                  <a:srgbClr val="FFFFFF"/>
                </a:solidFill>
                <a:latin typeface="Arial"/>
                <a:ea typeface="Arial"/>
              </a:rPr>
              <a:t>19</a:t>
            </a:fld>
            <a:endParaRPr sz="1200">
              <a:solidFill>
                <a:srgbClr val="FFFFFF"/>
              </a:solidFill>
              <a:latin typeface="Arial"/>
              <a:ea typeface="Arial"/>
            </a:endParaRPr>
          </a:p>
        </p:txBody>
      </p:sp>
      <p:graphicFrame>
        <p:nvGraphicFramePr>
          <p:cNvPr id="3" name="New Table"/>
          <p:cNvGraphicFramePr>
            <a:graphicFrameLocks noGrp="1"/>
          </p:cNvGraphicFramePr>
          <p:nvPr/>
        </p:nvGraphicFramePr>
        <p:xfrm>
          <a:off x="2228850" y="1248283"/>
          <a:ext cx="5734050" cy="3829050"/>
        </p:xfrm>
        <a:graphic>
          <a:graphicData uri="http://schemas.openxmlformats.org/drawingml/2006/table">
            <a:tbl>
              <a:tblPr>
                <a:tableStyleId>{5C22544A-7EE6-4342-B048-85BDC9FD1C3A}</a:tableStyleId>
              </a:tblPr>
              <a:tblGrid>
                <a:gridCol w="3819525">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tblGrid>
              <a:tr h="200025">
                <a:tc>
                  <a:txBody>
                    <a:bodyPr/>
                    <a:lstStyle/>
                    <a:p>
                      <a:endParaRPr sz="100"/>
                    </a:p>
                  </a:txBody>
                  <a:tcPr marL="0" marR="0" marT="0" marB="0" anchor="b">
                    <a:lnL w="0"/>
                    <a:lnR w="0"/>
                    <a:lnT w="0"/>
                    <a:lnB w="0"/>
                    <a:noFill/>
                  </a:tcPr>
                </a:tc>
                <a:tc>
                  <a:txBody>
                    <a:bodyPr/>
                    <a:lstStyle/>
                    <a:p>
                      <a:pPr algn="ctr">
                        <a:lnSpc>
                          <a:spcPct val="99600"/>
                        </a:lnSpc>
                      </a:pPr>
                      <a:endParaRPr sz="1000" b="1">
                        <a:solidFill>
                          <a:srgbClr val="000000"/>
                        </a:solidFill>
                        <a:latin typeface="Times New Roman"/>
                        <a:ea typeface="Times New Roman"/>
                      </a:endParaRPr>
                    </a:p>
                  </a:txBody>
                  <a:tcPr marL="27432" marR="27432"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200025">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00025">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Mar 31</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00025">
                <a:tc>
                  <a:txBody>
                    <a:bodyPr/>
                    <a:lstStyle/>
                    <a:p>
                      <a:pPr algn="l">
                        <a:lnSpc>
                          <a:spcPct val="99600"/>
                        </a:lnSpc>
                      </a:pPr>
                      <a:endParaRPr sz="1000" b="1">
                        <a:solidFill>
                          <a:srgbClr val="000000"/>
                        </a:solidFill>
                        <a:latin typeface="Times New Roman"/>
                        <a:ea typeface="Times New Roman"/>
                      </a:endParaRP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180975">
                <a:tc>
                  <a:txBody>
                    <a:bodyPr/>
                    <a:lstStyle/>
                    <a:p>
                      <a:pPr algn="l">
                        <a:lnSpc>
                          <a:spcPct val="99600"/>
                        </a:lnSpc>
                      </a:pPr>
                      <a:r>
                        <a:rPr sz="1000" b="1" u="sng">
                          <a:solidFill>
                            <a:srgbClr val="000000"/>
                          </a:solidFill>
                          <a:latin typeface="Times New Roman"/>
                          <a:ea typeface="Times New Roman"/>
                        </a:rPr>
                        <a:t>Adjusted tangible common equity to tangible assets (TCE Ratio)</a:t>
                      </a:r>
                    </a:p>
                  </a:txBody>
                  <a:tcPr marL="27432" marR="27432" marT="0" marB="18288"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9144"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190500">
                <a:tc>
                  <a:txBody>
                    <a:bodyPr/>
                    <a:lstStyle/>
                    <a:p>
                      <a:pPr algn="l">
                        <a:lnSpc>
                          <a:spcPct val="99600"/>
                        </a:lnSpc>
                      </a:pPr>
                      <a:r>
                        <a:rPr sz="1000">
                          <a:solidFill>
                            <a:srgbClr val="000000"/>
                          </a:solidFill>
                          <a:latin typeface="Times New Roman"/>
                          <a:ea typeface="Times New Roman"/>
                        </a:rPr>
                        <a:t>Shareholders' equity</a:t>
                      </a:r>
                    </a:p>
                  </a:txBody>
                  <a:tcPr marL="27432" marR="27432" marT="0" marB="18288" anchor="b">
                    <a:lnL w="0"/>
                    <a:lnR w="0"/>
                    <a:lnT w="0"/>
                    <a:lnB w="0"/>
                    <a:noFill/>
                  </a:tcPr>
                </a:tc>
                <a:tc>
                  <a:txBody>
                    <a:bodyPr/>
                    <a:lstStyle/>
                    <a:p>
                      <a:pPr algn="r">
                        <a:lnSpc>
                          <a:spcPct val="99600"/>
                        </a:lnSpc>
                        <a:tabLst>
                          <a:tab pos="482981" algn="l"/>
                          <a:tab pos="1138174" algn="l"/>
                        </a:tabLst>
                      </a:pPr>
                      <a:r>
                        <a:rPr sz="1000">
                          <a:solidFill>
                            <a:srgbClr val="000000"/>
                          </a:solidFill>
                          <a:latin typeface="Times New Roman"/>
                          <a:ea typeface="Times New Roman"/>
                        </a:rPr>
                        <a:t>$	2,618,998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190500">
                <a:tc>
                  <a:txBody>
                    <a:bodyPr/>
                    <a:lstStyle/>
                    <a:p>
                      <a:pPr algn="l">
                        <a:lnSpc>
                          <a:spcPct val="99600"/>
                        </a:lnSpc>
                      </a:pPr>
                      <a:r>
                        <a:rPr sz="1000">
                          <a:solidFill>
                            <a:srgbClr val="000000"/>
                          </a:solidFill>
                          <a:latin typeface="Times New Roman"/>
                          <a:ea typeface="Times New Roman"/>
                        </a:rPr>
                        <a:t>Less: Preferred stock</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(192,878)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190500">
                <a:tc>
                  <a:txBody>
                    <a:bodyPr/>
                    <a:lstStyle/>
                    <a:p>
                      <a:pPr algn="l">
                        <a:lnSpc>
                          <a:spcPct val="99600"/>
                        </a:lnSpc>
                      </a:pPr>
                      <a:r>
                        <a:rPr sz="1000">
                          <a:solidFill>
                            <a:srgbClr val="000000"/>
                          </a:solidFill>
                          <a:latin typeface="Times New Roman"/>
                          <a:ea typeface="Times New Roman"/>
                        </a:rPr>
                        <a:t>Less: Goodwill and intangible assets</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(563,502)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200025">
                <a:tc>
                  <a:txBody>
                    <a:bodyPr/>
                    <a:lstStyle/>
                    <a:p>
                      <a:pPr algn="l">
                        <a:lnSpc>
                          <a:spcPct val="99600"/>
                        </a:lnSpc>
                      </a:pPr>
                      <a:r>
                        <a:rPr sz="1000">
                          <a:solidFill>
                            <a:srgbClr val="000000"/>
                          </a:solidFill>
                          <a:latin typeface="Times New Roman"/>
                          <a:ea typeface="Times New Roman"/>
                        </a:rPr>
                        <a:t>Less: Unrealized gain/(loss) - HTM</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(121,513)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8"/>
                  </a:ext>
                </a:extLst>
              </a:tr>
              <a:tr h="20002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641731" algn="l"/>
                          <a:tab pos="1138174" algn="l"/>
                        </a:tabLst>
                      </a:pPr>
                      <a:r>
                        <a:rPr sz="1000">
                          <a:solidFill>
                            <a:srgbClr val="000000"/>
                          </a:solidFill>
                          <a:latin typeface="Times New Roman"/>
                          <a:ea typeface="Times New Roman"/>
                        </a:rPr>
                        <a:t>	27,523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9"/>
                  </a:ext>
                </a:extLst>
              </a:tr>
              <a:tr h="190500">
                <a:tc>
                  <a:txBody>
                    <a:bodyPr/>
                    <a:lstStyle/>
                    <a:p>
                      <a:pPr algn="l">
                        <a:lnSpc>
                          <a:spcPct val="99600"/>
                        </a:lnSpc>
                      </a:pPr>
                      <a:r>
                        <a:rPr sz="1000">
                          <a:solidFill>
                            <a:srgbClr val="000000"/>
                          </a:solidFill>
                          <a:latin typeface="Times New Roman"/>
                          <a:ea typeface="Times New Roman"/>
                        </a:rPr>
                        <a:t>Adjusted tangible common shareholders' equity (numerator)</a:t>
                      </a:r>
                    </a:p>
                  </a:txBody>
                  <a:tcPr marL="27432" marR="27432" marT="0" marB="18288" anchor="b">
                    <a:lnL w="0"/>
                    <a:lnR w="0"/>
                    <a:lnT w="0"/>
                    <a:lnB w="0"/>
                    <a:noFill/>
                  </a:tcPr>
                </a:tc>
                <a:tc>
                  <a:txBody>
                    <a:bodyPr/>
                    <a:lstStyle/>
                    <a:p>
                      <a:pPr algn="r">
                        <a:lnSpc>
                          <a:spcPct val="99600"/>
                        </a:lnSpc>
                        <a:tabLst>
                          <a:tab pos="482981" algn="l"/>
                          <a:tab pos="1138174" algn="l"/>
                        </a:tabLst>
                      </a:pPr>
                      <a:r>
                        <a:rPr sz="1000">
                          <a:solidFill>
                            <a:srgbClr val="000000"/>
                          </a:solidFill>
                          <a:latin typeface="Times New Roman"/>
                          <a:ea typeface="Times New Roman"/>
                        </a:rPr>
                        <a:t>$	1,768,628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0"/>
                  </a:ext>
                </a:extLst>
              </a:tr>
              <a:tr h="104775">
                <a:tc>
                  <a:txBody>
                    <a:bodyPr/>
                    <a:lstStyle/>
                    <a:p>
                      <a:pPr algn="l">
                        <a:lnSpc>
                          <a:spcPct val="99600"/>
                        </a:lnSpc>
                      </a:pPr>
                      <a:endParaRPr sz="1000">
                        <a:solidFill>
                          <a:srgbClr val="000000"/>
                        </a:solidFill>
                        <a:latin typeface="Calibri"/>
                        <a:ea typeface="Calibri"/>
                      </a:endParaRPr>
                    </a:p>
                  </a:txBody>
                  <a:tcPr marL="27432" marR="27432" marT="0" marB="0"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9144"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1"/>
                  </a:ext>
                </a:extLst>
              </a:tr>
              <a:tr h="190500">
                <a:tc>
                  <a:txBody>
                    <a:bodyPr/>
                    <a:lstStyle/>
                    <a:p>
                      <a:pPr algn="l">
                        <a:lnSpc>
                          <a:spcPct val="99600"/>
                        </a:lnSpc>
                      </a:pPr>
                      <a:r>
                        <a:rPr sz="1000">
                          <a:solidFill>
                            <a:srgbClr val="000000"/>
                          </a:solidFill>
                          <a:latin typeface="Times New Roman"/>
                          <a:ea typeface="Times New Roman"/>
                        </a:rPr>
                        <a:t>Total assets</a:t>
                      </a:r>
                    </a:p>
                  </a:txBody>
                  <a:tcPr marL="27432" marR="27432" marT="0" marB="18288" anchor="b">
                    <a:lnL w="0"/>
                    <a:lnR w="0"/>
                    <a:lnT w="0"/>
                    <a:lnB w="0"/>
                    <a:noFill/>
                  </a:tcPr>
                </a:tc>
                <a:tc>
                  <a:txBody>
                    <a:bodyPr/>
                    <a:lstStyle/>
                    <a:p>
                      <a:pPr algn="r">
                        <a:lnSpc>
                          <a:spcPct val="99600"/>
                        </a:lnSpc>
                        <a:tabLst>
                          <a:tab pos="419481" algn="l"/>
                          <a:tab pos="1138174" algn="l"/>
                        </a:tabLst>
                      </a:pPr>
                      <a:r>
                        <a:rPr sz="1000">
                          <a:solidFill>
                            <a:srgbClr val="000000"/>
                          </a:solidFill>
                          <a:latin typeface="Times New Roman"/>
                          <a:ea typeface="Times New Roman"/>
                        </a:rPr>
                        <a:t>$	27,112,176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2"/>
                  </a:ext>
                </a:extLst>
              </a:tr>
              <a:tr h="190500">
                <a:tc>
                  <a:txBody>
                    <a:bodyPr/>
                    <a:lstStyle/>
                    <a:p>
                      <a:pPr algn="l">
                        <a:lnSpc>
                          <a:spcPct val="99600"/>
                        </a:lnSpc>
                      </a:pPr>
                      <a:r>
                        <a:rPr sz="1000">
                          <a:solidFill>
                            <a:srgbClr val="000000"/>
                          </a:solidFill>
                          <a:latin typeface="Times New Roman"/>
                          <a:ea typeface="Times New Roman"/>
                        </a:rPr>
                        <a:t>Less: Goodwill and intangible assets</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(563,502)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3"/>
                  </a:ext>
                </a:extLst>
              </a:tr>
              <a:tr h="200025">
                <a:tc>
                  <a:txBody>
                    <a:bodyPr/>
                    <a:lstStyle/>
                    <a:p>
                      <a:pPr algn="l">
                        <a:lnSpc>
                          <a:spcPct val="99600"/>
                        </a:lnSpc>
                      </a:pPr>
                      <a:r>
                        <a:rPr sz="1000">
                          <a:solidFill>
                            <a:srgbClr val="000000"/>
                          </a:solidFill>
                          <a:latin typeface="Times New Roman"/>
                          <a:ea typeface="Times New Roman"/>
                        </a:rPr>
                        <a:t>Less: Unrealized gain/(loss) - HTM</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(121,513)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4"/>
                  </a:ext>
                </a:extLst>
              </a:tr>
              <a:tr h="20002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641731" algn="l"/>
                          <a:tab pos="1138174" algn="l"/>
                        </a:tabLst>
                      </a:pPr>
                      <a:r>
                        <a:rPr sz="1000">
                          <a:solidFill>
                            <a:srgbClr val="000000"/>
                          </a:solidFill>
                          <a:latin typeface="Times New Roman"/>
                          <a:ea typeface="Times New Roman"/>
                        </a:rPr>
                        <a:t>	27,523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5"/>
                  </a:ext>
                </a:extLst>
              </a:tr>
              <a:tr h="200025">
                <a:tc>
                  <a:txBody>
                    <a:bodyPr/>
                    <a:lstStyle/>
                    <a:p>
                      <a:pPr algn="l">
                        <a:lnSpc>
                          <a:spcPct val="99600"/>
                        </a:lnSpc>
                      </a:pPr>
                      <a:r>
                        <a:rPr sz="1000">
                          <a:solidFill>
                            <a:srgbClr val="000000"/>
                          </a:solidFill>
                          <a:latin typeface="Calibri"/>
                          <a:ea typeface="Calibri"/>
                        </a:rPr>
                        <a:t>Adjusted total tangible assets (denominator)</a:t>
                      </a:r>
                    </a:p>
                  </a:txBody>
                  <a:tcPr marL="27432" marR="27432" marT="0" marB="18288" anchor="b">
                    <a:lnL w="0"/>
                    <a:lnR w="0"/>
                    <a:lnT w="0"/>
                    <a:lnB w="0"/>
                    <a:noFill/>
                  </a:tcPr>
                </a:tc>
                <a:tc>
                  <a:txBody>
                    <a:bodyPr/>
                    <a:lstStyle/>
                    <a:p>
                      <a:pPr algn="r">
                        <a:lnSpc>
                          <a:spcPct val="99600"/>
                        </a:lnSpc>
                        <a:tabLst>
                          <a:tab pos="419481" algn="l"/>
                          <a:tab pos="1138174" algn="l"/>
                        </a:tabLst>
                      </a:pPr>
                      <a:r>
                        <a:rPr sz="1000">
                          <a:solidFill>
                            <a:srgbClr val="000000"/>
                          </a:solidFill>
                          <a:latin typeface="Times New Roman"/>
                          <a:ea typeface="Times New Roman"/>
                        </a:rPr>
                        <a:t>$	26,454,684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6"/>
                  </a:ext>
                </a:extLst>
              </a:tr>
              <a:tr h="104775">
                <a:tc>
                  <a:txBody>
                    <a:bodyPr/>
                    <a:lstStyle/>
                    <a:p>
                      <a:pPr algn="l">
                        <a:lnSpc>
                          <a:spcPct val="99600"/>
                        </a:lnSpc>
                      </a:pPr>
                      <a:endParaRPr sz="1000">
                        <a:solidFill>
                          <a:srgbClr val="000000"/>
                        </a:solidFill>
                        <a:latin typeface="Calibri"/>
                        <a:ea typeface="Calibri"/>
                      </a:endParaRPr>
                    </a:p>
                  </a:txBody>
                  <a:tcPr marL="27432" marR="27432" marT="0" marB="0" anchor="b">
                    <a:lnL w="0"/>
                    <a:lnR w="0"/>
                    <a:lnT w="0"/>
                    <a:lnB w="0"/>
                    <a:noFill/>
                  </a:tcPr>
                </a:tc>
                <a:tc>
                  <a:txBody>
                    <a:bodyPr/>
                    <a:lstStyle/>
                    <a:p>
                      <a:pPr algn="l">
                        <a:lnSpc>
                          <a:spcPct val="99600"/>
                        </a:lnSpc>
                      </a:pPr>
                      <a:endParaRPr sz="1000">
                        <a:solidFill>
                          <a:srgbClr val="000000"/>
                        </a:solidFill>
                        <a:latin typeface="Times New Roman"/>
                        <a:ea typeface="Times New Roman"/>
                      </a:endParaRPr>
                    </a:p>
                  </a:txBody>
                  <a:tcPr marL="27432" marR="9144"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7"/>
                  </a:ext>
                </a:extLst>
              </a:tr>
              <a:tr h="200025">
                <a:tc>
                  <a:txBody>
                    <a:bodyPr/>
                    <a:lstStyle/>
                    <a:p>
                      <a:pPr algn="l">
                        <a:lnSpc>
                          <a:spcPct val="99600"/>
                        </a:lnSpc>
                      </a:pPr>
                      <a:r>
                        <a:rPr sz="1000">
                          <a:solidFill>
                            <a:srgbClr val="000000"/>
                          </a:solidFill>
                          <a:latin typeface="Times New Roman"/>
                          <a:ea typeface="Times New Roman"/>
                        </a:rPr>
                        <a:t>Adjusted tangible common equity to tangible assets</a:t>
                      </a:r>
                    </a:p>
                  </a:txBody>
                  <a:tcPr marL="27432" marR="27432" marT="0" marB="18288" anchor="b">
                    <a:lnL w="0"/>
                    <a:lnR w="0"/>
                    <a:lnT w="0"/>
                    <a:lnB w="0"/>
                    <a:noFill/>
                  </a:tcPr>
                </a:tc>
                <a:tc>
                  <a:txBody>
                    <a:bodyPr/>
                    <a:lstStyle/>
                    <a:p>
                      <a:pPr algn="r">
                        <a:lnSpc>
                          <a:spcPct val="99600"/>
                        </a:lnSpc>
                        <a:tabLst>
                          <a:tab pos="889" algn="l"/>
                          <a:tab pos="215519" algn="l"/>
                        </a:tabLst>
                      </a:pPr>
                      <a:r>
                        <a:rPr sz="1000">
                          <a:solidFill>
                            <a:srgbClr val="000000"/>
                          </a:solidFill>
                          <a:latin typeface="Times New Roman"/>
                          <a:ea typeface="Times New Roman"/>
                        </a:rPr>
                        <a:t>	6.7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8"/>
                  </a:ext>
                </a:extLst>
              </a:tr>
              <a:tr h="200025">
                <a:tc>
                  <a:txBody>
                    <a:bodyPr/>
                    <a:lstStyle/>
                    <a:p>
                      <a:pPr algn="l">
                        <a:lnSpc>
                          <a:spcPct val="99600"/>
                        </a:lnSpc>
                      </a:pPr>
                      <a:endParaRPr sz="1000">
                        <a:solidFill>
                          <a:srgbClr val="000000"/>
                        </a:solidFill>
                        <a:latin typeface="Times New Roman"/>
                        <a:ea typeface="Times New Roman"/>
                      </a:endParaRPr>
                    </a:p>
                  </a:txBody>
                  <a:tcPr marL="27432" marR="27432" marT="0" marB="18288" anchor="b">
                    <a:lnL w="0"/>
                    <a:lnR w="0"/>
                    <a:lnT w="0"/>
                    <a:lnB w="0"/>
                    <a:noFill/>
                  </a:tcPr>
                </a:tc>
                <a:tc>
                  <a:txBody>
                    <a:bodyPr/>
                    <a:lstStyle/>
                    <a:p>
                      <a:pPr algn="ctr">
                        <a:lnSpc>
                          <a:spcPct val="99600"/>
                        </a:lnSpc>
                      </a:pPr>
                      <a:endParaRPr sz="1000" b="1">
                        <a:solidFill>
                          <a:srgbClr val="000000"/>
                        </a:solidFill>
                        <a:latin typeface="Times New Roman"/>
                        <a:ea typeface="Times New Roman"/>
                      </a:endParaRPr>
                    </a:p>
                  </a:txBody>
                  <a:tcPr marL="27432" marR="27432" marT="0" marB="18288"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9"/>
                  </a:ext>
                </a:extLst>
              </a:tr>
            </a:tbl>
          </a:graphicData>
        </a:graphic>
      </p:graphicFrame>
      <p:sp>
        <p:nvSpPr>
          <p:cNvPr id="4" name="New shape"/>
          <p:cNvSpPr/>
          <p:nvPr/>
        </p:nvSpPr>
        <p:spPr>
          <a:xfrm>
            <a:off x="149352" y="206883"/>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5321" y="715518"/>
            <a:ext cx="8727313" cy="535190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ts val="1000"/>
              </a:spcBef>
              <a:spcAft>
                <a:spcPct val="0"/>
              </a:spcAft>
            </a:pPr>
            <a:r>
              <a:rPr sz="1200">
                <a:solidFill>
                  <a:srgbClr val="000000"/>
                </a:solidFill>
                <a:latin typeface="Calibri"/>
                <a:ea typeface="Calibri"/>
              </a:rPr>
              <a:t>This presentation may contain forward-looking statements with respect to the Corporation’s financial condition, results of operations and business. Do not unduly rely on forward-looking statements. Forward-looking statements can be identified by the use of words such as "may," "should," "will," "could," "estimates," "predicts," "potential," "continue," "anticipates," "believes," "plans," "expects," "future," "intends," “projects,” the negative of these terms and other comparable terminology.  These forward-looking statements may include projections of, or guidance on, the Corporation’s future financial performance, expected levels of future expenses, including future credit losses, anticipated growth strategies, descriptions of new business initiatives and anticipated trends in the Corporation’s business or financial results.  Management’s "2023 Outlook "contained herein is comprised of forward-looking statements.</a:t>
            </a:r>
          </a:p>
          <a:p>
            <a:pPr algn="just" defTabSz="457200">
              <a:lnSpc>
                <a:spcPct val="100000"/>
              </a:lnSpc>
              <a:spcBef>
                <a:spcPts val="1000"/>
              </a:spcBef>
              <a:spcAft>
                <a:spcPct val="0"/>
              </a:spcAft>
            </a:pPr>
            <a:r>
              <a:rPr sz="1200">
                <a:solidFill>
                  <a:srgbClr val="000000"/>
                </a:solidFill>
                <a:latin typeface="Calibri"/>
                <a:ea typeface="Calibri"/>
              </a:rPr>
              <a:t>Forward-looking statements are neither historical facts, nor assurance of future performance.  Instead, the statements are based on current beliefs, expectations and assumptions regarding the future of the Corporation’s business, future plans and strategies, projections, anticipated events and trends, the economy and other future conditions.  Because forward-looking statements relate to the future, they are subject to inherent uncertainties, risks and changes in circumstances that are difficult to predict and many of which are outside of the Corporation’s control, and actual results and financial condition may differ materially from those indicated in the forward-looking statements.  Therefore, you should not unduly rely on any of these forward-looking statements.  Any forward-looking statement is based only on information currently available and speaks only as of the date when made.  The Corporation undertakes no obligation, other than as required by law, to update or revise any forward-looking statements, whether as a result of new information, future events or otherwise.</a:t>
            </a:r>
          </a:p>
          <a:p>
            <a:pPr algn="l" defTabSz="457200">
              <a:lnSpc>
                <a:spcPct val="100000"/>
              </a:lnSpc>
              <a:spcBef>
                <a:spcPct val="0"/>
              </a:spcBef>
              <a:spcAft>
                <a:spcPct val="0"/>
              </a:spcAft>
            </a:pPr>
            <a:endParaRPr sz="1200">
              <a:solidFill>
                <a:srgbClr val="000000"/>
              </a:solidFill>
              <a:latin typeface="Calibri"/>
              <a:ea typeface="Calibri"/>
            </a:endParaRPr>
          </a:p>
          <a:p>
            <a:pPr algn="just" defTabSz="457200">
              <a:lnSpc>
                <a:spcPct val="100000"/>
              </a:lnSpc>
              <a:spcBef>
                <a:spcPct val="0"/>
              </a:spcBef>
              <a:spcAft>
                <a:spcPct val="0"/>
              </a:spcAft>
            </a:pPr>
            <a:r>
              <a:rPr sz="1200">
                <a:solidFill>
                  <a:srgbClr val="000000"/>
                </a:solidFill>
                <a:latin typeface="Calibri"/>
                <a:ea typeface="Calibri"/>
              </a:rPr>
              <a:t>A discussion of certain risks and uncertainties affecting the Corporation, and some of the factors that could cause the Corporation’s actual results to differ materially from those described in the forward-looking statements, can be found in the sections entitled “Risk Factors” and “Management’s Discussion and Analysis of Financial Condition and Results of Operations” in the Corporation’s Annual Report on Form 10-K for the year ended December 31, 2022 and other current and periodic reports, which have been, or will be, filed with the Securities and Exchange Commission (the "SEC") and are, or will be, available in the Investor Relations section of the Corporation’s website </a:t>
            </a:r>
            <a:r>
              <a:rPr sz="1200">
                <a:solidFill>
                  <a:srgbClr val="3051F2"/>
                </a:solidFill>
                <a:latin typeface="Calibri"/>
                <a:ea typeface="Calibri"/>
              </a:rPr>
              <a:t>(www.fultonbank.com)</a:t>
            </a:r>
            <a:r>
              <a:rPr sz="1200">
                <a:solidFill>
                  <a:srgbClr val="000000"/>
                </a:solidFill>
                <a:latin typeface="Calibri"/>
                <a:ea typeface="Calibri"/>
              </a:rPr>
              <a:t> and on the SEC’s website </a:t>
            </a:r>
            <a:r>
              <a:rPr sz="1200">
                <a:solidFill>
                  <a:srgbClr val="3051F2"/>
                </a:solidFill>
                <a:latin typeface="Calibri"/>
                <a:ea typeface="Calibri"/>
              </a:rPr>
              <a:t>(www.sec.gov)</a:t>
            </a:r>
            <a:r>
              <a:rPr sz="1200">
                <a:solidFill>
                  <a:srgbClr val="000000"/>
                </a:solidFill>
                <a:latin typeface="Calibri"/>
                <a:ea typeface="Calibri"/>
              </a:rPr>
              <a:t>.</a:t>
            </a:r>
          </a:p>
          <a:p>
            <a:pPr algn="l" defTabSz="457200">
              <a:lnSpc>
                <a:spcPct val="100000"/>
              </a:lnSpc>
              <a:spcBef>
                <a:spcPct val="0"/>
              </a:spcBef>
              <a:spcAft>
                <a:spcPct val="0"/>
              </a:spcAft>
            </a:pPr>
            <a:endParaRPr sz="1200">
              <a:solidFill>
                <a:srgbClr val="000000"/>
              </a:solidFill>
              <a:latin typeface="Calibri"/>
              <a:ea typeface="Calibri"/>
            </a:endParaRPr>
          </a:p>
          <a:p>
            <a:pPr algn="just" defTabSz="457200">
              <a:lnSpc>
                <a:spcPct val="100000"/>
              </a:lnSpc>
              <a:spcBef>
                <a:spcPct val="0"/>
              </a:spcBef>
              <a:spcAft>
                <a:spcPct val="0"/>
              </a:spcAft>
            </a:pPr>
            <a:r>
              <a:rPr sz="1200">
                <a:solidFill>
                  <a:srgbClr val="000000"/>
                </a:solidFill>
                <a:latin typeface="Calibri"/>
                <a:ea typeface="Calibri"/>
              </a:rPr>
              <a:t>The Corporation uses certain financial measures in this presentation that have been derived by methods other than generally accepted accounting principles ("GAAP"). These non-GAAP financial measures are reconciled to the most comparable GAAP measures at the end of this presentation.</a:t>
            </a:r>
          </a:p>
          <a:p>
            <a:pPr algn="l" defTabSz="457200">
              <a:lnSpc>
                <a:spcPct val="150000"/>
              </a:lnSpc>
              <a:spcBef>
                <a:spcPts val="1000"/>
              </a:spcBef>
              <a:spcAft>
                <a:spcPct val="0"/>
              </a:spcAft>
            </a:pPr>
            <a:endParaRPr sz="1400">
              <a:solidFill>
                <a:srgbClr val="000000"/>
              </a:solidFill>
              <a:latin typeface="Arial"/>
              <a:ea typeface="Arial"/>
            </a:endParaRPr>
          </a:p>
        </p:txBody>
      </p:sp>
      <p:sp>
        <p:nvSpPr>
          <p:cNvPr id="3" name="New shape"/>
          <p:cNvSpPr/>
          <p:nvPr/>
        </p:nvSpPr>
        <p:spPr>
          <a:xfrm>
            <a:off x="919353" y="80772"/>
            <a:ext cx="8833231"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3200" b="1">
                <a:solidFill>
                  <a:srgbClr val="263B80"/>
                </a:solidFill>
                <a:latin typeface="Arial"/>
                <a:ea typeface="Arial"/>
              </a:rPr>
              <a:t>FORWARD-LOOKING STATEMENTS</a:t>
            </a:r>
          </a:p>
        </p:txBody>
      </p:sp>
      <p:sp>
        <p:nvSpPr>
          <p:cNvPr id="4"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18E6DFE8-2A71-482D-961F-5D72C650B589}" type="slidenum">
              <a:rPr sz="1200">
                <a:solidFill>
                  <a:srgbClr val="FFFFFF"/>
                </a:solidFill>
                <a:latin typeface="Arial"/>
                <a:ea typeface="Arial"/>
              </a:rPr>
              <a:t>2</a:t>
            </a:fld>
            <a:endParaRPr sz="1200">
              <a:solidFill>
                <a:srgbClr val="FFFFFF"/>
              </a:solidFill>
              <a:latin typeface="Arial"/>
              <a:ea typeface="Aria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41018" y="6397625"/>
            <a:ext cx="7166102" cy="39293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indent="12700" algn="l" defTabSz="457200">
              <a:lnSpc>
                <a:spcPct val="100000"/>
              </a:lnSpc>
              <a:spcBef>
                <a:spcPct val="0"/>
              </a:spcBef>
              <a:spcAft>
                <a:spcPct val="0"/>
              </a:spcAft>
            </a:pPr>
            <a:r>
              <a:rPr sz="900" i="1" baseline="30000">
                <a:solidFill>
                  <a:srgbClr val="000000"/>
                </a:solidFill>
                <a:latin typeface="Calibri"/>
                <a:ea typeface="Calibri"/>
              </a:rPr>
              <a:t>(1)</a:t>
            </a:r>
            <a:r>
              <a:rPr sz="900" i="1">
                <a:solidFill>
                  <a:srgbClr val="000000"/>
                </a:solidFill>
                <a:latin typeface="Calibri"/>
                <a:ea typeface="Calibri"/>
              </a:rPr>
              <a:t> Non-GAAP financial measure.  Please refer to the calculation and management’s reasons for using this measure on the slide titled “Non-GAAP   </a:t>
            </a:r>
          </a:p>
          <a:p>
            <a:pPr marL="0" indent="12700" algn="l" defTabSz="457200">
              <a:lnSpc>
                <a:spcPct val="100000"/>
              </a:lnSpc>
              <a:spcBef>
                <a:spcPct val="0"/>
              </a:spcBef>
              <a:spcAft>
                <a:spcPct val="0"/>
              </a:spcAft>
            </a:pPr>
            <a:r>
              <a:rPr sz="900" i="1">
                <a:solidFill>
                  <a:srgbClr val="000000"/>
                </a:solidFill>
                <a:latin typeface="Calibri"/>
                <a:ea typeface="Calibri"/>
              </a:rPr>
              <a:t>    Reconciliation” at the end of this presentation</a:t>
            </a:r>
            <a:r>
              <a:rPr sz="1000" i="1">
                <a:solidFill>
                  <a:srgbClr val="000000"/>
                </a:solidFill>
                <a:latin typeface="Calibri"/>
                <a:ea typeface="Calibri"/>
              </a:rPr>
              <a:t>.</a:t>
            </a:r>
          </a:p>
        </p:txBody>
      </p:sp>
      <p:sp>
        <p:nvSpPr>
          <p:cNvPr id="3" name="New shape"/>
          <p:cNvSpPr/>
          <p:nvPr/>
        </p:nvSpPr>
        <p:spPr>
          <a:xfrm>
            <a:off x="261493" y="176657"/>
            <a:ext cx="8775446" cy="104038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INCOME STATEMENT SUMMARY</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3AEFBE42-6488-4135-A283-C7491DCAD6E6}" type="slidenum">
              <a:rPr sz="1200">
                <a:solidFill>
                  <a:srgbClr val="FFFFFF"/>
                </a:solidFill>
                <a:latin typeface="Arial"/>
                <a:ea typeface="Arial"/>
              </a:rPr>
              <a:t>3</a:t>
            </a:fld>
            <a:endParaRPr sz="1200">
              <a:solidFill>
                <a:srgbClr val="FFFFFF"/>
              </a:solidFill>
              <a:latin typeface="Arial"/>
              <a:ea typeface="Arial"/>
            </a:endParaRPr>
          </a:p>
        </p:txBody>
      </p:sp>
      <p:graphicFrame>
        <p:nvGraphicFramePr>
          <p:cNvPr id="5" name="New Table"/>
          <p:cNvGraphicFramePr>
            <a:graphicFrameLocks noGrp="1"/>
          </p:cNvGraphicFramePr>
          <p:nvPr/>
        </p:nvGraphicFramePr>
        <p:xfrm>
          <a:off x="766826" y="696849"/>
          <a:ext cx="7610475" cy="5381625"/>
        </p:xfrm>
        <a:graphic>
          <a:graphicData uri="http://schemas.openxmlformats.org/drawingml/2006/table">
            <a:tbl>
              <a:tblPr>
                <a:tableStyleId>{5C22544A-7EE6-4342-B048-85BDC9FD1C3A}</a:tableStyleId>
              </a:tblPr>
              <a:tblGrid>
                <a:gridCol w="2943225">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gridCol w="1552575">
                  <a:extLst>
                    <a:ext uri="{9D8B030D-6E8A-4147-A177-3AD203B41FA5}">
                      <a16:colId xmlns:a16="http://schemas.microsoft.com/office/drawing/2014/main" val="20003"/>
                    </a:ext>
                  </a:extLst>
                </a:gridCol>
              </a:tblGrid>
              <a:tr h="209550">
                <a:tc>
                  <a:txBody>
                    <a:bodyPr/>
                    <a:lstStyle/>
                    <a:p>
                      <a:endParaRPr sz="100"/>
                    </a:p>
                  </a:txBody>
                  <a:tcPr marL="0" marR="0" marT="0" marB="0" anchor="b">
                    <a:lnL w="0"/>
                    <a:lnR w="0"/>
                    <a:lnT w="0"/>
                    <a:lnB w="12700" cmpd="sng">
                      <a:solidFill>
                        <a:srgbClr val="000000"/>
                      </a:solidFill>
                      <a:prstDash val="solid"/>
                    </a:lnB>
                    <a:solidFill>
                      <a:srgbClr val="FFFFFF"/>
                    </a:solidFill>
                  </a:tcPr>
                </a:tc>
                <a:tc>
                  <a:txBody>
                    <a:bodyPr/>
                    <a:lstStyle/>
                    <a:p>
                      <a:pPr algn="ctr">
                        <a:lnSpc>
                          <a:spcPct val="99600"/>
                        </a:lnSpc>
                      </a:pPr>
                      <a:r>
                        <a:rPr sz="1000" b="1" u="sng">
                          <a:solidFill>
                            <a:srgbClr val="000000"/>
                          </a:solidFill>
                          <a:latin typeface="Arial"/>
                          <a:ea typeface="Arial"/>
                        </a:rPr>
                        <a:t>1Q23</a:t>
                      </a:r>
                    </a:p>
                  </a:txBody>
                  <a:tcPr marL="27432" marR="9144" marT="0" marB="18288" anchor="b">
                    <a:lnL w="0"/>
                    <a:lnR w="0"/>
                    <a:lnT w="0"/>
                    <a:lnB w="12700" cmpd="sng">
                      <a:solidFill>
                        <a:srgbClr val="000000"/>
                      </a:solidFill>
                      <a:prstDash val="solid"/>
                    </a:lnB>
                    <a:solidFill>
                      <a:srgbClr val="FFFFFF"/>
                    </a:solidFill>
                  </a:tcPr>
                </a:tc>
                <a:tc>
                  <a:txBody>
                    <a:bodyPr/>
                    <a:lstStyle/>
                    <a:p>
                      <a:pPr algn="ctr">
                        <a:lnSpc>
                          <a:spcPct val="99600"/>
                        </a:lnSpc>
                      </a:pPr>
                      <a:r>
                        <a:rPr sz="1000" b="1" u="sng">
                          <a:solidFill>
                            <a:srgbClr val="000000"/>
                          </a:solidFill>
                          <a:latin typeface="Arial"/>
                          <a:ea typeface="Arial"/>
                        </a:rPr>
                        <a:t>4Q22</a:t>
                      </a:r>
                    </a:p>
                  </a:txBody>
                  <a:tcPr marL="27432" marR="9144" marT="0" marB="18288" anchor="b">
                    <a:lnL w="0"/>
                    <a:lnR w="0"/>
                    <a:lnT w="0"/>
                    <a:lnB w="12700" cmpd="sng">
                      <a:solidFill>
                        <a:srgbClr val="000000"/>
                      </a:solidFill>
                      <a:prstDash val="solid"/>
                    </a:lnB>
                    <a:solidFill>
                      <a:srgbClr val="FFFFFF"/>
                    </a:solidFill>
                  </a:tcPr>
                </a:tc>
                <a:tc>
                  <a:txBody>
                    <a:bodyPr/>
                    <a:lstStyle/>
                    <a:p>
                      <a:pPr algn="ctr">
                        <a:lnSpc>
                          <a:spcPct val="99600"/>
                        </a:lnSpc>
                      </a:pPr>
                      <a:r>
                        <a:rPr sz="1000" b="1" u="sng">
                          <a:solidFill>
                            <a:srgbClr val="000000"/>
                          </a:solidFill>
                          <a:latin typeface="Arial"/>
                          <a:ea typeface="Arial"/>
                        </a:rPr>
                        <a:t>1Q22</a:t>
                      </a:r>
                    </a:p>
                  </a:txBody>
                  <a:tcPr marL="27432"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0"/>
                  </a:ext>
                </a:extLst>
              </a:tr>
              <a:tr h="228600">
                <a:tc>
                  <a:txBody>
                    <a:bodyPr/>
                    <a:lstStyle/>
                    <a:p>
                      <a:endParaRPr sz="100"/>
                    </a:p>
                  </a:txBody>
                  <a:tcPr marL="0" marR="0" marT="0" marB="0" anchor="b">
                    <a:lnL w="0"/>
                    <a:lnR w="0"/>
                    <a:lnT w="12700" cmpd="sng">
                      <a:solidFill>
                        <a:srgbClr val="000000"/>
                      </a:solidFill>
                      <a:prstDash val="solid"/>
                    </a:lnT>
                    <a:lnB w="0"/>
                    <a:solidFill>
                      <a:srgbClr val="FFFFFF"/>
                    </a:solidFill>
                  </a:tcPr>
                </a:tc>
                <a:tc gridSpan="3">
                  <a:txBody>
                    <a:bodyPr/>
                    <a:lstStyle/>
                    <a:p>
                      <a:pPr algn="ctr">
                        <a:lnSpc>
                          <a:spcPct val="99600"/>
                        </a:lnSpc>
                      </a:pPr>
                      <a:r>
                        <a:rPr sz="1000" i="1">
                          <a:solidFill>
                            <a:srgbClr val="000000"/>
                          </a:solidFill>
                          <a:latin typeface="Arial"/>
                          <a:ea typeface="Arial"/>
                        </a:rPr>
                        <a:t>(dollars in thousands, except per-share data)</a:t>
                      </a:r>
                    </a:p>
                  </a:txBody>
                  <a:tcPr marL="27432" marR="9144" marT="0" marB="18288" anchor="b">
                    <a:lnL w="0"/>
                    <a:lnR w="0"/>
                    <a:lnT w="12700" cmpd="sng">
                      <a:solidFill>
                        <a:srgbClr val="000000"/>
                      </a:solidFill>
                      <a:prstDash val="solid"/>
                    </a:lnT>
                    <a:lnB w="0"/>
                    <a:solidFill>
                      <a:srgbClr val="FFFFFF"/>
                    </a:solidFill>
                  </a:tcPr>
                </a:tc>
                <a:tc hMerge="1">
                  <a:txBody>
                    <a:bodyPr/>
                    <a:lstStyle/>
                    <a:p>
                      <a:endParaRPr/>
                    </a:p>
                  </a:txBody>
                  <a:tcPr anchor="b">
                    <a:lnL w="0"/>
                    <a:lnR w="0"/>
                    <a:lnT w="12700" cmpd="sng">
                      <a:prstDash val="solid"/>
                    </a:lnT>
                    <a:lnB w="0"/>
                    <a:noFill/>
                  </a:tcPr>
                </a:tc>
                <a:tc hMerge="1">
                  <a:txBody>
                    <a:bodyPr/>
                    <a:lstStyle/>
                    <a:p>
                      <a:endParaRPr/>
                    </a:p>
                  </a:txBody>
                  <a:tcPr anchor="b">
                    <a:lnL w="0"/>
                    <a:lnR w="0"/>
                    <a:lnT w="12700" cmpd="sng">
                      <a:prstDash val="solid"/>
                    </a:lnT>
                    <a:lnB w="0"/>
                    <a:noFill/>
                  </a:tcPr>
                </a:tc>
                <a:extLst>
                  <a:ext uri="{0D108BD9-81ED-4DB2-BD59-A6C34878D82A}">
                    <a16:rowId xmlns:a16="http://schemas.microsoft.com/office/drawing/2014/main" val="10001"/>
                  </a:ext>
                </a:extLst>
              </a:tr>
              <a:tr h="257175">
                <a:tc>
                  <a:txBody>
                    <a:bodyPr/>
                    <a:lstStyle/>
                    <a:p>
                      <a:pPr algn="l">
                        <a:lnSpc>
                          <a:spcPct val="99600"/>
                        </a:lnSpc>
                      </a:pPr>
                      <a:r>
                        <a:rPr sz="1000" b="1">
                          <a:solidFill>
                            <a:srgbClr val="000000"/>
                          </a:solidFill>
                          <a:latin typeface="Arial"/>
                          <a:ea typeface="Arial"/>
                        </a:rPr>
                        <a:t>Net interest income</a:t>
                      </a:r>
                    </a:p>
                  </a:txBody>
                  <a:tcPr marL="27432" marR="27432" marT="0" marB="18288" anchor="b">
                    <a:lnL w="0"/>
                    <a:lnR w="0"/>
                    <a:lnT w="0"/>
                    <a:lnB w="0"/>
                    <a:solidFill>
                      <a:srgbClr val="FFFFFF"/>
                    </a:solidFill>
                  </a:tcPr>
                </a:tc>
                <a:tc>
                  <a:txBody>
                    <a:bodyPr/>
                    <a:lstStyle/>
                    <a:p>
                      <a:pPr algn="r">
                        <a:lnSpc>
                          <a:spcPct val="99600"/>
                        </a:lnSpc>
                        <a:tabLst>
                          <a:tab pos="835406" algn="l"/>
                          <a:tab pos="1519174" algn="l"/>
                        </a:tabLst>
                      </a:pPr>
                      <a:r>
                        <a:rPr sz="1000" b="1">
                          <a:solidFill>
                            <a:srgbClr val="000000"/>
                          </a:solidFill>
                          <a:latin typeface="Arial"/>
                          <a:ea typeface="Arial"/>
                        </a:rPr>
                        <a:t>	$215,587	</a:t>
                      </a:r>
                    </a:p>
                  </a:txBody>
                  <a:tcPr marL="0" marR="9144" marT="0" marB="18288" anchor="b">
                    <a:lnL w="0"/>
                    <a:lnR w="0"/>
                    <a:lnT w="0"/>
                    <a:lnB w="0"/>
                    <a:solidFill>
                      <a:srgbClr val="FFFFFF"/>
                    </a:solidFill>
                  </a:tcPr>
                </a:tc>
                <a:tc>
                  <a:txBody>
                    <a:bodyPr/>
                    <a:lstStyle/>
                    <a:p>
                      <a:pPr algn="r">
                        <a:lnSpc>
                          <a:spcPct val="99600"/>
                        </a:lnSpc>
                        <a:tabLst>
                          <a:tab pos="825881" algn="l"/>
                          <a:tab pos="1509649" algn="l"/>
                        </a:tabLst>
                      </a:pPr>
                      <a:r>
                        <a:rPr sz="1000">
                          <a:solidFill>
                            <a:srgbClr val="000000"/>
                          </a:solidFill>
                          <a:latin typeface="Arial"/>
                          <a:ea typeface="Arial"/>
                        </a:rPr>
                        <a:t>	$225,911	</a:t>
                      </a:r>
                    </a:p>
                  </a:txBody>
                  <a:tcPr marL="0" marR="9144" marT="0" marB="18288" anchor="b">
                    <a:lnL w="0"/>
                    <a:lnR w="0"/>
                    <a:lnT w="0"/>
                    <a:lnB w="0"/>
                    <a:solidFill>
                      <a:srgbClr val="FFFFFF"/>
                    </a:solidFill>
                  </a:tcPr>
                </a:tc>
                <a:tc>
                  <a:txBody>
                    <a:bodyPr/>
                    <a:lstStyle/>
                    <a:p>
                      <a:pPr algn="r">
                        <a:lnSpc>
                          <a:spcPct val="99600"/>
                        </a:lnSpc>
                        <a:tabLst>
                          <a:tab pos="825881" algn="l"/>
                          <a:tab pos="1509649" algn="l"/>
                        </a:tabLst>
                      </a:pPr>
                      <a:r>
                        <a:rPr sz="1000">
                          <a:solidFill>
                            <a:srgbClr val="000000"/>
                          </a:solidFill>
                          <a:latin typeface="Arial"/>
                          <a:ea typeface="Arial"/>
                        </a:rPr>
                        <a:t>	$161,310	</a:t>
                      </a:r>
                    </a:p>
                  </a:txBody>
                  <a:tcPr marL="0" marR="9144" marT="0" marB="18288" anchor="b">
                    <a:lnL w="0"/>
                    <a:lnR w="0"/>
                    <a:lnT w="0"/>
                    <a:lnB w="0"/>
                    <a:solidFill>
                      <a:srgbClr val="FFFFFF"/>
                    </a:solidFill>
                  </a:tcPr>
                </a:tc>
                <a:extLst>
                  <a:ext uri="{0D108BD9-81ED-4DB2-BD59-A6C34878D82A}">
                    <a16:rowId xmlns:a16="http://schemas.microsoft.com/office/drawing/2014/main" val="10002"/>
                  </a:ext>
                </a:extLst>
              </a:tr>
              <a:tr h="247650">
                <a:tc>
                  <a:txBody>
                    <a:bodyPr/>
                    <a:lstStyle/>
                    <a:p>
                      <a:pPr algn="l">
                        <a:lnSpc>
                          <a:spcPct val="99600"/>
                        </a:lnSpc>
                      </a:pPr>
                      <a:r>
                        <a:rPr sz="1000" b="1">
                          <a:solidFill>
                            <a:srgbClr val="000000"/>
                          </a:solidFill>
                          <a:latin typeface="Arial"/>
                          <a:ea typeface="Arial"/>
                        </a:rPr>
                        <a:t>Provision for credit losses</a:t>
                      </a:r>
                    </a:p>
                  </a:txBody>
                  <a:tcPr marL="27432" marR="27432" marT="0" marB="18288" anchor="b">
                    <a:lnL w="0"/>
                    <a:lnR w="0"/>
                    <a:lnT w="0"/>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24,544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14,513	</a:t>
                      </a:r>
                    </a:p>
                  </a:txBody>
                  <a:tcPr marL="0" marR="9144" marT="0" marB="18288" anchor="b">
                    <a:lnL w="0"/>
                    <a:lnR w="0"/>
                    <a:lnT w="0"/>
                    <a:lnB w="0"/>
                    <a:solidFill>
                      <a:srgbClr val="FFFFFF"/>
                    </a:solidFill>
                  </a:tcPr>
                </a:tc>
                <a:tc>
                  <a:txBody>
                    <a:bodyPr/>
                    <a:lstStyle/>
                    <a:p>
                      <a:pPr algn="r">
                        <a:lnSpc>
                          <a:spcPct val="99600"/>
                        </a:lnSpc>
                        <a:tabLst>
                          <a:tab pos="989076" algn="l"/>
                          <a:tab pos="1509649" algn="l"/>
                        </a:tabLst>
                      </a:pPr>
                      <a:r>
                        <a:rPr sz="1000">
                          <a:solidFill>
                            <a:srgbClr val="000000"/>
                          </a:solidFill>
                          <a:latin typeface="Arial"/>
                          <a:ea typeface="Arial"/>
                        </a:rPr>
                        <a:t>	(6,950)	</a:t>
                      </a:r>
                    </a:p>
                  </a:txBody>
                  <a:tcPr marL="0" marR="9144" marT="0" marB="18288" anchor="b">
                    <a:lnL w="0"/>
                    <a:lnR w="0"/>
                    <a:lnT w="0"/>
                    <a:lnB w="0"/>
                    <a:solidFill>
                      <a:srgbClr val="FFFFFF"/>
                    </a:solidFill>
                  </a:tcPr>
                </a:tc>
                <a:extLst>
                  <a:ext uri="{0D108BD9-81ED-4DB2-BD59-A6C34878D82A}">
                    <a16:rowId xmlns:a16="http://schemas.microsoft.com/office/drawing/2014/main" val="10003"/>
                  </a:ext>
                </a:extLst>
              </a:tr>
              <a:tr h="247650">
                <a:tc>
                  <a:txBody>
                    <a:bodyPr/>
                    <a:lstStyle/>
                    <a:p>
                      <a:pPr algn="l">
                        <a:lnSpc>
                          <a:spcPct val="99600"/>
                        </a:lnSpc>
                      </a:pPr>
                      <a:r>
                        <a:rPr sz="1000" b="1">
                          <a:solidFill>
                            <a:srgbClr val="000000"/>
                          </a:solidFill>
                          <a:latin typeface="Arial"/>
                          <a:ea typeface="Arial"/>
                        </a:rPr>
                        <a:t>Non-interest income</a:t>
                      </a:r>
                    </a:p>
                  </a:txBody>
                  <a:tcPr marL="27432" marR="27432" marT="0" marB="18288" anchor="b">
                    <a:lnL w="0"/>
                    <a:lnR w="0"/>
                    <a:lnT w="0"/>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51,730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54,322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55,237	</a:t>
                      </a:r>
                    </a:p>
                  </a:txBody>
                  <a:tcPr marL="0" marR="9144" marT="0" marB="18288" anchor="b">
                    <a:lnL w="0"/>
                    <a:lnR w="0"/>
                    <a:lnT w="0"/>
                    <a:lnB w="0"/>
                    <a:solidFill>
                      <a:srgbClr val="FFFFFF"/>
                    </a:solidFill>
                  </a:tcPr>
                </a:tc>
                <a:extLst>
                  <a:ext uri="{0D108BD9-81ED-4DB2-BD59-A6C34878D82A}">
                    <a16:rowId xmlns:a16="http://schemas.microsoft.com/office/drawing/2014/main" val="10004"/>
                  </a:ext>
                </a:extLst>
              </a:tr>
              <a:tr h="257175">
                <a:tc>
                  <a:txBody>
                    <a:bodyPr/>
                    <a:lstStyle/>
                    <a:p>
                      <a:pPr algn="l">
                        <a:lnSpc>
                          <a:spcPct val="99600"/>
                        </a:lnSpc>
                      </a:pPr>
                      <a:r>
                        <a:rPr sz="1000" b="1">
                          <a:solidFill>
                            <a:srgbClr val="000000"/>
                          </a:solidFill>
                          <a:latin typeface="Arial"/>
                          <a:ea typeface="Arial"/>
                        </a:rPr>
                        <a:t>Securities gains (losses)</a:t>
                      </a:r>
                    </a:p>
                  </a:txBody>
                  <a:tcPr marL="27432" marR="27432" marT="0" marB="18288" anchor="b">
                    <a:lnL w="0"/>
                    <a:lnR w="0"/>
                    <a:lnT w="0"/>
                    <a:lnB w="0"/>
                    <a:solidFill>
                      <a:srgbClr val="FFFFFF"/>
                    </a:solidFill>
                  </a:tcPr>
                </a:tc>
                <a:tc>
                  <a:txBody>
                    <a:bodyPr/>
                    <a:lstStyle/>
                    <a:p>
                      <a:pPr algn="r">
                        <a:lnSpc>
                          <a:spcPct val="99600"/>
                        </a:lnSpc>
                        <a:tabLst>
                          <a:tab pos="1223645" algn="l"/>
                          <a:tab pos="1519174" algn="l"/>
                        </a:tabLst>
                      </a:pPr>
                      <a:r>
                        <a:rPr sz="1000" b="1">
                          <a:solidFill>
                            <a:srgbClr val="000000"/>
                          </a:solidFill>
                          <a:latin typeface="Arial"/>
                          <a:ea typeface="Arial"/>
                        </a:rPr>
                        <a:t>	23	</a:t>
                      </a:r>
                    </a:p>
                  </a:txBody>
                  <a:tcPr marL="0" marR="9144" marT="0" marB="18288" anchor="b">
                    <a:lnL w="0"/>
                    <a:lnR w="0"/>
                    <a:lnT w="0"/>
                    <a:lnB w="0"/>
                    <a:solidFill>
                      <a:srgbClr val="FFFFFF"/>
                    </a:solidFill>
                  </a:tcPr>
                </a:tc>
                <a:tc>
                  <a:txBody>
                    <a:bodyPr/>
                    <a:lstStyle/>
                    <a:p>
                      <a:pPr algn="r">
                        <a:lnSpc>
                          <a:spcPct val="99600"/>
                        </a:lnSpc>
                        <a:tabLst>
                          <a:tab pos="1236091" algn="l"/>
                          <a:tab pos="1509649" algn="l"/>
                        </a:tabLst>
                      </a:pPr>
                      <a:r>
                        <a:rPr sz="1000">
                          <a:solidFill>
                            <a:srgbClr val="000000"/>
                          </a:solidFill>
                          <a:latin typeface="Arial"/>
                          <a:ea typeface="Arial"/>
                        </a:rPr>
                        <a:t>	(1)	</a:t>
                      </a:r>
                    </a:p>
                  </a:txBody>
                  <a:tcPr marL="0" marR="9144" marT="0" marB="18288" anchor="b">
                    <a:lnL w="0"/>
                    <a:lnR w="0"/>
                    <a:lnT w="0"/>
                    <a:lnB w="0"/>
                    <a:solidFill>
                      <a:srgbClr val="FFFFFF"/>
                    </a:solidFill>
                  </a:tcPr>
                </a:tc>
                <a:tc>
                  <a:txBody>
                    <a:bodyPr/>
                    <a:lstStyle/>
                    <a:p>
                      <a:pPr algn="r">
                        <a:lnSpc>
                          <a:spcPct val="99600"/>
                        </a:lnSpc>
                        <a:tabLst>
                          <a:tab pos="1214120" algn="l"/>
                          <a:tab pos="1509649" algn="l"/>
                        </a:tabLst>
                      </a:pPr>
                      <a:r>
                        <a:rPr sz="1000">
                          <a:solidFill>
                            <a:srgbClr val="000000"/>
                          </a:solidFill>
                          <a:latin typeface="Arial"/>
                          <a:ea typeface="Arial"/>
                        </a:rPr>
                        <a:t>	19	</a:t>
                      </a:r>
                    </a:p>
                  </a:txBody>
                  <a:tcPr marL="0" marR="9144" marT="0" marB="18288" anchor="b">
                    <a:lnL w="0"/>
                    <a:lnR w="0"/>
                    <a:lnT w="0"/>
                    <a:lnB w="0"/>
                    <a:solidFill>
                      <a:srgbClr val="FFFFFF"/>
                    </a:solidFill>
                  </a:tcPr>
                </a:tc>
                <a:extLst>
                  <a:ext uri="{0D108BD9-81ED-4DB2-BD59-A6C34878D82A}">
                    <a16:rowId xmlns:a16="http://schemas.microsoft.com/office/drawing/2014/main" val="10005"/>
                  </a:ext>
                </a:extLst>
              </a:tr>
              <a:tr h="247650">
                <a:tc>
                  <a:txBody>
                    <a:bodyPr/>
                    <a:lstStyle/>
                    <a:p>
                      <a:pPr algn="l">
                        <a:lnSpc>
                          <a:spcPct val="99600"/>
                        </a:lnSpc>
                      </a:pPr>
                      <a:r>
                        <a:rPr sz="1000" b="1">
                          <a:solidFill>
                            <a:srgbClr val="000000"/>
                          </a:solidFill>
                          <a:latin typeface="Arial"/>
                          <a:ea typeface="Arial"/>
                        </a:rPr>
                        <a:t>Non-interest expense</a:t>
                      </a:r>
                    </a:p>
                  </a:txBody>
                  <a:tcPr marL="27432" marR="27432" marT="0" marB="18288" anchor="b">
                    <a:lnL w="0"/>
                    <a:lnR w="0"/>
                    <a:lnT w="0"/>
                    <a:lnB w="0"/>
                    <a:solidFill>
                      <a:srgbClr val="FFFFFF"/>
                    </a:solidFill>
                  </a:tcPr>
                </a:tc>
                <a:tc>
                  <a:txBody>
                    <a:bodyPr/>
                    <a:lstStyle/>
                    <a:p>
                      <a:pPr algn="r">
                        <a:lnSpc>
                          <a:spcPct val="99600"/>
                        </a:lnSpc>
                        <a:tabLst>
                          <a:tab pos="906018" algn="l"/>
                          <a:tab pos="1519174" algn="l"/>
                        </a:tabLst>
                      </a:pPr>
                      <a:r>
                        <a:rPr sz="1000" b="1">
                          <a:solidFill>
                            <a:srgbClr val="000000"/>
                          </a:solidFill>
                          <a:latin typeface="Arial"/>
                          <a:ea typeface="Arial"/>
                        </a:rPr>
                        <a:t>	159,616	</a:t>
                      </a:r>
                    </a:p>
                  </a:txBody>
                  <a:tcPr marL="0" marR="9144" marT="0" marB="18288" anchor="b">
                    <a:lnL w="0"/>
                    <a:lnR w="0"/>
                    <a:lnT w="0"/>
                    <a:lnB w="0"/>
                    <a:solidFill>
                      <a:srgbClr val="FFFFFF"/>
                    </a:solidFill>
                  </a:tcPr>
                </a:tc>
                <a:tc>
                  <a:txBody>
                    <a:bodyPr/>
                    <a:lstStyle/>
                    <a:p>
                      <a:pPr algn="r">
                        <a:lnSpc>
                          <a:spcPct val="99600"/>
                        </a:lnSpc>
                        <a:tabLst>
                          <a:tab pos="896493" algn="l"/>
                          <a:tab pos="1509649" algn="l"/>
                        </a:tabLst>
                      </a:pPr>
                      <a:r>
                        <a:rPr sz="1000">
                          <a:solidFill>
                            <a:srgbClr val="000000"/>
                          </a:solidFill>
                          <a:latin typeface="Arial"/>
                          <a:ea typeface="Arial"/>
                        </a:rPr>
                        <a:t>	166,568	</a:t>
                      </a:r>
                    </a:p>
                  </a:txBody>
                  <a:tcPr marL="0" marR="9144" marT="0" marB="18288" anchor="b">
                    <a:lnL w="0"/>
                    <a:lnR w="0"/>
                    <a:lnT w="0"/>
                    <a:lnB w="0"/>
                    <a:solidFill>
                      <a:srgbClr val="FFFFFF"/>
                    </a:solidFill>
                  </a:tcPr>
                </a:tc>
                <a:tc>
                  <a:txBody>
                    <a:bodyPr/>
                    <a:lstStyle/>
                    <a:p>
                      <a:pPr algn="r">
                        <a:lnSpc>
                          <a:spcPct val="99600"/>
                        </a:lnSpc>
                        <a:tabLst>
                          <a:tab pos="896493" algn="l"/>
                          <a:tab pos="1509649" algn="l"/>
                        </a:tabLst>
                      </a:pPr>
                      <a:r>
                        <a:rPr sz="1000">
                          <a:solidFill>
                            <a:srgbClr val="000000"/>
                          </a:solidFill>
                          <a:latin typeface="Arial"/>
                          <a:ea typeface="Arial"/>
                        </a:rPr>
                        <a:t>	145,577	</a:t>
                      </a:r>
                    </a:p>
                  </a:txBody>
                  <a:tcPr marL="0" marR="9144" marT="0" marB="18288" anchor="b">
                    <a:lnL w="0"/>
                    <a:lnR w="0"/>
                    <a:lnT w="0"/>
                    <a:lnB w="0"/>
                    <a:solidFill>
                      <a:srgbClr val="FFFFFF"/>
                    </a:solidFill>
                  </a:tcPr>
                </a:tc>
                <a:extLst>
                  <a:ext uri="{0D108BD9-81ED-4DB2-BD59-A6C34878D82A}">
                    <a16:rowId xmlns:a16="http://schemas.microsoft.com/office/drawing/2014/main" val="10006"/>
                  </a:ext>
                </a:extLst>
              </a:tr>
              <a:tr h="257175">
                <a:tc>
                  <a:txBody>
                    <a:bodyPr/>
                    <a:lstStyle/>
                    <a:p>
                      <a:pPr algn="l">
                        <a:lnSpc>
                          <a:spcPct val="99600"/>
                        </a:lnSpc>
                      </a:pPr>
                      <a:r>
                        <a:rPr sz="1000" b="1">
                          <a:solidFill>
                            <a:srgbClr val="000000"/>
                          </a:solidFill>
                          <a:latin typeface="Arial"/>
                          <a:ea typeface="Arial"/>
                        </a:rPr>
                        <a:t>Merger-related expenses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1237869" algn="l"/>
                          <a:tab pos="1519174" algn="l"/>
                        </a:tabLst>
                      </a:pPr>
                      <a:r>
                        <a:rPr sz="1000" b="1">
                          <a:solidFill>
                            <a:srgbClr val="000000"/>
                          </a:solidFill>
                          <a:latin typeface="Arial"/>
                          <a:ea typeface="Arial"/>
                        </a:rPr>
                        <a:t>	—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1037717" algn="l"/>
                          <a:tab pos="1509649" algn="l"/>
                        </a:tabLst>
                      </a:pPr>
                      <a:r>
                        <a:rPr sz="1000">
                          <a:solidFill>
                            <a:srgbClr val="000000"/>
                          </a:solidFill>
                          <a:latin typeface="Arial"/>
                          <a:ea typeface="Arial"/>
                        </a:rPr>
                        <a:t>	1,894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1143508" algn="l"/>
                          <a:tab pos="1509649" algn="l"/>
                        </a:tabLst>
                      </a:pPr>
                      <a:r>
                        <a:rPr sz="1000">
                          <a:solidFill>
                            <a:srgbClr val="000000"/>
                          </a:solidFill>
                          <a:latin typeface="Arial"/>
                          <a:ea typeface="Arial"/>
                        </a:rPr>
                        <a:t>	401	</a:t>
                      </a: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7"/>
                  </a:ext>
                </a:extLst>
              </a:tr>
              <a:tr h="257175">
                <a:tc>
                  <a:txBody>
                    <a:bodyPr/>
                    <a:lstStyle/>
                    <a:p>
                      <a:pPr algn="l">
                        <a:lnSpc>
                          <a:spcPct val="99600"/>
                        </a:lnSpc>
                      </a:pPr>
                      <a:r>
                        <a:rPr sz="1000" b="1">
                          <a:solidFill>
                            <a:srgbClr val="000000"/>
                          </a:solidFill>
                          <a:latin typeface="Arial"/>
                          <a:ea typeface="Arial"/>
                        </a:rPr>
                        <a:t>Income before income taxes</a:t>
                      </a:r>
                    </a:p>
                  </a:txBody>
                  <a:tcPr marL="27432" marR="27432" marT="0" marB="18288" anchor="b">
                    <a:lnL w="0"/>
                    <a:lnR w="0"/>
                    <a:lnT w="12700" cmpd="sng">
                      <a:solidFill>
                        <a:srgbClr val="000000"/>
                      </a:solidFill>
                      <a:prstDash val="solid"/>
                    </a:lnT>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83,180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97,257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77,538	</a:t>
                      </a:r>
                    </a:p>
                  </a:txBody>
                  <a:tcPr marL="0" marR="9144" marT="0" marB="18288"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08"/>
                  </a:ext>
                </a:extLst>
              </a:tr>
              <a:tr h="238125">
                <a:tc>
                  <a:txBody>
                    <a:bodyPr/>
                    <a:lstStyle/>
                    <a:p>
                      <a:pPr algn="l">
                        <a:lnSpc>
                          <a:spcPct val="99600"/>
                        </a:lnSpc>
                      </a:pPr>
                      <a:r>
                        <a:rPr sz="1000" b="1">
                          <a:solidFill>
                            <a:srgbClr val="000000"/>
                          </a:solidFill>
                          <a:latin typeface="Arial"/>
                          <a:ea typeface="Arial"/>
                        </a:rPr>
                        <a:t>Income taxes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14,866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15,424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13,250	</a:t>
                      </a: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9"/>
                  </a:ext>
                </a:extLst>
              </a:tr>
              <a:tr h="257175">
                <a:tc>
                  <a:txBody>
                    <a:bodyPr/>
                    <a:lstStyle/>
                    <a:p>
                      <a:pPr algn="l">
                        <a:lnSpc>
                          <a:spcPct val="99600"/>
                        </a:lnSpc>
                      </a:pPr>
                      <a:r>
                        <a:rPr sz="1000" b="1">
                          <a:solidFill>
                            <a:srgbClr val="000000"/>
                          </a:solidFill>
                          <a:latin typeface="Arial"/>
                          <a:ea typeface="Arial"/>
                        </a:rPr>
                        <a:t>Net income</a:t>
                      </a:r>
                    </a:p>
                  </a:txBody>
                  <a:tcPr marL="27432" marR="27432" marT="0" marB="18288" anchor="b">
                    <a:lnL w="0"/>
                    <a:lnR w="0"/>
                    <a:lnT w="12700" cmpd="sng">
                      <a:solidFill>
                        <a:srgbClr val="000000"/>
                      </a:solidFill>
                      <a:prstDash val="solid"/>
                    </a:lnT>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68,314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81,833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64,288	</a:t>
                      </a:r>
                    </a:p>
                  </a:txBody>
                  <a:tcPr marL="0" marR="9144" marT="0" marB="18288"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10"/>
                  </a:ext>
                </a:extLst>
              </a:tr>
              <a:tr h="257175">
                <a:tc>
                  <a:txBody>
                    <a:bodyPr/>
                    <a:lstStyle/>
                    <a:p>
                      <a:pPr algn="l">
                        <a:lnSpc>
                          <a:spcPct val="99600"/>
                        </a:lnSpc>
                      </a:pPr>
                      <a:r>
                        <a:rPr sz="1000" b="1">
                          <a:solidFill>
                            <a:srgbClr val="000000"/>
                          </a:solidFill>
                          <a:latin typeface="Arial"/>
                          <a:ea typeface="Arial"/>
                        </a:rPr>
                        <a:t>Preferred stock dividends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998601" algn="l"/>
                          <a:tab pos="1519174" algn="l"/>
                        </a:tabLst>
                      </a:pPr>
                      <a:r>
                        <a:rPr sz="1000" b="1">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989076" algn="l"/>
                          <a:tab pos="1509649" algn="l"/>
                        </a:tabLst>
                      </a:pPr>
                      <a:r>
                        <a:rPr sz="1000">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989076" algn="l"/>
                          <a:tab pos="1509649" algn="l"/>
                        </a:tabLst>
                      </a:pPr>
                      <a:r>
                        <a:rPr sz="1000">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1"/>
                  </a:ext>
                </a:extLst>
              </a:tr>
              <a:tr h="400050">
                <a:tc>
                  <a:txBody>
                    <a:bodyPr/>
                    <a:lstStyle/>
                    <a:p>
                      <a:pPr algn="l">
                        <a:lnSpc>
                          <a:spcPct val="99600"/>
                        </a:lnSpc>
                      </a:pPr>
                      <a:r>
                        <a:rPr sz="1000" b="1">
                          <a:solidFill>
                            <a:srgbClr val="000000"/>
                          </a:solidFill>
                          <a:latin typeface="Arial"/>
                          <a:ea typeface="Arial"/>
                        </a:rPr>
                        <a:t>Net income available to common shareholders</a:t>
                      </a:r>
                    </a:p>
                  </a:txBody>
                  <a:tcPr marL="27432" marR="27432" marT="0" marB="18288" anchor="b">
                    <a:lnL w="0"/>
                    <a:lnR w="0"/>
                    <a:lnT w="12700" cmpd="sng">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906018" algn="l"/>
                          <a:tab pos="1519174" algn="l"/>
                        </a:tabLst>
                      </a:pPr>
                      <a:r>
                        <a:rPr sz="1000" b="1">
                          <a:solidFill>
                            <a:srgbClr val="000000"/>
                          </a:solidFill>
                          <a:latin typeface="Arial"/>
                          <a:ea typeface="Arial"/>
                        </a:rPr>
                        <a:t>	$65,752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896493" algn="l"/>
                          <a:tab pos="1509649" algn="l"/>
                        </a:tabLst>
                      </a:pPr>
                      <a:r>
                        <a:rPr sz="1000">
                          <a:solidFill>
                            <a:srgbClr val="000000"/>
                          </a:solidFill>
                          <a:latin typeface="Arial"/>
                          <a:ea typeface="Arial"/>
                        </a:rPr>
                        <a:t>	$79,271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896493" algn="l"/>
                          <a:tab pos="1509649" algn="l"/>
                        </a:tabLst>
                      </a:pPr>
                      <a:r>
                        <a:rPr sz="1000">
                          <a:solidFill>
                            <a:srgbClr val="000000"/>
                          </a:solidFill>
                          <a:latin typeface="Arial"/>
                          <a:ea typeface="Arial"/>
                        </a:rPr>
                        <a:t>	$61,726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2"/>
                  </a:ext>
                </a:extLst>
              </a:tr>
              <a:tr h="409575">
                <a:tc>
                  <a:txBody>
                    <a:bodyPr/>
                    <a:lstStyle/>
                    <a:p>
                      <a:pPr algn="l">
                        <a:lnSpc>
                          <a:spcPct val="99600"/>
                        </a:lnSpc>
                      </a:pPr>
                      <a:r>
                        <a:rPr sz="1000" b="1">
                          <a:solidFill>
                            <a:srgbClr val="000000"/>
                          </a:solidFill>
                          <a:latin typeface="Arial"/>
                          <a:ea typeface="Arial"/>
                        </a:rPr>
                        <a:t>Net income available to common shareholders, per share (diluted)</a:t>
                      </a:r>
                    </a:p>
                  </a:txBody>
                  <a:tcPr marL="27432" marR="27432" marT="0" marB="18288" anchor="b">
                    <a:lnL w="0"/>
                    <a:lnR w="0"/>
                    <a:lnT w="38100" cmpd="dbl">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1047242" algn="l"/>
                          <a:tab pos="1519174" algn="l"/>
                        </a:tabLst>
                      </a:pPr>
                      <a:r>
                        <a:rPr sz="1000" b="1">
                          <a:solidFill>
                            <a:srgbClr val="000000"/>
                          </a:solidFill>
                          <a:latin typeface="Arial"/>
                          <a:ea typeface="Arial"/>
                        </a:rPr>
                        <a:t>	$0.39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$0.47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$0.38	</a:t>
                      </a:r>
                    </a:p>
                  </a:txBody>
                  <a:tcPr marL="0" marR="9144" marT="0" marB="18288" anchor="b">
                    <a:lnL w="0"/>
                    <a:lnR w="0"/>
                    <a:lnT w="38100" cmpd="dbl">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3"/>
                  </a:ext>
                </a:extLst>
              </a:tr>
              <a:tr h="390525">
                <a:tc>
                  <a:txBody>
                    <a:bodyPr/>
                    <a:lstStyle/>
                    <a:p>
                      <a:pPr algn="l" defTabSz="457200">
                        <a:lnSpc>
                          <a:spcPct val="100000"/>
                        </a:lnSpc>
                        <a:spcBef>
                          <a:spcPct val="0"/>
                        </a:spcBef>
                        <a:spcAft>
                          <a:spcPct val="0"/>
                        </a:spcAft>
                      </a:pPr>
                      <a:r>
                        <a:rPr sz="1000" b="1">
                          <a:solidFill>
                            <a:srgbClr val="000000"/>
                          </a:solidFill>
                          <a:latin typeface="Arial"/>
                          <a:ea typeface="Arial"/>
                        </a:rPr>
                        <a:t>Operating net income available to common shareholders, per share (diluted)</a:t>
                      </a:r>
                      <a:r>
                        <a:rPr sz="1000" b="1" baseline="30000">
                          <a:solidFill>
                            <a:srgbClr val="000000"/>
                          </a:solidFill>
                          <a:latin typeface="Arial"/>
                          <a:ea typeface="Arial"/>
                        </a:rPr>
                        <a:t>(1)</a:t>
                      </a:r>
                    </a:p>
                  </a:txBody>
                  <a:tcPr marL="27432" marR="27432" marT="0" marB="18288" anchor="b">
                    <a:lnL w="0"/>
                    <a:lnR w="0"/>
                    <a:lnT w="38100" cmpd="dbl">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1047242" algn="l"/>
                          <a:tab pos="1519174" algn="l"/>
                        </a:tabLst>
                      </a:pPr>
                      <a:r>
                        <a:rPr sz="1000" b="1">
                          <a:solidFill>
                            <a:srgbClr val="000000"/>
                          </a:solidFill>
                          <a:latin typeface="Arial"/>
                          <a:ea typeface="Arial"/>
                        </a:rPr>
                        <a:t>	$0.39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$0.48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$0.38	</a:t>
                      </a:r>
                    </a:p>
                  </a:txBody>
                  <a:tcPr marL="0" marR="9144" marT="0" marB="18288" anchor="b">
                    <a:lnL w="0"/>
                    <a:lnR w="0"/>
                    <a:lnT w="38100" cmpd="dbl">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4"/>
                  </a:ext>
                </a:extLst>
              </a:tr>
              <a:tr h="333375">
                <a:tc>
                  <a:txBody>
                    <a:bodyPr/>
                    <a:lstStyle/>
                    <a:p>
                      <a:pPr algn="l">
                        <a:lnSpc>
                          <a:spcPct val="99600"/>
                        </a:lnSpc>
                      </a:pPr>
                      <a:r>
                        <a:rPr sz="1000" b="1">
                          <a:solidFill>
                            <a:srgbClr val="000000"/>
                          </a:solidFill>
                          <a:latin typeface="Arial"/>
                          <a:ea typeface="Arial"/>
                        </a:rPr>
                        <a:t>ROAA</a:t>
                      </a:r>
                    </a:p>
                  </a:txBody>
                  <a:tcPr marL="27432" marR="27432" marT="0" marB="18288" anchor="b">
                    <a:lnL w="0"/>
                    <a:lnR w="0"/>
                    <a:lnT w="38100" cmpd="dbl">
                      <a:solidFill>
                        <a:srgbClr val="000000"/>
                      </a:solidFill>
                      <a:prstDash val="solid"/>
                    </a:lnT>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1.03%	</a:t>
                      </a:r>
                    </a:p>
                  </a:txBody>
                  <a:tcPr marL="0" marR="9144" marT="0" marB="18288" anchor="b">
                    <a:lnL w="0"/>
                    <a:lnR w="0"/>
                    <a:lnT w="38100" cmpd="dbl">
                      <a:solidFill>
                        <a:srgbClr val="000000"/>
                      </a:solidFill>
                      <a:prstDash val="solid"/>
                    </a:lnT>
                    <a:lnB w="0"/>
                    <a:noFill/>
                  </a:tcPr>
                </a:tc>
                <a:tc>
                  <a:txBody>
                    <a:bodyPr/>
                    <a:lstStyle/>
                    <a:p>
                      <a:pPr algn="r">
                        <a:lnSpc>
                          <a:spcPct val="99600"/>
                        </a:lnSpc>
                        <a:tabLst>
                          <a:tab pos="889" algn="l"/>
                          <a:tab pos="414909" algn="l"/>
                        </a:tabLst>
                      </a:pPr>
                      <a:r>
                        <a:rPr sz="1000">
                          <a:solidFill>
                            <a:srgbClr val="000000"/>
                          </a:solidFill>
                          <a:latin typeface="Arial"/>
                          <a:ea typeface="Arial"/>
                        </a:rPr>
                        <a:t>	1.23%	</a:t>
                      </a:r>
                    </a:p>
                  </a:txBody>
                  <a:tcPr marL="0" marR="9144" marT="0" marB="18288" anchor="b">
                    <a:lnL w="0"/>
                    <a:lnR w="0"/>
                    <a:lnT w="38100" cmpd="dbl">
                      <a:solidFill>
                        <a:srgbClr val="000000"/>
                      </a:solidFill>
                      <a:prstDash val="solid"/>
                    </a:lnT>
                    <a:lnB w="0"/>
                    <a:noFill/>
                  </a:tcPr>
                </a:tc>
                <a:tc>
                  <a:txBody>
                    <a:bodyPr/>
                    <a:lstStyle/>
                    <a:p>
                      <a:pPr algn="r">
                        <a:lnSpc>
                          <a:spcPct val="99600"/>
                        </a:lnSpc>
                        <a:tabLst>
                          <a:tab pos="889" algn="l"/>
                          <a:tab pos="414909" algn="l"/>
                        </a:tabLst>
                      </a:pPr>
                      <a:r>
                        <a:rPr sz="1000">
                          <a:solidFill>
                            <a:srgbClr val="000000"/>
                          </a:solidFill>
                          <a:latin typeface="Arial"/>
                          <a:ea typeface="Arial"/>
                        </a:rPr>
                        <a:t>	1.02%	</a:t>
                      </a:r>
                    </a:p>
                  </a:txBody>
                  <a:tcPr marL="0" marR="9144" marT="0" marB="18288" anchor="b">
                    <a:lnL w="0"/>
                    <a:lnR w="0"/>
                    <a:lnT w="38100" cmpd="dbl">
                      <a:solidFill>
                        <a:srgbClr val="000000"/>
                      </a:solidFill>
                      <a:prstDash val="solid"/>
                    </a:lnT>
                    <a:lnB w="0"/>
                    <a:noFill/>
                  </a:tcPr>
                </a:tc>
                <a:extLst>
                  <a:ext uri="{0D108BD9-81ED-4DB2-BD59-A6C34878D82A}">
                    <a16:rowId xmlns:a16="http://schemas.microsoft.com/office/drawing/2014/main" val="10015"/>
                  </a:ext>
                </a:extLst>
              </a:tr>
              <a:tr h="228600">
                <a:tc>
                  <a:txBody>
                    <a:bodyPr/>
                    <a:lstStyle/>
                    <a:p>
                      <a:pPr algn="l" defTabSz="457200">
                        <a:lnSpc>
                          <a:spcPct val="100000"/>
                        </a:lnSpc>
                        <a:spcBef>
                          <a:spcPct val="0"/>
                        </a:spcBef>
                        <a:spcAft>
                          <a:spcPct val="0"/>
                        </a:spcAft>
                      </a:pPr>
                      <a:r>
                        <a:rPr sz="1000" b="1">
                          <a:solidFill>
                            <a:srgbClr val="000000"/>
                          </a:solidFill>
                          <a:latin typeface="Arial"/>
                          <a:ea typeface="Arial"/>
                        </a:rPr>
                        <a:t>Operating ROAA</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1.04%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1.26%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1.02%	</a:t>
                      </a:r>
                    </a:p>
                  </a:txBody>
                  <a:tcPr marL="0" marR="9144" marT="0" marB="18288" anchor="b">
                    <a:lnL w="0"/>
                    <a:lnR w="0"/>
                    <a:lnT w="0"/>
                    <a:lnB w="0"/>
                    <a:noFill/>
                  </a:tcPr>
                </a:tc>
                <a:extLst>
                  <a:ext uri="{0D108BD9-81ED-4DB2-BD59-A6C34878D82A}">
                    <a16:rowId xmlns:a16="http://schemas.microsoft.com/office/drawing/2014/main" val="10016"/>
                  </a:ext>
                </a:extLst>
              </a:tr>
              <a:tr h="209550">
                <a:tc>
                  <a:txBody>
                    <a:bodyPr/>
                    <a:lstStyle/>
                    <a:p>
                      <a:pPr algn="l">
                        <a:lnSpc>
                          <a:spcPct val="99600"/>
                        </a:lnSpc>
                      </a:pPr>
                      <a:r>
                        <a:rPr sz="1000" b="1">
                          <a:solidFill>
                            <a:srgbClr val="000000"/>
                          </a:solidFill>
                          <a:latin typeface="Arial"/>
                          <a:ea typeface="Arial"/>
                        </a:rPr>
                        <a:t>ROAE</a:t>
                      </a:r>
                    </a:p>
                  </a:txBody>
                  <a:tcPr marL="27432" marR="27432" marT="0" marB="18288" anchor="b">
                    <a:lnL w="0"/>
                    <a:lnR w="0"/>
                    <a:lnT w="0"/>
                    <a:lnB w="0"/>
                    <a:solidFill>
                      <a:srgbClr val="FFFFFF"/>
                    </a:solidFill>
                  </a:tcPr>
                </a:tc>
                <a:tc>
                  <a:txBody>
                    <a:bodyPr/>
                    <a:lstStyle/>
                    <a:p>
                      <a:pPr algn="r">
                        <a:lnSpc>
                          <a:spcPct val="99600"/>
                        </a:lnSpc>
                        <a:tabLst>
                          <a:tab pos="889" algn="l"/>
                          <a:tab pos="485521" algn="l"/>
                        </a:tabLst>
                      </a:pPr>
                      <a:r>
                        <a:rPr sz="1000" b="1">
                          <a:solidFill>
                            <a:srgbClr val="000000"/>
                          </a:solidFill>
                          <a:latin typeface="Arial"/>
                          <a:ea typeface="Arial"/>
                        </a:rPr>
                        <a:t>	11.02%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13.70%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10.03%	</a:t>
                      </a:r>
                    </a:p>
                  </a:txBody>
                  <a:tcPr marL="0" marR="9144" marT="0" marB="18288" anchor="b">
                    <a:lnL w="0"/>
                    <a:lnR w="0"/>
                    <a:lnT w="0"/>
                    <a:lnB w="0"/>
                    <a:noFill/>
                  </a:tcPr>
                </a:tc>
                <a:extLst>
                  <a:ext uri="{0D108BD9-81ED-4DB2-BD59-A6C34878D82A}">
                    <a16:rowId xmlns:a16="http://schemas.microsoft.com/office/drawing/2014/main" val="10017"/>
                  </a:ext>
                </a:extLst>
              </a:tr>
              <a:tr h="228600">
                <a:tc>
                  <a:txBody>
                    <a:bodyPr/>
                    <a:lstStyle/>
                    <a:p>
                      <a:pPr algn="l" defTabSz="457200">
                        <a:lnSpc>
                          <a:spcPct val="100000"/>
                        </a:lnSpc>
                        <a:spcBef>
                          <a:spcPct val="0"/>
                        </a:spcBef>
                        <a:spcAft>
                          <a:spcPct val="0"/>
                        </a:spcAft>
                      </a:pPr>
                      <a:r>
                        <a:rPr sz="1000" b="1">
                          <a:solidFill>
                            <a:srgbClr val="000000"/>
                          </a:solidFill>
                          <a:latin typeface="Arial"/>
                          <a:ea typeface="Arial"/>
                        </a:rPr>
                        <a:t>ROAE (tangible)</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85521" algn="l"/>
                        </a:tabLst>
                      </a:pPr>
                      <a:r>
                        <a:rPr sz="1000" b="1">
                          <a:solidFill>
                            <a:srgbClr val="000000"/>
                          </a:solidFill>
                          <a:latin typeface="Arial"/>
                          <a:ea typeface="Arial"/>
                        </a:rPr>
                        <a:t>	14.46%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18.59%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12.88%	</a:t>
                      </a:r>
                    </a:p>
                  </a:txBody>
                  <a:tcPr marL="0" marR="9144" marT="0" marB="18288" anchor="b">
                    <a:lnL w="0"/>
                    <a:lnR w="0"/>
                    <a:lnT w="0"/>
                    <a:lnB w="0"/>
                    <a:noFill/>
                  </a:tcPr>
                </a:tc>
                <a:extLst>
                  <a:ext uri="{0D108BD9-81ED-4DB2-BD59-A6C34878D82A}">
                    <a16:rowId xmlns:a16="http://schemas.microsoft.com/office/drawing/2014/main" val="10018"/>
                  </a:ext>
                </a:extLst>
              </a:tr>
              <a:tr h="219075">
                <a:tc>
                  <a:txBody>
                    <a:bodyPr/>
                    <a:lstStyle/>
                    <a:p>
                      <a:pPr algn="l" defTabSz="457200">
                        <a:lnSpc>
                          <a:spcPct val="100000"/>
                        </a:lnSpc>
                        <a:spcBef>
                          <a:spcPct val="0"/>
                        </a:spcBef>
                        <a:spcAft>
                          <a:spcPct val="0"/>
                        </a:spcAft>
                      </a:pPr>
                      <a:r>
                        <a:rPr sz="1000" b="1">
                          <a:solidFill>
                            <a:srgbClr val="000000"/>
                          </a:solidFill>
                          <a:latin typeface="Arial"/>
                          <a:ea typeface="Arial"/>
                        </a:rPr>
                        <a:t>Efficiency ratio</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58.5%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58.1%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65.8%	</a:t>
                      </a:r>
                    </a:p>
                  </a:txBody>
                  <a:tcPr marL="0" marR="9144" marT="0" marB="18288" anchor="b">
                    <a:lnL w="0"/>
                    <a:lnR w="0"/>
                    <a:lnT w="0"/>
                    <a:lnB w="0"/>
                    <a:noFill/>
                  </a:tcPr>
                </a:tc>
                <a:extLst>
                  <a:ext uri="{0D108BD9-81ED-4DB2-BD59-A6C34878D82A}">
                    <a16:rowId xmlns:a16="http://schemas.microsoft.com/office/drawing/2014/main" val="10019"/>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9108" y="80137"/>
            <a:ext cx="8419338" cy="7016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NET INTEREST INCOME AND MARGIN</a:t>
            </a:r>
          </a:p>
        </p:txBody>
      </p:sp>
      <p:sp>
        <p:nvSpPr>
          <p:cNvPr id="3" name="New shape"/>
          <p:cNvSpPr/>
          <p:nvPr/>
        </p:nvSpPr>
        <p:spPr>
          <a:xfrm>
            <a:off x="414528" y="627380"/>
            <a:ext cx="4024249"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Net Interest Income &amp; Net Interest Margin</a:t>
            </a:r>
          </a:p>
        </p:txBody>
      </p:sp>
      <p:sp>
        <p:nvSpPr>
          <p:cNvPr id="4" name="New shape"/>
          <p:cNvSpPr/>
          <p:nvPr/>
        </p:nvSpPr>
        <p:spPr>
          <a:xfrm>
            <a:off x="5080889" y="626618"/>
            <a:ext cx="3842258" cy="277749"/>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Average Interest-Earning Assets &amp; Yields</a:t>
            </a:r>
          </a:p>
        </p:txBody>
      </p:sp>
      <p:sp>
        <p:nvSpPr>
          <p:cNvPr id="5" name="New shape"/>
          <p:cNvSpPr/>
          <p:nvPr/>
        </p:nvSpPr>
        <p:spPr>
          <a:xfrm>
            <a:off x="5042281" y="2963164"/>
            <a:ext cx="40162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Average Deposits and Borrowings &amp; Other &amp; Cost of Funds</a:t>
            </a:r>
          </a:p>
        </p:txBody>
      </p:sp>
      <p:sp>
        <p:nvSpPr>
          <p:cNvPr id="6" name="New shape"/>
          <p:cNvSpPr/>
          <p:nvPr/>
        </p:nvSpPr>
        <p:spPr>
          <a:xfrm>
            <a:off x="414528" y="877062"/>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ea typeface="Calibri"/>
              </a:rPr>
              <a:t>(DOLLARS IN MILLIONS)</a:t>
            </a:r>
          </a:p>
        </p:txBody>
      </p:sp>
      <p:sp>
        <p:nvSpPr>
          <p:cNvPr id="7" name="New shape"/>
          <p:cNvSpPr/>
          <p:nvPr/>
        </p:nvSpPr>
        <p:spPr>
          <a:xfrm>
            <a:off x="5080889" y="877062"/>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ea typeface="Calibri"/>
              </a:rPr>
              <a:t>(DOLLARS IN BILLIONS)</a:t>
            </a:r>
          </a:p>
        </p:txBody>
      </p:sp>
      <p:sp>
        <p:nvSpPr>
          <p:cNvPr id="8" name="New shape"/>
          <p:cNvSpPr/>
          <p:nvPr/>
        </p:nvSpPr>
        <p:spPr>
          <a:xfrm>
            <a:off x="5194046" y="3182874"/>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ea typeface="Calibri"/>
              </a:rPr>
              <a:t>(DOLLARS IN BILLIONS)</a:t>
            </a:r>
          </a:p>
        </p:txBody>
      </p:sp>
      <p:sp>
        <p:nvSpPr>
          <p:cNvPr id="9"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BC24EDD9-0A62-47E9-B88A-20C948EDF3AF}" type="slidenum">
              <a:rPr sz="1200">
                <a:solidFill>
                  <a:srgbClr val="FFFFFF"/>
                </a:solidFill>
                <a:latin typeface="Arial"/>
                <a:ea typeface="Arial"/>
              </a:rPr>
              <a:t>4</a:t>
            </a:fld>
            <a:endParaRPr sz="1200">
              <a:solidFill>
                <a:srgbClr val="FFFFFF"/>
              </a:solidFill>
              <a:latin typeface="Arial"/>
              <a:ea typeface="Arial"/>
            </a:endParaRPr>
          </a:p>
        </p:txBody>
      </p:sp>
      <p:sp>
        <p:nvSpPr>
          <p:cNvPr id="10" name="New shape"/>
          <p:cNvSpPr/>
          <p:nvPr/>
        </p:nvSpPr>
        <p:spPr>
          <a:xfrm>
            <a:off x="5177536" y="3240151"/>
            <a:ext cx="3880993" cy="327456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2"/>
          <a:stretch>
            <a:fillRect/>
          </a:stretch>
        </p:blipFill>
        <p:spPr>
          <a:xfrm>
            <a:off x="5177536" y="3240151"/>
            <a:ext cx="3880993" cy="3274568"/>
          </a:xfrm>
          <a:prstGeom prst="rect">
            <a:avLst/>
          </a:prstGeom>
        </p:spPr>
      </p:pic>
      <p:sp>
        <p:nvSpPr>
          <p:cNvPr id="12" name="New shape"/>
          <p:cNvSpPr/>
          <p:nvPr/>
        </p:nvSpPr>
        <p:spPr>
          <a:xfrm>
            <a:off x="100711" y="1004062"/>
            <a:ext cx="5076825" cy="539356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3"/>
          <a:stretch>
            <a:fillRect/>
          </a:stretch>
        </p:blipFill>
        <p:spPr>
          <a:xfrm>
            <a:off x="100711" y="1004062"/>
            <a:ext cx="5076825" cy="5393563"/>
          </a:xfrm>
          <a:prstGeom prst="rect">
            <a:avLst/>
          </a:prstGeom>
        </p:spPr>
      </p:pic>
      <p:sp>
        <p:nvSpPr>
          <p:cNvPr id="14" name="New shape"/>
          <p:cNvSpPr/>
          <p:nvPr/>
        </p:nvSpPr>
        <p:spPr>
          <a:xfrm>
            <a:off x="5120386" y="1004062"/>
            <a:ext cx="3838575" cy="20975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4"/>
          <a:stretch>
            <a:fillRect/>
          </a:stretch>
        </p:blipFill>
        <p:spPr>
          <a:xfrm>
            <a:off x="5120386" y="1004062"/>
            <a:ext cx="3838575" cy="2097532"/>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90525" y="148717"/>
            <a:ext cx="7315200" cy="60845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ASSET QUALITY </a:t>
            </a:r>
          </a:p>
          <a:p>
            <a:pPr algn="l" defTabSz="457200">
              <a:lnSpc>
                <a:spcPct val="90000"/>
              </a:lnSpc>
              <a:spcBef>
                <a:spcPct val="0"/>
              </a:spcBef>
              <a:spcAft>
                <a:spcPct val="0"/>
              </a:spcAft>
            </a:pPr>
            <a:r>
              <a:rPr sz="1000" b="1">
                <a:solidFill>
                  <a:srgbClr val="004689"/>
                </a:solidFill>
                <a:latin typeface="Arial"/>
                <a:ea typeface="Arial"/>
              </a:rPr>
              <a:t>(DOLLARS IN MILLIONS)</a:t>
            </a:r>
          </a:p>
        </p:txBody>
      </p:sp>
      <p:sp>
        <p:nvSpPr>
          <p:cNvPr id="3" name="New shape"/>
          <p:cNvSpPr/>
          <p:nvPr/>
        </p:nvSpPr>
        <p:spPr>
          <a:xfrm>
            <a:off x="322707" y="884301"/>
            <a:ext cx="3959352"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Provision for Credit Losses</a:t>
            </a:r>
          </a:p>
        </p:txBody>
      </p:sp>
      <p:sp>
        <p:nvSpPr>
          <p:cNvPr id="4" name="New shape"/>
          <p:cNvSpPr/>
          <p:nvPr/>
        </p:nvSpPr>
        <p:spPr>
          <a:xfrm>
            <a:off x="4891913" y="883920"/>
            <a:ext cx="38130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Non-Performing Loans (NPLs) &amp; NPLs to Loans</a:t>
            </a:r>
          </a:p>
        </p:txBody>
      </p:sp>
      <p:sp>
        <p:nvSpPr>
          <p:cNvPr id="5" name="New shape"/>
          <p:cNvSpPr/>
          <p:nvPr/>
        </p:nvSpPr>
        <p:spPr>
          <a:xfrm>
            <a:off x="4716399" y="3652774"/>
            <a:ext cx="4408424" cy="25304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6" name="New shape"/>
          <p:cNvSpPr/>
          <p:nvPr/>
        </p:nvSpPr>
        <p:spPr>
          <a:xfrm>
            <a:off x="245999" y="3365500"/>
            <a:ext cx="3959352"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Net Charge-offs (NCOs) and NCOs to Average Loans</a:t>
            </a:r>
          </a:p>
        </p:txBody>
      </p:sp>
      <p:sp>
        <p:nvSpPr>
          <p:cNvPr id="7" name="New shape"/>
          <p:cNvSpPr/>
          <p:nvPr/>
        </p:nvSpPr>
        <p:spPr>
          <a:xfrm>
            <a:off x="4891913" y="3370580"/>
            <a:ext cx="38130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ACL</a:t>
            </a:r>
            <a:r>
              <a:rPr sz="1200" b="1" baseline="30000">
                <a:solidFill>
                  <a:srgbClr val="000000"/>
                </a:solidFill>
                <a:latin typeface="Calibri"/>
                <a:ea typeface="Calibri"/>
              </a:rPr>
              <a:t>(1)</a:t>
            </a:r>
            <a:r>
              <a:rPr sz="1200" b="1">
                <a:solidFill>
                  <a:srgbClr val="000000"/>
                </a:solidFill>
                <a:latin typeface="Calibri"/>
                <a:ea typeface="Calibri"/>
              </a:rPr>
              <a:t> to NPLs &amp; Loans</a:t>
            </a:r>
          </a:p>
        </p:txBody>
      </p:sp>
      <p:sp>
        <p:nvSpPr>
          <p:cNvPr id="8" name="New shape"/>
          <p:cNvSpPr/>
          <p:nvPr/>
        </p:nvSpPr>
        <p:spPr>
          <a:xfrm>
            <a:off x="175895" y="3623437"/>
            <a:ext cx="4252849" cy="257009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9" name="New shape"/>
          <p:cNvSpPr/>
          <p:nvPr/>
        </p:nvSpPr>
        <p:spPr>
          <a:xfrm>
            <a:off x="303149" y="1086612"/>
            <a:ext cx="3697224" cy="19494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10"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AABB9F49-14AF-4DF8-896C-B724B9437EF8}" type="slidenum">
              <a:rPr sz="1200">
                <a:solidFill>
                  <a:srgbClr val="FFFFFF"/>
                </a:solidFill>
                <a:latin typeface="Arial"/>
                <a:ea typeface="Arial"/>
              </a:rPr>
              <a:t>5</a:t>
            </a:fld>
            <a:endParaRPr sz="1200">
              <a:solidFill>
                <a:srgbClr val="FFFFFF"/>
              </a:solidFill>
              <a:latin typeface="Arial"/>
              <a:ea typeface="Arial"/>
            </a:endParaRPr>
          </a:p>
        </p:txBody>
      </p:sp>
      <p:sp>
        <p:nvSpPr>
          <p:cNvPr id="11" name="New shape"/>
          <p:cNvSpPr/>
          <p:nvPr/>
        </p:nvSpPr>
        <p:spPr>
          <a:xfrm>
            <a:off x="1490726" y="6386195"/>
            <a:ext cx="7432421" cy="55829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indent="12700" algn="l" defTabSz="457200">
              <a:lnSpc>
                <a:spcPct val="100000"/>
              </a:lnSpc>
              <a:spcBef>
                <a:spcPct val="0"/>
              </a:spcBef>
              <a:spcAft>
                <a:spcPct val="0"/>
              </a:spcAft>
            </a:pPr>
            <a:r>
              <a:rPr sz="800" i="1">
                <a:solidFill>
                  <a:srgbClr val="000000"/>
                </a:solidFill>
                <a:latin typeface="Calibri"/>
                <a:ea typeface="Calibri"/>
              </a:rPr>
              <a:t>(1) The allowance for credit losses (“ACL”) relates specifically to "Loans, net of unearned income" and does not include reserves related to off-balance-sheet credit exposures.</a:t>
            </a:r>
          </a:p>
          <a:p>
            <a:pPr marL="0" indent="12700" algn="l" defTabSz="457200">
              <a:lnSpc>
                <a:spcPct val="100000"/>
              </a:lnSpc>
              <a:spcBef>
                <a:spcPct val="0"/>
              </a:spcBef>
              <a:spcAft>
                <a:spcPct val="0"/>
              </a:spcAft>
            </a:pPr>
            <a:r>
              <a:rPr sz="800" i="1">
                <a:solidFill>
                  <a:srgbClr val="000000"/>
                </a:solidFill>
                <a:latin typeface="Calibri"/>
                <a:ea typeface="Calibri"/>
              </a:rPr>
              <a:t>(2) Includes the CECL Day 1 provision for credit losses of $8.0 million for the acquired Prudential Bancorp, Inc. loan portfolio.</a:t>
            </a:r>
          </a:p>
          <a:p>
            <a:pPr marL="0" algn="l" defTabSz="457200">
              <a:lnSpc>
                <a:spcPct val="100000"/>
              </a:lnSpc>
              <a:spcBef>
                <a:spcPct val="0"/>
              </a:spcBef>
              <a:spcAft>
                <a:spcPct val="0"/>
              </a:spcAft>
            </a:pPr>
            <a:endParaRPr sz="1000" i="1">
              <a:solidFill>
                <a:srgbClr val="000000"/>
              </a:solidFill>
              <a:latin typeface="Calibri"/>
              <a:ea typeface="Calibri"/>
            </a:endParaRPr>
          </a:p>
        </p:txBody>
      </p:sp>
      <p:sp>
        <p:nvSpPr>
          <p:cNvPr id="12" name="New shape"/>
          <p:cNvSpPr/>
          <p:nvPr/>
        </p:nvSpPr>
        <p:spPr>
          <a:xfrm>
            <a:off x="237236" y="1288415"/>
            <a:ext cx="4191635" cy="20764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2"/>
          <a:stretch>
            <a:fillRect/>
          </a:stretch>
        </p:blipFill>
        <p:spPr>
          <a:xfrm>
            <a:off x="237236" y="1288415"/>
            <a:ext cx="4191635" cy="2076450"/>
          </a:xfrm>
          <a:prstGeom prst="rect">
            <a:avLst/>
          </a:prstGeom>
        </p:spPr>
      </p:pic>
      <p:sp>
        <p:nvSpPr>
          <p:cNvPr id="14" name="New shape"/>
          <p:cNvSpPr/>
          <p:nvPr/>
        </p:nvSpPr>
        <p:spPr>
          <a:xfrm>
            <a:off x="4863211" y="1288415"/>
            <a:ext cx="4060063" cy="214236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3"/>
          <a:stretch>
            <a:fillRect/>
          </a:stretch>
        </p:blipFill>
        <p:spPr>
          <a:xfrm>
            <a:off x="4863211" y="1288415"/>
            <a:ext cx="4060063" cy="2142363"/>
          </a:xfrm>
          <a:prstGeom prst="rect">
            <a:avLst/>
          </a:prstGeom>
        </p:spPr>
      </p:pic>
      <p:sp>
        <p:nvSpPr>
          <p:cNvPr id="16" name="New shape"/>
          <p:cNvSpPr/>
          <p:nvPr/>
        </p:nvSpPr>
        <p:spPr>
          <a:xfrm>
            <a:off x="390525" y="3764407"/>
            <a:ext cx="4038600" cy="24288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7" name="New picture"/>
          <p:cNvPicPr/>
          <p:nvPr/>
        </p:nvPicPr>
        <p:blipFill>
          <a:blip r:embed="rId4"/>
          <a:stretch>
            <a:fillRect/>
          </a:stretch>
        </p:blipFill>
        <p:spPr>
          <a:xfrm>
            <a:off x="390525" y="3764407"/>
            <a:ext cx="4038600" cy="2428875"/>
          </a:xfrm>
          <a:prstGeom prst="rect">
            <a:avLst/>
          </a:prstGeom>
        </p:spPr>
      </p:pic>
      <p:sp>
        <p:nvSpPr>
          <p:cNvPr id="18" name="New shape"/>
          <p:cNvSpPr/>
          <p:nvPr/>
        </p:nvSpPr>
        <p:spPr>
          <a:xfrm>
            <a:off x="4863211" y="3764407"/>
            <a:ext cx="4060063" cy="242912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9" name="New picture"/>
          <p:cNvPicPr/>
          <p:nvPr/>
        </p:nvPicPr>
        <p:blipFill>
          <a:blip r:embed="rId5"/>
          <a:stretch>
            <a:fillRect/>
          </a:stretch>
        </p:blipFill>
        <p:spPr>
          <a:xfrm>
            <a:off x="4863211" y="3764407"/>
            <a:ext cx="4060063" cy="2429129"/>
          </a:xfrm>
          <a:prstGeom prst="rect">
            <a:avLst/>
          </a:prstGeom>
        </p:spPr>
      </p:pic>
      <p:sp>
        <p:nvSpPr>
          <p:cNvPr id="20" name="New shape"/>
          <p:cNvSpPr/>
          <p:nvPr/>
        </p:nvSpPr>
        <p:spPr>
          <a:xfrm>
            <a:off x="3277362" y="1365250"/>
            <a:ext cx="914400" cy="9144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a:solidFill>
                <a:srgbClr val="000000"/>
              </a:solidFill>
              <a:latin typeface="Calibri"/>
              <a:ea typeface="Calibri"/>
            </a:endParaRPr>
          </a:p>
        </p:txBody>
      </p:sp>
      <p:sp>
        <p:nvSpPr>
          <p:cNvPr id="21" name="New shape"/>
          <p:cNvSpPr/>
          <p:nvPr/>
        </p:nvSpPr>
        <p:spPr>
          <a:xfrm>
            <a:off x="2602738" y="2878582"/>
            <a:ext cx="317500" cy="31496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800">
                <a:solidFill>
                  <a:srgbClr val="000000"/>
                </a:solidFill>
                <a:latin typeface="Calibri"/>
                <a:ea typeface="Calibri"/>
              </a:rPr>
              <a:t>(2)</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1727835"/>
            <a:ext cx="4985004" cy="45021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0" y="1727835"/>
            <a:ext cx="4985004" cy="4502150"/>
          </a:xfrm>
          <a:prstGeom prst="rect">
            <a:avLst/>
          </a:prstGeom>
        </p:spPr>
      </p:pic>
      <p:sp>
        <p:nvSpPr>
          <p:cNvPr id="4" name="New shape"/>
          <p:cNvSpPr/>
          <p:nvPr/>
        </p:nvSpPr>
        <p:spPr>
          <a:xfrm>
            <a:off x="442595" y="44958"/>
            <a:ext cx="8085709"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400" b="1">
                <a:solidFill>
                  <a:srgbClr val="00497F"/>
                </a:solidFill>
                <a:latin typeface="Arial"/>
                <a:ea typeface="Arial"/>
              </a:rPr>
              <a:t>LOAN MIX IS DIVERSIFIED AND GRANULAR WITH OFFICE LOANS REPRESENTING 3.4% OF TOTAL LOANS</a:t>
            </a:r>
          </a:p>
        </p:txBody>
      </p:sp>
      <p:sp>
        <p:nvSpPr>
          <p:cNvPr id="5"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7EB62FBA-4B23-487F-8EAB-80EB0455C34D}" type="slidenum">
              <a:rPr sz="1200">
                <a:solidFill>
                  <a:srgbClr val="FFFFFF"/>
                </a:solidFill>
                <a:latin typeface="Arial"/>
                <a:ea typeface="Arial"/>
              </a:rPr>
              <a:t>6</a:t>
            </a:fld>
            <a:endParaRPr sz="1200">
              <a:solidFill>
                <a:srgbClr val="FFFFFF"/>
              </a:solidFill>
              <a:latin typeface="Arial"/>
              <a:ea typeface="Arial"/>
            </a:endParaRPr>
          </a:p>
        </p:txBody>
      </p:sp>
      <p:sp>
        <p:nvSpPr>
          <p:cNvPr id="6" name="New shape"/>
          <p:cNvSpPr/>
          <p:nvPr/>
        </p:nvSpPr>
        <p:spPr>
          <a:xfrm>
            <a:off x="4669155" y="1950593"/>
            <a:ext cx="500126" cy="407797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3"/>
          <a:stretch>
            <a:fillRect/>
          </a:stretch>
        </p:blipFill>
        <p:spPr>
          <a:xfrm>
            <a:off x="4669155" y="1950593"/>
            <a:ext cx="500126" cy="4077970"/>
          </a:xfrm>
          <a:prstGeom prst="rect">
            <a:avLst/>
          </a:prstGeom>
        </p:spPr>
      </p:pic>
      <p:sp>
        <p:nvSpPr>
          <p:cNvPr id="8" name="New shape"/>
          <p:cNvSpPr/>
          <p:nvPr/>
        </p:nvSpPr>
        <p:spPr>
          <a:xfrm>
            <a:off x="422021" y="1292860"/>
            <a:ext cx="3951224" cy="4349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4"/>
          <a:stretch>
            <a:fillRect/>
          </a:stretch>
        </p:blipFill>
        <p:spPr>
          <a:xfrm>
            <a:off x="422021" y="1292860"/>
            <a:ext cx="3951224" cy="434975"/>
          </a:xfrm>
          <a:prstGeom prst="rect">
            <a:avLst/>
          </a:prstGeom>
        </p:spPr>
      </p:pic>
      <p:sp>
        <p:nvSpPr>
          <p:cNvPr id="10" name="New shape"/>
          <p:cNvSpPr/>
          <p:nvPr/>
        </p:nvSpPr>
        <p:spPr>
          <a:xfrm>
            <a:off x="5087747" y="1292860"/>
            <a:ext cx="3962654" cy="495477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5"/>
          <a:stretch>
            <a:fillRect/>
          </a:stretch>
        </p:blipFill>
        <p:spPr>
          <a:xfrm>
            <a:off x="5087747" y="1292860"/>
            <a:ext cx="3962654" cy="4954778"/>
          </a:xfrm>
          <a:prstGeom prst="rect">
            <a:avLst/>
          </a:prstGeom>
        </p:spPr>
      </p:pic>
      <p:sp>
        <p:nvSpPr>
          <p:cNvPr id="12" name="New shape"/>
          <p:cNvSpPr/>
          <p:nvPr/>
        </p:nvSpPr>
        <p:spPr>
          <a:xfrm>
            <a:off x="1401191" y="6351905"/>
            <a:ext cx="6226556" cy="27190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6"/>
          <a:stretch>
            <a:fillRect/>
          </a:stretch>
        </p:blipFill>
        <p:spPr>
          <a:xfrm>
            <a:off x="1401191" y="6351905"/>
            <a:ext cx="6226556" cy="271907"/>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7493" y="0"/>
            <a:ext cx="9129014"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400" b="1">
                <a:solidFill>
                  <a:srgbClr val="00497F"/>
                </a:solidFill>
                <a:latin typeface="Arial"/>
                <a:ea typeface="Arial"/>
              </a:rPr>
              <a:t>THE OFFICE PORTFOLIO IS GRANULAR, DIVERSIFIED, AND TENURED</a:t>
            </a:r>
          </a:p>
          <a:p>
            <a:pPr algn="l" defTabSz="457200">
              <a:lnSpc>
                <a:spcPct val="100000"/>
              </a:lnSpc>
              <a:spcBef>
                <a:spcPct val="0"/>
              </a:spcBef>
              <a:spcAft>
                <a:spcPct val="0"/>
              </a:spcAft>
            </a:pPr>
            <a:endParaRPr sz="3200" b="1">
              <a:solidFill>
                <a:srgbClr val="000000"/>
              </a:solidFill>
              <a:latin typeface="Arial"/>
              <a:ea typeface="Arial"/>
            </a:endParaRP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46F72665-2C39-4841-931D-AAD218B4302C}" type="slidenum">
              <a:rPr sz="1200">
                <a:solidFill>
                  <a:srgbClr val="FFFFFF"/>
                </a:solidFill>
                <a:latin typeface="Arial"/>
                <a:ea typeface="Arial"/>
              </a:rPr>
              <a:t>7</a:t>
            </a:fld>
            <a:endParaRPr sz="1200">
              <a:solidFill>
                <a:srgbClr val="FFFFFF"/>
              </a:solidFill>
              <a:latin typeface="Arial"/>
              <a:ea typeface="Arial"/>
            </a:endParaRPr>
          </a:p>
        </p:txBody>
      </p:sp>
      <p:sp>
        <p:nvSpPr>
          <p:cNvPr id="4" name="New shape"/>
          <p:cNvSpPr/>
          <p:nvPr/>
        </p:nvSpPr>
        <p:spPr>
          <a:xfrm>
            <a:off x="91440" y="947674"/>
            <a:ext cx="8961120" cy="533971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91440" y="947674"/>
            <a:ext cx="8961120" cy="5339715"/>
          </a:xfrm>
          <a:prstGeom prst="rect">
            <a:avLst/>
          </a:prstGeom>
        </p:spPr>
      </p:pic>
      <p:sp>
        <p:nvSpPr>
          <p:cNvPr id="6" name="New shape"/>
          <p:cNvSpPr/>
          <p:nvPr/>
        </p:nvSpPr>
        <p:spPr>
          <a:xfrm>
            <a:off x="1252347" y="6424803"/>
            <a:ext cx="7521702" cy="43319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3"/>
          <a:stretch>
            <a:fillRect/>
          </a:stretch>
        </p:blipFill>
        <p:spPr>
          <a:xfrm>
            <a:off x="1252347" y="6424803"/>
            <a:ext cx="7521702" cy="433197"/>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439674" y="315214"/>
            <a:ext cx="7315200"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NON-INTEREST INCOME</a:t>
            </a:r>
            <a:r>
              <a:rPr sz="3200" b="1" baseline="30000">
                <a:solidFill>
                  <a:srgbClr val="004689"/>
                </a:solidFill>
                <a:latin typeface="Arial"/>
                <a:ea typeface="Arial"/>
              </a:rPr>
              <a:t>(1)</a:t>
            </a:r>
          </a:p>
        </p:txBody>
      </p:sp>
      <p:sp>
        <p:nvSpPr>
          <p:cNvPr id="3" name="New shape"/>
          <p:cNvSpPr/>
          <p:nvPr/>
        </p:nvSpPr>
        <p:spPr>
          <a:xfrm>
            <a:off x="1678813" y="6439281"/>
            <a:ext cx="4459224" cy="2769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algn="just" defTabSz="457200">
              <a:lnSpc>
                <a:spcPct val="100000"/>
              </a:lnSpc>
              <a:spcBef>
                <a:spcPct val="0"/>
              </a:spcBef>
              <a:spcAft>
                <a:spcPct val="0"/>
              </a:spcAft>
            </a:pPr>
            <a:r>
              <a:rPr sz="1200" i="1" baseline="30000">
                <a:solidFill>
                  <a:srgbClr val="000000"/>
                </a:solidFill>
                <a:latin typeface="Calibri"/>
                <a:ea typeface="Calibri"/>
              </a:rPr>
              <a:t>(1) </a:t>
            </a:r>
            <a:r>
              <a:rPr sz="1200" i="1">
                <a:solidFill>
                  <a:srgbClr val="000000"/>
                </a:solidFill>
                <a:latin typeface="Calibri"/>
                <a:ea typeface="Calibri"/>
              </a:rPr>
              <a:t>Excluding investment securities gains</a:t>
            </a:r>
          </a:p>
        </p:txBody>
      </p:sp>
      <p:sp>
        <p:nvSpPr>
          <p:cNvPr id="4" name="New shape"/>
          <p:cNvSpPr/>
          <p:nvPr/>
        </p:nvSpPr>
        <p:spPr>
          <a:xfrm>
            <a:off x="439674" y="824230"/>
            <a:ext cx="3292602" cy="47701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Arial"/>
                <a:ea typeface="Arial"/>
              </a:rPr>
              <a:t>Three months ended March 31, 2023 </a:t>
            </a:r>
          </a:p>
          <a:p>
            <a:pPr algn="ctr" defTabSz="457200">
              <a:lnSpc>
                <a:spcPct val="100000"/>
              </a:lnSpc>
              <a:spcBef>
                <a:spcPct val="0"/>
              </a:spcBef>
              <a:spcAft>
                <a:spcPct val="0"/>
              </a:spcAft>
            </a:pPr>
            <a:r>
              <a:rPr sz="1200" i="1">
                <a:solidFill>
                  <a:srgbClr val="000000"/>
                </a:solidFill>
                <a:latin typeface="Arial"/>
                <a:ea typeface="Arial"/>
              </a:rPr>
              <a:t>(percent of total non-interest income)</a:t>
            </a:r>
          </a:p>
        </p:txBody>
      </p:sp>
      <p:sp>
        <p:nvSpPr>
          <p:cNvPr id="5"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6E2C837-88E3-40A3-BBDC-039E0C20FFEA}" type="slidenum">
              <a:rPr sz="1200">
                <a:solidFill>
                  <a:srgbClr val="FFFFFF"/>
                </a:solidFill>
                <a:latin typeface="Arial"/>
                <a:ea typeface="Arial"/>
              </a:rPr>
              <a:t>8</a:t>
            </a:fld>
            <a:endParaRPr sz="1200">
              <a:solidFill>
                <a:srgbClr val="FFFFFF"/>
              </a:solidFill>
              <a:latin typeface="Arial"/>
              <a:ea typeface="Arial"/>
            </a:endParaRPr>
          </a:p>
        </p:txBody>
      </p:sp>
      <p:sp>
        <p:nvSpPr>
          <p:cNvPr id="6" name="New shape"/>
          <p:cNvSpPr/>
          <p:nvPr/>
        </p:nvSpPr>
        <p:spPr>
          <a:xfrm>
            <a:off x="3810254" y="3337306"/>
            <a:ext cx="5133975" cy="2068830"/>
          </a:xfrm>
          <a:prstGeom prst="rect">
            <a:avLst/>
          </a:prstGeom>
          <a:noFill/>
          <a:ln w="12700">
            <a:miter/>
          </a:ln>
        </p:spPr>
        <p:style>
          <a:lnRef idx="2">
            <a:srgbClr val="000000"/>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b="1" u="sng">
                <a:solidFill>
                  <a:srgbClr val="000000"/>
                </a:solidFill>
                <a:latin typeface="Arial"/>
                <a:ea typeface="Arial"/>
              </a:rPr>
              <a:t>Non-interest income decreased 5% from 4Q22</a:t>
            </a:r>
            <a:r>
              <a:rPr sz="1200" b="1" u="sng" baseline="30000">
                <a:solidFill>
                  <a:srgbClr val="000000"/>
                </a:solidFill>
                <a:latin typeface="Arial"/>
                <a:ea typeface="Arial"/>
              </a:rPr>
              <a:t>(</a:t>
            </a:r>
            <a:r>
              <a:rPr sz="1200" b="1" baseline="30000">
                <a:solidFill>
                  <a:srgbClr val="000000"/>
                </a:solidFill>
                <a:latin typeface="Arial"/>
                <a:ea typeface="Arial"/>
              </a:rPr>
              <a:t>1)</a:t>
            </a:r>
          </a:p>
          <a:p>
            <a:pPr algn="l" defTabSz="457200">
              <a:lnSpc>
                <a:spcPct val="100000"/>
              </a:lnSpc>
              <a:spcBef>
                <a:spcPct val="0"/>
              </a:spcBef>
              <a:spcAft>
                <a:spcPct val="0"/>
              </a:spcAft>
            </a:pPr>
            <a:endParaRPr sz="1200" b="1">
              <a:solidFill>
                <a:srgbClr val="000000"/>
              </a:solidFill>
              <a:latin typeface="Arial"/>
              <a:ea typeface="Arial"/>
            </a:endParaRPr>
          </a:p>
          <a:p>
            <a:pPr algn="l" defTabSz="457200">
              <a:lnSpc>
                <a:spcPct val="100000"/>
              </a:lnSpc>
              <a:spcBef>
                <a:spcPct val="0"/>
              </a:spcBef>
              <a:spcAft>
                <a:spcPct val="0"/>
              </a:spcAft>
            </a:pPr>
            <a:r>
              <a:rPr sz="1200" u="sng">
                <a:solidFill>
                  <a:srgbClr val="000000"/>
                </a:solidFill>
                <a:latin typeface="Arial"/>
                <a:ea typeface="Arial"/>
              </a:rPr>
              <a:t>Driven primarily by:</a:t>
            </a:r>
          </a:p>
          <a:p>
            <a:pPr algn="l" defTabSz="457200">
              <a:lnSpc>
                <a:spcPct val="100000"/>
              </a:lnSpc>
              <a:spcBef>
                <a:spcPct val="0"/>
              </a:spcBef>
              <a:spcAft>
                <a:spcPct val="0"/>
              </a:spcAft>
            </a:pPr>
            <a:endParaRPr sz="1000">
              <a:solidFill>
                <a:srgbClr val="000000"/>
              </a:solidFill>
              <a:latin typeface="Wingdings"/>
              <a:ea typeface="Wingdings"/>
            </a:endParaRPr>
          </a:p>
          <a:p>
            <a:pPr marL="285750" indent="-285750" algn="l" defTabSz="457200">
              <a:lnSpc>
                <a:spcPct val="100000"/>
              </a:lnSpc>
              <a:spcBef>
                <a:spcPct val="0"/>
              </a:spcBef>
              <a:spcAft>
                <a:spcPct val="0"/>
              </a:spcAft>
            </a:pPr>
            <a:r>
              <a:rPr sz="1200">
                <a:solidFill>
                  <a:srgbClr val="AADEAD"/>
                </a:solidFill>
                <a:latin typeface="Wingdings"/>
                <a:ea typeface="Wingdings"/>
              </a:rPr>
              <a:t>n </a:t>
            </a:r>
            <a:r>
              <a:rPr sz="1000">
                <a:solidFill>
                  <a:srgbClr val="000000"/>
                </a:solidFill>
                <a:latin typeface="Arial"/>
                <a:ea typeface="Arial"/>
              </a:rPr>
              <a:t>Commercial banking customer swap fees and merchant and card fees.</a:t>
            </a:r>
          </a:p>
          <a:p>
            <a:pPr marL="285750" indent="-285750" algn="l" defTabSz="457200">
              <a:lnSpc>
                <a:spcPct val="100000"/>
              </a:lnSpc>
              <a:spcBef>
                <a:spcPct val="0"/>
              </a:spcBef>
              <a:spcAft>
                <a:spcPct val="0"/>
              </a:spcAft>
            </a:pPr>
            <a:r>
              <a:rPr sz="1200">
                <a:solidFill>
                  <a:srgbClr val="FFDE0F"/>
                </a:solidFill>
                <a:latin typeface="Wingdings"/>
                <a:ea typeface="Wingdings"/>
              </a:rPr>
              <a:t>n</a:t>
            </a:r>
            <a:r>
              <a:rPr sz="1800">
                <a:solidFill>
                  <a:srgbClr val="330E74"/>
                </a:solidFill>
                <a:latin typeface="Calibri"/>
                <a:ea typeface="Calibri"/>
              </a:rPr>
              <a:t>   </a:t>
            </a:r>
            <a:r>
              <a:rPr sz="1000">
                <a:solidFill>
                  <a:srgbClr val="000000"/>
                </a:solidFill>
                <a:latin typeface="Arial"/>
                <a:ea typeface="Arial"/>
              </a:rPr>
              <a:t>Equity method investments.</a:t>
            </a:r>
          </a:p>
          <a:p>
            <a:pPr marL="285750" indent="-285750" algn="l" defTabSz="457200">
              <a:lnSpc>
                <a:spcPct val="100000"/>
              </a:lnSpc>
              <a:spcBef>
                <a:spcPct val="0"/>
              </a:spcBef>
              <a:spcAft>
                <a:spcPct val="0"/>
              </a:spcAft>
            </a:pPr>
            <a:r>
              <a:rPr sz="1200">
                <a:solidFill>
                  <a:srgbClr val="CCEEFF"/>
                </a:solidFill>
                <a:latin typeface="Wingdings"/>
                <a:ea typeface="Wingdings"/>
              </a:rPr>
              <a:t>n</a:t>
            </a:r>
            <a:r>
              <a:rPr sz="1200">
                <a:solidFill>
                  <a:srgbClr val="AADEAD"/>
                </a:solidFill>
                <a:latin typeface="Wingdings"/>
                <a:ea typeface="Wingdings"/>
              </a:rPr>
              <a:t> </a:t>
            </a:r>
            <a:r>
              <a:rPr sz="1000">
                <a:solidFill>
                  <a:srgbClr val="000000"/>
                </a:solidFill>
                <a:latin typeface="Arial"/>
                <a:ea typeface="Arial"/>
              </a:rPr>
              <a:t>Consumer banking overdraft fees.</a:t>
            </a:r>
          </a:p>
          <a:p>
            <a:pPr marL="285750" indent="-285750" algn="l" defTabSz="457200">
              <a:lnSpc>
                <a:spcPct val="100000"/>
              </a:lnSpc>
              <a:spcBef>
                <a:spcPct val="0"/>
              </a:spcBef>
              <a:spcAft>
                <a:spcPct val="0"/>
              </a:spcAft>
            </a:pPr>
            <a:endParaRPr sz="1000">
              <a:solidFill>
                <a:srgbClr val="000000"/>
              </a:solidFill>
              <a:latin typeface="Wingdings"/>
              <a:ea typeface="Wingdings"/>
            </a:endParaRPr>
          </a:p>
          <a:p>
            <a:pPr marL="285750" indent="-285750" algn="l" defTabSz="457200">
              <a:lnSpc>
                <a:spcPct val="100000"/>
              </a:lnSpc>
              <a:spcBef>
                <a:spcPct val="0"/>
              </a:spcBef>
              <a:spcAft>
                <a:spcPct val="0"/>
              </a:spcAft>
            </a:pPr>
            <a:endParaRPr sz="1000">
              <a:solidFill>
                <a:srgbClr val="000000"/>
              </a:solidFill>
              <a:latin typeface="Wingdings"/>
              <a:ea typeface="Wingdings"/>
            </a:endParaRPr>
          </a:p>
          <a:p>
            <a:pPr marL="285750" indent="-285750" algn="l" defTabSz="457200">
              <a:lnSpc>
                <a:spcPct val="100000"/>
              </a:lnSpc>
              <a:spcBef>
                <a:spcPct val="0"/>
              </a:spcBef>
              <a:spcAft>
                <a:spcPct val="0"/>
              </a:spcAft>
            </a:pPr>
            <a:r>
              <a:rPr sz="1000">
                <a:solidFill>
                  <a:srgbClr val="000000"/>
                </a:solidFill>
                <a:latin typeface="Arial"/>
                <a:ea typeface="Arial"/>
              </a:rPr>
              <a:t> </a:t>
            </a:r>
          </a:p>
          <a:p>
            <a:pPr marL="285750" indent="-285750" algn="l" defTabSz="457200">
              <a:lnSpc>
                <a:spcPct val="100000"/>
              </a:lnSpc>
              <a:spcBef>
                <a:spcPct val="0"/>
              </a:spcBef>
              <a:spcAft>
                <a:spcPct val="0"/>
              </a:spcAft>
            </a:pPr>
            <a:endParaRPr sz="1200">
              <a:solidFill>
                <a:srgbClr val="000000"/>
              </a:solidFill>
              <a:latin typeface="Arial"/>
              <a:ea typeface="Arial"/>
            </a:endParaRPr>
          </a:p>
          <a:p>
            <a:pPr marL="285750" indent="-285750" algn="l" defTabSz="457200">
              <a:lnSpc>
                <a:spcPct val="100000"/>
              </a:lnSpc>
              <a:spcBef>
                <a:spcPct val="0"/>
              </a:spcBef>
              <a:spcAft>
                <a:spcPct val="0"/>
              </a:spcAft>
            </a:pPr>
            <a:endParaRPr sz="1200">
              <a:solidFill>
                <a:srgbClr val="000000"/>
              </a:solidFill>
              <a:latin typeface="Arial"/>
              <a:ea typeface="Arial"/>
            </a:endParaRPr>
          </a:p>
          <a:p>
            <a:pPr marL="285750" indent="-285750" algn="l" defTabSz="457200">
              <a:lnSpc>
                <a:spcPct val="100000"/>
              </a:lnSpc>
              <a:spcBef>
                <a:spcPct val="0"/>
              </a:spcBef>
              <a:spcAft>
                <a:spcPct val="0"/>
              </a:spcAft>
            </a:pPr>
            <a:endParaRPr sz="1200">
              <a:solidFill>
                <a:srgbClr val="000000"/>
              </a:solidFill>
              <a:latin typeface="Wingdings"/>
              <a:ea typeface="Wingdings"/>
            </a:endParaRPr>
          </a:p>
        </p:txBody>
      </p:sp>
      <p:sp>
        <p:nvSpPr>
          <p:cNvPr id="7" name="New shape"/>
          <p:cNvSpPr/>
          <p:nvPr/>
        </p:nvSpPr>
        <p:spPr>
          <a:xfrm>
            <a:off x="146050" y="1062736"/>
            <a:ext cx="3609975"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2"/>
          <a:stretch>
            <a:fillRect/>
          </a:stretch>
        </p:blipFill>
        <p:spPr>
          <a:xfrm>
            <a:off x="146050" y="1062736"/>
            <a:ext cx="3609975" cy="5141087"/>
          </a:xfrm>
          <a:prstGeom prst="rect">
            <a:avLst/>
          </a:prstGeom>
        </p:spPr>
      </p:pic>
      <p:graphicFrame>
        <p:nvGraphicFramePr>
          <p:cNvPr id="9" name="New Table"/>
          <p:cNvGraphicFramePr>
            <a:graphicFrameLocks noGrp="1"/>
          </p:cNvGraphicFramePr>
          <p:nvPr>
            <p:extLst>
              <p:ext uri="{D42A27DB-BD31-4B8C-83A1-F6EECF244321}">
                <p14:modId xmlns:p14="http://schemas.microsoft.com/office/powerpoint/2010/main" val="1481300764"/>
              </p:ext>
            </p:extLst>
          </p:nvPr>
        </p:nvGraphicFramePr>
        <p:xfrm>
          <a:off x="3810000" y="1236218"/>
          <a:ext cx="5133975" cy="1714500"/>
        </p:xfrm>
        <a:graphic>
          <a:graphicData uri="http://schemas.openxmlformats.org/drawingml/2006/table">
            <a:tbl>
              <a:tblPr>
                <a:tableStyleId>{5C22544A-7EE6-4342-B048-85BDC9FD1C3A}</a:tableStyleId>
              </a:tblPr>
              <a:tblGrid>
                <a:gridCol w="1657350">
                  <a:extLst>
                    <a:ext uri="{9D8B030D-6E8A-4147-A177-3AD203B41FA5}">
                      <a16:colId xmlns:a16="http://schemas.microsoft.com/office/drawing/2014/main" val="20000"/>
                    </a:ext>
                  </a:extLst>
                </a:gridCol>
                <a:gridCol w="20955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38225">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33350">
                  <a:extLst>
                    <a:ext uri="{9D8B030D-6E8A-4147-A177-3AD203B41FA5}">
                      <a16:colId xmlns:a16="http://schemas.microsoft.com/office/drawing/2014/main" val="20005"/>
                    </a:ext>
                  </a:extLst>
                </a:gridCol>
              </a:tblGrid>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u="sng">
                          <a:solidFill>
                            <a:srgbClr val="000000"/>
                          </a:solidFill>
                          <a:latin typeface="Arial"/>
                          <a:ea typeface="Arial"/>
                        </a:rPr>
                        <a:t>1Q23</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4Q22</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Change</a:t>
                      </a:r>
                    </a:p>
                  </a:txBody>
                  <a:tcPr marL="27432" marR="27432"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pPr algn="ctr">
                        <a:lnSpc>
                          <a:spcPct val="99600"/>
                        </a:lnSpc>
                      </a:pPr>
                      <a:r>
                        <a:rPr sz="1000" i="1">
                          <a:solidFill>
                            <a:srgbClr val="000000"/>
                          </a:solidFill>
                          <a:latin typeface="Arial"/>
                          <a:ea typeface="Arial"/>
                        </a:rPr>
                        <a:t>(dollars in thousands)</a:t>
                      </a:r>
                    </a:p>
                  </a:txBody>
                  <a:tcPr marL="27432" marR="9144"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00025">
                <a:tc>
                  <a:txBody>
                    <a:bodyPr/>
                    <a:lstStyle/>
                    <a:p>
                      <a:pPr algn="l" defTabSz="457200">
                        <a:lnSpc>
                          <a:spcPct val="100000"/>
                        </a:lnSpc>
                        <a:spcBef>
                          <a:spcPct val="0"/>
                        </a:spcBef>
                        <a:spcAft>
                          <a:spcPct val="0"/>
                        </a:spcAft>
                      </a:pPr>
                      <a:r>
                        <a:rPr sz="1000">
                          <a:solidFill>
                            <a:srgbClr val="FAAC16"/>
                          </a:solidFill>
                          <a:latin typeface="Wingdings"/>
                          <a:ea typeface="Wingdings"/>
                        </a:rPr>
                        <a:t>n </a:t>
                      </a:r>
                      <a:r>
                        <a:rPr sz="1000">
                          <a:solidFill>
                            <a:srgbClr val="000000"/>
                          </a:solidFill>
                          <a:latin typeface="Arial"/>
                          <a:ea typeface="Arial"/>
                        </a:rPr>
                        <a:t>Wealth Management</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85521" algn="l"/>
                          <a:tab pos="985774" algn="l"/>
                        </a:tabLst>
                      </a:pPr>
                      <a:r>
                        <a:rPr sz="1000">
                          <a:solidFill>
                            <a:srgbClr val="000000"/>
                          </a:solidFill>
                          <a:latin typeface="Arial"/>
                          <a:ea typeface="Arial"/>
                        </a:rPr>
                        <a:t>	$18,062	</a:t>
                      </a:r>
                    </a:p>
                  </a:txBody>
                  <a:tcPr marL="0" marR="9144" marT="0" marB="18288" anchor="b">
                    <a:lnL w="0"/>
                    <a:lnR w="0"/>
                    <a:lnT w="0"/>
                    <a:lnB w="0"/>
                    <a:noFill/>
                  </a:tcPr>
                </a:tc>
                <a:tc>
                  <a:txBody>
                    <a:bodyPr/>
                    <a:lstStyle/>
                    <a:p>
                      <a:pPr algn="r">
                        <a:lnSpc>
                          <a:spcPct val="99600"/>
                        </a:lnSpc>
                        <a:tabLst>
                          <a:tab pos="495046" algn="l"/>
                          <a:tab pos="995299" algn="l"/>
                        </a:tabLst>
                      </a:pPr>
                      <a:r>
                        <a:rPr sz="1000">
                          <a:solidFill>
                            <a:srgbClr val="000000"/>
                          </a:solidFill>
                          <a:latin typeface="Arial"/>
                          <a:ea typeface="Arial"/>
                        </a:rPr>
                        <a:t>	$17,531	</a:t>
                      </a:r>
                    </a:p>
                  </a:txBody>
                  <a:tcPr marL="0" marR="9144" marT="0" marB="18288" anchor="b">
                    <a:lnL w="0"/>
                    <a:lnR w="0"/>
                    <a:lnT w="0"/>
                    <a:lnB w="0"/>
                    <a:noFill/>
                  </a:tcPr>
                </a:tc>
                <a:tc>
                  <a:txBody>
                    <a:bodyPr/>
                    <a:lstStyle/>
                    <a:p>
                      <a:pPr algn="r">
                        <a:lnSpc>
                          <a:spcPct val="99600"/>
                        </a:lnSpc>
                        <a:tabLst>
                          <a:tab pos="700024" algn="l"/>
                          <a:tab pos="1023874" algn="l"/>
                        </a:tabLst>
                      </a:pPr>
                      <a:r>
                        <a:rPr sz="1000">
                          <a:solidFill>
                            <a:srgbClr val="000000"/>
                          </a:solidFill>
                          <a:latin typeface="Arial"/>
                          <a:ea typeface="Arial"/>
                        </a:rPr>
                        <a:t>	$531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00025">
                <a:tc>
                  <a:txBody>
                    <a:bodyPr/>
                    <a:lstStyle/>
                    <a:p>
                      <a:pPr algn="l" defTabSz="457200">
                        <a:lnSpc>
                          <a:spcPct val="100000"/>
                        </a:lnSpc>
                        <a:spcBef>
                          <a:spcPct val="0"/>
                        </a:spcBef>
                        <a:spcAft>
                          <a:spcPct val="0"/>
                        </a:spcAft>
                      </a:pPr>
                      <a:r>
                        <a:rPr sz="1000">
                          <a:solidFill>
                            <a:srgbClr val="AADEAD"/>
                          </a:solidFill>
                          <a:latin typeface="Wingdings"/>
                          <a:ea typeface="Wingdings"/>
                        </a:rPr>
                        <a:t>n </a:t>
                      </a:r>
                      <a:r>
                        <a:rPr sz="1000">
                          <a:solidFill>
                            <a:srgbClr val="000000"/>
                          </a:solidFill>
                          <a:latin typeface="Arial"/>
                          <a:ea typeface="Arial"/>
                        </a:rPr>
                        <a:t>Commercial Banking</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56133" algn="l"/>
                          <a:tab pos="985774" algn="l"/>
                        </a:tabLst>
                      </a:pPr>
                      <a:r>
                        <a:rPr sz="1000" dirty="0">
                          <a:solidFill>
                            <a:srgbClr val="000000"/>
                          </a:solidFill>
                          <a:latin typeface="Arial"/>
                          <a:ea typeface="Arial"/>
                        </a:rPr>
                        <a:t>	17,513	</a:t>
                      </a:r>
                    </a:p>
                  </a:txBody>
                  <a:tcPr marL="0" marR="9144" marT="0" marB="18288" anchor="b">
                    <a:lnL w="0"/>
                    <a:lnR w="0"/>
                    <a:lnT w="0"/>
                    <a:lnB w="0"/>
                    <a:noFill/>
                  </a:tcPr>
                </a:tc>
                <a:tc>
                  <a:txBody>
                    <a:bodyPr/>
                    <a:lstStyle/>
                    <a:p>
                      <a:pPr algn="r">
                        <a:lnSpc>
                          <a:spcPct val="99600"/>
                        </a:lnSpc>
                        <a:tabLst>
                          <a:tab pos="565658" algn="l"/>
                          <a:tab pos="995299" algn="l"/>
                        </a:tabLst>
                      </a:pPr>
                      <a:r>
                        <a:rPr sz="1000">
                          <a:solidFill>
                            <a:srgbClr val="000000"/>
                          </a:solidFill>
                          <a:latin typeface="Arial"/>
                          <a:ea typeface="Arial"/>
                        </a:rPr>
                        <a:t>	18,604	</a:t>
                      </a:r>
                    </a:p>
                  </a:txBody>
                  <a:tcPr marL="0" marR="9144" marT="0" marB="18288" anchor="b">
                    <a:lnL w="0"/>
                    <a:lnR w="0"/>
                    <a:lnT w="0"/>
                    <a:lnB w="0"/>
                    <a:noFill/>
                  </a:tcPr>
                </a:tc>
                <a:tc>
                  <a:txBody>
                    <a:bodyPr/>
                    <a:lstStyle/>
                    <a:p>
                      <a:pPr algn="r">
                        <a:lnSpc>
                          <a:spcPct val="99600"/>
                        </a:lnSpc>
                        <a:tabLst>
                          <a:tab pos="622554" algn="l"/>
                        </a:tabLst>
                      </a:pPr>
                      <a:r>
                        <a:rPr sz="1000">
                          <a:solidFill>
                            <a:srgbClr val="000000"/>
                          </a:solidFill>
                          <a:latin typeface="Arial"/>
                          <a:ea typeface="Arial"/>
                        </a:rPr>
                        <a:t>	(1,091)</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190500">
                <a:tc>
                  <a:txBody>
                    <a:bodyPr/>
                    <a:lstStyle/>
                    <a:p>
                      <a:pPr algn="l" defTabSz="457200">
                        <a:lnSpc>
                          <a:spcPct val="100000"/>
                        </a:lnSpc>
                        <a:spcBef>
                          <a:spcPct val="0"/>
                        </a:spcBef>
                        <a:spcAft>
                          <a:spcPct val="0"/>
                        </a:spcAft>
                      </a:pPr>
                      <a:r>
                        <a:rPr sz="1000">
                          <a:solidFill>
                            <a:srgbClr val="CCEEFF"/>
                          </a:solidFill>
                          <a:latin typeface="Wingdings"/>
                          <a:ea typeface="Wingdings"/>
                        </a:rPr>
                        <a:t>n </a:t>
                      </a:r>
                      <a:r>
                        <a:rPr sz="1000">
                          <a:solidFill>
                            <a:srgbClr val="000000"/>
                          </a:solidFill>
                          <a:latin typeface="Arial"/>
                          <a:ea typeface="Arial"/>
                        </a:rPr>
                        <a:t>Consumer Banking</a:t>
                      </a:r>
                    </a:p>
                  </a:txBody>
                  <a:tcPr marL="27432" marR="27432" marT="0" marB="0"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56133" algn="l"/>
                          <a:tab pos="985774" algn="l"/>
                        </a:tabLst>
                      </a:pPr>
                      <a:r>
                        <a:rPr sz="1000">
                          <a:solidFill>
                            <a:srgbClr val="000000"/>
                          </a:solidFill>
                          <a:latin typeface="Arial"/>
                          <a:ea typeface="Arial"/>
                        </a:rPr>
                        <a:t>	11,217	</a:t>
                      </a:r>
                    </a:p>
                  </a:txBody>
                  <a:tcPr marL="0" marR="9144" marT="0" marB="18288" anchor="b">
                    <a:lnL w="0"/>
                    <a:lnR w="0"/>
                    <a:lnT w="0"/>
                    <a:lnB w="0"/>
                    <a:noFill/>
                  </a:tcPr>
                </a:tc>
                <a:tc>
                  <a:txBody>
                    <a:bodyPr/>
                    <a:lstStyle/>
                    <a:p>
                      <a:pPr algn="r">
                        <a:lnSpc>
                          <a:spcPct val="99600"/>
                        </a:lnSpc>
                        <a:tabLst>
                          <a:tab pos="565658" algn="l"/>
                          <a:tab pos="995299" algn="l"/>
                        </a:tabLst>
                      </a:pPr>
                      <a:r>
                        <a:rPr sz="1000">
                          <a:solidFill>
                            <a:srgbClr val="000000"/>
                          </a:solidFill>
                          <a:latin typeface="Arial"/>
                          <a:ea typeface="Arial"/>
                        </a:rPr>
                        <a:t>	12,075	</a:t>
                      </a:r>
                    </a:p>
                  </a:txBody>
                  <a:tcPr marL="0" marR="9144" marT="0" marB="18288" anchor="b">
                    <a:lnL w="0"/>
                    <a:lnR w="0"/>
                    <a:lnT w="0"/>
                    <a:lnB w="0"/>
                    <a:noFill/>
                  </a:tcPr>
                </a:tc>
                <a:tc>
                  <a:txBody>
                    <a:bodyPr/>
                    <a:lstStyle/>
                    <a:p>
                      <a:pPr algn="r">
                        <a:lnSpc>
                          <a:spcPct val="99600"/>
                        </a:lnSpc>
                        <a:tabLst>
                          <a:tab pos="721995" algn="l"/>
                        </a:tabLst>
                      </a:pPr>
                      <a:r>
                        <a:rPr sz="1000">
                          <a:solidFill>
                            <a:srgbClr val="000000"/>
                          </a:solidFill>
                          <a:latin typeface="Arial"/>
                          <a:ea typeface="Arial"/>
                        </a:rPr>
                        <a:t>	(858)</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190500">
                <a:tc>
                  <a:txBody>
                    <a:bodyPr/>
                    <a:lstStyle/>
                    <a:p>
                      <a:pPr algn="l" defTabSz="457200">
                        <a:lnSpc>
                          <a:spcPct val="100000"/>
                        </a:lnSpc>
                        <a:spcBef>
                          <a:spcPct val="0"/>
                        </a:spcBef>
                        <a:spcAft>
                          <a:spcPct val="0"/>
                        </a:spcAft>
                      </a:pPr>
                      <a:r>
                        <a:rPr sz="1000">
                          <a:solidFill>
                            <a:srgbClr val="00497F"/>
                          </a:solidFill>
                          <a:latin typeface="Wingdings"/>
                          <a:ea typeface="Wingdings"/>
                        </a:rPr>
                        <a:t>n</a:t>
                      </a:r>
                      <a:r>
                        <a:rPr sz="1000">
                          <a:solidFill>
                            <a:srgbClr val="330E74"/>
                          </a:solidFill>
                          <a:latin typeface="Wingdings"/>
                          <a:ea typeface="Wingdings"/>
                        </a:rPr>
                        <a:t> </a:t>
                      </a:r>
                      <a:r>
                        <a:rPr sz="1000">
                          <a:solidFill>
                            <a:srgbClr val="000000"/>
                          </a:solidFill>
                          <a:latin typeface="Arial"/>
                          <a:ea typeface="Arial"/>
                        </a:rPr>
                        <a:t>Mortgage Banking</a:t>
                      </a:r>
                    </a:p>
                  </a:txBody>
                  <a:tcPr marL="27432" marR="27432" marT="0" marB="0"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26745" algn="l"/>
                          <a:tab pos="985774" algn="l"/>
                        </a:tabLst>
                      </a:pPr>
                      <a:r>
                        <a:rPr sz="1000">
                          <a:solidFill>
                            <a:srgbClr val="000000"/>
                          </a:solidFill>
                          <a:latin typeface="Arial"/>
                          <a:ea typeface="Arial"/>
                        </a:rPr>
                        <a:t>	1,970	</a:t>
                      </a:r>
                    </a:p>
                  </a:txBody>
                  <a:tcPr marL="0" marR="9144" marT="0" marB="18288" anchor="b">
                    <a:lnL w="0"/>
                    <a:lnR w="0"/>
                    <a:lnT w="0"/>
                    <a:lnB w="0"/>
                    <a:noFill/>
                  </a:tcPr>
                </a:tc>
                <a:tc>
                  <a:txBody>
                    <a:bodyPr/>
                    <a:lstStyle/>
                    <a:p>
                      <a:pPr algn="r">
                        <a:lnSpc>
                          <a:spcPct val="99600"/>
                        </a:lnSpc>
                        <a:tabLst>
                          <a:tab pos="636270" algn="l"/>
                          <a:tab pos="995299" algn="l"/>
                        </a:tabLst>
                      </a:pPr>
                      <a:r>
                        <a:rPr sz="1000">
                          <a:solidFill>
                            <a:srgbClr val="000000"/>
                          </a:solidFill>
                          <a:latin typeface="Arial"/>
                          <a:ea typeface="Arial"/>
                        </a:rPr>
                        <a:t>	2,140	</a:t>
                      </a:r>
                    </a:p>
                  </a:txBody>
                  <a:tcPr marL="0" marR="9144" marT="0" marB="18288" anchor="b">
                    <a:lnL w="0"/>
                    <a:lnR w="0"/>
                    <a:lnT w="0"/>
                    <a:lnB w="0"/>
                    <a:noFill/>
                  </a:tcPr>
                </a:tc>
                <a:tc>
                  <a:txBody>
                    <a:bodyPr/>
                    <a:lstStyle/>
                    <a:p>
                      <a:pPr algn="r">
                        <a:lnSpc>
                          <a:spcPct val="99600"/>
                        </a:lnSpc>
                        <a:tabLst>
                          <a:tab pos="721995" algn="l"/>
                        </a:tabLst>
                      </a:pPr>
                      <a:r>
                        <a:rPr sz="1000">
                          <a:solidFill>
                            <a:srgbClr val="000000"/>
                          </a:solidFill>
                          <a:latin typeface="Arial"/>
                          <a:ea typeface="Arial"/>
                        </a:rPr>
                        <a:t>	(170)</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190500">
                <a:tc>
                  <a:txBody>
                    <a:bodyPr/>
                    <a:lstStyle/>
                    <a:p>
                      <a:pPr algn="l" defTabSz="457200">
                        <a:lnSpc>
                          <a:spcPct val="100000"/>
                        </a:lnSpc>
                        <a:spcBef>
                          <a:spcPct val="0"/>
                        </a:spcBef>
                        <a:spcAft>
                          <a:spcPct val="0"/>
                        </a:spcAft>
                      </a:pPr>
                      <a:r>
                        <a:rPr sz="1000">
                          <a:solidFill>
                            <a:srgbClr val="FFDE0F"/>
                          </a:solidFill>
                          <a:latin typeface="Wingdings"/>
                          <a:ea typeface="Wingdings"/>
                        </a:rPr>
                        <a:t>n </a:t>
                      </a:r>
                      <a:r>
                        <a:rPr sz="1000">
                          <a:solidFill>
                            <a:srgbClr val="000000"/>
                          </a:solidFill>
                          <a:latin typeface="Arial"/>
                          <a:ea typeface="Arial"/>
                        </a:rPr>
                        <a:t>Other</a:t>
                      </a:r>
                    </a:p>
                  </a:txBody>
                  <a:tcPr marL="27432" marR="27432" marT="0" marB="0"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26745" algn="l"/>
                          <a:tab pos="985774" algn="l"/>
                        </a:tabLst>
                      </a:pPr>
                      <a:r>
                        <a:rPr sz="1000">
                          <a:solidFill>
                            <a:srgbClr val="000000"/>
                          </a:solidFill>
                          <a:latin typeface="Arial"/>
                          <a:ea typeface="Arial"/>
                        </a:rPr>
                        <a:t>	2,968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636270" algn="l"/>
                          <a:tab pos="995299" algn="l"/>
                        </a:tabLst>
                      </a:pPr>
                      <a:r>
                        <a:rPr sz="1000">
                          <a:solidFill>
                            <a:srgbClr val="000000"/>
                          </a:solidFill>
                          <a:latin typeface="Arial"/>
                          <a:ea typeface="Arial"/>
                        </a:rPr>
                        <a:t>	3,972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616204" algn="l"/>
                        </a:tabLst>
                      </a:pPr>
                      <a:r>
                        <a:rPr sz="1000">
                          <a:solidFill>
                            <a:srgbClr val="000000"/>
                          </a:solidFill>
                          <a:latin typeface="Arial"/>
                          <a:ea typeface="Arial"/>
                        </a:rPr>
                        <a:t>	(1,004)</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200025">
                <a:tc>
                  <a:txBody>
                    <a:bodyPr/>
                    <a:lstStyle/>
                    <a:p>
                      <a:pPr algn="l">
                        <a:lnSpc>
                          <a:spcPct val="99600"/>
                        </a:lnSpc>
                      </a:pPr>
                      <a:r>
                        <a:rPr sz="1000" u="none" baseline="0" dirty="0">
                          <a:solidFill>
                            <a:srgbClr val="000000"/>
                          </a:solidFill>
                          <a:latin typeface="Arial"/>
                          <a:ea typeface="Arial"/>
                        </a:rPr>
                        <a:t>Total</a:t>
                      </a:r>
                    </a:p>
                  </a:txBody>
                  <a:tcPr marL="27432" marR="27432" marT="0" marB="18288" anchor="b">
                    <a:lnL w="0"/>
                    <a:lnR w="0"/>
                    <a:lnT w="0"/>
                    <a:lnB w="38100" cmpd="dbl">
                      <a:noFill/>
                      <a:prstDash val="solid"/>
                    </a:lnB>
                    <a:noFill/>
                  </a:tcPr>
                </a:tc>
                <a:tc>
                  <a:txBody>
                    <a:bodyPr/>
                    <a:lstStyle/>
                    <a:p>
                      <a:endParaRPr sz="100" baseline="0" dirty="0"/>
                    </a:p>
                  </a:txBody>
                  <a:tcPr marL="0" marR="0" marT="0" marB="0" anchor="b">
                    <a:lnL w="0"/>
                    <a:lnR w="0"/>
                    <a:lnT w="0"/>
                    <a:lnB w="38100" cmpd="dbl">
                      <a:noFill/>
                      <a:prstDash val="solid"/>
                    </a:lnB>
                    <a:noFill/>
                  </a:tcPr>
                </a:tc>
                <a:tc>
                  <a:txBody>
                    <a:bodyPr/>
                    <a:lstStyle/>
                    <a:p>
                      <a:pPr algn="r">
                        <a:lnSpc>
                          <a:spcPct val="99600"/>
                        </a:lnSpc>
                        <a:tabLst>
                          <a:tab pos="485521" algn="l"/>
                          <a:tab pos="985774" algn="l"/>
                        </a:tabLst>
                      </a:pPr>
                      <a:r>
                        <a:rPr sz="1000" dirty="0">
                          <a:solidFill>
                            <a:srgbClr val="000000"/>
                          </a:solidFill>
                          <a:latin typeface="Arial"/>
                          <a:ea typeface="Arial"/>
                        </a:rPr>
                        <a:t>	$51,730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495046" algn="l"/>
                          <a:tab pos="995299" algn="l"/>
                        </a:tabLst>
                      </a:pPr>
                      <a:r>
                        <a:rPr sz="1000">
                          <a:solidFill>
                            <a:srgbClr val="000000"/>
                          </a:solidFill>
                          <a:latin typeface="Arial"/>
                          <a:ea typeface="Arial"/>
                        </a:rPr>
                        <a:t>	$54,322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551942" algn="l"/>
                        </a:tabLst>
                      </a:pPr>
                      <a:r>
                        <a:rPr sz="1000">
                          <a:solidFill>
                            <a:srgbClr val="000000"/>
                          </a:solidFill>
                          <a:latin typeface="Arial"/>
                          <a:ea typeface="Arial"/>
                        </a:rPr>
                        <a:t>	($2,592)</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152400">
                <a:tc gridSpan="5">
                  <a:txBody>
                    <a:bodyPr/>
                    <a:lstStyle/>
                    <a:p>
                      <a:endParaRPr sz="100" u="none" dirty="0"/>
                    </a:p>
                  </a:txBody>
                  <a:tcPr marL="0" marR="0" marT="0" marB="0" anchor="b">
                    <a:lnL w="0"/>
                    <a:lnR w="0"/>
                    <a:lnT w="38100" cmpd="dbl">
                      <a:noFill/>
                      <a:prstDash val="solid"/>
                    </a:lnT>
                    <a:lnB w="0"/>
                    <a:noFill/>
                  </a:tcPr>
                </a:tc>
                <a:tc hMerge="1">
                  <a:txBody>
                    <a:bodyPr/>
                    <a:lstStyle/>
                    <a:p>
                      <a:endParaRPr/>
                    </a:p>
                  </a:txBody>
                  <a:tcPr anchor="b">
                    <a:lnL w="0"/>
                    <a:lnR w="0"/>
                    <a:lnT w="0"/>
                    <a:lnB w="0"/>
                    <a:noFill/>
                  </a:tcPr>
                </a:tc>
                <a:tc hMerge="1">
                  <a:txBody>
                    <a:bodyPr/>
                    <a:lstStyle/>
                    <a:p>
                      <a:endParaRPr/>
                    </a:p>
                  </a:txBody>
                  <a:tcPr anchor="b">
                    <a:lnL w="0"/>
                    <a:lnR w="0"/>
                    <a:lnT w="38100" cmpd="dbl">
                      <a:prstDash val="solid"/>
                    </a:lnT>
                    <a:lnB w="0"/>
                    <a:noFill/>
                  </a:tcPr>
                </a:tc>
                <a:tc hMerge="1">
                  <a:txBody>
                    <a:bodyPr/>
                    <a:lstStyle/>
                    <a:p>
                      <a:endParaRPr/>
                    </a:p>
                  </a:txBody>
                  <a:tcPr anchor="b">
                    <a:lnL w="0"/>
                    <a:lnR w="0"/>
                    <a:lnT w="38100" cmpd="dbl">
                      <a:prstDash val="solid"/>
                    </a:lnT>
                    <a:lnB w="0"/>
                    <a:noFill/>
                  </a:tcPr>
                </a:tc>
                <a:tc hMerge="1">
                  <a:txBody>
                    <a:bodyPr/>
                    <a:lstStyle/>
                    <a:p>
                      <a:endParaRPr/>
                    </a:p>
                  </a:txBody>
                  <a:tcPr anchor="b">
                    <a:lnL w="0"/>
                    <a:lnR w="0"/>
                    <a:lnT w="38100" cmpd="dbl">
                      <a:prstDash val="solid"/>
                    </a:lnT>
                    <a:lnB w="0"/>
                    <a:noFill/>
                  </a:tcPr>
                </a:tc>
                <a:tc>
                  <a:txBody>
                    <a:bodyPr/>
                    <a:lstStyle/>
                    <a:p>
                      <a:endParaRPr sz="100" dirty="0"/>
                    </a:p>
                  </a:txBody>
                  <a:tcPr marL="0" marR="0" marT="0" marB="0" anchor="b">
                    <a:lnL w="0"/>
                    <a:lnR w="0"/>
                    <a:lnT w="0"/>
                    <a:lnB w="0"/>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14198" y="124968"/>
            <a:ext cx="7007225" cy="355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NON-INTEREST EXPENSE</a:t>
            </a:r>
            <a:r>
              <a:rPr sz="3200" b="1" baseline="30000">
                <a:solidFill>
                  <a:srgbClr val="004689"/>
                </a:solidFill>
                <a:latin typeface="Arial"/>
                <a:ea typeface="Arial"/>
              </a:rPr>
              <a:t>(1)</a:t>
            </a:r>
          </a:p>
        </p:txBody>
      </p:sp>
      <p:sp>
        <p:nvSpPr>
          <p:cNvPr id="3" name="New shape"/>
          <p:cNvSpPr/>
          <p:nvPr/>
        </p:nvSpPr>
        <p:spPr>
          <a:xfrm>
            <a:off x="255016" y="820039"/>
            <a:ext cx="3349752" cy="47701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Arial"/>
                <a:ea typeface="Arial"/>
              </a:rPr>
              <a:t>Three months ended March 31, 2023 </a:t>
            </a:r>
          </a:p>
          <a:p>
            <a:pPr algn="ctr" defTabSz="457200">
              <a:lnSpc>
                <a:spcPct val="100000"/>
              </a:lnSpc>
              <a:spcBef>
                <a:spcPct val="0"/>
              </a:spcBef>
              <a:spcAft>
                <a:spcPct val="0"/>
              </a:spcAft>
            </a:pPr>
            <a:r>
              <a:rPr sz="1200" i="1">
                <a:solidFill>
                  <a:srgbClr val="000000"/>
                </a:solidFill>
                <a:latin typeface="Arial"/>
                <a:ea typeface="Arial"/>
              </a:rPr>
              <a:t>(percent of total non-interest expense)</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0321C13C-E258-4DCC-93A2-DF4A13B43BBE}" type="slidenum">
              <a:rPr sz="1200">
                <a:solidFill>
                  <a:srgbClr val="FFFFFF"/>
                </a:solidFill>
                <a:latin typeface="Arial"/>
                <a:ea typeface="Arial"/>
              </a:rPr>
              <a:t>9</a:t>
            </a:fld>
            <a:endParaRPr sz="1200">
              <a:solidFill>
                <a:srgbClr val="FFFFFF"/>
              </a:solidFill>
              <a:latin typeface="Arial"/>
              <a:ea typeface="Arial"/>
            </a:endParaRPr>
          </a:p>
        </p:txBody>
      </p:sp>
      <p:sp>
        <p:nvSpPr>
          <p:cNvPr id="5" name="New shape"/>
          <p:cNvSpPr/>
          <p:nvPr/>
        </p:nvSpPr>
        <p:spPr>
          <a:xfrm>
            <a:off x="53975" y="638683"/>
            <a:ext cx="3609975" cy="536435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53975" y="638683"/>
            <a:ext cx="3609975" cy="5364353"/>
          </a:xfrm>
          <a:prstGeom prst="rect">
            <a:avLst/>
          </a:prstGeom>
        </p:spPr>
      </p:pic>
      <p:graphicFrame>
        <p:nvGraphicFramePr>
          <p:cNvPr id="7" name="New Table"/>
          <p:cNvGraphicFramePr>
            <a:graphicFrameLocks noGrp="1"/>
          </p:cNvGraphicFramePr>
          <p:nvPr/>
        </p:nvGraphicFramePr>
        <p:xfrm>
          <a:off x="3604768" y="820039"/>
          <a:ext cx="5448300" cy="2120900"/>
        </p:xfrm>
        <a:graphic>
          <a:graphicData uri="http://schemas.openxmlformats.org/drawingml/2006/table">
            <a:tbl>
              <a:tblPr>
                <a:tableStyleId>{5C22544A-7EE6-4342-B048-85BDC9FD1C3A}</a:tableStyleId>
              </a:tblPr>
              <a:tblGrid>
                <a:gridCol w="2247900">
                  <a:extLst>
                    <a:ext uri="{9D8B030D-6E8A-4147-A177-3AD203B41FA5}">
                      <a16:colId xmlns:a16="http://schemas.microsoft.com/office/drawing/2014/main" val="20000"/>
                    </a:ext>
                  </a:extLst>
                </a:gridCol>
                <a:gridCol w="161925">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152400">
                  <a:extLst>
                    <a:ext uri="{9D8B030D-6E8A-4147-A177-3AD203B41FA5}">
                      <a16:colId xmlns:a16="http://schemas.microsoft.com/office/drawing/2014/main" val="20005"/>
                    </a:ext>
                  </a:extLst>
                </a:gridCol>
              </a:tblGrid>
              <a:tr h="304800">
                <a:tc gridSpan="2">
                  <a:txBody>
                    <a:bodyPr/>
                    <a:lstStyle/>
                    <a:p>
                      <a:endParaRPr sz="100"/>
                    </a:p>
                  </a:txBody>
                  <a:tcPr marL="0" marR="0" marT="0" marB="0" anchor="b">
                    <a:lnL w="0"/>
                    <a:lnR w="0"/>
                    <a:lnT w="0"/>
                    <a:lnB w="0"/>
                    <a:noFill/>
                  </a:tcPr>
                </a:tc>
                <a:tc hMerge="1">
                  <a:txBody>
                    <a:bodyPr/>
                    <a:lstStyle/>
                    <a:p>
                      <a:endParaRPr/>
                    </a:p>
                  </a:txBody>
                  <a:tcPr anchor="b">
                    <a:lnL w="0"/>
                    <a:lnR w="0"/>
                    <a:lnT w="0"/>
                    <a:lnB w="0"/>
                    <a:noFill/>
                  </a:tcPr>
                </a:tc>
                <a:tc>
                  <a:txBody>
                    <a:bodyPr/>
                    <a:lstStyle/>
                    <a:p>
                      <a:pPr algn="ctr">
                        <a:lnSpc>
                          <a:spcPct val="99600"/>
                        </a:lnSpc>
                      </a:pPr>
                      <a:r>
                        <a:rPr sz="1000" b="1" u="sng">
                          <a:solidFill>
                            <a:srgbClr val="000000"/>
                          </a:solidFill>
                          <a:latin typeface="Arial"/>
                          <a:ea typeface="Arial"/>
                        </a:rPr>
                        <a:t>1Q23</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4Q22</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Change</a:t>
                      </a:r>
                    </a:p>
                  </a:txBody>
                  <a:tcPr marL="27432" marR="27432"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2286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pPr algn="ctr">
                        <a:lnSpc>
                          <a:spcPct val="99600"/>
                        </a:lnSpc>
                      </a:pPr>
                      <a:r>
                        <a:rPr sz="1000" i="1">
                          <a:solidFill>
                            <a:srgbClr val="000000"/>
                          </a:solidFill>
                          <a:latin typeface="Arial"/>
                          <a:ea typeface="Arial"/>
                        </a:rPr>
                        <a:t>(dollars in thousands)</a:t>
                      </a:r>
                    </a:p>
                  </a:txBody>
                  <a:tcPr marL="27432" marR="9144"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19075">
                <a:tc gridSpan="2">
                  <a:txBody>
                    <a:bodyPr/>
                    <a:lstStyle/>
                    <a:p>
                      <a:pPr algn="l" defTabSz="457200">
                        <a:lnSpc>
                          <a:spcPct val="100000"/>
                        </a:lnSpc>
                        <a:spcBef>
                          <a:spcPct val="0"/>
                        </a:spcBef>
                        <a:spcAft>
                          <a:spcPct val="0"/>
                        </a:spcAft>
                      </a:pPr>
                      <a:r>
                        <a:rPr sz="1200">
                          <a:solidFill>
                            <a:srgbClr val="00497F"/>
                          </a:solidFill>
                          <a:latin typeface="Wingdings"/>
                          <a:ea typeface="Wingdings"/>
                        </a:rPr>
                        <a:t>n </a:t>
                      </a:r>
                      <a:r>
                        <a:rPr sz="1000">
                          <a:solidFill>
                            <a:srgbClr val="000000"/>
                          </a:solidFill>
                          <a:latin typeface="Arial"/>
                          <a:ea typeface="Arial"/>
                        </a:rPr>
                        <a:t>Salaries and Benefits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14096" algn="l"/>
                          <a:tab pos="1014349" algn="l"/>
                        </a:tabLst>
                      </a:pPr>
                      <a:r>
                        <a:rPr sz="1000">
                          <a:solidFill>
                            <a:srgbClr val="000000"/>
                          </a:solidFill>
                          <a:latin typeface="Arial"/>
                          <a:ea typeface="Arial"/>
                        </a:rPr>
                        <a:t>	$89,283	</a:t>
                      </a:r>
                    </a:p>
                  </a:txBody>
                  <a:tcPr marL="0" marR="9144" marT="0" marB="18288" anchor="b">
                    <a:lnL w="0"/>
                    <a:lnR w="0"/>
                    <a:lnT w="0"/>
                    <a:lnB w="0"/>
                    <a:noFill/>
                  </a:tcPr>
                </a:tc>
                <a:tc>
                  <a:txBody>
                    <a:bodyPr/>
                    <a:lstStyle/>
                    <a:p>
                      <a:pPr algn="r">
                        <a:lnSpc>
                          <a:spcPct val="99600"/>
                        </a:lnSpc>
                        <a:tabLst>
                          <a:tab pos="523621" algn="l"/>
                          <a:tab pos="1023874" algn="l"/>
                        </a:tabLst>
                      </a:pPr>
                      <a:r>
                        <a:rPr sz="1000">
                          <a:solidFill>
                            <a:srgbClr val="000000"/>
                          </a:solidFill>
                          <a:latin typeface="Arial"/>
                          <a:ea typeface="Arial"/>
                        </a:rPr>
                        <a:t>	$92,733	</a:t>
                      </a:r>
                    </a:p>
                  </a:txBody>
                  <a:tcPr marL="0" marR="9144" marT="0" marB="18288" anchor="b">
                    <a:lnL w="0"/>
                    <a:lnR w="0"/>
                    <a:lnT w="0"/>
                    <a:lnB w="0"/>
                    <a:noFill/>
                  </a:tcPr>
                </a:tc>
                <a:tc>
                  <a:txBody>
                    <a:bodyPr/>
                    <a:lstStyle/>
                    <a:p>
                      <a:pPr algn="r">
                        <a:lnSpc>
                          <a:spcPct val="99600"/>
                        </a:lnSpc>
                        <a:tabLst>
                          <a:tab pos="247142" algn="l"/>
                        </a:tabLst>
                      </a:pPr>
                      <a:r>
                        <a:rPr sz="1000">
                          <a:solidFill>
                            <a:srgbClr val="000000"/>
                          </a:solidFill>
                          <a:latin typeface="Arial"/>
                          <a:ea typeface="Arial"/>
                        </a:rPr>
                        <a:t>	($3,450)</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28600">
                <a:tc gridSpan="2">
                  <a:txBody>
                    <a:bodyPr/>
                    <a:lstStyle/>
                    <a:p>
                      <a:pPr algn="l" defTabSz="457200">
                        <a:lnSpc>
                          <a:spcPct val="100000"/>
                        </a:lnSpc>
                        <a:spcBef>
                          <a:spcPct val="0"/>
                        </a:spcBef>
                        <a:spcAft>
                          <a:spcPct val="0"/>
                        </a:spcAft>
                      </a:pPr>
                      <a:r>
                        <a:rPr sz="1200">
                          <a:solidFill>
                            <a:srgbClr val="AADEAD"/>
                          </a:solidFill>
                          <a:latin typeface="Wingdings"/>
                          <a:ea typeface="Wingdings"/>
                        </a:rPr>
                        <a:t>n </a:t>
                      </a:r>
                      <a:r>
                        <a:rPr sz="1000">
                          <a:solidFill>
                            <a:srgbClr val="000000"/>
                          </a:solidFill>
                          <a:latin typeface="Arial"/>
                          <a:ea typeface="Arial"/>
                        </a:rPr>
                        <a:t>Data Processing and Software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15,796	</a:t>
                      </a:r>
                    </a:p>
                  </a:txBody>
                  <a:tcPr marL="0" marR="9144" marT="0" marB="18288" anchor="b">
                    <a:lnL w="0"/>
                    <a:lnR w="0"/>
                    <a:lnT w="0"/>
                    <a:lnB w="0"/>
                    <a:noFill/>
                  </a:tcPr>
                </a:tc>
                <a:tc>
                  <a:txBody>
                    <a:bodyPr/>
                    <a:lstStyle/>
                    <a:p>
                      <a:pPr algn="r">
                        <a:lnSpc>
                          <a:spcPct val="99600"/>
                        </a:lnSpc>
                        <a:tabLst>
                          <a:tab pos="594233" algn="l"/>
                          <a:tab pos="1023874" algn="l"/>
                        </a:tabLst>
                      </a:pPr>
                      <a:r>
                        <a:rPr sz="1000">
                          <a:solidFill>
                            <a:srgbClr val="000000"/>
                          </a:solidFill>
                          <a:latin typeface="Arial"/>
                          <a:ea typeface="Arial"/>
                        </a:rPr>
                        <a:t>	15,448	</a:t>
                      </a:r>
                    </a:p>
                  </a:txBody>
                  <a:tcPr marL="0" marR="9144" marT="0" marB="18288" anchor="b">
                    <a:lnL w="0"/>
                    <a:lnR w="0"/>
                    <a:lnT w="0"/>
                    <a:lnB w="0"/>
                    <a:noFill/>
                  </a:tcPr>
                </a:tc>
                <a:tc>
                  <a:txBody>
                    <a:bodyPr/>
                    <a:lstStyle/>
                    <a:p>
                      <a:pPr algn="r">
                        <a:lnSpc>
                          <a:spcPct val="99600"/>
                        </a:lnSpc>
                        <a:tabLst>
                          <a:tab pos="465836" algn="l"/>
                          <a:tab pos="719074" algn="l"/>
                        </a:tabLst>
                      </a:pPr>
                      <a:r>
                        <a:rPr sz="1000">
                          <a:solidFill>
                            <a:srgbClr val="000000"/>
                          </a:solidFill>
                          <a:latin typeface="Arial"/>
                          <a:ea typeface="Arial"/>
                        </a:rPr>
                        <a:t>	348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219075">
                <a:tc gridSpan="2">
                  <a:txBody>
                    <a:bodyPr/>
                    <a:lstStyle/>
                    <a:p>
                      <a:pPr algn="l" defTabSz="457200">
                        <a:lnSpc>
                          <a:spcPct val="100000"/>
                        </a:lnSpc>
                        <a:spcBef>
                          <a:spcPct val="0"/>
                        </a:spcBef>
                        <a:spcAft>
                          <a:spcPct val="0"/>
                        </a:spcAft>
                      </a:pPr>
                      <a:r>
                        <a:rPr sz="1200">
                          <a:solidFill>
                            <a:srgbClr val="FAAC16"/>
                          </a:solidFill>
                          <a:latin typeface="Wingdings"/>
                          <a:ea typeface="Wingdings"/>
                        </a:rPr>
                        <a:t>n </a:t>
                      </a:r>
                      <a:r>
                        <a:rPr sz="1000">
                          <a:solidFill>
                            <a:srgbClr val="000000"/>
                          </a:solidFill>
                          <a:latin typeface="Arial"/>
                          <a:ea typeface="Arial"/>
                        </a:rPr>
                        <a:t>Occupancy</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14,438	</a:t>
                      </a:r>
                    </a:p>
                  </a:txBody>
                  <a:tcPr marL="0" marR="9144" marT="0" marB="18288" anchor="b">
                    <a:lnL w="0"/>
                    <a:lnR w="0"/>
                    <a:lnT w="0"/>
                    <a:lnB w="0"/>
                    <a:noFill/>
                  </a:tcPr>
                </a:tc>
                <a:tc>
                  <a:txBody>
                    <a:bodyPr/>
                    <a:lstStyle/>
                    <a:p>
                      <a:pPr algn="r">
                        <a:lnSpc>
                          <a:spcPct val="99600"/>
                        </a:lnSpc>
                        <a:tabLst>
                          <a:tab pos="594233" algn="l"/>
                          <a:tab pos="1023874" algn="l"/>
                        </a:tabLst>
                      </a:pPr>
                      <a:r>
                        <a:rPr sz="1000">
                          <a:solidFill>
                            <a:srgbClr val="000000"/>
                          </a:solidFill>
                          <a:latin typeface="Arial"/>
                          <a:ea typeface="Arial"/>
                        </a:rPr>
                        <a:t>	14,061	</a:t>
                      </a:r>
                    </a:p>
                  </a:txBody>
                  <a:tcPr marL="0" marR="9144" marT="0" marB="18288" anchor="b">
                    <a:lnL w="0"/>
                    <a:lnR w="0"/>
                    <a:lnT w="0"/>
                    <a:lnB w="0"/>
                    <a:noFill/>
                  </a:tcPr>
                </a:tc>
                <a:tc>
                  <a:txBody>
                    <a:bodyPr/>
                    <a:lstStyle/>
                    <a:p>
                      <a:pPr algn="r">
                        <a:lnSpc>
                          <a:spcPct val="99600"/>
                        </a:lnSpc>
                        <a:tabLst>
                          <a:tab pos="465836" algn="l"/>
                          <a:tab pos="719074" algn="l"/>
                        </a:tabLst>
                      </a:pPr>
                      <a:r>
                        <a:rPr sz="1000">
                          <a:solidFill>
                            <a:srgbClr val="000000"/>
                          </a:solidFill>
                          <a:latin typeface="Arial"/>
                          <a:ea typeface="Arial"/>
                        </a:rPr>
                        <a:t>	377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219075">
                <a:tc gridSpan="2">
                  <a:txBody>
                    <a:bodyPr/>
                    <a:lstStyle/>
                    <a:p>
                      <a:pPr algn="l" defTabSz="457200">
                        <a:lnSpc>
                          <a:spcPct val="100000"/>
                        </a:lnSpc>
                        <a:spcBef>
                          <a:spcPct val="0"/>
                        </a:spcBef>
                        <a:spcAft>
                          <a:spcPct val="0"/>
                        </a:spcAft>
                      </a:pPr>
                      <a:r>
                        <a:rPr sz="1200">
                          <a:solidFill>
                            <a:srgbClr val="CCEEFF"/>
                          </a:solidFill>
                          <a:latin typeface="Wingdings"/>
                          <a:ea typeface="Wingdings"/>
                        </a:rPr>
                        <a:t>n </a:t>
                      </a:r>
                      <a:r>
                        <a:rPr sz="1000">
                          <a:solidFill>
                            <a:srgbClr val="000000"/>
                          </a:solidFill>
                          <a:latin typeface="Arial"/>
                          <a:ea typeface="Arial"/>
                        </a:rPr>
                        <a:t>Other Outside Services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10,126	</a:t>
                      </a:r>
                    </a:p>
                  </a:txBody>
                  <a:tcPr marL="0" marR="9144" marT="0" marB="18288" anchor="b">
                    <a:lnL w="0"/>
                    <a:lnR w="0"/>
                    <a:lnT w="0"/>
                    <a:lnB w="0"/>
                    <a:noFill/>
                  </a:tcPr>
                </a:tc>
                <a:tc>
                  <a:txBody>
                    <a:bodyPr/>
                    <a:lstStyle/>
                    <a:p>
                      <a:pPr algn="r">
                        <a:lnSpc>
                          <a:spcPct val="99600"/>
                        </a:lnSpc>
                        <a:tabLst>
                          <a:tab pos="594233" algn="l"/>
                          <a:tab pos="1023874" algn="l"/>
                        </a:tabLst>
                      </a:pPr>
                      <a:r>
                        <a:rPr sz="1000">
                          <a:solidFill>
                            <a:srgbClr val="000000"/>
                          </a:solidFill>
                          <a:latin typeface="Arial"/>
                          <a:ea typeface="Arial"/>
                        </a:rPr>
                        <a:t>	10,860	</a:t>
                      </a:r>
                    </a:p>
                  </a:txBody>
                  <a:tcPr marL="0" marR="9144" marT="0" marB="18288" anchor="b">
                    <a:lnL w="0"/>
                    <a:lnR w="0"/>
                    <a:lnT w="0"/>
                    <a:lnB w="0"/>
                    <a:noFill/>
                  </a:tcPr>
                </a:tc>
                <a:tc>
                  <a:txBody>
                    <a:bodyPr/>
                    <a:lstStyle/>
                    <a:p>
                      <a:pPr algn="r">
                        <a:lnSpc>
                          <a:spcPct val="99600"/>
                        </a:lnSpc>
                        <a:tabLst>
                          <a:tab pos="417195" algn="l"/>
                        </a:tabLst>
                      </a:pPr>
                      <a:r>
                        <a:rPr sz="1000">
                          <a:solidFill>
                            <a:srgbClr val="000000"/>
                          </a:solidFill>
                          <a:latin typeface="Arial"/>
                          <a:ea typeface="Arial"/>
                        </a:rPr>
                        <a:t>	(734)</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219075">
                <a:tc gridSpan="2">
                  <a:txBody>
                    <a:bodyPr/>
                    <a:lstStyle/>
                    <a:p>
                      <a:pPr algn="l" defTabSz="457200">
                        <a:lnSpc>
                          <a:spcPct val="100000"/>
                        </a:lnSpc>
                        <a:spcBef>
                          <a:spcPct val="0"/>
                        </a:spcBef>
                        <a:spcAft>
                          <a:spcPct val="0"/>
                        </a:spcAft>
                      </a:pPr>
                      <a:r>
                        <a:rPr sz="1200">
                          <a:solidFill>
                            <a:srgbClr val="FFDE0F"/>
                          </a:solidFill>
                          <a:latin typeface="Wingdings"/>
                          <a:ea typeface="Wingdings"/>
                        </a:rPr>
                        <a:t>n </a:t>
                      </a:r>
                      <a:r>
                        <a:rPr sz="1000">
                          <a:solidFill>
                            <a:srgbClr val="000000"/>
                          </a:solidFill>
                          <a:latin typeface="Arial"/>
                          <a:ea typeface="Arial"/>
                        </a:rPr>
                        <a:t>Other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29,973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594233" algn="l"/>
                          <a:tab pos="1023874" algn="l"/>
                        </a:tabLst>
                      </a:pPr>
                      <a:r>
                        <a:rPr sz="1000">
                          <a:solidFill>
                            <a:srgbClr val="000000"/>
                          </a:solidFill>
                          <a:latin typeface="Arial"/>
                          <a:ea typeface="Arial"/>
                        </a:rPr>
                        <a:t>	33,466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311404" algn="l"/>
                        </a:tabLst>
                      </a:pPr>
                      <a:r>
                        <a:rPr sz="1000">
                          <a:solidFill>
                            <a:srgbClr val="000000"/>
                          </a:solidFill>
                          <a:latin typeface="Arial"/>
                          <a:ea typeface="Arial"/>
                        </a:rPr>
                        <a:t>	(3,493)</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228600">
                <a:tc gridSpan="2">
                  <a:txBody>
                    <a:bodyPr/>
                    <a:lstStyle/>
                    <a:p>
                      <a:pPr algn="l">
                        <a:lnSpc>
                          <a:spcPct val="99600"/>
                        </a:lnSpc>
                      </a:pPr>
                      <a:r>
                        <a:rPr sz="1000" i="1">
                          <a:solidFill>
                            <a:srgbClr val="000000"/>
                          </a:solidFill>
                          <a:latin typeface="Arial"/>
                          <a:ea typeface="Arial"/>
                        </a:rPr>
                        <a:t>Total</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443484" algn="l"/>
                          <a:tab pos="1014349" algn="l"/>
                        </a:tabLst>
                      </a:pPr>
                      <a:r>
                        <a:rPr sz="1000">
                          <a:solidFill>
                            <a:srgbClr val="000000"/>
                          </a:solidFill>
                          <a:latin typeface="Arial"/>
                          <a:ea typeface="Arial"/>
                        </a:rPr>
                        <a:t>	$159,616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453009" algn="l"/>
                          <a:tab pos="1023874" algn="l"/>
                        </a:tabLst>
                      </a:pPr>
                      <a:r>
                        <a:rPr sz="1000">
                          <a:solidFill>
                            <a:srgbClr val="000000"/>
                          </a:solidFill>
                          <a:latin typeface="Arial"/>
                          <a:ea typeface="Arial"/>
                        </a:rPr>
                        <a:t>	$166,568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247142" algn="l"/>
                        </a:tabLst>
                      </a:pPr>
                      <a:r>
                        <a:rPr sz="1000">
                          <a:solidFill>
                            <a:srgbClr val="000000"/>
                          </a:solidFill>
                          <a:latin typeface="Arial"/>
                          <a:ea typeface="Arial"/>
                        </a:rPr>
                        <a:t>	($6,952)</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0">
                <a:tc gridSpan="2">
                  <a:txBody>
                    <a:bodyPr/>
                    <a:lstStyle/>
                    <a:p>
                      <a:endParaRPr sz="100"/>
                    </a:p>
                  </a:txBody>
                  <a:tcPr marL="0" marR="0" marT="0" marB="0"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8"/>
                  </a:ext>
                </a:extLst>
              </a:tr>
              <a:tr h="2286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9"/>
                  </a:ext>
                </a:extLst>
              </a:tr>
            </a:tbl>
          </a:graphicData>
        </a:graphic>
      </p:graphicFrame>
      <p:sp>
        <p:nvSpPr>
          <p:cNvPr id="8" name="New shape"/>
          <p:cNvSpPr/>
          <p:nvPr/>
        </p:nvSpPr>
        <p:spPr>
          <a:xfrm>
            <a:off x="3585972" y="3229610"/>
            <a:ext cx="5486400" cy="2773426"/>
          </a:xfrm>
          <a:prstGeom prst="rect">
            <a:avLst/>
          </a:prstGeom>
          <a:noFill/>
          <a:ln w="12700">
            <a:miter/>
          </a:ln>
        </p:spPr>
        <p:style>
          <a:lnRef idx="2">
            <a:srgbClr val="000000"/>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b="1" u="sng">
                <a:solidFill>
                  <a:srgbClr val="000000"/>
                </a:solidFill>
                <a:latin typeface="Arial"/>
                <a:ea typeface="Arial"/>
              </a:rPr>
              <a:t>Non-interest expense, excluding merger-related expenses, decreased 4.2% from 4Q22</a:t>
            </a:r>
          </a:p>
          <a:p>
            <a:pPr algn="l" defTabSz="457200">
              <a:lnSpc>
                <a:spcPct val="100000"/>
              </a:lnSpc>
              <a:spcBef>
                <a:spcPct val="0"/>
              </a:spcBef>
              <a:spcAft>
                <a:spcPct val="0"/>
              </a:spcAft>
            </a:pPr>
            <a:endParaRPr sz="1200" b="1">
              <a:solidFill>
                <a:srgbClr val="000000"/>
              </a:solidFill>
              <a:latin typeface="Arial"/>
              <a:ea typeface="Arial"/>
            </a:endParaRPr>
          </a:p>
          <a:p>
            <a:pPr algn="l" defTabSz="457200">
              <a:lnSpc>
                <a:spcPct val="100000"/>
              </a:lnSpc>
              <a:spcBef>
                <a:spcPct val="0"/>
              </a:spcBef>
              <a:spcAft>
                <a:spcPct val="0"/>
              </a:spcAft>
            </a:pPr>
            <a:r>
              <a:rPr sz="1200" u="sng">
                <a:solidFill>
                  <a:srgbClr val="000000"/>
                </a:solidFill>
                <a:latin typeface="Arial"/>
                <a:ea typeface="Arial"/>
              </a:rPr>
              <a:t>Driven primarily by:</a:t>
            </a:r>
          </a:p>
          <a:p>
            <a:pPr algn="l" defTabSz="457200">
              <a:lnSpc>
                <a:spcPct val="100000"/>
              </a:lnSpc>
              <a:spcBef>
                <a:spcPct val="0"/>
              </a:spcBef>
              <a:spcAft>
                <a:spcPct val="0"/>
              </a:spcAft>
            </a:pPr>
            <a:endParaRPr sz="1000" b="1">
              <a:solidFill>
                <a:srgbClr val="000000"/>
              </a:solidFill>
              <a:latin typeface="Arial"/>
              <a:ea typeface="Arial"/>
            </a:endParaRPr>
          </a:p>
          <a:p>
            <a:pPr marL="285750" indent="-285877" algn="l" defTabSz="457200">
              <a:lnSpc>
                <a:spcPct val="100000"/>
              </a:lnSpc>
              <a:spcBef>
                <a:spcPct val="0"/>
              </a:spcBef>
              <a:spcAft>
                <a:spcPct val="0"/>
              </a:spcAft>
            </a:pPr>
            <a:r>
              <a:rPr sz="1000" u="sng">
                <a:solidFill>
                  <a:srgbClr val="000000"/>
                </a:solidFill>
                <a:latin typeface="Arial"/>
                <a:ea typeface="Arial"/>
              </a:rPr>
              <a:t>Decreases in:</a:t>
            </a:r>
          </a:p>
          <a:p>
            <a:pPr marL="285750" indent="-285877" algn="l" defTabSz="457200">
              <a:lnSpc>
                <a:spcPct val="100000"/>
              </a:lnSpc>
              <a:spcBef>
                <a:spcPct val="0"/>
              </a:spcBef>
              <a:spcAft>
                <a:spcPct val="0"/>
              </a:spcAft>
            </a:pPr>
            <a:r>
              <a:rPr sz="1000">
                <a:solidFill>
                  <a:srgbClr val="FFDE0F"/>
                </a:solidFill>
                <a:latin typeface="Wingdings"/>
                <a:ea typeface="Wingdings"/>
              </a:rPr>
              <a:t>n</a:t>
            </a:r>
            <a:r>
              <a:rPr sz="1200">
                <a:solidFill>
                  <a:srgbClr val="BFE4FF"/>
                </a:solidFill>
                <a:latin typeface="Wingdings"/>
                <a:ea typeface="Wingdings"/>
              </a:rPr>
              <a:t> </a:t>
            </a:r>
            <a:r>
              <a:rPr sz="1000">
                <a:solidFill>
                  <a:srgbClr val="000000"/>
                </a:solidFill>
                <a:latin typeface="Arial"/>
                <a:ea typeface="Arial"/>
              </a:rPr>
              <a:t>Other expense primarily due to a $1.2 million decrease in charitable contributions, $1.1 million for other real estate owned gains on sale and an $0.8 million contingent liability.</a:t>
            </a:r>
          </a:p>
          <a:p>
            <a:pPr marL="285750" indent="-285877" algn="l" defTabSz="457200">
              <a:lnSpc>
                <a:spcPct val="100000"/>
              </a:lnSpc>
              <a:spcBef>
                <a:spcPct val="0"/>
              </a:spcBef>
              <a:spcAft>
                <a:spcPct val="0"/>
              </a:spcAft>
            </a:pPr>
            <a:r>
              <a:rPr sz="1000">
                <a:solidFill>
                  <a:srgbClr val="0A2299"/>
                </a:solidFill>
                <a:latin typeface="Wingdings"/>
                <a:ea typeface="Wingdings"/>
              </a:rPr>
              <a:t>n</a:t>
            </a:r>
            <a:r>
              <a:rPr sz="1200">
                <a:solidFill>
                  <a:srgbClr val="BFE4FF"/>
                </a:solidFill>
                <a:latin typeface="Wingdings"/>
                <a:ea typeface="Wingdings"/>
              </a:rPr>
              <a:t> </a:t>
            </a:r>
            <a:r>
              <a:rPr sz="1000">
                <a:solidFill>
                  <a:srgbClr val="000000"/>
                </a:solidFill>
                <a:latin typeface="Arial"/>
                <a:ea typeface="Arial"/>
              </a:rPr>
              <a:t>Salaries and benefits of $3.5 million, primarily due to a decrease in variable compensation plan expense.</a:t>
            </a:r>
          </a:p>
          <a:p>
            <a:pPr marL="285750" indent="-285877" algn="l" defTabSz="457200">
              <a:lnSpc>
                <a:spcPct val="100000"/>
              </a:lnSpc>
              <a:spcBef>
                <a:spcPct val="0"/>
              </a:spcBef>
              <a:spcAft>
                <a:spcPct val="0"/>
              </a:spcAft>
            </a:pPr>
            <a:r>
              <a:rPr sz="1200">
                <a:solidFill>
                  <a:srgbClr val="CCEEFF"/>
                </a:solidFill>
                <a:latin typeface="Wingdings"/>
                <a:ea typeface="Wingdings"/>
              </a:rPr>
              <a:t>n </a:t>
            </a:r>
            <a:r>
              <a:rPr sz="1000">
                <a:solidFill>
                  <a:srgbClr val="000000"/>
                </a:solidFill>
                <a:latin typeface="Arial"/>
                <a:ea typeface="Arial"/>
              </a:rPr>
              <a:t>Other Outside Services driven by technology-related services.</a:t>
            </a: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endParaRPr sz="1200" i="1">
              <a:solidFill>
                <a:srgbClr val="000000"/>
              </a:solidFill>
              <a:latin typeface="Wingdings"/>
              <a:ea typeface="Wingdings"/>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r>
              <a:rPr sz="1000">
                <a:solidFill>
                  <a:srgbClr val="000000"/>
                </a:solidFill>
                <a:latin typeface="Arial"/>
                <a:ea typeface="Arial"/>
              </a:rPr>
              <a:t>.</a:t>
            </a: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endParaRPr sz="1000" i="1">
              <a:solidFill>
                <a:srgbClr val="000000"/>
              </a:solidFill>
              <a:latin typeface="Wingdings"/>
              <a:ea typeface="Wingdings"/>
            </a:endParaRPr>
          </a:p>
          <a:p>
            <a:pPr marL="285750" indent="-285877" algn="l" defTabSz="457200">
              <a:lnSpc>
                <a:spcPct val="100000"/>
              </a:lnSpc>
              <a:spcBef>
                <a:spcPct val="0"/>
              </a:spcBef>
              <a:spcAft>
                <a:spcPct val="0"/>
              </a:spcAft>
            </a:pPr>
            <a:endParaRPr sz="1000" i="1">
              <a:solidFill>
                <a:srgbClr val="000000"/>
              </a:solidFill>
              <a:latin typeface="Wingdings"/>
              <a:ea typeface="Wingdings"/>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r>
              <a:rPr sz="1000">
                <a:solidFill>
                  <a:srgbClr val="0A2299"/>
                </a:solidFill>
                <a:latin typeface="Wingdings"/>
                <a:ea typeface="Wingdings"/>
              </a:rPr>
              <a:t> </a:t>
            </a:r>
          </a:p>
          <a:p>
            <a:pPr marL="285750"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r>
              <a:rPr sz="1200">
                <a:solidFill>
                  <a:srgbClr val="FFDE0F"/>
                </a:solidFill>
                <a:latin typeface="Wingdings"/>
                <a:ea typeface="Wingdings"/>
              </a:rPr>
              <a:t> </a:t>
            </a:r>
          </a:p>
          <a:p>
            <a:pPr marL="285750" indent="-285877" algn="l" defTabSz="457200">
              <a:lnSpc>
                <a:spcPct val="100000"/>
              </a:lnSpc>
              <a:spcBef>
                <a:spcPct val="0"/>
              </a:spcBef>
              <a:spcAft>
                <a:spcPct val="0"/>
              </a:spcAft>
            </a:pPr>
            <a:r>
              <a:rPr sz="1200">
                <a:solidFill>
                  <a:srgbClr val="FFDE0F"/>
                </a:solidFill>
                <a:latin typeface="Wingdings"/>
                <a:ea typeface="Wingdings"/>
              </a:rPr>
              <a:t> </a:t>
            </a:r>
          </a:p>
          <a:p>
            <a:pPr marL="285750" algn="l" defTabSz="457200">
              <a:lnSpc>
                <a:spcPct val="100000"/>
              </a:lnSpc>
              <a:spcBef>
                <a:spcPct val="0"/>
              </a:spcBef>
              <a:spcAft>
                <a:spcPct val="0"/>
              </a:spcAft>
            </a:pPr>
            <a:endParaRPr sz="12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sp>
        <p:nvSpPr>
          <p:cNvPr id="9" name="New shape"/>
          <p:cNvSpPr/>
          <p:nvPr/>
        </p:nvSpPr>
        <p:spPr>
          <a:xfrm>
            <a:off x="1678813" y="6439281"/>
            <a:ext cx="4459224" cy="2769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ct val="0"/>
              </a:spcBef>
              <a:spcAft>
                <a:spcPct val="0"/>
              </a:spcAft>
            </a:pPr>
            <a:r>
              <a:rPr sz="1200" i="1" baseline="30000">
                <a:solidFill>
                  <a:srgbClr val="000000"/>
                </a:solidFill>
                <a:latin typeface="Calibri"/>
                <a:ea typeface="Calibri"/>
              </a:rPr>
              <a:t>(1) </a:t>
            </a:r>
            <a:r>
              <a:rPr sz="1200" i="1">
                <a:solidFill>
                  <a:srgbClr val="000000"/>
                </a:solidFill>
                <a:latin typeface="Calibri"/>
                <a:ea typeface="Calibri"/>
              </a:rPr>
              <a:t>Excluding merger-related expenses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4.238.148"/>
  <p:tag name="AS_RELEASE_DATE" val="2023.03.31"/>
  <p:tag name="AS_TITLE" val="Aspose.Slides for Java"/>
  <p:tag name="AS_VERSION" val="2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2781</Words>
  <Application>Microsoft Office PowerPoint</Application>
  <PresentationFormat>On-screen Show (4:3)</PresentationFormat>
  <Paragraphs>492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 99.2 3.31.23 Earnings CC Slides</dc:title>
  <dc:creator>Ehrhart, Yar</dc:creator>
  <cp:lastModifiedBy>Yaroslav Ehrhart</cp:lastModifiedBy>
  <cp:revision>2</cp:revision>
  <cp:lastPrinted>2023-04-18T19:08:02Z</cp:lastPrinted>
  <dcterms:created xsi:type="dcterms:W3CDTF">2023-04-18T19:08:02Z</dcterms:created>
  <dcterms:modified xsi:type="dcterms:W3CDTF">2023-04-18T19:12:13Z</dcterms:modified>
</cp:coreProperties>
</file>