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55.xml" ContentType="application/vnd.openxmlformats-officedocument.presentationml.tags+xml"/>
  <Override PartName="/ppt/notesSlides/notesSlide1.xml" ContentType="application/vnd.openxmlformats-officedocument.presentationml.notesSlide+xml"/>
  <Override PartName="/ppt/tags/tag156.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tags/tag15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9"/>
  </p:notesMasterIdLst>
  <p:handoutMasterIdLst>
    <p:handoutMasterId r:id="rId10"/>
  </p:handoutMasterIdLst>
  <p:sldIdLst>
    <p:sldId id="452" r:id="rId2"/>
    <p:sldId id="454" r:id="rId3"/>
    <p:sldId id="448" r:id="rId4"/>
    <p:sldId id="457" r:id="rId5"/>
    <p:sldId id="458" r:id="rId6"/>
    <p:sldId id="468" r:id="rId7"/>
    <p:sldId id="466" r:id="rId8"/>
  </p:sldIdLst>
  <p:sldSz cx="10058400" cy="7772400"/>
  <p:notesSz cx="7010400" cy="92964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971DE23-B574-45DF-B71E-7616F45FF4A9}">
          <p14:sldIdLst>
            <p14:sldId id="452"/>
            <p14:sldId id="454"/>
            <p14:sldId id="448"/>
            <p14:sldId id="457"/>
            <p14:sldId id="458"/>
            <p14:sldId id="468"/>
            <p14:sldId id="466"/>
          </p14:sldIdLst>
        </p14:section>
      </p14:sectionLst>
    </p:ext>
    <p:ext uri="{EFAFB233-063F-42B5-8137-9DF3F51BA10A}">
      <p15:sldGuideLst xmlns:p15="http://schemas.microsoft.com/office/powerpoint/2012/main">
        <p15:guide id="1" orient="horz" pos="6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77E1"/>
    <a:srgbClr val="D50F0F"/>
    <a:srgbClr val="D4EBFF"/>
    <a:srgbClr val="00539B"/>
    <a:srgbClr val="ED7D31"/>
    <a:srgbClr val="00245A"/>
    <a:srgbClr val="008ED4"/>
    <a:srgbClr val="035616"/>
    <a:srgbClr val="1669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90" autoAdjust="0"/>
    <p:restoredTop sz="94660"/>
  </p:normalViewPr>
  <p:slideViewPr>
    <p:cSldViewPr snapToGrid="0">
      <p:cViewPr varScale="1">
        <p:scale>
          <a:sx n="101" d="100"/>
          <a:sy n="101" d="100"/>
        </p:scale>
        <p:origin x="1482" y="102"/>
      </p:cViewPr>
      <p:guideLst>
        <p:guide orient="horz" pos="648"/>
        <p:guide pos="3168"/>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47860280905748E-2"/>
          <c:y val="1.8563109298837647E-2"/>
          <c:w val="0.89726034645669295"/>
          <c:h val="0.74926587056560401"/>
        </c:manualLayout>
      </c:layout>
      <c:barChart>
        <c:barDir val="col"/>
        <c:grouping val="clustered"/>
        <c:varyColors val="0"/>
        <c:ser>
          <c:idx val="0"/>
          <c:order val="0"/>
          <c:tx>
            <c:strRef>
              <c:f>Sheet1!$B$2</c:f>
              <c:strCache>
                <c:ptCount val="1"/>
                <c:pt idx="0">
                  <c:v>Book Value Per Share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2022Q4</c:v>
                </c:pt>
                <c:pt idx="2">
                  <c:v>2023Q1</c:v>
                </c:pt>
              </c:strCache>
            </c:strRef>
          </c:cat>
          <c:val>
            <c:numRef>
              <c:f>Sheet1!$B$7:$B$9</c:f>
              <c:numCache>
                <c:formatCode>_("$"* #,##0.00_);_("$"* \(#,##0.00\);_("$"* "-"??_);_(@_)</c:formatCode>
                <c:ptCount val="3"/>
                <c:pt idx="0">
                  <c:v>17.579999999999998</c:v>
                </c:pt>
                <c:pt idx="1">
                  <c:v>17.73</c:v>
                </c:pt>
                <c:pt idx="2">
                  <c:v>18.02</c:v>
                </c:pt>
              </c:numCache>
            </c:numRef>
          </c:val>
          <c:extLst>
            <c:ext xmlns:c16="http://schemas.microsoft.com/office/drawing/2014/chart" uri="{C3380CC4-5D6E-409C-BE32-E72D297353CC}">
              <c16:uniqueId val="{00000000-D033-47A0-84C4-25D73211FF09}"/>
            </c:ext>
          </c:extLst>
        </c:ser>
        <c:ser>
          <c:idx val="1"/>
          <c:order val="1"/>
          <c:tx>
            <c:strRef>
              <c:f>Sheet1!$C$2</c:f>
              <c:strCache>
                <c:ptCount val="1"/>
                <c:pt idx="0">
                  <c:v>Tangible Book Value Per Share *</c:v>
                </c:pt>
              </c:strCache>
            </c:strRef>
          </c:tx>
          <c:spPr>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2022Q4</c:v>
                </c:pt>
                <c:pt idx="2">
                  <c:v>2023Q1</c:v>
                </c:pt>
              </c:strCache>
            </c:strRef>
          </c:cat>
          <c:val>
            <c:numRef>
              <c:f>Sheet1!$C$7:$C$9</c:f>
              <c:numCache>
                <c:formatCode>_("$"* #,##0.00_);_("$"* \(#,##0.00\);_("$"* "-"??_);_(@_)</c:formatCode>
                <c:ptCount val="3"/>
                <c:pt idx="0">
                  <c:v>14.75</c:v>
                </c:pt>
                <c:pt idx="1">
                  <c:v>14.92</c:v>
                </c:pt>
                <c:pt idx="2">
                  <c:v>15.2</c:v>
                </c:pt>
              </c:numCache>
            </c:numRef>
          </c:val>
          <c:extLst>
            <c:ext xmlns:c16="http://schemas.microsoft.com/office/drawing/2014/chart" uri="{C3380CC4-5D6E-409C-BE32-E72D297353CC}">
              <c16:uniqueId val="{00000000-554E-476C-BCB5-B61C1CD68253}"/>
            </c:ext>
          </c:extLst>
        </c:ser>
        <c:dLbls>
          <c:dLblPos val="outEnd"/>
          <c:showLegendKey val="0"/>
          <c:showVal val="1"/>
          <c:showCatName val="0"/>
          <c:showSerName val="0"/>
          <c:showPercent val="0"/>
          <c:showBubbleSize val="0"/>
        </c:dLbls>
        <c:gapWidth val="100"/>
        <c:overlap val="-24"/>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20"/>
          <c:min val="0"/>
        </c:scaling>
        <c:delete val="0"/>
        <c:axPos val="l"/>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5"/>
      </c:valAx>
      <c:spPr>
        <a:noFill/>
        <a:ln>
          <a:noFill/>
        </a:ln>
        <a:effectLst>
          <a:glow rad="127000">
            <a:schemeClr val="accent1">
              <a:alpha val="95000"/>
            </a:schemeClr>
          </a:glow>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73960677948882"/>
          <c:y val="2.9254222856924045E-2"/>
          <c:w val="0.89726034645669295"/>
          <c:h val="0.74926587056560401"/>
        </c:manualLayout>
      </c:layout>
      <c:barChart>
        <c:barDir val="col"/>
        <c:grouping val="clustered"/>
        <c:varyColors val="0"/>
        <c:ser>
          <c:idx val="0"/>
          <c:order val="0"/>
          <c:tx>
            <c:strRef>
              <c:f>Sheet1!$B$2</c:f>
              <c:strCache>
                <c:ptCount val="1"/>
                <c:pt idx="0">
                  <c:v>Diluted Earnings per share</c:v>
                </c:pt>
              </c:strCache>
            </c:strRef>
          </c:tx>
          <c:spPr>
            <a:solidFill>
              <a:srgbClr val="FFC000">
                <a:alpha val="89804"/>
              </a:srgbClr>
            </a:solidFill>
            <a:ln>
              <a:noFill/>
            </a:ln>
            <a:effectLst>
              <a:outerShdw blurRad="57150" dist="19050" dir="5400000" algn="ctr" rotWithShape="0">
                <a:srgbClr val="000000">
                  <a:alpha val="63000"/>
                </a:srgbClr>
              </a:outerShdw>
            </a:effectLst>
          </c:spPr>
          <c:invertIfNegative val="0"/>
          <c:dLbls>
            <c:numFmt formatCode="&quot;$&quot;#,##0.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20222Q4</c:v>
                </c:pt>
                <c:pt idx="2">
                  <c:v>2023Q1</c:v>
                </c:pt>
              </c:strCache>
            </c:strRef>
          </c:cat>
          <c:val>
            <c:numRef>
              <c:f>Sheet1!$B$7:$B$9</c:f>
              <c:numCache>
                <c:formatCode>"$"#,##0_);[Red]\("$"#,##0\)</c:formatCode>
                <c:ptCount val="3"/>
                <c:pt idx="0">
                  <c:v>0.26</c:v>
                </c:pt>
                <c:pt idx="1">
                  <c:v>0.26</c:v>
                </c:pt>
                <c:pt idx="2">
                  <c:v>0.26</c:v>
                </c:pt>
              </c:numCache>
            </c:numRef>
          </c:val>
          <c:extLst>
            <c:ext xmlns:c16="http://schemas.microsoft.com/office/drawing/2014/chart" uri="{C3380CC4-5D6E-409C-BE32-E72D297353CC}">
              <c16:uniqueId val="{00000000-EF97-4A97-AE58-3B80CB897B15}"/>
            </c:ext>
          </c:extLst>
        </c:ser>
        <c:ser>
          <c:idx val="1"/>
          <c:order val="1"/>
          <c:tx>
            <c:strRef>
              <c:f>Sheet1!$C$2</c:f>
              <c:strCache>
                <c:ptCount val="1"/>
                <c:pt idx="0">
                  <c:v>Adjusted diluted earnings per share*</c:v>
                </c:pt>
              </c:strCache>
            </c:strRef>
          </c:tx>
          <c:spPr>
            <a:solidFill>
              <a:srgbClr val="1F497D">
                <a:lumMod val="60000"/>
                <a:lumOff val="40000"/>
              </a:srgbClr>
            </a:solidFill>
            <a:ln>
              <a:noFill/>
            </a:ln>
            <a:effectLst>
              <a:outerShdw blurRad="57150" dist="19050" dir="5400000" algn="ctr" rotWithShape="0">
                <a:srgbClr val="000000">
                  <a:alpha val="63000"/>
                </a:srgbClr>
              </a:outerShdw>
            </a:effectLst>
          </c:spPr>
          <c:invertIfNegative val="0"/>
          <c:dLbls>
            <c:numFmt formatCode="_(&quot;$&quot;* #,##0.00_);_(&quot;$&quot;* \(#,##0.00\);_(&quot;$&quot;* &quot;-&quot;??_);_(@_)"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20222Q4</c:v>
                </c:pt>
                <c:pt idx="2">
                  <c:v>2023Q1</c:v>
                </c:pt>
              </c:strCache>
            </c:strRef>
          </c:cat>
          <c:val>
            <c:numRef>
              <c:f>Sheet1!$C$7:$C$9</c:f>
              <c:numCache>
                <c:formatCode>"$"#,##0_);[Red]\("$"#,##0\)</c:formatCode>
                <c:ptCount val="3"/>
                <c:pt idx="0">
                  <c:v>0.22</c:v>
                </c:pt>
                <c:pt idx="1">
                  <c:v>0.26</c:v>
                </c:pt>
                <c:pt idx="2">
                  <c:v>0.26</c:v>
                </c:pt>
              </c:numCache>
            </c:numRef>
          </c:val>
          <c:extLst>
            <c:ext xmlns:c16="http://schemas.microsoft.com/office/drawing/2014/chart" uri="{C3380CC4-5D6E-409C-BE32-E72D297353CC}">
              <c16:uniqueId val="{00000000-5A9D-4772-90AA-A3FCD961CB4B}"/>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max val="0.4"/>
          <c:min val="1.0000000000000002E-3"/>
        </c:scaling>
        <c:delete val="0"/>
        <c:axPos val="l"/>
        <c:numFmt formatCode="&quot;$&quot;#,##0.00_);\(&quot;$&quot;#,##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0.1"/>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89147504360697"/>
          <c:y val="4.8325125633132411E-2"/>
          <c:w val="0.89726034645669295"/>
          <c:h val="0.74926587056560401"/>
        </c:manualLayout>
      </c:layout>
      <c:barChart>
        <c:barDir val="col"/>
        <c:grouping val="clustered"/>
        <c:varyColors val="0"/>
        <c:ser>
          <c:idx val="0"/>
          <c:order val="0"/>
          <c:tx>
            <c:strRef>
              <c:f>Sheet1!$B$2</c:f>
              <c:strCache>
                <c:ptCount val="1"/>
                <c:pt idx="0">
                  <c:v>Net Earnings</c:v>
                </c:pt>
              </c:strCache>
            </c:strRef>
          </c:tx>
          <c:spPr>
            <a:solidFill>
              <a:srgbClr val="FFC000">
                <a:alpha val="89804"/>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20222Q4</c:v>
                </c:pt>
                <c:pt idx="2">
                  <c:v>2023Q1</c:v>
                </c:pt>
              </c:strCache>
            </c:strRef>
          </c:cat>
          <c:val>
            <c:numRef>
              <c:f>Sheet1!$B$7:$B$9</c:f>
              <c:numCache>
                <c:formatCode>"$"#,##0_);[Red]\("$"#,##0\)</c:formatCode>
                <c:ptCount val="3"/>
                <c:pt idx="0">
                  <c:v>1791</c:v>
                </c:pt>
                <c:pt idx="1">
                  <c:v>1699</c:v>
                </c:pt>
                <c:pt idx="2">
                  <c:v>1722</c:v>
                </c:pt>
              </c:numCache>
            </c:numRef>
          </c:val>
          <c:extLst>
            <c:ext xmlns:c16="http://schemas.microsoft.com/office/drawing/2014/chart" uri="{C3380CC4-5D6E-409C-BE32-E72D297353CC}">
              <c16:uniqueId val="{00000000-CBF4-4CCB-8331-9B87B1C2057F}"/>
            </c:ext>
          </c:extLst>
        </c:ser>
        <c:ser>
          <c:idx val="1"/>
          <c:order val="1"/>
          <c:tx>
            <c:strRef>
              <c:f>Sheet1!$C$2</c:f>
              <c:strCache>
                <c:ptCount val="1"/>
                <c:pt idx="0">
                  <c:v>Adjusted Net Earnings*</c:v>
                </c:pt>
              </c:strCache>
            </c:strRef>
          </c:tx>
          <c:spPr>
            <a:solidFill>
              <a:srgbClr val="1F497D">
                <a:lumMod val="60000"/>
                <a:lumOff val="40000"/>
              </a:srgb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Sheet1!$A$7:$A$9</c:f>
              <c:strCache>
                <c:ptCount val="3"/>
                <c:pt idx="0">
                  <c:v>2022Q1</c:v>
                </c:pt>
                <c:pt idx="1">
                  <c:v>20222Q4</c:v>
                </c:pt>
                <c:pt idx="2">
                  <c:v>2023Q1</c:v>
                </c:pt>
              </c:strCache>
            </c:strRef>
          </c:cat>
          <c:val>
            <c:numRef>
              <c:f>Sheet1!$C$7:$C$9</c:f>
              <c:numCache>
                <c:formatCode>"$"#,##0_);[Red]\("$"#,##0\)</c:formatCode>
                <c:ptCount val="3"/>
                <c:pt idx="0">
                  <c:v>1537</c:v>
                </c:pt>
                <c:pt idx="1">
                  <c:v>1699</c:v>
                </c:pt>
                <c:pt idx="2">
                  <c:v>1722</c:v>
                </c:pt>
              </c:numCache>
            </c:numRef>
          </c:val>
          <c:extLst>
            <c:ext xmlns:c16="http://schemas.microsoft.com/office/drawing/2014/chart" uri="{C3380CC4-5D6E-409C-BE32-E72D297353CC}">
              <c16:uniqueId val="{00000001-CBF4-4CCB-8331-9B87B1C2057F}"/>
            </c:ext>
          </c:extLst>
        </c:ser>
        <c:dLbls>
          <c:showLegendKey val="0"/>
          <c:showVal val="0"/>
          <c:showCatName val="0"/>
          <c:showSerName val="0"/>
          <c:showPercent val="0"/>
          <c:showBubbleSize val="0"/>
        </c:dLbls>
        <c:gapWidth val="100"/>
        <c:overlap val="-25"/>
        <c:axId val="933384991"/>
        <c:axId val="568722479"/>
      </c:barChart>
      <c:catAx>
        <c:axId val="9333849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8722479"/>
        <c:crosses val="autoZero"/>
        <c:auto val="1"/>
        <c:lblAlgn val="ctr"/>
        <c:lblOffset val="100"/>
        <c:noMultiLvlLbl val="0"/>
      </c:catAx>
      <c:valAx>
        <c:axId val="568722479"/>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33384991"/>
        <c:crosses val="autoZero"/>
        <c:crossBetween val="between"/>
        <c:majorUnit val="500"/>
        <c:minorUnit val="50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709483952918063"/>
          <c:y val="0.19625788963879517"/>
          <c:w val="0.65359030912062721"/>
          <c:h val="0.54311863360829893"/>
        </c:manualLayout>
      </c:layout>
      <c:pieChart>
        <c:varyColors val="1"/>
        <c:ser>
          <c:idx val="0"/>
          <c:order val="0"/>
          <c:tx>
            <c:strRef>
              <c:f>'Loan Portfolio'!$B$1</c:f>
              <c:strCache>
                <c:ptCount val="1"/>
                <c:pt idx="0">
                  <c:v>12/31/2022</c:v>
                </c:pt>
              </c:strCache>
            </c:strRef>
          </c:tx>
          <c:dPt>
            <c:idx val="0"/>
            <c:bubble3D val="0"/>
            <c:spPr>
              <a:solidFill>
                <a:srgbClr val="1F497D">
                  <a:lumMod val="50000"/>
                </a:srgb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940-4E4C-94E4-E76EF28D7336}"/>
              </c:ext>
            </c:extLst>
          </c:dPt>
          <c:dPt>
            <c:idx val="1"/>
            <c:bubble3D val="0"/>
            <c:spPr>
              <a:solidFill>
                <a:srgbClr val="0077E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940-4E4C-94E4-E76EF28D7336}"/>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940-4E4C-94E4-E76EF28D7336}"/>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0-F2F1-4C1A-B9EF-EF6ECBEEC41D}"/>
              </c:ext>
            </c:extLst>
          </c:dPt>
          <c:dLbls>
            <c:dLbl>
              <c:idx val="0"/>
              <c:layout>
                <c:manualLayout>
                  <c:x val="-8.1346067751081885E-2"/>
                  <c:y val="-0.24665940194975627"/>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3607629370160996"/>
                      <c:h val="0.10096530902387202"/>
                    </c:manualLayout>
                  </c15:layout>
                </c:ext>
                <c:ext xmlns:c16="http://schemas.microsoft.com/office/drawing/2014/chart" uri="{C3380CC4-5D6E-409C-BE32-E72D297353CC}">
                  <c16:uniqueId val="{00000001-E940-4E4C-94E4-E76EF28D7336}"/>
                </c:ext>
              </c:extLst>
            </c:dLbl>
            <c:dLbl>
              <c:idx val="1"/>
              <c:layout>
                <c:manualLayout>
                  <c:x val="0.17658796163962689"/>
                  <c:y val="0.1076613470191224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8720111112808409"/>
                      <c:h val="0.15552880108736408"/>
                    </c:manualLayout>
                  </c15:layout>
                </c:ext>
                <c:ext xmlns:c16="http://schemas.microsoft.com/office/drawing/2014/chart" uri="{C3380CC4-5D6E-409C-BE32-E72D297353CC}">
                  <c16:uniqueId val="{00000003-E940-4E4C-94E4-E76EF28D7336}"/>
                </c:ext>
              </c:extLst>
            </c:dLbl>
            <c:dLbl>
              <c:idx val="2"/>
              <c:layout>
                <c:manualLayout>
                  <c:x val="-4.9349087943078546E-2"/>
                  <c:y val="5.97562023497060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427168585720541"/>
                      <c:h val="0.14433332552180977"/>
                    </c:manualLayout>
                  </c15:layout>
                </c:ext>
                <c:ext xmlns:c16="http://schemas.microsoft.com/office/drawing/2014/chart" uri="{C3380CC4-5D6E-409C-BE32-E72D297353CC}">
                  <c16:uniqueId val="{00000005-E940-4E4C-94E4-E76EF28D7336}"/>
                </c:ext>
              </c:extLst>
            </c:dLbl>
            <c:dLbl>
              <c:idx val="3"/>
              <c:layout>
                <c:manualLayout>
                  <c:x val="1.9400089538874767E-2"/>
                  <c:y val="-4.4642857142857144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4723163894917546"/>
                      <c:h val="9.8251585739282596E-2"/>
                    </c:manualLayout>
                  </c15:layout>
                </c:ext>
                <c:ext xmlns:c16="http://schemas.microsoft.com/office/drawing/2014/chart" uri="{C3380CC4-5D6E-409C-BE32-E72D297353CC}">
                  <c16:uniqueId val="{00000000-F2F1-4C1A-B9EF-EF6ECBEEC41D}"/>
                </c:ext>
              </c:extLst>
            </c:dLbl>
            <c:spPr>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Portfolio'!$A$2:$A$5</c:f>
              <c:strCache>
                <c:ptCount val="4"/>
                <c:pt idx="0">
                  <c:v>Commercial real estate (owner occupied)</c:v>
                </c:pt>
                <c:pt idx="1">
                  <c:v>Commercial  real estate (non-owner occupied)</c:v>
                </c:pt>
                <c:pt idx="2">
                  <c:v>Residential mortgage 1-4 family</c:v>
                </c:pt>
                <c:pt idx="3">
                  <c:v>Construction, Land and AD</c:v>
                </c:pt>
              </c:strCache>
            </c:strRef>
          </c:cat>
          <c:val>
            <c:numRef>
              <c:f>'Loan Portfolio'!$B$2:$B$5</c:f>
              <c:numCache>
                <c:formatCode>_(* #,##0_);_(* \(#,##0\);_(* "-"??_);_(@_)</c:formatCode>
                <c:ptCount val="4"/>
                <c:pt idx="0" formatCode="_(&quot;$&quot;* #,##0_);_(&quot;$&quot;* \(#,##0\);_(&quot;$&quot;* &quot;&quot;_);_(@_)">
                  <c:v>161860</c:v>
                </c:pt>
                <c:pt idx="1">
                  <c:v>147355</c:v>
                </c:pt>
                <c:pt idx="2" formatCode="_(* #,##0_);_(* \(#,##0\);_(* &quot;—&quot;_);_(@_)">
                  <c:v>51677</c:v>
                </c:pt>
                <c:pt idx="3" formatCode="_(* #,##0_);_(* \(#,##0\);_(* &quot;—&quot;_);_(@_)">
                  <c:v>37615</c:v>
                </c:pt>
              </c:numCache>
            </c:numRef>
          </c:val>
          <c:extLst>
            <c:ext xmlns:c16="http://schemas.microsoft.com/office/drawing/2014/chart" uri="{C3380CC4-5D6E-409C-BE32-E72D297353CC}">
              <c16:uniqueId val="{0000000E-E940-4E4C-94E4-E76EF28D7336}"/>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244916218634359"/>
          <c:y val="0.17145630233720785"/>
          <c:w val="0.68343660071889611"/>
          <c:h val="0.56792022090988625"/>
        </c:manualLayout>
      </c:layout>
      <c:pieChart>
        <c:varyColors val="1"/>
        <c:ser>
          <c:idx val="0"/>
          <c:order val="0"/>
          <c:tx>
            <c:strRef>
              <c:f>'Loan Portfolio'!$B$1</c:f>
              <c:strCache>
                <c:ptCount val="1"/>
                <c:pt idx="0">
                  <c:v>12/31/2022</c:v>
                </c:pt>
              </c:strCache>
            </c:strRef>
          </c:tx>
          <c:dPt>
            <c:idx val="0"/>
            <c:bubble3D val="0"/>
            <c:spPr>
              <a:solidFill>
                <a:schemeClr val="accent1"/>
              </a:solidFill>
              <a:ln>
                <a:noFill/>
              </a:ln>
              <a:effectLst>
                <a:outerShdw blurRad="63500" sx="106000" sy="106000" algn="ctr" rotWithShape="0">
                  <a:prstClr val="black">
                    <a:alpha val="20000"/>
                  </a:prstClr>
                </a:outerShdw>
              </a:effectLst>
            </c:spPr>
            <c:extLst>
              <c:ext xmlns:c16="http://schemas.microsoft.com/office/drawing/2014/chart" uri="{C3380CC4-5D6E-409C-BE32-E72D297353CC}">
                <c16:uniqueId val="{00000001-FBCC-42BE-9C6D-682FEC6D01D7}"/>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FBCC-42BE-9C6D-682FEC6D01D7}"/>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FBCC-42BE-9C6D-682FEC6D01D7}"/>
              </c:ext>
            </c:extLst>
          </c:dPt>
          <c:dLbls>
            <c:dLbl>
              <c:idx val="0"/>
              <c:layout>
                <c:manualLayout>
                  <c:x val="-0.103024345878568"/>
                  <c:y val="-0.47731426149856265"/>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967574953668426"/>
                      <c:h val="0.17537007092863391"/>
                    </c:manualLayout>
                  </c15:layout>
                </c:ext>
                <c:ext xmlns:c16="http://schemas.microsoft.com/office/drawing/2014/chart" uri="{C3380CC4-5D6E-409C-BE32-E72D297353CC}">
                  <c16:uniqueId val="{00000001-FBCC-42BE-9C6D-682FEC6D01D7}"/>
                </c:ext>
              </c:extLst>
            </c:dLbl>
            <c:dLbl>
              <c:idx val="1"/>
              <c:layout>
                <c:manualLayout>
                  <c:x val="1.9894903451946888E-2"/>
                  <c:y val="5.9748390826145819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10793610476108"/>
                      <c:h val="0.12576689632545932"/>
                    </c:manualLayout>
                  </c15:layout>
                </c:ext>
                <c:ext xmlns:c16="http://schemas.microsoft.com/office/drawing/2014/chart" uri="{C3380CC4-5D6E-409C-BE32-E72D297353CC}">
                  <c16:uniqueId val="{00000003-FBCC-42BE-9C6D-682FEC6D01D7}"/>
                </c:ext>
              </c:extLst>
            </c:dLbl>
            <c:dLbl>
              <c:idx val="2"/>
              <c:layout>
                <c:manualLayout>
                  <c:x val="4.6019103976724568E-2"/>
                  <c:y val="-2.573115860517435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857449270454093"/>
                      <c:h val="0.15116274528183976"/>
                    </c:manualLayout>
                  </c15:layout>
                </c:ext>
                <c:ext xmlns:c16="http://schemas.microsoft.com/office/drawing/2014/chart" uri="{C3380CC4-5D6E-409C-BE32-E72D297353CC}">
                  <c16:uniqueId val="{00000005-FBCC-42BE-9C6D-682FEC6D01D7}"/>
                </c:ext>
              </c:extLst>
            </c:dLbl>
            <c:spPr>
              <a:ln>
                <a:noFill/>
              </a:ln>
              <a:effectLst/>
            </c:spPr>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'Loan Portfolio'!$A$2:$A$4</c:f>
              <c:strCache>
                <c:ptCount val="3"/>
                <c:pt idx="0">
                  <c:v>Real Estate</c:v>
                </c:pt>
                <c:pt idx="1">
                  <c:v>Consumer Installment</c:v>
                </c:pt>
                <c:pt idx="2">
                  <c:v>Commercial and industrial</c:v>
                </c:pt>
              </c:strCache>
            </c:strRef>
          </c:cat>
          <c:val>
            <c:numRef>
              <c:f>'Loan Portfolio'!$B$2:$B$4</c:f>
              <c:numCache>
                <c:formatCode>_(* #,##0_);_(* \(#,##0\);_(* "-"??_);_(@_)</c:formatCode>
                <c:ptCount val="3"/>
                <c:pt idx="0" formatCode="_(&quot;$&quot;* #,##0_);_(&quot;$&quot;* \(#,##0\);_(&quot;$&quot;* &quot;&quot;_);_(@_)">
                  <c:v>398508</c:v>
                </c:pt>
                <c:pt idx="1">
                  <c:v>111576</c:v>
                </c:pt>
                <c:pt idx="2" formatCode="_(* #,##0_);_(* \(#,##0\);_(* &quot;—&quot;_);_(@_)">
                  <c:v>151343</c:v>
                </c:pt>
              </c:numCache>
            </c:numRef>
          </c:val>
          <c:extLst>
            <c:ext xmlns:c16="http://schemas.microsoft.com/office/drawing/2014/chart" uri="{C3380CC4-5D6E-409C-BE32-E72D297353CC}">
              <c16:uniqueId val="{0000000E-FBCC-42BE-9C6D-682FEC6D01D7}"/>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8B49-4893-B3F6-CB0136E71064}"/>
              </c:ext>
            </c:extLst>
          </c:dPt>
          <c:dPt>
            <c:idx val="1"/>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8B49-4893-B3F6-CB0136E71064}"/>
              </c:ext>
            </c:extLst>
          </c:dPt>
          <c:dPt>
            <c:idx val="2"/>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8B49-4893-B3F6-CB0136E71064}"/>
              </c:ext>
            </c:extLst>
          </c:dPt>
          <c:dPt>
            <c:idx val="3"/>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8B49-4893-B3F6-CB0136E71064}"/>
              </c:ext>
            </c:extLst>
          </c:dPt>
          <c:dPt>
            <c:idx val="4"/>
            <c:bubble3D val="0"/>
            <c:spPr>
              <a:solidFill>
                <a:schemeClr val="accent3">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8B49-4893-B3F6-CB0136E71064}"/>
              </c:ext>
            </c:extLst>
          </c:dPt>
          <c:dLbls>
            <c:dLbl>
              <c:idx val="0"/>
              <c:layout>
                <c:manualLayout>
                  <c:x val="7.1478208980827074E-2"/>
                  <c:y val="-4.770885898569964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9.8308544765237676E-2"/>
                      <c:h val="0.14732338145231846"/>
                    </c:manualLayout>
                  </c15:layout>
                </c:ext>
                <c:ext xmlns:c16="http://schemas.microsoft.com/office/drawing/2014/chart" uri="{C3380CC4-5D6E-409C-BE32-E72D297353CC}">
                  <c16:uniqueId val="{00000001-8B49-4893-B3F6-CB0136E71064}"/>
                </c:ext>
              </c:extLst>
            </c:dLbl>
            <c:dLbl>
              <c:idx val="1"/>
              <c:layout>
                <c:manualLayout>
                  <c:x val="3.3486733177170061E-2"/>
                  <c:y val="2.6266052680914885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187076077855854"/>
                      <c:h val="0.15803278496437945"/>
                    </c:manualLayout>
                  </c15:layout>
                </c:ext>
                <c:ext xmlns:c16="http://schemas.microsoft.com/office/drawing/2014/chart" uri="{C3380CC4-5D6E-409C-BE32-E72D297353CC}">
                  <c16:uniqueId val="{00000003-8B49-4893-B3F6-CB0136E71064}"/>
                </c:ext>
              </c:extLst>
            </c:dLbl>
            <c:dLbl>
              <c:idx val="2"/>
              <c:layout>
                <c:manualLayout>
                  <c:x val="3.833657324390894E-2"/>
                  <c:y val="3.389932001339690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0365819527935351"/>
                      <c:h val="0.1729137373453318"/>
                    </c:manualLayout>
                  </c15:layout>
                </c:ext>
                <c:ext xmlns:c16="http://schemas.microsoft.com/office/drawing/2014/chart" uri="{C3380CC4-5D6E-409C-BE32-E72D297353CC}">
                  <c16:uniqueId val="{00000005-8B49-4893-B3F6-CB0136E71064}"/>
                </c:ext>
              </c:extLst>
            </c:dLbl>
            <c:dLbl>
              <c:idx val="3"/>
              <c:layout>
                <c:manualLayout>
                  <c:x val="-3.2433513015174179E-2"/>
                  <c:y val="-3.4983908261467404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777878907609667"/>
                      <c:h val="0.15217023653293338"/>
                    </c:manualLayout>
                  </c15:layout>
                </c:ext>
                <c:ext xmlns:c16="http://schemas.microsoft.com/office/drawing/2014/chart" uri="{C3380CC4-5D6E-409C-BE32-E72D297353CC}">
                  <c16:uniqueId val="{00000007-8B49-4893-B3F6-CB0136E71064}"/>
                </c:ext>
              </c:extLst>
            </c:dLbl>
            <c:dLbl>
              <c:idx val="4"/>
              <c:layout>
                <c:manualLayout>
                  <c:x val="-5.4199005553589592E-2"/>
                  <c:y val="-1.1889721231213242E-2"/>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tx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8890017780035559"/>
                      <c:h val="0.15320643513310836"/>
                    </c:manualLayout>
                  </c15:layout>
                </c:ext>
                <c:ext xmlns:c16="http://schemas.microsoft.com/office/drawing/2014/chart" uri="{C3380CC4-5D6E-409C-BE32-E72D297353CC}">
                  <c16:uniqueId val="{00000009-8B49-4893-B3F6-CB0136E71064}"/>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tx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'Deposit Mix'!$A$2:$A$6</c:f>
              <c:strCache>
                <c:ptCount val="5"/>
                <c:pt idx="0">
                  <c:v>Savings accounts</c:v>
                </c:pt>
                <c:pt idx="1">
                  <c:v>Money market accounts</c:v>
                </c:pt>
                <c:pt idx="2">
                  <c:v>Interest-bearing checking</c:v>
                </c:pt>
                <c:pt idx="3">
                  <c:v>Non-interest-bearing checking</c:v>
                </c:pt>
                <c:pt idx="4">
                  <c:v>Certificate of deposits</c:v>
                </c:pt>
              </c:strCache>
            </c:strRef>
          </c:cat>
          <c:val>
            <c:numRef>
              <c:f>'Deposit Mix'!$B$2:$B$6</c:f>
              <c:numCache>
                <c:formatCode>_(* #,##0_);_(* \(#,##0\);_(* "-"??_);_(@_)</c:formatCode>
                <c:ptCount val="5"/>
                <c:pt idx="0" formatCode="_(&quot;$&quot;* #,##0_);_(&quot;$&quot;* \(#,##0\);_(&quot;$&quot;* &quot;-&quot;_);_(@_)">
                  <c:v>92382</c:v>
                </c:pt>
                <c:pt idx="1">
                  <c:v>134872</c:v>
                </c:pt>
                <c:pt idx="2">
                  <c:v>97537</c:v>
                </c:pt>
                <c:pt idx="3">
                  <c:v>183862</c:v>
                </c:pt>
                <c:pt idx="4">
                  <c:v>242186</c:v>
                </c:pt>
              </c:numCache>
            </c:numRef>
          </c:val>
          <c:extLst>
            <c:ext xmlns:c16="http://schemas.microsoft.com/office/drawing/2014/chart" uri="{C3380CC4-5D6E-409C-BE32-E72D297353CC}">
              <c16:uniqueId val="{0000000A-8B49-4893-B3F6-CB0136E71064}"/>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3"/>
            <a:ext cx="3037523" cy="466247"/>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sz="quarter" idx="1"/>
          </p:nvPr>
        </p:nvSpPr>
        <p:spPr>
          <a:xfrm>
            <a:off x="3971302" y="3"/>
            <a:ext cx="3037523" cy="466247"/>
          </a:xfrm>
          <a:prstGeom prst="rect">
            <a:avLst/>
          </a:prstGeom>
        </p:spPr>
        <p:txBody>
          <a:bodyPr vert="horz" lIns="91909" tIns="45956" rIns="91909" bIns="45956" rtlCol="0"/>
          <a:lstStyle>
            <a:lvl1pPr algn="r">
              <a:defRPr sz="1300"/>
            </a:lvl1pPr>
          </a:lstStyle>
          <a:p>
            <a:fld id="{9DA7E85F-53F8-4749-9126-D81EAA869503}" type="datetimeFigureOut">
              <a:rPr lang="en-US" smtClean="0"/>
              <a:t>4/26/2023</a:t>
            </a:fld>
            <a:endParaRPr lang="en-US" dirty="0"/>
          </a:p>
        </p:txBody>
      </p:sp>
      <p:sp>
        <p:nvSpPr>
          <p:cNvPr id="4" name="Footer Placeholder 3"/>
          <p:cNvSpPr>
            <a:spLocks noGrp="1"/>
          </p:cNvSpPr>
          <p:nvPr>
            <p:ph type="ftr" sz="quarter" idx="2"/>
          </p:nvPr>
        </p:nvSpPr>
        <p:spPr>
          <a:xfrm>
            <a:off x="9" y="8830164"/>
            <a:ext cx="3037523" cy="466247"/>
          </a:xfrm>
          <a:prstGeom prst="rect">
            <a:avLst/>
          </a:prstGeom>
        </p:spPr>
        <p:txBody>
          <a:bodyPr vert="horz" lIns="91909" tIns="45956" rIns="91909" bIns="45956"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1302" y="8830164"/>
            <a:ext cx="3037523" cy="466247"/>
          </a:xfrm>
          <a:prstGeom prst="rect">
            <a:avLst/>
          </a:prstGeom>
        </p:spPr>
        <p:txBody>
          <a:bodyPr vert="horz" lIns="91909" tIns="45956" rIns="91909" bIns="45956" rtlCol="0" anchor="b"/>
          <a:lstStyle>
            <a:lvl1pPr algn="r">
              <a:defRPr sz="1300"/>
            </a:lvl1pPr>
          </a:lstStyle>
          <a:p>
            <a:fld id="{B28C5044-CCDF-42E7-8EDA-1FF3A1DFE6E5}" type="slidenum">
              <a:rPr lang="en-US" smtClean="0"/>
              <a:t>‹#›</a:t>
            </a:fld>
            <a:endParaRPr lang="en-US" dirty="0"/>
          </a:p>
        </p:txBody>
      </p:sp>
    </p:spTree>
    <p:extLst>
      <p:ext uri="{BB962C8B-B14F-4D97-AF65-F5344CB8AC3E}">
        <p14:creationId xmlns:p14="http://schemas.microsoft.com/office/powerpoint/2010/main" val="67885126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3"/>
            <a:ext cx="3037523" cy="466247"/>
          </a:xfrm>
          <a:prstGeom prst="rect">
            <a:avLst/>
          </a:prstGeom>
        </p:spPr>
        <p:txBody>
          <a:bodyPr vert="horz" lIns="91909" tIns="45956" rIns="91909" bIns="45956" rtlCol="0"/>
          <a:lstStyle>
            <a:lvl1pPr algn="l">
              <a:defRPr sz="1300"/>
            </a:lvl1pPr>
          </a:lstStyle>
          <a:p>
            <a:endParaRPr lang="en-US" dirty="0"/>
          </a:p>
        </p:txBody>
      </p:sp>
      <p:sp>
        <p:nvSpPr>
          <p:cNvPr id="3" name="Date Placeholder 2"/>
          <p:cNvSpPr>
            <a:spLocks noGrp="1"/>
          </p:cNvSpPr>
          <p:nvPr>
            <p:ph type="dt" idx="1"/>
          </p:nvPr>
        </p:nvSpPr>
        <p:spPr>
          <a:xfrm>
            <a:off x="3971302" y="3"/>
            <a:ext cx="3037523" cy="466247"/>
          </a:xfrm>
          <a:prstGeom prst="rect">
            <a:avLst/>
          </a:prstGeom>
        </p:spPr>
        <p:txBody>
          <a:bodyPr vert="horz" lIns="91909" tIns="45956" rIns="91909" bIns="45956" rtlCol="0"/>
          <a:lstStyle>
            <a:lvl1pPr algn="r">
              <a:defRPr sz="1300"/>
            </a:lvl1pPr>
          </a:lstStyle>
          <a:p>
            <a:fld id="{6E448A7D-8641-4259-AD86-7C4601A5B6E5}" type="datetimeFigureOut">
              <a:rPr lang="en-US" smtClean="0"/>
              <a:t>4/26/2023</a:t>
            </a:fld>
            <a:endParaRPr lang="en-US" dirty="0"/>
          </a:p>
        </p:txBody>
      </p:sp>
      <p:sp>
        <p:nvSpPr>
          <p:cNvPr id="4" name="Slide Image Placeholder 3"/>
          <p:cNvSpPr>
            <a:spLocks noGrp="1" noRot="1" noChangeAspect="1"/>
          </p:cNvSpPr>
          <p:nvPr>
            <p:ph type="sldImg" idx="2"/>
          </p:nvPr>
        </p:nvSpPr>
        <p:spPr>
          <a:xfrm>
            <a:off x="1476375" y="1162050"/>
            <a:ext cx="4057650" cy="3136900"/>
          </a:xfrm>
          <a:prstGeom prst="rect">
            <a:avLst/>
          </a:prstGeom>
          <a:noFill/>
          <a:ln w="12700">
            <a:solidFill>
              <a:prstClr val="black"/>
            </a:solidFill>
          </a:ln>
        </p:spPr>
        <p:txBody>
          <a:bodyPr vert="horz" lIns="91909" tIns="45956" rIns="91909" bIns="45956" rtlCol="0" anchor="ctr"/>
          <a:lstStyle/>
          <a:p>
            <a:endParaRPr lang="en-US" dirty="0"/>
          </a:p>
        </p:txBody>
      </p:sp>
      <p:sp>
        <p:nvSpPr>
          <p:cNvPr id="5" name="Notes Placeholder 4"/>
          <p:cNvSpPr>
            <a:spLocks noGrp="1"/>
          </p:cNvSpPr>
          <p:nvPr>
            <p:ph type="body" sz="quarter" idx="3"/>
          </p:nvPr>
        </p:nvSpPr>
        <p:spPr>
          <a:xfrm>
            <a:off x="700733" y="4473763"/>
            <a:ext cx="5608953" cy="3660199"/>
          </a:xfrm>
          <a:prstGeom prst="rect">
            <a:avLst/>
          </a:prstGeom>
        </p:spPr>
        <p:txBody>
          <a:bodyPr vert="horz" lIns="91909" tIns="45956" rIns="91909" bIns="459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9" y="8830164"/>
            <a:ext cx="3037523" cy="466247"/>
          </a:xfrm>
          <a:prstGeom prst="rect">
            <a:avLst/>
          </a:prstGeom>
        </p:spPr>
        <p:txBody>
          <a:bodyPr vert="horz" lIns="91909" tIns="45956" rIns="91909" bIns="4595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1302" y="8830164"/>
            <a:ext cx="3037523" cy="466247"/>
          </a:xfrm>
          <a:prstGeom prst="rect">
            <a:avLst/>
          </a:prstGeom>
        </p:spPr>
        <p:txBody>
          <a:bodyPr vert="horz" lIns="91909" tIns="45956" rIns="91909" bIns="45956" rtlCol="0" anchor="b"/>
          <a:lstStyle>
            <a:lvl1pPr algn="r">
              <a:defRPr sz="1300"/>
            </a:lvl1pPr>
          </a:lstStyle>
          <a:p>
            <a:fld id="{4FF7B904-E05F-49A9-94B8-AFEAA6A33390}" type="slidenum">
              <a:rPr lang="en-US" smtClean="0"/>
              <a:t>‹#›</a:t>
            </a:fld>
            <a:endParaRPr lang="en-US" dirty="0"/>
          </a:p>
        </p:txBody>
      </p:sp>
    </p:spTree>
    <p:extLst>
      <p:ext uri="{BB962C8B-B14F-4D97-AF65-F5344CB8AC3E}">
        <p14:creationId xmlns:p14="http://schemas.microsoft.com/office/powerpoint/2010/main" val="2985922234"/>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91728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07533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914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4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image" Target="../media/image1.jpe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0.xml"/><Relationship Id="rId7" Type="http://schemas.openxmlformats.org/officeDocument/2006/relationships/image" Target="../media/image1.jpe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slideMaster" Target="../slideMasters/slideMaster1.xml"/><Relationship Id="rId5" Type="http://schemas.openxmlformats.org/officeDocument/2006/relationships/tags" Target="../tags/tag57.xml"/><Relationship Id="rId4" Type="http://schemas.openxmlformats.org/officeDocument/2006/relationships/tags" Target="../tags/tag56.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1.jpe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1.xml"/><Relationship Id="rId5" Type="http://schemas.openxmlformats.org/officeDocument/2006/relationships/tags" Target="../tags/tag62.xml"/><Relationship Id="rId4" Type="http://schemas.openxmlformats.org/officeDocument/2006/relationships/tags" Target="../tags/tag6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1.jpe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Master" Target="../slideMasters/slideMaster1.xml"/><Relationship Id="rId5" Type="http://schemas.openxmlformats.org/officeDocument/2006/relationships/tags" Target="../tags/tag67.xml"/><Relationship Id="rId4" Type="http://schemas.openxmlformats.org/officeDocument/2006/relationships/tags" Target="../tags/tag6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2.png"/><Relationship Id="rId5" Type="http://schemas.openxmlformats.org/officeDocument/2006/relationships/slideMaster" Target="../slideMasters/slideMaster1.xml"/><Relationship Id="rId4" Type="http://schemas.openxmlformats.org/officeDocument/2006/relationships/tags" Target="../tags/tag71.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1.jpe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slideMaster" Target="../slideMasters/slideMaster1.xml"/><Relationship Id="rId5" Type="http://schemas.openxmlformats.org/officeDocument/2006/relationships/tags" Target="../tags/tag76.xml"/><Relationship Id="rId4" Type="http://schemas.openxmlformats.org/officeDocument/2006/relationships/tags" Target="../tags/tag75.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79.xml"/><Relationship Id="rId7" Type="http://schemas.openxmlformats.org/officeDocument/2006/relationships/image" Target="../media/image1.jpe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slideMaster" Target="../slideMasters/slideMaster1.xml"/><Relationship Id="rId5" Type="http://schemas.openxmlformats.org/officeDocument/2006/relationships/tags" Target="../tags/tag81.xml"/><Relationship Id="rId4" Type="http://schemas.openxmlformats.org/officeDocument/2006/relationships/tags" Target="../tags/tag80.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84.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5.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image" Target="../media/image1.jpe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8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slideMaster" Target="../slideMasters/slideMaster1.xml"/><Relationship Id="rId5" Type="http://schemas.openxmlformats.org/officeDocument/2006/relationships/tags" Target="../tags/tag94.xml"/><Relationship Id="rId4" Type="http://schemas.openxmlformats.org/officeDocument/2006/relationships/tags" Target="../tags/tag9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97.xml"/><Relationship Id="rId7" Type="http://schemas.openxmlformats.org/officeDocument/2006/relationships/image" Target="../media/image1.jpe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slideMaster" Target="../slideMasters/slideMaster1.xml"/><Relationship Id="rId5" Type="http://schemas.openxmlformats.org/officeDocument/2006/relationships/tags" Target="../tags/tag99.xml"/><Relationship Id="rId4" Type="http://schemas.openxmlformats.org/officeDocument/2006/relationships/tags" Target="../tags/tag9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1.jpe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slideMaster" Target="../slideMasters/slideMaster1.xml"/><Relationship Id="rId5" Type="http://schemas.openxmlformats.org/officeDocument/2006/relationships/tags" Target="../tags/tag104.xml"/><Relationship Id="rId4" Type="http://schemas.openxmlformats.org/officeDocument/2006/relationships/tags" Target="../tags/tag10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07.xml"/><Relationship Id="rId7" Type="http://schemas.openxmlformats.org/officeDocument/2006/relationships/image" Target="../media/image1.jpe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slideMaster" Target="../slideMasters/slideMaster1.xml"/><Relationship Id="rId5" Type="http://schemas.openxmlformats.org/officeDocument/2006/relationships/tags" Target="../tags/tag109.xml"/><Relationship Id="rId4" Type="http://schemas.openxmlformats.org/officeDocument/2006/relationships/tags" Target="../tags/tag108.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12.xml"/><Relationship Id="rId7" Type="http://schemas.openxmlformats.org/officeDocument/2006/relationships/image" Target="../media/image1.jpe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Master" Target="../slideMasters/slideMaster1.xml"/><Relationship Id="rId5" Type="http://schemas.openxmlformats.org/officeDocument/2006/relationships/tags" Target="../tags/tag114.xml"/><Relationship Id="rId4" Type="http://schemas.openxmlformats.org/officeDocument/2006/relationships/tags" Target="../tags/tag11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1.jpe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slideMaster" Target="../slideMasters/slideMaster1.xml"/><Relationship Id="rId5" Type="http://schemas.openxmlformats.org/officeDocument/2006/relationships/tags" Target="../tags/tag119.xml"/><Relationship Id="rId4" Type="http://schemas.openxmlformats.org/officeDocument/2006/relationships/tags" Target="../tags/tag118.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22.xml"/><Relationship Id="rId7" Type="http://schemas.openxmlformats.org/officeDocument/2006/relationships/image" Target="../media/image1.jpeg"/><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slideMaster" Target="../slideMasters/slideMaster1.xml"/><Relationship Id="rId5" Type="http://schemas.openxmlformats.org/officeDocument/2006/relationships/tags" Target="../tags/tag124.xml"/><Relationship Id="rId4" Type="http://schemas.openxmlformats.org/officeDocument/2006/relationships/tags" Target="../tags/tag123.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27.xml"/><Relationship Id="rId7" Type="http://schemas.openxmlformats.org/officeDocument/2006/relationships/image" Target="../media/image1.jpe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slideMaster" Target="../slideMasters/slideMaster1.xml"/><Relationship Id="rId5" Type="http://schemas.openxmlformats.org/officeDocument/2006/relationships/tags" Target="../tags/tag129.xml"/><Relationship Id="rId4" Type="http://schemas.openxmlformats.org/officeDocument/2006/relationships/tags" Target="../tags/tag12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jpeg"/><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slideMaster" Target="../slideMasters/slideMaster1.xml"/><Relationship Id="rId5" Type="http://schemas.openxmlformats.org/officeDocument/2006/relationships/tags" Target="../tags/tag134.xml"/><Relationship Id="rId4" Type="http://schemas.openxmlformats.org/officeDocument/2006/relationships/tags" Target="../tags/tag133.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1.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7.xml"/><Relationship Id="rId7" Type="http://schemas.openxmlformats.org/officeDocument/2006/relationships/image" Target="../media/image1.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Master" Target="../slideMasters/slideMaster1.xml"/><Relationship Id="rId5" Type="http://schemas.openxmlformats.org/officeDocument/2006/relationships/tags" Target="../tags/tag139.xml"/><Relationship Id="rId4" Type="http://schemas.openxmlformats.org/officeDocument/2006/relationships/tags" Target="../tags/tag138.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42.xml"/><Relationship Id="rId7" Type="http://schemas.openxmlformats.org/officeDocument/2006/relationships/image" Target="../media/image1.jpe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slideMaster" Target="../slideMasters/slideMaster1.xml"/><Relationship Id="rId5" Type="http://schemas.openxmlformats.org/officeDocument/2006/relationships/tags" Target="../tags/tag144.xml"/><Relationship Id="rId4" Type="http://schemas.openxmlformats.org/officeDocument/2006/relationships/tags" Target="../tags/tag143.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47.xml"/><Relationship Id="rId7" Type="http://schemas.openxmlformats.org/officeDocument/2006/relationships/image" Target="../media/image1.jpeg"/><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slideMaster" Target="../slideMasters/slideMaster1.xml"/><Relationship Id="rId5" Type="http://schemas.openxmlformats.org/officeDocument/2006/relationships/tags" Target="../tags/tag149.xml"/><Relationship Id="rId4" Type="http://schemas.openxmlformats.org/officeDocument/2006/relationships/tags" Target="../tags/tag148.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1.xml"/><Relationship Id="rId1" Type="http://schemas.openxmlformats.org/officeDocument/2006/relationships/tags" Target="../tags/tag150.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2.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image" Target="../media/image3.png"/><Relationship Id="rId4" Type="http://schemas.openxmlformats.org/officeDocument/2006/relationships/hyperlink" Target="http://www.performancetrust.com/"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1.jpe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image" Target="../media/image1.jpe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image" Target="../media/image1.jpe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Master" Target="../slideMasters/slideMaster1.xml"/><Relationship Id="rId5" Type="http://schemas.openxmlformats.org/officeDocument/2006/relationships/tags" Target="../tags/tag28.xml"/><Relationship Id="rId4"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jpe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Master" Target="../slideMasters/slideMaster1.xml"/><Relationship Id="rId5" Type="http://schemas.openxmlformats.org/officeDocument/2006/relationships/tags" Target="../tags/tag33.xml"/><Relationship Id="rId4"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jpeg"/><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slideMaster" Target="../slideMasters/slideMaster1.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ver_Title"/>
          <p:cNvSpPr>
            <a:spLocks noGrp="1"/>
          </p:cNvSpPr>
          <p:nvPr>
            <p:ph type="ctrTitle" hasCustomPrompt="1"/>
          </p:nvPr>
        </p:nvSpPr>
        <p:spPr>
          <a:xfrm>
            <a:off x="457200" y="2849880"/>
            <a:ext cx="9144000" cy="863600"/>
          </a:xfrm>
          <a:noFill/>
        </p:spPr>
        <p:txBody>
          <a:bodyPr lIns="0" tIns="0" rIns="101882" b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[Presentation Title, Arial, Bold, 24 Point Font]</a:t>
            </a:r>
          </a:p>
        </p:txBody>
      </p:sp>
      <p:sp>
        <p:nvSpPr>
          <p:cNvPr id="8" name="_Cover_Presenter_Info"/>
          <p:cNvSpPr>
            <a:spLocks noGrp="1"/>
          </p:cNvSpPr>
          <p:nvPr>
            <p:ph type="body" sz="quarter" idx="10" hasCustomPrompt="1"/>
          </p:nvPr>
        </p:nvSpPr>
        <p:spPr>
          <a:xfrm>
            <a:off x="460766"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a:p>
            <a:pPr lvl="0"/>
            <a:endParaRPr lang="en-US" dirty="0"/>
          </a:p>
        </p:txBody>
      </p:sp>
      <p:sp>
        <p:nvSpPr>
          <p:cNvPr id="15" name="Text Placeholder 14"/>
          <p:cNvSpPr>
            <a:spLocks noGrp="1"/>
          </p:cNvSpPr>
          <p:nvPr>
            <p:ph type="body" sz="quarter" idx="14" hasCustomPrompt="1"/>
          </p:nvPr>
        </p:nvSpPr>
        <p:spPr>
          <a:xfrm>
            <a:off x="459092" y="4404360"/>
            <a:ext cx="3019195" cy="259080"/>
          </a:xfrm>
        </p:spPr>
        <p:txBody>
          <a:bodyPr lIns="0" tIns="0" rIns="0" bIns="0">
            <a:noAutofit/>
          </a:bodyPr>
          <a:lstStyle>
            <a:lvl1pPr>
              <a:buNone/>
              <a:defRPr sz="1400" baseline="0">
                <a:solidFill>
                  <a:schemeClr val="tx1"/>
                </a:solidFill>
                <a:latin typeface="Arial" panose="020B0604020202020204" pitchFamily="34" charset="0"/>
                <a:cs typeface="Arial" panose="020B0604020202020204" pitchFamily="34" charset="0"/>
              </a:defRPr>
            </a:lvl1pPr>
            <a:lvl2pPr>
              <a:defRPr sz="1600"/>
            </a:lvl2pPr>
            <a:lvl3pPr>
              <a:defRPr sz="1600"/>
            </a:lvl3pPr>
            <a:lvl4pPr>
              <a:defRPr sz="1600"/>
            </a:lvl4pPr>
            <a:lvl5pPr>
              <a:defRPr sz="1600"/>
            </a:lvl5pPr>
          </a:lstStyle>
          <a:p>
            <a:pPr lvl="0"/>
            <a:r>
              <a:rPr lang="en-US" dirty="0"/>
              <a:t>[Date, Arial, 14 Point Font]</a:t>
            </a:r>
          </a:p>
        </p:txBody>
      </p:sp>
      <p:sp>
        <p:nvSpPr>
          <p:cNvPr id="5" name="Text Placeholder 4"/>
          <p:cNvSpPr>
            <a:spLocks noGrp="1"/>
          </p:cNvSpPr>
          <p:nvPr>
            <p:ph type="body" sz="quarter" idx="30" hasCustomPrompt="1"/>
          </p:nvPr>
        </p:nvSpPr>
        <p:spPr>
          <a:xfrm>
            <a:off x="457200" y="3713480"/>
            <a:ext cx="9144000" cy="518160"/>
          </a:xfrm>
        </p:spPr>
        <p:txBody>
          <a:bodyPr lIns="0" rIns="101882" anchor="ctr" anchorCtr="0">
            <a:noAutofit/>
          </a:bodyPr>
          <a:lstStyle>
            <a:lvl1pPr marL="0" indent="0">
              <a:buNone/>
              <a:defRPr sz="1800" baseline="0">
                <a:solidFill>
                  <a:srgbClr val="00539B"/>
                </a:solidFill>
                <a:latin typeface="Arial" panose="020B0604020202020204" pitchFamily="34" charset="0"/>
                <a:cs typeface="Arial" panose="020B0604020202020204" pitchFamily="34" charset="0"/>
              </a:defRPr>
            </a:lvl1pPr>
          </a:lstStyle>
          <a:p>
            <a:pPr lvl="0"/>
            <a:r>
              <a:rPr lang="en-US" dirty="0"/>
              <a:t>[Presentation Subtitle, Arial, 18 Point Font]</a:t>
            </a:r>
          </a:p>
        </p:txBody>
      </p:sp>
      <p:sp>
        <p:nvSpPr>
          <p:cNvPr id="10" name="_Cover_Presenter_Info"/>
          <p:cNvSpPr>
            <a:spLocks noGrp="1"/>
          </p:cNvSpPr>
          <p:nvPr>
            <p:ph type="body" sz="quarter" idx="31" hasCustomPrompt="1"/>
          </p:nvPr>
        </p:nvSpPr>
        <p:spPr>
          <a:xfrm>
            <a:off x="5325899" y="5095240"/>
            <a:ext cx="4274820" cy="1554480"/>
          </a:xfrm>
        </p:spPr>
        <p:txBody>
          <a:bodyPr lIns="0" rIns="0">
            <a:noAutofit/>
          </a:bodyPr>
          <a:lstStyle>
            <a:lvl1pPr marL="382059" marR="0" indent="-382059" algn="l" defTabSz="1018824" rtl="0" eaLnBrk="1" fontAlgn="auto" latinLnBrk="0" hangingPunct="1">
              <a:lnSpc>
                <a:spcPct val="100000"/>
              </a:lnSpc>
              <a:spcBef>
                <a:spcPct val="20000"/>
              </a:spcBef>
              <a:spcAft>
                <a:spcPts val="0"/>
              </a:spcAft>
              <a:buClrTx/>
              <a:buSzTx/>
              <a:buFont typeface="Arial" pitchFamily="34" charset="0"/>
              <a:buNone/>
              <a:tabLst/>
              <a:defRPr sz="1200" b="0" u="none" baseline="0">
                <a:solidFill>
                  <a:schemeClr val="tx1"/>
                </a:solidFill>
                <a:latin typeface="Arial" panose="020B0604020202020204" pitchFamily="34" charset="0"/>
                <a:cs typeface="Arial" panose="020B0604020202020204" pitchFamily="34" charset="0"/>
              </a:defRPr>
            </a:lvl1pPr>
            <a:lvl2pPr>
              <a:buNone/>
              <a:defRPr sz="1100"/>
            </a:lvl2pPr>
            <a:lvl3pPr>
              <a:buNone/>
              <a:defRPr sz="1100"/>
            </a:lvl3pPr>
            <a:lvl4pPr>
              <a:buNone/>
              <a:defRPr sz="1100"/>
            </a:lvl4pPr>
            <a:lvl5pPr>
              <a:defRPr sz="1100"/>
            </a:lvl5pPr>
          </a:lstStyle>
          <a:p>
            <a:pPr lvl="0"/>
            <a:r>
              <a:rPr lang="en-US" dirty="0"/>
              <a:t>[Name, Arial, Bold, 12 Point Font]</a:t>
            </a:r>
          </a:p>
          <a:p>
            <a:pPr lvl="0"/>
            <a:r>
              <a:rPr lang="en-US" dirty="0"/>
              <a:t>[Title, Arial, 12 Point Font]</a:t>
            </a:r>
          </a:p>
          <a:p>
            <a:r>
              <a:rPr lang="en-US" dirty="0"/>
              <a:t>Financial Institutions </a:t>
            </a:r>
            <a:r>
              <a:rPr lang="en-US" b="1" dirty="0"/>
              <a:t>|</a:t>
            </a:r>
            <a:r>
              <a:rPr lang="en-US" dirty="0"/>
              <a:t> Investment Banking Group</a:t>
            </a:r>
          </a:p>
          <a:p>
            <a:r>
              <a:rPr lang="en-US" dirty="0"/>
              <a:t>PERFORMANCE TRUST CAPITAL PARTNERS, LLC</a:t>
            </a:r>
          </a:p>
          <a:p>
            <a:pPr lvl="0"/>
            <a:r>
              <a:rPr lang="en-US" dirty="0"/>
              <a:t>[Work Phone] (w) </a:t>
            </a:r>
            <a:r>
              <a:rPr lang="en-US" b="1" dirty="0"/>
              <a:t>|</a:t>
            </a:r>
            <a:r>
              <a:rPr lang="en-US" dirty="0"/>
              <a:t> [Cell Phone] (c)</a:t>
            </a:r>
          </a:p>
          <a:p>
            <a:pPr lvl="0"/>
            <a:r>
              <a:rPr lang="en-US" dirty="0"/>
              <a:t>[Email Address]</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8921"/>
      </p:ext>
    </p:extLst>
  </p:cSld>
  <p:clrMapOvr>
    <a:masterClrMapping/>
  </p:clrMapOvr>
  <p:extLst>
    <p:ext uri="{DCECCB84-F9BA-43D5-87BE-67443E8EF086}">
      <p15:sldGuideLst xmlns:p15="http://schemas.microsoft.com/office/powerpoint/2012/main">
        <p15:guide id="0" orient="horz" pos="2448">
          <p15:clr>
            <a:srgbClr val="FBAE40"/>
          </p15:clr>
        </p15:guide>
        <p15:guide id="1" orient="horz" pos="2160">
          <p15:clr>
            <a:srgbClr val="FBAE40"/>
          </p15:clr>
        </p15:guide>
        <p15:guide id="2" pos="2880">
          <p15:clr>
            <a:srgbClr val="FBAE40"/>
          </p15:clr>
        </p15:guide>
        <p15:guide id="3" pos="23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eft/Right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72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6"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eft/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2286482"/>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8863"/>
            <a:ext cx="4480560" cy="393801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4" name="TextBox 2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6"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070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op/Bottom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801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18056"/>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406087"/>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6416"/>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TextBox 20"/>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3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op/Bottom Tiles_Alt 1">
    <p:spTree>
      <p:nvGrpSpPr>
        <p:cNvPr id="1" name=""/>
        <p:cNvGrpSpPr/>
        <p:nvPr/>
      </p:nvGrpSpPr>
      <p:grpSpPr>
        <a:xfrm>
          <a:off x="0" y="0"/>
          <a:ext cx="0" cy="0"/>
          <a:chOff x="0" y="0"/>
          <a:chExt cx="0" cy="0"/>
        </a:xfrm>
      </p:grpSpPr>
      <p:sp>
        <p:nvSpPr>
          <p:cNvPr id="5"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13195"/>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497336"/>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TextBox 1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7" name="Picture 16"/>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4072914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op/Bottom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7378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vert="horz" lIns="101882" tIns="50941" rIns="101882" bIns="50941" rtlCol="0" anchor="ctr" anchorCtr="0">
            <a:noAutofit/>
          </a:bodyPr>
          <a:lstStyle>
            <a:lvl1pPr>
              <a:defRPr lang="en-US" sz="1400" b="1" baseline="0" dirty="0" smtClean="0">
                <a:solidFill>
                  <a:schemeClr val="bg1"/>
                </a:solidFill>
              </a:defRPr>
            </a:lvl1pPr>
          </a:lstStyle>
          <a:p>
            <a:pPr lvl="0" algn="ctr">
              <a:buNone/>
            </a:pPr>
            <a:r>
              <a:rPr lang="en-US" dirty="0"/>
              <a:t>[Shape Title,  Arial, Bold, 14 Point Font]</a:t>
            </a:r>
          </a:p>
        </p:txBody>
      </p:sp>
      <p:sp>
        <p:nvSpPr>
          <p:cNvPr id="15" name="_Content_Half_Bottom_With_Title"/>
          <p:cNvSpPr>
            <a:spLocks noGrp="1"/>
          </p:cNvSpPr>
          <p:nvPr>
            <p:ph idx="23" hasCustomPrompt="1"/>
          </p:nvPr>
        </p:nvSpPr>
        <p:spPr>
          <a:xfrm>
            <a:off x="457200" y="4511167"/>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1" name="TextBox 20"/>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41985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1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821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Left/Top-Bottom 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86481"/>
            <a:ext cx="4480560" cy="4488175"/>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296"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6" name="_Title_Quad_BottomRight"/>
          <p:cNvSpPr>
            <a:spLocks noGrp="1"/>
          </p:cNvSpPr>
          <p:nvPr>
            <p:ph type="body" sz="quarter" idx="26" hasCustomPrompt="1"/>
          </p:nvPr>
        </p:nvSpPr>
        <p:spPr>
          <a:xfrm>
            <a:off x="5117782" y="4381572"/>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157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Left/Top-Bottom 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5300" y="1676712"/>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Half_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33"/>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4" name="_Title_Quad_BottomRight"/>
          <p:cNvSpPr>
            <a:spLocks noGrp="1"/>
          </p:cNvSpPr>
          <p:nvPr>
            <p:ph type="body" sz="quarter" idx="26" hasCustomPrompt="1"/>
          </p:nvPr>
        </p:nvSpPr>
        <p:spPr>
          <a:xfrm>
            <a:off x="5117782" y="4113195"/>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Right_With_Title"/>
          <p:cNvSpPr>
            <a:spLocks noGrp="1"/>
          </p:cNvSpPr>
          <p:nvPr>
            <p:ph idx="32" hasCustomPrompt="1"/>
          </p:nvPr>
        </p:nvSpPr>
        <p:spPr>
          <a:xfrm>
            <a:off x="5117782" y="4497336"/>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19" name="Picture 18"/>
          <p:cNvPicPr>
            <a:picLocks noChangeAspect="1"/>
          </p:cNvPicPr>
          <p:nvPr userDrawn="1"/>
        </p:nvPicPr>
        <p:blipFill>
          <a:blip r:embed="rId6"/>
          <a:stretch>
            <a:fillRect/>
          </a:stretch>
        </p:blipFill>
        <p:spPr>
          <a:xfrm>
            <a:off x="457200" y="6958595"/>
            <a:ext cx="993649" cy="697038"/>
          </a:xfrm>
          <a:prstGeom prst="rect">
            <a:avLst/>
          </a:prstGeom>
        </p:spPr>
      </p:pic>
    </p:spTree>
    <p:extLst>
      <p:ext uri="{BB962C8B-B14F-4D97-AF65-F5344CB8AC3E}">
        <p14:creationId xmlns:p14="http://schemas.microsoft.com/office/powerpoint/2010/main" val="368989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Left/Top-Bottom 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681" y="2265052"/>
            <a:ext cx="4480560" cy="4059936"/>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Right_With_Title"/>
          <p:cNvSpPr>
            <a:spLocks noGrp="1"/>
          </p:cNvSpPr>
          <p:nvPr>
            <p:ph idx="24" hasCustomPrompt="1"/>
          </p:nvPr>
        </p:nvSpPr>
        <p:spPr>
          <a:xfrm>
            <a:off x="5117782" y="226029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Title_Quad_BottomRight"/>
          <p:cNvSpPr>
            <a:spLocks noGrp="1"/>
          </p:cNvSpPr>
          <p:nvPr>
            <p:ph type="body" sz="quarter" idx="26" hasCustomPrompt="1"/>
          </p:nvPr>
        </p:nvSpPr>
        <p:spPr>
          <a:xfrm>
            <a:off x="5117782" y="413575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Right_With_Title"/>
          <p:cNvSpPr>
            <a:spLocks noGrp="1"/>
          </p:cNvSpPr>
          <p:nvPr>
            <p:ph idx="32" hasCustomPrompt="1"/>
          </p:nvPr>
        </p:nvSpPr>
        <p:spPr>
          <a:xfrm>
            <a:off x="5117782" y="4493706"/>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43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1"/>
            <a:ext cx="4480560" cy="4490557"/>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2"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4"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Title_Quad_BottomLeft"/>
          <p:cNvSpPr>
            <a:spLocks noGrp="1"/>
          </p:cNvSpPr>
          <p:nvPr>
            <p:ph type="body" sz="quarter" idx="32" hasCustomPrompt="1"/>
          </p:nvPr>
        </p:nvSpPr>
        <p:spPr>
          <a:xfrm>
            <a:off x="457681" y="4384746"/>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8" name="_Content_Quad_BottomLeft_With_Title"/>
          <p:cNvSpPr>
            <a:spLocks noGrp="1"/>
          </p:cNvSpPr>
          <p:nvPr>
            <p:ph idx="3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9" name="TextBox 2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7"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216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4"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9" name="_Title_Half_Right"/>
          <p:cNvSpPr>
            <a:spLocks noGrp="1"/>
          </p:cNvSpPr>
          <p:nvPr>
            <p:ph type="body" sz="quarter" idx="22" hasCustomPrompt="1"/>
          </p:nvPr>
        </p:nvSpPr>
        <p:spPr>
          <a:xfrm>
            <a:off x="5117782" y="129257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1676710"/>
            <a:ext cx="4480560" cy="510235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8" name="_Content_Quad_TopLeft_With_Title"/>
          <p:cNvSpPr>
            <a:spLocks noGrp="1"/>
          </p:cNvSpPr>
          <p:nvPr>
            <p:ph idx="1" hasCustomPrompt="1"/>
          </p:nvPr>
        </p:nvSpPr>
        <p:spPr>
          <a:xfrm>
            <a:off x="455300"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Left"/>
          <p:cNvSpPr>
            <a:spLocks noGrp="1"/>
          </p:cNvSpPr>
          <p:nvPr>
            <p:ph type="body" sz="quarter" idx="21" hasCustomPrompt="1"/>
          </p:nvPr>
        </p:nvSpPr>
        <p:spPr>
          <a:xfrm>
            <a:off x="455300" y="129257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4" name="_Title_Quad_BottomLeft"/>
          <p:cNvSpPr>
            <a:spLocks noGrp="1"/>
          </p:cNvSpPr>
          <p:nvPr>
            <p:ph type="body" sz="quarter" idx="32" hasCustomPrompt="1"/>
          </p:nvPr>
        </p:nvSpPr>
        <p:spPr>
          <a:xfrm>
            <a:off x="455300" y="411175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6" name="_Content_Quad_BottomLeft_With_Title"/>
          <p:cNvSpPr>
            <a:spLocks noGrp="1"/>
          </p:cNvSpPr>
          <p:nvPr>
            <p:ph idx="33" hasCustomPrompt="1"/>
          </p:nvPr>
        </p:nvSpPr>
        <p:spPr>
          <a:xfrm>
            <a:off x="455300" y="449732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TextBox 16" hidden="1"/>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207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Agenda Level 3" hidden="1"/>
          <p:cNvGrpSpPr/>
          <p:nvPr/>
        </p:nvGrpSpPr>
        <p:grpSpPr>
          <a:xfrm>
            <a:off x="1492638" y="3281677"/>
            <a:ext cx="8062842" cy="400109"/>
            <a:chOff x="1356945" y="1998175"/>
            <a:chExt cx="7329856" cy="353038"/>
          </a:xfrm>
        </p:grpSpPr>
        <p:sp>
          <p:nvSpPr>
            <p:cNvPr id="32"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33"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31" name="Agenda Level 2 Active" hidden="1"/>
          <p:cNvGrpSpPr/>
          <p:nvPr/>
        </p:nvGrpSpPr>
        <p:grpSpPr>
          <a:xfrm>
            <a:off x="996168" y="2769534"/>
            <a:ext cx="8559313" cy="418577"/>
            <a:chOff x="905607" y="2443707"/>
            <a:chExt cx="7781194" cy="369333"/>
          </a:xfrm>
        </p:grpSpPr>
        <p:sp>
          <p:nvSpPr>
            <p:cNvPr id="20"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21"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30" name="Agenda Level 2" hidden="1"/>
          <p:cNvGrpSpPr/>
          <p:nvPr/>
        </p:nvGrpSpPr>
        <p:grpSpPr>
          <a:xfrm>
            <a:off x="996168" y="2264598"/>
            <a:ext cx="8559313" cy="418576"/>
            <a:chOff x="905607" y="1998175"/>
            <a:chExt cx="7781194" cy="369332"/>
          </a:xfrm>
        </p:grpSpPr>
        <p:sp>
          <p:nvSpPr>
            <p:cNvPr id="1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1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5"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9" name="Agenda Level 1 Active" hidden="1"/>
          <p:cNvGrpSpPr/>
          <p:nvPr/>
        </p:nvGrpSpPr>
        <p:grpSpPr>
          <a:xfrm>
            <a:off x="499696" y="1756873"/>
            <a:ext cx="9059008" cy="418576"/>
            <a:chOff x="454269" y="1550182"/>
            <a:chExt cx="8235462" cy="369332"/>
          </a:xfrm>
        </p:grpSpPr>
        <p:sp>
          <p:nvSpPr>
            <p:cNvPr id="1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1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22"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28" name="Agenda Level 1" hidden="1"/>
          <p:cNvGrpSpPr/>
          <p:nvPr/>
        </p:nvGrpSpPr>
        <p:grpSpPr>
          <a:xfrm>
            <a:off x="496474" y="1255541"/>
            <a:ext cx="9065455" cy="418576"/>
            <a:chOff x="451339" y="1107830"/>
            <a:chExt cx="8241323" cy="369332"/>
          </a:xfrm>
        </p:grpSpPr>
        <p:sp>
          <p:nvSpPr>
            <p:cNvPr id="3"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11"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23"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sp>
        <p:nvSpPr>
          <p:cNvPr id="38" name="Title 37"/>
          <p:cNvSpPr>
            <a:spLocks noGrp="1"/>
          </p:cNvSpPr>
          <p:nvPr>
            <p:ph type="title"/>
          </p:nvPr>
        </p:nvSpPr>
        <p:spPr/>
        <p:txBody>
          <a:bodyPr vert="horz" lIns="0" tIns="50941" rIns="101882" bIns="50941" rtlCol="0" anchor="ctr">
            <a:noAutofit/>
          </a:bodyPr>
          <a:lstStyle>
            <a:lvl1pPr>
              <a:defRPr lang="en-US" baseline="0" dirty="0">
                <a:solidFill>
                  <a:srgbClr val="00539B"/>
                </a:solidFill>
              </a:defRPr>
            </a:lvl1pPr>
          </a:lstStyle>
          <a:p>
            <a:pPr lvl="0"/>
            <a:r>
              <a:rPr lang="en-US" dirty="0"/>
              <a:t>Click to edit Master title style</a:t>
            </a:r>
          </a:p>
        </p:txBody>
      </p:sp>
      <p:cxnSp>
        <p:nvCxnSpPr>
          <p:cNvPr id="35" name="Straight Connector 34"/>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7" name="Slide Number Placeholder 6"/>
          <p:cNvSpPr>
            <a:spLocks noGrp="1"/>
          </p:cNvSpPr>
          <p:nvPr>
            <p:ph type="sldNum" sz="quarter" idx="18"/>
          </p:nvPr>
        </p:nvSpPr>
        <p:spPr>
          <a:xfrm>
            <a:off x="9100180"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sp>
        <p:nvSpPr>
          <p:cNvPr id="39" name="TextBox 3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grpSp>
        <p:nvGrpSpPr>
          <p:cNvPr id="34" name="Agenda Level 3" hidden="1"/>
          <p:cNvGrpSpPr/>
          <p:nvPr/>
        </p:nvGrpSpPr>
        <p:grpSpPr>
          <a:xfrm>
            <a:off x="1492638" y="3281677"/>
            <a:ext cx="8062842" cy="400109"/>
            <a:chOff x="1356945" y="1998175"/>
            <a:chExt cx="7329856" cy="353038"/>
          </a:xfrm>
        </p:grpSpPr>
        <p:sp>
          <p:nvSpPr>
            <p:cNvPr id="4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43" name="Agenda Level 2 Active" hidden="1"/>
          <p:cNvGrpSpPr/>
          <p:nvPr/>
        </p:nvGrpSpPr>
        <p:grpSpPr>
          <a:xfrm>
            <a:off x="996168" y="2769534"/>
            <a:ext cx="8559313" cy="418577"/>
            <a:chOff x="905607" y="2443707"/>
            <a:chExt cx="7781194" cy="369333"/>
          </a:xfrm>
        </p:grpSpPr>
        <p:sp>
          <p:nvSpPr>
            <p:cNvPr id="44"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45"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46"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47" name="Agenda Level 2" hidden="1"/>
          <p:cNvGrpSpPr/>
          <p:nvPr/>
        </p:nvGrpSpPr>
        <p:grpSpPr>
          <a:xfrm>
            <a:off x="996168" y="2264598"/>
            <a:ext cx="8559313" cy="418576"/>
            <a:chOff x="905607" y="1998175"/>
            <a:chExt cx="7781194" cy="369332"/>
          </a:xfrm>
        </p:grpSpPr>
        <p:sp>
          <p:nvSpPr>
            <p:cNvPr id="48"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49"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0"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1" name="Agenda Level 1 Active" hidden="1"/>
          <p:cNvGrpSpPr/>
          <p:nvPr/>
        </p:nvGrpSpPr>
        <p:grpSpPr>
          <a:xfrm>
            <a:off x="499696" y="1756873"/>
            <a:ext cx="9059008" cy="418576"/>
            <a:chOff x="454269" y="1550182"/>
            <a:chExt cx="8235462" cy="369332"/>
          </a:xfrm>
        </p:grpSpPr>
        <p:sp>
          <p:nvSpPr>
            <p:cNvPr id="52"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53"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54"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55" name="Agenda Level 1" hidden="1"/>
          <p:cNvGrpSpPr/>
          <p:nvPr/>
        </p:nvGrpSpPr>
        <p:grpSpPr>
          <a:xfrm>
            <a:off x="496474" y="1255541"/>
            <a:ext cx="9065455" cy="418576"/>
            <a:chOff x="451339" y="1107830"/>
            <a:chExt cx="8241323" cy="369332"/>
          </a:xfrm>
        </p:grpSpPr>
        <p:sp>
          <p:nvSpPr>
            <p:cNvPr id="56"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57"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58"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59" name="Straight Connector 58"/>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grpSp>
        <p:nvGrpSpPr>
          <p:cNvPr id="63" name="Agenda Level 3" hidden="1"/>
          <p:cNvGrpSpPr/>
          <p:nvPr/>
        </p:nvGrpSpPr>
        <p:grpSpPr>
          <a:xfrm>
            <a:off x="1492638" y="3281677"/>
            <a:ext cx="8062842" cy="400109"/>
            <a:chOff x="1356945" y="1998175"/>
            <a:chExt cx="7329856" cy="353038"/>
          </a:xfrm>
        </p:grpSpPr>
        <p:sp>
          <p:nvSpPr>
            <p:cNvPr id="64"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65"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grpSp>
      <p:grpSp>
        <p:nvGrpSpPr>
          <p:cNvPr id="66" name="Agenda Level 2 Active" hidden="1"/>
          <p:cNvGrpSpPr/>
          <p:nvPr/>
        </p:nvGrpSpPr>
        <p:grpSpPr>
          <a:xfrm>
            <a:off x="996168" y="2769534"/>
            <a:ext cx="8559313" cy="418577"/>
            <a:chOff x="905607" y="2443707"/>
            <a:chExt cx="7781194" cy="369333"/>
          </a:xfrm>
        </p:grpSpPr>
        <p:sp>
          <p:nvSpPr>
            <p:cNvPr id="67" name="DH Agenda 2 Topic Active"/>
            <p:cNvSpPr txBox="1"/>
            <p:nvPr userDrawn="1"/>
          </p:nvSpPr>
          <p:spPr>
            <a:xfrm>
              <a:off x="1356945" y="2443707"/>
              <a:ext cx="6796456" cy="353038"/>
            </a:xfrm>
            <a:prstGeom prst="rect">
              <a:avLst/>
            </a:prstGeom>
            <a:solidFill>
              <a:srgbClr val="D4EBFF"/>
            </a:solidFill>
          </p:spPr>
          <p:txBody>
            <a:bodyPr wrap="square" rtlCol="0">
              <a:spAutoFit/>
            </a:bodyPr>
            <a:lstStyle/>
            <a:p>
              <a:pPr marL="385597" indent="-385597"/>
              <a:r>
                <a:rPr lang="en-US" b="1" dirty="0">
                  <a:solidFill>
                    <a:schemeClr val="tx1"/>
                  </a:solidFill>
                  <a:latin typeface="Arial" panose="020B0604020202020204" pitchFamily="34" charset="0"/>
                  <a:cs typeface="Arial" panose="020B0604020202020204" pitchFamily="34" charset="0"/>
                </a:rPr>
                <a:t>[Topic]</a:t>
              </a:r>
            </a:p>
          </p:txBody>
        </p:sp>
        <p:sp>
          <p:nvSpPr>
            <p:cNvPr id="68" name="DH Agenda 2 Page Active"/>
            <p:cNvSpPr txBox="1"/>
            <p:nvPr userDrawn="1"/>
          </p:nvSpPr>
          <p:spPr>
            <a:xfrm>
              <a:off x="8153401" y="2443707"/>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69" name="DH Agenda 2 Section Active"/>
            <p:cNvSpPr txBox="1"/>
            <p:nvPr userDrawn="1"/>
          </p:nvSpPr>
          <p:spPr>
            <a:xfrm>
              <a:off x="905607" y="2443708"/>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0" name="Agenda Level 2" hidden="1"/>
          <p:cNvGrpSpPr/>
          <p:nvPr/>
        </p:nvGrpSpPr>
        <p:grpSpPr>
          <a:xfrm>
            <a:off x="996168" y="2264598"/>
            <a:ext cx="8559313" cy="418576"/>
            <a:chOff x="905607" y="1998175"/>
            <a:chExt cx="7781194" cy="369332"/>
          </a:xfrm>
        </p:grpSpPr>
        <p:sp>
          <p:nvSpPr>
            <p:cNvPr id="71" name="DH Agenda 2 Topic"/>
            <p:cNvSpPr txBox="1"/>
            <p:nvPr userDrawn="1"/>
          </p:nvSpPr>
          <p:spPr>
            <a:xfrm>
              <a:off x="1356945" y="1998175"/>
              <a:ext cx="6796456" cy="353038"/>
            </a:xfrm>
            <a:prstGeom prst="rect">
              <a:avLst/>
            </a:prstGeom>
            <a:noFill/>
          </p:spPr>
          <p:txBody>
            <a:bodyPr wrap="square" rtlCol="0">
              <a:spAutoFit/>
            </a:bodyPr>
            <a:lstStyle/>
            <a:p>
              <a:pPr marL="385597" indent="-385597"/>
              <a:r>
                <a:rPr lang="en-US" dirty="0">
                  <a:solidFill>
                    <a:schemeClr val="tx1"/>
                  </a:solidFill>
                  <a:latin typeface="Arial" panose="020B0604020202020204" pitchFamily="34" charset="0"/>
                  <a:cs typeface="Arial" panose="020B0604020202020204" pitchFamily="34" charset="0"/>
                </a:rPr>
                <a:t>[Topic]</a:t>
              </a:r>
            </a:p>
          </p:txBody>
        </p:sp>
        <p:sp>
          <p:nvSpPr>
            <p:cNvPr id="72" name="DH Agenda 2 Page"/>
            <p:cNvSpPr txBox="1"/>
            <p:nvPr userDrawn="1"/>
          </p:nvSpPr>
          <p:spPr>
            <a:xfrm>
              <a:off x="8153401" y="1998175"/>
              <a:ext cx="533400" cy="353038"/>
            </a:xfrm>
            <a:prstGeom prst="rect">
              <a:avLst/>
            </a:prstGeom>
            <a:noFill/>
          </p:spPr>
          <p:txBody>
            <a:bodyPr wrap="square" rtlCol="0">
              <a:sp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73" name="DH Agenda 2 Section"/>
            <p:cNvSpPr txBox="1"/>
            <p:nvPr userDrawn="1"/>
          </p:nvSpPr>
          <p:spPr>
            <a:xfrm>
              <a:off x="905607" y="1998175"/>
              <a:ext cx="381000" cy="369332"/>
            </a:xfrm>
            <a:prstGeom prst="rect">
              <a:avLst/>
            </a:prstGeom>
            <a:solidFill>
              <a:srgbClr val="00539B"/>
            </a:solidFill>
          </p:spPr>
          <p:txBody>
            <a:bodyPr wrap="none" lIns="45720" tIns="0" rIns="45720" bIns="0" rtlCol="0" anchor="ctr" anchorCtr="0">
              <a:normAutofit/>
            </a:bodyPr>
            <a:lstStyle>
              <a:defPPr>
                <a:defRPr lang="en-US"/>
              </a:defPPr>
              <a:lvl1pPr lvl="0"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4" name="Agenda Level 1 Active" hidden="1"/>
          <p:cNvGrpSpPr/>
          <p:nvPr/>
        </p:nvGrpSpPr>
        <p:grpSpPr>
          <a:xfrm>
            <a:off x="499696" y="1756873"/>
            <a:ext cx="9059008" cy="418576"/>
            <a:chOff x="454269" y="1550182"/>
            <a:chExt cx="8235462" cy="369332"/>
          </a:xfrm>
        </p:grpSpPr>
        <p:sp>
          <p:nvSpPr>
            <p:cNvPr id="75" name="DH Agenda 1 Topic Active"/>
            <p:cNvSpPr txBox="1"/>
            <p:nvPr userDrawn="1"/>
          </p:nvSpPr>
          <p:spPr>
            <a:xfrm>
              <a:off x="905607" y="1550182"/>
              <a:ext cx="7253655" cy="353038"/>
            </a:xfrm>
            <a:prstGeom prst="rect">
              <a:avLst/>
            </a:prstGeom>
            <a:solidFill>
              <a:srgbClr val="D4EBFF"/>
            </a:solidFill>
          </p:spPr>
          <p:txBody>
            <a:bodyPr wrap="square" rtlCol="0">
              <a:spAutoFit/>
            </a:bodyPr>
            <a:lstStyle/>
            <a:p>
              <a:r>
                <a:rPr lang="en-US" b="1" dirty="0">
                  <a:solidFill>
                    <a:schemeClr val="tx1"/>
                  </a:solidFill>
                  <a:latin typeface="Arial" panose="020B0604020202020204" pitchFamily="34" charset="0"/>
                  <a:cs typeface="Arial" panose="020B0604020202020204" pitchFamily="34" charset="0"/>
                </a:rPr>
                <a:t>[Topic]</a:t>
              </a:r>
            </a:p>
          </p:txBody>
        </p:sp>
        <p:sp>
          <p:nvSpPr>
            <p:cNvPr id="76" name="DH Agenda 1 Page Active"/>
            <p:cNvSpPr txBox="1"/>
            <p:nvPr userDrawn="1"/>
          </p:nvSpPr>
          <p:spPr>
            <a:xfrm>
              <a:off x="8156331" y="1550182"/>
              <a:ext cx="533400" cy="353038"/>
            </a:xfrm>
            <a:prstGeom prst="rect">
              <a:avLst/>
            </a:prstGeom>
            <a:solidFill>
              <a:srgbClr val="D4EBFF"/>
            </a:solidFill>
          </p:spPr>
          <p:txBody>
            <a:bodyPr wrap="square" rtlCol="0">
              <a:spAutoFit/>
            </a:bodyPr>
            <a:lstStyle/>
            <a:p>
              <a:pPr algn="r"/>
              <a:r>
                <a:rPr lang="en-US" b="1" dirty="0">
                  <a:solidFill>
                    <a:schemeClr val="tx1"/>
                  </a:solidFill>
                  <a:latin typeface="Arial" panose="020B0604020202020204" pitchFamily="34" charset="0"/>
                  <a:cs typeface="Arial" panose="020B0604020202020204" pitchFamily="34" charset="0"/>
                </a:rPr>
                <a:t>[P]</a:t>
              </a:r>
            </a:p>
          </p:txBody>
        </p:sp>
        <p:sp>
          <p:nvSpPr>
            <p:cNvPr id="77" name="DH Agenda 1 Section Active"/>
            <p:cNvSpPr txBox="1"/>
            <p:nvPr userDrawn="1"/>
          </p:nvSpPr>
          <p:spPr>
            <a:xfrm>
              <a:off x="454269" y="1550182"/>
              <a:ext cx="381000" cy="369332"/>
            </a:xfrm>
            <a:prstGeom prst="rect">
              <a:avLst/>
            </a:prstGeom>
            <a:solidFill>
              <a:srgbClr val="00539B"/>
            </a:solidFill>
          </p:spPr>
          <p:txBody>
            <a:bodyPr wrap="none" lIns="45720" tIns="0" rIns="45720" bIns="0" rtlCol="0" anchor="ctr" anchorCtr="0">
              <a:normAutofit/>
            </a:bodyPr>
            <a:lstStyle>
              <a:defPPr>
                <a:defRPr lang="en-US"/>
              </a:defPPr>
              <a:lvl1pPr algn="ctr">
                <a:defRPr b="1">
                  <a:solidFill>
                    <a:schemeClr val="bg1"/>
                  </a:solidFill>
                </a:defRPr>
              </a:lvl1pPr>
            </a:lstStyle>
            <a:p>
              <a:pPr lvl="0"/>
              <a:r>
                <a:rPr lang="en-US" dirty="0">
                  <a:solidFill>
                    <a:schemeClr val="bg1"/>
                  </a:solidFill>
                  <a:latin typeface="Arial" panose="020B0604020202020204" pitchFamily="34" charset="0"/>
                  <a:cs typeface="Arial" panose="020B0604020202020204" pitchFamily="34" charset="0"/>
                </a:rPr>
                <a:t>[#]</a:t>
              </a:r>
            </a:p>
          </p:txBody>
        </p:sp>
      </p:grpSp>
      <p:grpSp>
        <p:nvGrpSpPr>
          <p:cNvPr id="78" name="Agenda Level 1" hidden="1"/>
          <p:cNvGrpSpPr/>
          <p:nvPr/>
        </p:nvGrpSpPr>
        <p:grpSpPr>
          <a:xfrm>
            <a:off x="496474" y="1255541"/>
            <a:ext cx="9065455" cy="418576"/>
            <a:chOff x="451339" y="1107830"/>
            <a:chExt cx="8241323" cy="369332"/>
          </a:xfrm>
        </p:grpSpPr>
        <p:sp>
          <p:nvSpPr>
            <p:cNvPr id="79" name="DH Agenda 1 Topic"/>
            <p:cNvSpPr txBox="1"/>
            <p:nvPr userDrawn="1"/>
          </p:nvSpPr>
          <p:spPr>
            <a:xfrm>
              <a:off x="908538" y="1107830"/>
              <a:ext cx="7250724" cy="353038"/>
            </a:xfrm>
            <a:prstGeom prst="rect">
              <a:avLst/>
            </a:prstGeom>
            <a:noFill/>
          </p:spPr>
          <p:txBody>
            <a:bodyPr wrap="square" rtlCol="0">
              <a:spAutoFit/>
            </a:bodyPr>
            <a:lstStyle/>
            <a:p>
              <a:r>
                <a:rPr lang="en-US" dirty="0">
                  <a:solidFill>
                    <a:schemeClr val="tx1"/>
                  </a:solidFill>
                  <a:latin typeface="Arial" panose="020B0604020202020204" pitchFamily="34" charset="0"/>
                  <a:cs typeface="Arial" panose="020B0604020202020204" pitchFamily="34" charset="0"/>
                </a:rPr>
                <a:t>[Topic]</a:t>
              </a:r>
            </a:p>
          </p:txBody>
        </p:sp>
        <p:sp>
          <p:nvSpPr>
            <p:cNvPr id="80" name="DH Agenda 1 Page"/>
            <p:cNvSpPr txBox="1"/>
            <p:nvPr userDrawn="1"/>
          </p:nvSpPr>
          <p:spPr>
            <a:xfrm>
              <a:off x="8229600" y="1107830"/>
              <a:ext cx="463062" cy="369332"/>
            </a:xfrm>
            <a:prstGeom prst="rect">
              <a:avLst/>
            </a:prstGeom>
            <a:noFill/>
          </p:spPr>
          <p:txBody>
            <a:bodyPr wrap="none" rtlCol="0" anchor="ctr" anchorCtr="0">
              <a:noAutofit/>
            </a:bodyPr>
            <a:lstStyle/>
            <a:p>
              <a:pPr algn="r"/>
              <a:r>
                <a:rPr lang="en-US" dirty="0">
                  <a:solidFill>
                    <a:schemeClr val="tx1"/>
                  </a:solidFill>
                  <a:latin typeface="Arial" panose="020B0604020202020204" pitchFamily="34" charset="0"/>
                  <a:cs typeface="Arial" panose="020B0604020202020204" pitchFamily="34" charset="0"/>
                </a:rPr>
                <a:t>[P]</a:t>
              </a:r>
            </a:p>
          </p:txBody>
        </p:sp>
        <p:sp>
          <p:nvSpPr>
            <p:cNvPr id="81" name="DH Agenda 1 Section"/>
            <p:cNvSpPr txBox="1"/>
            <p:nvPr userDrawn="1"/>
          </p:nvSpPr>
          <p:spPr>
            <a:xfrm>
              <a:off x="451339" y="1107830"/>
              <a:ext cx="381000" cy="369332"/>
            </a:xfrm>
            <a:prstGeom prst="rect">
              <a:avLst/>
            </a:prstGeom>
            <a:solidFill>
              <a:srgbClr val="00539B"/>
            </a:solidFill>
          </p:spPr>
          <p:txBody>
            <a:bodyPr wrap="none" lIns="45720" tIns="0" rIns="45720" bIns="0" rtlCol="0" anchor="ctr" anchorCtr="0">
              <a:normAutofit/>
            </a:bodyPr>
            <a:lstStyle/>
            <a:p>
              <a:pPr algn="ctr"/>
              <a:r>
                <a:rPr lang="en-US" b="1" dirty="0">
                  <a:solidFill>
                    <a:schemeClr val="bg1"/>
                  </a:solidFill>
                </a:rPr>
                <a:t>[#]</a:t>
              </a:r>
            </a:p>
          </p:txBody>
        </p:sp>
      </p:grpSp>
      <p:cxnSp>
        <p:nvCxnSpPr>
          <p:cNvPr id="82" name="Straight Connector 81"/>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pic>
        <p:nvPicPr>
          <p:cNvPr id="85" name="Picture 2" descr="Image result for newton federal bank"/>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637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2" name="_Content_Slide_Title"/>
          <p:cNvSpPr>
            <a:spLocks noGrp="1"/>
          </p:cNvSpPr>
          <p:nvPr>
            <p:ph type="title" hasCustomPrompt="1"/>
            <p:custDataLst>
              <p:tags r:id="rId1"/>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Half_Right"/>
          <p:cNvSpPr>
            <a:spLocks noGrp="1"/>
          </p:cNvSpPr>
          <p:nvPr>
            <p:ph type="body" sz="quarter" idx="22" hasCustomPrompt="1"/>
          </p:nvPr>
        </p:nvSpPr>
        <p:spPr>
          <a:xfrm>
            <a:off x="5117782" y="1904721"/>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20163" y="2267434"/>
            <a:ext cx="448056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lvl1pPr>
              <a:defRPr>
                <a:solidFill>
                  <a:schemeClr val="tx1"/>
                </a:solidFill>
              </a:defRPr>
            </a:lvl1pPr>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2"/>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_Content_Quad_TopLeft_With_Title"/>
          <p:cNvSpPr>
            <a:spLocks noGrp="1"/>
          </p:cNvSpPr>
          <p:nvPr>
            <p:ph idx="1" hasCustomPrompt="1"/>
          </p:nvPr>
        </p:nvSpPr>
        <p:spPr>
          <a:xfrm>
            <a:off x="455300" y="2257909"/>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8" name="_Title_Quad_BottomLeft"/>
          <p:cNvSpPr>
            <a:spLocks noGrp="1"/>
          </p:cNvSpPr>
          <p:nvPr>
            <p:ph type="body" sz="quarter" idx="32" hasCustomPrompt="1"/>
          </p:nvPr>
        </p:nvSpPr>
        <p:spPr>
          <a:xfrm>
            <a:off x="455300" y="4145280"/>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9" name="_Content_Quad_BottomLeft_With_Title"/>
          <p:cNvSpPr>
            <a:spLocks noGrp="1"/>
          </p:cNvSpPr>
          <p:nvPr>
            <p:ph idx="33" hasCustomPrompt="1"/>
          </p:nvPr>
        </p:nvSpPr>
        <p:spPr>
          <a:xfrm>
            <a:off x="457681" y="4496087"/>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r>
              <a:rPr lang="en-US" sz="1200" b="1" dirty="0">
                <a:solidFill>
                  <a:srgbClr val="FF0000"/>
                </a:solidFill>
                <a:latin typeface="Arial" panose="020B0604020202020204" pitchFamily="34" charset="0"/>
                <a:cs typeface="Arial" panose="020B0604020202020204" pitchFamily="34" charset="0"/>
              </a:rPr>
              <a:t>CONFIDENTIAL</a:t>
            </a:r>
          </a:p>
        </p:txBody>
      </p:sp>
      <p:sp>
        <p:nvSpPr>
          <p:cNvPr id="27" name="TextBox 26"/>
          <p:cNvSpPr txBox="1"/>
          <p:nvPr>
            <p:custDataLst>
              <p:tags r:id="rId4"/>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marL="382059" indent="-382059" algn="ctr">
              <a:buNone/>
              <a:defRPr lang="en-US" sz="1800" b="1" dirty="0" smtClean="0">
                <a:solidFill>
                  <a:schemeClr val="bg1"/>
                </a:solidFill>
              </a:defRPr>
            </a:lvl1pPr>
          </a:lstStyle>
          <a:p>
            <a:pPr marL="0" lvl="0" indent="0" algn="ctr"/>
            <a:r>
              <a:rPr lang="en-US" dirty="0"/>
              <a:t>Slide Message</a:t>
            </a:r>
          </a:p>
        </p:txBody>
      </p:sp>
      <p:pic>
        <p:nvPicPr>
          <p:cNvPr id="21" name="Picture 2" descr="Image result for newton federal bank"/>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82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op/Bottom 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2286481"/>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90472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5418"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Quad_BottomLeft"/>
          <p:cNvSpPr>
            <a:spLocks noGrp="1"/>
          </p:cNvSpPr>
          <p:nvPr>
            <p:ph type="body" sz="quarter" idx="22" hasCustomPrompt="1"/>
          </p:nvPr>
        </p:nvSpPr>
        <p:spPr>
          <a:xfrm>
            <a:off x="457681" y="438712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7681"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20640" y="4391882"/>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7782" y="4766506"/>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932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op/Bottom Left-Right Tiles_Alt 1">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7200" y="1676711"/>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Title_Quad_BottomLeft"/>
          <p:cNvSpPr>
            <a:spLocks noGrp="1"/>
          </p:cNvSpPr>
          <p:nvPr>
            <p:ph type="body" sz="quarter" idx="22" hasCustomPrompt="1"/>
          </p:nvPr>
        </p:nvSpPr>
        <p:spPr>
          <a:xfrm>
            <a:off x="458470" y="4112387"/>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18" name="_Content_Quad_BottomLeft_With_Title"/>
          <p:cNvSpPr>
            <a:spLocks noGrp="1"/>
          </p:cNvSpPr>
          <p:nvPr>
            <p:ph idx="23" hasCustomPrompt="1"/>
          </p:nvPr>
        </p:nvSpPr>
        <p:spPr>
          <a:xfrm>
            <a:off x="45847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1" name="_Title_Quad_BottomRight"/>
          <p:cNvSpPr>
            <a:spLocks noGrp="1"/>
          </p:cNvSpPr>
          <p:nvPr>
            <p:ph type="body" sz="quarter" idx="26" hasCustomPrompt="1"/>
          </p:nvPr>
        </p:nvSpPr>
        <p:spPr>
          <a:xfrm>
            <a:off x="5116195" y="4112387"/>
            <a:ext cx="4480560" cy="310896"/>
          </a:xfrm>
          <a:solidFill>
            <a:srgbClr val="00539B"/>
          </a:solidFill>
        </p:spPr>
        <p:txBody>
          <a:bodyPr vert="horz" lIns="101882" tIns="50941" rIns="101882" bIns="50941" rtlCol="0" anchor="ctr" anchorCtr="0">
            <a:noAutofit/>
          </a:bodyPr>
          <a:lstStyle>
            <a:lvl1pPr algn="ctr">
              <a:defRPr lang="en-US" sz="1400" b="1" baseline="0" dirty="0">
                <a:solidFill>
                  <a:schemeClr val="bg1"/>
                </a:solidFill>
              </a:defRPr>
            </a:lvl1pPr>
          </a:lstStyle>
          <a:p>
            <a:pPr lvl="0" algn="ctr">
              <a:buNone/>
            </a:pPr>
            <a:r>
              <a:rPr lang="en-US" dirty="0"/>
              <a:t>[Title, Arial, Bold, 14 Point Font]</a:t>
            </a:r>
          </a:p>
        </p:txBody>
      </p:sp>
      <p:sp>
        <p:nvSpPr>
          <p:cNvPr id="23" name="_Content_Quad_BottomRight_With_Title"/>
          <p:cNvSpPr>
            <a:spLocks noGrp="1"/>
          </p:cNvSpPr>
          <p:nvPr>
            <p:ph idx="32" hasCustomPrompt="1"/>
          </p:nvPr>
        </p:nvSpPr>
        <p:spPr>
          <a:xfrm>
            <a:off x="5116195"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6" name="TextBox 2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9724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op/Bottom Left-Right Tiles_Alt 2">
    <p:spTree>
      <p:nvGrpSpPr>
        <p:cNvPr id="1" name=""/>
        <p:cNvGrpSpPr/>
        <p:nvPr/>
      </p:nvGrpSpPr>
      <p:grpSpPr>
        <a:xfrm>
          <a:off x="0" y="0"/>
          <a:ext cx="0" cy="0"/>
          <a:chOff x="0" y="0"/>
          <a:chExt cx="0" cy="0"/>
        </a:xfrm>
      </p:grpSpPr>
      <p:sp>
        <p:nvSpPr>
          <p:cNvPr id="5"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Half_Top_With_Title"/>
          <p:cNvSpPr>
            <a:spLocks noGrp="1"/>
          </p:cNvSpPr>
          <p:nvPr>
            <p:ph idx="1" hasCustomPrompt="1"/>
          </p:nvPr>
        </p:nvSpPr>
        <p:spPr>
          <a:xfrm>
            <a:off x="454819" y="2263621"/>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Half_Top"/>
          <p:cNvSpPr>
            <a:spLocks noGrp="1"/>
          </p:cNvSpPr>
          <p:nvPr>
            <p:ph type="body" sz="quarter" idx="21" hasCustomPrompt="1"/>
          </p:nvPr>
        </p:nvSpPr>
        <p:spPr>
          <a:xfrm>
            <a:off x="454819" y="188186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Title_Quad_BottomLeft"/>
          <p:cNvSpPr>
            <a:spLocks noGrp="1"/>
          </p:cNvSpPr>
          <p:nvPr>
            <p:ph type="body" sz="quarter" idx="22" hasCustomPrompt="1"/>
          </p:nvPr>
        </p:nvSpPr>
        <p:spPr>
          <a:xfrm>
            <a:off x="455300" y="414528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3" name="_Content_Quad_BottomLeft_With_Title"/>
          <p:cNvSpPr>
            <a:spLocks noGrp="1"/>
          </p:cNvSpPr>
          <p:nvPr>
            <p:ph idx="23" hasCustomPrompt="1"/>
          </p:nvPr>
        </p:nvSpPr>
        <p:spPr>
          <a:xfrm>
            <a:off x="455300"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6" name="_Title_Quad_BottomRight"/>
          <p:cNvSpPr>
            <a:spLocks noGrp="1"/>
          </p:cNvSpPr>
          <p:nvPr>
            <p:ph type="body" sz="quarter" idx="26" hasCustomPrompt="1"/>
          </p:nvPr>
        </p:nvSpPr>
        <p:spPr>
          <a:xfrm>
            <a:off x="5120163"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8" name="_Content_Quad_BottomRight_With_Title"/>
          <p:cNvSpPr>
            <a:spLocks noGrp="1"/>
          </p:cNvSpPr>
          <p:nvPr>
            <p:ph idx="32" hasCustomPrompt="1"/>
          </p:nvPr>
        </p:nvSpPr>
        <p:spPr>
          <a:xfrm>
            <a:off x="5120163" y="4507992"/>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0" name="TextBox 19"/>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0122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Left-Right/Bottom Til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387769"/>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767945"/>
            <a:ext cx="914400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Content_Quad_TopLeft_With_Title"/>
          <p:cNvSpPr>
            <a:spLocks noGrp="1"/>
          </p:cNvSpPr>
          <p:nvPr>
            <p:ph idx="1" hasCustomPrompt="1"/>
          </p:nvPr>
        </p:nvSpPr>
        <p:spPr>
          <a:xfrm>
            <a:off x="455289"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529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0367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op Left-Right/Bottom Tile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4819" y="4113195"/>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4819" y="4492574"/>
            <a:ext cx="914400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7" name="_Content_Quad_TopLeft_With_Title"/>
          <p:cNvSpPr>
            <a:spLocks noGrp="1"/>
          </p:cNvSpPr>
          <p:nvPr>
            <p:ph idx="1" hasCustomPrompt="1"/>
          </p:nvPr>
        </p:nvSpPr>
        <p:spPr>
          <a:xfrm>
            <a:off x="457681"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Title_Quad_TopLeft"/>
          <p:cNvSpPr>
            <a:spLocks noGrp="1"/>
          </p:cNvSpPr>
          <p:nvPr>
            <p:ph type="body" sz="quarter" idx="21" hasCustomPrompt="1"/>
          </p:nvPr>
        </p:nvSpPr>
        <p:spPr>
          <a:xfrm>
            <a:off x="457681"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1" name="_Content_Quad_TopRight_With_Title"/>
          <p:cNvSpPr>
            <a:spLocks noGrp="1"/>
          </p:cNvSpPr>
          <p:nvPr>
            <p:ph idx="24" hasCustomPrompt="1"/>
          </p:nvPr>
        </p:nvSpPr>
        <p:spPr>
          <a:xfrm>
            <a:off x="5120163"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0" name="TextBox 29"/>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510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p Left-Right/Bottom Tiles_Alt 2">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20" name="_Title_Half_Bottom"/>
          <p:cNvSpPr>
            <a:spLocks noGrp="1"/>
          </p:cNvSpPr>
          <p:nvPr>
            <p:ph type="body" sz="quarter" idx="22" hasCustomPrompt="1"/>
          </p:nvPr>
        </p:nvSpPr>
        <p:spPr>
          <a:xfrm>
            <a:off x="457200" y="4145280"/>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5" name="_Content_Half_Bottom_With_Title"/>
          <p:cNvSpPr>
            <a:spLocks noGrp="1"/>
          </p:cNvSpPr>
          <p:nvPr>
            <p:ph idx="23" hasCustomPrompt="1"/>
          </p:nvPr>
        </p:nvSpPr>
        <p:spPr>
          <a:xfrm>
            <a:off x="457200" y="4507992"/>
            <a:ext cx="914400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Slide Number Placeholder 21"/>
          <p:cNvSpPr>
            <a:spLocks noGrp="1"/>
          </p:cNvSpPr>
          <p:nvPr>
            <p:ph type="sldNum" sz="quarter" idx="27"/>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24" name="Straight Connector 2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7"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1" name="_Content_Quad_TopLeft_With_Title"/>
          <p:cNvSpPr>
            <a:spLocks noGrp="1"/>
          </p:cNvSpPr>
          <p:nvPr>
            <p:ph idx="1" hasCustomPrompt="1"/>
          </p:nvPr>
        </p:nvSpPr>
        <p:spPr>
          <a:xfrm>
            <a:off x="455300"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_Title_Quad_TopLeft"/>
          <p:cNvSpPr>
            <a:spLocks noGrp="1"/>
          </p:cNvSpPr>
          <p:nvPr>
            <p:ph type="body" sz="quarter" idx="21" hasCustomPrompt="1"/>
          </p:nvPr>
        </p:nvSpPr>
        <p:spPr>
          <a:xfrm>
            <a:off x="457681" y="188186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6" name="_Content_Quad_TopRight_With_Title"/>
          <p:cNvSpPr>
            <a:spLocks noGrp="1"/>
          </p:cNvSpPr>
          <p:nvPr>
            <p:ph idx="24" hasCustomPrompt="1"/>
          </p:nvPr>
        </p:nvSpPr>
        <p:spPr>
          <a:xfrm>
            <a:off x="5117782" y="226362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_Title_Quad_TopRight"/>
          <p:cNvSpPr>
            <a:spLocks noGrp="1"/>
          </p:cNvSpPr>
          <p:nvPr>
            <p:ph type="body" sz="quarter" idx="25" hasCustomPrompt="1"/>
          </p:nvPr>
        </p:nvSpPr>
        <p:spPr>
          <a:xfrm>
            <a:off x="5117782" y="188186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9" name="TextBox 18"/>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31"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9"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2552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Left/Center/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1"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6160"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49072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8" name="TextBox 27"/>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8535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Left/Center/Righ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1664805"/>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294951"/>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29495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297332"/>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1676711"/>
            <a:ext cx="2926080" cy="512064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4"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595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Left/Center/Righ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Third_Left_With_Title"/>
          <p:cNvSpPr>
            <a:spLocks noGrp="1"/>
          </p:cNvSpPr>
          <p:nvPr>
            <p:ph idx="1" hasCustomPrompt="1"/>
          </p:nvPr>
        </p:nvSpPr>
        <p:spPr>
          <a:xfrm>
            <a:off x="455300" y="2284100"/>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7" name="_Title_Third_Left"/>
          <p:cNvSpPr>
            <a:spLocks noGrp="1"/>
          </p:cNvSpPr>
          <p:nvPr>
            <p:ph type="body" sz="quarter" idx="23" hasCustomPrompt="1"/>
          </p:nvPr>
        </p:nvSpPr>
        <p:spPr>
          <a:xfrm>
            <a:off x="455303" y="1902340"/>
            <a:ext cx="292608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a:t>
            </a:r>
          </a:p>
        </p:txBody>
      </p:sp>
      <p:sp>
        <p:nvSpPr>
          <p:cNvPr id="22" name="_Title_Third_Right"/>
          <p:cNvSpPr>
            <a:spLocks noGrp="1"/>
          </p:cNvSpPr>
          <p:nvPr>
            <p:ph type="body" sz="quarter" idx="24" hasCustomPrompt="1"/>
          </p:nvPr>
        </p:nvSpPr>
        <p:spPr>
          <a:xfrm>
            <a:off x="6673192" y="1904721"/>
            <a:ext cx="292608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25" name="_Title_Third_Center"/>
          <p:cNvSpPr>
            <a:spLocks noGrp="1"/>
          </p:cNvSpPr>
          <p:nvPr>
            <p:ph type="body" sz="quarter" idx="25" hasCustomPrompt="1"/>
          </p:nvPr>
        </p:nvSpPr>
        <p:spPr>
          <a:xfrm>
            <a:off x="3567007" y="1904721"/>
            <a:ext cx="2924386"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a:t>
            </a:r>
          </a:p>
        </p:txBody>
      </p:sp>
      <p:sp>
        <p:nvSpPr>
          <p:cNvPr id="19" name="_Content_Third_Center_With_Title"/>
          <p:cNvSpPr>
            <a:spLocks noGrp="1"/>
          </p:cNvSpPr>
          <p:nvPr>
            <p:ph idx="26" hasCustomPrompt="1"/>
          </p:nvPr>
        </p:nvSpPr>
        <p:spPr>
          <a:xfrm>
            <a:off x="3566160"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0" name="_Content_Third_Right_With_Title"/>
          <p:cNvSpPr>
            <a:spLocks noGrp="1"/>
          </p:cNvSpPr>
          <p:nvPr>
            <p:ph idx="27" hasCustomPrompt="1"/>
          </p:nvPr>
        </p:nvSpPr>
        <p:spPr>
          <a:xfrm>
            <a:off x="6671781" y="2286481"/>
            <a:ext cx="2926080" cy="4050792"/>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stStyle>
          <a:p>
            <a:pPr lvl="0">
              <a:buFont typeface="Arial" panose="020B0604020202020204" pitchFamily="34" charset="0"/>
            </a:pPr>
            <a:r>
              <a:rPr lang="en-US" dirty="0"/>
              <a:t>[First level, Arial, 14]</a:t>
            </a:r>
          </a:p>
          <a:p>
            <a:pPr lvl="1"/>
            <a:r>
              <a:rPr lang="en-US" dirty="0"/>
              <a:t>[Second level, Arial, 14]</a:t>
            </a:r>
          </a:p>
          <a:p>
            <a:pPr lvl="2"/>
            <a:r>
              <a:rPr lang="en-US" dirty="0"/>
              <a:t>[Third level, Arial, 14]</a:t>
            </a:r>
          </a:p>
        </p:txBody>
      </p:sp>
      <p:sp>
        <p:nvSpPr>
          <p:cNvPr id="26" name="Slide Number Placeholder 25"/>
          <p:cNvSpPr>
            <a:spLocks noGrp="1"/>
          </p:cNvSpPr>
          <p:nvPr>
            <p:ph type="sldNum" sz="quarter" idx="29"/>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30" name="Straight Connector 2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1"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4"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2" name="TextBox 31"/>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3" name="TextBox 22"/>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1"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8"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751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Flyshee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_Section_Tab_Title"/>
          <p:cNvSpPr>
            <a:spLocks noGrp="1"/>
          </p:cNvSpPr>
          <p:nvPr>
            <p:ph type="body" idx="1" hasCustomPrompt="1"/>
            <p:custDataLst>
              <p:tags r:id="rId2"/>
            </p:custDataLst>
          </p:nvPr>
        </p:nvSpPr>
        <p:spPr>
          <a:xfrm>
            <a:off x="457200" y="3200400"/>
            <a:ext cx="9144000" cy="1371600"/>
          </a:xfrm>
        </p:spPr>
        <p:txBody>
          <a:bodyPr vert="horz" lIns="0" tIns="50941" rIns="101882" bIns="50941" rtlCol="0" anchor="ctr">
            <a:noAutofit/>
          </a:bodyPr>
          <a:lstStyle>
            <a:lvl1pPr marL="514350" indent="-514350">
              <a:lnSpc>
                <a:spcPct val="200000"/>
              </a:lnSpc>
              <a:buFont typeface="+mj-lt"/>
              <a:buAutoNum type="romanUcPeriod"/>
              <a:defRPr lang="en-US" sz="2400" b="1" baseline="0" dirty="0" smtClean="0">
                <a:solidFill>
                  <a:srgbClr val="00539B"/>
                </a:solidFill>
                <a:latin typeface="Arial" panose="020B0604020202020204" pitchFamily="34" charset="0"/>
                <a:ea typeface="+mj-ea"/>
                <a:cs typeface="Arial" panose="020B0604020202020204" pitchFamily="34" charset="0"/>
              </a:defRPr>
            </a:lvl1pPr>
            <a:lvl2pPr marL="966612" indent="-457200">
              <a:lnSpc>
                <a:spcPct val="200000"/>
              </a:lnSpc>
              <a:buClr>
                <a:srgbClr val="00539B"/>
              </a:buClr>
              <a:buFont typeface="+mj-lt"/>
              <a:buAutoNum type="alphaUcPeriod"/>
              <a:defRPr sz="2400">
                <a:solidFill>
                  <a:srgbClr val="00539B"/>
                </a:solidFill>
              </a:defRPr>
            </a:lvl2pPr>
          </a:lstStyle>
          <a:p>
            <a:pPr lvl="0">
              <a:spcBef>
                <a:spcPct val="0"/>
              </a:spcBef>
            </a:pPr>
            <a:r>
              <a:rPr lang="en-US" dirty="0"/>
              <a:t>[Flysheet Title, Arial, Bold, 24 Point Font]</a:t>
            </a:r>
          </a:p>
          <a:p>
            <a:pPr lvl="1">
              <a:spcBef>
                <a:spcPct val="0"/>
              </a:spcBef>
            </a:pPr>
            <a:r>
              <a:rPr lang="en-US" dirty="0"/>
              <a:t>[Subtopic, Arial, 20 Point Font]</a:t>
            </a:r>
          </a:p>
        </p:txBody>
      </p:sp>
      <p:sp>
        <p:nvSpPr>
          <p:cNvPr id="11" name="Slide Number Placeholder 10"/>
          <p:cNvSpPr>
            <a:spLocks noGrp="1"/>
          </p:cNvSpPr>
          <p:nvPr>
            <p:ph type="sldNum" sz="quarter" idx="3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2" name="Straight Connector 11"/>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custDataLst>
              <p:tags r:id="rId3"/>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2" descr="Image result for newton federal bank"/>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44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Quadran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84100"/>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382365"/>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86481"/>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234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379984"/>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768887"/>
            <a:ext cx="4480560" cy="201168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7200"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149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drant Tiles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1674330"/>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29495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1676711"/>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29495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15576"/>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2574"/>
            <a:ext cx="4480560" cy="22860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9" name="TextBox 2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829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drant Tiles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Quad_TopLeft_With_Title"/>
          <p:cNvSpPr>
            <a:spLocks noGrp="1"/>
          </p:cNvSpPr>
          <p:nvPr>
            <p:ph idx="1" hasCustomPrompt="1"/>
          </p:nvPr>
        </p:nvSpPr>
        <p:spPr>
          <a:xfrm>
            <a:off x="455300" y="2252350"/>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9" name="_Title_Quad_TopLeft"/>
          <p:cNvSpPr>
            <a:spLocks noGrp="1"/>
          </p:cNvSpPr>
          <p:nvPr>
            <p:ph type="body" sz="quarter" idx="21" hasCustomPrompt="1"/>
          </p:nvPr>
        </p:nvSpPr>
        <p:spPr>
          <a:xfrm>
            <a:off x="455300" y="1902340"/>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[Title, Arial, Bold, 14 Point Font]</a:t>
            </a:r>
          </a:p>
        </p:txBody>
      </p:sp>
      <p:sp>
        <p:nvSpPr>
          <p:cNvPr id="20" name="_Title_Quad_BottomLeft"/>
          <p:cNvSpPr>
            <a:spLocks noGrp="1"/>
          </p:cNvSpPr>
          <p:nvPr>
            <p:ph type="body" sz="quarter" idx="22" hasCustomPrompt="1"/>
          </p:nvPr>
        </p:nvSpPr>
        <p:spPr>
          <a:xfrm>
            <a:off x="455300"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15" name="_Content_Quad_BottomLeft_With_Title"/>
          <p:cNvSpPr>
            <a:spLocks noGrp="1"/>
          </p:cNvSpPr>
          <p:nvPr>
            <p:ph idx="23" hasCustomPrompt="1"/>
          </p:nvPr>
        </p:nvSpPr>
        <p:spPr>
          <a:xfrm>
            <a:off x="455300"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7" name="_Content_Quad_TopRight_With_Title"/>
          <p:cNvSpPr>
            <a:spLocks noGrp="1"/>
          </p:cNvSpPr>
          <p:nvPr>
            <p:ph idx="24" hasCustomPrompt="1"/>
          </p:nvPr>
        </p:nvSpPr>
        <p:spPr>
          <a:xfrm>
            <a:off x="5117782" y="2254731"/>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2" name="_Title_Quad_TopRight"/>
          <p:cNvSpPr>
            <a:spLocks noGrp="1"/>
          </p:cNvSpPr>
          <p:nvPr>
            <p:ph type="body" sz="quarter" idx="25" hasCustomPrompt="1"/>
          </p:nvPr>
        </p:nvSpPr>
        <p:spPr>
          <a:xfrm>
            <a:off x="5117782"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3" name="_Title_Quad_BottomRight"/>
          <p:cNvSpPr>
            <a:spLocks noGrp="1"/>
          </p:cNvSpPr>
          <p:nvPr>
            <p:ph type="body" sz="quarter" idx="26" hasCustomPrompt="1"/>
          </p:nvPr>
        </p:nvSpPr>
        <p:spPr>
          <a:xfrm>
            <a:off x="5117782" y="4145280"/>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[Title, Arial, Bold, 14 Point Font]</a:t>
            </a:r>
          </a:p>
        </p:txBody>
      </p:sp>
      <p:sp>
        <p:nvSpPr>
          <p:cNvPr id="24" name="_Content_Quad_BottomRight_With_Title"/>
          <p:cNvSpPr>
            <a:spLocks noGrp="1"/>
          </p:cNvSpPr>
          <p:nvPr>
            <p:ph idx="27" hasCustomPrompt="1"/>
          </p:nvPr>
        </p:nvSpPr>
        <p:spPr>
          <a:xfrm>
            <a:off x="5117782" y="4498468"/>
            <a:ext cx="4480560" cy="18288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8" name="Slide Number Placeholder 27"/>
          <p:cNvSpPr>
            <a:spLocks noGrp="1"/>
          </p:cNvSpPr>
          <p:nvPr>
            <p:ph type="sldNum" sz="quarter" idx="31"/>
          </p:nvPr>
        </p:nvSpPr>
        <p:spPr>
          <a:xfrm>
            <a:off x="9097799" y="6995160"/>
            <a:ext cx="502920" cy="604520"/>
          </a:xfrm>
        </p:spPr>
        <p:txBody>
          <a:bodyPr vert="horz" lIns="0" tIns="0" rIns="0" bIns="0" rtlCol="0" anchor="t" anchorCtr="0"/>
          <a:lstStyle>
            <a:lvl1pPr>
              <a:defRPr lang="en-US" smtClean="0">
                <a:solidFill>
                  <a:schemeClr val="tx1"/>
                </a:solidFill>
              </a:defRPr>
            </a:lvl1pPr>
          </a:lstStyle>
          <a:p>
            <a:fld id="{2D57E809-D836-4B9A-B1A3-AA7B503E17F9}" type="slidenum">
              <a:rPr lang="en-US" smtClean="0"/>
              <a:t>‹#›</a:t>
            </a:fld>
            <a:endParaRPr lang="en-US" dirty="0"/>
          </a:p>
        </p:txBody>
      </p:sp>
      <p:cxnSp>
        <p:nvCxnSpPr>
          <p:cNvPr id="30" name="Straight Connector 29"/>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3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39" name="_Slide_Message"/>
          <p:cNvSpPr>
            <a:spLocks noGrp="1"/>
          </p:cNvSpPr>
          <p:nvPr>
            <p:ph type="body" sz="quarter" idx="18" hasCustomPrompt="1"/>
          </p:nvPr>
        </p:nvSpPr>
        <p:spPr>
          <a:xfrm>
            <a:off x="454819" y="1293663"/>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35" name="TextBox 3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25" name="TextBox 2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7" name="Text Placeholder 4"/>
          <p:cNvSpPr>
            <a:spLocks noGrp="1"/>
          </p:cNvSpPr>
          <p:nvPr>
            <p:ph type="body" sz="quarter" idx="32" hasCustomPrompt="1"/>
          </p:nvPr>
        </p:nvSpPr>
        <p:spPr>
          <a:xfrm>
            <a:off x="457200" y="6410325"/>
            <a:ext cx="9144000" cy="411480"/>
          </a:xfrm>
          <a:solidFill>
            <a:srgbClr val="00539B"/>
          </a:solidFill>
        </p:spPr>
        <p:txBody>
          <a:bodyPr vert="horz" wrap="square" lIns="101882" tIns="50941" rIns="101882" bIns="50941" rtlCol="0" anchor="ctr">
            <a:noAutofit/>
          </a:bodyPr>
          <a:lstStyle>
            <a:lvl1pP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3940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egal Notices">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1036320"/>
            <a:ext cx="9052560" cy="518160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(the “Presentation”) was prepared solely for discussion purposes with the party or parties (“the Company”) to whom Performance Trust Capital Partners (“PTCP”) has provided it and is not to be reprinted or redistributed without the permission of PTCP.</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   </a:t>
            </a: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In preparing this Presentation, we have relied upon information provided by the Company and/or other publicly available information.  We have (i) not independently verified any of such information, and (ii) assumed such information is complete and accurate in all material respects.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may contain statements that are forward-looking statements.  Such forward-looking statements are based upon information provided by the Company and/or publicly available information.  Actual results may differ from those set forth in the forward-looking statements and are subject to significant risks and uncertainties.  These risks and uncertainties could cause the results to differ materially from those set forth in the forward-looking statements. </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Please note that this Presentation is also based on economic, market and other conditions as in effect on, and the information regarding the business and operations of companies in the Presentation as represented to PTCP by the Company and/or public information as of the date hereof, and does not purport to take into consideration any information or events arising subsequent to such date.  It should be understood that subsequent developments may affect this Presentation and that we do not have any obligation to update, revise, or reaffirm this Presentation.  PTCP makes no representation or warranty that there has been no material change in the information provided or reviewed by us in connection herewith.</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The information contained herein is confidential and has been prepared exclusively for the benefit and use of the Company, and may not be used for any other purpose or be discussed, reproduced, disseminated, quoted or referred to at anytime, in any manner or for any purpose without PTCP’s express prior written consent.  This Presentation is not for the benefit of, and does not convey any rights or remedies to, any holder of securities of the Company or any other person.</a:t>
            </a:r>
          </a:p>
          <a:p>
            <a:pPr lvl="0">
              <a:lnSpc>
                <a:spcPct val="100000"/>
              </a:lnSpc>
              <a:spcBef>
                <a:spcPts val="0"/>
              </a:spcBef>
              <a:spcAft>
                <a:spcPts val="0"/>
              </a:spcAft>
            </a:pPr>
            <a:endParaRPr lang="en-US" sz="1100" b="0" dirty="0">
              <a:solidFill>
                <a:schemeClr val="tx1"/>
              </a:solidFill>
              <a:latin typeface="Arial" panose="020B0604020202020204" pitchFamily="34" charset="0"/>
              <a:cs typeface="Arial" panose="020B0604020202020204" pitchFamily="34" charset="0"/>
            </a:endParaRPr>
          </a:p>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Presentation should not be construed as providing an opinion to the Company and does not constitute a recommendation by PTCP to the Company, or security holders of the Company, on the business, the corporate strategy, the valuation, the regulatory environment nor the competitive environment in which the Company or its affiliates operates.  Any information included herein concerning valuation of the Company is hypothetical and is based on certain assumptions discussed with management.  These assumptions may not be valid, and may also change over time. This presentation should not be construed as a fairness opinion.  A fairness opinion would contain additional financial information, models and methodologies.  In addition, a fairness opinion is based on the specific terms of a proposed transaction, including many “non-financial” terms and conditions that actually do provide or limit value to the shareholders of the Company.  The information contained herein should not be relied upon to determine if any given transaction would be “fair” to the Company.</a:t>
            </a:r>
          </a:p>
        </p:txBody>
      </p:sp>
      <p:sp>
        <p:nvSpPr>
          <p:cNvPr id="9" name="TextBox 8" hidden="1"/>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510300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tentionally Left Blank">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p:cNvSpPr txBox="1"/>
          <p:nvPr/>
        </p:nvSpPr>
        <p:spPr>
          <a:xfrm>
            <a:off x="3975735" y="3785235"/>
            <a:ext cx="2106930" cy="201930"/>
          </a:xfrm>
          <a:prstGeom prst="rect">
            <a:avLst/>
          </a:prstGeom>
        </p:spPr>
        <p:txBody>
          <a:bodyPr vert="horz" lIns="0" tIns="0" rIns="0" bIns="0" rtlCol="0">
            <a:no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lnSpc>
                <a:spcPct val="100000"/>
              </a:lnSpc>
              <a:spcBef>
                <a:spcPts val="0"/>
              </a:spcBef>
              <a:spcAft>
                <a:spcPts val="0"/>
              </a:spcAft>
            </a:pPr>
            <a:r>
              <a:rPr lang="en-US" sz="1100" b="0" dirty="0">
                <a:solidFill>
                  <a:schemeClr val="tx1"/>
                </a:solidFill>
                <a:latin typeface="Arial" panose="020B0604020202020204" pitchFamily="34" charset="0"/>
                <a:cs typeface="Arial" panose="020B0604020202020204" pitchFamily="34" charset="0"/>
              </a:rPr>
              <a:t>[This page intentionally left blank]</a:t>
            </a:r>
          </a:p>
        </p:txBody>
      </p:sp>
    </p:spTree>
    <p:extLst>
      <p:ext uri="{BB962C8B-B14F-4D97-AF65-F5344CB8AC3E}">
        <p14:creationId xmlns:p14="http://schemas.microsoft.com/office/powerpoint/2010/main" val="20393978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act">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a:xfrm>
            <a:off x="9095418"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sp>
        <p:nvSpPr>
          <p:cNvPr id="2" name="TextBox 1"/>
          <p:cNvSpPr txBox="1"/>
          <p:nvPr/>
        </p:nvSpPr>
        <p:spPr>
          <a:xfrm>
            <a:off x="502920" y="604520"/>
            <a:ext cx="9052560" cy="6304280"/>
          </a:xfrm>
          <a:prstGeom prst="rect">
            <a:avLst/>
          </a:prstGeom>
        </p:spPr>
        <p:txBody>
          <a:bodyPr vert="horz" lIns="0" tIns="0" rIns="0" bIns="0" rtlCol="0">
            <a:normAutofit/>
          </a:bodyPr>
          <a:lstStyle>
            <a:lvl1pPr lvl="0" indent="0">
              <a:spcBef>
                <a:spcPts val="0"/>
              </a:spcBef>
              <a:spcAft>
                <a:spcPts val="600"/>
              </a:spcAft>
              <a:buFont typeface="Arial" pitchFamily="34" charset="0"/>
              <a:buNone/>
              <a:defRPr sz="1000">
                <a:solidFill>
                  <a:schemeClr val="tx1">
                    <a:lumMod val="65000"/>
                    <a:lumOff val="35000"/>
                  </a:schemeClr>
                </a:solidFill>
              </a:defRPr>
            </a:lvl1pPr>
            <a:lvl2pPr indent="0">
              <a:spcBef>
                <a:spcPct val="20000"/>
              </a:spcBef>
              <a:buFont typeface="Arial" pitchFamily="34" charset="0"/>
              <a:buNone/>
              <a:defRPr sz="1200"/>
            </a:lvl2pPr>
            <a:lvl3pPr indent="0">
              <a:spcBef>
                <a:spcPct val="20000"/>
              </a:spcBef>
              <a:buFont typeface="Arial" pitchFamily="34" charset="0"/>
              <a:buNone/>
              <a:defRPr sz="1200"/>
            </a:lvl3pPr>
            <a:lvl4pPr indent="0">
              <a:spcBef>
                <a:spcPct val="20000"/>
              </a:spcBef>
              <a:buFont typeface="Arial" pitchFamily="34" charset="0"/>
              <a:buNone/>
              <a:defRPr sz="1200"/>
            </a:lvl4pPr>
            <a:lvl5pPr indent="0">
              <a:spcBef>
                <a:spcPct val="20000"/>
              </a:spcBef>
              <a:buFont typeface="Arial" pitchFamily="34" charset="0"/>
              <a:buNone/>
              <a:defRPr sz="12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spcAft>
                <a:spcPts val="0"/>
              </a:spcAft>
            </a:pPr>
            <a:r>
              <a:rPr lang="en-US" sz="1100" b="1" dirty="0">
                <a:solidFill>
                  <a:schemeClr val="tx1"/>
                </a:solidFill>
                <a:latin typeface="Arial" panose="020B0604020202020204" pitchFamily="34" charset="0"/>
                <a:cs typeface="Arial" panose="020B0604020202020204" pitchFamily="34" charset="0"/>
              </a:rPr>
              <a:t>PERFORMANCE TRUST CAPITAL</a:t>
            </a:r>
            <a:r>
              <a:rPr lang="en-US" sz="1100" b="1" baseline="0" dirty="0">
                <a:solidFill>
                  <a:schemeClr val="tx1"/>
                </a:solidFill>
                <a:latin typeface="Arial" panose="020B0604020202020204" pitchFamily="34" charset="0"/>
                <a:cs typeface="Arial" panose="020B0604020202020204" pitchFamily="34" charset="0"/>
              </a:rPr>
              <a:t> PARTNERS, LLC</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500 W. Madison Street</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Suite 450</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Chicago, IL 60661</a:t>
            </a:r>
          </a:p>
          <a:p>
            <a:pPr lvl="0">
              <a:spcAft>
                <a:spcPts val="0"/>
              </a:spcAft>
            </a:pPr>
            <a:r>
              <a:rPr lang="en-US" sz="1100" b="0" baseline="0" dirty="0">
                <a:solidFill>
                  <a:schemeClr val="tx1"/>
                </a:solidFill>
                <a:latin typeface="Arial" panose="020B0604020202020204" pitchFamily="34" charset="0"/>
                <a:cs typeface="Arial" panose="020B0604020202020204" pitchFamily="34" charset="0"/>
              </a:rPr>
              <a:t>(312) 521-1000</a:t>
            </a:r>
          </a:p>
          <a:p>
            <a:pPr lvl="0">
              <a:spcAft>
                <a:spcPts val="0"/>
              </a:spcAft>
            </a:pPr>
            <a:r>
              <a:rPr lang="en-US" sz="1100" u="sng" baseline="0" dirty="0">
                <a:solidFill>
                  <a:schemeClr val="tx1"/>
                </a:solidFill>
                <a:latin typeface="Arial" panose="020B0604020202020204" pitchFamily="34" charset="0"/>
                <a:cs typeface="Arial" panose="020B0604020202020204" pitchFamily="34" charset="0"/>
                <a:hlinkClick r:id="rId4"/>
              </a:rPr>
              <a:t>www.performancetrust.com</a:t>
            </a:r>
            <a:r>
              <a:rPr lang="en-US" sz="1100" u="sng" baseline="0" dirty="0">
                <a:solidFill>
                  <a:schemeClr val="tx1"/>
                </a:solidFill>
                <a:latin typeface="Arial" panose="020B0604020202020204" pitchFamily="34" charset="0"/>
                <a:cs typeface="Arial" panose="020B0604020202020204" pitchFamily="34" charset="0"/>
              </a:rPr>
              <a:t> </a:t>
            </a:r>
            <a:endParaRPr lang="en-US" sz="1100" u="sng" dirty="0">
              <a:solidFill>
                <a:schemeClr val="tx1"/>
              </a:solidFill>
              <a:latin typeface="Arial" panose="020B0604020202020204" pitchFamily="34" charset="0"/>
              <a:cs typeface="Arial" panose="020B0604020202020204" pitchFamily="34" charset="0"/>
            </a:endParaRPr>
          </a:p>
        </p:txBody>
      </p:sp>
      <p:sp>
        <p:nvSpPr>
          <p:cNvPr id="9" name="TextBox 8"/>
          <p:cNvSpPr txBox="1"/>
          <p:nvPr>
            <p:custDataLst>
              <p:tags r:id="rId2"/>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0" y="7040023"/>
            <a:ext cx="1371600" cy="480808"/>
          </a:xfrm>
          <a:prstGeom prst="rect">
            <a:avLst/>
          </a:prstGeom>
        </p:spPr>
      </p:pic>
    </p:spTree>
    <p:extLst>
      <p:ext uri="{BB962C8B-B14F-4D97-AF65-F5344CB8AC3E}">
        <p14:creationId xmlns:p14="http://schemas.microsoft.com/office/powerpoint/2010/main" val="14060360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D57E809-D836-4B9A-B1A3-AA7B503E17F9}" type="slidenum">
              <a:rPr lang="en-US" smtClean="0"/>
              <a:t>‹#›</a:t>
            </a:fld>
            <a:endParaRPr lang="en-US" dirty="0"/>
          </a:p>
        </p:txBody>
      </p:sp>
    </p:spTree>
    <p:extLst>
      <p:ext uri="{BB962C8B-B14F-4D97-AF65-F5344CB8AC3E}">
        <p14:creationId xmlns:p14="http://schemas.microsoft.com/office/powerpoint/2010/main" val="361008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lank Canvas">
    <p:spTree>
      <p:nvGrpSpPr>
        <p:cNvPr id="1" name=""/>
        <p:cNvGrpSpPr/>
        <p:nvPr/>
      </p:nvGrpSpPr>
      <p:grpSpPr>
        <a:xfrm>
          <a:off x="0" y="0"/>
          <a:ext cx="0" cy="0"/>
          <a:chOff x="0" y="0"/>
          <a:chExt cx="0" cy="0"/>
        </a:xfrm>
      </p:grpSpPr>
      <p:sp>
        <p:nvSpPr>
          <p:cNvPr id="3" name="Do not remove" hidden="1"/>
          <p:cNvSpPr/>
          <p:nvPr userDrawn="1">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7438"/>
            <a:ext cx="9144000" cy="5486400"/>
          </a:xfrm>
        </p:spPr>
        <p:txBody>
          <a:bodyPr vert="horz" lIns="101882" tIns="50941" rIns="101882" bIns="50941" rtlCol="0">
            <a:noAutofit/>
          </a:bodyPr>
          <a:lstStyle>
            <a:lvl1pPr marL="382059" indent="-382059">
              <a:buFont typeface="Arial" panose="020B0604020202020204" pitchFamily="34" charset="0"/>
              <a:buChar cha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010"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2505074" y="6995160"/>
            <a:ext cx="5898263"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4" name="TextBox 3" hidden="1"/>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a:t>
            </a:r>
          </a:p>
        </p:txBody>
      </p:sp>
      <p:pic>
        <p:nvPicPr>
          <p:cNvPr id="13" name="Picture 12"/>
          <p:cNvPicPr>
            <a:picLocks noChangeAspect="1"/>
          </p:cNvPicPr>
          <p:nvPr userDrawn="1"/>
        </p:nvPicPr>
        <p:blipFill>
          <a:blip r:embed="rId7"/>
          <a:stretch>
            <a:fillRect/>
          </a:stretch>
        </p:blipFill>
        <p:spPr>
          <a:xfrm>
            <a:off x="457200" y="6958595"/>
            <a:ext cx="993649" cy="697038"/>
          </a:xfrm>
          <a:prstGeom prst="rect">
            <a:avLst/>
          </a:prstGeom>
        </p:spPr>
      </p:pic>
    </p:spTree>
    <p:extLst>
      <p:ext uri="{BB962C8B-B14F-4D97-AF65-F5344CB8AC3E}">
        <p14:creationId xmlns:p14="http://schemas.microsoft.com/office/powerpoint/2010/main" val="2392190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lank Canvas_Alt 1">
    <p:spTree>
      <p:nvGrpSpPr>
        <p:cNvPr id="1" name=""/>
        <p:cNvGrpSpPr/>
        <p:nvPr/>
      </p:nvGrpSpPr>
      <p:grpSpPr>
        <a:xfrm>
          <a:off x="0" y="0"/>
          <a:ext cx="0" cy="0"/>
          <a:chOff x="0" y="0"/>
          <a:chExt cx="0" cy="0"/>
        </a:xfrm>
      </p:grpSpPr>
      <p:sp>
        <p:nvSpPr>
          <p:cNvPr id="3"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18" name="_Slide_Message"/>
          <p:cNvSpPr>
            <a:spLocks noGrp="1"/>
          </p:cNvSpPr>
          <p:nvPr>
            <p:ph type="body" sz="quarter" idx="18" hasCustomPrompt="1"/>
          </p:nvPr>
        </p:nvSpPr>
        <p:spPr>
          <a:xfrm>
            <a:off x="457200" y="1295019"/>
            <a:ext cx="9144000" cy="49377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5"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9" name="TextBox 18"/>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5" name="Text Placeholder 4"/>
          <p:cNvSpPr>
            <a:spLocks noGrp="1"/>
          </p:cNvSpPr>
          <p:nvPr>
            <p:ph type="body" sz="quarter" idx="31" hasCustomPrompt="1"/>
          </p:nvPr>
        </p:nvSpPr>
        <p:spPr>
          <a:xfrm>
            <a:off x="457200" y="6362700"/>
            <a:ext cx="9144000" cy="411480"/>
          </a:xfrm>
          <a:solidFill>
            <a:srgbClr val="00539B"/>
          </a:solidFill>
        </p:spPr>
        <p:txBody>
          <a:bodyPr wrap="square" lIns="101882" tIns="50941" rIns="101882" bIns="50941" rtlCol="0" anchor="ctr">
            <a:noAutofit/>
          </a:bodyPr>
          <a:lstStyle>
            <a:lvl1pPr marL="0" indent="0" algn="ctr">
              <a:buNone/>
              <a:defRPr lang="en-US" sz="1800" b="1" smtClean="0">
                <a:solidFill>
                  <a:schemeClr val="bg1"/>
                </a:solidFill>
              </a:defRPr>
            </a:lvl1pPr>
            <a:lvl2pPr>
              <a:defRPr lang="en-US" smtClean="0">
                <a:latin typeface="+mn-lt"/>
                <a:cs typeface="+mn-cs"/>
              </a:defRPr>
            </a:lvl2pPr>
            <a:lvl3pPr>
              <a:defRPr lang="en-US" smtClean="0">
                <a:latin typeface="+mn-lt"/>
                <a:cs typeface="+mn-cs"/>
              </a:defRPr>
            </a:lvl3pPr>
            <a:lvl4pPr>
              <a:defRPr lang="en-US" smtClean="0">
                <a:latin typeface="+mn-lt"/>
                <a:cs typeface="+mn-cs"/>
              </a:defRPr>
            </a:lvl4pPr>
            <a:lvl5pPr>
              <a:defRPr lang="en-US">
                <a:latin typeface="+mn-lt"/>
                <a:cs typeface="+mn-cs"/>
              </a:defRPr>
            </a:lvl5pPr>
          </a:lstStyle>
          <a:p>
            <a:pPr marL="0" lvl="0"/>
            <a:r>
              <a:rPr lang="en-US" dirty="0"/>
              <a:t>Slide Message</a:t>
            </a:r>
          </a:p>
        </p:txBody>
      </p:sp>
      <p:pic>
        <p:nvPicPr>
          <p:cNvPr id="15"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534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ngle Tile">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2527"/>
            <a:ext cx="914400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888054"/>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6" name="TextBox 15"/>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971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ngle Tile_Alt 1">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1793241"/>
            <a:ext cx="9144000" cy="502920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_Title_Single"/>
          <p:cNvSpPr>
            <a:spLocks noGrp="1"/>
          </p:cNvSpPr>
          <p:nvPr>
            <p:ph type="body" sz="quarter" idx="21" hasCustomPrompt="1"/>
          </p:nvPr>
        </p:nvSpPr>
        <p:spPr>
          <a:xfrm>
            <a:off x="457200" y="1294951"/>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15" name="TextBox 14"/>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4" name="TextBox 13"/>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16"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233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ingle Tile_Alt 2">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vert="horz" lIns="0" tIns="50941" rIns="101882" bIns="50941" rtlCol="0" anchor="ctr">
            <a:noAutofit/>
          </a:bodyPr>
          <a:lstStyle>
            <a:lvl1pPr algn="l">
              <a:defRPr lang="en-US" sz="2400" b="1" baseline="0" dirty="0">
                <a:solidFill>
                  <a:srgbClr val="00539B"/>
                </a:solidFill>
                <a:latin typeface="Arial" panose="020B0604020202020204" pitchFamily="34" charset="0"/>
                <a:cs typeface="Arial" panose="020B0604020202020204" pitchFamily="34" charset="0"/>
              </a:defRPr>
            </a:lvl1pPr>
          </a:lstStyle>
          <a:p>
            <a:pPr lvl="0" algn="l"/>
            <a:r>
              <a:rPr lang="en-US" dirty="0"/>
              <a:t>[Slide Title, Arial, Bold, 24 Point Font]</a:t>
            </a:r>
          </a:p>
        </p:txBody>
      </p:sp>
      <p:sp>
        <p:nvSpPr>
          <p:cNvPr id="3" name="_Content_Single_With_Title"/>
          <p:cNvSpPr>
            <a:spLocks noGrp="1"/>
          </p:cNvSpPr>
          <p:nvPr>
            <p:ph idx="1" hasCustomPrompt="1"/>
          </p:nvPr>
        </p:nvSpPr>
        <p:spPr>
          <a:xfrm>
            <a:off x="457200" y="2286000"/>
            <a:ext cx="9144000" cy="40233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9" name="_Title_Single"/>
          <p:cNvSpPr>
            <a:spLocks noGrp="1"/>
          </p:cNvSpPr>
          <p:nvPr>
            <p:ph type="body" sz="quarter" idx="21" hasCustomPrompt="1"/>
          </p:nvPr>
        </p:nvSpPr>
        <p:spPr>
          <a:xfrm>
            <a:off x="457200" y="1900428"/>
            <a:ext cx="914400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2" name="Slide Number Placeholder 11"/>
          <p:cNvSpPr>
            <a:spLocks noGrp="1"/>
          </p:cNvSpPr>
          <p:nvPr>
            <p:ph type="sldNum" sz="quarter" idx="24"/>
          </p:nvPr>
        </p:nvSpPr>
        <p:spPr>
          <a:xfrm>
            <a:off x="9097799" y="6995160"/>
            <a:ext cx="502920" cy="604520"/>
          </a:xfrm>
        </p:spPr>
        <p:txBody>
          <a:bodyPr vert="horz" lIns="0" tIns="0" rIns="0" bIns="0" rtlCol="0" anchor="t" anchorCtr="0"/>
          <a:lstStyle>
            <a:lvl1pPr>
              <a:defRPr lang="en-US" smtClean="0"/>
            </a:lvl1pPr>
          </a:lstStyle>
          <a:p>
            <a:fld id="{2D57E809-D836-4B9A-B1A3-AA7B503E17F9}" type="slidenum">
              <a:rPr lang="en-US" smtClean="0"/>
              <a:t>‹#›</a:t>
            </a:fld>
            <a:endParaRPr lang="en-US" dirty="0"/>
          </a:p>
        </p:txBody>
      </p:sp>
      <p:cxnSp>
        <p:nvCxnSpPr>
          <p:cNvPr id="17" name="Straight Connector 16"/>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2"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4" name="TextBox 23"/>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sp>
        <p:nvSpPr>
          <p:cNvPr id="23" name="Text Placeholder 4"/>
          <p:cNvSpPr>
            <a:spLocks noGrp="1"/>
          </p:cNvSpPr>
          <p:nvPr>
            <p:ph type="body" sz="quarter" idx="31" hasCustomPrompt="1"/>
          </p:nvPr>
        </p:nvSpPr>
        <p:spPr>
          <a:xfrm>
            <a:off x="457200" y="6362700"/>
            <a:ext cx="9144000" cy="411480"/>
          </a:xfrm>
          <a:solidFill>
            <a:srgbClr val="00539B"/>
          </a:solidFill>
        </p:spPr>
        <p:txBody>
          <a:bodyPr vert="horz" wrap="square" lIns="101882" tIns="50941" rIns="101882" bIns="50941" rtlCol="0" anchor="ctr">
            <a:noAutofit/>
          </a:bodyPr>
          <a:lstStyle>
            <a:lvl1pPr algn="ctr">
              <a:defRPr lang="en-US" sz="1800" b="1" dirty="0" smtClean="0">
                <a:solidFill>
                  <a:schemeClr val="bg1"/>
                </a:solidFill>
              </a:defRPr>
            </a:lvl1pPr>
          </a:lstStyle>
          <a:p>
            <a:pPr marL="0" lvl="0" indent="0" algn="ctr">
              <a:buNone/>
            </a:pPr>
            <a:r>
              <a:rPr lang="en-US" dirty="0"/>
              <a:t>Slide Message</a:t>
            </a:r>
          </a:p>
        </p:txBody>
      </p:sp>
      <p:pic>
        <p:nvPicPr>
          <p:cNvPr id="21"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051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Left/Right Tiles">
    <p:spTree>
      <p:nvGrpSpPr>
        <p:cNvPr id="1" name=""/>
        <p:cNvGrpSpPr/>
        <p:nvPr/>
      </p:nvGrpSpPr>
      <p:grpSpPr>
        <a:xfrm>
          <a:off x="0" y="0"/>
          <a:ext cx="0" cy="0"/>
          <a:chOff x="0" y="0"/>
          <a:chExt cx="0" cy="0"/>
        </a:xfrm>
      </p:grpSpPr>
      <p:sp>
        <p:nvSpPr>
          <p:cNvPr id="4" name="Do not remove" hidden="1"/>
          <p:cNvSpPr/>
          <p:nvPr>
            <p:custDataLst>
              <p:tags r:id="rId1"/>
            </p:custDataLst>
          </p:nvPr>
        </p:nvSpPr>
        <p:spPr>
          <a:xfrm>
            <a:off x="0" y="0"/>
            <a:ext cx="12700"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_Content_Slide_Title"/>
          <p:cNvSpPr>
            <a:spLocks noGrp="1"/>
          </p:cNvSpPr>
          <p:nvPr>
            <p:ph type="title" hasCustomPrompt="1"/>
            <p:custDataLst>
              <p:tags r:id="rId2"/>
            </p:custDataLst>
          </p:nvPr>
        </p:nvSpPr>
        <p:spPr>
          <a:xfrm>
            <a:off x="457200" y="604520"/>
            <a:ext cx="9144000" cy="518160"/>
          </a:xfrm>
        </p:spPr>
        <p:txBody>
          <a:bodyPr lIns="0">
            <a:noAutofit/>
          </a:bodyPr>
          <a:lstStyle>
            <a:lvl1pPr algn="l">
              <a:defRPr sz="2400" b="1" baseline="0">
                <a:solidFill>
                  <a:srgbClr val="00539B"/>
                </a:solidFill>
                <a:latin typeface="Arial" panose="020B0604020202020204" pitchFamily="34" charset="0"/>
                <a:cs typeface="Arial" panose="020B0604020202020204" pitchFamily="34" charset="0"/>
              </a:defRPr>
            </a:lvl1pPr>
          </a:lstStyle>
          <a:p>
            <a:r>
              <a:rPr lang="en-US" dirty="0"/>
              <a:t>[Slide Title, Arial, Bold, 24 Point Font]</a:t>
            </a:r>
          </a:p>
        </p:txBody>
      </p:sp>
      <p:sp>
        <p:nvSpPr>
          <p:cNvPr id="3" name="_Content_Half_Left_With_Title"/>
          <p:cNvSpPr>
            <a:spLocks noGrp="1"/>
          </p:cNvSpPr>
          <p:nvPr>
            <p:ph idx="1" hasCustomPrompt="1"/>
          </p:nvPr>
        </p:nvSpPr>
        <p:spPr>
          <a:xfrm>
            <a:off x="457200"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cxnSp>
        <p:nvCxnSpPr>
          <p:cNvPr id="14" name="Straight Connector 13"/>
          <p:cNvCxnSpPr/>
          <p:nvPr/>
        </p:nvCxnSpPr>
        <p:spPr>
          <a:xfrm>
            <a:off x="457200" y="112268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18" name="_Slide_Message"/>
          <p:cNvSpPr>
            <a:spLocks noGrp="1"/>
          </p:cNvSpPr>
          <p:nvPr>
            <p:ph type="body" sz="quarter" idx="18" hasCustomPrompt="1"/>
          </p:nvPr>
        </p:nvSpPr>
        <p:spPr>
          <a:xfrm>
            <a:off x="457200" y="1296044"/>
            <a:ext cx="9144000" cy="518160"/>
          </a:xfrm>
        </p:spPr>
        <p:txBody>
          <a:bodyPr vert="horz" lIns="0" tIns="0" rIns="0" bIns="0" rtlCol="0">
            <a:noAutofit/>
          </a:bodyPr>
          <a:lstStyle>
            <a:lvl1pPr marL="254706" indent="-254706">
              <a:buClr>
                <a:srgbClr val="00539B"/>
              </a:buClr>
              <a:buFont typeface="Wingdings" panose="05000000000000000000" pitchFamily="2" charset="2"/>
              <a:buChar char="§"/>
              <a:defRPr lang="en-US" sz="1800" b="0" baseline="0" dirty="0" smtClean="0">
                <a:solidFill>
                  <a:schemeClr val="tx1"/>
                </a:solidFill>
              </a:defRPr>
            </a:lvl1pPr>
          </a:lstStyle>
          <a:p>
            <a:pPr lvl="0">
              <a:spcBef>
                <a:spcPts val="0"/>
              </a:spcBef>
            </a:pPr>
            <a:r>
              <a:rPr lang="fr-FR" dirty="0"/>
              <a:t>[</a:t>
            </a:r>
            <a:r>
              <a:rPr lang="fr-FR" dirty="0" err="1"/>
              <a:t>Slide</a:t>
            </a:r>
            <a:r>
              <a:rPr lang="fr-FR" dirty="0"/>
              <a:t> Message, Arial, 18 Point Font]</a:t>
            </a:r>
            <a:endParaRPr lang="en-US" dirty="0"/>
          </a:p>
        </p:txBody>
      </p:sp>
      <p:sp>
        <p:nvSpPr>
          <p:cNvPr id="17" name="_Title_Half_Left"/>
          <p:cNvSpPr>
            <a:spLocks noGrp="1"/>
          </p:cNvSpPr>
          <p:nvPr>
            <p:ph type="body" sz="quarter" idx="21" hasCustomPrompt="1"/>
          </p:nvPr>
        </p:nvSpPr>
        <p:spPr>
          <a:xfrm>
            <a:off x="457200" y="1904721"/>
            <a:ext cx="4480560" cy="310896"/>
          </a:xfrm>
          <a:solidFill>
            <a:srgbClr val="00539B"/>
          </a:solidFill>
        </p:spPr>
        <p:txBody>
          <a:bodyPr anchor="ctr" anchorCtr="0">
            <a:noAutofit/>
          </a:bodyPr>
          <a:lstStyle>
            <a:lvl1pPr algn="ctr">
              <a:buNone/>
              <a:defRPr sz="1400" b="1" baseline="0">
                <a:solidFill>
                  <a:schemeClr val="bg1"/>
                </a:solidFill>
              </a:defRPr>
            </a:lvl1pPr>
          </a:lstStyle>
          <a:p>
            <a:pPr lvl="0"/>
            <a:r>
              <a:rPr lang="en-US" dirty="0"/>
              <a:t>[Shape Title,  Arial, Bold, 14 Point Font]</a:t>
            </a:r>
          </a:p>
        </p:txBody>
      </p:sp>
      <p:sp>
        <p:nvSpPr>
          <p:cNvPr id="19" name="_Title_Half_Right"/>
          <p:cNvSpPr>
            <a:spLocks noGrp="1"/>
          </p:cNvSpPr>
          <p:nvPr>
            <p:ph type="body" sz="quarter" idx="22" hasCustomPrompt="1"/>
          </p:nvPr>
        </p:nvSpPr>
        <p:spPr>
          <a:xfrm>
            <a:off x="5120163" y="1904721"/>
            <a:ext cx="4480560" cy="310896"/>
          </a:xfrm>
          <a:solidFill>
            <a:srgbClr val="00539B"/>
          </a:solidFill>
        </p:spPr>
        <p:txBody>
          <a:bodyPr vert="horz" lIns="101882" tIns="50941" rIns="101882" bIns="50941" rtlCol="0" anchor="ctr" anchorCtr="0">
            <a:noAutofit/>
          </a:bodyPr>
          <a:lstStyle>
            <a:lvl1pPr>
              <a:defRPr lang="en-US" sz="1400" b="1" baseline="0" dirty="0">
                <a:solidFill>
                  <a:schemeClr val="bg1"/>
                </a:solidFill>
              </a:defRPr>
            </a:lvl1pPr>
          </a:lstStyle>
          <a:p>
            <a:pPr lvl="0" algn="ctr">
              <a:buNone/>
            </a:pPr>
            <a:r>
              <a:rPr lang="en-US" dirty="0"/>
              <a:t>[Shape Title,  Arial, Bold, 14 Point Font]</a:t>
            </a:r>
          </a:p>
        </p:txBody>
      </p:sp>
      <p:sp>
        <p:nvSpPr>
          <p:cNvPr id="15" name="_Content_Half_Right_With_Title"/>
          <p:cNvSpPr>
            <a:spLocks noGrp="1"/>
          </p:cNvSpPr>
          <p:nvPr>
            <p:ph idx="23" hasCustomPrompt="1"/>
          </p:nvPr>
        </p:nvSpPr>
        <p:spPr>
          <a:xfrm>
            <a:off x="5117782" y="2286483"/>
            <a:ext cx="4480560" cy="4480560"/>
          </a:xfrm>
        </p:spPr>
        <p:txBody>
          <a:bodyPr vert="horz" lIns="101882" tIns="50941" rIns="101882" bIns="50941" rtlCol="0">
            <a:noAutofit/>
          </a:bodyPr>
          <a:lstStyle>
            <a:lvl1pPr>
              <a:defRPr lang="en-US" sz="1400" dirty="0" smtClean="0"/>
            </a:lvl1pPr>
            <a:lvl2pPr>
              <a:defRPr lang="en-US" sz="1400" dirty="0" smtClean="0"/>
            </a:lvl2pPr>
            <a:lvl3pPr>
              <a:defRPr lang="en-US" sz="1400" dirty="0" smtClean="0"/>
            </a:lvl3pPr>
            <a:lvl4pPr>
              <a:defRPr lang="en-US" sz="1400" dirty="0" smtClean="0"/>
            </a:lvl4pPr>
            <a:lvl5pPr>
              <a:defRPr lang="en-US" sz="1400" dirty="0" smtClean="0"/>
            </a:lvl5pPr>
          </a:lstStyle>
          <a:p>
            <a:pPr lvl="0">
              <a:buFont typeface="Arial" panose="020B0604020202020204" pitchFamily="34" charset="0"/>
            </a:pPr>
            <a:r>
              <a:rPr lang="en-US" dirty="0"/>
              <a:t>[First level, Arial, 14 Point Font]</a:t>
            </a:r>
          </a:p>
          <a:p>
            <a:pPr lvl="1"/>
            <a:r>
              <a:rPr lang="en-US" dirty="0"/>
              <a:t>[Second level, Arial, 14 Point Font]</a:t>
            </a:r>
          </a:p>
          <a:p>
            <a:pPr lvl="2"/>
            <a:r>
              <a:rPr lang="en-US" dirty="0"/>
              <a:t>[Third level, Arial, 14 Point Font]</a:t>
            </a:r>
          </a:p>
          <a:p>
            <a:pPr lvl="3"/>
            <a:r>
              <a:rPr lang="en-US" dirty="0"/>
              <a:t>[Fourth level, Arial, 14 Point Font]</a:t>
            </a:r>
          </a:p>
          <a:p>
            <a:pPr lvl="4"/>
            <a:r>
              <a:rPr lang="en-US" dirty="0"/>
              <a:t>[Fifth level, Arial, 14 Point Font]</a:t>
            </a:r>
          </a:p>
        </p:txBody>
      </p:sp>
      <p:sp>
        <p:nvSpPr>
          <p:cNvPr id="23" name="Slide Number Placeholder 22"/>
          <p:cNvSpPr>
            <a:spLocks noGrp="1"/>
          </p:cNvSpPr>
          <p:nvPr>
            <p:ph type="sldNum" sz="quarter" idx="27"/>
          </p:nvPr>
        </p:nvSpPr>
        <p:spPr>
          <a:xfrm>
            <a:off x="9097799" y="6995160"/>
            <a:ext cx="502920" cy="604520"/>
          </a:xfrm>
        </p:spPr>
        <p:txBody>
          <a:bodyPr lIns="0" tIns="0" rIns="0" bIns="0" anchor="t" anchorCtr="0"/>
          <a:lstStyle/>
          <a:p>
            <a:fld id="{2D57E809-D836-4B9A-B1A3-AA7B503E17F9}" type="slidenum">
              <a:rPr lang="en-US" smtClean="0"/>
              <a:t>‹#›</a:t>
            </a:fld>
            <a:endParaRPr lang="en-US" dirty="0"/>
          </a:p>
        </p:txBody>
      </p:sp>
      <p:cxnSp>
        <p:nvCxnSpPr>
          <p:cNvPr id="25" name="Straight Connector 24"/>
          <p:cNvCxnSpPr/>
          <p:nvPr/>
        </p:nvCxnSpPr>
        <p:spPr>
          <a:xfrm>
            <a:off x="457200" y="6908800"/>
            <a:ext cx="9144000" cy="0"/>
          </a:xfrm>
          <a:prstGeom prst="line">
            <a:avLst/>
          </a:prstGeom>
          <a:ln w="15875">
            <a:solidFill>
              <a:srgbClr val="00539B"/>
            </a:solidFill>
          </a:ln>
        </p:spPr>
        <p:style>
          <a:lnRef idx="1">
            <a:schemeClr val="accent1"/>
          </a:lnRef>
          <a:fillRef idx="0">
            <a:schemeClr val="accent1"/>
          </a:fillRef>
          <a:effectRef idx="0">
            <a:schemeClr val="accent1"/>
          </a:effectRef>
          <a:fontRef idx="minor">
            <a:schemeClr val="tx1"/>
          </a:fontRef>
        </p:style>
      </p:cxnSp>
      <p:sp>
        <p:nvSpPr>
          <p:cNvPr id="20" name="Text Placeholder 6"/>
          <p:cNvSpPr>
            <a:spLocks noGrp="1"/>
          </p:cNvSpPr>
          <p:nvPr>
            <p:ph type="body" sz="quarter" idx="30" hasCustomPrompt="1"/>
            <p:custDataLst>
              <p:tags r:id="rId3"/>
            </p:custDataLst>
          </p:nvPr>
        </p:nvSpPr>
        <p:spPr>
          <a:xfrm>
            <a:off x="1911097" y="6995160"/>
            <a:ext cx="6492240" cy="604520"/>
          </a:xfrm>
        </p:spPr>
        <p:txBody>
          <a:bodyPr lIns="0" tIns="0" rIns="0" bIns="0">
            <a:noAutofit/>
          </a:bodyPr>
          <a:lstStyle>
            <a:lvl1pPr marL="380291" indent="-380291">
              <a:buNone/>
              <a:defRPr sz="800" b="0" baseline="0">
                <a:solidFill>
                  <a:schemeClr val="tx1"/>
                </a:solidFill>
              </a:defRPr>
            </a:lvl1pPr>
            <a:lvl2pPr marL="509412" indent="0">
              <a:buNone/>
              <a:defRPr sz="800"/>
            </a:lvl2pPr>
            <a:lvl3pPr marL="1018824" indent="0">
              <a:buNone/>
              <a:defRPr sz="800"/>
            </a:lvl3pPr>
            <a:lvl4pPr marL="1528237" indent="0">
              <a:buNone/>
              <a:defRPr sz="800"/>
            </a:lvl4pPr>
            <a:lvl5pPr marL="2037649" indent="0">
              <a:buNone/>
              <a:defRPr sz="800"/>
            </a:lvl5pPr>
          </a:lstStyle>
          <a:p>
            <a:pPr lvl="0"/>
            <a:r>
              <a:rPr lang="en-US" dirty="0"/>
              <a:t>Source:	[Source].</a:t>
            </a:r>
          </a:p>
          <a:p>
            <a:pPr lvl="0"/>
            <a:r>
              <a:rPr lang="en-US" dirty="0"/>
              <a:t>Note:	[Note].</a:t>
            </a:r>
          </a:p>
          <a:p>
            <a:pPr lvl="0"/>
            <a:r>
              <a:rPr lang="en-US" dirty="0"/>
              <a:t>(1)	[Note 1].</a:t>
            </a:r>
          </a:p>
        </p:txBody>
      </p:sp>
      <p:sp>
        <p:nvSpPr>
          <p:cNvPr id="27" name="TextBox 26"/>
          <p:cNvSpPr txBox="1"/>
          <p:nvPr>
            <p:custDataLst>
              <p:tags r:id="rId4"/>
            </p:custDataLst>
          </p:nvPr>
        </p:nvSpPr>
        <p:spPr>
          <a:xfrm>
            <a:off x="8147304" y="7265768"/>
            <a:ext cx="1408176" cy="207264"/>
          </a:xfrm>
          <a:prstGeom prst="rect">
            <a:avLst/>
          </a:prstGeom>
          <a:noFill/>
        </p:spPr>
        <p:txBody>
          <a:bodyPr wrap="none" lIns="0" tIns="0" rIns="0" bIns="0" rtlCol="0" anchor="ctr" anchorCtr="0">
            <a:noAutofit/>
          </a:bodyPr>
          <a:lstStyle/>
          <a:p>
            <a:pPr algn="r"/>
            <a:endParaRPr lang="en-US" sz="1200" b="1" dirty="0">
              <a:solidFill>
                <a:srgbClr val="FF0000"/>
              </a:solidFill>
              <a:latin typeface="Arial" panose="020B0604020202020204" pitchFamily="34" charset="0"/>
              <a:cs typeface="Arial" panose="020B0604020202020204" pitchFamily="34" charset="0"/>
            </a:endParaRPr>
          </a:p>
        </p:txBody>
      </p:sp>
      <p:sp>
        <p:nvSpPr>
          <p:cNvPr id="16" name="TextBox 15"/>
          <p:cNvSpPr txBox="1"/>
          <p:nvPr>
            <p:custDataLst>
              <p:tags r:id="rId5"/>
            </p:custDataLst>
          </p:nvPr>
        </p:nvSpPr>
        <p:spPr>
          <a:xfrm>
            <a:off x="5029200" y="365760"/>
            <a:ext cx="4572000" cy="182880"/>
          </a:xfrm>
          <a:prstGeom prst="rect">
            <a:avLst/>
          </a:prstGeom>
          <a:noFill/>
        </p:spPr>
        <p:txBody>
          <a:bodyPr wrap="square" lIns="0" tIns="0" rIns="0" bIns="0" rtlCol="0" anchor="ctr" anchorCtr="0">
            <a:noAutofit/>
          </a:bodyPr>
          <a:lstStyle/>
          <a:p>
            <a:pPr algn="r"/>
            <a:r>
              <a:rPr lang="en-US" sz="1100" b="1" dirty="0">
                <a:solidFill>
                  <a:srgbClr val="535353"/>
                </a:solidFill>
                <a:latin typeface="Arial" panose="020B0604020202020204" pitchFamily="34" charset="0"/>
                <a:cs typeface="Arial" panose="020B0604020202020204" pitchFamily="34" charset="0"/>
              </a:rPr>
              <a:t>[Section Title]</a:t>
            </a:r>
          </a:p>
        </p:txBody>
      </p:sp>
      <p:pic>
        <p:nvPicPr>
          <p:cNvPr id="22" name="Picture 2" descr="Image result for newton federal bank"/>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457200" y="6999954"/>
            <a:ext cx="1320686" cy="594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129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1066"/>
            <a:ext cx="9144000" cy="518160"/>
          </a:xfrm>
          <a:prstGeom prst="rect">
            <a:avLst/>
          </a:prstGeom>
        </p:spPr>
        <p:txBody>
          <a:bodyPr vert="horz" lIns="101882" tIns="50941" rIns="101882" bIns="50941"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813563"/>
            <a:ext cx="914400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681" y="6995160"/>
            <a:ext cx="1005840" cy="601066"/>
          </a:xfrm>
          <a:prstGeom prst="rect">
            <a:avLst/>
          </a:prstGeom>
        </p:spPr>
        <p:txBody>
          <a:bodyPr vert="horz" lIns="0" tIns="0" rIns="0" bIns="0" rtlCol="0" anchor="t"/>
          <a:lstStyle>
            <a:lvl1pPr algn="l">
              <a:defRPr sz="1300">
                <a:solidFill>
                  <a:schemeClr val="tx1"/>
                </a:solidFill>
                <a:latin typeface="Arial" panose="020B0604020202020204" pitchFamily="34" charset="0"/>
                <a:cs typeface="Arial" panose="020B0604020202020204" pitchFamily="34" charset="0"/>
              </a:defRPr>
            </a:lvl1pPr>
          </a:lstStyle>
          <a:p>
            <a:endParaRPr lang="en-US" dirty="0"/>
          </a:p>
        </p:txBody>
      </p:sp>
      <p:sp>
        <p:nvSpPr>
          <p:cNvPr id="5" name="Footer Placeholder 4"/>
          <p:cNvSpPr>
            <a:spLocks noGrp="1"/>
          </p:cNvSpPr>
          <p:nvPr>
            <p:ph type="ftr" sz="quarter" idx="3"/>
          </p:nvPr>
        </p:nvSpPr>
        <p:spPr>
          <a:xfrm>
            <a:off x="1911096" y="6995160"/>
            <a:ext cx="7075742" cy="601066"/>
          </a:xfrm>
          <a:prstGeom prst="rect">
            <a:avLst/>
          </a:prstGeom>
        </p:spPr>
        <p:txBody>
          <a:bodyPr vert="horz" lIns="0" tIns="0" rIns="0" bIns="0" rtlCol="0" anchor="t"/>
          <a:lstStyle>
            <a:lvl1pPr algn="l">
              <a:defRPr sz="800">
                <a:solidFill>
                  <a:schemeClr val="tx1"/>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9097799" y="6995160"/>
            <a:ext cx="502920" cy="601066"/>
          </a:xfrm>
          <a:prstGeom prst="rect">
            <a:avLst/>
          </a:prstGeom>
        </p:spPr>
        <p:txBody>
          <a:bodyPr vert="horz" lIns="0" tIns="0" rIns="0" bIns="0" rtlCol="0" anchor="t"/>
          <a:lstStyle>
            <a:lvl1pPr algn="r">
              <a:defRPr sz="1300" b="0">
                <a:solidFill>
                  <a:schemeClr val="tx1"/>
                </a:solidFill>
                <a:latin typeface="Arial" panose="020B0604020202020204" pitchFamily="34" charset="0"/>
                <a:cs typeface="Arial" panose="020B0604020202020204" pitchFamily="34" charset="0"/>
              </a:defRPr>
            </a:lvl1pPr>
          </a:lstStyle>
          <a:p>
            <a:fld id="{2D57E809-D836-4B9A-B1A3-AA7B503E17F9}" type="slidenum">
              <a:rPr lang="en-US" smtClean="0"/>
              <a:t>‹#›</a:t>
            </a:fld>
            <a:endParaRPr lang="en-US" dirty="0"/>
          </a:p>
        </p:txBody>
      </p:sp>
    </p:spTree>
    <p:extLst>
      <p:ext uri="{BB962C8B-B14F-4D97-AF65-F5344CB8AC3E}">
        <p14:creationId xmlns:p14="http://schemas.microsoft.com/office/powerpoint/2010/main" val="7613420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68" r:id="rId36"/>
  </p:sldLayoutIdLst>
  <p:hf sldNum="0" hdr="0" ftr="0" dt="0"/>
  <p:txStyles>
    <p:titleStyle>
      <a:lvl1pPr algn="l" defTabSz="1018824" rtl="0" eaLnBrk="1" latinLnBrk="0" hangingPunct="1">
        <a:spcBef>
          <a:spcPct val="0"/>
        </a:spcBef>
        <a:buNone/>
        <a:defRPr sz="2400" b="1" kern="1200">
          <a:solidFill>
            <a:srgbClr val="00539B"/>
          </a:solidFill>
          <a:latin typeface="Arial" panose="020B0604020202020204" pitchFamily="34" charset="0"/>
          <a:ea typeface="+mj-ea"/>
          <a:cs typeface="Arial" panose="020B0604020202020204" pitchFamily="34" charset="0"/>
        </a:defRPr>
      </a:lvl1pPr>
    </p:titleStyle>
    <p:bodyStyle>
      <a:lvl1pPr marL="382059" indent="-382059" algn="l" defTabSz="1018824" rtl="0" eaLnBrk="1" latinLnBrk="0" hangingPunct="1">
        <a:spcBef>
          <a:spcPct val="20000"/>
        </a:spcBef>
        <a:buClr>
          <a:srgbClr val="00539B"/>
        </a:buClr>
        <a:buFont typeface="Arial Narrow" panose="020B060602020203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827795" indent="-318383"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273531" indent="-254706" algn="l" defTabSz="1018824"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782943"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292355" indent="-254706" algn="l" defTabSz="1018824" rtl="0" eaLnBrk="1" latinLnBrk="0" hangingPunct="1">
        <a:spcBef>
          <a:spcPct val="20000"/>
        </a:spcBef>
        <a:buFont typeface="Arial"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155.xml"/><Relationship Id="rId5" Type="http://schemas.openxmlformats.org/officeDocument/2006/relationships/image" Target="../media/image5.e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156.xml"/><Relationship Id="rId6" Type="http://schemas.openxmlformats.org/officeDocument/2006/relationships/image" Target="../media/image5.emf"/><Relationship Id="rId5" Type="http://schemas.openxmlformats.org/officeDocument/2006/relationships/chart" Target="../charts/char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chart" Target="../charts/chart3.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6.emf"/><Relationship Id="rId2" Type="http://schemas.openxmlformats.org/officeDocument/2006/relationships/slideLayout" Target="../slideLayouts/slideLayout4.xml"/><Relationship Id="rId1" Type="http://schemas.openxmlformats.org/officeDocument/2006/relationships/tags" Target="../tags/tag157.xml"/><Relationship Id="rId6" Type="http://schemas.openxmlformats.org/officeDocument/2006/relationships/package" Target="../embeddings/Microsoft_Excel_Worksheet6.xlsx"/><Relationship Id="rId5" Type="http://schemas.openxmlformats.org/officeDocument/2006/relationships/image" Target="../media/image5.emf"/><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B52FFDE-C460-4FE7-9B52-B79EA868A7A0}"/>
              </a:ext>
            </a:extLst>
          </p:cNvPr>
          <p:cNvPicPr>
            <a:picLocks noChangeAspect="1"/>
          </p:cNvPicPr>
          <p:nvPr/>
        </p:nvPicPr>
        <p:blipFill>
          <a:blip r:embed="rId4"/>
          <a:stretch>
            <a:fillRect/>
          </a:stretch>
        </p:blipFill>
        <p:spPr>
          <a:xfrm>
            <a:off x="3929885" y="5544927"/>
            <a:ext cx="2859272" cy="768163"/>
          </a:xfrm>
          <a:prstGeom prst="rect">
            <a:avLst/>
          </a:prstGeom>
        </p:spPr>
      </p:pic>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5"/>
          <a:stretch>
            <a:fillRect/>
          </a:stretch>
        </p:blipFill>
        <p:spPr>
          <a:xfrm>
            <a:off x="3209290" y="1536809"/>
            <a:ext cx="3891901" cy="3700677"/>
          </a:xfrm>
          <a:prstGeom prst="rect">
            <a:avLst/>
          </a:prstGeom>
        </p:spPr>
      </p:pic>
      <p:sp>
        <p:nvSpPr>
          <p:cNvPr id="4" name="Rectangle 3">
            <a:extLst>
              <a:ext uri="{FF2B5EF4-FFF2-40B4-BE49-F238E27FC236}">
                <a16:creationId xmlns:a16="http://schemas.microsoft.com/office/drawing/2014/main" id="{1123582A-0E99-0EAC-8E2F-6078EEBFC681}"/>
              </a:ext>
            </a:extLst>
          </p:cNvPr>
          <p:cNvSpPr/>
          <p:nvPr/>
        </p:nvSpPr>
        <p:spPr>
          <a:xfrm>
            <a:off x="272375" y="6926094"/>
            <a:ext cx="1478604" cy="8463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013983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7" name="TextBox 6">
            <a:extLst>
              <a:ext uri="{FF2B5EF4-FFF2-40B4-BE49-F238E27FC236}">
                <a16:creationId xmlns:a16="http://schemas.microsoft.com/office/drawing/2014/main" id="{3C7657B1-4341-4BB3-A36C-9A8985BEFC56}"/>
              </a:ext>
            </a:extLst>
          </p:cNvPr>
          <p:cNvSpPr txBox="1"/>
          <p:nvPr/>
        </p:nvSpPr>
        <p:spPr>
          <a:xfrm>
            <a:off x="454025" y="1190392"/>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Book  and Tangible Value Per Share</a:t>
            </a:r>
          </a:p>
        </p:txBody>
      </p:sp>
      <p:pic>
        <p:nvPicPr>
          <p:cNvPr id="9" name="Picture 8">
            <a:extLst>
              <a:ext uri="{FF2B5EF4-FFF2-40B4-BE49-F238E27FC236}">
                <a16:creationId xmlns:a16="http://schemas.microsoft.com/office/drawing/2014/main" id="{4B52FFDE-C460-4FE7-9B52-B79EA868A7A0}"/>
              </a:ext>
            </a:extLst>
          </p:cNvPr>
          <p:cNvPicPr>
            <a:picLocks noChangeAspect="1"/>
          </p:cNvPicPr>
          <p:nvPr/>
        </p:nvPicPr>
        <p:blipFill>
          <a:blip r:embed="rId4"/>
          <a:stretch>
            <a:fillRect/>
          </a:stretch>
        </p:blipFill>
        <p:spPr>
          <a:xfrm>
            <a:off x="456693" y="6948904"/>
            <a:ext cx="2859272" cy="768163"/>
          </a:xfrm>
          <a:prstGeom prst="rect">
            <a:avLst/>
          </a:prstGeom>
        </p:spPr>
      </p:pic>
      <p:graphicFrame>
        <p:nvGraphicFramePr>
          <p:cNvPr id="16" name="Chart 15">
            <a:extLst>
              <a:ext uri="{FF2B5EF4-FFF2-40B4-BE49-F238E27FC236}">
                <a16:creationId xmlns:a16="http://schemas.microsoft.com/office/drawing/2014/main" id="{A82C7E12-FB04-4409-A9AB-812983960BC9}"/>
              </a:ext>
            </a:extLst>
          </p:cNvPr>
          <p:cNvGraphicFramePr>
            <a:graphicFrameLocks/>
          </p:cNvGraphicFramePr>
          <p:nvPr>
            <p:extLst>
              <p:ext uri="{D42A27DB-BD31-4B8C-83A1-F6EECF244321}">
                <p14:modId xmlns:p14="http://schemas.microsoft.com/office/powerpoint/2010/main" val="2076951160"/>
              </p:ext>
            </p:extLst>
          </p:nvPr>
        </p:nvGraphicFramePr>
        <p:xfrm>
          <a:off x="774065" y="1651285"/>
          <a:ext cx="8503920" cy="5120640"/>
        </p:xfrm>
        <a:graphic>
          <a:graphicData uri="http://schemas.openxmlformats.org/drawingml/2006/chart">
            <c:chart xmlns:c="http://schemas.openxmlformats.org/drawingml/2006/chart" xmlns:r="http://schemas.openxmlformats.org/officeDocument/2006/relationships" r:id="rId5"/>
          </a:graphicData>
        </a:graphic>
      </p:graphicFrame>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6"/>
          <a:stretch>
            <a:fillRect/>
          </a:stretch>
        </p:blipFill>
        <p:spPr>
          <a:xfrm>
            <a:off x="8610600" y="135064"/>
            <a:ext cx="987425" cy="938909"/>
          </a:xfrm>
          <a:prstGeom prst="rect">
            <a:avLst/>
          </a:prstGeom>
        </p:spPr>
      </p:pic>
      <p:sp>
        <p:nvSpPr>
          <p:cNvPr id="2" name="TextBox 1">
            <a:extLst>
              <a:ext uri="{FF2B5EF4-FFF2-40B4-BE49-F238E27FC236}">
                <a16:creationId xmlns:a16="http://schemas.microsoft.com/office/drawing/2014/main" id="{13EF8FE6-FC41-1354-5F97-57823CA90DCF}"/>
              </a:ext>
            </a:extLst>
          </p:cNvPr>
          <p:cNvSpPr txBox="1"/>
          <p:nvPr/>
        </p:nvSpPr>
        <p:spPr>
          <a:xfrm>
            <a:off x="4941651" y="7091464"/>
            <a:ext cx="4336334" cy="523220"/>
          </a:xfrm>
          <a:prstGeom prst="rect">
            <a:avLst/>
          </a:prstGeom>
          <a:noFill/>
        </p:spPr>
        <p:txBody>
          <a:bodyPr wrap="square" rtlCol="0">
            <a:spAutoFit/>
          </a:bodyPr>
          <a:lstStyle/>
          <a:p>
            <a:r>
              <a:rPr lang="en-US" sz="1000" dirty="0"/>
              <a:t>* See Non-GAAP Reconciliation</a:t>
            </a:r>
          </a:p>
          <a:p>
            <a:endParaRPr lang="en-US" dirty="0"/>
          </a:p>
        </p:txBody>
      </p:sp>
    </p:spTree>
    <p:custDataLst>
      <p:tags r:id="rId1"/>
    </p:custDataLst>
    <p:extLst>
      <p:ext uri="{BB962C8B-B14F-4D97-AF65-F5344CB8AC3E}">
        <p14:creationId xmlns:p14="http://schemas.microsoft.com/office/powerpoint/2010/main" val="164844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4" name="TextBox 13">
            <a:extLst>
              <a:ext uri="{FF2B5EF4-FFF2-40B4-BE49-F238E27FC236}">
                <a16:creationId xmlns:a16="http://schemas.microsoft.com/office/drawing/2014/main" id="{7CEF0C6A-4F96-4873-AEF5-CCFBD08DAE08}"/>
              </a:ext>
            </a:extLst>
          </p:cNvPr>
          <p:cNvSpPr txBox="1"/>
          <p:nvPr/>
        </p:nvSpPr>
        <p:spPr>
          <a:xfrm>
            <a:off x="1081738" y="1476563"/>
            <a:ext cx="1648939" cy="246221"/>
          </a:xfrm>
          <a:prstGeom prst="rect">
            <a:avLst/>
          </a:prstGeom>
          <a:noFill/>
        </p:spPr>
        <p:txBody>
          <a:bodyPr wrap="square" rtlCol="0">
            <a:spAutoFit/>
          </a:bodyPr>
          <a:lstStyle/>
          <a:p>
            <a:r>
              <a:rPr lang="en-US" sz="1000" i="1" dirty="0">
                <a:latin typeface="Arial" panose="020B0604020202020204" pitchFamily="34" charset="0"/>
                <a:cs typeface="Arial" panose="020B0604020202020204" pitchFamily="34" charset="0"/>
              </a:rPr>
              <a:t>($ in thousands)</a:t>
            </a: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graphicFrame>
        <p:nvGraphicFramePr>
          <p:cNvPr id="16" name="Chart 15">
            <a:extLst>
              <a:ext uri="{FF2B5EF4-FFF2-40B4-BE49-F238E27FC236}">
                <a16:creationId xmlns:a16="http://schemas.microsoft.com/office/drawing/2014/main" id="{A82C7E12-FB04-4409-A9AB-812983960BC9}"/>
              </a:ext>
            </a:extLst>
          </p:cNvPr>
          <p:cNvGraphicFramePr>
            <a:graphicFrameLocks/>
          </p:cNvGraphicFramePr>
          <p:nvPr>
            <p:extLst>
              <p:ext uri="{D42A27DB-BD31-4B8C-83A1-F6EECF244321}">
                <p14:modId xmlns:p14="http://schemas.microsoft.com/office/powerpoint/2010/main" val="797029583"/>
              </p:ext>
            </p:extLst>
          </p:nvPr>
        </p:nvGraphicFramePr>
        <p:xfrm>
          <a:off x="5305424" y="1886923"/>
          <a:ext cx="4171951" cy="3828077"/>
        </p:xfrm>
        <a:graphic>
          <a:graphicData uri="http://schemas.openxmlformats.org/drawingml/2006/chart">
            <c:chart xmlns:c="http://schemas.openxmlformats.org/drawingml/2006/chart" xmlns:r="http://schemas.openxmlformats.org/officeDocument/2006/relationships" r:id="rId3"/>
          </a:graphicData>
        </a:graphic>
      </p:graphicFrame>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4"/>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454025" y="1190392"/>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Net Earnings</a:t>
            </a:r>
          </a:p>
        </p:txBody>
      </p:sp>
      <p:sp>
        <p:nvSpPr>
          <p:cNvPr id="4" name="TextBox 3">
            <a:extLst>
              <a:ext uri="{FF2B5EF4-FFF2-40B4-BE49-F238E27FC236}">
                <a16:creationId xmlns:a16="http://schemas.microsoft.com/office/drawing/2014/main" id="{B0CF13C8-8F47-828A-4F08-FBDBDB9CA29C}"/>
              </a:ext>
            </a:extLst>
          </p:cNvPr>
          <p:cNvSpPr txBox="1"/>
          <p:nvPr/>
        </p:nvSpPr>
        <p:spPr>
          <a:xfrm>
            <a:off x="5573948" y="7170463"/>
            <a:ext cx="3180945" cy="646331"/>
          </a:xfrm>
          <a:prstGeom prst="rect">
            <a:avLst/>
          </a:prstGeom>
          <a:noFill/>
        </p:spPr>
        <p:txBody>
          <a:bodyPr wrap="square" rtlCol="0">
            <a:spAutoFit/>
          </a:bodyPr>
          <a:lstStyle/>
          <a:p>
            <a:endParaRPr lang="en-US" dirty="0"/>
          </a:p>
          <a:p>
            <a:endParaRPr lang="en-US" dirty="0"/>
          </a:p>
        </p:txBody>
      </p:sp>
      <p:graphicFrame>
        <p:nvGraphicFramePr>
          <p:cNvPr id="5" name="Chart 4">
            <a:extLst>
              <a:ext uri="{FF2B5EF4-FFF2-40B4-BE49-F238E27FC236}">
                <a16:creationId xmlns:a16="http://schemas.microsoft.com/office/drawing/2014/main" id="{BA370FDC-F0B3-F3E7-D929-355B350CAD79}"/>
              </a:ext>
            </a:extLst>
          </p:cNvPr>
          <p:cNvGraphicFramePr>
            <a:graphicFrameLocks/>
          </p:cNvGraphicFramePr>
          <p:nvPr>
            <p:extLst>
              <p:ext uri="{D42A27DB-BD31-4B8C-83A1-F6EECF244321}">
                <p14:modId xmlns:p14="http://schemas.microsoft.com/office/powerpoint/2010/main" val="3790914452"/>
              </p:ext>
            </p:extLst>
          </p:nvPr>
        </p:nvGraphicFramePr>
        <p:xfrm>
          <a:off x="528639" y="1808270"/>
          <a:ext cx="4362450" cy="415438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a:extLst>
              <a:ext uri="{FF2B5EF4-FFF2-40B4-BE49-F238E27FC236}">
                <a16:creationId xmlns:a16="http://schemas.microsoft.com/office/drawing/2014/main" id="{531EE38C-4C67-65EB-69A0-948466B18706}"/>
              </a:ext>
            </a:extLst>
          </p:cNvPr>
          <p:cNvSpPr txBox="1"/>
          <p:nvPr/>
        </p:nvSpPr>
        <p:spPr>
          <a:xfrm>
            <a:off x="1081738" y="5962650"/>
            <a:ext cx="3756962" cy="338554"/>
          </a:xfrm>
          <a:prstGeom prst="rect">
            <a:avLst/>
          </a:prstGeom>
          <a:noFill/>
        </p:spPr>
        <p:txBody>
          <a:bodyPr wrap="square" rtlCol="0">
            <a:spAutoFit/>
          </a:bodyPr>
          <a:lstStyle/>
          <a:p>
            <a:r>
              <a:rPr lang="en-US" sz="1600" dirty="0"/>
              <a:t>12% increase in Adjusted Net Earnings</a:t>
            </a:r>
          </a:p>
        </p:txBody>
      </p:sp>
      <p:sp>
        <p:nvSpPr>
          <p:cNvPr id="7" name="TextBox 6">
            <a:extLst>
              <a:ext uri="{FF2B5EF4-FFF2-40B4-BE49-F238E27FC236}">
                <a16:creationId xmlns:a16="http://schemas.microsoft.com/office/drawing/2014/main" id="{6BE35C53-4828-0E25-46B9-CAC8CC3D6B48}"/>
              </a:ext>
            </a:extLst>
          </p:cNvPr>
          <p:cNvSpPr txBox="1"/>
          <p:nvPr/>
        </p:nvSpPr>
        <p:spPr>
          <a:xfrm>
            <a:off x="5795963" y="5915025"/>
            <a:ext cx="3248025" cy="646331"/>
          </a:xfrm>
          <a:prstGeom prst="rect">
            <a:avLst/>
          </a:prstGeom>
          <a:noFill/>
        </p:spPr>
        <p:txBody>
          <a:bodyPr wrap="square" rtlCol="0">
            <a:spAutoFit/>
          </a:bodyPr>
          <a:lstStyle/>
          <a:p>
            <a:r>
              <a:rPr lang="en-US" dirty="0"/>
              <a:t>18% increase in Adjusted diluted earnings per share</a:t>
            </a:r>
          </a:p>
        </p:txBody>
      </p:sp>
      <p:sp>
        <p:nvSpPr>
          <p:cNvPr id="8" name="TextBox 7">
            <a:extLst>
              <a:ext uri="{FF2B5EF4-FFF2-40B4-BE49-F238E27FC236}">
                <a16:creationId xmlns:a16="http://schemas.microsoft.com/office/drawing/2014/main" id="{DBB69106-038E-51BD-AD99-A0E0F132A198}"/>
              </a:ext>
            </a:extLst>
          </p:cNvPr>
          <p:cNvSpPr txBox="1"/>
          <p:nvPr/>
        </p:nvSpPr>
        <p:spPr>
          <a:xfrm>
            <a:off x="926465" y="6634163"/>
            <a:ext cx="3756962" cy="230832"/>
          </a:xfrm>
          <a:prstGeom prst="rect">
            <a:avLst/>
          </a:prstGeom>
          <a:noFill/>
        </p:spPr>
        <p:txBody>
          <a:bodyPr wrap="square" rtlCol="0">
            <a:spAutoFit/>
          </a:bodyPr>
          <a:lstStyle/>
          <a:p>
            <a:r>
              <a:rPr lang="en-US" sz="900" dirty="0"/>
              <a:t>* See Non-GAAP reconciliation on Slide 7</a:t>
            </a:r>
          </a:p>
        </p:txBody>
      </p:sp>
    </p:spTree>
    <p:extLst>
      <p:ext uri="{BB962C8B-B14F-4D97-AF65-F5344CB8AC3E}">
        <p14:creationId xmlns:p14="http://schemas.microsoft.com/office/powerpoint/2010/main" val="3724628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0" name="TextBox 9">
            <a:extLst>
              <a:ext uri="{FF2B5EF4-FFF2-40B4-BE49-F238E27FC236}">
                <a16:creationId xmlns:a16="http://schemas.microsoft.com/office/drawing/2014/main" id="{F0E650EE-5D71-450A-BFFC-5F8EE501DCD1}"/>
              </a:ext>
            </a:extLst>
          </p:cNvPr>
          <p:cNvSpPr txBox="1"/>
          <p:nvPr/>
        </p:nvSpPr>
        <p:spPr>
          <a:xfrm>
            <a:off x="454025" y="1189732"/>
            <a:ext cx="915035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Loan Composition</a:t>
            </a: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3"/>
          <a:stretch>
            <a:fillRect/>
          </a:stretch>
        </p:blipFill>
        <p:spPr>
          <a:xfrm>
            <a:off x="8629650" y="142875"/>
            <a:ext cx="974725" cy="925924"/>
          </a:xfrm>
          <a:prstGeom prst="rect">
            <a:avLst/>
          </a:prstGeom>
        </p:spPr>
      </p:pic>
      <p:graphicFrame>
        <p:nvGraphicFramePr>
          <p:cNvPr id="21" name="Chart 20">
            <a:extLst>
              <a:ext uri="{FF2B5EF4-FFF2-40B4-BE49-F238E27FC236}">
                <a16:creationId xmlns:a16="http://schemas.microsoft.com/office/drawing/2014/main" id="{37A94A77-F88E-4728-A060-FC873C57BA1B}"/>
              </a:ext>
            </a:extLst>
          </p:cNvPr>
          <p:cNvGraphicFramePr>
            <a:graphicFrameLocks/>
          </p:cNvGraphicFramePr>
          <p:nvPr>
            <p:extLst>
              <p:ext uri="{D42A27DB-BD31-4B8C-83A1-F6EECF244321}">
                <p14:modId xmlns:p14="http://schemas.microsoft.com/office/powerpoint/2010/main" val="351197253"/>
              </p:ext>
            </p:extLst>
          </p:nvPr>
        </p:nvGraphicFramePr>
        <p:xfrm>
          <a:off x="5026025" y="1844350"/>
          <a:ext cx="4255135" cy="51206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Chart 2">
            <a:extLst>
              <a:ext uri="{FF2B5EF4-FFF2-40B4-BE49-F238E27FC236}">
                <a16:creationId xmlns:a16="http://schemas.microsoft.com/office/drawing/2014/main" id="{494416F5-4A8E-5B2D-B1E7-6AF232D96640}"/>
              </a:ext>
            </a:extLst>
          </p:cNvPr>
          <p:cNvGraphicFramePr>
            <a:graphicFrameLocks/>
          </p:cNvGraphicFramePr>
          <p:nvPr>
            <p:extLst>
              <p:ext uri="{D42A27DB-BD31-4B8C-83A1-F6EECF244321}">
                <p14:modId xmlns:p14="http://schemas.microsoft.com/office/powerpoint/2010/main" val="308906717"/>
              </p:ext>
            </p:extLst>
          </p:nvPr>
        </p:nvGraphicFramePr>
        <p:xfrm>
          <a:off x="679126" y="1844350"/>
          <a:ext cx="4255135" cy="5120640"/>
        </p:xfrm>
        <a:graphic>
          <a:graphicData uri="http://schemas.openxmlformats.org/drawingml/2006/chart">
            <c:chart xmlns:c="http://schemas.openxmlformats.org/drawingml/2006/chart" xmlns:r="http://schemas.openxmlformats.org/officeDocument/2006/relationships" r:id="rId5"/>
          </a:graphicData>
        </a:graphic>
      </p:graphicFrame>
      <p:cxnSp>
        <p:nvCxnSpPr>
          <p:cNvPr id="5" name="Straight Connector 4">
            <a:extLst>
              <a:ext uri="{FF2B5EF4-FFF2-40B4-BE49-F238E27FC236}">
                <a16:creationId xmlns:a16="http://schemas.microsoft.com/office/drawing/2014/main" id="{0A66953B-9857-2B91-E486-C9FA1952F224}"/>
              </a:ext>
            </a:extLst>
          </p:cNvPr>
          <p:cNvCxnSpPr>
            <a:cxnSpLocks/>
          </p:cNvCxnSpPr>
          <p:nvPr/>
        </p:nvCxnSpPr>
        <p:spPr>
          <a:xfrm>
            <a:off x="3871609" y="2898844"/>
            <a:ext cx="252364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F55882D-2413-B469-C960-DD00961D092E}"/>
              </a:ext>
            </a:extLst>
          </p:cNvPr>
          <p:cNvCxnSpPr>
            <a:cxnSpLocks/>
          </p:cNvCxnSpPr>
          <p:nvPr/>
        </p:nvCxnSpPr>
        <p:spPr>
          <a:xfrm>
            <a:off x="3959157" y="5379396"/>
            <a:ext cx="2169269" cy="0"/>
          </a:xfrm>
          <a:prstGeom prst="line">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3D2F0F2-161A-D421-B7D2-CF88576869E8}"/>
              </a:ext>
            </a:extLst>
          </p:cNvPr>
          <p:cNvSpPr txBox="1"/>
          <p:nvPr/>
        </p:nvSpPr>
        <p:spPr>
          <a:xfrm>
            <a:off x="3534381" y="1587664"/>
            <a:ext cx="2799760" cy="369332"/>
          </a:xfrm>
          <a:prstGeom prst="rect">
            <a:avLst/>
          </a:prstGeom>
          <a:noFill/>
        </p:spPr>
        <p:txBody>
          <a:bodyPr wrap="square" rtlCol="0">
            <a:spAutoFit/>
          </a:bodyPr>
          <a:lstStyle/>
          <a:p>
            <a:pPr algn="ctr"/>
            <a:r>
              <a:rPr lang="en-US" dirty="0"/>
              <a:t>As of March 31, 2023</a:t>
            </a:r>
          </a:p>
        </p:txBody>
      </p:sp>
    </p:spTree>
    <p:extLst>
      <p:ext uri="{BB962C8B-B14F-4D97-AF65-F5344CB8AC3E}">
        <p14:creationId xmlns:p14="http://schemas.microsoft.com/office/powerpoint/2010/main" val="1994296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Data 				 </a:t>
            </a:r>
          </a:p>
        </p:txBody>
      </p:sp>
      <p:sp>
        <p:nvSpPr>
          <p:cNvPr id="12" name="TextBox 11">
            <a:extLst>
              <a:ext uri="{FF2B5EF4-FFF2-40B4-BE49-F238E27FC236}">
                <a16:creationId xmlns:a16="http://schemas.microsoft.com/office/drawing/2014/main" id="{DA257917-93B0-4B54-8EE2-A66CB8AD242F}"/>
              </a:ext>
            </a:extLst>
          </p:cNvPr>
          <p:cNvSpPr txBox="1"/>
          <p:nvPr/>
        </p:nvSpPr>
        <p:spPr>
          <a:xfrm>
            <a:off x="454025" y="1190566"/>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 Composition</a:t>
            </a:r>
            <a:endParaRPr lang="en-US" sz="1200" baseline="30000" dirty="0">
              <a:solidFill>
                <a:prstClr val="white"/>
              </a:solidFill>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3"/>
          <a:stretch>
            <a:fillRect/>
          </a:stretch>
        </p:blipFill>
        <p:spPr>
          <a:xfrm>
            <a:off x="8629650" y="142875"/>
            <a:ext cx="974725" cy="925924"/>
          </a:xfrm>
          <a:prstGeom prst="rect">
            <a:avLst/>
          </a:prstGeom>
        </p:spPr>
      </p:pic>
      <p:graphicFrame>
        <p:nvGraphicFramePr>
          <p:cNvPr id="23" name="Chart 22">
            <a:extLst>
              <a:ext uri="{FF2B5EF4-FFF2-40B4-BE49-F238E27FC236}">
                <a16:creationId xmlns:a16="http://schemas.microsoft.com/office/drawing/2014/main" id="{083AFCDF-C5F8-40A1-8C52-1A4A840E0572}"/>
              </a:ext>
            </a:extLst>
          </p:cNvPr>
          <p:cNvGraphicFramePr>
            <a:graphicFrameLocks/>
          </p:cNvGraphicFramePr>
          <p:nvPr>
            <p:extLst>
              <p:ext uri="{D42A27DB-BD31-4B8C-83A1-F6EECF244321}">
                <p14:modId xmlns:p14="http://schemas.microsoft.com/office/powerpoint/2010/main" val="1912317313"/>
              </p:ext>
            </p:extLst>
          </p:nvPr>
        </p:nvGraphicFramePr>
        <p:xfrm>
          <a:off x="774065" y="1616629"/>
          <a:ext cx="8503920" cy="5120640"/>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B64157A2-E67F-833C-E6EA-40FF725480D0}"/>
              </a:ext>
            </a:extLst>
          </p:cNvPr>
          <p:cNvSpPr txBox="1"/>
          <p:nvPr/>
        </p:nvSpPr>
        <p:spPr>
          <a:xfrm>
            <a:off x="3534381" y="1587664"/>
            <a:ext cx="2799760" cy="369332"/>
          </a:xfrm>
          <a:prstGeom prst="rect">
            <a:avLst/>
          </a:prstGeom>
          <a:noFill/>
        </p:spPr>
        <p:txBody>
          <a:bodyPr wrap="square" rtlCol="0">
            <a:spAutoFit/>
          </a:bodyPr>
          <a:lstStyle/>
          <a:p>
            <a:pPr algn="ctr"/>
            <a:r>
              <a:rPr lang="en-US" dirty="0"/>
              <a:t>As of March 31, 2023</a:t>
            </a:r>
          </a:p>
        </p:txBody>
      </p:sp>
    </p:spTree>
    <p:extLst>
      <p:ext uri="{BB962C8B-B14F-4D97-AF65-F5344CB8AC3E}">
        <p14:creationId xmlns:p14="http://schemas.microsoft.com/office/powerpoint/2010/main" val="309060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C96-6ACB-4987-8CC1-9529401B8EAA}"/>
              </a:ext>
            </a:extLst>
          </p:cNvPr>
          <p:cNvSpPr>
            <a:spLocks noGrp="1"/>
          </p:cNvSpPr>
          <p:nvPr>
            <p:ph type="title"/>
          </p:nvPr>
        </p:nvSpPr>
        <p:spPr>
          <a:xfrm>
            <a:off x="454025" y="550639"/>
            <a:ext cx="9144000" cy="518160"/>
          </a:xfrm>
        </p:spPr>
        <p:txBody>
          <a:bodyPr/>
          <a:lstStyle/>
          <a:p>
            <a:r>
              <a:rPr lang="en-US" dirty="0"/>
              <a:t>AFBI Selected Deposit Data 				 </a:t>
            </a:r>
          </a:p>
        </p:txBody>
      </p:sp>
      <p:pic>
        <p:nvPicPr>
          <p:cNvPr id="15" name="Picture 14">
            <a:extLst>
              <a:ext uri="{FF2B5EF4-FFF2-40B4-BE49-F238E27FC236}">
                <a16:creationId xmlns:a16="http://schemas.microsoft.com/office/drawing/2014/main" id="{63F9CCF1-CD52-40B1-93CF-15294F841933}"/>
              </a:ext>
            </a:extLst>
          </p:cNvPr>
          <p:cNvPicPr>
            <a:picLocks noChangeAspect="1"/>
          </p:cNvPicPr>
          <p:nvPr/>
        </p:nvPicPr>
        <p:blipFill>
          <a:blip r:embed="rId2"/>
          <a:stretch>
            <a:fillRect/>
          </a:stretch>
        </p:blipFill>
        <p:spPr>
          <a:xfrm>
            <a:off x="454025" y="6964990"/>
            <a:ext cx="2904366" cy="780278"/>
          </a:xfrm>
          <a:prstGeom prst="rect">
            <a:avLst/>
          </a:prstGeom>
        </p:spPr>
      </p:pic>
      <p:pic>
        <p:nvPicPr>
          <p:cNvPr id="19" name="Picture 18">
            <a:extLst>
              <a:ext uri="{FF2B5EF4-FFF2-40B4-BE49-F238E27FC236}">
                <a16:creationId xmlns:a16="http://schemas.microsoft.com/office/drawing/2014/main" id="{B43DADAD-A739-41D6-B9EE-40E41CDDC065}"/>
              </a:ext>
            </a:extLst>
          </p:cNvPr>
          <p:cNvPicPr>
            <a:picLocks noChangeAspect="1"/>
          </p:cNvPicPr>
          <p:nvPr/>
        </p:nvPicPr>
        <p:blipFill>
          <a:blip r:embed="rId3"/>
          <a:stretch>
            <a:fillRect/>
          </a:stretch>
        </p:blipFill>
        <p:spPr>
          <a:xfrm>
            <a:off x="8629650" y="142875"/>
            <a:ext cx="974725" cy="925924"/>
          </a:xfrm>
          <a:prstGeom prst="rect">
            <a:avLst/>
          </a:prstGeom>
        </p:spPr>
      </p:pic>
      <p:sp>
        <p:nvSpPr>
          <p:cNvPr id="3" name="TextBox 2">
            <a:extLst>
              <a:ext uri="{FF2B5EF4-FFF2-40B4-BE49-F238E27FC236}">
                <a16:creationId xmlns:a16="http://schemas.microsoft.com/office/drawing/2014/main" id="{1D766ED7-853E-4AFB-0A44-3637C0D0C1FE}"/>
              </a:ext>
            </a:extLst>
          </p:cNvPr>
          <p:cNvSpPr txBox="1"/>
          <p:nvPr/>
        </p:nvSpPr>
        <p:spPr>
          <a:xfrm>
            <a:off x="385762" y="1170161"/>
            <a:ext cx="9144000"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Deposits</a:t>
            </a:r>
          </a:p>
        </p:txBody>
      </p:sp>
      <p:graphicFrame>
        <p:nvGraphicFramePr>
          <p:cNvPr id="4" name="Table 3">
            <a:extLst>
              <a:ext uri="{FF2B5EF4-FFF2-40B4-BE49-F238E27FC236}">
                <a16:creationId xmlns:a16="http://schemas.microsoft.com/office/drawing/2014/main" id="{20177F18-C703-D2C3-FC94-64C39BC37591}"/>
              </a:ext>
            </a:extLst>
          </p:cNvPr>
          <p:cNvGraphicFramePr>
            <a:graphicFrameLocks noGrp="1"/>
          </p:cNvGraphicFramePr>
          <p:nvPr/>
        </p:nvGraphicFramePr>
        <p:xfrm>
          <a:off x="5019472" y="2363821"/>
          <a:ext cx="4182894" cy="3365770"/>
        </p:xfrm>
        <a:graphic>
          <a:graphicData uri="http://schemas.openxmlformats.org/drawingml/2006/table">
            <a:tbl>
              <a:tblPr lastRow="1" bandRow="1">
                <a:tableStyleId>{2D5ABB26-0587-4C30-8999-92F81FD0307C}</a:tableStyleId>
              </a:tblPr>
              <a:tblGrid>
                <a:gridCol w="4182894">
                  <a:extLst>
                    <a:ext uri="{9D8B030D-6E8A-4147-A177-3AD203B41FA5}">
                      <a16:colId xmlns:a16="http://schemas.microsoft.com/office/drawing/2014/main" val="713986268"/>
                    </a:ext>
                  </a:extLst>
                </a:gridCol>
              </a:tblGrid>
              <a:tr h="3365770">
                <a:tc>
                  <a:txBody>
                    <a:bodyPr/>
                    <a:lstStyle/>
                    <a:p>
                      <a:endParaRPr lang="en-US" dirty="0"/>
                    </a:p>
                  </a:txBody>
                  <a:tcPr/>
                </a:tc>
                <a:extLst>
                  <a:ext uri="{0D108BD9-81ED-4DB2-BD59-A6C34878D82A}">
                    <a16:rowId xmlns:a16="http://schemas.microsoft.com/office/drawing/2014/main" val="3458820269"/>
                  </a:ext>
                </a:extLst>
              </a:tr>
            </a:tbl>
          </a:graphicData>
        </a:graphic>
      </p:graphicFrame>
      <p:sp>
        <p:nvSpPr>
          <p:cNvPr id="7" name="TextBox 6">
            <a:extLst>
              <a:ext uri="{FF2B5EF4-FFF2-40B4-BE49-F238E27FC236}">
                <a16:creationId xmlns:a16="http://schemas.microsoft.com/office/drawing/2014/main" id="{4C01C2CD-3F8A-5C9C-0780-841496164DE3}"/>
              </a:ext>
            </a:extLst>
          </p:cNvPr>
          <p:cNvSpPr txBox="1"/>
          <p:nvPr/>
        </p:nvSpPr>
        <p:spPr>
          <a:xfrm>
            <a:off x="603115" y="1490997"/>
            <a:ext cx="3041582" cy="276999"/>
          </a:xfrm>
          <a:prstGeom prst="rect">
            <a:avLst/>
          </a:prstGeom>
          <a:noFill/>
        </p:spPr>
        <p:txBody>
          <a:bodyPr wrap="square" rtlCol="0">
            <a:spAutoFit/>
          </a:bodyPr>
          <a:lstStyle/>
          <a:p>
            <a:r>
              <a:rPr lang="en-US" sz="1200" dirty="0"/>
              <a:t>(in thousands)</a:t>
            </a:r>
          </a:p>
        </p:txBody>
      </p:sp>
      <p:sp>
        <p:nvSpPr>
          <p:cNvPr id="6" name="TextBox 5">
            <a:extLst>
              <a:ext uri="{FF2B5EF4-FFF2-40B4-BE49-F238E27FC236}">
                <a16:creationId xmlns:a16="http://schemas.microsoft.com/office/drawing/2014/main" id="{5CDC8FF9-9FC6-5BF3-E453-F081E3797670}"/>
              </a:ext>
            </a:extLst>
          </p:cNvPr>
          <p:cNvSpPr txBox="1"/>
          <p:nvPr/>
        </p:nvSpPr>
        <p:spPr>
          <a:xfrm>
            <a:off x="569776" y="6566398"/>
            <a:ext cx="5154749" cy="276999"/>
          </a:xfrm>
          <a:prstGeom prst="rect">
            <a:avLst/>
          </a:prstGeom>
          <a:noFill/>
        </p:spPr>
        <p:txBody>
          <a:bodyPr wrap="square" rtlCol="0">
            <a:spAutoFit/>
          </a:bodyPr>
          <a:lstStyle/>
          <a:p>
            <a:r>
              <a:rPr lang="en-US" sz="1200" dirty="0"/>
              <a:t>* All deposits are held at Affinity Bank and include the Company’s own funds.</a:t>
            </a:r>
          </a:p>
        </p:txBody>
      </p:sp>
      <p:sp>
        <p:nvSpPr>
          <p:cNvPr id="8" name="TextBox 7">
            <a:extLst>
              <a:ext uri="{FF2B5EF4-FFF2-40B4-BE49-F238E27FC236}">
                <a16:creationId xmlns:a16="http://schemas.microsoft.com/office/drawing/2014/main" id="{4E80CDCD-2206-866E-792C-A9F55522952F}"/>
              </a:ext>
            </a:extLst>
          </p:cNvPr>
          <p:cNvSpPr txBox="1"/>
          <p:nvPr/>
        </p:nvSpPr>
        <p:spPr>
          <a:xfrm>
            <a:off x="776288" y="2028825"/>
            <a:ext cx="8229600"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Estimated uninsured deposits are approximately $91.9 million or 12.2% of total deposits.*</a:t>
            </a:r>
          </a:p>
          <a:p>
            <a:pPr marL="742950" lvl="1" indent="-285750">
              <a:buFont typeface="Arial" panose="020B0604020202020204" pitchFamily="34" charset="0"/>
              <a:buChar char="•"/>
            </a:pPr>
            <a:r>
              <a:rPr lang="en-US" sz="2400" dirty="0"/>
              <a:t>Consumer deposits total $20.8 million or 22.4 % of estimated uninsured deposits.</a:t>
            </a:r>
          </a:p>
          <a:p>
            <a:pPr marL="742950" lvl="1" indent="-285750">
              <a:buFont typeface="Arial" panose="020B0604020202020204" pitchFamily="34" charset="0"/>
              <a:buChar char="•"/>
            </a:pPr>
            <a:r>
              <a:rPr lang="en-US" sz="2400" dirty="0"/>
              <a:t>Business deposits total $71.1 million or 77.6% of estimated uninsured deposits.</a:t>
            </a:r>
          </a:p>
          <a:p>
            <a:pPr marL="285750" indent="-285750">
              <a:buFont typeface="Arial" panose="020B0604020202020204" pitchFamily="34" charset="0"/>
              <a:buChar char="•"/>
            </a:pPr>
            <a:r>
              <a:rPr lang="en-US" sz="2400" dirty="0"/>
              <a:t>Consumer and Business demand deposits each represent approximately 50% of total demand deposits. </a:t>
            </a:r>
          </a:p>
          <a:p>
            <a:pPr marL="285750" indent="-285750">
              <a:buFont typeface="Arial" panose="020B0604020202020204" pitchFamily="34" charset="0"/>
              <a:buChar char="•"/>
            </a:pPr>
            <a:r>
              <a:rPr lang="en-US" sz="2400" dirty="0"/>
              <a:t>Dental deposits total $130.1 million and represent 17.1 % of total deposits.</a:t>
            </a:r>
          </a:p>
        </p:txBody>
      </p:sp>
    </p:spTree>
    <p:extLst>
      <p:ext uri="{BB962C8B-B14F-4D97-AF65-F5344CB8AC3E}">
        <p14:creationId xmlns:p14="http://schemas.microsoft.com/office/powerpoint/2010/main" val="82191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4520"/>
            <a:ext cx="9144000" cy="518160"/>
          </a:xfrm>
        </p:spPr>
        <p:txBody>
          <a:bodyPr/>
          <a:lstStyle/>
          <a:p>
            <a:r>
              <a:rPr lang="en-US" dirty="0"/>
              <a:t>AFBI Share Information</a:t>
            </a:r>
          </a:p>
        </p:txBody>
      </p:sp>
      <p:sp>
        <p:nvSpPr>
          <p:cNvPr id="13" name="TextBox 12"/>
          <p:cNvSpPr txBox="1"/>
          <p:nvPr/>
        </p:nvSpPr>
        <p:spPr>
          <a:xfrm>
            <a:off x="456693" y="1283738"/>
            <a:ext cx="9140825" cy="276999"/>
          </a:xfrm>
          <a:prstGeom prst="rect">
            <a:avLst/>
          </a:prstGeom>
          <a:solidFill>
            <a:srgbClr val="00539B"/>
          </a:solidFill>
          <a:ln>
            <a:solidFill>
              <a:srgbClr val="BFBFBF"/>
            </a:solidFill>
          </a:ln>
        </p:spPr>
        <p:txBody>
          <a:bodyPr wrap="square" rtlCol="0" anchor="ctr">
            <a:spAutoFit/>
          </a:bodyPr>
          <a:lstStyle/>
          <a:p>
            <a:pPr algn="ctr"/>
            <a:r>
              <a:rPr lang="en-US" sz="1200" b="1" dirty="0">
                <a:solidFill>
                  <a:prstClr val="white"/>
                </a:solidFill>
                <a:latin typeface="Arial" panose="020B0604020202020204" pitchFamily="34" charset="0"/>
                <a:cs typeface="Arial" panose="020B0604020202020204" pitchFamily="34" charset="0"/>
              </a:rPr>
              <a:t>NON GAAP RECONCILIATION</a:t>
            </a:r>
          </a:p>
        </p:txBody>
      </p:sp>
      <p:pic>
        <p:nvPicPr>
          <p:cNvPr id="9" name="Picture 8">
            <a:extLst>
              <a:ext uri="{FF2B5EF4-FFF2-40B4-BE49-F238E27FC236}">
                <a16:creationId xmlns:a16="http://schemas.microsoft.com/office/drawing/2014/main" id="{4B52FFDE-C460-4FE7-9B52-B79EA868A7A0}"/>
              </a:ext>
            </a:extLst>
          </p:cNvPr>
          <p:cNvPicPr>
            <a:picLocks noChangeAspect="1"/>
          </p:cNvPicPr>
          <p:nvPr/>
        </p:nvPicPr>
        <p:blipFill>
          <a:blip r:embed="rId4"/>
          <a:stretch>
            <a:fillRect/>
          </a:stretch>
        </p:blipFill>
        <p:spPr>
          <a:xfrm>
            <a:off x="456693" y="6948904"/>
            <a:ext cx="2859272" cy="768163"/>
          </a:xfrm>
          <a:prstGeom prst="rect">
            <a:avLst/>
          </a:prstGeom>
        </p:spPr>
      </p:pic>
      <p:pic>
        <p:nvPicPr>
          <p:cNvPr id="18" name="Picture 17">
            <a:extLst>
              <a:ext uri="{FF2B5EF4-FFF2-40B4-BE49-F238E27FC236}">
                <a16:creationId xmlns:a16="http://schemas.microsoft.com/office/drawing/2014/main" id="{2F582B6C-2F6C-420D-ACC4-42BC21E897F8}"/>
              </a:ext>
            </a:extLst>
          </p:cNvPr>
          <p:cNvPicPr>
            <a:picLocks noChangeAspect="1"/>
          </p:cNvPicPr>
          <p:nvPr/>
        </p:nvPicPr>
        <p:blipFill>
          <a:blip r:embed="rId5"/>
          <a:stretch>
            <a:fillRect/>
          </a:stretch>
        </p:blipFill>
        <p:spPr>
          <a:xfrm>
            <a:off x="8610600" y="135064"/>
            <a:ext cx="987425" cy="938909"/>
          </a:xfrm>
          <a:prstGeom prst="rect">
            <a:avLst/>
          </a:prstGeom>
        </p:spPr>
      </p:pic>
      <p:graphicFrame>
        <p:nvGraphicFramePr>
          <p:cNvPr id="2" name="Object 1">
            <a:extLst>
              <a:ext uri="{FF2B5EF4-FFF2-40B4-BE49-F238E27FC236}">
                <a16:creationId xmlns:a16="http://schemas.microsoft.com/office/drawing/2014/main" id="{D14900ED-888D-B200-A61C-4DE354084F7D}"/>
              </a:ext>
            </a:extLst>
          </p:cNvPr>
          <p:cNvGraphicFramePr>
            <a:graphicFrameLocks noChangeAspect="1"/>
          </p:cNvGraphicFramePr>
          <p:nvPr>
            <p:extLst>
              <p:ext uri="{D42A27DB-BD31-4B8C-83A1-F6EECF244321}">
                <p14:modId xmlns:p14="http://schemas.microsoft.com/office/powerpoint/2010/main" val="3940954641"/>
              </p:ext>
            </p:extLst>
          </p:nvPr>
        </p:nvGraphicFramePr>
        <p:xfrm>
          <a:off x="857250" y="1962150"/>
          <a:ext cx="8482013" cy="4499990"/>
        </p:xfrm>
        <a:graphic>
          <a:graphicData uri="http://schemas.openxmlformats.org/presentationml/2006/ole">
            <mc:AlternateContent xmlns:mc="http://schemas.openxmlformats.org/markup-compatibility/2006">
              <mc:Choice xmlns:v="urn:schemas-microsoft-com:vml" Requires="v">
                <p:oleObj name="Worksheet" r:id="rId6" imgW="7486496" imgH="3847970" progId="Excel.Sheet.12">
                  <p:embed/>
                </p:oleObj>
              </mc:Choice>
              <mc:Fallback>
                <p:oleObj name="Worksheet" r:id="rId6" imgW="7486496" imgH="3847970" progId="Excel.Sheet.12">
                  <p:embed/>
                  <p:pic>
                    <p:nvPicPr>
                      <p:cNvPr id="2" name="Object 1">
                        <a:extLst>
                          <a:ext uri="{FF2B5EF4-FFF2-40B4-BE49-F238E27FC236}">
                            <a16:creationId xmlns:a16="http://schemas.microsoft.com/office/drawing/2014/main" id="{D14900ED-888D-B200-A61C-4DE354084F7D}"/>
                          </a:ext>
                        </a:extLst>
                      </p:cNvPr>
                      <p:cNvPicPr/>
                      <p:nvPr/>
                    </p:nvPicPr>
                    <p:blipFill>
                      <a:blip r:embed="rId7"/>
                      <a:stretch>
                        <a:fillRect/>
                      </a:stretch>
                    </p:blipFill>
                    <p:spPr>
                      <a:xfrm>
                        <a:off x="857250" y="1962150"/>
                        <a:ext cx="8482013" cy="4499990"/>
                      </a:xfrm>
                      <a:prstGeom prst="rect">
                        <a:avLst/>
                      </a:prstGeom>
                    </p:spPr>
                  </p:pic>
                </p:oleObj>
              </mc:Fallback>
            </mc:AlternateContent>
          </a:graphicData>
        </a:graphic>
      </p:graphicFrame>
    </p:spTree>
    <p:custDataLst>
      <p:tags r:id="rId1"/>
    </p:custDataLst>
    <p:extLst>
      <p:ext uri="{BB962C8B-B14F-4D97-AF65-F5344CB8AC3E}">
        <p14:creationId xmlns:p14="http://schemas.microsoft.com/office/powerpoint/2010/main" val="17433372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H_FLYSHEET_STYLE" val="1"/>
  <p:tag name="DH_TOC_SUBSECTIONS" val="1"/>
</p:tagLst>
</file>

<file path=ppt/tags/tag1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0.xml><?xml version="1.0" encoding="utf-8"?>
<p:tagLst xmlns:a="http://schemas.openxmlformats.org/drawingml/2006/main" xmlns:r="http://schemas.openxmlformats.org/officeDocument/2006/relationships" xmlns:p="http://schemas.openxmlformats.org/presentationml/2006/main">
  <p:tag name="MM_SLIDE_TYPE" val="6"/>
</p:tagLst>
</file>

<file path=ppt/tags/tag10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3.xml><?xml version="1.0" encoding="utf-8"?>
<p:tagLst xmlns:a="http://schemas.openxmlformats.org/drawingml/2006/main" xmlns:r="http://schemas.openxmlformats.org/officeDocument/2006/relationships" xmlns:p="http://schemas.openxmlformats.org/presentationml/2006/main">
  <p:tag name="MM_SHAPE_TYPE" val="STAMP"/>
</p:tagLst>
</file>

<file path=ppt/tags/tag10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05.xml><?xml version="1.0" encoding="utf-8"?>
<p:tagLst xmlns:a="http://schemas.openxmlformats.org/drawingml/2006/main" xmlns:r="http://schemas.openxmlformats.org/officeDocument/2006/relationships" xmlns:p="http://schemas.openxmlformats.org/presentationml/2006/main">
  <p:tag name="MM_SLIDE_TYPE" val="6"/>
</p:tagLst>
</file>

<file path=ppt/tags/tag10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0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08.xml><?xml version="1.0" encoding="utf-8"?>
<p:tagLst xmlns:a="http://schemas.openxmlformats.org/drawingml/2006/main" xmlns:r="http://schemas.openxmlformats.org/officeDocument/2006/relationships" xmlns:p="http://schemas.openxmlformats.org/presentationml/2006/main">
  <p:tag name="MM_SHAPE_TYPE" val="STAMP"/>
</p:tagLst>
</file>

<file path=ppt/tags/tag10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0.xml><?xml version="1.0" encoding="utf-8"?>
<p:tagLst xmlns:a="http://schemas.openxmlformats.org/drawingml/2006/main" xmlns:r="http://schemas.openxmlformats.org/officeDocument/2006/relationships" xmlns:p="http://schemas.openxmlformats.org/presentationml/2006/main">
  <p:tag name="MM_SLIDE_TYPE" val="6"/>
</p:tagLst>
</file>

<file path=ppt/tags/tag11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3.xml><?xml version="1.0" encoding="utf-8"?>
<p:tagLst xmlns:a="http://schemas.openxmlformats.org/drawingml/2006/main" xmlns:r="http://schemas.openxmlformats.org/officeDocument/2006/relationships" xmlns:p="http://schemas.openxmlformats.org/presentationml/2006/main">
  <p:tag name="MM_SHAPE_TYPE" val="STAMP"/>
</p:tagLst>
</file>

<file path=ppt/tags/tag11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15.xml><?xml version="1.0" encoding="utf-8"?>
<p:tagLst xmlns:a="http://schemas.openxmlformats.org/drawingml/2006/main" xmlns:r="http://schemas.openxmlformats.org/officeDocument/2006/relationships" xmlns:p="http://schemas.openxmlformats.org/presentationml/2006/main">
  <p:tag name="MM_SLIDE_TYPE" val="6"/>
</p:tagLst>
</file>

<file path=ppt/tags/tag11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1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18.xml><?xml version="1.0" encoding="utf-8"?>
<p:tagLst xmlns:a="http://schemas.openxmlformats.org/drawingml/2006/main" xmlns:r="http://schemas.openxmlformats.org/officeDocument/2006/relationships" xmlns:p="http://schemas.openxmlformats.org/presentationml/2006/main">
  <p:tag name="MM_SHAPE_TYPE" val="STAMP"/>
</p:tagLst>
</file>

<file path=ppt/tags/tag11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xml><?xml version="1.0" encoding="utf-8"?>
<p:tagLst xmlns:a="http://schemas.openxmlformats.org/drawingml/2006/main" xmlns:r="http://schemas.openxmlformats.org/officeDocument/2006/relationships" xmlns:p="http://schemas.openxmlformats.org/presentationml/2006/main">
  <p:tag name="MM_SHAPE_TYPE" val="STAMP"/>
</p:tagLst>
</file>

<file path=ppt/tags/tag120.xml><?xml version="1.0" encoding="utf-8"?>
<p:tagLst xmlns:a="http://schemas.openxmlformats.org/drawingml/2006/main" xmlns:r="http://schemas.openxmlformats.org/officeDocument/2006/relationships" xmlns:p="http://schemas.openxmlformats.org/presentationml/2006/main">
  <p:tag name="MM_SLIDE_TYPE" val="6"/>
</p:tagLst>
</file>

<file path=ppt/tags/tag12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3.xml><?xml version="1.0" encoding="utf-8"?>
<p:tagLst xmlns:a="http://schemas.openxmlformats.org/drawingml/2006/main" xmlns:r="http://schemas.openxmlformats.org/officeDocument/2006/relationships" xmlns:p="http://schemas.openxmlformats.org/presentationml/2006/main">
  <p:tag name="MM_SHAPE_TYPE" val="STAMP"/>
</p:tagLst>
</file>

<file path=ppt/tags/tag12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25.xml><?xml version="1.0" encoding="utf-8"?>
<p:tagLst xmlns:a="http://schemas.openxmlformats.org/drawingml/2006/main" xmlns:r="http://schemas.openxmlformats.org/officeDocument/2006/relationships" xmlns:p="http://schemas.openxmlformats.org/presentationml/2006/main">
  <p:tag name="MM_SLIDE_TYPE" val="6"/>
</p:tagLst>
</file>

<file path=ppt/tags/tag12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2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28.xml><?xml version="1.0" encoding="utf-8"?>
<p:tagLst xmlns:a="http://schemas.openxmlformats.org/drawingml/2006/main" xmlns:r="http://schemas.openxmlformats.org/officeDocument/2006/relationships" xmlns:p="http://schemas.openxmlformats.org/presentationml/2006/main">
  <p:tag name="MM_SHAPE_TYPE" val="STAMP"/>
</p:tagLst>
</file>

<file path=ppt/tags/tag12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0.xml><?xml version="1.0" encoding="utf-8"?>
<p:tagLst xmlns:a="http://schemas.openxmlformats.org/drawingml/2006/main" xmlns:r="http://schemas.openxmlformats.org/officeDocument/2006/relationships" xmlns:p="http://schemas.openxmlformats.org/presentationml/2006/main">
  <p:tag name="MM_SLIDE_TYPE" val="6"/>
</p:tagLst>
</file>

<file path=ppt/tags/tag13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3.xml><?xml version="1.0" encoding="utf-8"?>
<p:tagLst xmlns:a="http://schemas.openxmlformats.org/drawingml/2006/main" xmlns:r="http://schemas.openxmlformats.org/officeDocument/2006/relationships" xmlns:p="http://schemas.openxmlformats.org/presentationml/2006/main">
  <p:tag name="MM_SHAPE_TYPE" val="STAMP"/>
</p:tagLst>
</file>

<file path=ppt/tags/tag13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35.xml><?xml version="1.0" encoding="utf-8"?>
<p:tagLst xmlns:a="http://schemas.openxmlformats.org/drawingml/2006/main" xmlns:r="http://schemas.openxmlformats.org/officeDocument/2006/relationships" xmlns:p="http://schemas.openxmlformats.org/presentationml/2006/main">
  <p:tag name="MM_SLIDE_TYPE" val="6"/>
</p:tagLst>
</file>

<file path=ppt/tags/tag13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3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38.xml><?xml version="1.0" encoding="utf-8"?>
<p:tagLst xmlns:a="http://schemas.openxmlformats.org/drawingml/2006/main" xmlns:r="http://schemas.openxmlformats.org/officeDocument/2006/relationships" xmlns:p="http://schemas.openxmlformats.org/presentationml/2006/main">
  <p:tag name="MM_SHAPE_TYPE" val="STAMP"/>
</p:tagLst>
</file>

<file path=ppt/tags/tag13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xml><?xml version="1.0" encoding="utf-8"?>
<p:tagLst xmlns:a="http://schemas.openxmlformats.org/drawingml/2006/main" xmlns:r="http://schemas.openxmlformats.org/officeDocument/2006/relationships" xmlns:p="http://schemas.openxmlformats.org/presentationml/2006/main">
  <p:tag name="MM_SLIDE_TYPE" val="6"/>
</p:tagLst>
</file>

<file path=ppt/tags/tag140.xml><?xml version="1.0" encoding="utf-8"?>
<p:tagLst xmlns:a="http://schemas.openxmlformats.org/drawingml/2006/main" xmlns:r="http://schemas.openxmlformats.org/officeDocument/2006/relationships" xmlns:p="http://schemas.openxmlformats.org/presentationml/2006/main">
  <p:tag name="MM_SLIDE_TYPE" val="6"/>
</p:tagLst>
</file>

<file path=ppt/tags/tag14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3.xml><?xml version="1.0" encoding="utf-8"?>
<p:tagLst xmlns:a="http://schemas.openxmlformats.org/drawingml/2006/main" xmlns:r="http://schemas.openxmlformats.org/officeDocument/2006/relationships" xmlns:p="http://schemas.openxmlformats.org/presentationml/2006/main">
  <p:tag name="MM_SHAPE_TYPE" val="STAMP"/>
</p:tagLst>
</file>

<file path=ppt/tags/tag14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45.xml><?xml version="1.0" encoding="utf-8"?>
<p:tagLst xmlns:a="http://schemas.openxmlformats.org/drawingml/2006/main" xmlns:r="http://schemas.openxmlformats.org/officeDocument/2006/relationships" xmlns:p="http://schemas.openxmlformats.org/presentationml/2006/main">
  <p:tag name="MM_SLIDE_TYPE" val="6"/>
</p:tagLst>
</file>

<file path=ppt/tags/tag14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4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48.xml><?xml version="1.0" encoding="utf-8"?>
<p:tagLst xmlns:a="http://schemas.openxmlformats.org/drawingml/2006/main" xmlns:r="http://schemas.openxmlformats.org/officeDocument/2006/relationships" xmlns:p="http://schemas.openxmlformats.org/presentationml/2006/main">
  <p:tag name="MM_SHAPE_TYPE" val="STAMP"/>
</p:tagLst>
</file>

<file path=ppt/tags/tag14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150.xml><?xml version="1.0" encoding="utf-8"?>
<p:tagLst xmlns:a="http://schemas.openxmlformats.org/drawingml/2006/main" xmlns:r="http://schemas.openxmlformats.org/officeDocument/2006/relationships" xmlns:p="http://schemas.openxmlformats.org/presentationml/2006/main">
  <p:tag name="MM_SLIDE_TYPE" val="4"/>
</p:tagLst>
</file>

<file path=ppt/tags/tag151.xml><?xml version="1.0" encoding="utf-8"?>
<p:tagLst xmlns:a="http://schemas.openxmlformats.org/drawingml/2006/main" xmlns:r="http://schemas.openxmlformats.org/officeDocument/2006/relationships" xmlns:p="http://schemas.openxmlformats.org/presentationml/2006/main">
  <p:tag name="MM_SHAPE_TYPE" val="STAMP"/>
</p:tagLst>
</file>

<file path=ppt/tags/tag152.xml><?xml version="1.0" encoding="utf-8"?>
<p:tagLst xmlns:a="http://schemas.openxmlformats.org/drawingml/2006/main" xmlns:r="http://schemas.openxmlformats.org/officeDocument/2006/relationships" xmlns:p="http://schemas.openxmlformats.org/presentationml/2006/main">
  <p:tag name="MM_SLIDE_TYPE" val="8"/>
</p:tagLst>
</file>

<file path=ppt/tags/tag153.xml><?xml version="1.0" encoding="utf-8"?>
<p:tagLst xmlns:a="http://schemas.openxmlformats.org/drawingml/2006/main" xmlns:r="http://schemas.openxmlformats.org/officeDocument/2006/relationships" xmlns:p="http://schemas.openxmlformats.org/presentationml/2006/main">
  <p:tag name="MM_SLIDE_TYPE" val="5"/>
</p:tagLst>
</file>

<file path=ppt/tags/tag154.xml><?xml version="1.0" encoding="utf-8"?>
<p:tagLst xmlns:a="http://schemas.openxmlformats.org/drawingml/2006/main" xmlns:r="http://schemas.openxmlformats.org/officeDocument/2006/relationships" xmlns:p="http://schemas.openxmlformats.org/presentationml/2006/main">
  <p:tag name="MM_SHAPE_TYPE" val="STAMP"/>
</p:tagLst>
</file>

<file path=ppt/tags/tag155.xml><?xml version="1.0" encoding="utf-8"?>
<p:tagLst xmlns:a="http://schemas.openxmlformats.org/drawingml/2006/main" xmlns:r="http://schemas.openxmlformats.org/officeDocument/2006/relationships" xmlns:p="http://schemas.openxmlformats.org/presentationml/2006/main">
  <p:tag name="MM_SLIDE_TYPE" val="6"/>
</p:tagLst>
</file>

<file path=ppt/tags/tag156.xml><?xml version="1.0" encoding="utf-8"?>
<p:tagLst xmlns:a="http://schemas.openxmlformats.org/drawingml/2006/main" xmlns:r="http://schemas.openxmlformats.org/officeDocument/2006/relationships" xmlns:p="http://schemas.openxmlformats.org/presentationml/2006/main">
  <p:tag name="MM_SLIDE_TYPE" val="6"/>
</p:tagLst>
</file>

<file path=ppt/tags/tag157.xml><?xml version="1.0" encoding="utf-8"?>
<p:tagLst xmlns:a="http://schemas.openxmlformats.org/drawingml/2006/main" xmlns:r="http://schemas.openxmlformats.org/officeDocument/2006/relationships" xmlns:p="http://schemas.openxmlformats.org/presentationml/2006/main">
  <p:tag name="MM_SLIDE_TYPE" val="6"/>
</p:tagLst>
</file>

<file path=ppt/tags/tag1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17.xml><?xml version="1.0" encoding="utf-8"?>
<p:tagLst xmlns:a="http://schemas.openxmlformats.org/drawingml/2006/main" xmlns:r="http://schemas.openxmlformats.org/officeDocument/2006/relationships" xmlns:p="http://schemas.openxmlformats.org/presentationml/2006/main">
  <p:tag name="MM_SHAPE_TYPE" val="STAMP"/>
</p:tagLst>
</file>

<file path=ppt/tags/tag1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19.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MM_SLIDE_TYPE" val="1"/>
</p:tagLst>
</file>

<file path=ppt/tags/tag2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2.xml><?xml version="1.0" encoding="utf-8"?>
<p:tagLst xmlns:a="http://schemas.openxmlformats.org/drawingml/2006/main" xmlns:r="http://schemas.openxmlformats.org/officeDocument/2006/relationships" xmlns:p="http://schemas.openxmlformats.org/presentationml/2006/main">
  <p:tag name="MM_SHAPE_TYPE" val="STAMP"/>
</p:tagLst>
</file>

<file path=ppt/tags/tag2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4.xml><?xml version="1.0" encoding="utf-8"?>
<p:tagLst xmlns:a="http://schemas.openxmlformats.org/drawingml/2006/main" xmlns:r="http://schemas.openxmlformats.org/officeDocument/2006/relationships" xmlns:p="http://schemas.openxmlformats.org/presentationml/2006/main">
  <p:tag name="MM_SLIDE_TYPE" val="6"/>
</p:tagLst>
</file>

<file path=ppt/tags/tag2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2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27.xml><?xml version="1.0" encoding="utf-8"?>
<p:tagLst xmlns:a="http://schemas.openxmlformats.org/drawingml/2006/main" xmlns:r="http://schemas.openxmlformats.org/officeDocument/2006/relationships" xmlns:p="http://schemas.openxmlformats.org/presentationml/2006/main">
  <p:tag name="MM_SHAPE_TYPE" val="STAMP"/>
</p:tagLst>
</file>

<file path=ppt/tags/tag2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29.xml><?xml version="1.0" encoding="utf-8"?>
<p:tagLst xmlns:a="http://schemas.openxmlformats.org/drawingml/2006/main" xmlns:r="http://schemas.openxmlformats.org/officeDocument/2006/relationships" xmlns:p="http://schemas.openxmlformats.org/presentationml/2006/main">
  <p:tag name="MM_SLIDE_TYPE" val="6"/>
</p:tagLst>
</file>

<file path=ppt/tags/tag3.xml><?xml version="1.0" encoding="utf-8"?>
<p:tagLst xmlns:a="http://schemas.openxmlformats.org/drawingml/2006/main" xmlns:r="http://schemas.openxmlformats.org/officeDocument/2006/relationships" xmlns:p="http://schemas.openxmlformats.org/presentationml/2006/main">
  <p:tag name="MM_SHAPE_TYPE" val="STAMP"/>
</p:tagLst>
</file>

<file path=ppt/tags/tag3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2.xml><?xml version="1.0" encoding="utf-8"?>
<p:tagLst xmlns:a="http://schemas.openxmlformats.org/drawingml/2006/main" xmlns:r="http://schemas.openxmlformats.org/officeDocument/2006/relationships" xmlns:p="http://schemas.openxmlformats.org/presentationml/2006/main">
  <p:tag name="MM_SHAPE_TYPE" val="STAMP"/>
</p:tagLst>
</file>

<file path=ppt/tags/tag33.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4.xml><?xml version="1.0" encoding="utf-8"?>
<p:tagLst xmlns:a="http://schemas.openxmlformats.org/drawingml/2006/main" xmlns:r="http://schemas.openxmlformats.org/officeDocument/2006/relationships" xmlns:p="http://schemas.openxmlformats.org/presentationml/2006/main">
  <p:tag name="MM_SLIDE_TYPE" val="6"/>
</p:tagLst>
</file>

<file path=ppt/tags/tag35.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36.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37.xml><?xml version="1.0" encoding="utf-8"?>
<p:tagLst xmlns:a="http://schemas.openxmlformats.org/drawingml/2006/main" xmlns:r="http://schemas.openxmlformats.org/officeDocument/2006/relationships" xmlns:p="http://schemas.openxmlformats.org/presentationml/2006/main">
  <p:tag name="MM_SHAPE_TYPE" val="STAMP"/>
</p:tagLst>
</file>

<file path=ppt/tags/tag38.xml><?xml version="1.0" encoding="utf-8"?>
<p:tagLst xmlns:a="http://schemas.openxmlformats.org/drawingml/2006/main" xmlns:r="http://schemas.openxmlformats.org/officeDocument/2006/relationships" xmlns:p="http://schemas.openxmlformats.org/presentationml/2006/main">
  <p:tag name="MM_SHAPE_TYPE" val="SECTION"/>
</p:tagLst>
</file>

<file path=ppt/tags/tag39.xml><?xml version="1.0" encoding="utf-8"?>
<p:tagLst xmlns:a="http://schemas.openxmlformats.org/drawingml/2006/main" xmlns:r="http://schemas.openxmlformats.org/officeDocument/2006/relationships" xmlns:p="http://schemas.openxmlformats.org/presentationml/2006/main">
  <p:tag name="MM_SLIDE_TYPE" val="6"/>
</p:tagLst>
</file>

<file path=ppt/tags/tag4.xml><?xml version="1.0" encoding="utf-8"?>
<p:tagLst xmlns:a="http://schemas.openxmlformats.org/drawingml/2006/main" xmlns:r="http://schemas.openxmlformats.org/officeDocument/2006/relationships" xmlns:p="http://schemas.openxmlformats.org/presentationml/2006/main">
  <p:tag name="MM_SLIDE_TYPE" val="2"/>
</p:tagLst>
</file>

<file path=ppt/tags/tag40.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1.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2.xml><?xml version="1.0" encoding="utf-8"?>
<p:tagLst xmlns:a="http://schemas.openxmlformats.org/drawingml/2006/main" xmlns:r="http://schemas.openxmlformats.org/officeDocument/2006/relationships" xmlns:p="http://schemas.openxmlformats.org/presentationml/2006/main">
  <p:tag name="MM_SHAPE_TYPE" val="STAMP"/>
</p:tagLst>
</file>

<file path=ppt/tags/tag43.xml><?xml version="1.0" encoding="utf-8"?>
<p:tagLst xmlns:a="http://schemas.openxmlformats.org/drawingml/2006/main" xmlns:r="http://schemas.openxmlformats.org/officeDocument/2006/relationships" xmlns:p="http://schemas.openxmlformats.org/presentationml/2006/main">
  <p:tag name="MM_SLIDE_TYPE" val="6"/>
</p:tagLst>
</file>

<file path=ppt/tags/tag4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4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46.xml><?xml version="1.0" encoding="utf-8"?>
<p:tagLst xmlns:a="http://schemas.openxmlformats.org/drawingml/2006/main" xmlns:r="http://schemas.openxmlformats.org/officeDocument/2006/relationships" xmlns:p="http://schemas.openxmlformats.org/presentationml/2006/main">
  <p:tag name="MM_SHAPE_TYPE" val="STAMP"/>
</p:tagLst>
</file>

<file path=ppt/tags/tag4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48.xml><?xml version="1.0" encoding="utf-8"?>
<p:tagLst xmlns:a="http://schemas.openxmlformats.org/drawingml/2006/main" xmlns:r="http://schemas.openxmlformats.org/officeDocument/2006/relationships" xmlns:p="http://schemas.openxmlformats.org/presentationml/2006/main">
  <p:tag name="MM_SLIDE_TYPE" val="6"/>
</p:tagLst>
</file>

<file path=ppt/tags/tag4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xml><?xml version="1.0" encoding="utf-8"?>
<p:tagLst xmlns:a="http://schemas.openxmlformats.org/drawingml/2006/main" xmlns:r="http://schemas.openxmlformats.org/officeDocument/2006/relationships" xmlns:p="http://schemas.openxmlformats.org/presentationml/2006/main">
  <p:tag name="MM_SHAPE_TYPE" val="STAMP"/>
</p:tagLst>
</file>

<file path=ppt/tags/tag5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1.xml><?xml version="1.0" encoding="utf-8"?>
<p:tagLst xmlns:a="http://schemas.openxmlformats.org/drawingml/2006/main" xmlns:r="http://schemas.openxmlformats.org/officeDocument/2006/relationships" xmlns:p="http://schemas.openxmlformats.org/presentationml/2006/main">
  <p:tag name="MM_SHAPE_TYPE" val="STAMP"/>
</p:tagLst>
</file>

<file path=ppt/tags/tag5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3.xml><?xml version="1.0" encoding="utf-8"?>
<p:tagLst xmlns:a="http://schemas.openxmlformats.org/drawingml/2006/main" xmlns:r="http://schemas.openxmlformats.org/officeDocument/2006/relationships" xmlns:p="http://schemas.openxmlformats.org/presentationml/2006/main">
  <p:tag name="MM_SLIDE_TYPE" val="6"/>
</p:tagLst>
</file>

<file path=ppt/tags/tag5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5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56.xml><?xml version="1.0" encoding="utf-8"?>
<p:tagLst xmlns:a="http://schemas.openxmlformats.org/drawingml/2006/main" xmlns:r="http://schemas.openxmlformats.org/officeDocument/2006/relationships" xmlns:p="http://schemas.openxmlformats.org/presentationml/2006/main">
  <p:tag name="MM_SHAPE_TYPE" val="STAMP"/>
</p:tagLst>
</file>

<file path=ppt/tags/tag5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58.xml><?xml version="1.0" encoding="utf-8"?>
<p:tagLst xmlns:a="http://schemas.openxmlformats.org/drawingml/2006/main" xmlns:r="http://schemas.openxmlformats.org/officeDocument/2006/relationships" xmlns:p="http://schemas.openxmlformats.org/presentationml/2006/main">
  <p:tag name="MM_SLIDE_TYPE" val="6"/>
</p:tagLst>
</file>

<file path=ppt/tags/tag5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xml><?xml version="1.0" encoding="utf-8"?>
<p:tagLst xmlns:a="http://schemas.openxmlformats.org/drawingml/2006/main" xmlns:r="http://schemas.openxmlformats.org/officeDocument/2006/relationships" xmlns:p="http://schemas.openxmlformats.org/presentationml/2006/main">
  <p:tag name="MM_SLIDE_TYPE" val="3"/>
</p:tagLst>
</file>

<file path=ppt/tags/tag6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1.xml><?xml version="1.0" encoding="utf-8"?>
<p:tagLst xmlns:a="http://schemas.openxmlformats.org/drawingml/2006/main" xmlns:r="http://schemas.openxmlformats.org/officeDocument/2006/relationships" xmlns:p="http://schemas.openxmlformats.org/presentationml/2006/main">
  <p:tag name="MM_SHAPE_TYPE" val="STAMP"/>
</p:tagLst>
</file>

<file path=ppt/tags/tag62.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3.xml><?xml version="1.0" encoding="utf-8"?>
<p:tagLst xmlns:a="http://schemas.openxmlformats.org/drawingml/2006/main" xmlns:r="http://schemas.openxmlformats.org/officeDocument/2006/relationships" xmlns:p="http://schemas.openxmlformats.org/presentationml/2006/main">
  <p:tag name="MM_SLIDE_TYPE" val="6"/>
</p:tagLst>
</file>

<file path=ppt/tags/tag64.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65.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66.xml><?xml version="1.0" encoding="utf-8"?>
<p:tagLst xmlns:a="http://schemas.openxmlformats.org/drawingml/2006/main" xmlns:r="http://schemas.openxmlformats.org/officeDocument/2006/relationships" xmlns:p="http://schemas.openxmlformats.org/presentationml/2006/main">
  <p:tag name="MM_SHAPE_TYPE" val="STAMP"/>
</p:tagLst>
</file>

<file path=ppt/tags/tag67.xml><?xml version="1.0" encoding="utf-8"?>
<p:tagLst xmlns:a="http://schemas.openxmlformats.org/drawingml/2006/main" xmlns:r="http://schemas.openxmlformats.org/officeDocument/2006/relationships" xmlns:p="http://schemas.openxmlformats.org/presentationml/2006/main">
  <p:tag name="MM_SHAPE_TYPE" val="SECTION"/>
</p:tagLst>
</file>

<file path=ppt/tags/tag68.xml><?xml version="1.0" encoding="utf-8"?>
<p:tagLst xmlns:a="http://schemas.openxmlformats.org/drawingml/2006/main" xmlns:r="http://schemas.openxmlformats.org/officeDocument/2006/relationships" xmlns:p="http://schemas.openxmlformats.org/presentationml/2006/main">
  <p:tag name="MM_SLIDE_TYPE" val="6"/>
</p:tagLst>
</file>

<file path=ppt/tags/tag69.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xml><?xml version="1.0" encoding="utf-8"?>
<p:tagLst xmlns:a="http://schemas.openxmlformats.org/drawingml/2006/main" xmlns:r="http://schemas.openxmlformats.org/officeDocument/2006/relationships" xmlns:p="http://schemas.openxmlformats.org/presentationml/2006/main">
  <p:tag name="MMSHAPETYPE" val="MMShapeSection"/>
</p:tagLst>
</file>

<file path=ppt/tags/tag70.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1.xml><?xml version="1.0" encoding="utf-8"?>
<p:tagLst xmlns:a="http://schemas.openxmlformats.org/drawingml/2006/main" xmlns:r="http://schemas.openxmlformats.org/officeDocument/2006/relationships" xmlns:p="http://schemas.openxmlformats.org/presentationml/2006/main">
  <p:tag name="MM_SHAPE_TYPE" val="STAMP"/>
</p:tagLst>
</file>

<file path=ppt/tags/tag72.xml><?xml version="1.0" encoding="utf-8"?>
<p:tagLst xmlns:a="http://schemas.openxmlformats.org/drawingml/2006/main" xmlns:r="http://schemas.openxmlformats.org/officeDocument/2006/relationships" xmlns:p="http://schemas.openxmlformats.org/presentationml/2006/main">
  <p:tag name="MM_SLIDE_TYPE" val="6"/>
</p:tagLst>
</file>

<file path=ppt/tags/tag7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75.xml><?xml version="1.0" encoding="utf-8"?>
<p:tagLst xmlns:a="http://schemas.openxmlformats.org/drawingml/2006/main" xmlns:r="http://schemas.openxmlformats.org/officeDocument/2006/relationships" xmlns:p="http://schemas.openxmlformats.org/presentationml/2006/main">
  <p:tag name="MM_SHAPE_TYPE" val="STAMP"/>
</p:tagLst>
</file>

<file path=ppt/tags/tag76.xml><?xml version="1.0" encoding="utf-8"?>
<p:tagLst xmlns:a="http://schemas.openxmlformats.org/drawingml/2006/main" xmlns:r="http://schemas.openxmlformats.org/officeDocument/2006/relationships" xmlns:p="http://schemas.openxmlformats.org/presentationml/2006/main">
  <p:tag name="MM_SHAPE_TYPE" val="SECTION"/>
</p:tagLst>
</file>

<file path=ppt/tags/tag77.xml><?xml version="1.0" encoding="utf-8"?>
<p:tagLst xmlns:a="http://schemas.openxmlformats.org/drawingml/2006/main" xmlns:r="http://schemas.openxmlformats.org/officeDocument/2006/relationships" xmlns:p="http://schemas.openxmlformats.org/presentationml/2006/main">
  <p:tag name="MM_SLIDE_TYPE" val="6"/>
</p:tagLst>
</file>

<file path=ppt/tags/tag78.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79.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xml><?xml version="1.0" encoding="utf-8"?>
<p:tagLst xmlns:a="http://schemas.openxmlformats.org/drawingml/2006/main" xmlns:r="http://schemas.openxmlformats.org/officeDocument/2006/relationships" xmlns:p="http://schemas.openxmlformats.org/presentationml/2006/main">
  <p:tag name="MM_SHAPE_TYPE" val="STAMP"/>
</p:tagLst>
</file>

<file path=ppt/tags/tag80.xml><?xml version="1.0" encoding="utf-8"?>
<p:tagLst xmlns:a="http://schemas.openxmlformats.org/drawingml/2006/main" xmlns:r="http://schemas.openxmlformats.org/officeDocument/2006/relationships" xmlns:p="http://schemas.openxmlformats.org/presentationml/2006/main">
  <p:tag name="MM_SHAPE_TYPE" val="STAMP"/>
</p:tagLst>
</file>

<file path=ppt/tags/tag81.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2.xml><?xml version="1.0" encoding="utf-8"?>
<p:tagLst xmlns:a="http://schemas.openxmlformats.org/drawingml/2006/main" xmlns:r="http://schemas.openxmlformats.org/officeDocument/2006/relationships" xmlns:p="http://schemas.openxmlformats.org/presentationml/2006/main">
  <p:tag name="MM_SLIDE_TYPE" val="6"/>
</p:tagLst>
</file>

<file path=ppt/tags/tag83.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4.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5.xml><?xml version="1.0" encoding="utf-8"?>
<p:tagLst xmlns:a="http://schemas.openxmlformats.org/drawingml/2006/main" xmlns:r="http://schemas.openxmlformats.org/officeDocument/2006/relationships" xmlns:p="http://schemas.openxmlformats.org/presentationml/2006/main">
  <p:tag name="MM_SHAPE_TYPE" val="SECTION"/>
</p:tagLst>
</file>

<file path=ppt/tags/tag8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8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88.xml><?xml version="1.0" encoding="utf-8"?>
<p:tagLst xmlns:a="http://schemas.openxmlformats.org/drawingml/2006/main" xmlns:r="http://schemas.openxmlformats.org/officeDocument/2006/relationships" xmlns:p="http://schemas.openxmlformats.org/presentationml/2006/main">
  <p:tag name="MM_SHAPE_TYPE" val="STAMP"/>
</p:tagLst>
</file>

<file path=ppt/tags/tag89.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xml><?xml version="1.0" encoding="utf-8"?>
<p:tagLst xmlns:a="http://schemas.openxmlformats.org/drawingml/2006/main" xmlns:r="http://schemas.openxmlformats.org/officeDocument/2006/relationships" xmlns:p="http://schemas.openxmlformats.org/presentationml/2006/main">
  <p:tag name="MM_SLIDE_TYPE" val="6"/>
</p:tagLst>
</file>

<file path=ppt/tags/tag90.xml><?xml version="1.0" encoding="utf-8"?>
<p:tagLst xmlns:a="http://schemas.openxmlformats.org/drawingml/2006/main" xmlns:r="http://schemas.openxmlformats.org/officeDocument/2006/relationships" xmlns:p="http://schemas.openxmlformats.org/presentationml/2006/main">
  <p:tag name="MM_SLIDE_TYPE" val="6"/>
</p:tagLst>
</file>

<file path=ppt/tags/tag91.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2.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3.xml><?xml version="1.0" encoding="utf-8"?>
<p:tagLst xmlns:a="http://schemas.openxmlformats.org/drawingml/2006/main" xmlns:r="http://schemas.openxmlformats.org/officeDocument/2006/relationships" xmlns:p="http://schemas.openxmlformats.org/presentationml/2006/main">
  <p:tag name="MM_SHAPE_TYPE" val="STAMP"/>
</p:tagLst>
</file>

<file path=ppt/tags/tag94.xml><?xml version="1.0" encoding="utf-8"?>
<p:tagLst xmlns:a="http://schemas.openxmlformats.org/drawingml/2006/main" xmlns:r="http://schemas.openxmlformats.org/officeDocument/2006/relationships" xmlns:p="http://schemas.openxmlformats.org/presentationml/2006/main">
  <p:tag name="MM_SHAPE_TYPE" val="SECTION"/>
</p:tagLst>
</file>

<file path=ppt/tags/tag95.xml><?xml version="1.0" encoding="utf-8"?>
<p:tagLst xmlns:a="http://schemas.openxmlformats.org/drawingml/2006/main" xmlns:r="http://schemas.openxmlformats.org/officeDocument/2006/relationships" xmlns:p="http://schemas.openxmlformats.org/presentationml/2006/main">
  <p:tag name="MM_SLIDE_TYPE" val="6"/>
</p:tagLst>
</file>

<file path=ppt/tags/tag96.xml><?xml version="1.0" encoding="utf-8"?>
<p:tagLst xmlns:a="http://schemas.openxmlformats.org/drawingml/2006/main" xmlns:r="http://schemas.openxmlformats.org/officeDocument/2006/relationships" xmlns:p="http://schemas.openxmlformats.org/presentationml/2006/main">
  <p:tag name="MMSHAPETYPE" val="MMShapeTitle"/>
</p:tagLst>
</file>

<file path=ppt/tags/tag97.xml><?xml version="1.0" encoding="utf-8"?>
<p:tagLst xmlns:a="http://schemas.openxmlformats.org/drawingml/2006/main" xmlns:r="http://schemas.openxmlformats.org/officeDocument/2006/relationships" xmlns:p="http://schemas.openxmlformats.org/presentationml/2006/main">
  <p:tag name="MM_SHAPE_TYPE" val="FOOTNOTE"/>
</p:tagLst>
</file>

<file path=ppt/tags/tag98.xml><?xml version="1.0" encoding="utf-8"?>
<p:tagLst xmlns:a="http://schemas.openxmlformats.org/drawingml/2006/main" xmlns:r="http://schemas.openxmlformats.org/officeDocument/2006/relationships" xmlns:p="http://schemas.openxmlformats.org/presentationml/2006/main">
  <p:tag name="MM_SHAPE_TYPE" val="STAMP"/>
</p:tagLst>
</file>

<file path=ppt/tags/tag99.xml><?xml version="1.0" encoding="utf-8"?>
<p:tagLst xmlns:a="http://schemas.openxmlformats.org/drawingml/2006/main" xmlns:r="http://schemas.openxmlformats.org/officeDocument/2006/relationships" xmlns:p="http://schemas.openxmlformats.org/presentationml/2006/main">
  <p:tag name="MM_SHAPE_TYPE" val="SECTION"/>
</p:tagLst>
</file>

<file path=ppt/theme/theme1.xml><?xml version="1.0" encoding="utf-8"?>
<a:theme xmlns:a="http://schemas.openxmlformats.org/drawingml/2006/main" name="PT IB Presentation Template_v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T Presentation Template_v23" id="{FED0E5F6-367E-4FFF-AEA3-E79A478F16CE}" vid="{A7E57827-C231-4CA4-95C1-123A2B05AE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76914</TotalTime>
  <Words>189</Words>
  <Application>Microsoft Office PowerPoint</Application>
  <PresentationFormat>Custom</PresentationFormat>
  <Paragraphs>26</Paragraphs>
  <Slides>7</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Arial</vt:lpstr>
      <vt:lpstr>Arial Narrow</vt:lpstr>
      <vt:lpstr>Calibri</vt:lpstr>
      <vt:lpstr>Wingdings</vt:lpstr>
      <vt:lpstr>PT IB Presentation Template_v19</vt:lpstr>
      <vt:lpstr>Worksheet</vt:lpstr>
      <vt:lpstr>PowerPoint Presentation</vt:lpstr>
      <vt:lpstr>AFBI Share Information</vt:lpstr>
      <vt:lpstr>AFBI Selected Data      </vt:lpstr>
      <vt:lpstr>AFBI Selected Data      </vt:lpstr>
      <vt:lpstr>AFBI Selected Data      </vt:lpstr>
      <vt:lpstr>AFBI Selected Deposit Data      </vt:lpstr>
      <vt:lpstr>AFBI Share Information</vt:lpstr>
    </vt:vector>
  </TitlesOfParts>
  <Company>PTCP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dc:creator>
  <cp:lastModifiedBy>Brandi Pajot</cp:lastModifiedBy>
  <cp:revision>1517</cp:revision>
  <cp:lastPrinted>2023-04-25T16:41:15Z</cp:lastPrinted>
  <dcterms:created xsi:type="dcterms:W3CDTF">2018-11-05T14:26:41Z</dcterms:created>
  <dcterms:modified xsi:type="dcterms:W3CDTF">2023-04-26T20:58:54Z</dcterms:modified>
</cp:coreProperties>
</file>