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114" d="100"/>
          <a:sy n="114" d="100"/>
        </p:scale>
        <p:origin x="1506"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43" y="0"/>
            <a:ext cx="9144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1143" y="0"/>
            <a:ext cx="9144000" cy="6858000"/>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s &amp; Graphs">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07/18/2023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 y="2435606"/>
            <a:ext cx="9144000" cy="105460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b"/>
          <a:lstStyle/>
          <a:p>
            <a:pPr algn="ctr" defTabSz="457200">
              <a:lnSpc>
                <a:spcPct val="90000"/>
              </a:lnSpc>
              <a:spcBef>
                <a:spcPct val="0"/>
              </a:spcBef>
              <a:spcAft>
                <a:spcPct val="0"/>
              </a:spcAft>
            </a:pPr>
            <a:endParaRPr sz="4800" b="1">
              <a:solidFill>
                <a:srgbClr val="000000"/>
              </a:solidFill>
              <a:latin typeface="Arial"/>
              <a:ea typeface="Arial"/>
            </a:endParaRPr>
          </a:p>
          <a:p>
            <a:pPr algn="ctr" defTabSz="457200">
              <a:lnSpc>
                <a:spcPct val="90000"/>
              </a:lnSpc>
              <a:spcBef>
                <a:spcPct val="0"/>
              </a:spcBef>
              <a:spcAft>
                <a:spcPct val="0"/>
              </a:spcAft>
            </a:pPr>
            <a:r>
              <a:rPr sz="4800" b="1">
                <a:solidFill>
                  <a:srgbClr val="FFFFFF"/>
                </a:solidFill>
                <a:latin typeface="Arial"/>
                <a:ea typeface="Arial"/>
              </a:rPr>
              <a:t>SECOND QUARTER 2023 RESULTS</a:t>
            </a:r>
          </a:p>
        </p:txBody>
      </p:sp>
      <p:sp>
        <p:nvSpPr>
          <p:cNvPr id="3" name="New shape"/>
          <p:cNvSpPr/>
          <p:nvPr/>
        </p:nvSpPr>
        <p:spPr>
          <a:xfrm>
            <a:off x="-254" y="3490214"/>
            <a:ext cx="9145143" cy="8992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4000">
                <a:solidFill>
                  <a:srgbClr val="FFFFFF"/>
                </a:solidFill>
                <a:latin typeface="Arial"/>
                <a:ea typeface="Arial"/>
              </a:rPr>
              <a:t>NASDAQ: FULT</a:t>
            </a:r>
          </a:p>
        </p:txBody>
      </p:sp>
      <p:sp>
        <p:nvSpPr>
          <p:cNvPr id="4" name="New shape"/>
          <p:cNvSpPr/>
          <p:nvPr/>
        </p:nvSpPr>
        <p:spPr>
          <a:xfrm>
            <a:off x="-635" y="6445377"/>
            <a:ext cx="9144635" cy="41249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1600">
                <a:solidFill>
                  <a:srgbClr val="FFFFFF"/>
                </a:solidFill>
                <a:latin typeface="Arial"/>
                <a:ea typeface="Arial"/>
              </a:rPr>
              <a:t>Data as of or for the period ended June 30, 2023 unless otherwise noted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39674" y="315214"/>
            <a:ext cx="7315200"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NON-INTEREST INCOME</a:t>
            </a:r>
            <a:r>
              <a:rPr sz="3200" b="1" baseline="30000">
                <a:solidFill>
                  <a:srgbClr val="004689"/>
                </a:solidFill>
                <a:latin typeface="Arial"/>
                <a:ea typeface="Arial"/>
              </a:rPr>
              <a:t>(1)</a:t>
            </a:r>
          </a:p>
        </p:txBody>
      </p:sp>
      <p:sp>
        <p:nvSpPr>
          <p:cNvPr id="3" name="New shape"/>
          <p:cNvSpPr/>
          <p:nvPr/>
        </p:nvSpPr>
        <p:spPr>
          <a:xfrm>
            <a:off x="1678813" y="6439281"/>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1200" i="1" baseline="30000">
                <a:solidFill>
                  <a:srgbClr val="000000"/>
                </a:solidFill>
                <a:latin typeface="Calibri"/>
                <a:ea typeface="Calibri"/>
              </a:rPr>
              <a:t>(1) </a:t>
            </a:r>
            <a:r>
              <a:rPr sz="1200" i="1">
                <a:solidFill>
                  <a:srgbClr val="000000"/>
                </a:solidFill>
                <a:latin typeface="Calibri"/>
                <a:ea typeface="Calibri"/>
              </a:rPr>
              <a:t>Excluding investment securities gains</a:t>
            </a:r>
          </a:p>
        </p:txBody>
      </p:sp>
      <p:sp>
        <p:nvSpPr>
          <p:cNvPr id="4" name="New shape"/>
          <p:cNvSpPr/>
          <p:nvPr/>
        </p:nvSpPr>
        <p:spPr>
          <a:xfrm>
            <a:off x="439674" y="824230"/>
            <a:ext cx="329260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ea typeface="Arial"/>
              </a:rPr>
              <a:t>Three months ended June 30, 2023 </a:t>
            </a:r>
          </a:p>
          <a:p>
            <a:pPr algn="ctr" defTabSz="457200">
              <a:lnSpc>
                <a:spcPct val="100000"/>
              </a:lnSpc>
              <a:spcBef>
                <a:spcPct val="0"/>
              </a:spcBef>
              <a:spcAft>
                <a:spcPct val="0"/>
              </a:spcAft>
            </a:pPr>
            <a:r>
              <a:rPr sz="1200" i="1">
                <a:solidFill>
                  <a:srgbClr val="000000"/>
                </a:solidFill>
                <a:latin typeface="Arial"/>
                <a:ea typeface="Arial"/>
              </a:rPr>
              <a:t>(percent of total non-interest income)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DCAFBDB-B3C8-4090-A89A-91F687A9CAE1}" type="slidenum">
              <a:rPr sz="1200">
                <a:solidFill>
                  <a:srgbClr val="FFFFFF"/>
                </a:solidFill>
                <a:latin typeface="Arial"/>
                <a:ea typeface="Arial"/>
              </a:rPr>
              <a:t>10</a:t>
            </a:fld>
            <a:endParaRPr sz="1200">
              <a:solidFill>
                <a:srgbClr val="FFFFFF"/>
              </a:solidFill>
              <a:latin typeface="Arial"/>
              <a:ea typeface="Arial"/>
            </a:endParaRPr>
          </a:p>
        </p:txBody>
      </p:sp>
      <p:sp>
        <p:nvSpPr>
          <p:cNvPr id="6" name="New shape"/>
          <p:cNvSpPr/>
          <p:nvPr/>
        </p:nvSpPr>
        <p:spPr>
          <a:xfrm>
            <a:off x="3810254" y="3337306"/>
            <a:ext cx="5133975" cy="2068830"/>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1" u="sng">
                <a:solidFill>
                  <a:srgbClr val="000000"/>
                </a:solidFill>
                <a:latin typeface="Arial"/>
                <a:ea typeface="Arial"/>
              </a:rPr>
              <a:t>Non-interest income increased 17% from 1Q23</a:t>
            </a:r>
            <a:r>
              <a:rPr sz="1200" b="1" u="sng" baseline="30000">
                <a:solidFill>
                  <a:srgbClr val="000000"/>
                </a:solidFill>
                <a:latin typeface="Arial"/>
                <a:ea typeface="Arial"/>
              </a:rPr>
              <a:t>(</a:t>
            </a:r>
            <a:r>
              <a:rPr sz="1200" b="1" baseline="30000">
                <a:solidFill>
                  <a:srgbClr val="000000"/>
                </a:solidFill>
                <a:latin typeface="Arial"/>
                <a:ea typeface="Arial"/>
              </a:rPr>
              <a:t>1)</a:t>
            </a:r>
          </a:p>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r>
              <a:rPr sz="1100" u="sng">
                <a:solidFill>
                  <a:srgbClr val="000000"/>
                </a:solidFill>
                <a:latin typeface="Arial"/>
                <a:ea typeface="Arial"/>
              </a:rPr>
              <a:t>Driven primarily by increases in:</a:t>
            </a:r>
          </a:p>
          <a:p>
            <a:pPr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r>
              <a:rPr sz="1200">
                <a:solidFill>
                  <a:srgbClr val="AADEAD"/>
                </a:solidFill>
                <a:latin typeface="Wingdings"/>
                <a:ea typeface="Wingdings"/>
              </a:rPr>
              <a:t>n </a:t>
            </a:r>
            <a:r>
              <a:rPr sz="1000">
                <a:solidFill>
                  <a:srgbClr val="000000"/>
                </a:solidFill>
                <a:latin typeface="Arial"/>
                <a:ea typeface="Arial"/>
              </a:rPr>
              <a:t>Commercial banking customer interest rate swap fees and merchant and card fees.</a:t>
            </a:r>
          </a:p>
          <a:p>
            <a:pPr marL="285750" indent="-285750" algn="l" defTabSz="457200">
              <a:lnSpc>
                <a:spcPct val="100000"/>
              </a:lnSpc>
              <a:spcBef>
                <a:spcPct val="0"/>
              </a:spcBef>
              <a:spcAft>
                <a:spcPct val="0"/>
              </a:spcAft>
            </a:pPr>
            <a:r>
              <a:rPr sz="1200">
                <a:solidFill>
                  <a:srgbClr val="FFDE0F"/>
                </a:solidFill>
                <a:latin typeface="Wingdings"/>
                <a:ea typeface="Wingdings"/>
              </a:rPr>
              <a:t>n</a:t>
            </a:r>
            <a:r>
              <a:rPr sz="1800">
                <a:solidFill>
                  <a:srgbClr val="330E74"/>
                </a:solidFill>
                <a:latin typeface="Calibri"/>
                <a:ea typeface="Calibri"/>
              </a:rPr>
              <a:t>   </a:t>
            </a:r>
            <a:r>
              <a:rPr sz="1000">
                <a:solidFill>
                  <a:srgbClr val="000000"/>
                </a:solidFill>
                <a:latin typeface="Arial"/>
                <a:ea typeface="Arial"/>
              </a:rPr>
              <a:t>Higher income from equity method investments.</a:t>
            </a:r>
          </a:p>
          <a:p>
            <a:pPr marL="285750" indent="-285750" algn="l" defTabSz="457200">
              <a:lnSpc>
                <a:spcPct val="100000"/>
              </a:lnSpc>
              <a:spcBef>
                <a:spcPct val="0"/>
              </a:spcBef>
              <a:spcAft>
                <a:spcPct val="0"/>
              </a:spcAft>
            </a:pPr>
            <a:r>
              <a:rPr sz="1200">
                <a:solidFill>
                  <a:srgbClr val="00497F"/>
                </a:solidFill>
                <a:latin typeface="Wingdings"/>
                <a:ea typeface="Wingdings"/>
              </a:rPr>
              <a:t>n</a:t>
            </a:r>
            <a:r>
              <a:rPr sz="1200">
                <a:solidFill>
                  <a:srgbClr val="AADEAD"/>
                </a:solidFill>
                <a:latin typeface="Wingdings"/>
                <a:ea typeface="Wingdings"/>
              </a:rPr>
              <a:t> </a:t>
            </a:r>
            <a:r>
              <a:rPr sz="1000">
                <a:solidFill>
                  <a:srgbClr val="242424"/>
                </a:solidFill>
                <a:latin typeface="Arial"/>
                <a:ea typeface="Arial"/>
              </a:rPr>
              <a:t>Mortgage banking due to an increase in loan volume during the period and higher spreads.</a:t>
            </a:r>
          </a:p>
          <a:p>
            <a:pPr marL="1200150"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r>
              <a:rPr sz="1000">
                <a:solidFill>
                  <a:srgbClr val="000000"/>
                </a:solidFill>
                <a:latin typeface="Arial"/>
                <a:ea typeface="Arial"/>
              </a:rPr>
              <a:t> </a:t>
            </a:r>
          </a:p>
          <a:p>
            <a:pPr marL="285750" indent="-285750" algn="l" defTabSz="457200">
              <a:lnSpc>
                <a:spcPct val="100000"/>
              </a:lnSpc>
              <a:spcBef>
                <a:spcPct val="0"/>
              </a:spcBef>
              <a:spcAft>
                <a:spcPct val="0"/>
              </a:spcAft>
            </a:pPr>
            <a:endParaRPr sz="1200">
              <a:solidFill>
                <a:srgbClr val="000000"/>
              </a:solidFill>
              <a:latin typeface="Arial"/>
              <a:ea typeface="Arial"/>
            </a:endParaRPr>
          </a:p>
          <a:p>
            <a:pPr marL="285750" indent="-285750" algn="l" defTabSz="457200">
              <a:lnSpc>
                <a:spcPct val="100000"/>
              </a:lnSpc>
              <a:spcBef>
                <a:spcPct val="0"/>
              </a:spcBef>
              <a:spcAft>
                <a:spcPct val="0"/>
              </a:spcAft>
            </a:pPr>
            <a:endParaRPr sz="1200">
              <a:solidFill>
                <a:srgbClr val="000000"/>
              </a:solidFill>
              <a:latin typeface="Arial"/>
              <a:ea typeface="Arial"/>
            </a:endParaRPr>
          </a:p>
          <a:p>
            <a:pPr marL="285750" indent="-285750" algn="l" defTabSz="457200">
              <a:lnSpc>
                <a:spcPct val="100000"/>
              </a:lnSpc>
              <a:spcBef>
                <a:spcPct val="0"/>
              </a:spcBef>
              <a:spcAft>
                <a:spcPct val="0"/>
              </a:spcAft>
            </a:pPr>
            <a:endParaRPr sz="1200">
              <a:solidFill>
                <a:srgbClr val="000000"/>
              </a:solidFill>
              <a:latin typeface="Wingdings"/>
              <a:ea typeface="Wingdings"/>
            </a:endParaRPr>
          </a:p>
        </p:txBody>
      </p:sp>
      <p:sp>
        <p:nvSpPr>
          <p:cNvPr id="7" name="New shape"/>
          <p:cNvSpPr/>
          <p:nvPr/>
        </p:nvSpPr>
        <p:spPr>
          <a:xfrm>
            <a:off x="0" y="383667"/>
            <a:ext cx="3609975" cy="5133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2"/>
          <a:stretch>
            <a:fillRect/>
          </a:stretch>
        </p:blipFill>
        <p:spPr>
          <a:xfrm>
            <a:off x="0" y="383667"/>
            <a:ext cx="3609975" cy="5133975"/>
          </a:xfrm>
          <a:prstGeom prst="rect">
            <a:avLst/>
          </a:prstGeom>
        </p:spPr>
      </p:pic>
      <p:graphicFrame>
        <p:nvGraphicFramePr>
          <p:cNvPr id="9" name="New Table"/>
          <p:cNvGraphicFramePr>
            <a:graphicFrameLocks noGrp="1"/>
          </p:cNvGraphicFramePr>
          <p:nvPr>
            <p:extLst>
              <p:ext uri="{D42A27DB-BD31-4B8C-83A1-F6EECF244321}">
                <p14:modId xmlns:p14="http://schemas.microsoft.com/office/powerpoint/2010/main" val="290400237"/>
              </p:ext>
            </p:extLst>
          </p:nvPr>
        </p:nvGraphicFramePr>
        <p:xfrm>
          <a:off x="3810000" y="1236218"/>
          <a:ext cx="5133975" cy="1714500"/>
        </p:xfrm>
        <a:graphic>
          <a:graphicData uri="http://schemas.openxmlformats.org/drawingml/2006/table">
            <a:tbl>
              <a:tblPr>
                <a:tableStyleId>{5C22544A-7EE6-4342-B048-85BDC9FD1C3A}</a:tableStyleId>
              </a:tblPr>
              <a:tblGrid>
                <a:gridCol w="1657350">
                  <a:extLst>
                    <a:ext uri="{9D8B030D-6E8A-4147-A177-3AD203B41FA5}">
                      <a16:colId xmlns:a16="http://schemas.microsoft.com/office/drawing/2014/main" val="20000"/>
                    </a:ext>
                  </a:extLst>
                </a:gridCol>
                <a:gridCol w="2095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38225">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33350">
                  <a:extLst>
                    <a:ext uri="{9D8B030D-6E8A-4147-A177-3AD203B41FA5}">
                      <a16:colId xmlns:a16="http://schemas.microsoft.com/office/drawing/2014/main" val="20005"/>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u="sng">
                          <a:solidFill>
                            <a:srgbClr val="000000"/>
                          </a:solidFill>
                          <a:latin typeface="Arial"/>
                          <a:ea typeface="Arial"/>
                        </a:rPr>
                        <a:t>2Q23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1Q23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Change</a:t>
                      </a: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i="1">
                          <a:solidFill>
                            <a:srgbClr val="000000"/>
                          </a:solidFill>
                          <a:latin typeface="Arial"/>
                          <a:ea typeface="Arial"/>
                        </a:rPr>
                        <a:t>(dollars in thousands)</a:t>
                      </a:r>
                    </a:p>
                  </a:txBody>
                  <a:tcPr marL="27432" marR="9144"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00025">
                <a:tc>
                  <a:txBody>
                    <a:bodyPr/>
                    <a:lstStyle/>
                    <a:p>
                      <a:pPr algn="l" defTabSz="457200">
                        <a:lnSpc>
                          <a:spcPct val="100000"/>
                        </a:lnSpc>
                        <a:spcBef>
                          <a:spcPct val="0"/>
                        </a:spcBef>
                        <a:spcAft>
                          <a:spcPct val="0"/>
                        </a:spcAft>
                      </a:pPr>
                      <a:r>
                        <a:rPr sz="1000">
                          <a:solidFill>
                            <a:srgbClr val="AADEAD"/>
                          </a:solidFill>
                          <a:latin typeface="Wingdings"/>
                          <a:ea typeface="Wingdings"/>
                        </a:rPr>
                        <a:t>n </a:t>
                      </a:r>
                      <a:r>
                        <a:rPr sz="1000">
                          <a:solidFill>
                            <a:srgbClr val="000000"/>
                          </a:solidFill>
                          <a:latin typeface="Arial"/>
                          <a:ea typeface="Arial"/>
                        </a:rPr>
                        <a:t>Commercial Banking</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85521" algn="l"/>
                          <a:tab pos="985774" algn="l"/>
                        </a:tabLst>
                      </a:pPr>
                      <a:r>
                        <a:rPr sz="1000">
                          <a:solidFill>
                            <a:srgbClr val="000000"/>
                          </a:solidFill>
                          <a:latin typeface="Arial"/>
                          <a:ea typeface="Arial"/>
                        </a:rPr>
                        <a:t>	$23,145	</a:t>
                      </a:r>
                    </a:p>
                  </a:txBody>
                  <a:tcPr marL="0" marR="9144" marT="0" marB="18288" anchor="b">
                    <a:lnL w="0"/>
                    <a:lnR w="0"/>
                    <a:lnT w="0"/>
                    <a:lnB w="0"/>
                    <a:noFill/>
                  </a:tcPr>
                </a:tc>
                <a:tc>
                  <a:txBody>
                    <a:bodyPr/>
                    <a:lstStyle/>
                    <a:p>
                      <a:pPr algn="r">
                        <a:lnSpc>
                          <a:spcPct val="99600"/>
                        </a:lnSpc>
                        <a:tabLst>
                          <a:tab pos="495046" algn="l"/>
                          <a:tab pos="995299" algn="l"/>
                        </a:tabLst>
                      </a:pPr>
                      <a:r>
                        <a:rPr sz="1000">
                          <a:solidFill>
                            <a:srgbClr val="000000"/>
                          </a:solidFill>
                          <a:latin typeface="Arial"/>
                          <a:ea typeface="Arial"/>
                        </a:rPr>
                        <a:t>	$17,513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$5,632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00025">
                <a:tc>
                  <a:txBody>
                    <a:bodyPr/>
                    <a:lstStyle/>
                    <a:p>
                      <a:pPr algn="l" defTabSz="457200">
                        <a:lnSpc>
                          <a:spcPct val="100000"/>
                        </a:lnSpc>
                        <a:spcBef>
                          <a:spcPct val="0"/>
                        </a:spcBef>
                        <a:spcAft>
                          <a:spcPct val="0"/>
                        </a:spcAft>
                      </a:pPr>
                      <a:r>
                        <a:rPr sz="1000">
                          <a:solidFill>
                            <a:srgbClr val="FAAC16"/>
                          </a:solidFill>
                          <a:latin typeface="Wingdings"/>
                          <a:ea typeface="Wingdings"/>
                        </a:rPr>
                        <a:t>n </a:t>
                      </a:r>
                      <a:r>
                        <a:rPr sz="1000">
                          <a:solidFill>
                            <a:srgbClr val="000000"/>
                          </a:solidFill>
                          <a:latin typeface="Arial"/>
                          <a:ea typeface="Arial"/>
                        </a:rPr>
                        <a:t>Wealth Management</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56133" algn="l"/>
                          <a:tab pos="985774" algn="l"/>
                        </a:tabLst>
                      </a:pPr>
                      <a:r>
                        <a:rPr sz="1000">
                          <a:solidFill>
                            <a:srgbClr val="000000"/>
                          </a:solidFill>
                          <a:latin typeface="Arial"/>
                          <a:ea typeface="Arial"/>
                        </a:rPr>
                        <a:t>	18,678	</a:t>
                      </a:r>
                    </a:p>
                  </a:txBody>
                  <a:tcPr marL="0" marR="9144" marT="0" marB="18288" anchor="b">
                    <a:lnL w="0"/>
                    <a:lnR w="0"/>
                    <a:lnT w="0"/>
                    <a:lnB w="0"/>
                    <a:noFill/>
                  </a:tcPr>
                </a:tc>
                <a:tc>
                  <a:txBody>
                    <a:bodyPr/>
                    <a:lstStyle/>
                    <a:p>
                      <a:pPr algn="r">
                        <a:lnSpc>
                          <a:spcPct val="99600"/>
                        </a:lnSpc>
                        <a:tabLst>
                          <a:tab pos="565658" algn="l"/>
                          <a:tab pos="995299" algn="l"/>
                        </a:tabLst>
                      </a:pPr>
                      <a:r>
                        <a:rPr sz="1000">
                          <a:solidFill>
                            <a:srgbClr val="000000"/>
                          </a:solidFill>
                          <a:latin typeface="Arial"/>
                          <a:ea typeface="Arial"/>
                        </a:rPr>
                        <a:t>	18,062	</a:t>
                      </a:r>
                    </a:p>
                  </a:txBody>
                  <a:tcPr marL="0" marR="9144" marT="0" marB="18288" anchor="b">
                    <a:lnL w="0"/>
                    <a:lnR w="0"/>
                    <a:lnT w="0"/>
                    <a:lnB w="0"/>
                    <a:noFill/>
                  </a:tcPr>
                </a:tc>
                <a:tc>
                  <a:txBody>
                    <a:bodyPr/>
                    <a:lstStyle/>
                    <a:p>
                      <a:pPr algn="r">
                        <a:lnSpc>
                          <a:spcPct val="99600"/>
                        </a:lnSpc>
                        <a:tabLst>
                          <a:tab pos="770636" algn="l"/>
                          <a:tab pos="1023874" algn="l"/>
                        </a:tabLst>
                      </a:pPr>
                      <a:r>
                        <a:rPr sz="1000">
                          <a:solidFill>
                            <a:srgbClr val="000000"/>
                          </a:solidFill>
                          <a:latin typeface="Arial"/>
                          <a:ea typeface="Arial"/>
                        </a:rPr>
                        <a:t>	616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190500">
                <a:tc>
                  <a:txBody>
                    <a:bodyPr/>
                    <a:lstStyle/>
                    <a:p>
                      <a:pPr algn="l" defTabSz="457200">
                        <a:lnSpc>
                          <a:spcPct val="100000"/>
                        </a:lnSpc>
                        <a:spcBef>
                          <a:spcPct val="0"/>
                        </a:spcBef>
                        <a:spcAft>
                          <a:spcPct val="0"/>
                        </a:spcAft>
                      </a:pPr>
                      <a:r>
                        <a:rPr sz="1000">
                          <a:solidFill>
                            <a:srgbClr val="CCEEFF"/>
                          </a:solidFill>
                          <a:latin typeface="Wingdings"/>
                          <a:ea typeface="Wingdings"/>
                        </a:rPr>
                        <a:t>n </a:t>
                      </a:r>
                      <a:r>
                        <a:rPr sz="1000">
                          <a:solidFill>
                            <a:srgbClr val="000000"/>
                          </a:solidFill>
                          <a:latin typeface="Arial"/>
                          <a:ea typeface="Arial"/>
                        </a:rPr>
                        <a:t>Consumer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56133" algn="l"/>
                          <a:tab pos="985774" algn="l"/>
                        </a:tabLst>
                      </a:pPr>
                      <a:r>
                        <a:rPr sz="1000">
                          <a:solidFill>
                            <a:srgbClr val="000000"/>
                          </a:solidFill>
                          <a:latin typeface="Arial"/>
                          <a:ea typeface="Arial"/>
                        </a:rPr>
                        <a:t>	11,720	</a:t>
                      </a:r>
                    </a:p>
                  </a:txBody>
                  <a:tcPr marL="0" marR="9144" marT="0" marB="18288" anchor="b">
                    <a:lnL w="0"/>
                    <a:lnR w="0"/>
                    <a:lnT w="0"/>
                    <a:lnB w="0"/>
                    <a:noFill/>
                  </a:tcPr>
                </a:tc>
                <a:tc>
                  <a:txBody>
                    <a:bodyPr/>
                    <a:lstStyle/>
                    <a:p>
                      <a:pPr algn="r">
                        <a:lnSpc>
                          <a:spcPct val="99600"/>
                        </a:lnSpc>
                        <a:tabLst>
                          <a:tab pos="565658" algn="l"/>
                          <a:tab pos="995299" algn="l"/>
                        </a:tabLst>
                      </a:pPr>
                      <a:r>
                        <a:rPr sz="1000">
                          <a:solidFill>
                            <a:srgbClr val="000000"/>
                          </a:solidFill>
                          <a:latin typeface="Arial"/>
                          <a:ea typeface="Arial"/>
                        </a:rPr>
                        <a:t>	11,217	</a:t>
                      </a:r>
                    </a:p>
                  </a:txBody>
                  <a:tcPr marL="0" marR="9144" marT="0" marB="18288" anchor="b">
                    <a:lnL w="0"/>
                    <a:lnR w="0"/>
                    <a:lnT w="0"/>
                    <a:lnB w="0"/>
                    <a:noFill/>
                  </a:tcPr>
                </a:tc>
                <a:tc>
                  <a:txBody>
                    <a:bodyPr/>
                    <a:lstStyle/>
                    <a:p>
                      <a:pPr algn="r">
                        <a:lnSpc>
                          <a:spcPct val="99600"/>
                        </a:lnSpc>
                        <a:tabLst>
                          <a:tab pos="770636" algn="l"/>
                          <a:tab pos="1023874" algn="l"/>
                        </a:tabLst>
                      </a:pPr>
                      <a:r>
                        <a:rPr sz="1000">
                          <a:solidFill>
                            <a:srgbClr val="000000"/>
                          </a:solidFill>
                          <a:latin typeface="Arial"/>
                          <a:ea typeface="Arial"/>
                        </a:rPr>
                        <a:t>	503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a:txBody>
                    <a:bodyPr/>
                    <a:lstStyle/>
                    <a:p>
                      <a:pPr algn="l" defTabSz="457200">
                        <a:lnSpc>
                          <a:spcPct val="100000"/>
                        </a:lnSpc>
                        <a:spcBef>
                          <a:spcPct val="0"/>
                        </a:spcBef>
                        <a:spcAft>
                          <a:spcPct val="0"/>
                        </a:spcAft>
                      </a:pPr>
                      <a:r>
                        <a:rPr sz="1000">
                          <a:solidFill>
                            <a:srgbClr val="00497F"/>
                          </a:solidFill>
                          <a:latin typeface="Wingdings"/>
                          <a:ea typeface="Wingdings"/>
                        </a:rPr>
                        <a:t>n</a:t>
                      </a:r>
                      <a:r>
                        <a:rPr sz="1000">
                          <a:solidFill>
                            <a:srgbClr val="330E74"/>
                          </a:solidFill>
                          <a:latin typeface="Wingdings"/>
                          <a:ea typeface="Wingdings"/>
                        </a:rPr>
                        <a:t> </a:t>
                      </a:r>
                      <a:r>
                        <a:rPr sz="1000">
                          <a:solidFill>
                            <a:srgbClr val="000000"/>
                          </a:solidFill>
                          <a:latin typeface="Arial"/>
                          <a:ea typeface="Arial"/>
                        </a:rPr>
                        <a:t>Mortgage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26745" algn="l"/>
                          <a:tab pos="985774" algn="l"/>
                        </a:tabLst>
                      </a:pPr>
                      <a:r>
                        <a:rPr sz="1000">
                          <a:solidFill>
                            <a:srgbClr val="000000"/>
                          </a:solidFill>
                          <a:latin typeface="Arial"/>
                          <a:ea typeface="Arial"/>
                        </a:rPr>
                        <a:t>	2,940	</a:t>
                      </a:r>
                    </a:p>
                  </a:txBody>
                  <a:tcPr marL="0" marR="9144" marT="0" marB="18288" anchor="b">
                    <a:lnL w="0"/>
                    <a:lnR w="0"/>
                    <a:lnT w="0"/>
                    <a:lnB w="0"/>
                    <a:noFill/>
                  </a:tcPr>
                </a:tc>
                <a:tc>
                  <a:txBody>
                    <a:bodyPr/>
                    <a:lstStyle/>
                    <a:p>
                      <a:pPr algn="r">
                        <a:lnSpc>
                          <a:spcPct val="99600"/>
                        </a:lnSpc>
                        <a:tabLst>
                          <a:tab pos="636270" algn="l"/>
                          <a:tab pos="995299" algn="l"/>
                        </a:tabLst>
                      </a:pPr>
                      <a:r>
                        <a:rPr sz="1000">
                          <a:solidFill>
                            <a:srgbClr val="000000"/>
                          </a:solidFill>
                          <a:latin typeface="Arial"/>
                          <a:ea typeface="Arial"/>
                        </a:rPr>
                        <a:t>	1,970	</a:t>
                      </a:r>
                    </a:p>
                  </a:txBody>
                  <a:tcPr marL="0" marR="9144" marT="0" marB="18288" anchor="b">
                    <a:lnL w="0"/>
                    <a:lnR w="0"/>
                    <a:lnT w="0"/>
                    <a:lnB w="0"/>
                    <a:noFill/>
                  </a:tcPr>
                </a:tc>
                <a:tc>
                  <a:txBody>
                    <a:bodyPr/>
                    <a:lstStyle/>
                    <a:p>
                      <a:pPr algn="r">
                        <a:lnSpc>
                          <a:spcPct val="99600"/>
                        </a:lnSpc>
                        <a:tabLst>
                          <a:tab pos="770636" algn="l"/>
                          <a:tab pos="1023874" algn="l"/>
                        </a:tabLst>
                      </a:pPr>
                      <a:r>
                        <a:rPr sz="1000">
                          <a:solidFill>
                            <a:srgbClr val="000000"/>
                          </a:solidFill>
                          <a:latin typeface="Arial"/>
                          <a:ea typeface="Arial"/>
                        </a:rPr>
                        <a:t>	970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190500">
                <a:tc>
                  <a:txBody>
                    <a:bodyPr/>
                    <a:lstStyle/>
                    <a:p>
                      <a:pPr algn="l" defTabSz="457200">
                        <a:lnSpc>
                          <a:spcPct val="100000"/>
                        </a:lnSpc>
                        <a:spcBef>
                          <a:spcPct val="0"/>
                        </a:spcBef>
                        <a:spcAft>
                          <a:spcPct val="0"/>
                        </a:spcAft>
                      </a:pPr>
                      <a:r>
                        <a:rPr sz="1000">
                          <a:solidFill>
                            <a:srgbClr val="FFDE0F"/>
                          </a:solidFill>
                          <a:latin typeface="Wingdings"/>
                          <a:ea typeface="Wingdings"/>
                        </a:rPr>
                        <a:t>n </a:t>
                      </a:r>
                      <a:r>
                        <a:rPr sz="1000">
                          <a:solidFill>
                            <a:srgbClr val="000000"/>
                          </a:solidFill>
                          <a:latin typeface="Arial"/>
                          <a:ea typeface="Arial"/>
                        </a:rPr>
                        <a:t>Other</a:t>
                      </a:r>
                    </a:p>
                  </a:txBody>
                  <a:tcPr marL="27432" marR="27432" marT="0" marB="0" anchor="b">
                    <a:lnL w="0"/>
                    <a:lnR w="0"/>
                    <a:lnT w="0"/>
                    <a:lnB w="0">
                      <a:noFill/>
                    </a:lnB>
                    <a:noFill/>
                  </a:tcPr>
                </a:tc>
                <a:tc>
                  <a:txBody>
                    <a:bodyPr/>
                    <a:lstStyle/>
                    <a:p>
                      <a:endParaRPr sz="100"/>
                    </a:p>
                  </a:txBody>
                  <a:tcPr marL="0" marR="0" marT="0" marB="0" anchor="b">
                    <a:lnL w="0"/>
                    <a:lnR w="0"/>
                    <a:lnT w="0"/>
                    <a:lnB w="0">
                      <a:noFill/>
                    </a:lnB>
                    <a:noFill/>
                  </a:tcPr>
                </a:tc>
                <a:tc>
                  <a:txBody>
                    <a:bodyPr/>
                    <a:lstStyle/>
                    <a:p>
                      <a:pPr algn="r">
                        <a:lnSpc>
                          <a:spcPct val="99600"/>
                        </a:lnSpc>
                        <a:tabLst>
                          <a:tab pos="626745" algn="l"/>
                          <a:tab pos="985774" algn="l"/>
                        </a:tabLst>
                      </a:pPr>
                      <a:r>
                        <a:rPr sz="1000">
                          <a:solidFill>
                            <a:srgbClr val="000000"/>
                          </a:solidFill>
                          <a:latin typeface="Arial"/>
                          <a:ea typeface="Arial"/>
                        </a:rPr>
                        <a:t>	4,106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636270" algn="l"/>
                          <a:tab pos="995299" algn="l"/>
                        </a:tabLst>
                      </a:pPr>
                      <a:r>
                        <a:rPr sz="1000">
                          <a:solidFill>
                            <a:srgbClr val="000000"/>
                          </a:solidFill>
                          <a:latin typeface="Arial"/>
                          <a:ea typeface="Arial"/>
                        </a:rPr>
                        <a:t>	2,968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664845" algn="l"/>
                          <a:tab pos="1023874" algn="l"/>
                        </a:tabLst>
                      </a:pPr>
                      <a:r>
                        <a:rPr sz="1000">
                          <a:solidFill>
                            <a:srgbClr val="000000"/>
                          </a:solidFill>
                          <a:latin typeface="Arial"/>
                          <a:ea typeface="Arial"/>
                        </a:rPr>
                        <a:t>	1,138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00025">
                <a:tc>
                  <a:txBody>
                    <a:bodyPr/>
                    <a:lstStyle/>
                    <a:p>
                      <a:pPr algn="l">
                        <a:lnSpc>
                          <a:spcPct val="99600"/>
                        </a:lnSpc>
                      </a:pPr>
                      <a:r>
                        <a:rPr sz="1000" i="1">
                          <a:solidFill>
                            <a:srgbClr val="000000"/>
                          </a:solidFill>
                          <a:latin typeface="Arial"/>
                          <a:ea typeface="Arial"/>
                        </a:rPr>
                        <a:t>Total</a:t>
                      </a:r>
                    </a:p>
                  </a:txBody>
                  <a:tcPr marL="27432" marR="27432" marT="0" marB="18288" anchor="b">
                    <a:lnL w="0">
                      <a:noFill/>
                    </a:lnL>
                    <a:lnR w="0">
                      <a:noFill/>
                    </a:lnR>
                    <a:lnT w="0">
                      <a:noFill/>
                    </a:lnT>
                    <a:lnB w="38100" cmpd="dbl">
                      <a:noFill/>
                      <a:prstDash val="solid"/>
                    </a:lnB>
                    <a:lnTlToBr w="12700" cmpd="sng">
                      <a:noFill/>
                      <a:prstDash val="solid"/>
                    </a:lnTlToBr>
                    <a:lnBlToTr w="12700" cmpd="sng">
                      <a:noFill/>
                      <a:prstDash val="solid"/>
                    </a:lnBlToTr>
                    <a:noFill/>
                  </a:tcPr>
                </a:tc>
                <a:tc>
                  <a:txBody>
                    <a:bodyPr/>
                    <a:lstStyle/>
                    <a:p>
                      <a:endParaRPr sz="100" dirty="0"/>
                    </a:p>
                  </a:txBody>
                  <a:tcPr marL="0" marR="0" marT="0" marB="0" anchor="b">
                    <a:lnL w="0">
                      <a:noFill/>
                    </a:lnL>
                    <a:lnR w="0">
                      <a:noFill/>
                    </a:lnR>
                    <a:lnT w="0">
                      <a:noFill/>
                    </a:lnT>
                    <a:lnB w="38100" cmpd="dbl">
                      <a:noFill/>
                      <a:prstDash val="solid"/>
                    </a:lnB>
                    <a:lnTlToBr w="12700" cmpd="sng">
                      <a:noFill/>
                      <a:prstDash val="solid"/>
                    </a:lnTlToBr>
                    <a:lnBlToTr w="12700" cmpd="sng">
                      <a:noFill/>
                      <a:prstDash val="solid"/>
                    </a:lnBlToTr>
                    <a:noFill/>
                  </a:tcPr>
                </a:tc>
                <a:tc>
                  <a:txBody>
                    <a:bodyPr/>
                    <a:lstStyle/>
                    <a:p>
                      <a:pPr algn="r">
                        <a:lnSpc>
                          <a:spcPct val="99600"/>
                        </a:lnSpc>
                        <a:tabLst>
                          <a:tab pos="485521" algn="l"/>
                          <a:tab pos="985774" algn="l"/>
                        </a:tabLst>
                      </a:pPr>
                      <a:r>
                        <a:rPr sz="1000">
                          <a:solidFill>
                            <a:srgbClr val="000000"/>
                          </a:solidFill>
                          <a:latin typeface="Arial"/>
                          <a:ea typeface="Arial"/>
                        </a:rPr>
                        <a:t>	$60,589	</a:t>
                      </a:r>
                    </a:p>
                  </a:txBody>
                  <a:tcPr marL="0" marR="9144" marT="0" marB="18288" anchor="b">
                    <a:lnL w="0">
                      <a:noFill/>
                    </a:lnL>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495046" algn="l"/>
                          <a:tab pos="995299" algn="l"/>
                        </a:tabLst>
                      </a:pPr>
                      <a:r>
                        <a:rPr sz="1000">
                          <a:solidFill>
                            <a:srgbClr val="000000"/>
                          </a:solidFill>
                          <a:latin typeface="Arial"/>
                          <a:ea typeface="Arial"/>
                        </a:rPr>
                        <a:t>	$51,730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594233" algn="l"/>
                          <a:tab pos="1023874" algn="l"/>
                        </a:tabLst>
                      </a:pPr>
                      <a:r>
                        <a:rPr sz="1000">
                          <a:solidFill>
                            <a:srgbClr val="000000"/>
                          </a:solidFill>
                          <a:latin typeface="Arial"/>
                          <a:ea typeface="Arial"/>
                        </a:rPr>
                        <a:t>	$8,859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152400">
                <a:tc gridSpan="5">
                  <a:txBody>
                    <a:bodyPr/>
                    <a:lstStyle/>
                    <a:p>
                      <a:endParaRPr sz="100" dirty="0"/>
                    </a:p>
                  </a:txBody>
                  <a:tcPr marL="0" marR="0" marT="0" marB="0" anchor="b">
                    <a:lnL w="0"/>
                    <a:lnR w="0"/>
                    <a:lnT w="38100" cmpd="dbl">
                      <a:noFill/>
                      <a:prstDash val="solid"/>
                    </a:lnT>
                    <a:lnB w="0"/>
                    <a:noFill/>
                  </a:tcPr>
                </a:tc>
                <a:tc hMerge="1">
                  <a:txBody>
                    <a:bodyPr/>
                    <a:lstStyle/>
                    <a:p>
                      <a:endParaRPr/>
                    </a:p>
                  </a:txBody>
                  <a:tcPr anchor="b">
                    <a:lnL w="0"/>
                    <a:lnR w="0"/>
                    <a:lnT w="0"/>
                    <a:lnB w="0"/>
                    <a:noFill/>
                  </a:tcPr>
                </a:tc>
                <a:tc hMerge="1">
                  <a:txBody>
                    <a:bodyPr/>
                    <a:lstStyle/>
                    <a:p>
                      <a:endParaRPr/>
                    </a:p>
                  </a:txBody>
                  <a:tcPr anchor="b">
                    <a:lnL w="0"/>
                    <a:lnR w="0"/>
                    <a:lnT w="38100" cmpd="dbl">
                      <a:prstDash val="solid"/>
                    </a:lnT>
                    <a:lnB w="0"/>
                    <a:noFill/>
                  </a:tcPr>
                </a:tc>
                <a:tc hMerge="1">
                  <a:txBody>
                    <a:bodyPr/>
                    <a:lstStyle/>
                    <a:p>
                      <a:endParaRPr/>
                    </a:p>
                  </a:txBody>
                  <a:tcPr anchor="b">
                    <a:lnL w="0"/>
                    <a:lnR w="0"/>
                    <a:lnT w="38100" cmpd="dbl">
                      <a:prstDash val="solid"/>
                    </a:lnT>
                    <a:lnB w="0"/>
                    <a:noFill/>
                  </a:tcPr>
                </a:tc>
                <a:tc hMerge="1">
                  <a:txBody>
                    <a:bodyPr/>
                    <a:lstStyle/>
                    <a:p>
                      <a:endParaRPr/>
                    </a:p>
                  </a:txBody>
                  <a:tcPr anchor="b">
                    <a:lnL w="0"/>
                    <a:lnR w="0"/>
                    <a:lnT w="38100" cmpd="dbl">
                      <a:prstDash val="solid"/>
                    </a:lnT>
                    <a:lnB w="0"/>
                    <a:noFill/>
                  </a:tcPr>
                </a:tc>
                <a:tc>
                  <a:txBody>
                    <a:bodyPr/>
                    <a:lstStyle/>
                    <a:p>
                      <a:endParaRPr sz="100" dirty="0"/>
                    </a:p>
                  </a:txBody>
                  <a:tcPr marL="0" marR="0" marT="0" marB="0" anchor="b">
                    <a:lnL w="0"/>
                    <a:lnR w="0"/>
                    <a:lnT w="0"/>
                    <a:lnB w="0"/>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355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NON-INTEREST EXPENSE</a:t>
            </a:r>
          </a:p>
        </p:txBody>
      </p:sp>
      <p:sp>
        <p:nvSpPr>
          <p:cNvPr id="3" name="New shape"/>
          <p:cNvSpPr/>
          <p:nvPr/>
        </p:nvSpPr>
        <p:spPr>
          <a:xfrm>
            <a:off x="255016" y="820039"/>
            <a:ext cx="334975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ea typeface="Arial"/>
              </a:rPr>
              <a:t>Three months ended June 30, 2023 </a:t>
            </a:r>
          </a:p>
          <a:p>
            <a:pPr algn="ctr" defTabSz="457200">
              <a:lnSpc>
                <a:spcPct val="100000"/>
              </a:lnSpc>
              <a:spcBef>
                <a:spcPct val="0"/>
              </a:spcBef>
              <a:spcAft>
                <a:spcPct val="0"/>
              </a:spcAft>
            </a:pPr>
            <a:r>
              <a:rPr sz="1200" i="1">
                <a:solidFill>
                  <a:srgbClr val="000000"/>
                </a:solidFill>
                <a:latin typeface="Arial"/>
                <a:ea typeface="Arial"/>
              </a:rPr>
              <a:t>(percent of total non-interest expense)</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649246A4-2BA6-465A-BE95-F0DE464C555F}" type="slidenum">
              <a:rPr sz="1200">
                <a:solidFill>
                  <a:srgbClr val="FFFFFF"/>
                </a:solidFill>
                <a:latin typeface="Arial"/>
                <a:ea typeface="Arial"/>
              </a:rPr>
              <a:t>11</a:t>
            </a:fld>
            <a:endParaRPr sz="1200">
              <a:solidFill>
                <a:srgbClr val="FFFFFF"/>
              </a:solidFill>
              <a:latin typeface="Arial"/>
              <a:ea typeface="Arial"/>
            </a:endParaRPr>
          </a:p>
        </p:txBody>
      </p:sp>
      <p:sp>
        <p:nvSpPr>
          <p:cNvPr id="5" name="New shape"/>
          <p:cNvSpPr/>
          <p:nvPr/>
        </p:nvSpPr>
        <p:spPr>
          <a:xfrm>
            <a:off x="-78486" y="391414"/>
            <a:ext cx="3762375" cy="51816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78486" y="391414"/>
            <a:ext cx="3762375" cy="5181600"/>
          </a:xfrm>
          <a:prstGeom prst="rect">
            <a:avLst/>
          </a:prstGeom>
        </p:spPr>
      </p:pic>
      <p:graphicFrame>
        <p:nvGraphicFramePr>
          <p:cNvPr id="7" name="New Table"/>
          <p:cNvGraphicFramePr>
            <a:graphicFrameLocks noGrp="1"/>
          </p:cNvGraphicFramePr>
          <p:nvPr/>
        </p:nvGraphicFramePr>
        <p:xfrm>
          <a:off x="3604768" y="820039"/>
          <a:ext cx="5448300" cy="2760629"/>
        </p:xfrm>
        <a:graphic>
          <a:graphicData uri="http://schemas.openxmlformats.org/drawingml/2006/table">
            <a:tbl>
              <a:tblPr>
                <a:tableStyleId>{5C22544A-7EE6-4342-B048-85BDC9FD1C3A}</a:tableStyleId>
              </a:tblPr>
              <a:tblGrid>
                <a:gridCol w="2247900">
                  <a:extLst>
                    <a:ext uri="{9D8B030D-6E8A-4147-A177-3AD203B41FA5}">
                      <a16:colId xmlns:a16="http://schemas.microsoft.com/office/drawing/2014/main" val="20000"/>
                    </a:ext>
                  </a:extLst>
                </a:gridCol>
                <a:gridCol w="16192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52400">
                  <a:extLst>
                    <a:ext uri="{9D8B030D-6E8A-4147-A177-3AD203B41FA5}">
                      <a16:colId xmlns:a16="http://schemas.microsoft.com/office/drawing/2014/main" val="20005"/>
                    </a:ext>
                  </a:extLst>
                </a:gridCol>
              </a:tblGrid>
              <a:tr h="304800">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u="sng">
                          <a:solidFill>
                            <a:srgbClr val="000000"/>
                          </a:solidFill>
                          <a:latin typeface="Arial"/>
                          <a:ea typeface="Arial"/>
                        </a:rPr>
                        <a:t>2Q23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1Q23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Change</a:t>
                      </a: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a:solidFill>
                            <a:srgbClr val="000000"/>
                          </a:solidFill>
                          <a:latin typeface="Arial"/>
                          <a:ea typeface="Arial"/>
                        </a:rPr>
                        <a:t>(dollars in thousands)</a:t>
                      </a:r>
                    </a:p>
                  </a:txBody>
                  <a:tcPr marL="27432" marR="9144"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19075">
                <a:tc gridSpan="2">
                  <a:txBody>
                    <a:bodyPr/>
                    <a:lstStyle/>
                    <a:p>
                      <a:pPr algn="l" defTabSz="457200">
                        <a:lnSpc>
                          <a:spcPct val="100000"/>
                        </a:lnSpc>
                        <a:spcBef>
                          <a:spcPct val="0"/>
                        </a:spcBef>
                        <a:spcAft>
                          <a:spcPct val="0"/>
                        </a:spcAft>
                      </a:pPr>
                      <a:r>
                        <a:rPr sz="1200">
                          <a:solidFill>
                            <a:srgbClr val="00497F"/>
                          </a:solidFill>
                          <a:latin typeface="Wingdings"/>
                          <a:ea typeface="Wingdings"/>
                        </a:rPr>
                        <a:t>n </a:t>
                      </a:r>
                      <a:r>
                        <a:rPr sz="1000">
                          <a:solidFill>
                            <a:srgbClr val="000000"/>
                          </a:solidFill>
                          <a:latin typeface="Arial"/>
                          <a:ea typeface="Arial"/>
                        </a:rPr>
                        <a:t>Salaries and Benefits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14096" algn="l"/>
                          <a:tab pos="1014349" algn="l"/>
                        </a:tabLst>
                      </a:pPr>
                      <a:r>
                        <a:rPr sz="1000">
                          <a:solidFill>
                            <a:srgbClr val="000000"/>
                          </a:solidFill>
                          <a:latin typeface="Arial"/>
                          <a:ea typeface="Arial"/>
                        </a:rPr>
                        <a:t>	$94,102	</a:t>
                      </a:r>
                    </a:p>
                  </a:txBody>
                  <a:tcPr marL="0" marR="9144" marT="0" marB="18288" anchor="b">
                    <a:lnL w="0"/>
                    <a:lnR w="0"/>
                    <a:lnT w="0"/>
                    <a:lnB w="0"/>
                    <a:noFill/>
                  </a:tcPr>
                </a:tc>
                <a:tc>
                  <a:txBody>
                    <a:bodyPr/>
                    <a:lstStyle/>
                    <a:p>
                      <a:pPr algn="r">
                        <a:lnSpc>
                          <a:spcPct val="99600"/>
                        </a:lnSpc>
                        <a:tabLst>
                          <a:tab pos="523621" algn="l"/>
                          <a:tab pos="1023874" algn="l"/>
                        </a:tabLst>
                      </a:pPr>
                      <a:r>
                        <a:rPr sz="1000">
                          <a:solidFill>
                            <a:srgbClr val="000000"/>
                          </a:solidFill>
                          <a:latin typeface="Arial"/>
                          <a:ea typeface="Arial"/>
                        </a:rPr>
                        <a:t>	$89,283	</a:t>
                      </a:r>
                    </a:p>
                  </a:txBody>
                  <a:tcPr marL="0" marR="9144" marT="0" marB="18288" anchor="b">
                    <a:lnL w="0"/>
                    <a:lnR w="0"/>
                    <a:lnT w="0"/>
                    <a:lnB w="0"/>
                    <a:noFill/>
                  </a:tcPr>
                </a:tc>
                <a:tc>
                  <a:txBody>
                    <a:bodyPr/>
                    <a:lstStyle/>
                    <a:p>
                      <a:pPr algn="r">
                        <a:lnSpc>
                          <a:spcPct val="99600"/>
                        </a:lnSpc>
                        <a:tabLst>
                          <a:tab pos="289433" algn="l"/>
                          <a:tab pos="719074" algn="l"/>
                        </a:tabLst>
                      </a:pPr>
                      <a:r>
                        <a:rPr sz="1000">
                          <a:solidFill>
                            <a:srgbClr val="000000"/>
                          </a:solidFill>
                          <a:latin typeface="Arial"/>
                          <a:ea typeface="Arial"/>
                        </a:rPr>
                        <a:t>	$4,819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28600">
                <a:tc gridSpan="2">
                  <a:txBody>
                    <a:bodyPr/>
                    <a:lstStyle/>
                    <a:p>
                      <a:pPr algn="l" defTabSz="457200">
                        <a:lnSpc>
                          <a:spcPct val="100000"/>
                        </a:lnSpc>
                        <a:spcBef>
                          <a:spcPct val="0"/>
                        </a:spcBef>
                        <a:spcAft>
                          <a:spcPct val="0"/>
                        </a:spcAft>
                      </a:pPr>
                      <a:r>
                        <a:rPr sz="1200">
                          <a:solidFill>
                            <a:srgbClr val="AADEAD"/>
                          </a:solidFill>
                          <a:latin typeface="Wingdings"/>
                          <a:ea typeface="Wingdings"/>
                        </a:rPr>
                        <a:t>n </a:t>
                      </a:r>
                      <a:r>
                        <a:rPr sz="1000">
                          <a:solidFill>
                            <a:srgbClr val="000000"/>
                          </a:solidFill>
                          <a:latin typeface="Arial"/>
                          <a:ea typeface="Arial"/>
                        </a:rPr>
                        <a:t>Data Processing and Software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16,776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15,796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980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219075">
                <a:tc gridSpan="2">
                  <a:txBody>
                    <a:bodyPr/>
                    <a:lstStyle/>
                    <a:p>
                      <a:pPr algn="l" defTabSz="457200">
                        <a:lnSpc>
                          <a:spcPct val="100000"/>
                        </a:lnSpc>
                        <a:spcBef>
                          <a:spcPct val="0"/>
                        </a:spcBef>
                        <a:spcAft>
                          <a:spcPct val="0"/>
                        </a:spcAft>
                      </a:pPr>
                      <a:r>
                        <a:rPr sz="1200">
                          <a:solidFill>
                            <a:srgbClr val="FAAC16"/>
                          </a:solidFill>
                          <a:latin typeface="Wingdings"/>
                          <a:ea typeface="Wingdings"/>
                        </a:rPr>
                        <a:t>n </a:t>
                      </a:r>
                      <a:r>
                        <a:rPr sz="1000">
                          <a:solidFill>
                            <a:srgbClr val="000000"/>
                          </a:solidFill>
                          <a:latin typeface="Arial"/>
                          <a:ea typeface="Arial"/>
                        </a:rPr>
                        <a:t>Occupancy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14,374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14,438	</a:t>
                      </a:r>
                    </a:p>
                  </a:txBody>
                  <a:tcPr marL="0" marR="9144" marT="0" marB="18288" anchor="b">
                    <a:lnL w="0"/>
                    <a:lnR w="0"/>
                    <a:lnT w="0"/>
                    <a:lnB w="0"/>
                    <a:noFill/>
                  </a:tcPr>
                </a:tc>
                <a:tc>
                  <a:txBody>
                    <a:bodyPr/>
                    <a:lstStyle/>
                    <a:p>
                      <a:pPr algn="r">
                        <a:lnSpc>
                          <a:spcPct val="99600"/>
                        </a:lnSpc>
                        <a:tabLst>
                          <a:tab pos="487807" algn="l"/>
                        </a:tabLst>
                      </a:pPr>
                      <a:r>
                        <a:rPr sz="1000">
                          <a:solidFill>
                            <a:srgbClr val="000000"/>
                          </a:solidFill>
                          <a:latin typeface="Arial"/>
                          <a:ea typeface="Arial"/>
                        </a:rPr>
                        <a:t>	(64)</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219075">
                <a:tc gridSpan="2">
                  <a:txBody>
                    <a:bodyPr/>
                    <a:lstStyle/>
                    <a:p>
                      <a:pPr algn="l" defTabSz="457200">
                        <a:lnSpc>
                          <a:spcPct val="100000"/>
                        </a:lnSpc>
                        <a:spcBef>
                          <a:spcPct val="0"/>
                        </a:spcBef>
                        <a:spcAft>
                          <a:spcPct val="0"/>
                        </a:spcAft>
                      </a:pPr>
                      <a:r>
                        <a:rPr sz="1200">
                          <a:solidFill>
                            <a:srgbClr val="CCEEFF"/>
                          </a:solidFill>
                          <a:latin typeface="Wingdings"/>
                          <a:ea typeface="Wingdings"/>
                        </a:rPr>
                        <a:t>n </a:t>
                      </a:r>
                      <a:r>
                        <a:rPr sz="1000">
                          <a:solidFill>
                            <a:srgbClr val="000000"/>
                          </a:solidFill>
                          <a:latin typeface="Arial"/>
                          <a:ea typeface="Arial"/>
                        </a:rPr>
                        <a:t>Other Outside Services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10,834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10,126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708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219075">
                <a:tc gridSpan="2">
                  <a:txBody>
                    <a:bodyPr/>
                    <a:lstStyle/>
                    <a:p>
                      <a:pPr algn="l" defTabSz="457200">
                        <a:lnSpc>
                          <a:spcPct val="100000"/>
                        </a:lnSpc>
                        <a:spcBef>
                          <a:spcPct val="0"/>
                        </a:spcBef>
                        <a:spcAft>
                          <a:spcPct val="0"/>
                        </a:spcAft>
                      </a:pPr>
                      <a:r>
                        <a:rPr sz="1200">
                          <a:solidFill>
                            <a:srgbClr val="FFDE0F"/>
                          </a:solidFill>
                          <a:latin typeface="Wingdings"/>
                          <a:ea typeface="Wingdings"/>
                        </a:rPr>
                        <a:t>n </a:t>
                      </a:r>
                      <a:r>
                        <a:rPr sz="1000">
                          <a:solidFill>
                            <a:srgbClr val="000000"/>
                          </a:solidFill>
                          <a:latin typeface="Arial"/>
                          <a:ea typeface="Arial"/>
                        </a:rPr>
                        <a:t>Other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31,932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594233" algn="l"/>
                          <a:tab pos="1023874" algn="l"/>
                        </a:tabLst>
                      </a:pPr>
                      <a:r>
                        <a:rPr sz="1000">
                          <a:solidFill>
                            <a:srgbClr val="000000"/>
                          </a:solidFill>
                          <a:latin typeface="Arial"/>
                          <a:ea typeface="Arial"/>
                        </a:rPr>
                        <a:t>	29,973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360045" algn="l"/>
                          <a:tab pos="719074" algn="l"/>
                        </a:tabLst>
                      </a:pPr>
                      <a:r>
                        <a:rPr sz="1000">
                          <a:solidFill>
                            <a:srgbClr val="000000"/>
                          </a:solidFill>
                          <a:latin typeface="Arial"/>
                          <a:ea typeface="Arial"/>
                        </a:rPr>
                        <a:t>	1,959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28600">
                <a:tc gridSpan="2">
                  <a:txBody>
                    <a:bodyPr/>
                    <a:lstStyle/>
                    <a:p>
                      <a:pPr algn="l">
                        <a:lnSpc>
                          <a:spcPct val="99600"/>
                        </a:lnSpc>
                      </a:pPr>
                      <a:r>
                        <a:rPr sz="1000" i="1">
                          <a:solidFill>
                            <a:srgbClr val="000000"/>
                          </a:solidFill>
                          <a:latin typeface="Arial"/>
                          <a:ea typeface="Arial"/>
                        </a:rPr>
                        <a:t>Total</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43484" algn="l"/>
                          <a:tab pos="1014349" algn="l"/>
                        </a:tabLst>
                      </a:pPr>
                      <a:r>
                        <a:rPr sz="1000">
                          <a:solidFill>
                            <a:srgbClr val="000000"/>
                          </a:solidFill>
                          <a:latin typeface="Arial"/>
                          <a:ea typeface="Arial"/>
                        </a:rPr>
                        <a:t>	$168,018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453009" algn="l"/>
                          <a:tab pos="1023874" algn="l"/>
                        </a:tabLst>
                      </a:pPr>
                      <a:r>
                        <a:rPr sz="1000">
                          <a:solidFill>
                            <a:srgbClr val="000000"/>
                          </a:solidFill>
                          <a:latin typeface="Arial"/>
                          <a:ea typeface="Arial"/>
                        </a:rPr>
                        <a:t>	$159,616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289433" algn="l"/>
                          <a:tab pos="719074" algn="l"/>
                        </a:tabLst>
                      </a:pPr>
                      <a:r>
                        <a:rPr sz="1000">
                          <a:solidFill>
                            <a:srgbClr val="000000"/>
                          </a:solidFill>
                          <a:latin typeface="Arial"/>
                          <a:ea typeface="Arial"/>
                        </a:rPr>
                        <a:t>	$8,402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0">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r h="2286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9"/>
                  </a:ext>
                </a:extLst>
              </a:tr>
            </a:tbl>
          </a:graphicData>
        </a:graphic>
      </p:graphicFrame>
      <p:sp>
        <p:nvSpPr>
          <p:cNvPr id="8" name="New shape"/>
          <p:cNvSpPr/>
          <p:nvPr/>
        </p:nvSpPr>
        <p:spPr>
          <a:xfrm>
            <a:off x="3585972" y="3229610"/>
            <a:ext cx="5486400" cy="2773426"/>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1" u="sng">
                <a:solidFill>
                  <a:srgbClr val="000000"/>
                </a:solidFill>
                <a:latin typeface="Arial"/>
                <a:ea typeface="Arial"/>
              </a:rPr>
              <a:t>Non-interest expense increased 5.3% from 1Q23</a:t>
            </a:r>
          </a:p>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r>
              <a:rPr sz="1100" u="sng">
                <a:solidFill>
                  <a:srgbClr val="000000"/>
                </a:solidFill>
                <a:latin typeface="Arial"/>
                <a:ea typeface="Arial"/>
              </a:rPr>
              <a:t>Driven primarily by increases in:</a:t>
            </a:r>
          </a:p>
          <a:p>
            <a:pPr algn="l" defTabSz="457200">
              <a:lnSpc>
                <a:spcPct val="100000"/>
              </a:lnSpc>
              <a:spcBef>
                <a:spcPct val="0"/>
              </a:spcBef>
              <a:spcAft>
                <a:spcPct val="0"/>
              </a:spcAft>
            </a:pPr>
            <a:endParaRPr sz="1000" b="1">
              <a:solidFill>
                <a:srgbClr val="000000"/>
              </a:solidFill>
              <a:latin typeface="Arial"/>
              <a:ea typeface="Arial"/>
            </a:endParaRPr>
          </a:p>
          <a:p>
            <a:pPr marL="285750" indent="-285877" algn="l" defTabSz="457200">
              <a:lnSpc>
                <a:spcPct val="100000"/>
              </a:lnSpc>
              <a:spcBef>
                <a:spcPct val="0"/>
              </a:spcBef>
              <a:spcAft>
                <a:spcPct val="0"/>
              </a:spcAft>
            </a:pPr>
            <a:r>
              <a:rPr sz="1000">
                <a:solidFill>
                  <a:srgbClr val="0A2299"/>
                </a:solidFill>
                <a:latin typeface="Wingdings"/>
                <a:ea typeface="Wingdings"/>
              </a:rPr>
              <a:t>n</a:t>
            </a:r>
            <a:r>
              <a:rPr sz="1200">
                <a:solidFill>
                  <a:srgbClr val="BFE4FF"/>
                </a:solidFill>
                <a:latin typeface="Wingdings"/>
                <a:ea typeface="Wingdings"/>
              </a:rPr>
              <a:t> </a:t>
            </a:r>
            <a:r>
              <a:rPr sz="1000">
                <a:solidFill>
                  <a:srgbClr val="000000"/>
                </a:solidFill>
                <a:latin typeface="Arial"/>
                <a:ea typeface="Arial"/>
              </a:rPr>
              <a:t>Salaries and employee benefits expense primarily due to annual merit increases and one additional calendar day.</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r>
              <a:rPr sz="1000">
                <a:solidFill>
                  <a:srgbClr val="FFDE0F"/>
                </a:solidFill>
                <a:latin typeface="Wingdings"/>
                <a:ea typeface="Wingdings"/>
              </a:rPr>
              <a:t>n</a:t>
            </a:r>
            <a:r>
              <a:rPr sz="1200">
                <a:solidFill>
                  <a:srgbClr val="BFE4FF"/>
                </a:solidFill>
                <a:latin typeface="Wingdings"/>
                <a:ea typeface="Wingdings"/>
              </a:rPr>
              <a:t> </a:t>
            </a:r>
            <a:r>
              <a:rPr sz="1000">
                <a:solidFill>
                  <a:srgbClr val="000000"/>
                </a:solidFill>
                <a:latin typeface="Arial"/>
                <a:ea typeface="Arial"/>
              </a:rPr>
              <a:t>Other primarily due to increases in owned real estate and repossession expenses and state tax expense.</a:t>
            </a: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r>
              <a:rPr sz="1000">
                <a:solidFill>
                  <a:srgbClr val="AADEAD"/>
                </a:solidFill>
                <a:latin typeface="Wingdings"/>
                <a:ea typeface="Wingdings"/>
              </a:rPr>
              <a:t>n</a:t>
            </a:r>
            <a:r>
              <a:rPr sz="1200">
                <a:solidFill>
                  <a:srgbClr val="AADEAD"/>
                </a:solidFill>
                <a:latin typeface="Wingdings"/>
                <a:ea typeface="Wingdings"/>
              </a:rPr>
              <a:t> </a:t>
            </a:r>
            <a:r>
              <a:rPr sz="1000">
                <a:solidFill>
                  <a:srgbClr val="000000"/>
                </a:solidFill>
                <a:latin typeface="Arial"/>
                <a:ea typeface="Arial"/>
              </a:rPr>
              <a:t>Data processing and software expense due to timing of work being performed on technology projects.</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r>
              <a:rPr sz="1000">
                <a:solidFill>
                  <a:srgbClr val="CCEEFF"/>
                </a:solidFill>
                <a:latin typeface="Wingdings"/>
                <a:ea typeface="Wingdings"/>
              </a:rPr>
              <a:t>n</a:t>
            </a:r>
            <a:r>
              <a:rPr sz="1200">
                <a:solidFill>
                  <a:srgbClr val="CCEEFF"/>
                </a:solidFill>
                <a:latin typeface="Wingdings"/>
                <a:ea typeface="Wingdings"/>
              </a:rPr>
              <a:t> </a:t>
            </a:r>
            <a:r>
              <a:rPr sz="1000">
                <a:solidFill>
                  <a:srgbClr val="000000"/>
                </a:solidFill>
                <a:latin typeface="Arial"/>
                <a:ea typeface="Arial"/>
              </a:rPr>
              <a:t>Other Outside Services driven by technology-related services.</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200" i="1">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r>
              <a:rPr sz="1000">
                <a:solidFill>
                  <a:srgbClr val="000000"/>
                </a:solidFill>
                <a:latin typeface="Arial"/>
                <a:ea typeface="Arial"/>
              </a:rPr>
              <a:t>.</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r>
              <a:rPr sz="1000">
                <a:solidFill>
                  <a:srgbClr val="0A2299"/>
                </a:solidFill>
                <a:latin typeface="Wingdings"/>
                <a:ea typeface="Wingdings"/>
              </a:rPr>
              <a:t> </a:t>
            </a:r>
          </a:p>
          <a:p>
            <a:pPr marL="285750"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r>
              <a:rPr sz="1200">
                <a:solidFill>
                  <a:srgbClr val="FFDE0F"/>
                </a:solidFill>
                <a:latin typeface="Wingdings"/>
                <a:ea typeface="Wingdings"/>
              </a:rPr>
              <a:t> </a:t>
            </a:r>
          </a:p>
          <a:p>
            <a:pPr marL="285750" indent="-285877" algn="l" defTabSz="457200">
              <a:lnSpc>
                <a:spcPct val="100000"/>
              </a:lnSpc>
              <a:spcBef>
                <a:spcPct val="0"/>
              </a:spcBef>
              <a:spcAft>
                <a:spcPct val="0"/>
              </a:spcAft>
            </a:pPr>
            <a:r>
              <a:rPr sz="1200">
                <a:solidFill>
                  <a:srgbClr val="FFDE0F"/>
                </a:solidFill>
                <a:latin typeface="Wingdings"/>
                <a:ea typeface="Wingdings"/>
              </a:rPr>
              <a:t> </a:t>
            </a:r>
          </a:p>
          <a:p>
            <a:pPr marL="285750" algn="l" defTabSz="457200">
              <a:lnSpc>
                <a:spcPct val="100000"/>
              </a:lnSpc>
              <a:spcBef>
                <a:spcPct val="0"/>
              </a:spcBef>
              <a:spcAft>
                <a:spcPct val="0"/>
              </a:spcAft>
            </a:pPr>
            <a:endParaRPr sz="12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
        <p:nvSpPr>
          <p:cNvPr id="9" name="New shape"/>
          <p:cNvSpPr/>
          <p:nvPr/>
        </p:nvSpPr>
        <p:spPr>
          <a:xfrm>
            <a:off x="1678813" y="6439281"/>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endParaRPr sz="1200" i="1" baseline="30000">
              <a:solidFill>
                <a:srgbClr val="000000"/>
              </a:solidFill>
              <a:latin typeface="Calibri"/>
              <a:ea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5125" y="136525"/>
            <a:ext cx="834186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CAPITAL POSITION REMAINS STRONG</a:t>
            </a:r>
            <a:r>
              <a:rPr sz="3200" b="1" baseline="30000">
                <a:solidFill>
                  <a:srgbClr val="004689"/>
                </a:solidFill>
                <a:latin typeface="Arial"/>
                <a:ea typeface="Arial"/>
              </a:rPr>
              <a:t>(1)</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9824224-D61B-496B-A41D-4BA7618B0727}" type="slidenum">
              <a:rPr sz="1200">
                <a:solidFill>
                  <a:srgbClr val="FFFFFF"/>
                </a:solidFill>
                <a:latin typeface="Arial"/>
                <a:ea typeface="Arial"/>
              </a:rPr>
              <a:t>12</a:t>
            </a:fld>
            <a:endParaRPr sz="1200">
              <a:solidFill>
                <a:srgbClr val="FFFFFF"/>
              </a:solidFill>
              <a:latin typeface="Arial"/>
              <a:ea typeface="Arial"/>
            </a:endParaRPr>
          </a:p>
        </p:txBody>
      </p:sp>
      <p:sp>
        <p:nvSpPr>
          <p:cNvPr id="4" name="New shape"/>
          <p:cNvSpPr/>
          <p:nvPr/>
        </p:nvSpPr>
        <p:spPr>
          <a:xfrm>
            <a:off x="1569466" y="6313678"/>
            <a:ext cx="7137527" cy="52819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l" defTabSz="457200">
              <a:lnSpc>
                <a:spcPct val="100000"/>
              </a:lnSpc>
              <a:spcBef>
                <a:spcPct val="0"/>
              </a:spcBef>
              <a:spcAft>
                <a:spcPct val="0"/>
              </a:spcAft>
            </a:pPr>
            <a:r>
              <a:rPr sz="900" i="1">
                <a:solidFill>
                  <a:srgbClr val="000000"/>
                </a:solidFill>
                <a:latin typeface="Calibri"/>
                <a:ea typeface="Calibri"/>
              </a:rPr>
              <a:t>(1) Regulatory capital ratios and excess capital amounts as of June 30, 2023 are preliminary.</a:t>
            </a:r>
          </a:p>
          <a:p>
            <a:pPr marL="0" algn="l" defTabSz="457200">
              <a:lnSpc>
                <a:spcPct val="100000"/>
              </a:lnSpc>
              <a:spcBef>
                <a:spcPct val="0"/>
              </a:spcBef>
              <a:spcAft>
                <a:spcPct val="0"/>
              </a:spcAft>
            </a:pPr>
            <a:r>
              <a:rPr sz="900" i="1">
                <a:solidFill>
                  <a:srgbClr val="000000"/>
                </a:solidFill>
                <a:latin typeface="Calibri"/>
                <a:ea typeface="Calibri"/>
              </a:rPr>
              <a:t>(2) Excesses shown are to regulatory minimums, including the 250 basis point capital conservation buffer, except for Tier 1 Leverage which is the well-capitalized minimum. </a:t>
            </a:r>
          </a:p>
          <a:p>
            <a:pPr marL="228600" indent="-228600" algn="l" defTabSz="457200">
              <a:lnSpc>
                <a:spcPct val="100000"/>
              </a:lnSpc>
              <a:spcBef>
                <a:spcPct val="0"/>
              </a:spcBef>
              <a:spcAft>
                <a:spcPct val="0"/>
              </a:spcAft>
            </a:pPr>
            <a:endParaRPr sz="900" i="1">
              <a:solidFill>
                <a:srgbClr val="000000"/>
              </a:solidFill>
              <a:latin typeface="Calibri"/>
              <a:ea typeface="Calibri"/>
            </a:endParaRPr>
          </a:p>
          <a:p>
            <a:pPr algn="l" defTabSz="457200">
              <a:lnSpc>
                <a:spcPct val="100000"/>
              </a:lnSpc>
              <a:spcBef>
                <a:spcPct val="0"/>
              </a:spcBef>
              <a:spcAft>
                <a:spcPct val="0"/>
              </a:spcAft>
            </a:pPr>
            <a:endParaRPr sz="900" i="1">
              <a:solidFill>
                <a:srgbClr val="000000"/>
              </a:solidFill>
              <a:latin typeface="Calibri"/>
              <a:ea typeface="Calibri"/>
            </a:endParaRPr>
          </a:p>
        </p:txBody>
      </p:sp>
      <p:sp>
        <p:nvSpPr>
          <p:cNvPr id="5" name="New shape"/>
          <p:cNvSpPr/>
          <p:nvPr/>
        </p:nvSpPr>
        <p:spPr>
          <a:xfrm>
            <a:off x="1338072" y="1332230"/>
            <a:ext cx="6395847" cy="41934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338072" y="1332230"/>
            <a:ext cx="6395847" cy="4193413"/>
          </a:xfrm>
          <a:prstGeom prst="rect">
            <a:avLst/>
          </a:prstGeom>
        </p:spPr>
      </p:pic>
      <p:sp>
        <p:nvSpPr>
          <p:cNvPr id="7" name="New shape"/>
          <p:cNvSpPr/>
          <p:nvPr/>
        </p:nvSpPr>
        <p:spPr>
          <a:xfrm>
            <a:off x="2314956" y="3009773"/>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$1,156</a:t>
            </a:r>
          </a:p>
        </p:txBody>
      </p:sp>
      <p:sp>
        <p:nvSpPr>
          <p:cNvPr id="8" name="New shape"/>
          <p:cNvSpPr/>
          <p:nvPr/>
        </p:nvSpPr>
        <p:spPr>
          <a:xfrm>
            <a:off x="5230495" y="2760345"/>
            <a:ext cx="511937" cy="2494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$547</a:t>
            </a:r>
          </a:p>
        </p:txBody>
      </p:sp>
      <p:sp>
        <p:nvSpPr>
          <p:cNvPr id="9" name="New shape"/>
          <p:cNvSpPr/>
          <p:nvPr/>
        </p:nvSpPr>
        <p:spPr>
          <a:xfrm>
            <a:off x="3811651" y="2934716"/>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$697</a:t>
            </a:r>
          </a:p>
        </p:txBody>
      </p:sp>
      <p:sp>
        <p:nvSpPr>
          <p:cNvPr id="10" name="New shape"/>
          <p:cNvSpPr/>
          <p:nvPr/>
        </p:nvSpPr>
        <p:spPr>
          <a:xfrm>
            <a:off x="6571107" y="2245487"/>
            <a:ext cx="634365"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$736</a:t>
            </a:r>
          </a:p>
        </p:txBody>
      </p:sp>
      <p:sp>
        <p:nvSpPr>
          <p:cNvPr id="11" name="New shape"/>
          <p:cNvSpPr/>
          <p:nvPr/>
        </p:nvSpPr>
        <p:spPr>
          <a:xfrm>
            <a:off x="3486277" y="730250"/>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ea typeface="Calibri"/>
              </a:rPr>
              <a:t>(as of June 30, 2023)  </a:t>
            </a:r>
          </a:p>
        </p:txBody>
      </p:sp>
      <p:sp>
        <p:nvSpPr>
          <p:cNvPr id="12" name="New shape"/>
          <p:cNvSpPr/>
          <p:nvPr/>
        </p:nvSpPr>
        <p:spPr>
          <a:xfrm>
            <a:off x="4229735" y="1037844"/>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3" name="New shape"/>
          <p:cNvSpPr/>
          <p:nvPr/>
        </p:nvSpPr>
        <p:spPr>
          <a:xfrm>
            <a:off x="588518" y="890016"/>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
        <p:nvSpPr>
          <p:cNvPr id="14" name="New shape"/>
          <p:cNvSpPr/>
          <p:nvPr/>
        </p:nvSpPr>
        <p:spPr>
          <a:xfrm>
            <a:off x="5598160" y="5077968"/>
            <a:ext cx="307721" cy="30441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aseline="30000">
                <a:solidFill>
                  <a:srgbClr val="6D6D6D"/>
                </a:solidFill>
                <a:latin typeface="Calibri"/>
                <a:ea typeface="Calibri"/>
              </a:rPr>
              <a:t>(2)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44856" y="54483"/>
            <a:ext cx="865428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2400" b="1">
                <a:solidFill>
                  <a:srgbClr val="004689"/>
                </a:solidFill>
                <a:latin typeface="Arial"/>
                <a:ea typeface="Arial"/>
              </a:rPr>
              <a:t>CAPITAL RATIOS ADJUSTED FOR UNREALIZED LOSSES ON INVESTMENT SECURITIES - RATIOS REMAIN STRONG</a:t>
            </a:r>
            <a:r>
              <a:rPr sz="2400" b="1" baseline="30000">
                <a:solidFill>
                  <a:srgbClr val="004689"/>
                </a:solidFill>
                <a:latin typeface="Arial"/>
                <a:ea typeface="Arial"/>
              </a:rPr>
              <a:t>(1)</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888340B3-1AE3-4656-B18B-2F296A3E8638}" type="slidenum">
              <a:rPr sz="1200">
                <a:solidFill>
                  <a:srgbClr val="FFFFFF"/>
                </a:solidFill>
                <a:latin typeface="Arial"/>
                <a:ea typeface="Arial"/>
              </a:rPr>
              <a:t>13</a:t>
            </a:fld>
            <a:endParaRPr sz="1200">
              <a:solidFill>
                <a:srgbClr val="FFFFFF"/>
              </a:solidFill>
              <a:latin typeface="Arial"/>
              <a:ea typeface="Arial"/>
            </a:endParaRPr>
          </a:p>
        </p:txBody>
      </p:sp>
      <p:sp>
        <p:nvSpPr>
          <p:cNvPr id="4" name="New shape"/>
          <p:cNvSpPr/>
          <p:nvPr/>
        </p:nvSpPr>
        <p:spPr>
          <a:xfrm>
            <a:off x="737362" y="5547614"/>
            <a:ext cx="8485759" cy="97180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800" i="1" baseline="30000">
                <a:solidFill>
                  <a:srgbClr val="000000"/>
                </a:solidFill>
                <a:latin typeface="Calibri"/>
                <a:ea typeface="Calibri"/>
              </a:rPr>
              <a:t>(1)</a:t>
            </a:r>
            <a:r>
              <a:rPr sz="800" i="1">
                <a:solidFill>
                  <a:srgbClr val="000000"/>
                </a:solidFill>
                <a:latin typeface="Calibri"/>
                <a:ea typeface="Calibri"/>
              </a:rPr>
              <a:t> Regulatory capital ratios and excess capital amounts as of June 30, 2023 are preliminary.</a:t>
            </a:r>
          </a:p>
          <a:p>
            <a:pPr marL="0" algn="just" defTabSz="457200">
              <a:lnSpc>
                <a:spcPct val="100000"/>
              </a:lnSpc>
              <a:spcBef>
                <a:spcPct val="0"/>
              </a:spcBef>
              <a:spcAft>
                <a:spcPct val="0"/>
              </a:spcAft>
            </a:pPr>
            <a:r>
              <a:rPr sz="800" i="1" baseline="30000">
                <a:solidFill>
                  <a:srgbClr val="000000"/>
                </a:solidFill>
                <a:latin typeface="Calibri"/>
                <a:ea typeface="Calibri"/>
              </a:rPr>
              <a:t>(2)</a:t>
            </a:r>
            <a:r>
              <a:rPr sz="800" i="1">
                <a:solidFill>
                  <a:srgbClr val="000000"/>
                </a:solidFill>
                <a:latin typeface="Calibri"/>
                <a:ea typeface="Calibri"/>
              </a:rPr>
              <a:t> Excesses shown are to regulatory minimums, including the 250 basis point capital conservation buffer, except for Tier 1 Leverage which is the well-capitalized minimum.</a:t>
            </a:r>
          </a:p>
          <a:p>
            <a:pPr marL="0" algn="just" defTabSz="457200">
              <a:lnSpc>
                <a:spcPct val="100000"/>
              </a:lnSpc>
              <a:spcBef>
                <a:spcPct val="0"/>
              </a:spcBef>
              <a:spcAft>
                <a:spcPct val="0"/>
              </a:spcAft>
            </a:pPr>
            <a:r>
              <a:rPr sz="800" i="1" baseline="30000">
                <a:solidFill>
                  <a:srgbClr val="000000"/>
                </a:solidFill>
                <a:latin typeface="Calibri"/>
                <a:ea typeface="Calibri"/>
              </a:rPr>
              <a:t>(3)</a:t>
            </a:r>
            <a:r>
              <a:rPr sz="800" i="1">
                <a:solidFill>
                  <a:srgbClr val="000000"/>
                </a:solidFill>
                <a:latin typeface="Calibri"/>
                <a:ea typeface="Calibri"/>
              </a:rPr>
              <a:t> Tier 1 Leverage and CE Tier 1 capital ratios were adjusted to incorporate the unrealized loss, net of tax, on held-to-maturity investment securities of $115.0 million and the unrealized loss, net of tax, </a:t>
            </a:r>
          </a:p>
          <a:p>
            <a:pPr marL="0" algn="just" defTabSz="457200">
              <a:lnSpc>
                <a:spcPct val="100000"/>
              </a:lnSpc>
              <a:spcBef>
                <a:spcPct val="0"/>
              </a:spcBef>
              <a:spcAft>
                <a:spcPct val="0"/>
              </a:spcAft>
            </a:pPr>
            <a:r>
              <a:rPr sz="800" i="1">
                <a:solidFill>
                  <a:srgbClr val="000000"/>
                </a:solidFill>
                <a:latin typeface="Calibri"/>
                <a:ea typeface="Calibri"/>
              </a:rPr>
              <a:t>     on available-for-sale investment securities of $311.8 million.</a:t>
            </a:r>
          </a:p>
          <a:p>
            <a:pPr marL="0" algn="just" defTabSz="457200">
              <a:lnSpc>
                <a:spcPct val="100000"/>
              </a:lnSpc>
              <a:spcBef>
                <a:spcPct val="0"/>
              </a:spcBef>
              <a:spcAft>
                <a:spcPct val="0"/>
              </a:spcAft>
            </a:pPr>
            <a:r>
              <a:rPr sz="800" i="1" baseline="30000">
                <a:solidFill>
                  <a:srgbClr val="000000"/>
                </a:solidFill>
                <a:latin typeface="Calibri"/>
                <a:ea typeface="Calibri"/>
              </a:rPr>
              <a:t>(4) </a:t>
            </a:r>
            <a:r>
              <a:rPr sz="800" i="1">
                <a:solidFill>
                  <a:srgbClr val="000000"/>
                </a:solidFill>
                <a:latin typeface="Calibri"/>
                <a:ea typeface="Calibri"/>
              </a:rPr>
              <a:t> Non-GAAP financial measure.  Please refer to the calculation and management’s reasons for using this measure on the slide titled “Non-GAAP Reconciliation” at the end of this presentation.</a:t>
            </a:r>
          </a:p>
          <a:p>
            <a:pPr marL="0" algn="l" defTabSz="457200">
              <a:lnSpc>
                <a:spcPct val="100000"/>
              </a:lnSpc>
              <a:spcBef>
                <a:spcPct val="0"/>
              </a:spcBef>
              <a:spcAft>
                <a:spcPct val="0"/>
              </a:spcAft>
            </a:pPr>
            <a:endParaRPr sz="900" i="1">
              <a:solidFill>
                <a:srgbClr val="000000"/>
              </a:solidFill>
              <a:latin typeface="Calibri"/>
              <a:ea typeface="Calibri"/>
            </a:endParaRPr>
          </a:p>
          <a:p>
            <a:pPr marL="228600" indent="-228600" algn="l" defTabSz="457200">
              <a:lnSpc>
                <a:spcPct val="100000"/>
              </a:lnSpc>
              <a:spcBef>
                <a:spcPct val="0"/>
              </a:spcBef>
              <a:spcAft>
                <a:spcPct val="0"/>
              </a:spcAft>
            </a:pPr>
            <a:endParaRPr sz="900" i="1">
              <a:solidFill>
                <a:srgbClr val="000000"/>
              </a:solidFill>
              <a:latin typeface="Calibri"/>
              <a:ea typeface="Calibri"/>
            </a:endParaRPr>
          </a:p>
          <a:p>
            <a:pPr algn="l" defTabSz="457200">
              <a:lnSpc>
                <a:spcPct val="100000"/>
              </a:lnSpc>
              <a:spcBef>
                <a:spcPct val="0"/>
              </a:spcBef>
              <a:spcAft>
                <a:spcPct val="0"/>
              </a:spcAft>
            </a:pPr>
            <a:endParaRPr sz="900" i="1">
              <a:solidFill>
                <a:srgbClr val="000000"/>
              </a:solidFill>
              <a:latin typeface="Calibri"/>
              <a:ea typeface="Calibri"/>
            </a:endParaRPr>
          </a:p>
        </p:txBody>
      </p:sp>
      <p:sp>
        <p:nvSpPr>
          <p:cNvPr id="5" name="New shape"/>
          <p:cNvSpPr/>
          <p:nvPr/>
        </p:nvSpPr>
        <p:spPr>
          <a:xfrm>
            <a:off x="1455166" y="1197356"/>
            <a:ext cx="6477000" cy="39433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455166" y="1197356"/>
            <a:ext cx="6477000" cy="3943350"/>
          </a:xfrm>
          <a:prstGeom prst="rect">
            <a:avLst/>
          </a:prstGeom>
        </p:spPr>
      </p:pic>
      <p:sp>
        <p:nvSpPr>
          <p:cNvPr id="7" name="New shape"/>
          <p:cNvSpPr/>
          <p:nvPr/>
        </p:nvSpPr>
        <p:spPr>
          <a:xfrm>
            <a:off x="2642362" y="2891282"/>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$772</a:t>
            </a:r>
          </a:p>
        </p:txBody>
      </p:sp>
      <p:sp>
        <p:nvSpPr>
          <p:cNvPr id="8" name="New shape"/>
          <p:cNvSpPr/>
          <p:nvPr/>
        </p:nvSpPr>
        <p:spPr>
          <a:xfrm>
            <a:off x="4650994" y="2632075"/>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$300</a:t>
            </a:r>
          </a:p>
        </p:txBody>
      </p:sp>
      <p:sp>
        <p:nvSpPr>
          <p:cNvPr id="9" name="New shape"/>
          <p:cNvSpPr/>
          <p:nvPr/>
        </p:nvSpPr>
        <p:spPr>
          <a:xfrm>
            <a:off x="4228084" y="969010"/>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ea typeface="Calibri"/>
              </a:rPr>
              <a:t>(as of June 30, 2023)  </a:t>
            </a:r>
          </a:p>
        </p:txBody>
      </p:sp>
      <p:sp>
        <p:nvSpPr>
          <p:cNvPr id="10" name="New shape"/>
          <p:cNvSpPr/>
          <p:nvPr/>
        </p:nvSpPr>
        <p:spPr>
          <a:xfrm>
            <a:off x="3802761" y="46609"/>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1" name="New shape"/>
          <p:cNvSpPr/>
          <p:nvPr/>
        </p:nvSpPr>
        <p:spPr>
          <a:xfrm>
            <a:off x="239522" y="1160526"/>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
        <p:nvSpPr>
          <p:cNvPr id="12" name="New shape"/>
          <p:cNvSpPr/>
          <p:nvPr/>
        </p:nvSpPr>
        <p:spPr>
          <a:xfrm>
            <a:off x="2543175" y="5200269"/>
            <a:ext cx="2979039" cy="28778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26DCE"/>
                </a:solidFill>
                <a:latin typeface="Wingdings"/>
                <a:ea typeface="Wingdings"/>
              </a:rPr>
              <a:t>n</a:t>
            </a:r>
            <a:r>
              <a:rPr sz="1000">
                <a:solidFill>
                  <a:srgbClr val="000000"/>
                </a:solidFill>
                <a:latin typeface="Calibri"/>
                <a:ea typeface="Calibri"/>
              </a:rPr>
              <a:t> </a:t>
            </a:r>
            <a:r>
              <a:rPr sz="1200">
                <a:solidFill>
                  <a:srgbClr val="6D6D6D"/>
                </a:solidFill>
                <a:latin typeface="Calibri"/>
                <a:ea typeface="Calibri"/>
              </a:rPr>
              <a:t>Regulatory Minimums</a:t>
            </a:r>
            <a:r>
              <a:rPr sz="1000">
                <a:solidFill>
                  <a:srgbClr val="6D6D6D"/>
                </a:solidFill>
                <a:latin typeface="Arial"/>
                <a:ea typeface="Arial"/>
              </a:rPr>
              <a:t>  </a:t>
            </a:r>
            <a:r>
              <a:rPr sz="1000">
                <a:solidFill>
                  <a:srgbClr val="6D6D6D"/>
                </a:solidFill>
                <a:latin typeface="Calibri"/>
                <a:ea typeface="Calibri"/>
              </a:rPr>
              <a:t> </a:t>
            </a:r>
            <a:r>
              <a:rPr sz="1000">
                <a:solidFill>
                  <a:srgbClr val="000000"/>
                </a:solidFill>
                <a:latin typeface="Calibri"/>
                <a:ea typeface="Calibri"/>
              </a:rPr>
              <a:t>      </a:t>
            </a:r>
            <a:r>
              <a:rPr sz="1000">
                <a:solidFill>
                  <a:srgbClr val="339900"/>
                </a:solidFill>
                <a:latin typeface="Wingdings"/>
                <a:ea typeface="Wingdings"/>
              </a:rPr>
              <a:t>n</a:t>
            </a:r>
            <a:r>
              <a:rPr sz="1000">
                <a:solidFill>
                  <a:srgbClr val="000000"/>
                </a:solidFill>
                <a:latin typeface="Calibri"/>
                <a:ea typeface="Calibri"/>
              </a:rPr>
              <a:t> </a:t>
            </a:r>
            <a:r>
              <a:rPr sz="1200">
                <a:solidFill>
                  <a:srgbClr val="6D6D6D"/>
                </a:solidFill>
                <a:latin typeface="Calibri"/>
                <a:ea typeface="Calibri"/>
              </a:rPr>
              <a:t>Excess</a:t>
            </a:r>
            <a:r>
              <a:rPr sz="1200" baseline="30000">
                <a:solidFill>
                  <a:srgbClr val="6D6D6D"/>
                </a:solidFill>
                <a:latin typeface="Calibri"/>
                <a:ea typeface="Calibri"/>
              </a:rPr>
              <a:t>(2)</a:t>
            </a:r>
          </a:p>
        </p:txBody>
      </p:sp>
      <p:sp>
        <p:nvSpPr>
          <p:cNvPr id="13" name="New shape"/>
          <p:cNvSpPr/>
          <p:nvPr/>
        </p:nvSpPr>
        <p:spPr>
          <a:xfrm>
            <a:off x="5735955" y="1388618"/>
            <a:ext cx="287655" cy="36658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endParaRPr sz="1800">
              <a:solidFill>
                <a:srgbClr val="000000"/>
              </a:solidFill>
              <a:latin typeface="Calibri"/>
              <a:ea typeface="Calibri"/>
            </a:endParaRPr>
          </a:p>
        </p:txBody>
      </p:sp>
      <p:sp>
        <p:nvSpPr>
          <p:cNvPr id="14" name="New shape"/>
          <p:cNvSpPr/>
          <p:nvPr/>
        </p:nvSpPr>
        <p:spPr>
          <a:xfrm>
            <a:off x="2342261" y="5027168"/>
            <a:ext cx="5248656" cy="3602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6D6D6D"/>
                </a:solidFill>
                <a:latin typeface="Times New Roman"/>
                <a:ea typeface="Times New Roman"/>
              </a:rPr>
              <a:t> </a:t>
            </a:r>
            <a:r>
              <a:rPr sz="1200">
                <a:solidFill>
                  <a:srgbClr val="6D6D6D"/>
                </a:solidFill>
                <a:latin typeface="Calibri"/>
                <a:ea typeface="Calibri"/>
              </a:rPr>
              <a:t>Tier 1 Leverage</a:t>
            </a:r>
            <a:r>
              <a:rPr sz="1200" baseline="30000">
                <a:solidFill>
                  <a:srgbClr val="6D6D6D"/>
                </a:solidFill>
                <a:latin typeface="Calibri"/>
                <a:ea typeface="Calibri"/>
              </a:rPr>
              <a:t>(3)</a:t>
            </a:r>
            <a:r>
              <a:rPr sz="1200">
                <a:solidFill>
                  <a:srgbClr val="6D6D6D"/>
                </a:solidFill>
                <a:latin typeface="Calibri"/>
                <a:ea typeface="Calibri"/>
              </a:rPr>
              <a:t>                                CE Tier 1</a:t>
            </a:r>
            <a:r>
              <a:rPr sz="1200" baseline="30000">
                <a:solidFill>
                  <a:srgbClr val="6D6D6D"/>
                </a:solidFill>
                <a:latin typeface="Calibri"/>
                <a:ea typeface="Calibri"/>
              </a:rPr>
              <a:t>(3)</a:t>
            </a:r>
            <a:r>
              <a:rPr sz="1200">
                <a:solidFill>
                  <a:srgbClr val="6D6D6D"/>
                </a:solidFill>
                <a:latin typeface="Calibri"/>
                <a:ea typeface="Calibri"/>
              </a:rPr>
              <a:t>                                        TCE</a:t>
            </a:r>
            <a:r>
              <a:rPr sz="1200" baseline="30000">
                <a:solidFill>
                  <a:srgbClr val="6D6D6D"/>
                </a:solidFill>
                <a:latin typeface="Calibri"/>
                <a:ea typeface="Calibri"/>
              </a:rPr>
              <a:t>(4)</a:t>
            </a:r>
          </a:p>
        </p:txBody>
      </p:sp>
      <p:sp>
        <p:nvSpPr>
          <p:cNvPr id="15" name="New shape"/>
          <p:cNvSpPr/>
          <p:nvPr/>
        </p:nvSpPr>
        <p:spPr>
          <a:xfrm>
            <a:off x="1580769" y="6415532"/>
            <a:ext cx="7064375" cy="31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800" i="1" baseline="30000">
              <a:solidFill>
                <a:srgbClr val="000000"/>
              </a:solidFill>
              <a:latin typeface="Calibri"/>
              <a:ea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724019" y="958469"/>
            <a:ext cx="4335526" cy="250342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4724019" y="958469"/>
            <a:ext cx="4335526" cy="2503424"/>
          </a:xfrm>
          <a:prstGeom prst="rect">
            <a:avLst/>
          </a:prstGeom>
        </p:spPr>
      </p:pic>
      <p:sp>
        <p:nvSpPr>
          <p:cNvPr id="4" name="New shape"/>
          <p:cNvSpPr/>
          <p:nvPr/>
        </p:nvSpPr>
        <p:spPr>
          <a:xfrm>
            <a:off x="241046" y="67310"/>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800" b="1">
                <a:solidFill>
                  <a:srgbClr val="00497F"/>
                </a:solidFill>
                <a:latin typeface="Arial"/>
                <a:ea typeface="Arial"/>
              </a:rPr>
              <a:t>A COMMITTED AND HEALTHY LIQUIDITY PROFILE WITH SIGNIFICANT COVERAGE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7C7D7DD9-6CC0-4A0C-88DF-58EDB7724FC2}" type="slidenum">
              <a:rPr sz="1200">
                <a:solidFill>
                  <a:srgbClr val="FFFFFF"/>
                </a:solidFill>
                <a:latin typeface="Arial"/>
                <a:ea typeface="Arial"/>
              </a:rPr>
              <a:t>14</a:t>
            </a:fld>
            <a:endParaRPr sz="1200">
              <a:solidFill>
                <a:srgbClr val="FFFFFF"/>
              </a:solidFill>
              <a:latin typeface="Arial"/>
              <a:ea typeface="Arial"/>
            </a:endParaRPr>
          </a:p>
        </p:txBody>
      </p:sp>
      <p:sp>
        <p:nvSpPr>
          <p:cNvPr id="6" name="New shape"/>
          <p:cNvSpPr/>
          <p:nvPr/>
        </p:nvSpPr>
        <p:spPr>
          <a:xfrm>
            <a:off x="8612251" y="2970657"/>
            <a:ext cx="494919" cy="52285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8612251" y="2970657"/>
            <a:ext cx="494919" cy="522859"/>
          </a:xfrm>
          <a:prstGeom prst="rect">
            <a:avLst/>
          </a:prstGeom>
        </p:spPr>
      </p:pic>
      <p:sp>
        <p:nvSpPr>
          <p:cNvPr id="8" name="New shape"/>
          <p:cNvSpPr/>
          <p:nvPr/>
        </p:nvSpPr>
        <p:spPr>
          <a:xfrm>
            <a:off x="1312164" y="6299073"/>
            <a:ext cx="7346442" cy="55892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1312164" y="6299073"/>
            <a:ext cx="7346442" cy="558927"/>
          </a:xfrm>
          <a:prstGeom prst="rect">
            <a:avLst/>
          </a:prstGeom>
        </p:spPr>
      </p:pic>
      <p:sp>
        <p:nvSpPr>
          <p:cNvPr id="10" name="New shape"/>
          <p:cNvSpPr/>
          <p:nvPr/>
        </p:nvSpPr>
        <p:spPr>
          <a:xfrm>
            <a:off x="328422" y="5288026"/>
            <a:ext cx="4395597" cy="91948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328422" y="5288026"/>
            <a:ext cx="4395597" cy="919480"/>
          </a:xfrm>
          <a:prstGeom prst="rect">
            <a:avLst/>
          </a:prstGeom>
        </p:spPr>
      </p:pic>
      <p:sp>
        <p:nvSpPr>
          <p:cNvPr id="12" name="New shape"/>
          <p:cNvSpPr/>
          <p:nvPr/>
        </p:nvSpPr>
        <p:spPr>
          <a:xfrm>
            <a:off x="4831588" y="5288026"/>
            <a:ext cx="4161663" cy="109067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6"/>
          <a:stretch>
            <a:fillRect/>
          </a:stretch>
        </p:blipFill>
        <p:spPr>
          <a:xfrm>
            <a:off x="4831588" y="5288026"/>
            <a:ext cx="4161663" cy="1090676"/>
          </a:xfrm>
          <a:prstGeom prst="rect">
            <a:avLst/>
          </a:prstGeom>
        </p:spPr>
      </p:pic>
      <p:sp>
        <p:nvSpPr>
          <p:cNvPr id="14" name="New shape"/>
          <p:cNvSpPr/>
          <p:nvPr/>
        </p:nvSpPr>
        <p:spPr>
          <a:xfrm>
            <a:off x="241046" y="958469"/>
            <a:ext cx="4307840" cy="42365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7"/>
          <a:stretch>
            <a:fillRect/>
          </a:stretch>
        </p:blipFill>
        <p:spPr>
          <a:xfrm>
            <a:off x="241046" y="958469"/>
            <a:ext cx="4307840" cy="4236593"/>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2595" y="206883"/>
            <a:ext cx="8085709"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497F"/>
                </a:solidFill>
                <a:latin typeface="Arial"/>
                <a:ea typeface="Arial"/>
              </a:rPr>
              <a:t>2023 OUTLOOK</a:t>
            </a:r>
            <a:r>
              <a:rPr sz="3200" b="1" baseline="30000">
                <a:solidFill>
                  <a:srgbClr val="00497F"/>
                </a:solidFill>
                <a:latin typeface="Arial"/>
                <a:ea typeface="Arial"/>
              </a:rPr>
              <a:t>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91DE3E1-BF44-4FFB-841C-966532E19A82}" type="slidenum">
              <a:rPr sz="1200">
                <a:solidFill>
                  <a:srgbClr val="FFFFFF"/>
                </a:solidFill>
                <a:latin typeface="Arial"/>
                <a:ea typeface="Arial"/>
              </a:rPr>
              <a:t>15</a:t>
            </a:fld>
            <a:endParaRPr sz="1200">
              <a:solidFill>
                <a:srgbClr val="FFFFFF"/>
              </a:solidFill>
              <a:latin typeface="Arial"/>
              <a:ea typeface="Arial"/>
            </a:endParaRPr>
          </a:p>
        </p:txBody>
      </p:sp>
      <p:sp>
        <p:nvSpPr>
          <p:cNvPr id="4" name="New shape"/>
          <p:cNvSpPr/>
          <p:nvPr/>
        </p:nvSpPr>
        <p:spPr>
          <a:xfrm>
            <a:off x="484251" y="1121029"/>
            <a:ext cx="7887970" cy="451408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u="sng">
                <a:solidFill>
                  <a:srgbClr val="000000"/>
                </a:solidFill>
                <a:latin typeface="Calibri"/>
                <a:ea typeface="Calibri"/>
              </a:rPr>
              <a:t>Net interest income</a:t>
            </a:r>
            <a:r>
              <a:rPr sz="2200">
                <a:solidFill>
                  <a:srgbClr val="000000"/>
                </a:solidFill>
                <a:latin typeface="Calibri"/>
                <a:ea typeface="Calibri"/>
              </a:rPr>
              <a:t>:     			$830 - $840 million</a:t>
            </a:r>
            <a:r>
              <a:rPr sz="1600" baseline="30000">
                <a:solidFill>
                  <a:srgbClr val="000000"/>
                </a:solidFill>
                <a:latin typeface="Calibri"/>
                <a:ea typeface="Calibri"/>
              </a:rPr>
              <a:t>(1)</a:t>
            </a:r>
            <a:r>
              <a:rPr sz="1600">
                <a:solidFill>
                  <a:srgbClr val="000000"/>
                </a:solidFill>
                <a:latin typeface="Calibri"/>
                <a:ea typeface="Calibri"/>
              </a:rPr>
              <a:t> </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Non-interest income</a:t>
            </a:r>
            <a:r>
              <a:rPr sz="2200">
                <a:solidFill>
                  <a:srgbClr val="000000"/>
                </a:solidFill>
                <a:latin typeface="Calibri"/>
                <a:ea typeface="Calibri"/>
              </a:rPr>
              <a:t>:    			$220 - $230 million</a:t>
            </a:r>
            <a:r>
              <a:rPr sz="1600" baseline="30000">
                <a:solidFill>
                  <a:srgbClr val="000000"/>
                </a:solidFill>
                <a:latin typeface="Calibri"/>
                <a:ea typeface="Calibri"/>
              </a:rPr>
              <a:t>(2)</a:t>
            </a:r>
          </a:p>
          <a:p>
            <a:pPr algn="l" defTabSz="457200">
              <a:lnSpc>
                <a:spcPct val="100000"/>
              </a:lnSpc>
              <a:spcBef>
                <a:spcPct val="0"/>
              </a:spcBef>
              <a:spcAft>
                <a:spcPct val="0"/>
              </a:spcAft>
            </a:pPr>
            <a:endParaRPr sz="1600" baseline="30000">
              <a:solidFill>
                <a:srgbClr val="000000"/>
              </a:solidFill>
              <a:latin typeface="Calibri"/>
              <a:ea typeface="Calibri"/>
            </a:endParaRPr>
          </a:p>
          <a:p>
            <a:pPr algn="l" defTabSz="457200">
              <a:lnSpc>
                <a:spcPct val="100000"/>
              </a:lnSpc>
              <a:spcBef>
                <a:spcPct val="0"/>
              </a:spcBef>
              <a:spcAft>
                <a:spcPct val="0"/>
              </a:spcAft>
            </a:pPr>
            <a:r>
              <a:rPr sz="2200" b="1" u="sng">
                <a:solidFill>
                  <a:srgbClr val="000000"/>
                </a:solidFill>
                <a:latin typeface="Calibri"/>
                <a:ea typeface="Calibri"/>
              </a:rPr>
              <a:t>Provision for credit losses</a:t>
            </a:r>
            <a:r>
              <a:rPr sz="2200" u="sng">
                <a:solidFill>
                  <a:srgbClr val="000000"/>
                </a:solidFill>
                <a:latin typeface="Calibri"/>
                <a:ea typeface="Calibri"/>
              </a:rPr>
              <a:t>:</a:t>
            </a:r>
            <a:r>
              <a:rPr sz="2200" b="1">
                <a:solidFill>
                  <a:srgbClr val="000000"/>
                </a:solidFill>
                <a:latin typeface="Calibri"/>
                <a:ea typeface="Calibri"/>
              </a:rPr>
              <a:t>		</a:t>
            </a:r>
            <a:r>
              <a:rPr sz="2200">
                <a:solidFill>
                  <a:srgbClr val="000000"/>
                </a:solidFill>
                <a:latin typeface="Calibri"/>
                <a:ea typeface="Calibri"/>
              </a:rPr>
              <a:t>$55 - $65 million</a:t>
            </a:r>
            <a:r>
              <a:rPr sz="1600" baseline="30000">
                <a:solidFill>
                  <a:srgbClr val="000000"/>
                </a:solidFill>
                <a:latin typeface="Calibri"/>
                <a:ea typeface="Calibri"/>
              </a:rPr>
              <a:t>(3)</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Non-interest expense</a:t>
            </a:r>
            <a:r>
              <a:rPr sz="2200">
                <a:solidFill>
                  <a:srgbClr val="000000"/>
                </a:solidFill>
                <a:latin typeface="Calibri"/>
                <a:ea typeface="Calibri"/>
              </a:rPr>
              <a:t>:  			$645 - $660 million</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Effective tax rate</a:t>
            </a:r>
            <a:r>
              <a:rPr sz="2200">
                <a:solidFill>
                  <a:srgbClr val="000000"/>
                </a:solidFill>
                <a:latin typeface="Calibri"/>
                <a:ea typeface="Calibri"/>
              </a:rPr>
              <a:t>:       		 	 17.5% +/-</a:t>
            </a:r>
            <a:r>
              <a:rPr sz="1600" baseline="30000">
                <a:solidFill>
                  <a:srgbClr val="000000"/>
                </a:solidFill>
                <a:latin typeface="Calibri"/>
                <a:ea typeface="Calibri"/>
              </a:rPr>
              <a:t>(4)</a:t>
            </a: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18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p:txBody>
      </p:sp>
      <p:sp>
        <p:nvSpPr>
          <p:cNvPr id="5" name="New shape"/>
          <p:cNvSpPr/>
          <p:nvPr/>
        </p:nvSpPr>
        <p:spPr>
          <a:xfrm>
            <a:off x="585851" y="5189855"/>
            <a:ext cx="7684897" cy="13879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000" baseline="30000">
                <a:solidFill>
                  <a:srgbClr val="000000"/>
                </a:solidFill>
                <a:latin typeface="Calibri"/>
                <a:ea typeface="Calibri"/>
              </a:rPr>
              <a:t>(1)</a:t>
            </a:r>
            <a:r>
              <a:rPr sz="1000">
                <a:solidFill>
                  <a:srgbClr val="000000"/>
                </a:solidFill>
                <a:latin typeface="Calibri"/>
                <a:ea typeface="Calibri"/>
              </a:rPr>
              <a:t> Assumes Fed Funds Rate increase of 25 bps in July 2023. Previously $850 - $870 million.</a:t>
            </a:r>
          </a:p>
          <a:p>
            <a:pPr algn="just" defTabSz="457200">
              <a:lnSpc>
                <a:spcPct val="100000"/>
              </a:lnSpc>
              <a:spcBef>
                <a:spcPct val="0"/>
              </a:spcBef>
              <a:spcAft>
                <a:spcPct val="0"/>
              </a:spcAft>
            </a:pPr>
            <a:r>
              <a:rPr sz="1000" baseline="30000">
                <a:solidFill>
                  <a:srgbClr val="000000"/>
                </a:solidFill>
                <a:latin typeface="Calibri"/>
                <a:ea typeface="Calibri"/>
              </a:rPr>
              <a:t>(2)</a:t>
            </a:r>
            <a:r>
              <a:rPr sz="1000">
                <a:solidFill>
                  <a:srgbClr val="000000"/>
                </a:solidFill>
                <a:latin typeface="Calibri"/>
                <a:ea typeface="Calibri"/>
              </a:rPr>
              <a:t> Excludes investment securities gains. </a:t>
            </a:r>
          </a:p>
          <a:p>
            <a:pPr algn="just" defTabSz="457200">
              <a:lnSpc>
                <a:spcPct val="100000"/>
              </a:lnSpc>
              <a:spcBef>
                <a:spcPct val="0"/>
              </a:spcBef>
              <a:spcAft>
                <a:spcPct val="0"/>
              </a:spcAft>
            </a:pPr>
            <a:r>
              <a:rPr sz="1000" baseline="30000">
                <a:solidFill>
                  <a:srgbClr val="000000"/>
                </a:solidFill>
                <a:latin typeface="Calibri"/>
                <a:ea typeface="Calibri"/>
              </a:rPr>
              <a:t>(3)</a:t>
            </a:r>
            <a:r>
              <a:rPr sz="1000">
                <a:solidFill>
                  <a:srgbClr val="000000"/>
                </a:solidFill>
                <a:latin typeface="Calibri"/>
                <a:ea typeface="Calibri"/>
              </a:rPr>
              <a:t> Previously $55 - $70 million.</a:t>
            </a:r>
          </a:p>
          <a:p>
            <a:pPr algn="just" defTabSz="457200">
              <a:lnSpc>
                <a:spcPct val="100000"/>
              </a:lnSpc>
              <a:spcBef>
                <a:spcPct val="0"/>
              </a:spcBef>
              <a:spcAft>
                <a:spcPct val="0"/>
              </a:spcAft>
            </a:pPr>
            <a:r>
              <a:rPr sz="1000" baseline="30000">
                <a:solidFill>
                  <a:srgbClr val="000000"/>
                </a:solidFill>
                <a:latin typeface="Calibri"/>
                <a:ea typeface="Calibri"/>
              </a:rPr>
              <a:t>(4)</a:t>
            </a:r>
            <a:r>
              <a:rPr sz="1000">
                <a:solidFill>
                  <a:srgbClr val="000000"/>
                </a:solidFill>
                <a:latin typeface="Calibri"/>
                <a:ea typeface="Calibri"/>
              </a:rPr>
              <a:t> Previously 18.5% +/-.</a:t>
            </a:r>
          </a:p>
          <a:p>
            <a:pPr algn="just" defTabSz="457200">
              <a:lnSpc>
                <a:spcPct val="100000"/>
              </a:lnSpc>
              <a:spcBef>
                <a:spcPct val="0"/>
              </a:spcBef>
              <a:spcAft>
                <a:spcPct val="0"/>
              </a:spcAft>
            </a:pPr>
            <a:endParaRPr sz="1800">
              <a:solidFill>
                <a:srgbClr val="000000"/>
              </a:solidFill>
              <a:latin typeface="Calibri"/>
              <a:ea typeface="Calibri"/>
            </a:endParaRPr>
          </a:p>
          <a:p>
            <a:pPr algn="just" defTabSz="457200">
              <a:lnSpc>
                <a:spcPct val="100000"/>
              </a:lnSpc>
              <a:spcBef>
                <a:spcPct val="0"/>
              </a:spcBef>
              <a:spcAft>
                <a:spcPct val="0"/>
              </a:spcAft>
            </a:pPr>
            <a:endParaRPr sz="1000" baseline="30000">
              <a:solidFill>
                <a:srgbClr val="000000"/>
              </a:solidFill>
              <a:latin typeface="Calibri"/>
              <a:ea typeface="Calibri"/>
            </a:endParaRPr>
          </a:p>
          <a:p>
            <a:pPr algn="just" defTabSz="457200">
              <a:lnSpc>
                <a:spcPct val="100000"/>
              </a:lnSpc>
              <a:spcBef>
                <a:spcPct val="0"/>
              </a:spcBef>
              <a:spcAft>
                <a:spcPct val="0"/>
              </a:spcAft>
            </a:pPr>
            <a:endParaRPr sz="1800">
              <a:solidFill>
                <a:srgbClr val="000000"/>
              </a:solidFill>
              <a:latin typeface="Calibri"/>
              <a:ea typeface="Calibri"/>
            </a:endParaRPr>
          </a:p>
          <a:p>
            <a:pPr algn="just" defTabSz="457200">
              <a:lnSpc>
                <a:spcPct val="100000"/>
              </a:lnSpc>
              <a:spcBef>
                <a:spcPct val="0"/>
              </a:spcBef>
              <a:spcAft>
                <a:spcPct val="0"/>
              </a:spcAft>
            </a:pPr>
            <a:endParaRPr sz="1000" baseline="30000">
              <a:solidFill>
                <a:srgbClr val="000000"/>
              </a:solidFill>
              <a:latin typeface="Calibri"/>
              <a:ea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ED236C27-4FDC-4D90-AB6C-3F657D592984}" type="slidenum">
              <a:rPr sz="1200">
                <a:solidFill>
                  <a:srgbClr val="FFFFFF"/>
                </a:solidFill>
                <a:latin typeface="Arial"/>
                <a:ea typeface="Arial"/>
              </a:rPr>
              <a:t>16</a:t>
            </a:fld>
            <a:endParaRPr sz="1200">
              <a:solidFill>
                <a:srgbClr val="FFFFFF"/>
              </a:solidFill>
              <a:latin typeface="Arial"/>
              <a:ea typeface="Arial"/>
            </a:endParaRPr>
          </a:p>
        </p:txBody>
      </p:sp>
      <p:sp>
        <p:nvSpPr>
          <p:cNvPr id="4" name="New shape"/>
          <p:cNvSpPr/>
          <p:nvPr/>
        </p:nvSpPr>
        <p:spPr>
          <a:xfrm>
            <a:off x="269240" y="698500"/>
            <a:ext cx="8605520" cy="12772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100" b="1" i="1" u="sng">
                <a:solidFill>
                  <a:srgbClr val="000000"/>
                </a:solidFill>
                <a:latin typeface="Calibri"/>
                <a:ea typeface="Calibri"/>
              </a:rPr>
              <a:t>Note</a:t>
            </a:r>
            <a:r>
              <a:rPr sz="1100">
                <a:solidFill>
                  <a:srgbClr val="000000"/>
                </a:solidFill>
                <a:latin typeface="Calibri"/>
                <a:ea typeface="Calibri"/>
              </a:rPr>
              <a:t>: </a:t>
            </a:r>
            <a:r>
              <a:rPr sz="1100" i="1">
                <a:solidFill>
                  <a:srgbClr val="000000"/>
                </a:solidFill>
                <a:latin typeface="Calibri"/>
                <a:ea typeface="Calibri"/>
              </a:rPr>
              <a:t>The Corporation has presented the following non-GAAP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graphicFrame>
        <p:nvGraphicFramePr>
          <p:cNvPr id="5" name="New Table"/>
          <p:cNvGraphicFramePr>
            <a:graphicFrameLocks noGrp="1"/>
          </p:cNvGraphicFramePr>
          <p:nvPr/>
        </p:nvGraphicFramePr>
        <p:xfrm>
          <a:off x="1042924" y="2040763"/>
          <a:ext cx="7210425" cy="3920821"/>
        </p:xfrm>
        <a:graphic>
          <a:graphicData uri="http://schemas.openxmlformats.org/drawingml/2006/table">
            <a:tbl>
              <a:tblPr>
                <a:tableStyleId>{5C22544A-7EE6-4342-B048-85BDC9FD1C3A}</a:tableStyleId>
              </a:tblPr>
              <a:tblGrid>
                <a:gridCol w="39338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381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381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38125">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47650">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247650">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Times New Roman"/>
                          <a:ea typeface="Times New Roman"/>
                        </a:rPr>
                        <a:t>Operating net income available to common shareholders</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47650">
                <a:tc>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$77,045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$65,752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$67,427	</a:t>
                      </a:r>
                    </a:p>
                  </a:txBody>
                  <a:tcPr marL="0" marR="9144" marT="0" marB="18288" anchor="b">
                    <a:lnL w="0"/>
                    <a:lnR w="0"/>
                    <a:lnT w="0"/>
                    <a:lnB w="0"/>
                    <a:noFill/>
                  </a:tcPr>
                </a:tc>
                <a:extLst>
                  <a:ext uri="{0D108BD9-81ED-4DB2-BD59-A6C34878D82A}">
                    <a16:rowId xmlns:a16="http://schemas.microsoft.com/office/drawing/2014/main" val="10004"/>
                  </a:ext>
                </a:extLst>
              </a:tr>
              <a:tr h="23812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912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5"/>
                  </a:ext>
                </a:extLst>
              </a:tr>
              <a:tr h="247650">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1,027	</a:t>
                      </a:r>
                    </a:p>
                  </a:txBody>
                  <a:tcPr marL="0" marR="9144" marT="0" marB="18288" anchor="b">
                    <a:lnL w="0"/>
                    <a:lnR w="0"/>
                    <a:lnT w="0"/>
                    <a:lnB w="0"/>
                    <a:noFill/>
                  </a:tcPr>
                </a:tc>
                <a:extLst>
                  <a:ext uri="{0D108BD9-81ED-4DB2-BD59-A6C34878D82A}">
                    <a16:rowId xmlns:a16="http://schemas.microsoft.com/office/drawing/2014/main" val="10006"/>
                  </a:ext>
                </a:extLst>
              </a:tr>
              <a:tr h="2381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(192)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(108)</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(216)</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247650">
                <a:tc>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$77,765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$66,158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$68,238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238125">
                <a:tc>
                  <a:txBody>
                    <a:bodyPr/>
                    <a:lstStyle/>
                    <a:p>
                      <a:pPr algn="l">
                        <a:lnSpc>
                          <a:spcPct val="99600"/>
                        </a:lnSpc>
                      </a:pPr>
                      <a:r>
                        <a:rPr sz="1000">
                          <a:solidFill>
                            <a:srgbClr val="000000"/>
                          </a:solidFill>
                          <a:latin typeface="Times New Roman"/>
                          <a:ea typeface="Times New Roman"/>
                        </a:rPr>
                        <a:t>Weighted average shares (diluted) (denominator)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167,191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168,401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162,075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247650">
                <a:tc>
                  <a:txBody>
                    <a:bodyPr/>
                    <a:lstStyle/>
                    <a:p>
                      <a:pPr algn="l">
                        <a:lnSpc>
                          <a:spcPct val="99600"/>
                        </a:lnSpc>
                      </a:pPr>
                      <a:r>
                        <a:rPr sz="1000">
                          <a:solidFill>
                            <a:srgbClr val="000000"/>
                          </a:solidFill>
                          <a:latin typeface="Times New Roman"/>
                          <a:ea typeface="Times New Roman"/>
                        </a:rPr>
                        <a:t>Operating net income available to common shareholders, per share (diluted)</a:t>
                      </a:r>
                    </a:p>
                  </a:txBody>
                  <a:tcPr marL="27432" marR="27432"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$0.47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$0.39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$0.42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2"/>
                  </a:ext>
                </a:extLst>
              </a:tr>
              <a:tr h="23812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3"/>
                  </a:ext>
                </a:extLst>
              </a:tr>
              <a:tr h="24765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5AF0EF7-45CD-4FAF-B8D1-D68D3B1B7457}" type="slidenum">
              <a:rPr sz="1200">
                <a:solidFill>
                  <a:srgbClr val="FFFFFF"/>
                </a:solidFill>
                <a:latin typeface="Arial"/>
                <a:ea typeface="Arial"/>
              </a:rPr>
              <a:t>17</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971550" y="1702562"/>
          <a:ext cx="7229475" cy="2855642"/>
        </p:xfrm>
        <a:graphic>
          <a:graphicData uri="http://schemas.openxmlformats.org/drawingml/2006/table">
            <a:tbl>
              <a:tblPr>
                <a:tableStyleId>{5C22544A-7EE6-4342-B048-85BDC9FD1C3A}</a:tableStyleId>
              </a:tblPr>
              <a:tblGrid>
                <a:gridCol w="395287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381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381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00025">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9550">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8097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00025">
                <a:tc>
                  <a:txBody>
                    <a:bodyPr/>
                    <a:lstStyle/>
                    <a:p>
                      <a:pPr algn="l">
                        <a:lnSpc>
                          <a:spcPct val="99600"/>
                        </a:lnSpc>
                      </a:pPr>
                      <a:r>
                        <a:rPr sz="1000" b="1" u="sng">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19075">
                <a:tc>
                  <a:txBody>
                    <a:bodyPr/>
                    <a:lstStyle/>
                    <a:p>
                      <a:pPr algn="l">
                        <a:lnSpc>
                          <a:spcPct val="99600"/>
                        </a:lnSpc>
                      </a:pPr>
                      <a:r>
                        <a:rPr sz="1000">
                          <a:solidFill>
                            <a:srgbClr val="000000"/>
                          </a:solidFill>
                          <a:latin typeface="Times New Roman"/>
                          <a:ea typeface="Times New Roman"/>
                        </a:rPr>
                        <a:t>Net income</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$79,607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$68,314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$69,989	</a:t>
                      </a:r>
                    </a:p>
                  </a:txBody>
                  <a:tcPr marL="0" marR="9144" marT="0" marB="18288" anchor="b">
                    <a:lnL w="0"/>
                    <a:lnR w="0"/>
                    <a:lnT w="0"/>
                    <a:lnB w="0"/>
                    <a:noFill/>
                  </a:tcPr>
                </a:tc>
                <a:extLst>
                  <a:ext uri="{0D108BD9-81ED-4DB2-BD59-A6C34878D82A}">
                    <a16:rowId xmlns:a16="http://schemas.microsoft.com/office/drawing/2014/main" val="10004"/>
                  </a:ext>
                </a:extLst>
              </a:tr>
              <a:tr h="21907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912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5"/>
                  </a:ext>
                </a:extLst>
              </a:tr>
              <a:tr h="219075">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1,027	</a:t>
                      </a:r>
                    </a:p>
                  </a:txBody>
                  <a:tcPr marL="0" marR="9144" marT="0" marB="18288" anchor="b">
                    <a:lnL w="0"/>
                    <a:lnR w="0"/>
                    <a:lnT w="0"/>
                    <a:lnB w="0"/>
                    <a:noFill/>
                  </a:tcPr>
                </a:tc>
                <a:extLst>
                  <a:ext uri="{0D108BD9-81ED-4DB2-BD59-A6C34878D82A}">
                    <a16:rowId xmlns:a16="http://schemas.microsoft.com/office/drawing/2014/main" val="10006"/>
                  </a:ext>
                </a:extLst>
              </a:tr>
              <a:tr h="21907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(192)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(108)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(216)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228600">
                <a:tc>
                  <a:txBody>
                    <a:bodyPr/>
                    <a:lstStyle/>
                    <a:p>
                      <a:pPr algn="l">
                        <a:lnSpc>
                          <a:spcPct val="99600"/>
                        </a:lnSpc>
                      </a:pPr>
                      <a:r>
                        <a:rPr sz="1000">
                          <a:solidFill>
                            <a:srgbClr val="000000"/>
                          </a:solidFill>
                          <a:latin typeface="Times New Roman"/>
                          <a:ea typeface="Times New Roman"/>
                        </a:rPr>
                        <a:t>Operating net income (numerator)</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$80,327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$68,720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$70,800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200025">
                <a:tc>
                  <a:txBody>
                    <a:bodyPr/>
                    <a:lstStyle/>
                    <a:p>
                      <a:pPr algn="l">
                        <a:lnSpc>
                          <a:spcPct val="99600"/>
                        </a:lnSpc>
                      </a:pPr>
                      <a:r>
                        <a:rPr sz="1000">
                          <a:solidFill>
                            <a:srgbClr val="000000"/>
                          </a:solidFill>
                          <a:latin typeface="Times New Roman"/>
                          <a:ea typeface="Times New Roman"/>
                        </a:rPr>
                        <a:t>Total average assets (denominator)</a:t>
                      </a:r>
                    </a:p>
                  </a:txBody>
                  <a:tcPr marL="27432" marR="27432" marT="0" marB="18288"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$27,235,567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$26,900,653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$25,578,432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219075">
                <a:tc>
                  <a:txBody>
                    <a:bodyPr/>
                    <a:lstStyle/>
                    <a:p>
                      <a:pPr algn="l">
                        <a:lnSpc>
                          <a:spcPct val="99600"/>
                        </a:lnSpc>
                      </a:pPr>
                      <a:r>
                        <a:rPr sz="1000">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1.18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1.04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1.11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2"/>
                  </a:ext>
                </a:extLst>
              </a:tr>
              <a:tr h="209550">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0794C5CA-7414-4135-A503-4D82B8846C75}" type="slidenum">
              <a:rPr sz="1200">
                <a:solidFill>
                  <a:srgbClr val="FFFFFF"/>
                </a:solidFill>
                <a:latin typeface="Arial"/>
                <a:ea typeface="Arial"/>
              </a:rPr>
              <a:t>18</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971550" y="1702562"/>
          <a:ext cx="7200900" cy="4248623"/>
        </p:xfrm>
        <a:graphic>
          <a:graphicData uri="http://schemas.openxmlformats.org/drawingml/2006/table">
            <a:tbl>
              <a:tblPr>
                <a:tableStyleId>{5C22544A-7EE6-4342-B048-85BDC9FD1C3A}</a:tableStyleId>
              </a:tblPr>
              <a:tblGrid>
                <a:gridCol w="3400425">
                  <a:extLst>
                    <a:ext uri="{9D8B030D-6E8A-4147-A177-3AD203B41FA5}">
                      <a16:colId xmlns:a16="http://schemas.microsoft.com/office/drawing/2014/main" val="20000"/>
                    </a:ext>
                  </a:extLst>
                </a:gridCol>
                <a:gridCol w="52387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381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381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b="1" u="sng">
                          <a:solidFill>
                            <a:srgbClr val="000000"/>
                          </a:solidFill>
                          <a:latin typeface="Times New Roman"/>
                          <a:ea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$77,045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$65,752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$67,427	</a:t>
                      </a:r>
                    </a:p>
                  </a:txBody>
                  <a:tcPr marL="0" marR="9144" marT="0" marB="18288" anchor="b">
                    <a:lnL w="0"/>
                    <a:lnR w="0"/>
                    <a:lnT w="0"/>
                    <a:lnB w="0"/>
                    <a:noFill/>
                  </a:tcPr>
                </a:tc>
                <a:extLst>
                  <a:ext uri="{0D108BD9-81ED-4DB2-BD59-A6C34878D82A}">
                    <a16:rowId xmlns:a16="http://schemas.microsoft.com/office/drawing/2014/main" val="10004"/>
                  </a:ext>
                </a:extLst>
              </a:tr>
              <a:tr h="209550">
                <a:tc>
                  <a:txBody>
                    <a:bodyPr/>
                    <a:lstStyle/>
                    <a:p>
                      <a:pPr algn="l">
                        <a:lnSpc>
                          <a:spcPct val="99600"/>
                        </a:lnSpc>
                      </a:pPr>
                      <a:r>
                        <a:rPr sz="1000">
                          <a:solidFill>
                            <a:srgbClr val="000000"/>
                          </a:solidFill>
                          <a:latin typeface="Times New Roman"/>
                          <a:ea typeface="Times New Roman"/>
                        </a:rPr>
                        <a:t>Plus: Intangible amortization</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1,072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674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177	</a:t>
                      </a:r>
                    </a:p>
                  </a:txBody>
                  <a:tcPr marL="0" marR="9144" marT="0" marB="18288" anchor="b">
                    <a:lnL w="0"/>
                    <a:lnR w="0"/>
                    <a:lnT w="0"/>
                    <a:lnB w="0"/>
                    <a:noFill/>
                  </a:tcPr>
                </a:tc>
                <a:extLst>
                  <a:ext uri="{0D108BD9-81ED-4DB2-BD59-A6C34878D82A}">
                    <a16:rowId xmlns:a16="http://schemas.microsoft.com/office/drawing/2014/main" val="10005"/>
                  </a:ext>
                </a:extLst>
              </a:tr>
              <a:tr h="200025">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1,027	</a:t>
                      </a:r>
                    </a:p>
                  </a:txBody>
                  <a:tcPr marL="0" marR="9144" marT="0" marB="18288" anchor="b">
                    <a:lnL w="0"/>
                    <a:lnR w="0"/>
                    <a:lnT w="0"/>
                    <a:lnB w="0"/>
                    <a:noFill/>
                  </a:tcPr>
                </a:tc>
                <a:extLst>
                  <a:ext uri="{0D108BD9-81ED-4DB2-BD59-A6C34878D82A}">
                    <a16:rowId xmlns:a16="http://schemas.microsoft.com/office/drawing/2014/main" val="10006"/>
                  </a:ext>
                </a:extLst>
              </a:tr>
              <a:tr h="209550">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(225)</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(142)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(253)</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209550">
                <a:tc gridSpan="2">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$77,892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$66,284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$68,378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190500">
                <a:tc gridSpan="2">
                  <a:txBody>
                    <a:bodyPr/>
                    <a:lstStyle/>
                    <a:p>
                      <a:pPr algn="l">
                        <a:lnSpc>
                          <a:spcPct val="99600"/>
                        </a:lnSpc>
                      </a:pPr>
                      <a:r>
                        <a:rPr sz="1000">
                          <a:solidFill>
                            <a:srgbClr val="000000"/>
                          </a:solidFill>
                          <a:latin typeface="Times New Roman"/>
                          <a:ea typeface="Times New Roman"/>
                        </a:rPr>
                        <a:t>Average shareholders' equity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$2,647,464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$2,613,316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$2,531,346	</a:t>
                      </a:r>
                    </a:p>
                  </a:txBody>
                  <a:tcPr marL="0" marR="9144" marT="0" marB="18288" anchor="b">
                    <a:lnL w="0"/>
                    <a:lnR w="0"/>
                    <a:lnT w="0"/>
                    <a:lnB w="0"/>
                    <a:noFill/>
                  </a:tcPr>
                </a:tc>
                <a:extLst>
                  <a:ext uri="{0D108BD9-81ED-4DB2-BD59-A6C34878D82A}">
                    <a16:rowId xmlns:a16="http://schemas.microsoft.com/office/drawing/2014/main" val="10010"/>
                  </a:ext>
                </a:extLst>
              </a:tr>
              <a:tr h="200025">
                <a:tc>
                  <a:txBody>
                    <a:bodyPr/>
                    <a:lstStyle/>
                    <a:p>
                      <a:pPr algn="l">
                        <a:lnSpc>
                          <a:spcPct val="99600"/>
                        </a:lnSpc>
                      </a:pPr>
                      <a:r>
                        <a:rPr sz="1000">
                          <a:solidFill>
                            <a:srgbClr val="000000"/>
                          </a:solidFill>
                          <a:latin typeface="Times New Roman"/>
                          <a:ea typeface="Times New Roman"/>
                        </a:rPr>
                        <a:t>Less: Average preferred stock</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extLst>
                  <a:ext uri="{0D108BD9-81ED-4DB2-BD59-A6C34878D82A}">
                    <a16:rowId xmlns:a16="http://schemas.microsoft.com/office/drawing/2014/main" val="10011"/>
                  </a:ext>
                </a:extLst>
              </a:tr>
              <a:tr h="209550">
                <a:tc gridSpan="2">
                  <a:txBody>
                    <a:bodyPr/>
                    <a:lstStyle/>
                    <a:p>
                      <a:pPr algn="l">
                        <a:lnSpc>
                          <a:spcPct val="99600"/>
                        </a:lnSpc>
                      </a:pPr>
                      <a:r>
                        <a:rPr sz="1000">
                          <a:solidFill>
                            <a:srgbClr val="000000"/>
                          </a:solidFill>
                          <a:latin typeface="Times New Roman"/>
                          <a:ea typeface="Times New Roman"/>
                        </a:rPr>
                        <a:t>Less: Average goodwill and intangible assets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(563,146)</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(561,744)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(537,786)</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2"/>
                  </a:ext>
                </a:extLst>
              </a:tr>
              <a:tr h="190500">
                <a:tc gridSpan="2">
                  <a:txBody>
                    <a:bodyPr/>
                    <a:lstStyle/>
                    <a:p>
                      <a:pPr algn="l">
                        <a:lnSpc>
                          <a:spcPct val="99600"/>
                        </a:lnSpc>
                      </a:pPr>
                      <a:r>
                        <a:rPr sz="1000">
                          <a:solidFill>
                            <a:srgbClr val="000000"/>
                          </a:solidFill>
                          <a:latin typeface="Times New Roman"/>
                          <a:ea typeface="Times New Roman"/>
                        </a:rPr>
                        <a:t>Average tangible common shareholders' equity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pPr>
                      <a:r>
                        <a:rPr sz="1000">
                          <a:solidFill>
                            <a:srgbClr val="000000"/>
                          </a:solidFill>
                          <a:latin typeface="Times New Roman"/>
                          <a:ea typeface="Times New Roman"/>
                        </a:rPr>
                        <a:t>$1,891,440</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$1,858,694</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$1,800,682</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4"/>
                  </a:ext>
                </a:extLst>
              </a:tr>
              <a:tr h="200025">
                <a:tc gridSpan="2">
                  <a:txBody>
                    <a:bodyPr/>
                    <a:lstStyle/>
                    <a:p>
                      <a:pPr algn="l">
                        <a:lnSpc>
                          <a:spcPct val="99600"/>
                        </a:lnSpc>
                      </a:pPr>
                      <a:r>
                        <a:rPr sz="1000">
                          <a:solidFill>
                            <a:srgbClr val="000000"/>
                          </a:solidFill>
                          <a:latin typeface="Times New Roman"/>
                          <a:ea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L="457200" algn="l">
                        <a:lnSpc>
                          <a:spcPct val="99600"/>
                        </a:lnSpc>
                      </a:pPr>
                      <a:r>
                        <a:rPr sz="1000">
                          <a:solidFill>
                            <a:srgbClr val="000000"/>
                          </a:solidFill>
                          <a:latin typeface="Times New Roman"/>
                          <a:ea typeface="Times New Roman"/>
                        </a:rPr>
                        <a:t>16.52 %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14.46 %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15.23 %</a:t>
                      </a:r>
                    </a:p>
                  </a:txBody>
                  <a:tcPr marL="27432" marR="9144" marT="0" marB="18288" anchor="b">
                    <a:lnL w="0"/>
                    <a:lnR w="0"/>
                    <a:lnT w="0"/>
                    <a:lnB w="38100" cmpd="dbl">
                      <a:solidFill>
                        <a:srgbClr val="000000"/>
                      </a:solidFill>
                      <a:prstDash val="solid"/>
                    </a:lnB>
                    <a:noFill/>
                  </a:tcPr>
                </a:tc>
                <a:extLst>
                  <a:ext uri="{0D108BD9-81ED-4DB2-BD59-A6C34878D82A}">
                    <a16:rowId xmlns:a16="http://schemas.microsoft.com/office/drawing/2014/main" val="10015"/>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C55777E4-D0B6-46C9-912E-CF6A7B4721DF}" type="slidenum">
              <a:rPr sz="1200">
                <a:solidFill>
                  <a:srgbClr val="FFFFFF"/>
                </a:solidFill>
                <a:latin typeface="Arial"/>
                <a:ea typeface="Arial"/>
              </a:rPr>
              <a:t>19</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1414526" y="1651000"/>
          <a:ext cx="6315075" cy="4090414"/>
        </p:xfrm>
        <a:graphic>
          <a:graphicData uri="http://schemas.openxmlformats.org/drawingml/2006/table">
            <a:tbl>
              <a:tblPr>
                <a:tableStyleId>{5C22544A-7EE6-4342-B048-85BDC9FD1C3A}</a:tableStyleId>
              </a:tblPr>
              <a:tblGrid>
                <a:gridCol w="313372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114300">
                  <a:extLst>
                    <a:ext uri="{9D8B030D-6E8A-4147-A177-3AD203B41FA5}">
                      <a16:colId xmlns:a16="http://schemas.microsoft.com/office/drawing/2014/main" val="20005"/>
                    </a:ext>
                  </a:extLst>
                </a:gridCol>
                <a:gridCol w="942975">
                  <a:extLst>
                    <a:ext uri="{9D8B030D-6E8A-4147-A177-3AD203B41FA5}">
                      <a16:colId xmlns:a16="http://schemas.microsoft.com/office/drawing/2014/main" val="20006"/>
                    </a:ext>
                  </a:extLst>
                </a:gridCol>
              </a:tblGrid>
              <a:tr h="180975">
                <a:tc>
                  <a:txBody>
                    <a:bodyPr/>
                    <a:lstStyle/>
                    <a:p>
                      <a:pPr algn="l">
                        <a:lnSpc>
                          <a:spcPct val="99600"/>
                        </a:lnSpc>
                      </a:pPr>
                      <a:r>
                        <a:rPr sz="1000">
                          <a:solidFill>
                            <a:srgbClr val="000000"/>
                          </a:solidFill>
                          <a:latin typeface="Calibri"/>
                          <a:ea typeface="Calibri"/>
                        </a:rPr>
                        <a:t>(dollars in thousands)</a:t>
                      </a:r>
                    </a:p>
                  </a:txBody>
                  <a:tcPr marL="27432" marR="27432"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gridSpan="2">
                  <a:txBody>
                    <a:bodyPr/>
                    <a:lstStyle/>
                    <a:p>
                      <a:pPr algn="l">
                        <a:lnSpc>
                          <a:spcPct val="99600"/>
                        </a:lnSpc>
                      </a:pPr>
                      <a:r>
                        <a:rPr sz="1000" b="1" u="sng">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a:solidFill>
                            <a:srgbClr val="000000"/>
                          </a:solidFill>
                          <a:latin typeface="Times New Roman"/>
                          <a:ea typeface="Times New Roman"/>
                        </a:rPr>
                        <a:t>Non-interest expense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$168,018</a:t>
                      </a:r>
                    </a:p>
                  </a:txBody>
                  <a:tcPr marL="0"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$159,616</a:t>
                      </a: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$149,730</a:t>
                      </a: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190500">
                <a:tc gridSpan="2">
                  <a:txBody>
                    <a:bodyPr/>
                    <a:lstStyle/>
                    <a:p>
                      <a:pPr algn="l">
                        <a:lnSpc>
                          <a:spcPct val="99600"/>
                        </a:lnSpc>
                      </a:pPr>
                      <a:r>
                        <a:rPr sz="1000">
                          <a:solidFill>
                            <a:srgbClr val="000000"/>
                          </a:solidFill>
                          <a:latin typeface="Times New Roman"/>
                          <a:ea typeface="Times New Roman"/>
                        </a:rPr>
                        <a:t>Less: Amortization of tax credit investments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(696)</a:t>
                      </a:r>
                    </a:p>
                  </a:txBody>
                  <a:tcPr marL="0" marR="9144" marT="0" marB="18288" anchor="b">
                    <a:lnL w="0"/>
                    <a:lnR w="0"/>
                    <a:lnT w="0"/>
                    <a:lnB w="0"/>
                    <a:noFill/>
                  </a:tcPr>
                </a:tc>
                <a:extLst>
                  <a:ext uri="{0D108BD9-81ED-4DB2-BD59-A6C34878D82A}">
                    <a16:rowId xmlns:a16="http://schemas.microsoft.com/office/drawing/2014/main" val="10004"/>
                  </a:ext>
                </a:extLst>
              </a:tr>
              <a:tr h="190500">
                <a:tc>
                  <a:txBody>
                    <a:bodyPr/>
                    <a:lstStyle/>
                    <a:p>
                      <a:pPr algn="l">
                        <a:lnSpc>
                          <a:spcPct val="99600"/>
                        </a:lnSpc>
                      </a:pPr>
                      <a:r>
                        <a:rPr sz="1000">
                          <a:solidFill>
                            <a:srgbClr val="000000"/>
                          </a:solidFill>
                          <a:latin typeface="Times New Roman"/>
                          <a:ea typeface="Times New Roman"/>
                        </a:rPr>
                        <a:t>Less: Merger-related expenses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48056" algn="l"/>
                        </a:tabLst>
                      </a:pPr>
                      <a:r>
                        <a:rPr sz="1000">
                          <a:solidFill>
                            <a:srgbClr val="000000"/>
                          </a:solidFill>
                          <a:latin typeface="Times New Roman"/>
                          <a:ea typeface="Times New Roman"/>
                        </a:rPr>
                        <a:t>	(1,027)</a:t>
                      </a:r>
                    </a:p>
                  </a:txBody>
                  <a:tcPr marL="0" marR="9144" marT="0" marB="18288" anchor="b">
                    <a:lnL w="0"/>
                    <a:lnR w="0"/>
                    <a:lnT w="0"/>
                    <a:lnB w="0"/>
                    <a:noFill/>
                  </a:tcPr>
                </a:tc>
                <a:extLst>
                  <a:ext uri="{0D108BD9-81ED-4DB2-BD59-A6C34878D82A}">
                    <a16:rowId xmlns:a16="http://schemas.microsoft.com/office/drawing/2014/main" val="10005"/>
                  </a:ext>
                </a:extLst>
              </a:tr>
              <a:tr h="190500">
                <a:tc gridSpan="2">
                  <a:txBody>
                    <a:bodyPr/>
                    <a:lstStyle/>
                    <a:p>
                      <a:pPr algn="l">
                        <a:lnSpc>
                          <a:spcPct val="99600"/>
                        </a:lnSpc>
                      </a:pPr>
                      <a:r>
                        <a:rPr sz="1000">
                          <a:solidFill>
                            <a:srgbClr val="000000"/>
                          </a:solidFill>
                          <a:latin typeface="Times New Roman"/>
                          <a:ea typeface="Times New Roman"/>
                        </a:rPr>
                        <a:t>Less: Intangible amortization</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(1,072)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(674)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(177)</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6"/>
                  </a:ext>
                </a:extLst>
              </a:tr>
              <a:tr h="190500">
                <a:tc gridSpan="2">
                  <a:txBody>
                    <a:bodyPr/>
                    <a:lstStyle/>
                    <a:p>
                      <a:pPr algn="l">
                        <a:lnSpc>
                          <a:spcPct val="99600"/>
                        </a:lnSpc>
                      </a:pPr>
                      <a:r>
                        <a:rPr sz="1000">
                          <a:solidFill>
                            <a:srgbClr val="000000"/>
                          </a:solidFill>
                          <a:latin typeface="Times New Roman"/>
                          <a:ea typeface="Times New Roman"/>
                        </a:rPr>
                        <a:t>Non-interest expense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$166,946</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$158,942</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$147,830</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7"/>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8"/>
                  </a:ext>
                </a:extLst>
              </a:tr>
              <a:tr h="190500">
                <a:tc>
                  <a:txBody>
                    <a:bodyPr/>
                    <a:lstStyle/>
                    <a:p>
                      <a:pPr algn="l">
                        <a:lnSpc>
                          <a:spcPct val="99600"/>
                        </a:lnSpc>
                      </a:pPr>
                      <a:r>
                        <a:rPr sz="1000">
                          <a:solidFill>
                            <a:srgbClr val="000000"/>
                          </a:solidFill>
                          <a:latin typeface="Times New Roman"/>
                          <a:ea typeface="Times New Roman"/>
                        </a:rPr>
                        <a:t>Net interest income</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$212,852</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$215,587</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$178,831</a:t>
                      </a:r>
                    </a:p>
                  </a:txBody>
                  <a:tcPr marL="0" marR="27432" marT="0" marB="18288" anchor="b">
                    <a:lnL w="0"/>
                    <a:lnR w="0"/>
                    <a:lnT w="0"/>
                    <a:lnB w="0"/>
                    <a:noFill/>
                  </a:tcPr>
                </a:tc>
                <a:extLst>
                  <a:ext uri="{0D108BD9-81ED-4DB2-BD59-A6C34878D82A}">
                    <a16:rowId xmlns:a16="http://schemas.microsoft.com/office/drawing/2014/main" val="10009"/>
                  </a:ext>
                </a:extLst>
              </a:tr>
              <a:tr h="190500">
                <a:tc gridSpan="2">
                  <a:txBody>
                    <a:bodyPr/>
                    <a:lstStyle/>
                    <a:p>
                      <a:pPr algn="l">
                        <a:lnSpc>
                          <a:spcPct val="99600"/>
                        </a:lnSpc>
                      </a:pPr>
                      <a:r>
                        <a:rPr sz="1000">
                          <a:solidFill>
                            <a:srgbClr val="000000"/>
                          </a:solidFill>
                          <a:latin typeface="Times New Roman"/>
                          <a:ea typeface="Times New Roman"/>
                        </a:rPr>
                        <a:t>Tax equivalent adjustment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4,405</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4,414</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8988" algn="l"/>
                        </a:tabLst>
                      </a:pPr>
                      <a:r>
                        <a:rPr sz="1000">
                          <a:solidFill>
                            <a:srgbClr val="000000"/>
                          </a:solidFill>
                          <a:latin typeface="Times New Roman"/>
                          <a:ea typeface="Times New Roman"/>
                        </a:rPr>
                        <a:t>	3,427</a:t>
                      </a:r>
                    </a:p>
                  </a:txBody>
                  <a:tcPr marL="0" marR="9144" marT="0" marB="18288" anchor="b">
                    <a:lnL w="0"/>
                    <a:lnR w="0"/>
                    <a:lnT w="0"/>
                    <a:lnB w="0"/>
                    <a:noFill/>
                  </a:tcPr>
                </a:tc>
                <a:extLst>
                  <a:ext uri="{0D108BD9-81ED-4DB2-BD59-A6C34878D82A}">
                    <a16:rowId xmlns:a16="http://schemas.microsoft.com/office/drawing/2014/main" val="10010"/>
                  </a:ext>
                </a:extLst>
              </a:tr>
              <a:tr h="190500">
                <a:tc gridSpan="2">
                  <a:txBody>
                    <a:bodyPr/>
                    <a:lstStyle/>
                    <a:p>
                      <a:pPr algn="l">
                        <a:lnSpc>
                          <a:spcPct val="99600"/>
                        </a:lnSpc>
                      </a:pPr>
                      <a:r>
                        <a:rPr sz="1000">
                          <a:solidFill>
                            <a:srgbClr val="000000"/>
                          </a:solidFill>
                          <a:latin typeface="Times New Roman"/>
                          <a:ea typeface="Times New Roman"/>
                        </a:rPr>
                        <a:t>Plus: Total non-interest income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60,585</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51,753</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75488" algn="l"/>
                        </a:tabLst>
                      </a:pPr>
                      <a:r>
                        <a:rPr sz="1000">
                          <a:solidFill>
                            <a:srgbClr val="000000"/>
                          </a:solidFill>
                          <a:latin typeface="Times New Roman"/>
                          <a:ea typeface="Times New Roman"/>
                        </a:rPr>
                        <a:t>	58,391</a:t>
                      </a:r>
                    </a:p>
                  </a:txBody>
                  <a:tcPr marL="0" marR="9144" marT="0" marB="18288" anchor="b">
                    <a:lnL w="0"/>
                    <a:lnR w="0"/>
                    <a:lnT w="0"/>
                    <a:lnB w="0"/>
                    <a:noFill/>
                  </a:tcPr>
                </a:tc>
                <a:extLst>
                  <a:ext uri="{0D108BD9-81ED-4DB2-BD59-A6C34878D82A}">
                    <a16:rowId xmlns:a16="http://schemas.microsoft.com/office/drawing/2014/main" val="10011"/>
                  </a:ext>
                </a:extLst>
              </a:tr>
              <a:tr h="190500">
                <a:tc gridSpan="2">
                  <a:txBody>
                    <a:bodyPr/>
                    <a:lstStyle/>
                    <a:p>
                      <a:pPr algn="l">
                        <a:lnSpc>
                          <a:spcPct val="99600"/>
                        </a:lnSpc>
                      </a:pPr>
                      <a:r>
                        <a:rPr sz="1000">
                          <a:solidFill>
                            <a:srgbClr val="000000"/>
                          </a:solidFill>
                          <a:latin typeface="Times New Roman"/>
                          <a:ea typeface="Times New Roman"/>
                        </a:rPr>
                        <a:t>Less: Investment securities (gains) losses, net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751713" algn="l"/>
                        </a:tabLst>
                      </a:pPr>
                      <a:r>
                        <a:rPr sz="1000">
                          <a:solidFill>
                            <a:srgbClr val="000000"/>
                          </a:solidFill>
                          <a:latin typeface="Times New Roman"/>
                          <a:ea typeface="Times New Roman"/>
                        </a:rPr>
                        <a:t>	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597281" algn="l"/>
                        </a:tabLst>
                      </a:pPr>
                      <a:r>
                        <a:rPr sz="1000">
                          <a:solidFill>
                            <a:srgbClr val="000000"/>
                          </a:solidFill>
                          <a:latin typeface="Times New Roman"/>
                          <a:ea typeface="Times New Roman"/>
                        </a:rPr>
                        <a:t>	(23)</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70306" algn="l"/>
                        </a:tabLst>
                      </a:pPr>
                      <a:r>
                        <a:rPr sz="1000">
                          <a:solidFill>
                            <a:srgbClr val="000000"/>
                          </a:solidFill>
                          <a:latin typeface="Times New Roman"/>
                          <a:ea typeface="Times New Roman"/>
                        </a:rPr>
                        <a:t>	(8)</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2"/>
                  </a:ext>
                </a:extLst>
              </a:tr>
              <a:tr h="190500">
                <a:tc gridSpan="2">
                  <a:txBody>
                    <a:bodyPr/>
                    <a:lstStyle/>
                    <a:p>
                      <a:pPr algn="l">
                        <a:lnSpc>
                          <a:spcPct val="99600"/>
                        </a:lnSpc>
                      </a:pPr>
                      <a:r>
                        <a:rPr sz="1000">
                          <a:solidFill>
                            <a:srgbClr val="000000"/>
                          </a:solidFill>
                          <a:latin typeface="Times New Roman"/>
                          <a:ea typeface="Times New Roman"/>
                        </a:rPr>
                        <a:t>Total revenue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$277,846</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$271,731</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$240,641</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4"/>
                  </a:ext>
                </a:extLst>
              </a:tr>
              <a:tr h="190500">
                <a:tc gridSpan="2">
                  <a:txBody>
                    <a:bodyPr/>
                    <a:lstStyle/>
                    <a:p>
                      <a:pPr algn="l">
                        <a:lnSpc>
                          <a:spcPct val="99600"/>
                        </a:lnSpc>
                      </a:pPr>
                      <a:r>
                        <a:rPr sz="1000">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60.1%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58.5%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61.4%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5"/>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5321" y="715518"/>
            <a:ext cx="8727313" cy="535190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ts val="1000"/>
              </a:spcBef>
              <a:spcAft>
                <a:spcPct val="0"/>
              </a:spcAft>
            </a:pPr>
            <a:r>
              <a:rPr sz="1200">
                <a:solidFill>
                  <a:srgbClr val="000000"/>
                </a:solidFill>
                <a:latin typeface="Calibri"/>
                <a:ea typeface="Calibri"/>
              </a:rPr>
              <a:t>This presentation may contain forward-looking statements with respect to the Corporation’s 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may include projections of, or guidance on, the Corporation’s future financial performance, expected levels of future expenses, including future credit losses, anticipated growth strategies, descriptions of new business initiatives and anticipated trends in the Corporation’s business or financial results.  Management’s "2023 Outlook "contained herein is comprised of forward-looking statements.</a:t>
            </a:r>
          </a:p>
          <a:p>
            <a:pPr algn="just" defTabSz="457200">
              <a:lnSpc>
                <a:spcPct val="100000"/>
              </a:lnSpc>
              <a:spcBef>
                <a:spcPts val="1000"/>
              </a:spcBef>
              <a:spcAft>
                <a:spcPct val="0"/>
              </a:spcAft>
            </a:pPr>
            <a:r>
              <a:rPr sz="1200">
                <a:solidFill>
                  <a:srgbClr val="000000"/>
                </a:solidFill>
                <a:latin typeface="Calibri"/>
                <a:ea typeface="Calibri"/>
              </a:rPr>
              <a:t>Forward-looking statements are neither historical facts, nor assurance of future performance.  Instead, the statements are based on current beliefs, expectations and assumptions regarding the future of the Corporation’s business,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2022, Quarterly Report on Form 10-Q for the quarter ended March 31, 2023 and other current and periodic reports, which have been, or will be, filed with the Securities and Exchange Commission (the "SEC") and are, or will be, available in the Investor Relations section of the Corporation’s website </a:t>
            </a:r>
            <a:r>
              <a:rPr sz="1200">
                <a:solidFill>
                  <a:srgbClr val="3051F2"/>
                </a:solidFill>
                <a:latin typeface="Calibri"/>
                <a:ea typeface="Calibri"/>
              </a:rPr>
              <a:t>(</a:t>
            </a:r>
            <a:r>
              <a:rPr sz="1200" u="sng">
                <a:solidFill>
                  <a:srgbClr val="3051F2"/>
                </a:solidFill>
                <a:latin typeface="Calibri"/>
                <a:ea typeface="Calibri"/>
              </a:rPr>
              <a:t>www.fultonbank.com</a:t>
            </a:r>
            <a:r>
              <a:rPr sz="1200">
                <a:solidFill>
                  <a:srgbClr val="3051F2"/>
                </a:solidFill>
                <a:latin typeface="Calibri"/>
                <a:ea typeface="Calibri"/>
              </a:rPr>
              <a:t>)</a:t>
            </a:r>
            <a:r>
              <a:rPr sz="1200">
                <a:solidFill>
                  <a:srgbClr val="000000"/>
                </a:solidFill>
                <a:latin typeface="Calibri"/>
                <a:ea typeface="Calibri"/>
              </a:rPr>
              <a:t> and on the SEC’s website </a:t>
            </a:r>
            <a:r>
              <a:rPr sz="1200">
                <a:solidFill>
                  <a:srgbClr val="3051F2"/>
                </a:solidFill>
                <a:latin typeface="Calibri"/>
                <a:ea typeface="Calibri"/>
              </a:rPr>
              <a:t>(</a:t>
            </a:r>
            <a:r>
              <a:rPr sz="1200" u="sng">
                <a:solidFill>
                  <a:srgbClr val="3051F2"/>
                </a:solidFill>
                <a:latin typeface="Calibri"/>
                <a:ea typeface="Calibri"/>
              </a:rPr>
              <a:t>www.sec.gov</a:t>
            </a:r>
            <a:r>
              <a:rPr sz="1200">
                <a:solidFill>
                  <a:srgbClr val="3051F2"/>
                </a:solidFill>
                <a:latin typeface="Calibri"/>
                <a:ea typeface="Calibri"/>
              </a:rPr>
              <a:t>)</a:t>
            </a:r>
            <a:r>
              <a:rPr sz="1200">
                <a:solidFill>
                  <a:srgbClr val="000000"/>
                </a:solidFill>
                <a:latin typeface="Calibri"/>
                <a:ea typeface="Calibri"/>
              </a:rPr>
              <a:t>.</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The Corporation uses certain financial measures in this presentation that have been derived by methods other than generally accepted accounting principles ("GAAP"). These non-GAAP financial measures are reconciled to the most comparable GAAP measures at the end of this presentation.</a:t>
            </a:r>
          </a:p>
          <a:p>
            <a:pPr algn="l" defTabSz="457200">
              <a:lnSpc>
                <a:spcPct val="150000"/>
              </a:lnSpc>
              <a:spcBef>
                <a:spcPts val="1000"/>
              </a:spcBef>
              <a:spcAft>
                <a:spcPct val="0"/>
              </a:spcAft>
            </a:pPr>
            <a:endParaRPr sz="1400">
              <a:solidFill>
                <a:srgbClr val="000000"/>
              </a:solidFill>
              <a:latin typeface="Arial"/>
              <a:ea typeface="Arial"/>
            </a:endParaRPr>
          </a:p>
        </p:txBody>
      </p:sp>
      <p:sp>
        <p:nvSpPr>
          <p:cNvPr id="3" name="New shape"/>
          <p:cNvSpPr/>
          <p:nvPr/>
        </p:nvSpPr>
        <p:spPr>
          <a:xfrm>
            <a:off x="919353" y="80772"/>
            <a:ext cx="8833231"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3200" b="1">
                <a:solidFill>
                  <a:srgbClr val="263B80"/>
                </a:solidFill>
                <a:latin typeface="Arial"/>
                <a:ea typeface="Arial"/>
              </a:rPr>
              <a:t>FORWARD-LOOKING STATEMENTS</a:t>
            </a:r>
          </a:p>
        </p:txBody>
      </p:sp>
      <p:sp>
        <p:nvSpPr>
          <p:cNvPr id="4"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D255D54-5025-4729-9753-C4D6FE24C33C}" type="slidenum">
              <a:rPr sz="1200">
                <a:solidFill>
                  <a:srgbClr val="FFFFFF"/>
                </a:solidFill>
                <a:latin typeface="Arial"/>
                <a:ea typeface="Arial"/>
              </a:rPr>
              <a:t>2</a:t>
            </a:fld>
            <a:endParaRPr sz="1200">
              <a:solidFill>
                <a:srgbClr val="FFFFFF"/>
              </a:solidFill>
              <a:latin typeface="Arial"/>
              <a:ea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12E819C3-983A-4D68-9300-E7495C4F9D17}" type="slidenum">
              <a:rPr sz="1200">
                <a:solidFill>
                  <a:srgbClr val="FFFFFF"/>
                </a:solidFill>
                <a:latin typeface="Arial"/>
                <a:ea typeface="Arial"/>
              </a:rPr>
              <a:t>20</a:t>
            </a:fld>
            <a:endParaRPr sz="1200">
              <a:solidFill>
                <a:srgbClr val="FFFFFF"/>
              </a:solidFill>
              <a:latin typeface="Arial"/>
              <a:ea typeface="Arial"/>
            </a:endParaRPr>
          </a:p>
        </p:txBody>
      </p:sp>
      <p:graphicFrame>
        <p:nvGraphicFramePr>
          <p:cNvPr id="3" name="New Table"/>
          <p:cNvGraphicFramePr>
            <a:graphicFrameLocks noGrp="1"/>
          </p:cNvGraphicFramePr>
          <p:nvPr/>
        </p:nvGraphicFramePr>
        <p:xfrm>
          <a:off x="2228850" y="1248283"/>
          <a:ext cx="5734050" cy="4766689"/>
        </p:xfrm>
        <a:graphic>
          <a:graphicData uri="http://schemas.openxmlformats.org/drawingml/2006/table">
            <a:tbl>
              <a:tblPr>
                <a:tableStyleId>{5C22544A-7EE6-4342-B048-85BDC9FD1C3A}</a:tableStyleId>
              </a:tblPr>
              <a:tblGrid>
                <a:gridCol w="381952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0002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00025">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0002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180975">
                <a:tc>
                  <a:txBody>
                    <a:bodyPr/>
                    <a:lstStyle/>
                    <a:p>
                      <a:pPr algn="l">
                        <a:lnSpc>
                          <a:spcPct val="99600"/>
                        </a:lnSpc>
                      </a:pPr>
                      <a:r>
                        <a:rPr sz="1000" b="1" u="sng">
                          <a:solidFill>
                            <a:srgbClr val="000000"/>
                          </a:solidFill>
                          <a:latin typeface="Times New Roman"/>
                          <a:ea typeface="Times New Roman"/>
                        </a:rPr>
                        <a:t>Adjusted tangible common equity to tangible assets (TCE Ratio)</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a:txBody>
                    <a:bodyPr/>
                    <a:lstStyle/>
                    <a:p>
                      <a:pPr algn="l">
                        <a:lnSpc>
                          <a:spcPct val="99600"/>
                        </a:lnSpc>
                      </a:pPr>
                      <a:r>
                        <a:rPr sz="1000">
                          <a:solidFill>
                            <a:srgbClr val="000000"/>
                          </a:solidFill>
                          <a:latin typeface="Times New Roman"/>
                          <a:ea typeface="Times New Roman"/>
                        </a:rPr>
                        <a:t>Shareholders' equity</a:t>
                      </a:r>
                    </a:p>
                  </a:txBody>
                  <a:tcPr marL="27432" marR="27432" marT="0" marB="18288" anchor="b">
                    <a:lnL w="0"/>
                    <a:lnR w="0"/>
                    <a:lnT w="0"/>
                    <a:lnB w="0"/>
                    <a:noFill/>
                  </a:tcPr>
                </a:tc>
                <a:tc>
                  <a:txBody>
                    <a:bodyPr/>
                    <a:lstStyle/>
                    <a:p>
                      <a:pPr algn="r">
                        <a:lnSpc>
                          <a:spcPct val="99600"/>
                        </a:lnSpc>
                        <a:tabLst>
                          <a:tab pos="482981" algn="l"/>
                          <a:tab pos="1138174" algn="l"/>
                        </a:tabLst>
                      </a:pPr>
                      <a:r>
                        <a:rPr sz="1000">
                          <a:solidFill>
                            <a:srgbClr val="000000"/>
                          </a:solidFill>
                          <a:latin typeface="Times New Roman"/>
                          <a:ea typeface="Times New Roman"/>
                        </a:rPr>
                        <a:t>$	2,642,152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190500">
                <a:tc>
                  <a:txBody>
                    <a:bodyPr/>
                    <a:lstStyle/>
                    <a:p>
                      <a:pPr algn="l">
                        <a:lnSpc>
                          <a:spcPct val="99600"/>
                        </a:lnSpc>
                      </a:pPr>
                      <a:r>
                        <a:rPr sz="1000">
                          <a:solidFill>
                            <a:srgbClr val="000000"/>
                          </a:solidFill>
                          <a:latin typeface="Times New Roman"/>
                          <a:ea typeface="Times New Roman"/>
                        </a:rPr>
                        <a:t>Less: Preferred stock</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(192,878)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190500">
                <a:tc>
                  <a:txBody>
                    <a:bodyPr/>
                    <a:lstStyle/>
                    <a:p>
                      <a:pPr algn="l">
                        <a:lnSpc>
                          <a:spcPct val="99600"/>
                        </a:lnSpc>
                      </a:pPr>
                      <a:r>
                        <a:rPr sz="1000">
                          <a:solidFill>
                            <a:srgbClr val="000000"/>
                          </a:solidFill>
                          <a:latin typeface="Times New Roman"/>
                          <a:ea typeface="Times New Roman"/>
                        </a:rPr>
                        <a:t>Less: Goodwill and intangible assets</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(561,885)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200025">
                <a:tc>
                  <a:txBody>
                    <a:bodyPr/>
                    <a:lstStyle/>
                    <a:p>
                      <a:pPr algn="l">
                        <a:lnSpc>
                          <a:spcPct val="99600"/>
                        </a:lnSpc>
                      </a:pPr>
                      <a:r>
                        <a:rPr sz="1000">
                          <a:solidFill>
                            <a:srgbClr val="000000"/>
                          </a:solidFill>
                          <a:latin typeface="Times New Roman"/>
                          <a:ea typeface="Times New Roman"/>
                        </a:rPr>
                        <a:t>Less: Unrealized gain/(loss) - HTM</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(148,690)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r h="2000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1731" algn="l"/>
                          <a:tab pos="1138174" algn="l"/>
                        </a:tabLst>
                      </a:pPr>
                      <a:r>
                        <a:rPr sz="1000">
                          <a:solidFill>
                            <a:srgbClr val="000000"/>
                          </a:solidFill>
                          <a:latin typeface="Times New Roman"/>
                          <a:ea typeface="Times New Roman"/>
                        </a:rPr>
                        <a:t>	33,678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9"/>
                  </a:ext>
                </a:extLst>
              </a:tr>
              <a:tr h="190500">
                <a:tc>
                  <a:txBody>
                    <a:bodyPr/>
                    <a:lstStyle/>
                    <a:p>
                      <a:pPr algn="l">
                        <a:lnSpc>
                          <a:spcPct val="99600"/>
                        </a:lnSpc>
                      </a:pPr>
                      <a:r>
                        <a:rPr sz="1000">
                          <a:solidFill>
                            <a:srgbClr val="000000"/>
                          </a:solidFill>
                          <a:latin typeface="Times New Roman"/>
                          <a:ea typeface="Times New Roman"/>
                        </a:rPr>
                        <a:t>Adjusted tangible common shareholders' equity (numerator)</a:t>
                      </a:r>
                    </a:p>
                  </a:txBody>
                  <a:tcPr marL="27432" marR="27432" marT="0" marB="18288" anchor="b">
                    <a:lnL w="0"/>
                    <a:lnR w="0"/>
                    <a:lnT w="0"/>
                    <a:lnB w="0"/>
                    <a:noFill/>
                  </a:tcPr>
                </a:tc>
                <a:tc>
                  <a:txBody>
                    <a:bodyPr/>
                    <a:lstStyle/>
                    <a:p>
                      <a:pPr algn="r">
                        <a:lnSpc>
                          <a:spcPct val="99600"/>
                        </a:lnSpc>
                        <a:tabLst>
                          <a:tab pos="482981" algn="l"/>
                          <a:tab pos="1138174" algn="l"/>
                        </a:tabLst>
                      </a:pPr>
                      <a:r>
                        <a:rPr sz="1000">
                          <a:solidFill>
                            <a:srgbClr val="000000"/>
                          </a:solidFill>
                          <a:latin typeface="Times New Roman"/>
                          <a:ea typeface="Times New Roman"/>
                        </a:rPr>
                        <a:t>$	1,772,377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1"/>
                  </a:ext>
                </a:extLst>
              </a:tr>
              <a:tr h="190500">
                <a:tc>
                  <a:txBody>
                    <a:bodyPr/>
                    <a:lstStyle/>
                    <a:p>
                      <a:pPr algn="l">
                        <a:lnSpc>
                          <a:spcPct val="99600"/>
                        </a:lnSpc>
                      </a:pPr>
                      <a:r>
                        <a:rPr sz="1000">
                          <a:solidFill>
                            <a:srgbClr val="000000"/>
                          </a:solidFill>
                          <a:latin typeface="Times New Roman"/>
                          <a:ea typeface="Times New Roman"/>
                        </a:rPr>
                        <a:t>Total assets</a:t>
                      </a:r>
                    </a:p>
                  </a:txBody>
                  <a:tcPr marL="27432" marR="27432" marT="0" marB="18288" anchor="b">
                    <a:lnL w="0"/>
                    <a:lnR w="0"/>
                    <a:lnT w="0"/>
                    <a:lnB w="0"/>
                    <a:noFill/>
                  </a:tcPr>
                </a:tc>
                <a:tc>
                  <a:txBody>
                    <a:bodyPr/>
                    <a:lstStyle/>
                    <a:p>
                      <a:pPr algn="r">
                        <a:lnSpc>
                          <a:spcPct val="99600"/>
                        </a:lnSpc>
                        <a:tabLst>
                          <a:tab pos="419481" algn="l"/>
                          <a:tab pos="1138174" algn="l"/>
                        </a:tabLst>
                      </a:pPr>
                      <a:r>
                        <a:rPr sz="1000">
                          <a:solidFill>
                            <a:srgbClr val="000000"/>
                          </a:solidFill>
                          <a:latin typeface="Times New Roman"/>
                          <a:ea typeface="Times New Roman"/>
                        </a:rPr>
                        <a:t>$	27,403,163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2"/>
                  </a:ext>
                </a:extLst>
              </a:tr>
              <a:tr h="190500">
                <a:tc>
                  <a:txBody>
                    <a:bodyPr/>
                    <a:lstStyle/>
                    <a:p>
                      <a:pPr algn="l">
                        <a:lnSpc>
                          <a:spcPct val="99600"/>
                        </a:lnSpc>
                      </a:pPr>
                      <a:r>
                        <a:rPr sz="1000">
                          <a:solidFill>
                            <a:srgbClr val="000000"/>
                          </a:solidFill>
                          <a:latin typeface="Times New Roman"/>
                          <a:ea typeface="Times New Roman"/>
                        </a:rPr>
                        <a:t>Less: Goodwill and intangible assets</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(561,885)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3"/>
                  </a:ext>
                </a:extLst>
              </a:tr>
              <a:tr h="200025">
                <a:tc>
                  <a:txBody>
                    <a:bodyPr/>
                    <a:lstStyle/>
                    <a:p>
                      <a:pPr algn="l">
                        <a:lnSpc>
                          <a:spcPct val="99600"/>
                        </a:lnSpc>
                      </a:pPr>
                      <a:r>
                        <a:rPr sz="1000">
                          <a:solidFill>
                            <a:srgbClr val="000000"/>
                          </a:solidFill>
                          <a:latin typeface="Times New Roman"/>
                          <a:ea typeface="Times New Roman"/>
                        </a:rPr>
                        <a:t>Less: Unrealized gain/(loss) - HTM</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(148,690)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4"/>
                  </a:ext>
                </a:extLst>
              </a:tr>
              <a:tr h="2000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1731" algn="l"/>
                          <a:tab pos="1138174" algn="l"/>
                        </a:tabLst>
                      </a:pPr>
                      <a:r>
                        <a:rPr sz="1000">
                          <a:solidFill>
                            <a:srgbClr val="000000"/>
                          </a:solidFill>
                          <a:latin typeface="Times New Roman"/>
                          <a:ea typeface="Times New Roman"/>
                        </a:rPr>
                        <a:t>	33,678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5"/>
                  </a:ext>
                </a:extLst>
              </a:tr>
              <a:tr h="200025">
                <a:tc>
                  <a:txBody>
                    <a:bodyPr/>
                    <a:lstStyle/>
                    <a:p>
                      <a:pPr algn="l">
                        <a:lnSpc>
                          <a:spcPct val="99600"/>
                        </a:lnSpc>
                      </a:pPr>
                      <a:r>
                        <a:rPr sz="1000">
                          <a:solidFill>
                            <a:srgbClr val="000000"/>
                          </a:solidFill>
                          <a:latin typeface="Calibri"/>
                          <a:ea typeface="Calibri"/>
                        </a:rPr>
                        <a:t>Adjusted total tangible assets (denominator)</a:t>
                      </a:r>
                    </a:p>
                  </a:txBody>
                  <a:tcPr marL="27432" marR="27432" marT="0" marB="18288" anchor="b">
                    <a:lnL w="0"/>
                    <a:lnR w="0"/>
                    <a:lnT w="0"/>
                    <a:lnB w="0"/>
                    <a:noFill/>
                  </a:tcPr>
                </a:tc>
                <a:tc>
                  <a:txBody>
                    <a:bodyPr/>
                    <a:lstStyle/>
                    <a:p>
                      <a:pPr algn="r">
                        <a:lnSpc>
                          <a:spcPct val="99600"/>
                        </a:lnSpc>
                        <a:tabLst>
                          <a:tab pos="419481" algn="l"/>
                          <a:tab pos="1138174" algn="l"/>
                        </a:tabLst>
                      </a:pPr>
                      <a:r>
                        <a:rPr sz="1000">
                          <a:solidFill>
                            <a:srgbClr val="000000"/>
                          </a:solidFill>
                          <a:latin typeface="Times New Roman"/>
                          <a:ea typeface="Times New Roman"/>
                        </a:rPr>
                        <a:t>$	26,726,266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6"/>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7"/>
                  </a:ext>
                </a:extLst>
              </a:tr>
              <a:tr h="200025">
                <a:tc>
                  <a:txBody>
                    <a:bodyPr/>
                    <a:lstStyle/>
                    <a:p>
                      <a:pPr algn="l">
                        <a:lnSpc>
                          <a:spcPct val="99600"/>
                        </a:lnSpc>
                      </a:pPr>
                      <a:r>
                        <a:rPr sz="1000">
                          <a:solidFill>
                            <a:srgbClr val="000000"/>
                          </a:solidFill>
                          <a:latin typeface="Times New Roman"/>
                          <a:ea typeface="Times New Roman"/>
                        </a:rPr>
                        <a:t>Adjusted tangible common equity to tangible assets</a:t>
                      </a:r>
                    </a:p>
                  </a:txBody>
                  <a:tcPr marL="27432" marR="27432" marT="0" marB="18288" anchor="b">
                    <a:lnL w="0"/>
                    <a:lnR w="0"/>
                    <a:lnT w="0"/>
                    <a:lnB w="0"/>
                    <a:noFill/>
                  </a:tcPr>
                </a:tc>
                <a:tc>
                  <a:txBody>
                    <a:bodyPr/>
                    <a:lstStyle/>
                    <a:p>
                      <a:pPr algn="r">
                        <a:lnSpc>
                          <a:spcPct val="99600"/>
                        </a:lnSpc>
                        <a:tabLst>
                          <a:tab pos="889" algn="l"/>
                          <a:tab pos="215519" algn="l"/>
                        </a:tabLst>
                      </a:pPr>
                      <a:r>
                        <a:rPr sz="1000">
                          <a:solidFill>
                            <a:srgbClr val="000000"/>
                          </a:solidFill>
                          <a:latin typeface="Times New Roman"/>
                          <a:ea typeface="Times New Roman"/>
                        </a:rPr>
                        <a:t>	6.6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8"/>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9"/>
                  </a:ext>
                </a:extLst>
              </a:tr>
            </a:tbl>
          </a:graphicData>
        </a:graphic>
      </p:graphicFrame>
      <p:sp>
        <p:nvSpPr>
          <p:cNvPr id="4" name="New shape"/>
          <p:cNvSpPr/>
          <p:nvPr/>
        </p:nvSpPr>
        <p:spPr>
          <a:xfrm>
            <a:off x="149352" y="206883"/>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533011" y="1232408"/>
            <a:ext cx="4390136" cy="494360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4533011" y="1232408"/>
            <a:ext cx="4390136" cy="4943602"/>
          </a:xfrm>
          <a:prstGeom prst="rect">
            <a:avLst/>
          </a:prstGeom>
        </p:spPr>
      </p:pic>
      <p:sp>
        <p:nvSpPr>
          <p:cNvPr id="4" name="New shape"/>
          <p:cNvSpPr/>
          <p:nvPr/>
        </p:nvSpPr>
        <p:spPr>
          <a:xfrm>
            <a:off x="484886" y="2675001"/>
            <a:ext cx="3736721" cy="365836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3"/>
          <a:stretch>
            <a:fillRect/>
          </a:stretch>
        </p:blipFill>
        <p:spPr>
          <a:xfrm>
            <a:off x="484886" y="2675001"/>
            <a:ext cx="3736721" cy="3658362"/>
          </a:xfrm>
          <a:prstGeom prst="rect">
            <a:avLst/>
          </a:prstGeom>
        </p:spPr>
      </p:pic>
      <p:sp>
        <p:nvSpPr>
          <p:cNvPr id="6" name="New shape"/>
          <p:cNvSpPr/>
          <p:nvPr/>
        </p:nvSpPr>
        <p:spPr>
          <a:xfrm>
            <a:off x="261112" y="111633"/>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497F"/>
                </a:solidFill>
                <a:latin typeface="Arial"/>
                <a:ea typeface="Arial"/>
              </a:rPr>
              <a:t>A GRANULAR, TENURED AND DIVERSIFIED DEPOSIT PORTFOLIO</a:t>
            </a:r>
            <a:r>
              <a:rPr sz="3200" b="1" baseline="30000">
                <a:solidFill>
                  <a:srgbClr val="00497F"/>
                </a:solidFill>
                <a:latin typeface="Arial"/>
                <a:ea typeface="Arial"/>
              </a:rPr>
              <a:t> </a:t>
            </a:r>
          </a:p>
        </p:txBody>
      </p:sp>
      <p:sp>
        <p:nvSpPr>
          <p:cNvPr id="7"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87A1193B-C5E7-4EAB-81C9-8BB2793521EA}" type="slidenum">
              <a:rPr sz="1200">
                <a:solidFill>
                  <a:srgbClr val="FFFFFF"/>
                </a:solidFill>
                <a:latin typeface="Arial"/>
                <a:ea typeface="Arial"/>
              </a:rPr>
              <a:t>3</a:t>
            </a:fld>
            <a:endParaRPr sz="1200">
              <a:solidFill>
                <a:srgbClr val="FFFFFF"/>
              </a:solidFill>
              <a:latin typeface="Arial"/>
              <a:ea typeface="Arial"/>
            </a:endParaRPr>
          </a:p>
        </p:txBody>
      </p:sp>
      <p:sp>
        <p:nvSpPr>
          <p:cNvPr id="8" name="New shape"/>
          <p:cNvSpPr/>
          <p:nvPr/>
        </p:nvSpPr>
        <p:spPr>
          <a:xfrm>
            <a:off x="261112" y="1153033"/>
            <a:ext cx="4415282" cy="49307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261112" y="1153033"/>
            <a:ext cx="4415282" cy="4930775"/>
          </a:xfrm>
          <a:prstGeom prst="rect">
            <a:avLst/>
          </a:prstGeom>
        </p:spPr>
      </p:pic>
      <p:sp>
        <p:nvSpPr>
          <p:cNvPr id="10" name="New shape"/>
          <p:cNvSpPr/>
          <p:nvPr/>
        </p:nvSpPr>
        <p:spPr>
          <a:xfrm>
            <a:off x="1361440" y="6449949"/>
            <a:ext cx="7174484" cy="34061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1361440" y="6449949"/>
            <a:ext cx="7174484" cy="340614"/>
          </a:xfrm>
          <a:prstGeom prst="rect">
            <a:avLst/>
          </a:prstGeom>
        </p:spPr>
      </p:pic>
      <p:sp>
        <p:nvSpPr>
          <p:cNvPr id="12" name="New shape"/>
          <p:cNvSpPr/>
          <p:nvPr/>
        </p:nvSpPr>
        <p:spPr>
          <a:xfrm>
            <a:off x="4283456" y="2059940"/>
            <a:ext cx="5104257" cy="273812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6"/>
          <a:stretch>
            <a:fillRect/>
          </a:stretch>
        </p:blipFill>
        <p:spPr>
          <a:xfrm>
            <a:off x="4283456" y="2059940"/>
            <a:ext cx="5104257" cy="273812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88925" y="1423797"/>
            <a:ext cx="4603750" cy="429958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288925" y="1423797"/>
            <a:ext cx="4603750" cy="4299585"/>
          </a:xfrm>
          <a:prstGeom prst="rect">
            <a:avLst/>
          </a:prstGeom>
        </p:spPr>
      </p:pic>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57D12B3-84FA-412B-9802-5E5DEB028DB9}" type="slidenum">
              <a:rPr sz="1200">
                <a:solidFill>
                  <a:srgbClr val="FFFFFF"/>
                </a:solidFill>
                <a:latin typeface="Arial"/>
                <a:ea typeface="Arial"/>
              </a:rPr>
              <a:t>4</a:t>
            </a:fld>
            <a:endParaRPr sz="1200">
              <a:solidFill>
                <a:srgbClr val="FFFFFF"/>
              </a:solidFill>
              <a:latin typeface="Arial"/>
              <a:ea typeface="Arial"/>
            </a:endParaRPr>
          </a:p>
        </p:txBody>
      </p:sp>
      <p:sp>
        <p:nvSpPr>
          <p:cNvPr id="5" name="New shape"/>
          <p:cNvSpPr/>
          <p:nvPr/>
        </p:nvSpPr>
        <p:spPr>
          <a:xfrm>
            <a:off x="4572000" y="1423797"/>
            <a:ext cx="500126" cy="438543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4572000" y="1423797"/>
            <a:ext cx="500126" cy="4385437"/>
          </a:xfrm>
          <a:prstGeom prst="rect">
            <a:avLst/>
          </a:prstGeom>
        </p:spPr>
      </p:pic>
      <p:sp>
        <p:nvSpPr>
          <p:cNvPr id="7" name="New shape"/>
          <p:cNvSpPr/>
          <p:nvPr/>
        </p:nvSpPr>
        <p:spPr>
          <a:xfrm>
            <a:off x="604139" y="1124204"/>
            <a:ext cx="3407537" cy="59918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4"/>
          <a:stretch>
            <a:fillRect/>
          </a:stretch>
        </p:blipFill>
        <p:spPr>
          <a:xfrm>
            <a:off x="604139" y="1124204"/>
            <a:ext cx="3407537" cy="599186"/>
          </a:xfrm>
          <a:prstGeom prst="rect">
            <a:avLst/>
          </a:prstGeom>
        </p:spPr>
      </p:pic>
      <p:sp>
        <p:nvSpPr>
          <p:cNvPr id="9" name="New shape"/>
          <p:cNvSpPr/>
          <p:nvPr/>
        </p:nvSpPr>
        <p:spPr>
          <a:xfrm>
            <a:off x="91440" y="0"/>
            <a:ext cx="8961120" cy="130098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0" name="New picture"/>
          <p:cNvPicPr/>
          <p:nvPr/>
        </p:nvPicPr>
        <p:blipFill>
          <a:blip r:embed="rId5"/>
          <a:stretch>
            <a:fillRect/>
          </a:stretch>
        </p:blipFill>
        <p:spPr>
          <a:xfrm>
            <a:off x="91440" y="0"/>
            <a:ext cx="8961120" cy="1300988"/>
          </a:xfrm>
          <a:prstGeom prst="rect">
            <a:avLst/>
          </a:prstGeom>
        </p:spPr>
      </p:pic>
      <p:sp>
        <p:nvSpPr>
          <p:cNvPr id="11" name="New shape"/>
          <p:cNvSpPr/>
          <p:nvPr/>
        </p:nvSpPr>
        <p:spPr>
          <a:xfrm>
            <a:off x="388874" y="5779770"/>
            <a:ext cx="4403725" cy="5158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2" name="New picture"/>
          <p:cNvPicPr/>
          <p:nvPr/>
        </p:nvPicPr>
        <p:blipFill>
          <a:blip r:embed="rId6"/>
          <a:stretch>
            <a:fillRect/>
          </a:stretch>
        </p:blipFill>
        <p:spPr>
          <a:xfrm>
            <a:off x="388874" y="5779770"/>
            <a:ext cx="4403725" cy="515874"/>
          </a:xfrm>
          <a:prstGeom prst="rect">
            <a:avLst/>
          </a:prstGeom>
        </p:spPr>
      </p:pic>
      <p:sp>
        <p:nvSpPr>
          <p:cNvPr id="13" name="New shape"/>
          <p:cNvSpPr/>
          <p:nvPr/>
        </p:nvSpPr>
        <p:spPr>
          <a:xfrm>
            <a:off x="1303401" y="6329553"/>
            <a:ext cx="7363079" cy="49644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4" name="New picture"/>
          <p:cNvPicPr/>
          <p:nvPr/>
        </p:nvPicPr>
        <p:blipFill>
          <a:blip r:embed="rId7"/>
          <a:stretch>
            <a:fillRect/>
          </a:stretch>
        </p:blipFill>
        <p:spPr>
          <a:xfrm>
            <a:off x="1303401" y="6329553"/>
            <a:ext cx="7363079" cy="496443"/>
          </a:xfrm>
          <a:prstGeom prst="rect">
            <a:avLst/>
          </a:prstGeom>
        </p:spPr>
      </p:pic>
      <p:sp>
        <p:nvSpPr>
          <p:cNvPr id="15" name="New shape"/>
          <p:cNvSpPr/>
          <p:nvPr/>
        </p:nvSpPr>
        <p:spPr>
          <a:xfrm>
            <a:off x="4987671" y="1109218"/>
            <a:ext cx="3956558" cy="47407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6" name="New picture"/>
          <p:cNvPicPr/>
          <p:nvPr/>
        </p:nvPicPr>
        <p:blipFill>
          <a:blip r:embed="rId8"/>
          <a:stretch>
            <a:fillRect/>
          </a:stretch>
        </p:blipFill>
        <p:spPr>
          <a:xfrm>
            <a:off x="4987671" y="1109218"/>
            <a:ext cx="3956558" cy="4740783"/>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7493" y="0"/>
            <a:ext cx="9129014"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a:solidFill>
                  <a:srgbClr val="00497F"/>
                </a:solidFill>
                <a:latin typeface="Arial"/>
                <a:ea typeface="Arial"/>
              </a:rPr>
              <a:t>THE OFFICE PORTFOLIO IS GRANULAR, DIVERSIFIED, AND TENURED</a:t>
            </a:r>
          </a:p>
          <a:p>
            <a:pPr algn="l" defTabSz="457200">
              <a:lnSpc>
                <a:spcPct val="100000"/>
              </a:lnSpc>
              <a:spcBef>
                <a:spcPct val="0"/>
              </a:spcBef>
              <a:spcAft>
                <a:spcPct val="0"/>
              </a:spcAft>
            </a:pPr>
            <a:endParaRPr sz="3200" b="1">
              <a:solidFill>
                <a:srgbClr val="000000"/>
              </a:solidFill>
              <a:latin typeface="Arial"/>
              <a:ea typeface="Arial"/>
            </a:endParaRP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B4DD448F-CCA9-4116-8C1D-12453F396857}" type="slidenum">
              <a:rPr sz="1200">
                <a:solidFill>
                  <a:srgbClr val="FFFFFF"/>
                </a:solidFill>
                <a:latin typeface="Arial"/>
                <a:ea typeface="Arial"/>
              </a:rPr>
              <a:t>5</a:t>
            </a:fld>
            <a:endParaRPr sz="1200">
              <a:solidFill>
                <a:srgbClr val="FFFFFF"/>
              </a:solidFill>
              <a:latin typeface="Arial"/>
              <a:ea typeface="Arial"/>
            </a:endParaRPr>
          </a:p>
        </p:txBody>
      </p:sp>
      <p:sp>
        <p:nvSpPr>
          <p:cNvPr id="4" name="New shape"/>
          <p:cNvSpPr/>
          <p:nvPr/>
        </p:nvSpPr>
        <p:spPr>
          <a:xfrm>
            <a:off x="1480566" y="6379718"/>
            <a:ext cx="6876796" cy="3961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480566" y="6379718"/>
            <a:ext cx="6876796" cy="396113"/>
          </a:xfrm>
          <a:prstGeom prst="rect">
            <a:avLst/>
          </a:prstGeom>
        </p:spPr>
      </p:pic>
      <p:sp>
        <p:nvSpPr>
          <p:cNvPr id="6" name="New shape"/>
          <p:cNvSpPr/>
          <p:nvPr/>
        </p:nvSpPr>
        <p:spPr>
          <a:xfrm>
            <a:off x="91440" y="777494"/>
            <a:ext cx="8961120" cy="530313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91440" y="777494"/>
            <a:ext cx="8961120" cy="530313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41018" y="6397625"/>
            <a:ext cx="7166102" cy="39293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12700" algn="l" defTabSz="457200">
              <a:lnSpc>
                <a:spcPct val="100000"/>
              </a:lnSpc>
              <a:spcBef>
                <a:spcPct val="0"/>
              </a:spcBef>
              <a:spcAft>
                <a:spcPct val="0"/>
              </a:spcAft>
            </a:pPr>
            <a:r>
              <a:rPr sz="900" i="1" baseline="30000">
                <a:solidFill>
                  <a:srgbClr val="000000"/>
                </a:solidFill>
                <a:latin typeface="Calibri"/>
                <a:ea typeface="Calibri"/>
              </a:rPr>
              <a:t>(1)</a:t>
            </a:r>
            <a:r>
              <a:rPr sz="900" i="1">
                <a:solidFill>
                  <a:srgbClr val="000000"/>
                </a:solidFill>
                <a:latin typeface="Calibri"/>
                <a:ea typeface="Calibri"/>
              </a:rPr>
              <a:t> Non-GAAP financial measure.  Please refer to the calculation and management’s reasons for using this measure on the slide titled “Non-GAAP   </a:t>
            </a:r>
          </a:p>
          <a:p>
            <a:pPr marL="0" indent="12700" algn="l" defTabSz="457200">
              <a:lnSpc>
                <a:spcPct val="100000"/>
              </a:lnSpc>
              <a:spcBef>
                <a:spcPct val="0"/>
              </a:spcBef>
              <a:spcAft>
                <a:spcPct val="0"/>
              </a:spcAft>
            </a:pPr>
            <a:r>
              <a:rPr sz="900" i="1">
                <a:solidFill>
                  <a:srgbClr val="000000"/>
                </a:solidFill>
                <a:latin typeface="Calibri"/>
                <a:ea typeface="Calibri"/>
              </a:rPr>
              <a:t>    Reconciliation” at the end of this presentation</a:t>
            </a:r>
            <a:r>
              <a:rPr sz="1000" i="1">
                <a:solidFill>
                  <a:srgbClr val="000000"/>
                </a:solidFill>
                <a:latin typeface="Calibri"/>
                <a:ea typeface="Calibri"/>
              </a:rPr>
              <a:t>.</a:t>
            </a:r>
          </a:p>
        </p:txBody>
      </p:sp>
      <p:sp>
        <p:nvSpPr>
          <p:cNvPr id="3" name="New shape"/>
          <p:cNvSpPr/>
          <p:nvPr/>
        </p:nvSpPr>
        <p:spPr>
          <a:xfrm>
            <a:off x="261493" y="176657"/>
            <a:ext cx="8775446" cy="10403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INCOME STATEMENT SUMMARY</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E3F237F5-CAC5-4DDF-A5D8-EAAD5C5D8B83}" type="slidenum">
              <a:rPr sz="1200">
                <a:solidFill>
                  <a:srgbClr val="FFFFFF"/>
                </a:solidFill>
                <a:latin typeface="Arial"/>
                <a:ea typeface="Arial"/>
              </a:rPr>
              <a:t>6</a:t>
            </a:fld>
            <a:endParaRPr sz="1200">
              <a:solidFill>
                <a:srgbClr val="FFFFFF"/>
              </a:solidFill>
              <a:latin typeface="Arial"/>
              <a:ea typeface="Arial"/>
            </a:endParaRPr>
          </a:p>
        </p:txBody>
      </p:sp>
      <p:graphicFrame>
        <p:nvGraphicFramePr>
          <p:cNvPr id="5" name="New Table"/>
          <p:cNvGraphicFramePr>
            <a:graphicFrameLocks noGrp="1"/>
          </p:cNvGraphicFramePr>
          <p:nvPr/>
        </p:nvGraphicFramePr>
        <p:xfrm>
          <a:off x="766826" y="696849"/>
          <a:ext cx="7610475" cy="5466588"/>
        </p:xfrm>
        <a:graphic>
          <a:graphicData uri="http://schemas.openxmlformats.org/drawingml/2006/table">
            <a:tbl>
              <a:tblPr>
                <a:tableStyleId>{5C22544A-7EE6-4342-B048-85BDC9FD1C3A}</a:tableStyleId>
              </a:tblPr>
              <a:tblGrid>
                <a:gridCol w="2943225">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209550">
                <a:tc>
                  <a:txBody>
                    <a:bodyPr/>
                    <a:lstStyle/>
                    <a:p>
                      <a:endParaRPr sz="100"/>
                    </a:p>
                  </a:txBody>
                  <a:tcPr marL="0" marR="0" marT="0" marB="0" anchor="b">
                    <a:lnL w="0"/>
                    <a:lnR w="0"/>
                    <a:lnT w="0"/>
                    <a:lnB w="12700" cmpd="sng">
                      <a:solidFill>
                        <a:srgbClr val="000000"/>
                      </a:solidFill>
                      <a:prstDash val="solid"/>
                    </a:lnB>
                    <a:solidFill>
                      <a:srgbClr val="FFFFFF"/>
                    </a:solidFill>
                  </a:tcPr>
                </a:tc>
                <a:tc>
                  <a:txBody>
                    <a:bodyPr/>
                    <a:lstStyle/>
                    <a:p>
                      <a:pPr algn="ctr">
                        <a:lnSpc>
                          <a:spcPct val="99600"/>
                        </a:lnSpc>
                      </a:pPr>
                      <a:r>
                        <a:rPr sz="1000" b="1" u="sng">
                          <a:solidFill>
                            <a:srgbClr val="000000"/>
                          </a:solidFill>
                          <a:latin typeface="Arial"/>
                          <a:ea typeface="Arial"/>
                        </a:rPr>
                        <a:t>2Q23</a:t>
                      </a:r>
                    </a:p>
                  </a:txBody>
                  <a:tcPr marL="27432" marR="9144" marT="0" marB="18288" anchor="b">
                    <a:lnL w="0"/>
                    <a:lnR w="0"/>
                    <a:lnT w="0"/>
                    <a:lnB w="12700" cmpd="sng">
                      <a:solidFill>
                        <a:srgbClr val="000000"/>
                      </a:solidFill>
                      <a:prstDash val="solid"/>
                    </a:lnB>
                    <a:solidFill>
                      <a:srgbClr val="FFFFFF"/>
                    </a:solidFill>
                  </a:tcPr>
                </a:tc>
                <a:tc>
                  <a:txBody>
                    <a:bodyPr/>
                    <a:lstStyle/>
                    <a:p>
                      <a:pPr algn="ctr">
                        <a:lnSpc>
                          <a:spcPct val="99600"/>
                        </a:lnSpc>
                      </a:pPr>
                      <a:r>
                        <a:rPr sz="1000" b="1" u="sng">
                          <a:solidFill>
                            <a:srgbClr val="000000"/>
                          </a:solidFill>
                          <a:latin typeface="Arial"/>
                          <a:ea typeface="Arial"/>
                        </a:rPr>
                        <a:t>1Q23</a:t>
                      </a:r>
                    </a:p>
                  </a:txBody>
                  <a:tcPr marL="27432" marR="9144" marT="0" marB="18288" anchor="b">
                    <a:lnL w="0"/>
                    <a:lnR w="0"/>
                    <a:lnT w="0"/>
                    <a:lnB w="12700" cmpd="sng">
                      <a:solidFill>
                        <a:srgbClr val="000000"/>
                      </a:solidFill>
                      <a:prstDash val="solid"/>
                    </a:lnB>
                    <a:solidFill>
                      <a:srgbClr val="FFFFFF"/>
                    </a:solidFill>
                  </a:tcPr>
                </a:tc>
                <a:tc>
                  <a:txBody>
                    <a:bodyPr/>
                    <a:lstStyle/>
                    <a:p>
                      <a:pPr algn="ctr">
                        <a:lnSpc>
                          <a:spcPct val="99600"/>
                        </a:lnSpc>
                      </a:pPr>
                      <a:r>
                        <a:rPr sz="1000" b="1" u="sng">
                          <a:solidFill>
                            <a:srgbClr val="000000"/>
                          </a:solidFill>
                          <a:latin typeface="Arial"/>
                          <a:ea typeface="Arial"/>
                        </a:rPr>
                        <a:t>2Q22</a:t>
                      </a:r>
                    </a:p>
                  </a:txBody>
                  <a:tcPr marL="27432"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12700" cmpd="sng">
                      <a:solidFill>
                        <a:srgbClr val="000000"/>
                      </a:solidFill>
                      <a:prstDash val="solid"/>
                    </a:lnT>
                    <a:lnB w="0"/>
                    <a:solidFill>
                      <a:srgbClr val="FFFFFF"/>
                    </a:solidFill>
                  </a:tcPr>
                </a:tc>
                <a:tc gridSpan="3">
                  <a:txBody>
                    <a:bodyPr/>
                    <a:lstStyle/>
                    <a:p>
                      <a:pPr algn="ctr">
                        <a:lnSpc>
                          <a:spcPct val="99600"/>
                        </a:lnSpc>
                      </a:pPr>
                      <a:r>
                        <a:rPr sz="1000">
                          <a:solidFill>
                            <a:srgbClr val="000000"/>
                          </a:solidFill>
                          <a:latin typeface="Arial"/>
                          <a:ea typeface="Arial"/>
                        </a:rPr>
                        <a:t>(dollars in thousands, except per-share data)</a:t>
                      </a:r>
                    </a:p>
                  </a:txBody>
                  <a:tcPr marL="27432" marR="9144" marT="0" marB="18288" anchor="b">
                    <a:lnL w="0"/>
                    <a:lnR w="0"/>
                    <a:lnT w="12700" cmpd="sng">
                      <a:solidFill>
                        <a:srgbClr val="000000"/>
                      </a:solidFill>
                      <a:prstDash val="solid"/>
                    </a:lnT>
                    <a:lnB w="0"/>
                    <a:solidFill>
                      <a:srgbClr val="FFFFFF"/>
                    </a:solid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extLst>
                  <a:ext uri="{0D108BD9-81ED-4DB2-BD59-A6C34878D82A}">
                    <a16:rowId xmlns:a16="http://schemas.microsoft.com/office/drawing/2014/main" val="10001"/>
                  </a:ext>
                </a:extLst>
              </a:tr>
              <a:tr h="257175">
                <a:tc>
                  <a:txBody>
                    <a:bodyPr/>
                    <a:lstStyle/>
                    <a:p>
                      <a:pPr algn="l">
                        <a:lnSpc>
                          <a:spcPct val="99600"/>
                        </a:lnSpc>
                      </a:pPr>
                      <a:r>
                        <a:rPr sz="1000" b="1">
                          <a:solidFill>
                            <a:srgbClr val="000000"/>
                          </a:solidFill>
                          <a:latin typeface="Arial"/>
                          <a:ea typeface="Arial"/>
                        </a:rPr>
                        <a:t>Net interest income</a:t>
                      </a:r>
                    </a:p>
                  </a:txBody>
                  <a:tcPr marL="27432" marR="27432" marT="0" marB="18288" anchor="b">
                    <a:lnL w="0"/>
                    <a:lnR w="0"/>
                    <a:lnT w="0"/>
                    <a:lnB w="0"/>
                    <a:solidFill>
                      <a:srgbClr val="FFFFFF"/>
                    </a:solidFill>
                  </a:tcPr>
                </a:tc>
                <a:tc>
                  <a:txBody>
                    <a:bodyPr/>
                    <a:lstStyle/>
                    <a:p>
                      <a:pPr algn="r">
                        <a:lnSpc>
                          <a:spcPct val="99600"/>
                        </a:lnSpc>
                        <a:tabLst>
                          <a:tab pos="835406" algn="l"/>
                          <a:tab pos="1519174" algn="l"/>
                        </a:tabLst>
                      </a:pPr>
                      <a:r>
                        <a:rPr sz="1000" b="1">
                          <a:solidFill>
                            <a:srgbClr val="000000"/>
                          </a:solidFill>
                          <a:latin typeface="Arial"/>
                          <a:ea typeface="Arial"/>
                        </a:rPr>
                        <a:t>	$212,852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$215,587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$178,831	</a:t>
                      </a:r>
                    </a:p>
                  </a:txBody>
                  <a:tcPr marL="0" marR="9144" marT="0" marB="18288" anchor="b">
                    <a:lnL w="0"/>
                    <a:lnR w="0"/>
                    <a:lnT w="0"/>
                    <a:lnB w="0"/>
                    <a:solidFill>
                      <a:srgbClr val="FFFFFF"/>
                    </a:solid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Arial"/>
                          <a:ea typeface="Arial"/>
                        </a:rPr>
                        <a:t>Provision for credit losses</a:t>
                      </a:r>
                    </a:p>
                  </a:txBody>
                  <a:tcPr marL="27432" marR="27432" marT="0" marB="18288" anchor="b">
                    <a:lnL w="0"/>
                    <a:lnR w="0"/>
                    <a:lnT w="0"/>
                    <a:lnB w="0"/>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9,747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24,544	</a:t>
                      </a:r>
                    </a:p>
                  </a:txBody>
                  <a:tcPr marL="0" marR="9144" marT="0" marB="18288" anchor="b">
                    <a:lnL w="0"/>
                    <a:lnR w="0"/>
                    <a:lnT w="0"/>
                    <a:lnB w="0"/>
                    <a:solidFill>
                      <a:srgbClr val="FFFFFF"/>
                    </a:solidFill>
                  </a:tcPr>
                </a:tc>
                <a:tc>
                  <a:txBody>
                    <a:bodyPr/>
                    <a:lstStyle/>
                    <a:p>
                      <a:pPr algn="r">
                        <a:lnSpc>
                          <a:spcPct val="99600"/>
                        </a:lnSpc>
                        <a:tabLst>
                          <a:tab pos="1037717" algn="l"/>
                          <a:tab pos="1509649" algn="l"/>
                        </a:tabLst>
                      </a:pPr>
                      <a:r>
                        <a:rPr sz="1000">
                          <a:solidFill>
                            <a:srgbClr val="000000"/>
                          </a:solidFill>
                          <a:latin typeface="Arial"/>
                          <a:ea typeface="Arial"/>
                        </a:rPr>
                        <a:t>	1,500	</a:t>
                      </a:r>
                    </a:p>
                  </a:txBody>
                  <a:tcPr marL="0" marR="9144" marT="0" marB="18288" anchor="b">
                    <a:lnL w="0"/>
                    <a:lnR w="0"/>
                    <a:lnT w="0"/>
                    <a:lnB w="0"/>
                    <a:solidFill>
                      <a:srgbClr val="FFFFFF"/>
                    </a:solidFill>
                  </a:tcPr>
                </a:tc>
                <a:extLst>
                  <a:ext uri="{0D108BD9-81ED-4DB2-BD59-A6C34878D82A}">
                    <a16:rowId xmlns:a16="http://schemas.microsoft.com/office/drawing/2014/main" val="10003"/>
                  </a:ext>
                </a:extLst>
              </a:tr>
              <a:tr h="247650">
                <a:tc>
                  <a:txBody>
                    <a:bodyPr/>
                    <a:lstStyle/>
                    <a:p>
                      <a:pPr algn="l">
                        <a:lnSpc>
                          <a:spcPct val="99600"/>
                        </a:lnSpc>
                      </a:pPr>
                      <a:r>
                        <a:rPr sz="1000" b="1">
                          <a:solidFill>
                            <a:srgbClr val="000000"/>
                          </a:solidFill>
                          <a:latin typeface="Arial"/>
                          <a:ea typeface="Arial"/>
                        </a:rPr>
                        <a:t>Non-interest income</a:t>
                      </a:r>
                    </a:p>
                  </a:txBody>
                  <a:tcPr marL="27432" marR="27432" marT="0" marB="18288" anchor="b">
                    <a:lnL w="0"/>
                    <a:lnR w="0"/>
                    <a:lnT w="0"/>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60,589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51,730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58,383	</a:t>
                      </a:r>
                    </a:p>
                  </a:txBody>
                  <a:tcPr marL="0" marR="9144" marT="0" marB="18288" anchor="b">
                    <a:lnL w="0"/>
                    <a:lnR w="0"/>
                    <a:lnT w="0"/>
                    <a:lnB w="0"/>
                    <a:solidFill>
                      <a:srgbClr val="FFFFFF"/>
                    </a:solidFill>
                  </a:tcPr>
                </a:tc>
                <a:extLst>
                  <a:ext uri="{0D108BD9-81ED-4DB2-BD59-A6C34878D82A}">
                    <a16:rowId xmlns:a16="http://schemas.microsoft.com/office/drawing/2014/main" val="10004"/>
                  </a:ext>
                </a:extLst>
              </a:tr>
              <a:tr h="257175">
                <a:tc>
                  <a:txBody>
                    <a:bodyPr/>
                    <a:lstStyle/>
                    <a:p>
                      <a:pPr algn="l">
                        <a:lnSpc>
                          <a:spcPct val="99600"/>
                        </a:lnSpc>
                      </a:pPr>
                      <a:r>
                        <a:rPr sz="1000" b="1">
                          <a:solidFill>
                            <a:srgbClr val="000000"/>
                          </a:solidFill>
                          <a:latin typeface="Arial"/>
                          <a:ea typeface="Arial"/>
                        </a:rPr>
                        <a:t>Securities gains (losses)</a:t>
                      </a:r>
                    </a:p>
                  </a:txBody>
                  <a:tcPr marL="27432" marR="27432" marT="0" marB="18288" anchor="b">
                    <a:lnL w="0"/>
                    <a:lnR w="0"/>
                    <a:lnT w="0"/>
                    <a:lnB w="0"/>
                    <a:solidFill>
                      <a:srgbClr val="FFFFFF"/>
                    </a:solidFill>
                  </a:tcPr>
                </a:tc>
                <a:tc>
                  <a:txBody>
                    <a:bodyPr/>
                    <a:lstStyle/>
                    <a:p>
                      <a:pPr algn="r">
                        <a:lnSpc>
                          <a:spcPct val="99600"/>
                        </a:lnSpc>
                        <a:tabLst>
                          <a:tab pos="1245616" algn="l"/>
                          <a:tab pos="1519174" algn="l"/>
                        </a:tabLst>
                      </a:pPr>
                      <a:r>
                        <a:rPr sz="1000" b="1">
                          <a:solidFill>
                            <a:srgbClr val="000000"/>
                          </a:solidFill>
                          <a:latin typeface="Arial"/>
                          <a:ea typeface="Arial"/>
                        </a:rPr>
                        <a:t>	(4)	</a:t>
                      </a:r>
                    </a:p>
                  </a:txBody>
                  <a:tcPr marL="0" marR="9144" marT="0" marB="18288" anchor="b">
                    <a:lnL w="0"/>
                    <a:lnR w="0"/>
                    <a:lnT w="0"/>
                    <a:lnB w="0"/>
                    <a:solidFill>
                      <a:srgbClr val="FFFFFF"/>
                    </a:solidFill>
                  </a:tcPr>
                </a:tc>
                <a:tc>
                  <a:txBody>
                    <a:bodyPr/>
                    <a:lstStyle/>
                    <a:p>
                      <a:pPr algn="r">
                        <a:lnSpc>
                          <a:spcPct val="99600"/>
                        </a:lnSpc>
                        <a:tabLst>
                          <a:tab pos="1214120" algn="l"/>
                          <a:tab pos="1509649" algn="l"/>
                        </a:tabLst>
                      </a:pPr>
                      <a:r>
                        <a:rPr sz="1000">
                          <a:solidFill>
                            <a:srgbClr val="000000"/>
                          </a:solidFill>
                          <a:latin typeface="Arial"/>
                          <a:ea typeface="Arial"/>
                        </a:rPr>
                        <a:t>	23	</a:t>
                      </a:r>
                    </a:p>
                  </a:txBody>
                  <a:tcPr marL="0" marR="9144" marT="0" marB="18288" anchor="b">
                    <a:lnL w="0"/>
                    <a:lnR w="0"/>
                    <a:lnT w="0"/>
                    <a:lnB w="0"/>
                    <a:solidFill>
                      <a:srgbClr val="FFFFFF"/>
                    </a:solidFill>
                  </a:tcPr>
                </a:tc>
                <a:tc>
                  <a:txBody>
                    <a:bodyPr/>
                    <a:lstStyle/>
                    <a:p>
                      <a:pPr algn="r">
                        <a:lnSpc>
                          <a:spcPct val="99600"/>
                        </a:lnSpc>
                        <a:tabLst>
                          <a:tab pos="1284732" algn="l"/>
                          <a:tab pos="1509649" algn="l"/>
                        </a:tabLst>
                      </a:pPr>
                      <a:r>
                        <a:rPr sz="1000">
                          <a:solidFill>
                            <a:srgbClr val="000000"/>
                          </a:solidFill>
                          <a:latin typeface="Arial"/>
                          <a:ea typeface="Arial"/>
                        </a:rPr>
                        <a:t>	8	</a:t>
                      </a:r>
                    </a:p>
                  </a:txBody>
                  <a:tcPr marL="0" marR="9144" marT="0" marB="18288" anchor="b">
                    <a:lnL w="0"/>
                    <a:lnR w="0"/>
                    <a:lnT w="0"/>
                    <a:lnB w="0"/>
                    <a:solidFill>
                      <a:srgbClr val="FFFFFF"/>
                    </a:solidFill>
                  </a:tcPr>
                </a:tc>
                <a:extLst>
                  <a:ext uri="{0D108BD9-81ED-4DB2-BD59-A6C34878D82A}">
                    <a16:rowId xmlns:a16="http://schemas.microsoft.com/office/drawing/2014/main" val="10005"/>
                  </a:ext>
                </a:extLst>
              </a:tr>
              <a:tr h="247650">
                <a:tc>
                  <a:txBody>
                    <a:bodyPr/>
                    <a:lstStyle/>
                    <a:p>
                      <a:pPr algn="l">
                        <a:lnSpc>
                          <a:spcPct val="99600"/>
                        </a:lnSpc>
                      </a:pPr>
                      <a:r>
                        <a:rPr sz="1000" b="1">
                          <a:solidFill>
                            <a:srgbClr val="000000"/>
                          </a:solidFill>
                          <a:latin typeface="Arial"/>
                          <a:ea typeface="Arial"/>
                        </a:rPr>
                        <a:t>Non-interest expense</a:t>
                      </a:r>
                    </a:p>
                  </a:txBody>
                  <a:tcPr marL="27432" marR="27432" marT="0" marB="18288" anchor="b">
                    <a:lnL w="0"/>
                    <a:lnR w="0"/>
                    <a:lnT w="0"/>
                    <a:lnB w="0"/>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168,018	</a:t>
                      </a:r>
                    </a:p>
                  </a:txBody>
                  <a:tcPr marL="0" marR="9144" marT="0" marB="18288" anchor="b">
                    <a:lnL w="0"/>
                    <a:lnR w="0"/>
                    <a:lnT w="0"/>
                    <a:lnB w="0"/>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159,616	</a:t>
                      </a:r>
                    </a:p>
                  </a:txBody>
                  <a:tcPr marL="0" marR="9144" marT="0" marB="18288" anchor="b">
                    <a:lnL w="0"/>
                    <a:lnR w="0"/>
                    <a:lnT w="0"/>
                    <a:lnB w="0"/>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148,703	</a:t>
                      </a:r>
                    </a:p>
                  </a:txBody>
                  <a:tcPr marL="0" marR="9144" marT="0" marB="18288" anchor="b">
                    <a:lnL w="0"/>
                    <a:lnR w="0"/>
                    <a:lnT w="0"/>
                    <a:lnB w="0"/>
                    <a:solidFill>
                      <a:srgbClr val="FFFFFF"/>
                    </a:solidFill>
                  </a:tcPr>
                </a:tc>
                <a:extLst>
                  <a:ext uri="{0D108BD9-81ED-4DB2-BD59-A6C34878D82A}">
                    <a16:rowId xmlns:a16="http://schemas.microsoft.com/office/drawing/2014/main" val="10006"/>
                  </a:ext>
                </a:extLst>
              </a:tr>
              <a:tr h="257175">
                <a:tc>
                  <a:txBody>
                    <a:bodyPr/>
                    <a:lstStyle/>
                    <a:p>
                      <a:pPr algn="l">
                        <a:lnSpc>
                          <a:spcPct val="99600"/>
                        </a:lnSpc>
                      </a:pPr>
                      <a:r>
                        <a:rPr sz="1000" b="1">
                          <a:solidFill>
                            <a:srgbClr val="000000"/>
                          </a:solidFill>
                          <a:latin typeface="Arial"/>
                          <a:ea typeface="Arial"/>
                        </a:rPr>
                        <a:t>Merger-related expenses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1237869" algn="l"/>
                          <a:tab pos="1519174" algn="l"/>
                        </a:tabLst>
                      </a:pPr>
                      <a:r>
                        <a:rPr sz="1000" b="1">
                          <a:solidFill>
                            <a:srgbClr val="000000"/>
                          </a:solidFill>
                          <a:latin typeface="Arial"/>
                          <a:ea typeface="Arial"/>
                        </a:rPr>
                        <a:t>	—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1228344" algn="l"/>
                          <a:tab pos="1509649" algn="l"/>
                        </a:tabLst>
                      </a:pPr>
                      <a:r>
                        <a:rPr sz="1000">
                          <a:solidFill>
                            <a:srgbClr val="000000"/>
                          </a:solidFill>
                          <a:latin typeface="Arial"/>
                          <a:ea typeface="Arial"/>
                        </a:rPr>
                        <a:t>	—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1037717" algn="l"/>
                          <a:tab pos="1509649" algn="l"/>
                        </a:tabLst>
                      </a:pPr>
                      <a:r>
                        <a:rPr sz="1000">
                          <a:solidFill>
                            <a:srgbClr val="000000"/>
                          </a:solidFill>
                          <a:latin typeface="Arial"/>
                          <a:ea typeface="Arial"/>
                        </a:rPr>
                        <a:t>	1,027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7"/>
                  </a:ext>
                </a:extLst>
              </a:tr>
              <a:tr h="257175">
                <a:tc>
                  <a:txBody>
                    <a:bodyPr/>
                    <a:lstStyle/>
                    <a:p>
                      <a:pPr algn="l">
                        <a:lnSpc>
                          <a:spcPct val="99600"/>
                        </a:lnSpc>
                      </a:pPr>
                      <a:r>
                        <a:rPr sz="1000" b="1">
                          <a:solidFill>
                            <a:srgbClr val="000000"/>
                          </a:solidFill>
                          <a:latin typeface="Arial"/>
                          <a:ea typeface="Arial"/>
                        </a:rPr>
                        <a:t>Income before income taxes</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95,672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83,180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85,992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8"/>
                  </a:ext>
                </a:extLst>
              </a:tr>
              <a:tr h="238125">
                <a:tc>
                  <a:txBody>
                    <a:bodyPr/>
                    <a:lstStyle/>
                    <a:p>
                      <a:pPr algn="l">
                        <a:lnSpc>
                          <a:spcPct val="99600"/>
                        </a:lnSpc>
                      </a:pPr>
                      <a:r>
                        <a:rPr sz="1000" b="1">
                          <a:solidFill>
                            <a:srgbClr val="000000"/>
                          </a:solidFill>
                          <a:latin typeface="Arial"/>
                          <a:ea typeface="Arial"/>
                        </a:rPr>
                        <a:t>Income taxes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16,065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14,866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16,003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9"/>
                  </a:ext>
                </a:extLst>
              </a:tr>
              <a:tr h="257175">
                <a:tc>
                  <a:txBody>
                    <a:bodyPr/>
                    <a:lstStyle/>
                    <a:p>
                      <a:pPr algn="l">
                        <a:lnSpc>
                          <a:spcPct val="99600"/>
                        </a:lnSpc>
                      </a:pPr>
                      <a:r>
                        <a:rPr sz="1000" b="1">
                          <a:solidFill>
                            <a:srgbClr val="000000"/>
                          </a:solidFill>
                          <a:latin typeface="Arial"/>
                          <a:ea typeface="Arial"/>
                        </a:rPr>
                        <a:t>Net income</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79,607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68,314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69,989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10"/>
                  </a:ext>
                </a:extLst>
              </a:tr>
              <a:tr h="257175">
                <a:tc>
                  <a:txBody>
                    <a:bodyPr/>
                    <a:lstStyle/>
                    <a:p>
                      <a:pPr algn="l">
                        <a:lnSpc>
                          <a:spcPct val="99600"/>
                        </a:lnSpc>
                      </a:pPr>
                      <a:r>
                        <a:rPr sz="1000" b="1">
                          <a:solidFill>
                            <a:srgbClr val="000000"/>
                          </a:solidFill>
                          <a:latin typeface="Arial"/>
                          <a:ea typeface="Arial"/>
                        </a:rPr>
                        <a:t>Preferred stock dividends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98601" algn="l"/>
                          <a:tab pos="1519174" algn="l"/>
                        </a:tabLst>
                      </a:pPr>
                      <a:r>
                        <a:rPr sz="1000" b="1">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1"/>
                  </a:ext>
                </a:extLst>
              </a:tr>
              <a:tr h="400050">
                <a:tc>
                  <a:txBody>
                    <a:bodyPr/>
                    <a:lstStyle/>
                    <a:p>
                      <a:pPr algn="l">
                        <a:lnSpc>
                          <a:spcPct val="99600"/>
                        </a:lnSpc>
                      </a:pPr>
                      <a:r>
                        <a:rPr sz="1000" b="1">
                          <a:solidFill>
                            <a:srgbClr val="000000"/>
                          </a:solidFill>
                          <a:latin typeface="Arial"/>
                          <a:ea typeface="Arial"/>
                        </a:rPr>
                        <a:t>Net income available to common shareholders</a:t>
                      </a:r>
                    </a:p>
                  </a:txBody>
                  <a:tcPr marL="27432" marR="27432" marT="0" marB="18288" anchor="b">
                    <a:lnL w="0"/>
                    <a:lnR w="0"/>
                    <a:lnT w="12700" cmpd="sng">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$77,045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$65,752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$67,427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2"/>
                  </a:ext>
                </a:extLst>
              </a:tr>
              <a:tr h="409575">
                <a:tc>
                  <a:txBody>
                    <a:bodyPr/>
                    <a:lstStyle/>
                    <a:p>
                      <a:pPr algn="l">
                        <a:lnSpc>
                          <a:spcPct val="99600"/>
                        </a:lnSpc>
                      </a:pPr>
                      <a:r>
                        <a:rPr sz="1000" b="1">
                          <a:solidFill>
                            <a:srgbClr val="000000"/>
                          </a:solidFill>
                          <a:latin typeface="Arial"/>
                          <a:ea typeface="Arial"/>
                        </a:rPr>
                        <a:t>Net income available to common shareholders, per share (diluted)</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$0.46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$0.39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$0.42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390525">
                <a:tc>
                  <a:txBody>
                    <a:bodyPr/>
                    <a:lstStyle/>
                    <a:p>
                      <a:pPr algn="l" defTabSz="457200">
                        <a:lnSpc>
                          <a:spcPct val="100000"/>
                        </a:lnSpc>
                        <a:spcBef>
                          <a:spcPct val="0"/>
                        </a:spcBef>
                        <a:spcAft>
                          <a:spcPct val="0"/>
                        </a:spcAft>
                      </a:pPr>
                      <a:r>
                        <a:rPr sz="1000" b="1">
                          <a:solidFill>
                            <a:srgbClr val="000000"/>
                          </a:solidFill>
                          <a:latin typeface="Arial"/>
                          <a:ea typeface="Arial"/>
                        </a:rPr>
                        <a:t>Operating net income available to common shareholders, per share (diluted)</a:t>
                      </a:r>
                      <a:r>
                        <a:rPr sz="1000" b="1" baseline="30000">
                          <a:solidFill>
                            <a:srgbClr val="000000"/>
                          </a:solidFill>
                          <a:latin typeface="Arial"/>
                          <a:ea typeface="Arial"/>
                        </a:rPr>
                        <a:t>(1)</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$0.47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$0.39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$0.42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4"/>
                  </a:ext>
                </a:extLst>
              </a:tr>
              <a:tr h="333375">
                <a:tc>
                  <a:txBody>
                    <a:bodyPr/>
                    <a:lstStyle/>
                    <a:p>
                      <a:pPr algn="l">
                        <a:lnSpc>
                          <a:spcPct val="99600"/>
                        </a:lnSpc>
                      </a:pPr>
                      <a:r>
                        <a:rPr sz="1000" b="1">
                          <a:solidFill>
                            <a:srgbClr val="000000"/>
                          </a:solidFill>
                          <a:latin typeface="Arial"/>
                          <a:ea typeface="Arial"/>
                        </a:rPr>
                        <a:t>ROAA</a:t>
                      </a:r>
                    </a:p>
                  </a:txBody>
                  <a:tcPr marL="27432" marR="27432" marT="0" marB="18288" anchor="b">
                    <a:lnL w="0"/>
                    <a:lnR w="0"/>
                    <a:lnT w="38100" cmpd="dbl">
                      <a:solidFill>
                        <a:srgbClr val="000000"/>
                      </a:solidFill>
                      <a:prstDash val="solid"/>
                    </a:lnT>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1.17%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1.03%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1.10%	</a:t>
                      </a:r>
                    </a:p>
                  </a:txBody>
                  <a:tcPr marL="0" marR="9144" marT="0" marB="18288" anchor="b">
                    <a:lnL w="0"/>
                    <a:lnR w="0"/>
                    <a:lnT w="38100" cmpd="dbl">
                      <a:solidFill>
                        <a:srgbClr val="000000"/>
                      </a:solidFill>
                      <a:prstDash val="solid"/>
                    </a:lnT>
                    <a:lnB w="0"/>
                    <a:noFill/>
                  </a:tcPr>
                </a:tc>
                <a:extLst>
                  <a:ext uri="{0D108BD9-81ED-4DB2-BD59-A6C34878D82A}">
                    <a16:rowId xmlns:a16="http://schemas.microsoft.com/office/drawing/2014/main" val="10015"/>
                  </a:ext>
                </a:extLst>
              </a:tr>
              <a:tr h="228600">
                <a:tc>
                  <a:txBody>
                    <a:bodyPr/>
                    <a:lstStyle/>
                    <a:p>
                      <a:pPr algn="l" defTabSz="457200">
                        <a:lnSpc>
                          <a:spcPct val="100000"/>
                        </a:lnSpc>
                        <a:spcBef>
                          <a:spcPct val="0"/>
                        </a:spcBef>
                        <a:spcAft>
                          <a:spcPct val="0"/>
                        </a:spcAft>
                      </a:pPr>
                      <a:r>
                        <a:rPr sz="1000" b="1">
                          <a:solidFill>
                            <a:srgbClr val="000000"/>
                          </a:solidFill>
                          <a:latin typeface="Arial"/>
                          <a:ea typeface="Arial"/>
                        </a:rPr>
                        <a:t>Operating ROAA</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1.18%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1.04%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1.11%	</a:t>
                      </a:r>
                    </a:p>
                  </a:txBody>
                  <a:tcPr marL="0" marR="9144" marT="0" marB="18288" anchor="b">
                    <a:lnL w="0"/>
                    <a:lnR w="0"/>
                    <a:lnT w="0"/>
                    <a:lnB w="0"/>
                    <a:noFill/>
                  </a:tcPr>
                </a:tc>
                <a:extLst>
                  <a:ext uri="{0D108BD9-81ED-4DB2-BD59-A6C34878D82A}">
                    <a16:rowId xmlns:a16="http://schemas.microsoft.com/office/drawing/2014/main" val="10016"/>
                  </a:ext>
                </a:extLst>
              </a:tr>
              <a:tr h="209550">
                <a:tc>
                  <a:txBody>
                    <a:bodyPr/>
                    <a:lstStyle/>
                    <a:p>
                      <a:pPr algn="l">
                        <a:lnSpc>
                          <a:spcPct val="99600"/>
                        </a:lnSpc>
                      </a:pPr>
                      <a:r>
                        <a:rPr sz="1000" b="1">
                          <a:solidFill>
                            <a:srgbClr val="000000"/>
                          </a:solidFill>
                          <a:latin typeface="Arial"/>
                          <a:ea typeface="Arial"/>
                        </a:rPr>
                        <a:t>ROAE</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12.59%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11.02%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11.57%	</a:t>
                      </a:r>
                    </a:p>
                  </a:txBody>
                  <a:tcPr marL="0" marR="9144" marT="0" marB="18288" anchor="b">
                    <a:lnL w="0"/>
                    <a:lnR w="0"/>
                    <a:lnT w="0"/>
                    <a:lnB w="0"/>
                    <a:noFill/>
                  </a:tcPr>
                </a:tc>
                <a:extLst>
                  <a:ext uri="{0D108BD9-81ED-4DB2-BD59-A6C34878D82A}">
                    <a16:rowId xmlns:a16="http://schemas.microsoft.com/office/drawing/2014/main" val="10017"/>
                  </a:ext>
                </a:extLst>
              </a:tr>
              <a:tr h="228600">
                <a:tc>
                  <a:txBody>
                    <a:bodyPr/>
                    <a:lstStyle/>
                    <a:p>
                      <a:pPr algn="l" defTabSz="457200">
                        <a:lnSpc>
                          <a:spcPct val="100000"/>
                        </a:lnSpc>
                        <a:spcBef>
                          <a:spcPct val="0"/>
                        </a:spcBef>
                        <a:spcAft>
                          <a:spcPct val="0"/>
                        </a:spcAft>
                      </a:pPr>
                      <a:r>
                        <a:rPr sz="1000" b="1">
                          <a:solidFill>
                            <a:srgbClr val="000000"/>
                          </a:solidFill>
                          <a:latin typeface="Arial"/>
                          <a:ea typeface="Arial"/>
                        </a:rPr>
                        <a:t>ROAE (tangible)</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16.52%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14.46%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15.23%	</a:t>
                      </a:r>
                    </a:p>
                  </a:txBody>
                  <a:tcPr marL="0" marR="9144" marT="0" marB="18288" anchor="b">
                    <a:lnL w="0"/>
                    <a:lnR w="0"/>
                    <a:lnT w="0"/>
                    <a:lnB w="0"/>
                    <a:noFill/>
                  </a:tcPr>
                </a:tc>
                <a:extLst>
                  <a:ext uri="{0D108BD9-81ED-4DB2-BD59-A6C34878D82A}">
                    <a16:rowId xmlns:a16="http://schemas.microsoft.com/office/drawing/2014/main" val="10018"/>
                  </a:ext>
                </a:extLst>
              </a:tr>
              <a:tr h="219075">
                <a:tc>
                  <a:txBody>
                    <a:bodyPr/>
                    <a:lstStyle/>
                    <a:p>
                      <a:pPr algn="l" defTabSz="457200">
                        <a:lnSpc>
                          <a:spcPct val="100000"/>
                        </a:lnSpc>
                        <a:spcBef>
                          <a:spcPct val="0"/>
                        </a:spcBef>
                        <a:spcAft>
                          <a:spcPct val="0"/>
                        </a:spcAft>
                      </a:pPr>
                      <a:r>
                        <a:rPr sz="1000" b="1">
                          <a:solidFill>
                            <a:srgbClr val="000000"/>
                          </a:solidFill>
                          <a:latin typeface="Arial"/>
                          <a:ea typeface="Arial"/>
                        </a:rPr>
                        <a:t>Efficiency ratio</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60.1%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58.5%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61.4%	</a:t>
                      </a:r>
                    </a:p>
                  </a:txBody>
                  <a:tcPr marL="0" marR="9144" marT="0" marB="18288" anchor="b">
                    <a:lnL w="0"/>
                    <a:lnR w="0"/>
                    <a:lnT w="0"/>
                    <a:lnB w="0"/>
                    <a:noFill/>
                  </a:tcPr>
                </a:tc>
                <a:extLst>
                  <a:ext uri="{0D108BD9-81ED-4DB2-BD59-A6C34878D82A}">
                    <a16:rowId xmlns:a16="http://schemas.microsoft.com/office/drawing/2014/main" val="10019"/>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34721" y="2347976"/>
            <a:ext cx="7935976" cy="398653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434721" y="2347976"/>
            <a:ext cx="7935976" cy="3986530"/>
          </a:xfrm>
          <a:prstGeom prst="rect">
            <a:avLst/>
          </a:prstGeom>
        </p:spPr>
      </p:pic>
      <p:sp>
        <p:nvSpPr>
          <p:cNvPr id="4" name="New shape"/>
          <p:cNvSpPr/>
          <p:nvPr/>
        </p:nvSpPr>
        <p:spPr>
          <a:xfrm>
            <a:off x="261112" y="25908"/>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497F"/>
                </a:solidFill>
                <a:latin typeface="Arial"/>
                <a:ea typeface="Arial"/>
              </a:rPr>
              <a:t>NONINTEREST-BEARING DEPOSIT MIX TREND HAS INCREASED OVER TIME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5C9132B-E194-4092-91AF-8BAD21892509}" type="slidenum">
              <a:rPr sz="1200">
                <a:solidFill>
                  <a:srgbClr val="FFFFFF"/>
                </a:solidFill>
                <a:latin typeface="Arial"/>
                <a:ea typeface="Arial"/>
              </a:rPr>
              <a:t>7</a:t>
            </a:fld>
            <a:endParaRPr sz="1200">
              <a:solidFill>
                <a:srgbClr val="FFFFFF"/>
              </a:solidFill>
              <a:latin typeface="Arial"/>
              <a:ea typeface="Arial"/>
            </a:endParaRPr>
          </a:p>
        </p:txBody>
      </p:sp>
      <p:sp>
        <p:nvSpPr>
          <p:cNvPr id="6" name="New shape"/>
          <p:cNvSpPr/>
          <p:nvPr/>
        </p:nvSpPr>
        <p:spPr>
          <a:xfrm>
            <a:off x="434721" y="1079373"/>
            <a:ext cx="7935976" cy="142278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434721" y="1079373"/>
            <a:ext cx="7935976" cy="1422781"/>
          </a:xfrm>
          <a:prstGeom prst="rect">
            <a:avLst/>
          </a:prstGeom>
        </p:spPr>
      </p:pic>
      <p:sp>
        <p:nvSpPr>
          <p:cNvPr id="8" name="New shape"/>
          <p:cNvSpPr/>
          <p:nvPr/>
        </p:nvSpPr>
        <p:spPr>
          <a:xfrm>
            <a:off x="1282065" y="6334506"/>
            <a:ext cx="7769860" cy="48653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1282065" y="6334506"/>
            <a:ext cx="7769860" cy="486537"/>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9108" y="80137"/>
            <a:ext cx="8419338" cy="7016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NET INTEREST INCOME AND MARGIN</a:t>
            </a:r>
          </a:p>
        </p:txBody>
      </p:sp>
      <p:sp>
        <p:nvSpPr>
          <p:cNvPr id="3" name="New shape"/>
          <p:cNvSpPr/>
          <p:nvPr/>
        </p:nvSpPr>
        <p:spPr>
          <a:xfrm>
            <a:off x="414528" y="627380"/>
            <a:ext cx="4024249"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Net Interest Income &amp; Net Interest Margin</a:t>
            </a:r>
          </a:p>
        </p:txBody>
      </p:sp>
      <p:sp>
        <p:nvSpPr>
          <p:cNvPr id="4" name="New shape"/>
          <p:cNvSpPr/>
          <p:nvPr/>
        </p:nvSpPr>
        <p:spPr>
          <a:xfrm>
            <a:off x="5080889" y="626618"/>
            <a:ext cx="3842258" cy="277749"/>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Average Interest-Earning Assets &amp; Yields</a:t>
            </a:r>
          </a:p>
        </p:txBody>
      </p:sp>
      <p:sp>
        <p:nvSpPr>
          <p:cNvPr id="5" name="New shape"/>
          <p:cNvSpPr/>
          <p:nvPr/>
        </p:nvSpPr>
        <p:spPr>
          <a:xfrm>
            <a:off x="5042281" y="2963164"/>
            <a:ext cx="40162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Average Deposits and Borrowings &amp; Other &amp; Cost of Funds</a:t>
            </a:r>
          </a:p>
        </p:txBody>
      </p:sp>
      <p:sp>
        <p:nvSpPr>
          <p:cNvPr id="6" name="New shape"/>
          <p:cNvSpPr/>
          <p:nvPr/>
        </p:nvSpPr>
        <p:spPr>
          <a:xfrm>
            <a:off x="414528" y="877062"/>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MILLIONS)</a:t>
            </a:r>
          </a:p>
        </p:txBody>
      </p:sp>
      <p:sp>
        <p:nvSpPr>
          <p:cNvPr id="7" name="New shape"/>
          <p:cNvSpPr/>
          <p:nvPr/>
        </p:nvSpPr>
        <p:spPr>
          <a:xfrm>
            <a:off x="5080889" y="877062"/>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BILLIONS)</a:t>
            </a:r>
          </a:p>
        </p:txBody>
      </p:sp>
      <p:sp>
        <p:nvSpPr>
          <p:cNvPr id="8" name="New shape"/>
          <p:cNvSpPr/>
          <p:nvPr/>
        </p:nvSpPr>
        <p:spPr>
          <a:xfrm>
            <a:off x="5194046" y="3182874"/>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BILLIONS)</a:t>
            </a:r>
          </a:p>
        </p:txBody>
      </p:sp>
      <p:sp>
        <p:nvSpPr>
          <p:cNvPr id="9"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C536E86-749E-404C-A85A-C59ACC2C3EE8}" type="slidenum">
              <a:rPr sz="1200">
                <a:solidFill>
                  <a:srgbClr val="FFFFFF"/>
                </a:solidFill>
                <a:latin typeface="Arial"/>
                <a:ea typeface="Arial"/>
              </a:rPr>
              <a:t>8</a:t>
            </a:fld>
            <a:endParaRPr sz="1200">
              <a:solidFill>
                <a:srgbClr val="FFFFFF"/>
              </a:solidFill>
              <a:latin typeface="Arial"/>
              <a:ea typeface="Arial"/>
            </a:endParaRPr>
          </a:p>
        </p:txBody>
      </p:sp>
      <p:sp>
        <p:nvSpPr>
          <p:cNvPr id="10" name="New shape"/>
          <p:cNvSpPr/>
          <p:nvPr/>
        </p:nvSpPr>
        <p:spPr>
          <a:xfrm>
            <a:off x="5177536" y="3240151"/>
            <a:ext cx="3880993" cy="327456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2"/>
          <a:stretch>
            <a:fillRect/>
          </a:stretch>
        </p:blipFill>
        <p:spPr>
          <a:xfrm>
            <a:off x="5177536" y="3240151"/>
            <a:ext cx="3880993" cy="3274568"/>
          </a:xfrm>
          <a:prstGeom prst="rect">
            <a:avLst/>
          </a:prstGeom>
        </p:spPr>
      </p:pic>
      <p:sp>
        <p:nvSpPr>
          <p:cNvPr id="12" name="New shape"/>
          <p:cNvSpPr/>
          <p:nvPr/>
        </p:nvSpPr>
        <p:spPr>
          <a:xfrm>
            <a:off x="100711" y="1004062"/>
            <a:ext cx="5076825" cy="53935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3"/>
          <a:stretch>
            <a:fillRect/>
          </a:stretch>
        </p:blipFill>
        <p:spPr>
          <a:xfrm>
            <a:off x="100711" y="1004062"/>
            <a:ext cx="5076825" cy="5393563"/>
          </a:xfrm>
          <a:prstGeom prst="rect">
            <a:avLst/>
          </a:prstGeom>
        </p:spPr>
      </p:pic>
      <p:sp>
        <p:nvSpPr>
          <p:cNvPr id="14" name="New shape"/>
          <p:cNvSpPr/>
          <p:nvPr/>
        </p:nvSpPr>
        <p:spPr>
          <a:xfrm>
            <a:off x="5120386" y="1004062"/>
            <a:ext cx="3838575" cy="20975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4"/>
          <a:stretch>
            <a:fillRect/>
          </a:stretch>
        </p:blipFill>
        <p:spPr>
          <a:xfrm>
            <a:off x="5120386" y="1004062"/>
            <a:ext cx="3838575" cy="209753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90525" y="148717"/>
            <a:ext cx="7315200" cy="60845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ASSET QUALITY </a:t>
            </a:r>
          </a:p>
          <a:p>
            <a:pPr algn="l" defTabSz="457200">
              <a:lnSpc>
                <a:spcPct val="90000"/>
              </a:lnSpc>
              <a:spcBef>
                <a:spcPct val="0"/>
              </a:spcBef>
              <a:spcAft>
                <a:spcPct val="0"/>
              </a:spcAft>
            </a:pPr>
            <a:r>
              <a:rPr sz="1000" b="1">
                <a:solidFill>
                  <a:srgbClr val="004689"/>
                </a:solidFill>
                <a:latin typeface="Arial"/>
                <a:ea typeface="Arial"/>
              </a:rPr>
              <a:t>(DOLLARS IN MILLIONS)</a:t>
            </a:r>
          </a:p>
        </p:txBody>
      </p:sp>
      <p:sp>
        <p:nvSpPr>
          <p:cNvPr id="3" name="New shape"/>
          <p:cNvSpPr/>
          <p:nvPr/>
        </p:nvSpPr>
        <p:spPr>
          <a:xfrm>
            <a:off x="322707" y="884301"/>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Provision for Credit Losses</a:t>
            </a:r>
          </a:p>
        </p:txBody>
      </p:sp>
      <p:sp>
        <p:nvSpPr>
          <p:cNvPr id="4" name="New shape"/>
          <p:cNvSpPr/>
          <p:nvPr/>
        </p:nvSpPr>
        <p:spPr>
          <a:xfrm>
            <a:off x="4891913" y="88392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Non-Performing Loans (NPLs) &amp; NPLs to Loans</a:t>
            </a:r>
          </a:p>
        </p:txBody>
      </p:sp>
      <p:sp>
        <p:nvSpPr>
          <p:cNvPr id="5" name="New shape"/>
          <p:cNvSpPr/>
          <p:nvPr/>
        </p:nvSpPr>
        <p:spPr>
          <a:xfrm>
            <a:off x="4716399" y="3652774"/>
            <a:ext cx="4408424" cy="25304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245999" y="3365500"/>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Net Charge-offs (NCOs) and NCOs to Average Loans</a:t>
            </a:r>
          </a:p>
        </p:txBody>
      </p:sp>
      <p:sp>
        <p:nvSpPr>
          <p:cNvPr id="7" name="New shape"/>
          <p:cNvSpPr/>
          <p:nvPr/>
        </p:nvSpPr>
        <p:spPr>
          <a:xfrm>
            <a:off x="4891913" y="337058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ACL</a:t>
            </a:r>
            <a:r>
              <a:rPr sz="1200" b="1" baseline="30000">
                <a:solidFill>
                  <a:srgbClr val="000000"/>
                </a:solidFill>
                <a:latin typeface="Calibri"/>
                <a:ea typeface="Calibri"/>
              </a:rPr>
              <a:t>(2)</a:t>
            </a:r>
            <a:r>
              <a:rPr sz="1200" b="1">
                <a:solidFill>
                  <a:srgbClr val="000000"/>
                </a:solidFill>
                <a:latin typeface="Calibri"/>
                <a:ea typeface="Calibri"/>
              </a:rPr>
              <a:t> to NPLs &amp; Loans</a:t>
            </a:r>
          </a:p>
        </p:txBody>
      </p:sp>
      <p:sp>
        <p:nvSpPr>
          <p:cNvPr id="8" name="New shape"/>
          <p:cNvSpPr/>
          <p:nvPr/>
        </p:nvSpPr>
        <p:spPr>
          <a:xfrm>
            <a:off x="175895" y="3623437"/>
            <a:ext cx="4252849" cy="25700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9" name="New shape"/>
          <p:cNvSpPr/>
          <p:nvPr/>
        </p:nvSpPr>
        <p:spPr>
          <a:xfrm>
            <a:off x="303149" y="1086612"/>
            <a:ext cx="3697224" cy="1949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10"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7000920-6F7C-4668-9305-93000DAD8DF6}" type="slidenum">
              <a:rPr sz="1200">
                <a:solidFill>
                  <a:srgbClr val="FFFFFF"/>
                </a:solidFill>
                <a:latin typeface="Arial"/>
                <a:ea typeface="Arial"/>
              </a:rPr>
              <a:t>9</a:t>
            </a:fld>
            <a:endParaRPr sz="1200">
              <a:solidFill>
                <a:srgbClr val="FFFFFF"/>
              </a:solidFill>
              <a:latin typeface="Arial"/>
              <a:ea typeface="Arial"/>
            </a:endParaRPr>
          </a:p>
        </p:txBody>
      </p:sp>
      <p:sp>
        <p:nvSpPr>
          <p:cNvPr id="11" name="New shape"/>
          <p:cNvSpPr/>
          <p:nvPr/>
        </p:nvSpPr>
        <p:spPr>
          <a:xfrm>
            <a:off x="1531874" y="6376670"/>
            <a:ext cx="7372350" cy="55829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12700" algn="l" defTabSz="457200">
              <a:lnSpc>
                <a:spcPct val="100000"/>
              </a:lnSpc>
              <a:spcBef>
                <a:spcPct val="0"/>
              </a:spcBef>
              <a:spcAft>
                <a:spcPct val="0"/>
              </a:spcAft>
            </a:pPr>
            <a:r>
              <a:rPr sz="800" i="1">
                <a:solidFill>
                  <a:srgbClr val="000000"/>
                </a:solidFill>
                <a:latin typeface="Calibri"/>
                <a:ea typeface="Calibri"/>
              </a:rPr>
              <a:t>(1) Includes the CECL Day 1 provision for credit losses of $8.0 million for the acquired Prudential Bancorp, Inc. loan portfolio.</a:t>
            </a:r>
          </a:p>
          <a:p>
            <a:pPr marL="0" indent="12700" algn="l" defTabSz="457200">
              <a:lnSpc>
                <a:spcPct val="100000"/>
              </a:lnSpc>
              <a:spcBef>
                <a:spcPct val="0"/>
              </a:spcBef>
              <a:spcAft>
                <a:spcPct val="0"/>
              </a:spcAft>
            </a:pPr>
            <a:r>
              <a:rPr sz="800" i="1">
                <a:solidFill>
                  <a:srgbClr val="000000"/>
                </a:solidFill>
                <a:latin typeface="Calibri"/>
                <a:ea typeface="Calibri"/>
              </a:rPr>
              <a:t>(2) The allowance for credit losses (“ACL”) relates specifically to "Loans, net of unearned income" and does not include reserves related to off-balance-sheet credit exposures.</a:t>
            </a:r>
          </a:p>
          <a:p>
            <a:pPr marL="0" indent="12700" algn="l" defTabSz="457200">
              <a:lnSpc>
                <a:spcPct val="100000"/>
              </a:lnSpc>
              <a:spcBef>
                <a:spcPct val="0"/>
              </a:spcBef>
              <a:spcAft>
                <a:spcPct val="0"/>
              </a:spcAft>
            </a:pPr>
            <a:endParaRPr sz="800" i="1">
              <a:solidFill>
                <a:srgbClr val="000000"/>
              </a:solidFill>
              <a:latin typeface="Calibri"/>
              <a:ea typeface="Calibri"/>
            </a:endParaRPr>
          </a:p>
          <a:p>
            <a:pPr marL="0" algn="l" defTabSz="457200">
              <a:lnSpc>
                <a:spcPct val="100000"/>
              </a:lnSpc>
              <a:spcBef>
                <a:spcPct val="0"/>
              </a:spcBef>
              <a:spcAft>
                <a:spcPct val="0"/>
              </a:spcAft>
            </a:pPr>
            <a:endParaRPr sz="1000" i="1">
              <a:solidFill>
                <a:srgbClr val="000000"/>
              </a:solidFill>
              <a:latin typeface="Calibri"/>
              <a:ea typeface="Calibri"/>
            </a:endParaRPr>
          </a:p>
        </p:txBody>
      </p:sp>
      <p:sp>
        <p:nvSpPr>
          <p:cNvPr id="12" name="New shape"/>
          <p:cNvSpPr/>
          <p:nvPr/>
        </p:nvSpPr>
        <p:spPr>
          <a:xfrm>
            <a:off x="0" y="1288415"/>
            <a:ext cx="4428871" cy="2076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2"/>
          <a:stretch>
            <a:fillRect/>
          </a:stretch>
        </p:blipFill>
        <p:spPr>
          <a:xfrm>
            <a:off x="0" y="1288415"/>
            <a:ext cx="4428871" cy="2076450"/>
          </a:xfrm>
          <a:prstGeom prst="rect">
            <a:avLst/>
          </a:prstGeom>
        </p:spPr>
      </p:pic>
      <p:sp>
        <p:nvSpPr>
          <p:cNvPr id="14" name="New shape"/>
          <p:cNvSpPr/>
          <p:nvPr/>
        </p:nvSpPr>
        <p:spPr>
          <a:xfrm>
            <a:off x="4863211" y="1288415"/>
            <a:ext cx="4261612" cy="21423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3"/>
          <a:stretch>
            <a:fillRect/>
          </a:stretch>
        </p:blipFill>
        <p:spPr>
          <a:xfrm>
            <a:off x="4863211" y="1288415"/>
            <a:ext cx="4261612" cy="2142363"/>
          </a:xfrm>
          <a:prstGeom prst="rect">
            <a:avLst/>
          </a:prstGeom>
        </p:spPr>
      </p:pic>
      <p:sp>
        <p:nvSpPr>
          <p:cNvPr id="16" name="New shape"/>
          <p:cNvSpPr/>
          <p:nvPr/>
        </p:nvSpPr>
        <p:spPr>
          <a:xfrm>
            <a:off x="0" y="3652774"/>
            <a:ext cx="4572000" cy="272389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7" name="New picture"/>
          <p:cNvPicPr/>
          <p:nvPr/>
        </p:nvPicPr>
        <p:blipFill>
          <a:blip r:embed="rId4"/>
          <a:stretch>
            <a:fillRect/>
          </a:stretch>
        </p:blipFill>
        <p:spPr>
          <a:xfrm>
            <a:off x="0" y="3652774"/>
            <a:ext cx="4572000" cy="2723896"/>
          </a:xfrm>
          <a:prstGeom prst="rect">
            <a:avLst/>
          </a:prstGeom>
        </p:spPr>
      </p:pic>
      <p:sp>
        <p:nvSpPr>
          <p:cNvPr id="18" name="New shape"/>
          <p:cNvSpPr/>
          <p:nvPr/>
        </p:nvSpPr>
        <p:spPr>
          <a:xfrm>
            <a:off x="4863211" y="3764407"/>
            <a:ext cx="4261612" cy="242912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9" name="New picture"/>
          <p:cNvPicPr/>
          <p:nvPr/>
        </p:nvPicPr>
        <p:blipFill>
          <a:blip r:embed="rId5"/>
          <a:stretch>
            <a:fillRect/>
          </a:stretch>
        </p:blipFill>
        <p:spPr>
          <a:xfrm>
            <a:off x="4863211" y="3764407"/>
            <a:ext cx="4261612" cy="2429129"/>
          </a:xfrm>
          <a:prstGeom prst="rect">
            <a:avLst/>
          </a:prstGeom>
        </p:spPr>
      </p:pic>
      <p:sp>
        <p:nvSpPr>
          <p:cNvPr id="20" name="New shape"/>
          <p:cNvSpPr/>
          <p:nvPr/>
        </p:nvSpPr>
        <p:spPr>
          <a:xfrm>
            <a:off x="3277362" y="1365250"/>
            <a:ext cx="914400" cy="9144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21" name="New shape"/>
          <p:cNvSpPr/>
          <p:nvPr/>
        </p:nvSpPr>
        <p:spPr>
          <a:xfrm>
            <a:off x="1706880" y="2938145"/>
            <a:ext cx="317500" cy="31496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800">
                <a:solidFill>
                  <a:srgbClr val="000000"/>
                </a:solidFill>
                <a:latin typeface="Calibri"/>
                <a:ea typeface="Calibri"/>
              </a:rPr>
              <a:t>(1)</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4.247.162"/>
  <p:tag name="AS_RELEASE_DATE" val="2023.03.31"/>
  <p:tag name="AS_TITLE" val="Aspose.Slides for Java"/>
  <p:tag name="AS_VERSION" val="2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2763</Words>
  <Application>Microsoft Office PowerPoint</Application>
  <PresentationFormat>On-screen Show (4:3)</PresentationFormat>
  <Paragraphs>496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99.2 6.30.23 Earnings CC Slides</dc:title>
  <dc:creator>Ehrhart, Yar</dc:creator>
  <cp:lastModifiedBy>Yaroslav Ehrhart</cp:lastModifiedBy>
  <cp:revision>2</cp:revision>
  <cp:lastPrinted>2023-07-18T16:15:42Z</cp:lastPrinted>
  <dcterms:created xsi:type="dcterms:W3CDTF">2023-07-18T16:15:42Z</dcterms:created>
  <dcterms:modified xsi:type="dcterms:W3CDTF">2023-07-18T16:17:27Z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