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tags/tag156.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handoutMasterIdLst>
    <p:handoutMasterId r:id="rId12"/>
  </p:handoutMasterIdLst>
  <p:sldIdLst>
    <p:sldId id="452" r:id="rId2"/>
    <p:sldId id="473" r:id="rId3"/>
    <p:sldId id="475" r:id="rId4"/>
    <p:sldId id="467" r:id="rId5"/>
    <p:sldId id="471" r:id="rId6"/>
    <p:sldId id="457" r:id="rId7"/>
    <p:sldId id="470" r:id="rId8"/>
    <p:sldId id="468" r:id="rId9"/>
    <p:sldId id="466" r:id="rId10"/>
  </p:sldIdLst>
  <p:sldSz cx="10058400" cy="7772400"/>
  <p:notesSz cx="7010400" cy="9223375"/>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71DE23-B574-45DF-B71E-7616F45FF4A9}">
          <p14:sldIdLst>
            <p14:sldId id="452"/>
            <p14:sldId id="473"/>
            <p14:sldId id="475"/>
            <p14:sldId id="467"/>
            <p14:sldId id="471"/>
            <p14:sldId id="457"/>
            <p14:sldId id="470"/>
            <p14:sldId id="468"/>
            <p14:sldId id="466"/>
          </p14:sldIdLst>
        </p14:section>
      </p14:sectionLst>
    </p:ext>
    <p:ext uri="{EFAFB233-063F-42B5-8137-9DF3F51BA10A}">
      <p15:sldGuideLst xmlns:p15="http://schemas.microsoft.com/office/powerpoint/2012/main">
        <p15:guide id="1" orient="horz" pos="6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5A"/>
    <a:srgbClr val="00539B"/>
    <a:srgbClr val="0077E1"/>
    <a:srgbClr val="FFC000"/>
    <a:srgbClr val="D50F0F"/>
    <a:srgbClr val="D4EBFF"/>
    <a:srgbClr val="ED7D31"/>
    <a:srgbClr val="008ED4"/>
    <a:srgbClr val="035616"/>
    <a:srgbClr val="166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90" autoAdjust="0"/>
    <p:restoredTop sz="94660"/>
  </p:normalViewPr>
  <p:slideViewPr>
    <p:cSldViewPr snapToGrid="0">
      <p:cViewPr varScale="1">
        <p:scale>
          <a:sx n="101" d="100"/>
          <a:sy n="101" d="100"/>
        </p:scale>
        <p:origin x="1488" y="108"/>
      </p:cViewPr>
      <p:guideLst>
        <p:guide orient="horz" pos="648"/>
        <p:guide pos="3168"/>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35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41455380272166"/>
          <c:y val="0.11328731946453488"/>
          <c:w val="0.89726034645669295"/>
          <c:h val="0.74926587056560401"/>
        </c:manualLayout>
      </c:layout>
      <c:barChart>
        <c:barDir val="col"/>
        <c:grouping val="clustered"/>
        <c:varyColors val="0"/>
        <c:ser>
          <c:idx val="0"/>
          <c:order val="0"/>
          <c:tx>
            <c:strRef>
              <c:f>Sheet1!$B$2</c:f>
              <c:strCache>
                <c:ptCount val="1"/>
                <c:pt idx="0">
                  <c:v>Loans Yield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c:spPr>
          <c:invertIfNegative val="0"/>
          <c:dPt>
            <c:idx val="0"/>
            <c:invertIfNegative val="0"/>
            <c:bubble3D val="0"/>
            <c:spPr>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c:spPr>
            <c:extLst>
              <c:ext xmlns:c16="http://schemas.microsoft.com/office/drawing/2014/chart" uri="{C3380CC4-5D6E-409C-BE32-E72D297353CC}">
                <c16:uniqueId val="{00000001-73D2-44C4-B981-6D9FB51EAC0A}"/>
              </c:ext>
            </c:extLst>
          </c:dPt>
          <c:dPt>
            <c:idx val="1"/>
            <c:invertIfNegative val="0"/>
            <c:bubble3D val="0"/>
            <c:spPr>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c:spPr>
            <c:extLst>
              <c:ext xmlns:c16="http://schemas.microsoft.com/office/drawing/2014/chart" uri="{C3380CC4-5D6E-409C-BE32-E72D297353CC}">
                <c16:uniqueId val="{00000003-73D2-44C4-B981-6D9FB51EAC0A}"/>
              </c:ext>
            </c:extLst>
          </c:dPt>
          <c:dPt>
            <c:idx val="2"/>
            <c:invertIfNegative val="0"/>
            <c:bubble3D val="0"/>
            <c:spPr>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c:spPr>
            <c:extLst>
              <c:ext xmlns:c16="http://schemas.microsoft.com/office/drawing/2014/chart" uri="{C3380CC4-5D6E-409C-BE32-E72D297353CC}">
                <c16:uniqueId val="{00000005-73D2-44C4-B981-6D9FB51EAC0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Sheet1!$A$10:$A$12</c:f>
              <c:strCache>
                <c:ptCount val="3"/>
                <c:pt idx="0">
                  <c:v>2022Q2</c:v>
                </c:pt>
                <c:pt idx="1">
                  <c:v>2023Q1</c:v>
                </c:pt>
                <c:pt idx="2">
                  <c:v>2023Q2</c:v>
                </c:pt>
              </c:strCache>
            </c:strRef>
          </c:cat>
          <c:val>
            <c:numRef>
              <c:f>Sheet1!$B$10:$B$12</c:f>
              <c:numCache>
                <c:formatCode>0.00%</c:formatCode>
                <c:ptCount val="3"/>
                <c:pt idx="0">
                  <c:v>4.7600000000000003E-2</c:v>
                </c:pt>
                <c:pt idx="1">
                  <c:v>5.16E-2</c:v>
                </c:pt>
                <c:pt idx="2">
                  <c:v>5.2600000000000001E-2</c:v>
                </c:pt>
              </c:numCache>
            </c:numRef>
          </c:val>
          <c:extLst>
            <c:ext xmlns:c16="http://schemas.microsoft.com/office/drawing/2014/chart" uri="{C3380CC4-5D6E-409C-BE32-E72D297353CC}">
              <c16:uniqueId val="{0000000A-73D2-44C4-B981-6D9FB51EAC0A}"/>
            </c:ext>
          </c:extLst>
        </c:ser>
        <c:ser>
          <c:idx val="1"/>
          <c:order val="1"/>
          <c:tx>
            <c:strRef>
              <c:f>Sheet1!$C$2</c:f>
              <c:strCache>
                <c:ptCount val="1"/>
                <c:pt idx="0">
                  <c:v>Securities Yield</c:v>
                </c:pt>
              </c:strCache>
            </c:strRef>
          </c:tx>
          <c:spPr>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Sheet1!$A$10:$A$12</c:f>
              <c:strCache>
                <c:ptCount val="3"/>
                <c:pt idx="0">
                  <c:v>2022Q2</c:v>
                </c:pt>
                <c:pt idx="1">
                  <c:v>2023Q1</c:v>
                </c:pt>
                <c:pt idx="2">
                  <c:v>2023Q2</c:v>
                </c:pt>
              </c:strCache>
            </c:strRef>
          </c:cat>
          <c:val>
            <c:numRef>
              <c:f>Sheet1!$C$10:$C$12</c:f>
              <c:numCache>
                <c:formatCode>0.00%</c:formatCode>
                <c:ptCount val="3"/>
                <c:pt idx="0">
                  <c:v>2.4E-2</c:v>
                </c:pt>
                <c:pt idx="1">
                  <c:v>4.53E-2</c:v>
                </c:pt>
                <c:pt idx="2">
                  <c:v>4.4900000000000002E-2</c:v>
                </c:pt>
              </c:numCache>
            </c:numRef>
          </c:val>
          <c:extLst>
            <c:ext xmlns:c16="http://schemas.microsoft.com/office/drawing/2014/chart" uri="{C3380CC4-5D6E-409C-BE32-E72D297353CC}">
              <c16:uniqueId val="{0000000B-73D2-44C4-B981-6D9FB51EAC0A}"/>
            </c:ext>
          </c:extLst>
        </c:ser>
        <c:dLbls>
          <c:dLblPos val="outEnd"/>
          <c:showLegendKey val="0"/>
          <c:showVal val="1"/>
          <c:showCatName val="0"/>
          <c:showSerName val="0"/>
          <c:showPercent val="0"/>
          <c:showBubbleSize val="0"/>
        </c:dLbls>
        <c:gapWidth val="100"/>
        <c:overlap val="-24"/>
        <c:axId val="933384991"/>
        <c:axId val="568722479"/>
      </c:barChart>
      <c:catAx>
        <c:axId val="9333849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max val="6.0000000000000012E-2"/>
          <c:min val="0"/>
        </c:scaling>
        <c:delete val="1"/>
        <c:axPos val="l"/>
        <c:numFmt formatCode="0.00%" sourceLinked="1"/>
        <c:majorTickMark val="none"/>
        <c:minorTickMark val="none"/>
        <c:tickLblPos val="nextTo"/>
        <c:crossAx val="933384991"/>
        <c:crosses val="autoZero"/>
        <c:crossBetween val="between"/>
        <c:majorUnit val="5"/>
      </c:valAx>
      <c:spPr>
        <a:noFill/>
        <a:ln>
          <a:noFill/>
        </a:ln>
        <a:effectLst>
          <a:glow rad="127000">
            <a:schemeClr val="accent1">
              <a:alpha val="95000"/>
            </a:schemeClr>
          </a:glow>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73957171662555"/>
          <c:y val="5.5999289084743685E-2"/>
          <c:w val="0.89726034645669295"/>
          <c:h val="0.74926587056560401"/>
        </c:manualLayout>
      </c:layout>
      <c:barChart>
        <c:barDir val="col"/>
        <c:grouping val="clustered"/>
        <c:varyColors val="0"/>
        <c:ser>
          <c:idx val="0"/>
          <c:order val="0"/>
          <c:tx>
            <c:strRef>
              <c:f>Sheet1!$B$2</c:f>
              <c:strCache>
                <c:ptCount val="1"/>
                <c:pt idx="0">
                  <c:v>Diluted Earnings per share</c:v>
                </c:pt>
              </c:strCache>
            </c:strRef>
          </c:tx>
          <c:spPr>
            <a:solidFill>
              <a:srgbClr val="0077E1">
                <a:alpha val="89804"/>
              </a:srgbClr>
            </a:solidFill>
            <a:ln>
              <a:noFill/>
            </a:ln>
            <a:effectLst>
              <a:outerShdw blurRad="57150" dist="19050" dir="5400000" algn="ctr" rotWithShape="0">
                <a:srgbClr val="000000">
                  <a:alpha val="63000"/>
                </a:srgbClr>
              </a:outerShdw>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2022Q2</c:v>
                </c:pt>
                <c:pt idx="1">
                  <c:v>2023Q1</c:v>
                </c:pt>
                <c:pt idx="2">
                  <c:v>2023Q2</c:v>
                </c:pt>
              </c:strCache>
            </c:strRef>
          </c:cat>
          <c:val>
            <c:numRef>
              <c:f>Sheet1!$B$7:$B$9</c:f>
              <c:numCache>
                <c:formatCode>"$"#,##0_);[Red]\("$"#,##0\)</c:formatCode>
                <c:ptCount val="3"/>
                <c:pt idx="0">
                  <c:v>0.27</c:v>
                </c:pt>
                <c:pt idx="1">
                  <c:v>0.26</c:v>
                </c:pt>
                <c:pt idx="2">
                  <c:v>0.24</c:v>
                </c:pt>
              </c:numCache>
            </c:numRef>
          </c:val>
          <c:extLst>
            <c:ext xmlns:c16="http://schemas.microsoft.com/office/drawing/2014/chart" uri="{C3380CC4-5D6E-409C-BE32-E72D297353CC}">
              <c16:uniqueId val="{00000000-1346-44B9-8441-E05E8DDCA84A}"/>
            </c:ext>
          </c:extLst>
        </c:ser>
        <c:dLbls>
          <c:showLegendKey val="0"/>
          <c:showVal val="0"/>
          <c:showCatName val="0"/>
          <c:showSerName val="0"/>
          <c:showPercent val="0"/>
          <c:showBubbleSize val="0"/>
        </c:dLbls>
        <c:gapWidth val="100"/>
        <c:overlap val="-25"/>
        <c:axId val="933384991"/>
        <c:axId val="568722479"/>
      </c:barChart>
      <c:catAx>
        <c:axId val="9333849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max val="0.4"/>
          <c:min val="1.0000000000000002E-3"/>
        </c:scaling>
        <c:delete val="0"/>
        <c:axPos val="l"/>
        <c:numFmt formatCode="&quot;$&quot;#,##0.00_);\(&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3384991"/>
        <c:crosses val="autoZero"/>
        <c:crossBetween val="between"/>
        <c:majorUnit val="0.1"/>
        <c:min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17111058542577E-2"/>
          <c:y val="0.11471982994530425"/>
          <c:w val="0.89726034645669295"/>
          <c:h val="0.74926587056560401"/>
        </c:manualLayout>
      </c:layout>
      <c:barChart>
        <c:barDir val="col"/>
        <c:grouping val="clustered"/>
        <c:varyColors val="0"/>
        <c:ser>
          <c:idx val="0"/>
          <c:order val="0"/>
          <c:tx>
            <c:strRef>
              <c:f>Sheet1!$B$2</c:f>
              <c:strCache>
                <c:ptCount val="1"/>
                <c:pt idx="0">
                  <c:v>Tangible Book Value</c:v>
                </c:pt>
              </c:strCache>
            </c:strRef>
          </c:tx>
          <c:spPr>
            <a:solidFill>
              <a:srgbClr val="00245A">
                <a:alpha val="89804"/>
              </a:srgbClr>
            </a:solidFill>
            <a:ln>
              <a:noFill/>
            </a:ln>
            <a:effectLst>
              <a:outerShdw blurRad="57150" dist="19050" dir="5400000" algn="ctr" rotWithShape="0">
                <a:srgbClr val="000000">
                  <a:alpha val="63000"/>
                </a:srgbClr>
              </a:outerShdw>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2022Q2</c:v>
                </c:pt>
                <c:pt idx="1">
                  <c:v>2023Q1</c:v>
                </c:pt>
                <c:pt idx="2">
                  <c:v>2023Q2</c:v>
                </c:pt>
              </c:strCache>
            </c:strRef>
          </c:cat>
          <c:val>
            <c:numRef>
              <c:f>Sheet1!$B$7:$B$9</c:f>
              <c:numCache>
                <c:formatCode>"$"#,##0_);[Red]\("$"#,##0\)</c:formatCode>
                <c:ptCount val="3"/>
                <c:pt idx="0">
                  <c:v>14.57</c:v>
                </c:pt>
                <c:pt idx="1">
                  <c:v>15.2</c:v>
                </c:pt>
                <c:pt idx="2">
                  <c:v>15.47</c:v>
                </c:pt>
              </c:numCache>
            </c:numRef>
          </c:val>
          <c:extLst>
            <c:ext xmlns:c16="http://schemas.microsoft.com/office/drawing/2014/chart" uri="{C3380CC4-5D6E-409C-BE32-E72D297353CC}">
              <c16:uniqueId val="{00000000-E825-479E-A0BA-4EC60613DBCF}"/>
            </c:ext>
          </c:extLst>
        </c:ser>
        <c:dLbls>
          <c:showLegendKey val="0"/>
          <c:showVal val="0"/>
          <c:showCatName val="0"/>
          <c:showSerName val="0"/>
          <c:showPercent val="0"/>
          <c:showBubbleSize val="0"/>
        </c:dLbls>
        <c:gapWidth val="100"/>
        <c:overlap val="-25"/>
        <c:axId val="933384991"/>
        <c:axId val="568722479"/>
      </c:barChart>
      <c:catAx>
        <c:axId val="9333849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max val="15.5"/>
        </c:scaling>
        <c:delete val="0"/>
        <c:axPos val="l"/>
        <c:numFmt formatCode="&quot;$&quot;#,##0.00_);\(&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3384991"/>
        <c:crosses val="autoZero"/>
        <c:crossBetween val="between"/>
        <c:majorUnit val="0.25"/>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9483952918063"/>
          <c:y val="0.19625788963879517"/>
          <c:w val="0.65359030912062721"/>
          <c:h val="0.54311863360829893"/>
        </c:manualLayout>
      </c:layout>
      <c:pieChart>
        <c:varyColors val="1"/>
        <c:ser>
          <c:idx val="0"/>
          <c:order val="0"/>
          <c:tx>
            <c:strRef>
              <c:f>'Loan Portfolio'!$B$1</c:f>
              <c:strCache>
                <c:ptCount val="1"/>
                <c:pt idx="0">
                  <c:v>6/30/2023</c:v>
                </c:pt>
              </c:strCache>
            </c:strRef>
          </c:tx>
          <c:dPt>
            <c:idx val="0"/>
            <c:bubble3D val="0"/>
            <c:spPr>
              <a:solidFill>
                <a:srgbClr val="1F497D">
                  <a:lumMod val="50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940-4E4C-94E4-E76EF28D7336}"/>
              </c:ext>
            </c:extLst>
          </c:dPt>
          <c:dPt>
            <c:idx val="1"/>
            <c:bubble3D val="0"/>
            <c:spPr>
              <a:solidFill>
                <a:srgbClr val="0077E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940-4E4C-94E4-E76EF28D7336}"/>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940-4E4C-94E4-E76EF28D7336}"/>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F2F1-4C1A-B9EF-EF6ECBEEC41D}"/>
              </c:ext>
            </c:extLst>
          </c:dPt>
          <c:dLbls>
            <c:dLbl>
              <c:idx val="0"/>
              <c:layout>
                <c:manualLayout>
                  <c:x val="-6.0453546127208657E-2"/>
                  <c:y val="-0.18961575115610549"/>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3607629370160996"/>
                      <c:h val="0.10096530902387202"/>
                    </c:manualLayout>
                  </c15:layout>
                </c:ext>
                <c:ext xmlns:c16="http://schemas.microsoft.com/office/drawing/2014/chart" uri="{C3380CC4-5D6E-409C-BE32-E72D297353CC}">
                  <c16:uniqueId val="{00000001-E940-4E4C-94E4-E76EF28D7336}"/>
                </c:ext>
              </c:extLst>
            </c:dLbl>
            <c:dLbl>
              <c:idx val="1"/>
              <c:layout>
                <c:manualLayout>
                  <c:x val="0.31985025151963453"/>
                  <c:y val="6.0538331146106739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8720111112808409"/>
                      <c:h val="0.15552880108736408"/>
                    </c:manualLayout>
                  </c15:layout>
                </c:ext>
                <c:ext xmlns:c16="http://schemas.microsoft.com/office/drawing/2014/chart" uri="{C3380CC4-5D6E-409C-BE32-E72D297353CC}">
                  <c16:uniqueId val="{00000003-E940-4E4C-94E4-E76EF28D7336}"/>
                </c:ext>
              </c:extLst>
            </c:dLbl>
            <c:dLbl>
              <c:idx val="2"/>
              <c:layout>
                <c:manualLayout>
                  <c:x val="1.1750508503255478E-7"/>
                  <c:y val="-3.945014685664292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427168585720541"/>
                      <c:h val="0.14433332552180977"/>
                    </c:manualLayout>
                  </c15:layout>
                </c:ext>
                <c:ext xmlns:c16="http://schemas.microsoft.com/office/drawing/2014/chart" uri="{C3380CC4-5D6E-409C-BE32-E72D297353CC}">
                  <c16:uniqueId val="{00000005-E940-4E4C-94E4-E76EF28D7336}"/>
                </c:ext>
              </c:extLst>
            </c:dLbl>
            <c:dLbl>
              <c:idx val="3"/>
              <c:layout>
                <c:manualLayout>
                  <c:x val="3.7307746992751099E-2"/>
                  <c:y val="-1.98412698412698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723163894917546"/>
                      <c:h val="9.8251585739282596E-2"/>
                    </c:manualLayout>
                  </c15:layout>
                </c:ext>
                <c:ext xmlns:c16="http://schemas.microsoft.com/office/drawing/2014/chart" uri="{C3380CC4-5D6E-409C-BE32-E72D297353CC}">
                  <c16:uniqueId val="{00000000-F2F1-4C1A-B9EF-EF6ECBEEC41D}"/>
                </c:ext>
              </c:extLst>
            </c:dLbl>
            <c:spPr>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'Loan Portfolio'!$A$2:$A$5</c:f>
              <c:strCache>
                <c:ptCount val="4"/>
                <c:pt idx="0">
                  <c:v>Commercial real estate (owner occupied)</c:v>
                </c:pt>
                <c:pt idx="1">
                  <c:v>Commercial  real estate (non-owner occupied)</c:v>
                </c:pt>
                <c:pt idx="2">
                  <c:v>Residential mortgage 1-4 family</c:v>
                </c:pt>
                <c:pt idx="3">
                  <c:v>Construction, Land and AD</c:v>
                </c:pt>
              </c:strCache>
            </c:strRef>
          </c:cat>
          <c:val>
            <c:numRef>
              <c:f>'Loan Portfolio'!$B$2:$B$5</c:f>
              <c:numCache>
                <c:formatCode>_(* #,##0_);_(* \(#,##0\);_(* "-"??_);_(@_)</c:formatCode>
                <c:ptCount val="4"/>
                <c:pt idx="0" formatCode="_(&quot;$&quot;* #,##0_);_(&quot;$&quot;* \(#,##0\);_(&quot;$&quot;* &quot;&quot;_);_(@_)">
                  <c:v>162248</c:v>
                </c:pt>
                <c:pt idx="1">
                  <c:v>142280</c:v>
                </c:pt>
                <c:pt idx="2" formatCode="_(* #,##0_);_(* \(#,##0\);_(* &quot;—&quot;_);_(@_)">
                  <c:v>51976</c:v>
                </c:pt>
                <c:pt idx="3" formatCode="_(* #,##0_);_(* \(#,##0\);_(* &quot;—&quot;_);_(@_)">
                  <c:v>42028</c:v>
                </c:pt>
              </c:numCache>
            </c:numRef>
          </c:val>
          <c:extLst>
            <c:ext xmlns:c16="http://schemas.microsoft.com/office/drawing/2014/chart" uri="{C3380CC4-5D6E-409C-BE32-E72D297353CC}">
              <c16:uniqueId val="{0000000E-E940-4E4C-94E4-E76EF28D7336}"/>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244916218634359"/>
          <c:y val="0.17145630233720785"/>
          <c:w val="0.68343660071889611"/>
          <c:h val="0.56792022090988625"/>
        </c:manualLayout>
      </c:layout>
      <c:pieChart>
        <c:varyColors val="1"/>
        <c:ser>
          <c:idx val="0"/>
          <c:order val="0"/>
          <c:tx>
            <c:strRef>
              <c:f>'Loan Portfolio'!$B$1</c:f>
              <c:strCache>
                <c:ptCount val="1"/>
                <c:pt idx="0">
                  <c:v>6/30/2023</c:v>
                </c:pt>
              </c:strCache>
            </c:strRef>
          </c:tx>
          <c:dPt>
            <c:idx val="0"/>
            <c:bubble3D val="0"/>
            <c:spPr>
              <a:solidFill>
                <a:schemeClr val="accent1"/>
              </a:solidFill>
              <a:ln>
                <a:noFill/>
              </a:ln>
              <a:effectLst>
                <a:outerShdw blurRad="63500" sx="106000" sy="106000" algn="ctr" rotWithShape="0">
                  <a:prstClr val="black">
                    <a:alpha val="20000"/>
                  </a:prstClr>
                </a:outerShdw>
              </a:effectLst>
            </c:spPr>
            <c:extLst>
              <c:ext xmlns:c16="http://schemas.microsoft.com/office/drawing/2014/chart" uri="{C3380CC4-5D6E-409C-BE32-E72D297353CC}">
                <c16:uniqueId val="{00000001-FBCC-42BE-9C6D-682FEC6D01D7}"/>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BCC-42BE-9C6D-682FEC6D01D7}"/>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BCC-42BE-9C6D-682FEC6D01D7}"/>
              </c:ext>
            </c:extLst>
          </c:dPt>
          <c:dLbls>
            <c:dLbl>
              <c:idx val="0"/>
              <c:layout>
                <c:manualLayout>
                  <c:x val="-0.103024345878568"/>
                  <c:y val="-0.47731426149856265"/>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967574953668426"/>
                      <c:h val="0.17537007092863391"/>
                    </c:manualLayout>
                  </c15:layout>
                </c:ext>
                <c:ext xmlns:c16="http://schemas.microsoft.com/office/drawing/2014/chart" uri="{C3380CC4-5D6E-409C-BE32-E72D297353CC}">
                  <c16:uniqueId val="{00000001-FBCC-42BE-9C6D-682FEC6D01D7}"/>
                </c:ext>
              </c:extLst>
            </c:dLbl>
            <c:dLbl>
              <c:idx val="1"/>
              <c:layout>
                <c:manualLayout>
                  <c:x val="1.9894903451946888E-2"/>
                  <c:y val="5.9748390826145819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110793610476108"/>
                      <c:h val="0.12576689632545932"/>
                    </c:manualLayout>
                  </c15:layout>
                </c:ext>
                <c:ext xmlns:c16="http://schemas.microsoft.com/office/drawing/2014/chart" uri="{C3380CC4-5D6E-409C-BE32-E72D297353CC}">
                  <c16:uniqueId val="{00000003-FBCC-42BE-9C6D-682FEC6D01D7}"/>
                </c:ext>
              </c:extLst>
            </c:dLbl>
            <c:dLbl>
              <c:idx val="2"/>
              <c:layout>
                <c:manualLayout>
                  <c:x val="4.6019103976724568E-2"/>
                  <c:y val="-2.5731158605174355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857449270454093"/>
                      <c:h val="0.15116274528183976"/>
                    </c:manualLayout>
                  </c15:layout>
                </c:ext>
                <c:ext xmlns:c16="http://schemas.microsoft.com/office/drawing/2014/chart" uri="{C3380CC4-5D6E-409C-BE32-E72D297353CC}">
                  <c16:uniqueId val="{00000005-FBCC-42BE-9C6D-682FEC6D01D7}"/>
                </c:ext>
              </c:extLst>
            </c:dLbl>
            <c:spPr>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'Loan Portfolio'!$A$2:$A$4</c:f>
              <c:strCache>
                <c:ptCount val="3"/>
                <c:pt idx="0">
                  <c:v>Real Estate</c:v>
                </c:pt>
                <c:pt idx="1">
                  <c:v>Consumer Installment</c:v>
                </c:pt>
                <c:pt idx="2">
                  <c:v>Commercial and industrial</c:v>
                </c:pt>
              </c:strCache>
            </c:strRef>
          </c:cat>
          <c:val>
            <c:numRef>
              <c:f>'Loan Portfolio'!$B$2:$B$4</c:f>
              <c:numCache>
                <c:formatCode>_(* #,##0_);_(* \(#,##0\);_(* "-"??_);_(@_)</c:formatCode>
                <c:ptCount val="3"/>
                <c:pt idx="0" formatCode="_(&quot;$&quot;* #,##0_);_(&quot;$&quot;* \(#,##0\);_(&quot;$&quot;* &quot;&quot;_);_(@_)">
                  <c:v>398532</c:v>
                </c:pt>
                <c:pt idx="1">
                  <c:v>113602</c:v>
                </c:pt>
                <c:pt idx="2" formatCode="_(* #,##0_);_(* \(#,##0\);_(* &quot;—&quot;_);_(@_)">
                  <c:v>151007</c:v>
                </c:pt>
              </c:numCache>
            </c:numRef>
          </c:val>
          <c:extLst>
            <c:ext xmlns:c16="http://schemas.microsoft.com/office/drawing/2014/chart" uri="{C3380CC4-5D6E-409C-BE32-E72D297353CC}">
              <c16:uniqueId val="{0000000E-FBCC-42BE-9C6D-682FEC6D01D7}"/>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B49-4893-B3F6-CB0136E71064}"/>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B49-4893-B3F6-CB0136E71064}"/>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B49-4893-B3F6-CB0136E71064}"/>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B49-4893-B3F6-CB0136E71064}"/>
              </c:ext>
            </c:extLst>
          </c:dPt>
          <c:dPt>
            <c:idx val="4"/>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B49-4893-B3F6-CB0136E71064}"/>
              </c:ext>
            </c:extLst>
          </c:dPt>
          <c:dLbls>
            <c:dLbl>
              <c:idx val="0"/>
              <c:layout>
                <c:manualLayout>
                  <c:x val="7.1478208980827074E-2"/>
                  <c:y val="-4.770885898569964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9.8308544765237676E-2"/>
                      <c:h val="0.14732338145231846"/>
                    </c:manualLayout>
                  </c15:layout>
                </c:ext>
                <c:ext xmlns:c16="http://schemas.microsoft.com/office/drawing/2014/chart" uri="{C3380CC4-5D6E-409C-BE32-E72D297353CC}">
                  <c16:uniqueId val="{00000001-8B49-4893-B3F6-CB0136E71064}"/>
                </c:ext>
              </c:extLst>
            </c:dLbl>
            <c:dLbl>
              <c:idx val="1"/>
              <c:layout>
                <c:manualLayout>
                  <c:x val="3.3486733177170061E-2"/>
                  <c:y val="2.6266052680914885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187076077855854"/>
                      <c:h val="0.15803278496437945"/>
                    </c:manualLayout>
                  </c15:layout>
                </c:ext>
                <c:ext xmlns:c16="http://schemas.microsoft.com/office/drawing/2014/chart" uri="{C3380CC4-5D6E-409C-BE32-E72D297353CC}">
                  <c16:uniqueId val="{00000003-8B49-4893-B3F6-CB0136E71064}"/>
                </c:ext>
              </c:extLst>
            </c:dLbl>
            <c:dLbl>
              <c:idx val="2"/>
              <c:layout>
                <c:manualLayout>
                  <c:x val="3.833657324390894E-2"/>
                  <c:y val="3.3899320013396905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0365819527935351"/>
                      <c:h val="0.1729137373453318"/>
                    </c:manualLayout>
                  </c15:layout>
                </c:ext>
                <c:ext xmlns:c16="http://schemas.microsoft.com/office/drawing/2014/chart" uri="{C3380CC4-5D6E-409C-BE32-E72D297353CC}">
                  <c16:uniqueId val="{00000005-8B49-4893-B3F6-CB0136E71064}"/>
                </c:ext>
              </c:extLst>
            </c:dLbl>
            <c:dLbl>
              <c:idx val="3"/>
              <c:layout>
                <c:manualLayout>
                  <c:x val="-3.2433513015174179E-2"/>
                  <c:y val="-3.4983908261467404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777878907609667"/>
                      <c:h val="0.15217023653293338"/>
                    </c:manualLayout>
                  </c15:layout>
                </c:ext>
                <c:ext xmlns:c16="http://schemas.microsoft.com/office/drawing/2014/chart" uri="{C3380CC4-5D6E-409C-BE32-E72D297353CC}">
                  <c16:uniqueId val="{00000007-8B49-4893-B3F6-CB0136E71064}"/>
                </c:ext>
              </c:extLst>
            </c:dLbl>
            <c:dLbl>
              <c:idx val="4"/>
              <c:layout>
                <c:manualLayout>
                  <c:x val="-5.4199005553589592E-2"/>
                  <c:y val="-1.1889721231213242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890017780035559"/>
                      <c:h val="0.15320643513310836"/>
                    </c:manualLayout>
                  </c15:layout>
                </c:ext>
                <c:ext xmlns:c16="http://schemas.microsoft.com/office/drawing/2014/chart" uri="{C3380CC4-5D6E-409C-BE32-E72D297353CC}">
                  <c16:uniqueId val="{00000009-8B49-4893-B3F6-CB0136E7106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'Deposit Mix'!$A$2:$A$6</c:f>
              <c:strCache>
                <c:ptCount val="5"/>
                <c:pt idx="0">
                  <c:v>Savings accounts</c:v>
                </c:pt>
                <c:pt idx="1">
                  <c:v>Money market accounts</c:v>
                </c:pt>
                <c:pt idx="2">
                  <c:v>Interest-bearing checking</c:v>
                </c:pt>
                <c:pt idx="3">
                  <c:v>Non-interest-bearing checking</c:v>
                </c:pt>
                <c:pt idx="4">
                  <c:v>Certificate of deposits</c:v>
                </c:pt>
              </c:strCache>
            </c:strRef>
          </c:cat>
          <c:val>
            <c:numRef>
              <c:f>'Deposit Mix'!$B$2:$B$6</c:f>
              <c:numCache>
                <c:formatCode>_(* #,##0_);_(* \(#,##0\);_(* "-"??_);_(@_)</c:formatCode>
                <c:ptCount val="5"/>
                <c:pt idx="0" formatCode="_(&quot;$&quot;* #,##0_);_(&quot;$&quot;* \(#,##0\);_(&quot;$&quot;* &quot;-&quot;_);_(@_)">
                  <c:v>85845</c:v>
                </c:pt>
                <c:pt idx="1">
                  <c:v>141157</c:v>
                </c:pt>
                <c:pt idx="2">
                  <c:v>93358</c:v>
                </c:pt>
                <c:pt idx="3">
                  <c:v>174752</c:v>
                </c:pt>
                <c:pt idx="4">
                  <c:v>235930</c:v>
                </c:pt>
              </c:numCache>
            </c:numRef>
          </c:val>
          <c:extLst>
            <c:ext xmlns:c16="http://schemas.microsoft.com/office/drawing/2014/chart" uri="{C3380CC4-5D6E-409C-BE32-E72D297353CC}">
              <c16:uniqueId val="{0000000A-8B49-4893-B3F6-CB0136E71064}"/>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3037523" cy="462585"/>
          </a:xfrm>
          <a:prstGeom prst="rect">
            <a:avLst/>
          </a:prstGeom>
        </p:spPr>
        <p:txBody>
          <a:bodyPr vert="horz" lIns="91909" tIns="45956" rIns="91909" bIns="45956" rtlCol="0"/>
          <a:lstStyle>
            <a:lvl1pPr algn="l">
              <a:defRPr sz="1300"/>
            </a:lvl1pPr>
          </a:lstStyle>
          <a:p>
            <a:endParaRPr lang="en-US" dirty="0"/>
          </a:p>
        </p:txBody>
      </p:sp>
      <p:sp>
        <p:nvSpPr>
          <p:cNvPr id="3" name="Date Placeholder 2"/>
          <p:cNvSpPr>
            <a:spLocks noGrp="1"/>
          </p:cNvSpPr>
          <p:nvPr>
            <p:ph type="dt" sz="quarter" idx="1"/>
          </p:nvPr>
        </p:nvSpPr>
        <p:spPr>
          <a:xfrm>
            <a:off x="3971303" y="4"/>
            <a:ext cx="3037523" cy="462585"/>
          </a:xfrm>
          <a:prstGeom prst="rect">
            <a:avLst/>
          </a:prstGeom>
        </p:spPr>
        <p:txBody>
          <a:bodyPr vert="horz" lIns="91909" tIns="45956" rIns="91909" bIns="45956" rtlCol="0"/>
          <a:lstStyle>
            <a:lvl1pPr algn="r">
              <a:defRPr sz="1300"/>
            </a:lvl1pPr>
          </a:lstStyle>
          <a:p>
            <a:fld id="{9DA7E85F-53F8-4749-9126-D81EAA869503}" type="datetimeFigureOut">
              <a:rPr lang="en-US" smtClean="0"/>
              <a:t>7/26/2023</a:t>
            </a:fld>
            <a:endParaRPr lang="en-US" dirty="0"/>
          </a:p>
        </p:txBody>
      </p:sp>
      <p:sp>
        <p:nvSpPr>
          <p:cNvPr id="4" name="Footer Placeholder 3"/>
          <p:cNvSpPr>
            <a:spLocks noGrp="1"/>
          </p:cNvSpPr>
          <p:nvPr>
            <p:ph type="ftr" sz="quarter" idx="2"/>
          </p:nvPr>
        </p:nvSpPr>
        <p:spPr>
          <a:xfrm>
            <a:off x="9" y="8760803"/>
            <a:ext cx="3037523" cy="462585"/>
          </a:xfrm>
          <a:prstGeom prst="rect">
            <a:avLst/>
          </a:prstGeom>
        </p:spPr>
        <p:txBody>
          <a:bodyPr vert="horz" lIns="91909" tIns="45956" rIns="91909" bIns="4595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1303" y="8760803"/>
            <a:ext cx="3037523" cy="462585"/>
          </a:xfrm>
          <a:prstGeom prst="rect">
            <a:avLst/>
          </a:prstGeom>
        </p:spPr>
        <p:txBody>
          <a:bodyPr vert="horz" lIns="91909" tIns="45956" rIns="91909" bIns="45956" rtlCol="0" anchor="b"/>
          <a:lstStyle>
            <a:lvl1pPr algn="r">
              <a:defRPr sz="1300"/>
            </a:lvl1pPr>
          </a:lstStyle>
          <a:p>
            <a:fld id="{B28C5044-CCDF-42E7-8EDA-1FF3A1DFE6E5}" type="slidenum">
              <a:rPr lang="en-US" smtClean="0"/>
              <a:t>‹#›</a:t>
            </a:fld>
            <a:endParaRPr lang="en-US" dirty="0"/>
          </a:p>
        </p:txBody>
      </p:sp>
    </p:spTree>
    <p:extLst>
      <p:ext uri="{BB962C8B-B14F-4D97-AF65-F5344CB8AC3E}">
        <p14:creationId xmlns:p14="http://schemas.microsoft.com/office/powerpoint/2010/main" val="67885126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3037523" cy="462585"/>
          </a:xfrm>
          <a:prstGeom prst="rect">
            <a:avLst/>
          </a:prstGeom>
        </p:spPr>
        <p:txBody>
          <a:bodyPr vert="horz" lIns="91909" tIns="45956" rIns="91909" bIns="45956" rtlCol="0"/>
          <a:lstStyle>
            <a:lvl1pPr algn="l">
              <a:defRPr sz="1300"/>
            </a:lvl1pPr>
          </a:lstStyle>
          <a:p>
            <a:endParaRPr lang="en-US" dirty="0"/>
          </a:p>
        </p:txBody>
      </p:sp>
      <p:sp>
        <p:nvSpPr>
          <p:cNvPr id="3" name="Date Placeholder 2"/>
          <p:cNvSpPr>
            <a:spLocks noGrp="1"/>
          </p:cNvSpPr>
          <p:nvPr>
            <p:ph type="dt" idx="1"/>
          </p:nvPr>
        </p:nvSpPr>
        <p:spPr>
          <a:xfrm>
            <a:off x="3971303" y="4"/>
            <a:ext cx="3037523" cy="462585"/>
          </a:xfrm>
          <a:prstGeom prst="rect">
            <a:avLst/>
          </a:prstGeom>
        </p:spPr>
        <p:txBody>
          <a:bodyPr vert="horz" lIns="91909" tIns="45956" rIns="91909" bIns="45956" rtlCol="0"/>
          <a:lstStyle>
            <a:lvl1pPr algn="r">
              <a:defRPr sz="1300"/>
            </a:lvl1pPr>
          </a:lstStyle>
          <a:p>
            <a:fld id="{6E448A7D-8641-4259-AD86-7C4601A5B6E5}" type="datetimeFigureOut">
              <a:rPr lang="en-US" smtClean="0"/>
              <a:t>7/26/2023</a:t>
            </a:fld>
            <a:endParaRPr lang="en-US" dirty="0"/>
          </a:p>
        </p:txBody>
      </p:sp>
      <p:sp>
        <p:nvSpPr>
          <p:cNvPr id="4" name="Slide Image Placeholder 3"/>
          <p:cNvSpPr>
            <a:spLocks noGrp="1" noRot="1" noChangeAspect="1"/>
          </p:cNvSpPr>
          <p:nvPr>
            <p:ph type="sldImg" idx="2"/>
          </p:nvPr>
        </p:nvSpPr>
        <p:spPr>
          <a:xfrm>
            <a:off x="1490663" y="1152525"/>
            <a:ext cx="4029075" cy="3113088"/>
          </a:xfrm>
          <a:prstGeom prst="rect">
            <a:avLst/>
          </a:prstGeom>
          <a:noFill/>
          <a:ln w="12700">
            <a:solidFill>
              <a:prstClr val="black"/>
            </a:solidFill>
          </a:ln>
        </p:spPr>
        <p:txBody>
          <a:bodyPr vert="horz" lIns="91909" tIns="45956" rIns="91909" bIns="45956" rtlCol="0" anchor="ctr"/>
          <a:lstStyle/>
          <a:p>
            <a:endParaRPr lang="en-US" dirty="0"/>
          </a:p>
        </p:txBody>
      </p:sp>
      <p:sp>
        <p:nvSpPr>
          <p:cNvPr id="5" name="Notes Placeholder 4"/>
          <p:cNvSpPr>
            <a:spLocks noGrp="1"/>
          </p:cNvSpPr>
          <p:nvPr>
            <p:ph type="body" sz="quarter" idx="3"/>
          </p:nvPr>
        </p:nvSpPr>
        <p:spPr>
          <a:xfrm>
            <a:off x="700734" y="4438622"/>
            <a:ext cx="5608953" cy="3631447"/>
          </a:xfrm>
          <a:prstGeom prst="rect">
            <a:avLst/>
          </a:prstGeom>
        </p:spPr>
        <p:txBody>
          <a:bodyPr vert="horz" lIns="91909" tIns="45956" rIns="91909" bIns="459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9" y="8760803"/>
            <a:ext cx="3037523" cy="462585"/>
          </a:xfrm>
          <a:prstGeom prst="rect">
            <a:avLst/>
          </a:prstGeom>
        </p:spPr>
        <p:txBody>
          <a:bodyPr vert="horz" lIns="91909" tIns="45956" rIns="91909" bIns="4595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1303" y="8760803"/>
            <a:ext cx="3037523" cy="462585"/>
          </a:xfrm>
          <a:prstGeom prst="rect">
            <a:avLst/>
          </a:prstGeom>
        </p:spPr>
        <p:txBody>
          <a:bodyPr vert="horz" lIns="91909" tIns="45956" rIns="91909" bIns="45956" rtlCol="0" anchor="b"/>
          <a:lstStyle>
            <a:lvl1pPr algn="r">
              <a:defRPr sz="1300"/>
            </a:lvl1pPr>
          </a:lstStyle>
          <a:p>
            <a:fld id="{4FF7B904-E05F-49A9-94B8-AFEAA6A33390}" type="slidenum">
              <a:rPr lang="en-US" smtClean="0"/>
              <a:t>‹#›</a:t>
            </a:fld>
            <a:endParaRPr lang="en-US" dirty="0"/>
          </a:p>
        </p:txBody>
      </p:sp>
    </p:spTree>
    <p:extLst>
      <p:ext uri="{BB962C8B-B14F-4D97-AF65-F5344CB8AC3E}">
        <p14:creationId xmlns:p14="http://schemas.microsoft.com/office/powerpoint/2010/main" val="298592223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172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9140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1.jpe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1.xml"/><Relationship Id="rId5" Type="http://schemas.openxmlformats.org/officeDocument/2006/relationships/tags" Target="../tags/tag47.xml"/><Relationship Id="rId4" Type="http://schemas.openxmlformats.org/officeDocument/2006/relationships/tags" Target="../tags/tag4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1.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Master" Target="../slideMasters/slideMaster1.xml"/><Relationship Id="rId5" Type="http://schemas.openxmlformats.org/officeDocument/2006/relationships/tags" Target="../tags/tag52.xml"/><Relationship Id="rId4" Type="http://schemas.openxmlformats.org/officeDocument/2006/relationships/tags" Target="../tags/tag5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2.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1.jpe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1.xml"/><Relationship Id="rId5" Type="http://schemas.openxmlformats.org/officeDocument/2006/relationships/tags" Target="../tags/tag67.xml"/><Relationship Id="rId4" Type="http://schemas.openxmlformats.org/officeDocument/2006/relationships/tags" Target="../tags/tag66.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7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1.jpe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Master" Target="../slideMasters/slideMaster1.xml"/><Relationship Id="rId5" Type="http://schemas.openxmlformats.org/officeDocument/2006/relationships/tags" Target="../tags/tag76.xml"/><Relationship Id="rId4" Type="http://schemas.openxmlformats.org/officeDocument/2006/relationships/tags" Target="../tags/tag7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1.jpe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Master" Target="../slideMasters/slideMaster1.xml"/><Relationship Id="rId5" Type="http://schemas.openxmlformats.org/officeDocument/2006/relationships/tags" Target="../tags/tag81.xml"/><Relationship Id="rId4" Type="http://schemas.openxmlformats.org/officeDocument/2006/relationships/tags" Target="../tags/tag80.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85.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jpe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8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jpe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Master" Target="../slideMasters/slideMaster1.xml"/><Relationship Id="rId5" Type="http://schemas.openxmlformats.org/officeDocument/2006/relationships/tags" Target="../tags/tag94.xml"/><Relationship Id="rId4" Type="http://schemas.openxmlformats.org/officeDocument/2006/relationships/tags" Target="../tags/tag9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jpe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Master" Target="../slideMasters/slideMaster1.xml"/><Relationship Id="rId5" Type="http://schemas.openxmlformats.org/officeDocument/2006/relationships/tags" Target="../tags/tag99.xml"/><Relationship Id="rId4" Type="http://schemas.openxmlformats.org/officeDocument/2006/relationships/tags" Target="../tags/tag98.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1.jpe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1.jpe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slideMaster" Target="../slideMasters/slideMaster1.xml"/><Relationship Id="rId5" Type="http://schemas.openxmlformats.org/officeDocument/2006/relationships/tags" Target="../tags/tag109.xml"/><Relationship Id="rId4" Type="http://schemas.openxmlformats.org/officeDocument/2006/relationships/tags" Target="../tags/tag108.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1.jpe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Master" Target="../slideMasters/slideMaster1.xml"/><Relationship Id="rId5" Type="http://schemas.openxmlformats.org/officeDocument/2006/relationships/tags" Target="../tags/tag114.xml"/><Relationship Id="rId4" Type="http://schemas.openxmlformats.org/officeDocument/2006/relationships/tags" Target="../tags/tag11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1.jpe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slideMaster" Target="../slideMasters/slideMaster1.xml"/><Relationship Id="rId5" Type="http://schemas.openxmlformats.org/officeDocument/2006/relationships/tags" Target="../tags/tag119.xml"/><Relationship Id="rId4" Type="http://schemas.openxmlformats.org/officeDocument/2006/relationships/tags" Target="../tags/tag118.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image" Target="../media/image1.jpe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Master" Target="../slideMasters/slideMaster1.xml"/><Relationship Id="rId5" Type="http://schemas.openxmlformats.org/officeDocument/2006/relationships/tags" Target="../tags/tag124.xml"/><Relationship Id="rId4" Type="http://schemas.openxmlformats.org/officeDocument/2006/relationships/tags" Target="../tags/tag12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1.jpe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slideMaster" Target="../slideMasters/slideMaster1.xml"/><Relationship Id="rId5" Type="http://schemas.openxmlformats.org/officeDocument/2006/relationships/tags" Target="../tags/tag129.xml"/><Relationship Id="rId4" Type="http://schemas.openxmlformats.org/officeDocument/2006/relationships/tags" Target="../tags/tag128.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1.jpe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slideMaster" Target="../slideMasters/slideMaster1.xml"/><Relationship Id="rId5" Type="http://schemas.openxmlformats.org/officeDocument/2006/relationships/tags" Target="../tags/tag134.xml"/><Relationship Id="rId4" Type="http://schemas.openxmlformats.org/officeDocument/2006/relationships/tags" Target="../tags/tag13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image" Target="../media/image1.jpe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Master" Target="../slideMasters/slideMaster1.xml"/><Relationship Id="rId5" Type="http://schemas.openxmlformats.org/officeDocument/2006/relationships/tags" Target="../tags/tag139.xml"/><Relationship Id="rId4" Type="http://schemas.openxmlformats.org/officeDocument/2006/relationships/tags" Target="../tags/tag138.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image" Target="../media/image1.jpe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Master" Target="../slideMasters/slideMaster1.xml"/><Relationship Id="rId5" Type="http://schemas.openxmlformats.org/officeDocument/2006/relationships/tags" Target="../tags/tag144.xml"/><Relationship Id="rId4" Type="http://schemas.openxmlformats.org/officeDocument/2006/relationships/tags" Target="../tags/tag14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image" Target="../media/image1.jpe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Master" Target="../slideMasters/slideMaster1.xml"/><Relationship Id="rId5" Type="http://schemas.openxmlformats.org/officeDocument/2006/relationships/tags" Target="../tags/tag149.xml"/><Relationship Id="rId4" Type="http://schemas.openxmlformats.org/officeDocument/2006/relationships/tags" Target="../tags/tag148.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1.xml"/><Relationship Id="rId1" Type="http://schemas.openxmlformats.org/officeDocument/2006/relationships/tags" Target="../tags/tag150.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2.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image" Target="../media/image3.png"/><Relationship Id="rId4" Type="http://schemas.openxmlformats.org/officeDocument/2006/relationships/hyperlink" Target="http://www.performancetrust.com/"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Master" Target="../slideMasters/slideMaster1.xml"/><Relationship Id="rId5" Type="http://schemas.openxmlformats.org/officeDocument/2006/relationships/tags" Target="../tags/tag28.xml"/><Relationship Id="rId4" Type="http://schemas.openxmlformats.org/officeDocument/2006/relationships/tags" Target="../tags/tag27.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Master" Target="../slideMasters/slideMaster1.xml"/><Relationship Id="rId5" Type="http://schemas.openxmlformats.org/officeDocument/2006/relationships/tags" Target="../tags/tag33.xml"/><Relationship Id="rId4" Type="http://schemas.openxmlformats.org/officeDocument/2006/relationships/tags" Target="../tags/tag3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Master" Target="../slideMasters/slideMaster1.xml"/><Relationship Id="rId5" Type="http://schemas.openxmlformats.org/officeDocument/2006/relationships/tags" Target="../tags/tag38.xml"/><Relationship Id="rId4" Type="http://schemas.openxmlformats.org/officeDocument/2006/relationships/tags" Target="../tags/tag3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ver_Title"/>
          <p:cNvSpPr>
            <a:spLocks noGrp="1"/>
          </p:cNvSpPr>
          <p:nvPr>
            <p:ph type="ctrTitle" hasCustomPrompt="1"/>
          </p:nvPr>
        </p:nvSpPr>
        <p:spPr>
          <a:xfrm>
            <a:off x="457200" y="2849880"/>
            <a:ext cx="9144000" cy="863600"/>
          </a:xfrm>
          <a:noFill/>
        </p:spPr>
        <p:txBody>
          <a:bodyPr lIns="0" tIns="0" rIns="101882" b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[Presentation Title, Arial, Bold, 24 Point Font]</a:t>
            </a:r>
          </a:p>
        </p:txBody>
      </p:sp>
      <p:sp>
        <p:nvSpPr>
          <p:cNvPr id="8" name="_Cover_Presenter_Info"/>
          <p:cNvSpPr>
            <a:spLocks noGrp="1"/>
          </p:cNvSpPr>
          <p:nvPr>
            <p:ph type="body" sz="quarter" idx="10" hasCustomPrompt="1"/>
          </p:nvPr>
        </p:nvSpPr>
        <p:spPr>
          <a:xfrm>
            <a:off x="460766" y="5095240"/>
            <a:ext cx="4274820" cy="1554480"/>
          </a:xfrm>
        </p:spPr>
        <p:txBody>
          <a:bodyPr lIns="0" rIns="0">
            <a:noAutofit/>
          </a:bodyPr>
          <a:lstStyle>
            <a:lvl1pPr marL="382059" marR="0" indent="-382059" algn="l" defTabSz="1018824" rtl="0" eaLnBrk="1" fontAlgn="auto" latinLnBrk="0" hangingPunct="1">
              <a:lnSpc>
                <a:spcPct val="100000"/>
              </a:lnSpc>
              <a:spcBef>
                <a:spcPct val="20000"/>
              </a:spcBef>
              <a:spcAft>
                <a:spcPts val="0"/>
              </a:spcAft>
              <a:buClrTx/>
              <a:buSzTx/>
              <a:buFont typeface="Arial" pitchFamily="34" charset="0"/>
              <a:buNone/>
              <a:tabLst/>
              <a:defRPr sz="1200" b="0" u="none" baseline="0">
                <a:solidFill>
                  <a:schemeClr val="tx1"/>
                </a:solidFill>
                <a:latin typeface="Arial" panose="020B0604020202020204" pitchFamily="34" charset="0"/>
                <a:cs typeface="Arial" panose="020B0604020202020204" pitchFamily="34" charset="0"/>
              </a:defRPr>
            </a:lvl1pPr>
            <a:lvl2pPr>
              <a:buNone/>
              <a:defRPr sz="1100"/>
            </a:lvl2pPr>
            <a:lvl3pPr>
              <a:buNone/>
              <a:defRPr sz="1100"/>
            </a:lvl3pPr>
            <a:lvl4pPr>
              <a:buNone/>
              <a:defRPr sz="1100"/>
            </a:lvl4pPr>
            <a:lvl5pPr>
              <a:defRPr sz="1100"/>
            </a:lvl5pPr>
          </a:lstStyle>
          <a:p>
            <a:pPr lvl="0"/>
            <a:r>
              <a:rPr lang="en-US" dirty="0"/>
              <a:t>[Name, Arial, Bold, 12 Point Font]</a:t>
            </a:r>
          </a:p>
          <a:p>
            <a:pPr lvl="0"/>
            <a:r>
              <a:rPr lang="en-US" dirty="0"/>
              <a:t>[Title, Arial, 12 Point Font]</a:t>
            </a:r>
          </a:p>
          <a:p>
            <a:r>
              <a:rPr lang="en-US" dirty="0"/>
              <a:t>Financial Institutions </a:t>
            </a:r>
            <a:r>
              <a:rPr lang="en-US" b="1" dirty="0"/>
              <a:t>|</a:t>
            </a:r>
            <a:r>
              <a:rPr lang="en-US" dirty="0"/>
              <a:t> Investment Banking Group</a:t>
            </a:r>
          </a:p>
          <a:p>
            <a:r>
              <a:rPr lang="en-US" dirty="0"/>
              <a:t>PERFORMANCE TRUST CAPITAL PARTNERS, LLC</a:t>
            </a:r>
          </a:p>
          <a:p>
            <a:pPr lvl="0"/>
            <a:r>
              <a:rPr lang="en-US" dirty="0"/>
              <a:t>[Work Phone] (w) </a:t>
            </a:r>
            <a:r>
              <a:rPr lang="en-US" b="1" dirty="0"/>
              <a:t>|</a:t>
            </a:r>
            <a:r>
              <a:rPr lang="en-US" dirty="0"/>
              <a:t> [Cell Phone] (c)</a:t>
            </a:r>
          </a:p>
          <a:p>
            <a:pPr lvl="0"/>
            <a:r>
              <a:rPr lang="en-US" dirty="0"/>
              <a:t>[Email Address]</a:t>
            </a:r>
          </a:p>
          <a:p>
            <a:pPr lvl="0"/>
            <a:endParaRPr lang="en-US" dirty="0"/>
          </a:p>
        </p:txBody>
      </p:sp>
      <p:sp>
        <p:nvSpPr>
          <p:cNvPr id="15" name="Text Placeholder 14"/>
          <p:cNvSpPr>
            <a:spLocks noGrp="1"/>
          </p:cNvSpPr>
          <p:nvPr>
            <p:ph type="body" sz="quarter" idx="14" hasCustomPrompt="1"/>
          </p:nvPr>
        </p:nvSpPr>
        <p:spPr>
          <a:xfrm>
            <a:off x="459092" y="4404360"/>
            <a:ext cx="3019195" cy="259080"/>
          </a:xfrm>
        </p:spPr>
        <p:txBody>
          <a:bodyPr lIns="0" tIns="0" rIns="0" bIns="0">
            <a:noAutofit/>
          </a:bodyPr>
          <a:lstStyle>
            <a:lvl1pPr>
              <a:buNone/>
              <a:defRPr sz="1400" baseline="0">
                <a:solidFill>
                  <a:schemeClr val="tx1"/>
                </a:solidFill>
                <a:latin typeface="Arial" panose="020B0604020202020204" pitchFamily="34" charset="0"/>
                <a:cs typeface="Arial" panose="020B0604020202020204" pitchFamily="34" charset="0"/>
              </a:defRPr>
            </a:lvl1pPr>
            <a:lvl2pPr>
              <a:defRPr sz="1600"/>
            </a:lvl2pPr>
            <a:lvl3pPr>
              <a:defRPr sz="1600"/>
            </a:lvl3pPr>
            <a:lvl4pPr>
              <a:defRPr sz="1600"/>
            </a:lvl4pPr>
            <a:lvl5pPr>
              <a:defRPr sz="1600"/>
            </a:lvl5pPr>
          </a:lstStyle>
          <a:p>
            <a:pPr lvl="0"/>
            <a:r>
              <a:rPr lang="en-US" dirty="0"/>
              <a:t>[Date, Arial, 14 Point Font]</a:t>
            </a:r>
          </a:p>
        </p:txBody>
      </p:sp>
      <p:sp>
        <p:nvSpPr>
          <p:cNvPr id="5" name="Text Placeholder 4"/>
          <p:cNvSpPr>
            <a:spLocks noGrp="1"/>
          </p:cNvSpPr>
          <p:nvPr>
            <p:ph type="body" sz="quarter" idx="30" hasCustomPrompt="1"/>
          </p:nvPr>
        </p:nvSpPr>
        <p:spPr>
          <a:xfrm>
            <a:off x="457200" y="3713480"/>
            <a:ext cx="9144000" cy="518160"/>
          </a:xfrm>
        </p:spPr>
        <p:txBody>
          <a:bodyPr lIns="0" rIns="101882" anchor="ctr" anchorCtr="0">
            <a:noAutofit/>
          </a:bodyPr>
          <a:lstStyle>
            <a:lvl1pPr marL="0" indent="0">
              <a:buNone/>
              <a:defRPr sz="1800" baseline="0">
                <a:solidFill>
                  <a:srgbClr val="00539B"/>
                </a:solidFill>
                <a:latin typeface="Arial" panose="020B0604020202020204" pitchFamily="34" charset="0"/>
                <a:cs typeface="Arial" panose="020B0604020202020204" pitchFamily="34" charset="0"/>
              </a:defRPr>
            </a:lvl1pPr>
          </a:lstStyle>
          <a:p>
            <a:pPr lvl="0"/>
            <a:r>
              <a:rPr lang="en-US" dirty="0"/>
              <a:t>[Presentation Subtitle, Arial, 18 Point Font]</a:t>
            </a:r>
          </a:p>
        </p:txBody>
      </p:sp>
      <p:sp>
        <p:nvSpPr>
          <p:cNvPr id="10" name="_Cover_Presenter_Info"/>
          <p:cNvSpPr>
            <a:spLocks noGrp="1"/>
          </p:cNvSpPr>
          <p:nvPr>
            <p:ph type="body" sz="quarter" idx="31" hasCustomPrompt="1"/>
          </p:nvPr>
        </p:nvSpPr>
        <p:spPr>
          <a:xfrm>
            <a:off x="5325899" y="5095240"/>
            <a:ext cx="4274820" cy="1554480"/>
          </a:xfrm>
        </p:spPr>
        <p:txBody>
          <a:bodyPr lIns="0" rIns="0">
            <a:noAutofit/>
          </a:bodyPr>
          <a:lstStyle>
            <a:lvl1pPr marL="382059" marR="0" indent="-382059" algn="l" defTabSz="1018824" rtl="0" eaLnBrk="1" fontAlgn="auto" latinLnBrk="0" hangingPunct="1">
              <a:lnSpc>
                <a:spcPct val="100000"/>
              </a:lnSpc>
              <a:spcBef>
                <a:spcPct val="20000"/>
              </a:spcBef>
              <a:spcAft>
                <a:spcPts val="0"/>
              </a:spcAft>
              <a:buClrTx/>
              <a:buSzTx/>
              <a:buFont typeface="Arial" pitchFamily="34" charset="0"/>
              <a:buNone/>
              <a:tabLst/>
              <a:defRPr sz="1200" b="0" u="none" baseline="0">
                <a:solidFill>
                  <a:schemeClr val="tx1"/>
                </a:solidFill>
                <a:latin typeface="Arial" panose="020B0604020202020204" pitchFamily="34" charset="0"/>
                <a:cs typeface="Arial" panose="020B0604020202020204" pitchFamily="34" charset="0"/>
              </a:defRPr>
            </a:lvl1pPr>
            <a:lvl2pPr>
              <a:buNone/>
              <a:defRPr sz="1100"/>
            </a:lvl2pPr>
            <a:lvl3pPr>
              <a:buNone/>
              <a:defRPr sz="1100"/>
            </a:lvl3pPr>
            <a:lvl4pPr>
              <a:buNone/>
              <a:defRPr sz="1100"/>
            </a:lvl4pPr>
            <a:lvl5pPr>
              <a:defRPr sz="1100"/>
            </a:lvl5pPr>
          </a:lstStyle>
          <a:p>
            <a:pPr lvl="0"/>
            <a:r>
              <a:rPr lang="en-US" dirty="0"/>
              <a:t>[Name, Arial, Bold, 12 Point Font]</a:t>
            </a:r>
          </a:p>
          <a:p>
            <a:pPr lvl="0"/>
            <a:r>
              <a:rPr lang="en-US" dirty="0"/>
              <a:t>[Title, Arial, 12 Point Font]</a:t>
            </a:r>
          </a:p>
          <a:p>
            <a:r>
              <a:rPr lang="en-US" dirty="0"/>
              <a:t>Financial Institutions </a:t>
            </a:r>
            <a:r>
              <a:rPr lang="en-US" b="1" dirty="0"/>
              <a:t>|</a:t>
            </a:r>
            <a:r>
              <a:rPr lang="en-US" dirty="0"/>
              <a:t> Investment Banking Group</a:t>
            </a:r>
          </a:p>
          <a:p>
            <a:r>
              <a:rPr lang="en-US" dirty="0"/>
              <a:t>PERFORMANCE TRUST CAPITAL PARTNERS, LLC</a:t>
            </a:r>
          </a:p>
          <a:p>
            <a:pPr lvl="0"/>
            <a:r>
              <a:rPr lang="en-US" dirty="0"/>
              <a:t>[Work Phone] (w) </a:t>
            </a:r>
            <a:r>
              <a:rPr lang="en-US" b="1" dirty="0"/>
              <a:t>|</a:t>
            </a:r>
            <a:r>
              <a:rPr lang="en-US" dirty="0"/>
              <a:t> [Cell Phone] (c)</a:t>
            </a:r>
          </a:p>
          <a:p>
            <a:pPr lvl="0"/>
            <a:r>
              <a:rPr lang="en-US" dirty="0"/>
              <a:t>[Email Address]</a:t>
            </a:r>
          </a:p>
        </p:txBody>
      </p:sp>
      <p:sp>
        <p:nvSpPr>
          <p:cNvPr id="9" name="TextBox 8" hidden="1"/>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8921"/>
      </p:ext>
    </p:extLst>
  </p:cSld>
  <p:clrMapOvr>
    <a:masterClrMapping/>
  </p:clrMapOvr>
  <p:extLst>
    <p:ext uri="{DCECCB84-F9BA-43D5-87BE-67443E8EF086}">
      <p15:sldGuideLst xmlns:p15="http://schemas.microsoft.com/office/powerpoint/2012/main">
        <p15:guide id="0" orient="horz" pos="2448">
          <p15:clr>
            <a:srgbClr val="FBAE40"/>
          </p15:clr>
        </p15:guide>
        <p15:guide id="1" orient="horz" pos="2160">
          <p15:clr>
            <a:srgbClr val="FBAE40"/>
          </p15:clr>
        </p15:guide>
        <p15:guide id="2" pos="2880">
          <p15:clr>
            <a:srgbClr val="FBAE40"/>
          </p15:clr>
        </p15:guide>
        <p15:guide id="3" pos="23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eft/Right Tiles_Alt 1">
    <p:spTree>
      <p:nvGrpSpPr>
        <p:cNvPr id="1" name=""/>
        <p:cNvGrpSpPr/>
        <p:nvPr/>
      </p:nvGrpSpPr>
      <p:grpSpPr>
        <a:xfrm>
          <a:off x="0" y="0"/>
          <a:ext cx="0" cy="0"/>
          <a:chOff x="0" y="0"/>
          <a:chExt cx="0" cy="0"/>
        </a:xfrm>
      </p:grpSpPr>
      <p:sp>
        <p:nvSpPr>
          <p:cNvPr id="5"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200"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Half_Left"/>
          <p:cNvSpPr>
            <a:spLocks noGrp="1"/>
          </p:cNvSpPr>
          <p:nvPr>
            <p:ph type="body" sz="quarter" idx="21" hasCustomPrompt="1"/>
          </p:nvPr>
        </p:nvSpPr>
        <p:spPr>
          <a:xfrm>
            <a:off x="4572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TextBox 23"/>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16"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08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ft/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5300" y="2286482"/>
            <a:ext cx="4480560" cy="393801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8863"/>
            <a:ext cx="4480560" cy="393801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4" name="TextBox 2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6" name="Text Placeholder 4"/>
          <p:cNvSpPr>
            <a:spLocks noGrp="1"/>
          </p:cNvSpPr>
          <p:nvPr>
            <p:ph type="body" sz="quarter" idx="31" hasCustomPrompt="1"/>
          </p:nvPr>
        </p:nvSpPr>
        <p:spPr>
          <a:xfrm>
            <a:off x="457200" y="636270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070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p/Bottom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88011"/>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18056"/>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406087"/>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766416"/>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TextBox 20"/>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3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op/Bottom Tiles_Alt 1">
    <p:spTree>
      <p:nvGrpSpPr>
        <p:cNvPr id="1" name=""/>
        <p:cNvGrpSpPr/>
        <p:nvPr/>
      </p:nvGrpSpPr>
      <p:grpSpPr>
        <a:xfrm>
          <a:off x="0" y="0"/>
          <a:ext cx="0" cy="0"/>
          <a:chOff x="0" y="0"/>
          <a:chExt cx="0" cy="0"/>
        </a:xfrm>
      </p:grpSpPr>
      <p:sp>
        <p:nvSpPr>
          <p:cNvPr id="5"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1676711"/>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113195"/>
            <a:ext cx="9144000" cy="310896"/>
          </a:xfrm>
          <a:solidFill>
            <a:srgbClr val="00539B"/>
          </a:solidFill>
        </p:spPr>
        <p:txBody>
          <a:bodyPr vert="horz" lIns="101882" tIns="50941" rIns="101882" bIns="50941" rtlCol="0" anchor="ctr" anchorCtr="0">
            <a:noAutofit/>
          </a:bodyPr>
          <a:lstStyle>
            <a:lvl1pPr>
              <a:defRPr lang="en-US" sz="1400" b="1" baseline="0" dirty="0" smtClean="0">
                <a:solidFill>
                  <a:schemeClr val="bg1"/>
                </a:solidFill>
              </a:defRPr>
            </a:lvl1pPr>
          </a:lstStyle>
          <a:p>
            <a:pPr lvl="0" algn="ctr">
              <a:buNone/>
            </a:pPr>
            <a:r>
              <a:rPr lang="en-US" dirty="0"/>
              <a:t>[Shape Title,  Arial, Bold, 14 Point Font]</a:t>
            </a:r>
          </a:p>
        </p:txBody>
      </p:sp>
      <p:sp>
        <p:nvSpPr>
          <p:cNvPr id="15" name="_Content_Half_Bottom_With_Title"/>
          <p:cNvSpPr>
            <a:spLocks noGrp="1"/>
          </p:cNvSpPr>
          <p:nvPr>
            <p:ph idx="23" hasCustomPrompt="1"/>
          </p:nvPr>
        </p:nvSpPr>
        <p:spPr>
          <a:xfrm>
            <a:off x="457200" y="4497336"/>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TextBox 1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hidden="1"/>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7" name="Picture 16"/>
          <p:cNvPicPr>
            <a:picLocks noChangeAspect="1"/>
          </p:cNvPicPr>
          <p:nvPr userDrawn="1"/>
        </p:nvPicPr>
        <p:blipFill>
          <a:blip r:embed="rId7"/>
          <a:stretch>
            <a:fillRect/>
          </a:stretch>
        </p:blipFill>
        <p:spPr>
          <a:xfrm>
            <a:off x="457200" y="6958595"/>
            <a:ext cx="993649" cy="697038"/>
          </a:xfrm>
          <a:prstGeom prst="rect">
            <a:avLst/>
          </a:prstGeom>
        </p:spPr>
      </p:pic>
    </p:spTree>
    <p:extLst>
      <p:ext uri="{BB962C8B-B14F-4D97-AF65-F5344CB8AC3E}">
        <p14:creationId xmlns:p14="http://schemas.microsoft.com/office/powerpoint/2010/main" val="4072914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p/Bottom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73781"/>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0472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145280"/>
            <a:ext cx="9144000" cy="310896"/>
          </a:xfrm>
          <a:solidFill>
            <a:srgbClr val="00539B"/>
          </a:solidFill>
        </p:spPr>
        <p:txBody>
          <a:bodyPr vert="horz" lIns="101882" tIns="50941" rIns="101882" bIns="50941" rtlCol="0" anchor="ctr" anchorCtr="0">
            <a:noAutofit/>
          </a:bodyPr>
          <a:lstStyle>
            <a:lvl1pPr>
              <a:defRPr lang="en-US" sz="1400" b="1" baseline="0" dirty="0" smtClean="0">
                <a:solidFill>
                  <a:schemeClr val="bg1"/>
                </a:solidFill>
              </a:defRPr>
            </a:lvl1pPr>
          </a:lstStyle>
          <a:p>
            <a:pPr lvl="0" algn="ctr">
              <a:buNone/>
            </a:pPr>
            <a:r>
              <a:rPr lang="en-US" dirty="0"/>
              <a:t>[Shape Title,  Arial, Bold, 14 Point Font]</a:t>
            </a:r>
          </a:p>
        </p:txBody>
      </p:sp>
      <p:sp>
        <p:nvSpPr>
          <p:cNvPr id="15" name="_Content_Half_Bottom_With_Title"/>
          <p:cNvSpPr>
            <a:spLocks noGrp="1"/>
          </p:cNvSpPr>
          <p:nvPr>
            <p:ph idx="23" hasCustomPrompt="1"/>
          </p:nvPr>
        </p:nvSpPr>
        <p:spPr>
          <a:xfrm>
            <a:off x="457200" y="4511167"/>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3" name="Text Placeholder 4"/>
          <p:cNvSpPr>
            <a:spLocks noGrp="1"/>
          </p:cNvSpPr>
          <p:nvPr>
            <p:ph type="body" sz="quarter" idx="31" hasCustomPrompt="1"/>
          </p:nvPr>
        </p:nvSpPr>
        <p:spPr>
          <a:xfrm>
            <a:off x="457200" y="641985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1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821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ft/Top-Bottom 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681" y="2286481"/>
            <a:ext cx="4480560" cy="4488175"/>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296"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2"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4"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6" name="_Title_Quad_BottomRight"/>
          <p:cNvSpPr>
            <a:spLocks noGrp="1"/>
          </p:cNvSpPr>
          <p:nvPr>
            <p:ph type="body" sz="quarter" idx="26" hasCustomPrompt="1"/>
          </p:nvPr>
        </p:nvSpPr>
        <p:spPr>
          <a:xfrm>
            <a:off x="5117782" y="4381572"/>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8" name="_Content_Quad_BottomRight_With_Title"/>
          <p:cNvSpPr>
            <a:spLocks noGrp="1"/>
          </p:cNvSpPr>
          <p:nvPr>
            <p:ph idx="32" hasCustomPrompt="1"/>
          </p:nvPr>
        </p:nvSpPr>
        <p:spPr>
          <a:xfrm>
            <a:off x="5117782"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157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eft/Top-Bottom Right Tiles_Alt 1">
    <p:spTree>
      <p:nvGrpSpPr>
        <p:cNvPr id="1" name=""/>
        <p:cNvGrpSpPr/>
        <p:nvPr/>
      </p:nvGrpSpPr>
      <p:grpSpPr>
        <a:xfrm>
          <a:off x="0" y="0"/>
          <a:ext cx="0" cy="0"/>
          <a:chOff x="0" y="0"/>
          <a:chExt cx="0" cy="0"/>
        </a:xfrm>
      </p:grpSpPr>
      <p:sp>
        <p:nvSpPr>
          <p:cNvPr id="4"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5300" y="1676712"/>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Half_Left"/>
          <p:cNvSpPr>
            <a:spLocks noGrp="1"/>
          </p:cNvSpPr>
          <p:nvPr>
            <p:ph type="body" sz="quarter" idx="21" hasCustomPrompt="1"/>
          </p:nvPr>
        </p:nvSpPr>
        <p:spPr>
          <a:xfrm>
            <a:off x="4553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_Content_Quad_TopRight_With_Title"/>
          <p:cNvSpPr>
            <a:spLocks noGrp="1"/>
          </p:cNvSpPr>
          <p:nvPr>
            <p:ph idx="24" hasCustomPrompt="1"/>
          </p:nvPr>
        </p:nvSpPr>
        <p:spPr>
          <a:xfrm>
            <a:off x="5117782"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294933"/>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4" name="_Title_Quad_BottomRight"/>
          <p:cNvSpPr>
            <a:spLocks noGrp="1"/>
          </p:cNvSpPr>
          <p:nvPr>
            <p:ph type="body" sz="quarter" idx="26" hasCustomPrompt="1"/>
          </p:nvPr>
        </p:nvSpPr>
        <p:spPr>
          <a:xfrm>
            <a:off x="5117782" y="4113195"/>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6" name="_Content_Quad_BottomRight_With_Title"/>
          <p:cNvSpPr>
            <a:spLocks noGrp="1"/>
          </p:cNvSpPr>
          <p:nvPr>
            <p:ph idx="32" hasCustomPrompt="1"/>
          </p:nvPr>
        </p:nvSpPr>
        <p:spPr>
          <a:xfrm>
            <a:off x="5117782" y="4497336"/>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TextBox 2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19" name="Picture 18"/>
          <p:cNvPicPr>
            <a:picLocks noChangeAspect="1"/>
          </p:cNvPicPr>
          <p:nvPr userDrawn="1"/>
        </p:nvPicPr>
        <p:blipFill>
          <a:blip r:embed="rId6"/>
          <a:stretch>
            <a:fillRect/>
          </a:stretch>
        </p:blipFill>
        <p:spPr>
          <a:xfrm>
            <a:off x="457200" y="6958595"/>
            <a:ext cx="993649" cy="697038"/>
          </a:xfrm>
          <a:prstGeom prst="rect">
            <a:avLst/>
          </a:prstGeom>
        </p:spPr>
      </p:pic>
    </p:spTree>
    <p:extLst>
      <p:ext uri="{BB962C8B-B14F-4D97-AF65-F5344CB8AC3E}">
        <p14:creationId xmlns:p14="http://schemas.microsoft.com/office/powerpoint/2010/main" val="3689897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eft/Top-Bottom 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681" y="2265052"/>
            <a:ext cx="4480560" cy="405993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_Content_Quad_TopRight_With_Title"/>
          <p:cNvSpPr>
            <a:spLocks noGrp="1"/>
          </p:cNvSpPr>
          <p:nvPr>
            <p:ph idx="24" hasCustomPrompt="1"/>
          </p:nvPr>
        </p:nvSpPr>
        <p:spPr>
          <a:xfrm>
            <a:off x="5117782" y="2260290"/>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8" name="_Title_Quad_BottomRight"/>
          <p:cNvSpPr>
            <a:spLocks noGrp="1"/>
          </p:cNvSpPr>
          <p:nvPr>
            <p:ph type="body" sz="quarter" idx="26" hasCustomPrompt="1"/>
          </p:nvPr>
        </p:nvSpPr>
        <p:spPr>
          <a:xfrm>
            <a:off x="5117782" y="4135756"/>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9" name="_Content_Quad_BottomRight_With_Title"/>
          <p:cNvSpPr>
            <a:spLocks noGrp="1"/>
          </p:cNvSpPr>
          <p:nvPr>
            <p:ph idx="32" hasCustomPrompt="1"/>
          </p:nvPr>
        </p:nvSpPr>
        <p:spPr>
          <a:xfrm>
            <a:off x="5117782" y="4493706"/>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43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op-Bottom Left/Right Til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Half_Right"/>
          <p:cNvSpPr>
            <a:spLocks noGrp="1"/>
          </p:cNvSpPr>
          <p:nvPr>
            <p:ph type="body" sz="quarter" idx="22"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6481"/>
            <a:ext cx="4480560" cy="4490557"/>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2" name="_Content_Quad_TopLeft_With_Title"/>
          <p:cNvSpPr>
            <a:spLocks noGrp="1"/>
          </p:cNvSpPr>
          <p:nvPr>
            <p:ph idx="1" hasCustomPrompt="1"/>
          </p:nvPr>
        </p:nvSpPr>
        <p:spPr>
          <a:xfrm>
            <a:off x="455300" y="2284100"/>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4"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6" name="_Title_Quad_BottomLeft"/>
          <p:cNvSpPr>
            <a:spLocks noGrp="1"/>
          </p:cNvSpPr>
          <p:nvPr>
            <p:ph type="body" sz="quarter" idx="32" hasCustomPrompt="1"/>
          </p:nvPr>
        </p:nvSpPr>
        <p:spPr>
          <a:xfrm>
            <a:off x="457681" y="4384746"/>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8" name="_Content_Quad_BottomLeft_With_Title"/>
          <p:cNvSpPr>
            <a:spLocks noGrp="1"/>
          </p:cNvSpPr>
          <p:nvPr>
            <p:ph idx="33" hasCustomPrompt="1"/>
          </p:nvPr>
        </p:nvSpPr>
        <p:spPr>
          <a:xfrm>
            <a:off x="455300"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9" name="TextBox 2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21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op-Bottom Left/Right Tiles_Alt 1">
    <p:spTree>
      <p:nvGrpSpPr>
        <p:cNvPr id="1" name=""/>
        <p:cNvGrpSpPr/>
        <p:nvPr/>
      </p:nvGrpSpPr>
      <p:grpSpPr>
        <a:xfrm>
          <a:off x="0" y="0"/>
          <a:ext cx="0" cy="0"/>
          <a:chOff x="0" y="0"/>
          <a:chExt cx="0" cy="0"/>
        </a:xfrm>
      </p:grpSpPr>
      <p:sp>
        <p:nvSpPr>
          <p:cNvPr id="4"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9" name="_Title_Half_Right"/>
          <p:cNvSpPr>
            <a:spLocks noGrp="1"/>
          </p:cNvSpPr>
          <p:nvPr>
            <p:ph type="body" sz="quarter" idx="22" hasCustomPrompt="1"/>
          </p:nvPr>
        </p:nvSpPr>
        <p:spPr>
          <a:xfrm>
            <a:off x="5117782" y="1292570"/>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_Content_Quad_TopLeft_With_Title"/>
          <p:cNvSpPr>
            <a:spLocks noGrp="1"/>
          </p:cNvSpPr>
          <p:nvPr>
            <p:ph idx="1" hasCustomPrompt="1"/>
          </p:nvPr>
        </p:nvSpPr>
        <p:spPr>
          <a:xfrm>
            <a:off x="455300"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Left"/>
          <p:cNvSpPr>
            <a:spLocks noGrp="1"/>
          </p:cNvSpPr>
          <p:nvPr>
            <p:ph type="body" sz="quarter" idx="21" hasCustomPrompt="1"/>
          </p:nvPr>
        </p:nvSpPr>
        <p:spPr>
          <a:xfrm>
            <a:off x="455300" y="129257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4" name="_Title_Quad_BottomLeft"/>
          <p:cNvSpPr>
            <a:spLocks noGrp="1"/>
          </p:cNvSpPr>
          <p:nvPr>
            <p:ph type="body" sz="quarter" idx="32" hasCustomPrompt="1"/>
          </p:nvPr>
        </p:nvSpPr>
        <p:spPr>
          <a:xfrm>
            <a:off x="455300" y="4111752"/>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6" name="_Content_Quad_BottomLeft_With_Title"/>
          <p:cNvSpPr>
            <a:spLocks noGrp="1"/>
          </p:cNvSpPr>
          <p:nvPr>
            <p:ph idx="33" hasCustomPrompt="1"/>
          </p:nvPr>
        </p:nvSpPr>
        <p:spPr>
          <a:xfrm>
            <a:off x="455300" y="449732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TextBox 16" hidden="1"/>
          <p:cNvSpPr txBox="1"/>
          <p:nvPr>
            <p:custDataLst>
              <p:tags r:id="rId4"/>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1"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20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Agenda Level 3" hidden="1"/>
          <p:cNvGrpSpPr/>
          <p:nvPr/>
        </p:nvGrpSpPr>
        <p:grpSpPr>
          <a:xfrm>
            <a:off x="1492638" y="3281677"/>
            <a:ext cx="8062842" cy="400109"/>
            <a:chOff x="1356945" y="1998175"/>
            <a:chExt cx="7329856" cy="353038"/>
          </a:xfrm>
        </p:grpSpPr>
        <p:sp>
          <p:nvSpPr>
            <p:cNvPr id="32"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33"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31" name="Agenda Level 2 Active" hidden="1"/>
          <p:cNvGrpSpPr/>
          <p:nvPr/>
        </p:nvGrpSpPr>
        <p:grpSpPr>
          <a:xfrm>
            <a:off x="996168" y="2769534"/>
            <a:ext cx="8559313" cy="418577"/>
            <a:chOff x="905607" y="2443707"/>
            <a:chExt cx="7781194" cy="369333"/>
          </a:xfrm>
        </p:grpSpPr>
        <p:sp>
          <p:nvSpPr>
            <p:cNvPr id="20"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21"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26"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30" name="Agenda Level 2" hidden="1"/>
          <p:cNvGrpSpPr/>
          <p:nvPr/>
        </p:nvGrpSpPr>
        <p:grpSpPr>
          <a:xfrm>
            <a:off x="996168" y="2264598"/>
            <a:ext cx="8559313" cy="418576"/>
            <a:chOff x="905607" y="1998175"/>
            <a:chExt cx="7781194" cy="369332"/>
          </a:xfrm>
        </p:grpSpPr>
        <p:sp>
          <p:nvSpPr>
            <p:cNvPr id="18"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19"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25"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29" name="Agenda Level 1 Active" hidden="1"/>
          <p:cNvGrpSpPr/>
          <p:nvPr/>
        </p:nvGrpSpPr>
        <p:grpSpPr>
          <a:xfrm>
            <a:off x="499696" y="1756873"/>
            <a:ext cx="9059008" cy="418576"/>
            <a:chOff x="454269" y="1550182"/>
            <a:chExt cx="8235462" cy="369332"/>
          </a:xfrm>
        </p:grpSpPr>
        <p:sp>
          <p:nvSpPr>
            <p:cNvPr id="12"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13"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22"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28" name="Agenda Level 1" hidden="1"/>
          <p:cNvGrpSpPr/>
          <p:nvPr/>
        </p:nvGrpSpPr>
        <p:grpSpPr>
          <a:xfrm>
            <a:off x="496474" y="1255541"/>
            <a:ext cx="9065455" cy="418576"/>
            <a:chOff x="451339" y="1107830"/>
            <a:chExt cx="8241323" cy="369332"/>
          </a:xfrm>
        </p:grpSpPr>
        <p:sp>
          <p:nvSpPr>
            <p:cNvPr id="3"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11"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23"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sp>
        <p:nvSpPr>
          <p:cNvPr id="38" name="Title 37"/>
          <p:cNvSpPr>
            <a:spLocks noGrp="1"/>
          </p:cNvSpPr>
          <p:nvPr>
            <p:ph type="title"/>
          </p:nvPr>
        </p:nvSpPr>
        <p:spPr/>
        <p:txBody>
          <a:bodyPr vert="horz" lIns="0" tIns="50941" rIns="101882" bIns="50941" rtlCol="0" anchor="ctr">
            <a:noAutofit/>
          </a:bodyPr>
          <a:lstStyle>
            <a:lvl1pPr>
              <a:defRPr lang="en-US" baseline="0" dirty="0">
                <a:solidFill>
                  <a:srgbClr val="00539B"/>
                </a:solidFill>
              </a:defRPr>
            </a:lvl1pPr>
          </a:lstStyle>
          <a:p>
            <a:pPr lvl="0"/>
            <a:r>
              <a:rPr lang="en-US" dirty="0"/>
              <a:t>Click to edit Master title style</a:t>
            </a:r>
          </a:p>
        </p:txBody>
      </p:sp>
      <p:cxnSp>
        <p:nvCxnSpPr>
          <p:cNvPr id="35" name="Straight Connector 34"/>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7" name="Slide Number Placeholder 6"/>
          <p:cNvSpPr>
            <a:spLocks noGrp="1"/>
          </p:cNvSpPr>
          <p:nvPr>
            <p:ph type="sldNum" sz="quarter" idx="18"/>
          </p:nvPr>
        </p:nvSpPr>
        <p:spPr>
          <a:xfrm>
            <a:off x="9100180"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sp>
        <p:nvSpPr>
          <p:cNvPr id="39" name="TextBox 38"/>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grpSp>
        <p:nvGrpSpPr>
          <p:cNvPr id="34" name="Agenda Level 3" hidden="1"/>
          <p:cNvGrpSpPr/>
          <p:nvPr/>
        </p:nvGrpSpPr>
        <p:grpSpPr>
          <a:xfrm>
            <a:off x="1492638" y="3281677"/>
            <a:ext cx="8062842" cy="400109"/>
            <a:chOff x="1356945" y="1998175"/>
            <a:chExt cx="7329856" cy="353038"/>
          </a:xfrm>
        </p:grpSpPr>
        <p:sp>
          <p:nvSpPr>
            <p:cNvPr id="41"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42"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43" name="Agenda Level 2 Active" hidden="1"/>
          <p:cNvGrpSpPr/>
          <p:nvPr/>
        </p:nvGrpSpPr>
        <p:grpSpPr>
          <a:xfrm>
            <a:off x="996168" y="2769534"/>
            <a:ext cx="8559313" cy="418577"/>
            <a:chOff x="905607" y="2443707"/>
            <a:chExt cx="7781194" cy="369333"/>
          </a:xfrm>
        </p:grpSpPr>
        <p:sp>
          <p:nvSpPr>
            <p:cNvPr id="44"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45"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46"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47" name="Agenda Level 2" hidden="1"/>
          <p:cNvGrpSpPr/>
          <p:nvPr/>
        </p:nvGrpSpPr>
        <p:grpSpPr>
          <a:xfrm>
            <a:off x="996168" y="2264598"/>
            <a:ext cx="8559313" cy="418576"/>
            <a:chOff x="905607" y="1998175"/>
            <a:chExt cx="7781194" cy="369332"/>
          </a:xfrm>
        </p:grpSpPr>
        <p:sp>
          <p:nvSpPr>
            <p:cNvPr id="48"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49"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50"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51" name="Agenda Level 1 Active" hidden="1"/>
          <p:cNvGrpSpPr/>
          <p:nvPr/>
        </p:nvGrpSpPr>
        <p:grpSpPr>
          <a:xfrm>
            <a:off x="499696" y="1756873"/>
            <a:ext cx="9059008" cy="418576"/>
            <a:chOff x="454269" y="1550182"/>
            <a:chExt cx="8235462" cy="369332"/>
          </a:xfrm>
        </p:grpSpPr>
        <p:sp>
          <p:nvSpPr>
            <p:cNvPr id="52"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53"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54"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55" name="Agenda Level 1" hidden="1"/>
          <p:cNvGrpSpPr/>
          <p:nvPr/>
        </p:nvGrpSpPr>
        <p:grpSpPr>
          <a:xfrm>
            <a:off x="496474" y="1255541"/>
            <a:ext cx="9065455" cy="418576"/>
            <a:chOff x="451339" y="1107830"/>
            <a:chExt cx="8241323" cy="369332"/>
          </a:xfrm>
        </p:grpSpPr>
        <p:sp>
          <p:nvSpPr>
            <p:cNvPr id="56"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57"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58"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cxnSp>
        <p:nvCxnSpPr>
          <p:cNvPr id="59" name="Straight Connector 58"/>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grpSp>
        <p:nvGrpSpPr>
          <p:cNvPr id="63" name="Agenda Level 3" hidden="1"/>
          <p:cNvGrpSpPr/>
          <p:nvPr/>
        </p:nvGrpSpPr>
        <p:grpSpPr>
          <a:xfrm>
            <a:off x="1492638" y="3281677"/>
            <a:ext cx="8062842" cy="400109"/>
            <a:chOff x="1356945" y="1998175"/>
            <a:chExt cx="7329856" cy="353038"/>
          </a:xfrm>
        </p:grpSpPr>
        <p:sp>
          <p:nvSpPr>
            <p:cNvPr id="64"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65"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66" name="Agenda Level 2 Active" hidden="1"/>
          <p:cNvGrpSpPr/>
          <p:nvPr/>
        </p:nvGrpSpPr>
        <p:grpSpPr>
          <a:xfrm>
            <a:off x="996168" y="2769534"/>
            <a:ext cx="8559313" cy="418577"/>
            <a:chOff x="905607" y="2443707"/>
            <a:chExt cx="7781194" cy="369333"/>
          </a:xfrm>
        </p:grpSpPr>
        <p:sp>
          <p:nvSpPr>
            <p:cNvPr id="67"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68"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69"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0" name="Agenda Level 2" hidden="1"/>
          <p:cNvGrpSpPr/>
          <p:nvPr/>
        </p:nvGrpSpPr>
        <p:grpSpPr>
          <a:xfrm>
            <a:off x="996168" y="2264598"/>
            <a:ext cx="8559313" cy="418576"/>
            <a:chOff x="905607" y="1998175"/>
            <a:chExt cx="7781194" cy="369332"/>
          </a:xfrm>
        </p:grpSpPr>
        <p:sp>
          <p:nvSpPr>
            <p:cNvPr id="71"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72"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73"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4" name="Agenda Level 1 Active" hidden="1"/>
          <p:cNvGrpSpPr/>
          <p:nvPr/>
        </p:nvGrpSpPr>
        <p:grpSpPr>
          <a:xfrm>
            <a:off x="499696" y="1756873"/>
            <a:ext cx="9059008" cy="418576"/>
            <a:chOff x="454269" y="1550182"/>
            <a:chExt cx="8235462" cy="369332"/>
          </a:xfrm>
        </p:grpSpPr>
        <p:sp>
          <p:nvSpPr>
            <p:cNvPr id="75"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76"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77"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8" name="Agenda Level 1" hidden="1"/>
          <p:cNvGrpSpPr/>
          <p:nvPr/>
        </p:nvGrpSpPr>
        <p:grpSpPr>
          <a:xfrm>
            <a:off x="496474" y="1255541"/>
            <a:ext cx="9065455" cy="418576"/>
            <a:chOff x="451339" y="1107830"/>
            <a:chExt cx="8241323" cy="369332"/>
          </a:xfrm>
        </p:grpSpPr>
        <p:sp>
          <p:nvSpPr>
            <p:cNvPr id="79"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80"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81"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cxnSp>
        <p:nvCxnSpPr>
          <p:cNvPr id="82" name="Straight Connector 81"/>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pic>
        <p:nvPicPr>
          <p:cNvPr id="85" name="Picture 2" descr="Image result for newton federal bank"/>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637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op-Bottom Left/Right Tiles_Alt 2">
    <p:spTree>
      <p:nvGrpSpPr>
        <p:cNvPr id="1" name=""/>
        <p:cNvGrpSpPr/>
        <p:nvPr/>
      </p:nvGrpSpPr>
      <p:grpSpPr>
        <a:xfrm>
          <a:off x="0" y="0"/>
          <a:ext cx="0" cy="0"/>
          <a:chOff x="0" y="0"/>
          <a:chExt cx="0" cy="0"/>
        </a:xfrm>
      </p:grpSpPr>
      <p:sp>
        <p:nvSpPr>
          <p:cNvPr id="2" name="_Content_Slide_Title"/>
          <p:cNvSpPr>
            <a:spLocks noGrp="1"/>
          </p:cNvSpPr>
          <p:nvPr>
            <p:ph type="title" hasCustomPrompt="1"/>
            <p:custDataLst>
              <p:tags r:id="rId1"/>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Half_Right"/>
          <p:cNvSpPr>
            <a:spLocks noGrp="1"/>
          </p:cNvSpPr>
          <p:nvPr>
            <p:ph type="body" sz="quarter" idx="22" hasCustomPrompt="1"/>
          </p:nvPr>
        </p:nvSpPr>
        <p:spPr>
          <a:xfrm>
            <a:off x="5117782" y="1904721"/>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20163" y="2267434"/>
            <a:ext cx="448056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2"/>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_Content_Quad_TopLeft_With_Title"/>
          <p:cNvSpPr>
            <a:spLocks noGrp="1"/>
          </p:cNvSpPr>
          <p:nvPr>
            <p:ph idx="1" hasCustomPrompt="1"/>
          </p:nvPr>
        </p:nvSpPr>
        <p:spPr>
          <a:xfrm>
            <a:off x="455300" y="2257909"/>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8" name="_Title_Quad_BottomLeft"/>
          <p:cNvSpPr>
            <a:spLocks noGrp="1"/>
          </p:cNvSpPr>
          <p:nvPr>
            <p:ph type="body" sz="quarter" idx="32" hasCustomPrompt="1"/>
          </p:nvPr>
        </p:nvSpPr>
        <p:spPr>
          <a:xfrm>
            <a:off x="455300" y="4145280"/>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9" name="_Content_Quad_BottomLeft_With_Title"/>
          <p:cNvSpPr>
            <a:spLocks noGrp="1"/>
          </p:cNvSpPr>
          <p:nvPr>
            <p:ph idx="33" hasCustomPrompt="1"/>
          </p:nvPr>
        </p:nvSpPr>
        <p:spPr>
          <a:xfrm>
            <a:off x="457681" y="4496087"/>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3"/>
            </p:custDataLst>
          </p:nvPr>
        </p:nvSpPr>
        <p:spPr>
          <a:xfrm>
            <a:off x="8147304" y="7265768"/>
            <a:ext cx="1408176" cy="207264"/>
          </a:xfrm>
          <a:prstGeom prst="rect">
            <a:avLst/>
          </a:prstGeom>
          <a:noFill/>
        </p:spPr>
        <p:txBody>
          <a:bodyPr wrap="none" lIns="0" tIns="0" rIns="0" bIns="0" rtlCol="0" anchor="ctr" anchorCtr="0">
            <a:noAutofit/>
          </a:bodyPr>
          <a:lstStyle/>
          <a:p>
            <a:pPr algn="r"/>
            <a:r>
              <a:rPr lang="en-US" sz="1200" b="1" dirty="0">
                <a:solidFill>
                  <a:srgbClr val="FF0000"/>
                </a:solidFill>
                <a:latin typeface="Arial" panose="020B0604020202020204" pitchFamily="34" charset="0"/>
                <a:cs typeface="Arial" panose="020B0604020202020204" pitchFamily="34" charset="0"/>
              </a:rPr>
              <a:t>CONFIDENTIAL</a:t>
            </a:r>
          </a:p>
        </p:txBody>
      </p:sp>
      <p:sp>
        <p:nvSpPr>
          <p:cNvPr id="27" name="TextBox 26"/>
          <p:cNvSpPr txBox="1"/>
          <p:nvPr>
            <p:custDataLst>
              <p:tags r:id="rId4"/>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marL="382059" indent="-382059" algn="ctr">
              <a:buNone/>
              <a:defRPr lang="en-US" sz="1800" b="1" dirty="0" smtClean="0">
                <a:solidFill>
                  <a:schemeClr val="bg1"/>
                </a:solidFill>
              </a:defRPr>
            </a:lvl1pPr>
          </a:lstStyle>
          <a:p>
            <a:pPr marL="0" lvl="0" indent="0" algn="ctr"/>
            <a:r>
              <a:rPr lang="en-US" dirty="0"/>
              <a:t>Slide Message</a:t>
            </a:r>
          </a:p>
        </p:txBody>
      </p:sp>
      <p:pic>
        <p:nvPicPr>
          <p:cNvPr id="21"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823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p/Bottom Left-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86481"/>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0472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5418"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Quad_BottomLeft"/>
          <p:cNvSpPr>
            <a:spLocks noGrp="1"/>
          </p:cNvSpPr>
          <p:nvPr>
            <p:ph type="body" sz="quarter" idx="22" hasCustomPrompt="1"/>
          </p:nvPr>
        </p:nvSpPr>
        <p:spPr>
          <a:xfrm>
            <a:off x="457681" y="4387127"/>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18" name="_Content_Quad_BottomLeft_With_Title"/>
          <p:cNvSpPr>
            <a:spLocks noGrp="1"/>
          </p:cNvSpPr>
          <p:nvPr>
            <p:ph idx="23" hasCustomPrompt="1"/>
          </p:nvPr>
        </p:nvSpPr>
        <p:spPr>
          <a:xfrm>
            <a:off x="457681"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1" name="_Title_Quad_BottomRight"/>
          <p:cNvSpPr>
            <a:spLocks noGrp="1"/>
          </p:cNvSpPr>
          <p:nvPr>
            <p:ph type="body" sz="quarter" idx="26" hasCustomPrompt="1"/>
          </p:nvPr>
        </p:nvSpPr>
        <p:spPr>
          <a:xfrm>
            <a:off x="5120640" y="4391882"/>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3" name="_Content_Quad_BottomRight_With_Title"/>
          <p:cNvSpPr>
            <a:spLocks noGrp="1"/>
          </p:cNvSpPr>
          <p:nvPr>
            <p:ph idx="32" hasCustomPrompt="1"/>
          </p:nvPr>
        </p:nvSpPr>
        <p:spPr>
          <a:xfrm>
            <a:off x="5117782"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932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p/Bottom Left-Right Tiles_Alt 1">
    <p:spTree>
      <p:nvGrpSpPr>
        <p:cNvPr id="1" name=""/>
        <p:cNvGrpSpPr/>
        <p:nvPr/>
      </p:nvGrpSpPr>
      <p:grpSpPr>
        <a:xfrm>
          <a:off x="0" y="0"/>
          <a:ext cx="0" cy="0"/>
          <a:chOff x="0" y="0"/>
          <a:chExt cx="0" cy="0"/>
        </a:xfrm>
      </p:grpSpPr>
      <p:sp>
        <p:nvSpPr>
          <p:cNvPr id="5"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1676711"/>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7" name="_Title_Quad_BottomLeft"/>
          <p:cNvSpPr>
            <a:spLocks noGrp="1"/>
          </p:cNvSpPr>
          <p:nvPr>
            <p:ph type="body" sz="quarter" idx="22" hasCustomPrompt="1"/>
          </p:nvPr>
        </p:nvSpPr>
        <p:spPr>
          <a:xfrm>
            <a:off x="458470" y="4112387"/>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18" name="_Content_Quad_BottomLeft_With_Title"/>
          <p:cNvSpPr>
            <a:spLocks noGrp="1"/>
          </p:cNvSpPr>
          <p:nvPr>
            <p:ph idx="23" hasCustomPrompt="1"/>
          </p:nvPr>
        </p:nvSpPr>
        <p:spPr>
          <a:xfrm>
            <a:off x="458470"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1" name="_Title_Quad_BottomRight"/>
          <p:cNvSpPr>
            <a:spLocks noGrp="1"/>
          </p:cNvSpPr>
          <p:nvPr>
            <p:ph type="body" sz="quarter" idx="26" hasCustomPrompt="1"/>
          </p:nvPr>
        </p:nvSpPr>
        <p:spPr>
          <a:xfrm>
            <a:off x="5116195" y="4112387"/>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3" name="_Content_Quad_BottomRight_With_Title"/>
          <p:cNvSpPr>
            <a:spLocks noGrp="1"/>
          </p:cNvSpPr>
          <p:nvPr>
            <p:ph idx="32" hasCustomPrompt="1"/>
          </p:nvPr>
        </p:nvSpPr>
        <p:spPr>
          <a:xfrm>
            <a:off x="5116195"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6" name="TextBox 2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972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p/Bottom Left-Right Tiles_Alt 2">
    <p:spTree>
      <p:nvGrpSpPr>
        <p:cNvPr id="1" name=""/>
        <p:cNvGrpSpPr/>
        <p:nvPr/>
      </p:nvGrpSpPr>
      <p:grpSpPr>
        <a:xfrm>
          <a:off x="0" y="0"/>
          <a:ext cx="0" cy="0"/>
          <a:chOff x="0" y="0"/>
          <a:chExt cx="0" cy="0"/>
        </a:xfrm>
      </p:grpSpPr>
      <p:sp>
        <p:nvSpPr>
          <p:cNvPr id="5"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4819" y="2263621"/>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4819" y="188186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_Title_Quad_BottomLeft"/>
          <p:cNvSpPr>
            <a:spLocks noGrp="1"/>
          </p:cNvSpPr>
          <p:nvPr>
            <p:ph type="body" sz="quarter" idx="22" hasCustomPrompt="1"/>
          </p:nvPr>
        </p:nvSpPr>
        <p:spPr>
          <a:xfrm>
            <a:off x="455300" y="414528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3" name="_Content_Quad_BottomLeft_With_Title"/>
          <p:cNvSpPr>
            <a:spLocks noGrp="1"/>
          </p:cNvSpPr>
          <p:nvPr>
            <p:ph idx="23" hasCustomPrompt="1"/>
          </p:nvPr>
        </p:nvSpPr>
        <p:spPr>
          <a:xfrm>
            <a:off x="455300" y="4507992"/>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BottomRight"/>
          <p:cNvSpPr>
            <a:spLocks noGrp="1"/>
          </p:cNvSpPr>
          <p:nvPr>
            <p:ph type="body" sz="quarter" idx="26" hasCustomPrompt="1"/>
          </p:nvPr>
        </p:nvSpPr>
        <p:spPr>
          <a:xfrm>
            <a:off x="5120163"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8" name="_Content_Quad_BottomRight_With_Title"/>
          <p:cNvSpPr>
            <a:spLocks noGrp="1"/>
          </p:cNvSpPr>
          <p:nvPr>
            <p:ph idx="32" hasCustomPrompt="1"/>
          </p:nvPr>
        </p:nvSpPr>
        <p:spPr>
          <a:xfrm>
            <a:off x="5120163" y="4507992"/>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9"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122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p Left-Right/Bottom Til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7200" y="4387769"/>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767945"/>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Content_Quad_TopLeft_With_Title"/>
          <p:cNvSpPr>
            <a:spLocks noGrp="1"/>
          </p:cNvSpPr>
          <p:nvPr>
            <p:ph idx="1" hasCustomPrompt="1"/>
          </p:nvPr>
        </p:nvSpPr>
        <p:spPr>
          <a:xfrm>
            <a:off x="455289"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Title_Quad_TopLeft"/>
          <p:cNvSpPr>
            <a:spLocks noGrp="1"/>
          </p:cNvSpPr>
          <p:nvPr>
            <p:ph type="body" sz="quarter" idx="21" hasCustomPrompt="1"/>
          </p:nvPr>
        </p:nvSpPr>
        <p:spPr>
          <a:xfrm>
            <a:off x="455290" y="190234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1"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367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p Left-Right/Bottom Tiles_Alt 1">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4819" y="4113195"/>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4819" y="4492574"/>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7" name="_Content_Quad_TopLeft_With_Title"/>
          <p:cNvSpPr>
            <a:spLocks noGrp="1"/>
          </p:cNvSpPr>
          <p:nvPr>
            <p:ph idx="1" hasCustomPrompt="1"/>
          </p:nvPr>
        </p:nvSpPr>
        <p:spPr>
          <a:xfrm>
            <a:off x="457681"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Title_Quad_TopLeft"/>
          <p:cNvSpPr>
            <a:spLocks noGrp="1"/>
          </p:cNvSpPr>
          <p:nvPr>
            <p:ph type="body" sz="quarter" idx="21" hasCustomPrompt="1"/>
          </p:nvPr>
        </p:nvSpPr>
        <p:spPr>
          <a:xfrm>
            <a:off x="457681"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1" name="_Content_Quad_TopRight_With_Title"/>
          <p:cNvSpPr>
            <a:spLocks noGrp="1"/>
          </p:cNvSpPr>
          <p:nvPr>
            <p:ph idx="24" hasCustomPrompt="1"/>
          </p:nvPr>
        </p:nvSpPr>
        <p:spPr>
          <a:xfrm>
            <a:off x="5120163" y="1674330"/>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Right"/>
          <p:cNvSpPr>
            <a:spLocks noGrp="1"/>
          </p:cNvSpPr>
          <p:nvPr>
            <p:ph type="body" sz="quarter" idx="25" hasCustomPrompt="1"/>
          </p:nvPr>
        </p:nvSpPr>
        <p:spPr>
          <a:xfrm>
            <a:off x="5117782"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510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op Left-Right/Bottom Tiles_Alt 2">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7200" y="4145280"/>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507992"/>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_Content_Quad_TopLeft_With_Title"/>
          <p:cNvSpPr>
            <a:spLocks noGrp="1"/>
          </p:cNvSpPr>
          <p:nvPr>
            <p:ph idx="1" hasCustomPrompt="1"/>
          </p:nvPr>
        </p:nvSpPr>
        <p:spPr>
          <a:xfrm>
            <a:off x="455300" y="226362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Left"/>
          <p:cNvSpPr>
            <a:spLocks noGrp="1"/>
          </p:cNvSpPr>
          <p:nvPr>
            <p:ph type="body" sz="quarter" idx="21" hasCustomPrompt="1"/>
          </p:nvPr>
        </p:nvSpPr>
        <p:spPr>
          <a:xfrm>
            <a:off x="457681" y="188186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6" name="_Content_Quad_TopRight_With_Title"/>
          <p:cNvSpPr>
            <a:spLocks noGrp="1"/>
          </p:cNvSpPr>
          <p:nvPr>
            <p:ph idx="24" hasCustomPrompt="1"/>
          </p:nvPr>
        </p:nvSpPr>
        <p:spPr>
          <a:xfrm>
            <a:off x="5117782" y="226362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_Title_Quad_TopRight"/>
          <p:cNvSpPr>
            <a:spLocks noGrp="1"/>
          </p:cNvSpPr>
          <p:nvPr>
            <p:ph type="body" sz="quarter" idx="25" hasCustomPrompt="1"/>
          </p:nvPr>
        </p:nvSpPr>
        <p:spPr>
          <a:xfrm>
            <a:off x="5117782" y="188186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9"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255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eft/Center/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2284100"/>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902340"/>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1"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6160"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2286481"/>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2286481"/>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8" name="TextBox 2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4"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853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eft/Center/Right Tiles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1664805"/>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294951"/>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2" y="129495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7007" y="1297332"/>
            <a:ext cx="2924386"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1676711"/>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1676711"/>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7" name="TextBox 26"/>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4"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595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eft/Center/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2284100"/>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902340"/>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2"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7007" y="1904721"/>
            <a:ext cx="2924386"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2286481"/>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2286481"/>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51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lysheet">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_Section_Tab_Title"/>
          <p:cNvSpPr>
            <a:spLocks noGrp="1"/>
          </p:cNvSpPr>
          <p:nvPr>
            <p:ph type="body" idx="1" hasCustomPrompt="1"/>
            <p:custDataLst>
              <p:tags r:id="rId2"/>
            </p:custDataLst>
          </p:nvPr>
        </p:nvSpPr>
        <p:spPr>
          <a:xfrm>
            <a:off x="457200" y="3200400"/>
            <a:ext cx="9144000" cy="1371600"/>
          </a:xfrm>
        </p:spPr>
        <p:txBody>
          <a:bodyPr vert="horz" lIns="0" tIns="50941" rIns="101882" bIns="50941" rtlCol="0" anchor="ctr">
            <a:noAutofit/>
          </a:bodyPr>
          <a:lstStyle>
            <a:lvl1pPr marL="514350" indent="-514350">
              <a:lnSpc>
                <a:spcPct val="200000"/>
              </a:lnSpc>
              <a:buFont typeface="+mj-lt"/>
              <a:buAutoNum type="romanUcPeriod"/>
              <a:defRPr lang="en-US" sz="2400" b="1" baseline="0" dirty="0" smtClean="0">
                <a:solidFill>
                  <a:srgbClr val="00539B"/>
                </a:solidFill>
                <a:latin typeface="Arial" panose="020B0604020202020204" pitchFamily="34" charset="0"/>
                <a:ea typeface="+mj-ea"/>
                <a:cs typeface="Arial" panose="020B0604020202020204" pitchFamily="34" charset="0"/>
              </a:defRPr>
            </a:lvl1pPr>
            <a:lvl2pPr marL="966612" indent="-457200">
              <a:lnSpc>
                <a:spcPct val="200000"/>
              </a:lnSpc>
              <a:buClr>
                <a:srgbClr val="00539B"/>
              </a:buClr>
              <a:buFont typeface="+mj-lt"/>
              <a:buAutoNum type="alphaUcPeriod"/>
              <a:defRPr sz="2400">
                <a:solidFill>
                  <a:srgbClr val="00539B"/>
                </a:solidFill>
              </a:defRPr>
            </a:lvl2pPr>
          </a:lstStyle>
          <a:p>
            <a:pPr lvl="0">
              <a:spcBef>
                <a:spcPct val="0"/>
              </a:spcBef>
            </a:pPr>
            <a:r>
              <a:rPr lang="en-US" dirty="0"/>
              <a:t>[Flysheet Title, Arial, Bold, 24 Point Font]</a:t>
            </a:r>
          </a:p>
          <a:p>
            <a:pPr lvl="1">
              <a:spcBef>
                <a:spcPct val="0"/>
              </a:spcBef>
            </a:pPr>
            <a:r>
              <a:rPr lang="en-US" dirty="0"/>
              <a:t>[Subtopic, Arial, 20 Point Font]</a:t>
            </a:r>
          </a:p>
        </p:txBody>
      </p:sp>
      <p:sp>
        <p:nvSpPr>
          <p:cNvPr id="11" name="Slide Number Placeholder 10"/>
          <p:cNvSpPr>
            <a:spLocks noGrp="1"/>
          </p:cNvSpPr>
          <p:nvPr>
            <p:ph type="sldNum" sz="quarter" idx="32"/>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2" name="Straight Connector 11"/>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3"/>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8" name="Picture 2" descr="Image result for newton federal bank"/>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644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adran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2284100"/>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382365"/>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90234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379984"/>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9"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149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adrant Tiles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1674330"/>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115576"/>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115576"/>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829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adran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2252350"/>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90234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498468"/>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225473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498468"/>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9" name="_Slide_Message"/>
          <p:cNvSpPr>
            <a:spLocks noGrp="1"/>
          </p:cNvSpPr>
          <p:nvPr>
            <p:ph type="body" sz="quarter" idx="18" hasCustomPrompt="1"/>
          </p:nvPr>
        </p:nvSpPr>
        <p:spPr>
          <a:xfrm>
            <a:off x="454819"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35" name="TextBox 3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2"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394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egal Notic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sp>
        <p:nvSpPr>
          <p:cNvPr id="2" name="TextBox 1"/>
          <p:cNvSpPr txBox="1"/>
          <p:nvPr/>
        </p:nvSpPr>
        <p:spPr>
          <a:xfrm>
            <a:off x="502920" y="1036320"/>
            <a:ext cx="9052560" cy="5181600"/>
          </a:xfrm>
          <a:prstGeom prst="rect">
            <a:avLst/>
          </a:prstGeom>
        </p:spPr>
        <p:txBody>
          <a:bodyPr vert="horz" lIns="0" tIns="0" rIns="0" bIns="0" rtlCol="0">
            <a:no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(the “Presentation”) was prepared solely for discussion purposes with the party or parties (“the Company”) to whom Performance Trust Capital Partners (“PTCP”) has provided it and is not to be reprinted or redistributed without the permission of PTCP.</a:t>
            </a: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   </a:t>
            </a: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In preparing this Presentation, we have relied upon information provided by the Company and/or other publicly available information.  We have (i) not independently verified any of such information, and (ii) assumed such information is complete and accurate in all material respects.  </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may contain statements that are forward-looking statements.  Such forward-looking statements are based upon information provided by the Company and/or publicly available information.  Actual results may differ from those set forth in the forward-looking statements and are subject to significant risks and uncertainties.  These risks and uncertainties could cause the results to differ materially from those set forth in the forward-looking statements. </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Please note that this Presentation is also based on economic, market and other conditions as in effect on, and the information regarding the business and operations of companies in the Presentation as represented to PTCP by the Company and/or public information as of the date hereof, and does not purport to take into consideration any information or events arising subsequent to such date.  It should be understood that subsequent developments may affect this Presentation and that we do not have any obligation to update, revise, or reaffirm this Presentation.  PTCP makes no representation or warranty that there has been no material change in the information provided or reviewed by us in connection herewith.</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The information contained herein is confidential and has been prepared exclusively for the benefit and use of the Company, and may not be used for any other purpose or be discussed, reproduced, disseminated, quoted or referred to at anytime, in any manner or for any purpose without PTCP’s express prior written consent.  This Presentation is not for the benefit of, and does not convey any rights or remedies to, any holder of securities of the Company or any other person.</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should not be construed as providing an opinion to the Company and does not constitute a recommendation by PTCP to the Company, or security holders of the Company, on the business, the corporate strategy, the valuation, the regulatory environment nor the competitive environment in which the Company or its affiliates operates.  Any information included herein concerning valuation of the Company is hypothetical and is based on certain assumptions discussed with management.  These assumptions may not be valid, and may also change over time. This presentation should not be construed as a fairness opinion.  A fairness opinion would contain additional financial information, models and methodologies.  In addition, a fairness opinion is based on the specific terms of a proposed transaction, including many “non-financial” terms and conditions that actually do provide or limit value to the shareholders of the Company.  The information contained herein should not be relied upon to determine if any given transaction would be “fair” to the Company.</a:t>
            </a:r>
          </a:p>
        </p:txBody>
      </p:sp>
      <p:sp>
        <p:nvSpPr>
          <p:cNvPr id="9" name="TextBox 8" hidden="1"/>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5103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tentionally Left Blank">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975735" y="3785235"/>
            <a:ext cx="2106930" cy="201930"/>
          </a:xfrm>
          <a:prstGeom prst="rect">
            <a:avLst/>
          </a:prstGeom>
        </p:spPr>
        <p:txBody>
          <a:bodyPr vert="horz" lIns="0" tIns="0" rIns="0" bIns="0" rtlCol="0">
            <a:no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page intentionally left blank]</a:t>
            </a:r>
          </a:p>
        </p:txBody>
      </p:sp>
    </p:spTree>
    <p:extLst>
      <p:ext uri="{BB962C8B-B14F-4D97-AF65-F5344CB8AC3E}">
        <p14:creationId xmlns:p14="http://schemas.microsoft.com/office/powerpoint/2010/main" val="2039397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9095418"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sp>
        <p:nvSpPr>
          <p:cNvPr id="2" name="TextBox 1"/>
          <p:cNvSpPr txBox="1"/>
          <p:nvPr/>
        </p:nvSpPr>
        <p:spPr>
          <a:xfrm>
            <a:off x="502920" y="604520"/>
            <a:ext cx="9052560" cy="6304280"/>
          </a:xfrm>
          <a:prstGeom prst="rect">
            <a:avLst/>
          </a:prstGeom>
        </p:spPr>
        <p:txBody>
          <a:bodyPr vert="horz" lIns="0" tIns="0" rIns="0" bIns="0" rtlCol="0">
            <a:norm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spcAft>
                <a:spcPts val="0"/>
              </a:spcAft>
            </a:pPr>
            <a:r>
              <a:rPr lang="en-US" sz="1100" b="1" dirty="0">
                <a:solidFill>
                  <a:schemeClr val="tx1"/>
                </a:solidFill>
                <a:latin typeface="Arial" panose="020B0604020202020204" pitchFamily="34" charset="0"/>
                <a:cs typeface="Arial" panose="020B0604020202020204" pitchFamily="34" charset="0"/>
              </a:rPr>
              <a:t>PERFORMANCE TRUST CAPITAL</a:t>
            </a:r>
            <a:r>
              <a:rPr lang="en-US" sz="1100" b="1" baseline="0" dirty="0">
                <a:solidFill>
                  <a:schemeClr val="tx1"/>
                </a:solidFill>
                <a:latin typeface="Arial" panose="020B0604020202020204" pitchFamily="34" charset="0"/>
                <a:cs typeface="Arial" panose="020B0604020202020204" pitchFamily="34" charset="0"/>
              </a:rPr>
              <a:t> PARTNERS, LLC</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500 W. Madison Street</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Suite 450</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Chicago, IL 60661</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(312) 521-1000</a:t>
            </a:r>
          </a:p>
          <a:p>
            <a:pPr lvl="0">
              <a:spcAft>
                <a:spcPts val="0"/>
              </a:spcAft>
            </a:pPr>
            <a:r>
              <a:rPr lang="en-US" sz="1100" u="sng" baseline="0" dirty="0">
                <a:solidFill>
                  <a:schemeClr val="tx1"/>
                </a:solidFill>
                <a:latin typeface="Arial" panose="020B0604020202020204" pitchFamily="34" charset="0"/>
                <a:cs typeface="Arial" panose="020B0604020202020204" pitchFamily="34" charset="0"/>
                <a:hlinkClick r:id="rId4"/>
              </a:rPr>
              <a:t>www.performancetrust.com</a:t>
            </a:r>
            <a:r>
              <a:rPr lang="en-US" sz="1100" u="sng" baseline="0" dirty="0">
                <a:solidFill>
                  <a:schemeClr val="tx1"/>
                </a:solidFill>
                <a:latin typeface="Arial" panose="020B0604020202020204" pitchFamily="34" charset="0"/>
                <a:cs typeface="Arial" panose="020B0604020202020204" pitchFamily="34" charset="0"/>
              </a:rPr>
              <a:t> </a:t>
            </a:r>
            <a:endParaRPr lang="en-US" sz="1100" u="sng" dirty="0">
              <a:solidFill>
                <a:schemeClr val="tx1"/>
              </a:solidFill>
              <a:latin typeface="Arial" panose="020B0604020202020204" pitchFamily="34" charset="0"/>
              <a:cs typeface="Arial" panose="020B0604020202020204" pitchFamily="34" charset="0"/>
            </a:endParaRPr>
          </a:p>
        </p:txBody>
      </p:sp>
      <p:sp>
        <p:nvSpPr>
          <p:cNvPr id="9" name="TextBox 8"/>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7040023"/>
            <a:ext cx="1371600" cy="480808"/>
          </a:xfrm>
          <a:prstGeom prst="rect">
            <a:avLst/>
          </a:prstGeom>
        </p:spPr>
      </p:pic>
    </p:spTree>
    <p:extLst>
      <p:ext uri="{BB962C8B-B14F-4D97-AF65-F5344CB8AC3E}">
        <p14:creationId xmlns:p14="http://schemas.microsoft.com/office/powerpoint/2010/main" val="1406036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57E809-D836-4B9A-B1A3-AA7B503E17F9}" type="slidenum">
              <a:rPr lang="en-US" smtClean="0"/>
              <a:t>‹#›</a:t>
            </a:fld>
            <a:endParaRPr lang="en-US" dirty="0"/>
          </a:p>
        </p:txBody>
      </p:sp>
    </p:spTree>
    <p:extLst>
      <p:ext uri="{BB962C8B-B14F-4D97-AF65-F5344CB8AC3E}">
        <p14:creationId xmlns:p14="http://schemas.microsoft.com/office/powerpoint/2010/main" val="361008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Canvas">
    <p:spTree>
      <p:nvGrpSpPr>
        <p:cNvPr id="1" name=""/>
        <p:cNvGrpSpPr/>
        <p:nvPr/>
      </p:nvGrpSpPr>
      <p:grpSpPr>
        <a:xfrm>
          <a:off x="0" y="0"/>
          <a:ext cx="0" cy="0"/>
          <a:chOff x="0" y="0"/>
          <a:chExt cx="0" cy="0"/>
        </a:xfrm>
      </p:grpSpPr>
      <p:sp>
        <p:nvSpPr>
          <p:cNvPr id="3"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18" name="_Slide_Message"/>
          <p:cNvSpPr>
            <a:spLocks noGrp="1"/>
          </p:cNvSpPr>
          <p:nvPr>
            <p:ph type="body" sz="quarter" idx="18" hasCustomPrompt="1"/>
          </p:nvPr>
        </p:nvSpPr>
        <p:spPr>
          <a:xfrm>
            <a:off x="457200" y="1297438"/>
            <a:ext cx="9144000" cy="5486400"/>
          </a:xfrm>
        </p:spPr>
        <p:txBody>
          <a:bodyPr vert="horz" lIns="101882" tIns="50941" rIns="101882" bIns="50941" rtlCol="0">
            <a:noAutofit/>
          </a:bodyPr>
          <a:lstStyle>
            <a:lvl1pPr marL="382059" indent="-382059">
              <a:buFont typeface="Arial" panose="020B0604020202020204" pitchFamily="34" charset="0"/>
              <a:buChar cha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24"/>
          </p:nvPr>
        </p:nvSpPr>
        <p:spPr>
          <a:xfrm>
            <a:off x="9097010"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5" name="Text Placeholder 6"/>
          <p:cNvSpPr>
            <a:spLocks noGrp="1"/>
          </p:cNvSpPr>
          <p:nvPr>
            <p:ph type="body" sz="quarter" idx="30" hasCustomPrompt="1"/>
            <p:custDataLst>
              <p:tags r:id="rId3"/>
            </p:custDataLst>
          </p:nvPr>
        </p:nvSpPr>
        <p:spPr>
          <a:xfrm>
            <a:off x="2505074" y="6995160"/>
            <a:ext cx="5898263"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5" name="TextBox 1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4" name="TextBox 3" hidden="1"/>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a:t>
            </a:r>
          </a:p>
        </p:txBody>
      </p:sp>
      <p:pic>
        <p:nvPicPr>
          <p:cNvPr id="13" name="Picture 12"/>
          <p:cNvPicPr>
            <a:picLocks noChangeAspect="1"/>
          </p:cNvPicPr>
          <p:nvPr userDrawn="1"/>
        </p:nvPicPr>
        <p:blipFill>
          <a:blip r:embed="rId7"/>
          <a:stretch>
            <a:fillRect/>
          </a:stretch>
        </p:blipFill>
        <p:spPr>
          <a:xfrm>
            <a:off x="457200" y="6958595"/>
            <a:ext cx="993649" cy="697038"/>
          </a:xfrm>
          <a:prstGeom prst="rect">
            <a:avLst/>
          </a:prstGeom>
        </p:spPr>
      </p:pic>
    </p:spTree>
    <p:extLst>
      <p:ext uri="{BB962C8B-B14F-4D97-AF65-F5344CB8AC3E}">
        <p14:creationId xmlns:p14="http://schemas.microsoft.com/office/powerpoint/2010/main" val="239219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Canvas_Alt 1">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18" name="_Slide_Message"/>
          <p:cNvSpPr>
            <a:spLocks noGrp="1"/>
          </p:cNvSpPr>
          <p:nvPr>
            <p:ph type="body" sz="quarter" idx="18" hasCustomPrompt="1"/>
          </p:nvPr>
        </p:nvSpPr>
        <p:spPr>
          <a:xfrm>
            <a:off x="457200" y="1295019"/>
            <a:ext cx="9144000" cy="49377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5"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9" name="TextBox 1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5" name="Text Placeholder 4"/>
          <p:cNvSpPr>
            <a:spLocks noGrp="1"/>
          </p:cNvSpPr>
          <p:nvPr>
            <p:ph type="body" sz="quarter" idx="31" hasCustomPrompt="1"/>
          </p:nvPr>
        </p:nvSpPr>
        <p:spPr>
          <a:xfrm>
            <a:off x="457200" y="6362700"/>
            <a:ext cx="9144000" cy="411480"/>
          </a:xfrm>
          <a:solidFill>
            <a:srgbClr val="00539B"/>
          </a:solidFill>
        </p:spPr>
        <p:txBody>
          <a:bodyPr wrap="square" lIns="101882" tIns="50941" rIns="101882" bIns="50941" rtlCol="0" anchor="ctr">
            <a:noAutofit/>
          </a:bodyPr>
          <a:lstStyle>
            <a:lvl1pPr marL="0" indent="0" algn="ctr">
              <a:buNone/>
              <a:defRPr lang="en-US" sz="1800" b="1" smtClean="0">
                <a:solidFill>
                  <a:schemeClr val="bg1"/>
                </a:solidFill>
              </a:defRPr>
            </a:lvl1pPr>
            <a:lvl2pPr>
              <a:defRPr lang="en-US" smtClean="0">
                <a:latin typeface="+mn-lt"/>
                <a:cs typeface="+mn-cs"/>
              </a:defRPr>
            </a:lvl2pPr>
            <a:lvl3pPr>
              <a:defRPr lang="en-US" smtClean="0">
                <a:latin typeface="+mn-lt"/>
                <a:cs typeface="+mn-cs"/>
              </a:defRPr>
            </a:lvl3pPr>
            <a:lvl4pPr>
              <a:defRPr lang="en-US" smtClean="0">
                <a:latin typeface="+mn-lt"/>
                <a:cs typeface="+mn-cs"/>
              </a:defRPr>
            </a:lvl4pPr>
            <a:lvl5pPr>
              <a:defRPr lang="en-US">
                <a:latin typeface="+mn-lt"/>
                <a:cs typeface="+mn-cs"/>
              </a:defRPr>
            </a:lvl5pPr>
          </a:lstStyle>
          <a:p>
            <a:pPr marL="0" lvl="0"/>
            <a:r>
              <a:rPr lang="en-US" dirty="0"/>
              <a:t>Slide Message</a:t>
            </a:r>
          </a:p>
        </p:txBody>
      </p:sp>
      <p:pic>
        <p:nvPicPr>
          <p:cNvPr id="15"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53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ngle Tile">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2282527"/>
            <a:ext cx="914400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Single"/>
          <p:cNvSpPr>
            <a:spLocks noGrp="1"/>
          </p:cNvSpPr>
          <p:nvPr>
            <p:ph type="body" sz="quarter" idx="21" hasCustomPrompt="1"/>
          </p:nvPr>
        </p:nvSpPr>
        <p:spPr>
          <a:xfrm>
            <a:off x="457200" y="1888054"/>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6" name="TextBox 15"/>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5" name="TextBox 1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971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ngle Tile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1793241"/>
            <a:ext cx="9144000" cy="50292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_Title_Single"/>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5" name="TextBox 1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33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Tile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2286000"/>
            <a:ext cx="9144000" cy="40233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Single"/>
          <p:cNvSpPr>
            <a:spLocks noGrp="1"/>
          </p:cNvSpPr>
          <p:nvPr>
            <p:ph type="body" sz="quarter" idx="21" hasCustomPrompt="1"/>
          </p:nvPr>
        </p:nvSpPr>
        <p:spPr>
          <a:xfrm>
            <a:off x="457200" y="1900428"/>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TextBox 23"/>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3" name="Text Placeholder 4"/>
          <p:cNvSpPr>
            <a:spLocks noGrp="1"/>
          </p:cNvSpPr>
          <p:nvPr>
            <p:ph type="body" sz="quarter" idx="31" hasCustomPrompt="1"/>
          </p:nvPr>
        </p:nvSpPr>
        <p:spPr>
          <a:xfrm>
            <a:off x="457200" y="636270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051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eft/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200" y="2286483"/>
            <a:ext cx="448056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72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6483"/>
            <a:ext cx="448056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7" name="TextBox 26"/>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2"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29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1066"/>
            <a:ext cx="9144000" cy="518160"/>
          </a:xfrm>
          <a:prstGeom prst="rect">
            <a:avLst/>
          </a:prstGeom>
        </p:spPr>
        <p:txBody>
          <a:bodyPr vert="horz" lIns="101882" tIns="50941" rIns="101882" bIns="5094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13563"/>
            <a:ext cx="9144000" cy="5129425"/>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681" y="6995160"/>
            <a:ext cx="1005840" cy="601066"/>
          </a:xfrm>
          <a:prstGeom prst="rect">
            <a:avLst/>
          </a:prstGeom>
        </p:spPr>
        <p:txBody>
          <a:bodyPr vert="horz" lIns="0" tIns="0" rIns="0" bIns="0" rtlCol="0" anchor="t"/>
          <a:lstStyle>
            <a:lvl1pPr algn="l">
              <a:defRPr sz="1300">
                <a:solidFill>
                  <a:schemeClr val="tx1"/>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1911096" y="6995160"/>
            <a:ext cx="7075742" cy="601066"/>
          </a:xfrm>
          <a:prstGeom prst="rect">
            <a:avLst/>
          </a:prstGeom>
        </p:spPr>
        <p:txBody>
          <a:bodyPr vert="horz" lIns="0" tIns="0" rIns="0" bIns="0" rtlCol="0" anchor="t"/>
          <a:lstStyle>
            <a:lvl1pPr algn="l">
              <a:defRPr sz="800">
                <a:solidFill>
                  <a:schemeClr val="tx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9097799" y="6995160"/>
            <a:ext cx="502920" cy="601066"/>
          </a:xfrm>
          <a:prstGeom prst="rect">
            <a:avLst/>
          </a:prstGeom>
        </p:spPr>
        <p:txBody>
          <a:bodyPr vert="horz" lIns="0" tIns="0" rIns="0" bIns="0" rtlCol="0" anchor="t"/>
          <a:lstStyle>
            <a:lvl1pPr algn="r">
              <a:defRPr sz="1300" b="0">
                <a:solidFill>
                  <a:schemeClr val="tx1"/>
                </a:solidFill>
                <a:latin typeface="Arial" panose="020B0604020202020204" pitchFamily="34" charset="0"/>
                <a:cs typeface="Arial" panose="020B0604020202020204" pitchFamily="34" charset="0"/>
              </a:defRPr>
            </a:lvl1pPr>
          </a:lstStyle>
          <a:p>
            <a:fld id="{2D57E809-D836-4B9A-B1A3-AA7B503E17F9}" type="slidenum">
              <a:rPr lang="en-US" smtClean="0"/>
              <a:t>‹#›</a:t>
            </a:fld>
            <a:endParaRPr lang="en-US" dirty="0"/>
          </a:p>
        </p:txBody>
      </p:sp>
    </p:spTree>
    <p:extLst>
      <p:ext uri="{BB962C8B-B14F-4D97-AF65-F5344CB8AC3E}">
        <p14:creationId xmlns:p14="http://schemas.microsoft.com/office/powerpoint/2010/main" val="7613420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68" r:id="rId36"/>
  </p:sldLayoutIdLst>
  <p:hf sldNum="0" hdr="0" ftr="0" dt="0"/>
  <p:txStyles>
    <p:titleStyle>
      <a:lvl1pPr algn="l" defTabSz="1018824" rtl="0" eaLnBrk="1" latinLnBrk="0" hangingPunct="1">
        <a:spcBef>
          <a:spcPct val="0"/>
        </a:spcBef>
        <a:buNone/>
        <a:defRPr sz="2400" b="1" kern="1200">
          <a:solidFill>
            <a:srgbClr val="00539B"/>
          </a:solidFill>
          <a:latin typeface="Arial" panose="020B0604020202020204" pitchFamily="34" charset="0"/>
          <a:ea typeface="+mj-ea"/>
          <a:cs typeface="Arial" panose="020B0604020202020204" pitchFamily="34" charset="0"/>
        </a:defRPr>
      </a:lvl1pPr>
    </p:titleStyle>
    <p:bodyStyle>
      <a:lvl1pPr marL="382059" indent="-382059" algn="l" defTabSz="1018824" rtl="0" eaLnBrk="1" latinLnBrk="0" hangingPunct="1">
        <a:spcBef>
          <a:spcPct val="20000"/>
        </a:spcBef>
        <a:buClr>
          <a:srgbClr val="00539B"/>
        </a:buClr>
        <a:buFont typeface="Arial Narrow" panose="020B060602020203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27795" indent="-318383"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73531" indent="-254706" algn="l" defTabSz="1018824"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82943" indent="-254706"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292355" indent="-254706"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5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3.xml"/><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7.jpeg"/><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156.xml"/><Relationship Id="rId6" Type="http://schemas.openxmlformats.org/officeDocument/2006/relationships/image" Target="../media/image4.emf"/><Relationship Id="rId5" Type="http://schemas.openxmlformats.org/officeDocument/2006/relationships/image" Target="../media/image10.emf"/><Relationship Id="rId4" Type="http://schemas.openxmlformats.org/officeDocument/2006/relationships/image" Target="../media/image9.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F582B6C-2F6C-420D-ACC4-42BC21E897F8}"/>
              </a:ext>
            </a:extLst>
          </p:cNvPr>
          <p:cNvPicPr>
            <a:picLocks noChangeAspect="1"/>
          </p:cNvPicPr>
          <p:nvPr/>
        </p:nvPicPr>
        <p:blipFill>
          <a:blip r:embed="rId4"/>
          <a:stretch>
            <a:fillRect/>
          </a:stretch>
        </p:blipFill>
        <p:spPr>
          <a:xfrm>
            <a:off x="3209290" y="1536809"/>
            <a:ext cx="3891901" cy="3700677"/>
          </a:xfrm>
          <a:prstGeom prst="rect">
            <a:avLst/>
          </a:prstGeom>
        </p:spPr>
      </p:pic>
      <p:sp>
        <p:nvSpPr>
          <p:cNvPr id="4" name="Rectangle 3">
            <a:extLst>
              <a:ext uri="{FF2B5EF4-FFF2-40B4-BE49-F238E27FC236}">
                <a16:creationId xmlns:a16="http://schemas.microsoft.com/office/drawing/2014/main" id="{1123582A-0E99-0EAC-8E2F-6078EEBFC681}"/>
              </a:ext>
            </a:extLst>
          </p:cNvPr>
          <p:cNvSpPr/>
          <p:nvPr/>
        </p:nvSpPr>
        <p:spPr>
          <a:xfrm>
            <a:off x="272375" y="6926094"/>
            <a:ext cx="1478604" cy="846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0D162E23-D5E8-A3C9-64E7-8B9E9C927071}"/>
              </a:ext>
            </a:extLst>
          </p:cNvPr>
          <p:cNvGrpSpPr/>
          <p:nvPr/>
        </p:nvGrpSpPr>
        <p:grpSpPr>
          <a:xfrm>
            <a:off x="3740150" y="5503030"/>
            <a:ext cx="2681591" cy="816807"/>
            <a:chOff x="3209290" y="5678657"/>
            <a:chExt cx="3891901" cy="1234876"/>
          </a:xfrm>
          <a:solidFill>
            <a:schemeClr val="bg1"/>
          </a:solidFill>
        </p:grpSpPr>
        <p:pic>
          <p:nvPicPr>
            <p:cNvPr id="3" name="Picture 2" descr="Logo&#10;&#10;Description automatically generated">
              <a:extLst>
                <a:ext uri="{FF2B5EF4-FFF2-40B4-BE49-F238E27FC236}">
                  <a16:creationId xmlns:a16="http://schemas.microsoft.com/office/drawing/2014/main" id="{251AFB8B-0D75-87C6-9809-C563615E5EEF}"/>
                </a:ext>
              </a:extLst>
            </p:cNvPr>
            <p:cNvPicPr>
              <a:picLocks noChangeAspect="1"/>
            </p:cNvPicPr>
            <p:nvPr/>
          </p:nvPicPr>
          <p:blipFill>
            <a:blip r:embed="rId5" cstate="print"/>
            <a:stretch>
              <a:fillRect/>
            </a:stretch>
          </p:blipFill>
          <p:spPr>
            <a:xfrm>
              <a:off x="3209290" y="5678657"/>
              <a:ext cx="1419663" cy="1234876"/>
            </a:xfrm>
            <a:prstGeom prst="rect">
              <a:avLst/>
            </a:prstGeom>
            <a:grpFill/>
          </p:spPr>
        </p:pic>
        <p:pic>
          <p:nvPicPr>
            <p:cNvPr id="5" name="Picture 4" descr="Logo, company name&#10;&#10;Description automatically generated">
              <a:extLst>
                <a:ext uri="{FF2B5EF4-FFF2-40B4-BE49-F238E27FC236}">
                  <a16:creationId xmlns:a16="http://schemas.microsoft.com/office/drawing/2014/main" id="{41BA2161-89B3-6280-94A5-57E05490D553}"/>
                </a:ext>
              </a:extLst>
            </p:cNvPr>
            <p:cNvPicPr>
              <a:picLocks noChangeAspect="1"/>
            </p:cNvPicPr>
            <p:nvPr/>
          </p:nvPicPr>
          <p:blipFill>
            <a:blip r:embed="rId6" cstate="print"/>
            <a:stretch>
              <a:fillRect/>
            </a:stretch>
          </p:blipFill>
          <p:spPr>
            <a:xfrm>
              <a:off x="4560880" y="5691219"/>
              <a:ext cx="1188720" cy="1188720"/>
            </a:xfrm>
            <a:prstGeom prst="rect">
              <a:avLst/>
            </a:prstGeom>
            <a:grpFill/>
          </p:spPr>
        </p:pic>
        <p:pic>
          <p:nvPicPr>
            <p:cNvPr id="6" name="Picture 5" descr="Icon&#10;&#10;Description automatically generated with medium confidence">
              <a:extLst>
                <a:ext uri="{FF2B5EF4-FFF2-40B4-BE49-F238E27FC236}">
                  <a16:creationId xmlns:a16="http://schemas.microsoft.com/office/drawing/2014/main" id="{3773289B-E521-FE1E-ADAE-86C1490F2CB4}"/>
                </a:ext>
              </a:extLst>
            </p:cNvPr>
            <p:cNvPicPr>
              <a:picLocks noChangeAspect="1"/>
            </p:cNvPicPr>
            <p:nvPr/>
          </p:nvPicPr>
          <p:blipFill>
            <a:blip r:embed="rId7" cstate="print"/>
            <a:stretch>
              <a:fillRect/>
            </a:stretch>
          </p:blipFill>
          <p:spPr>
            <a:xfrm>
              <a:off x="5974979" y="5684938"/>
              <a:ext cx="1126212" cy="1228595"/>
            </a:xfrm>
            <a:prstGeom prst="rect">
              <a:avLst/>
            </a:prstGeom>
            <a:grpFill/>
          </p:spPr>
        </p:pic>
      </p:grpSp>
    </p:spTree>
    <p:custDataLst>
      <p:tags r:id="rId1"/>
    </p:custDataLst>
    <p:extLst>
      <p:ext uri="{BB962C8B-B14F-4D97-AF65-F5344CB8AC3E}">
        <p14:creationId xmlns:p14="http://schemas.microsoft.com/office/powerpoint/2010/main" val="201398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Company Highlights</a:t>
            </a:r>
          </a:p>
        </p:txBody>
      </p:sp>
      <p:graphicFrame>
        <p:nvGraphicFramePr>
          <p:cNvPr id="4" name="Table 3">
            <a:extLst>
              <a:ext uri="{FF2B5EF4-FFF2-40B4-BE49-F238E27FC236}">
                <a16:creationId xmlns:a16="http://schemas.microsoft.com/office/drawing/2014/main" id="{CF0F18C2-DEFE-C656-7FEA-E803FEA4C0A1}"/>
              </a:ext>
            </a:extLst>
          </p:cNvPr>
          <p:cNvGraphicFramePr>
            <a:graphicFrameLocks noGrp="1"/>
          </p:cNvGraphicFramePr>
          <p:nvPr/>
        </p:nvGraphicFramePr>
        <p:xfrm>
          <a:off x="5019675" y="2363788"/>
          <a:ext cx="4183063" cy="3365500"/>
        </p:xfrm>
        <a:graphic>
          <a:graphicData uri="http://schemas.openxmlformats.org/drawingml/2006/table">
            <a:tbl>
              <a:tblPr lastRow="1" bandRow="1">
                <a:tableStyleId>{2D5ABB26-0587-4C30-8999-92F81FD0307C}</a:tableStyleId>
              </a:tblPr>
              <a:tblGrid>
                <a:gridCol w="4183063">
                  <a:extLst>
                    <a:ext uri="{9D8B030D-6E8A-4147-A177-3AD203B41FA5}">
                      <a16:colId xmlns:a16="http://schemas.microsoft.com/office/drawing/2014/main" val="20000"/>
                    </a:ext>
                  </a:extLst>
                </a:gridCol>
              </a:tblGrid>
              <a:tr h="3365500">
                <a:tc>
                  <a:txBody>
                    <a:bodyPr/>
                    <a:lstStyle/>
                    <a:p>
                      <a:endParaRPr lang="en-US" sz="2000" dirty="0"/>
                    </a:p>
                  </a:txBody>
                  <a:tcPr marL="91444" marR="91444" marT="45716" marB="45716"/>
                </a:tc>
                <a:extLst>
                  <a:ext uri="{0D108BD9-81ED-4DB2-BD59-A6C34878D82A}">
                    <a16:rowId xmlns:a16="http://schemas.microsoft.com/office/drawing/2014/main" val="10000"/>
                  </a:ext>
                </a:extLst>
              </a:tr>
            </a:tbl>
          </a:graphicData>
        </a:graphic>
      </p:graphicFrame>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3" name="Rectangle 2">
            <a:extLst>
              <a:ext uri="{FF2B5EF4-FFF2-40B4-BE49-F238E27FC236}">
                <a16:creationId xmlns:a16="http://schemas.microsoft.com/office/drawing/2014/main" id="{F2477653-1833-C885-9B0C-E0D8EB640CC3}"/>
              </a:ext>
            </a:extLst>
          </p:cNvPr>
          <p:cNvSpPr/>
          <p:nvPr/>
        </p:nvSpPr>
        <p:spPr>
          <a:xfrm>
            <a:off x="1992086" y="1465634"/>
            <a:ext cx="1527175" cy="5357952"/>
          </a:xfrm>
          <a:prstGeom prst="rect">
            <a:avLst/>
          </a:prstGeom>
          <a:solidFill>
            <a:srgbClr val="3D85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7" name="Rectangle 6">
            <a:extLst>
              <a:ext uri="{FF2B5EF4-FFF2-40B4-BE49-F238E27FC236}">
                <a16:creationId xmlns:a16="http://schemas.microsoft.com/office/drawing/2014/main" id="{C10C29A0-2581-90BA-4B8A-4BB374F57347}"/>
              </a:ext>
            </a:extLst>
          </p:cNvPr>
          <p:cNvSpPr/>
          <p:nvPr/>
        </p:nvSpPr>
        <p:spPr>
          <a:xfrm>
            <a:off x="464911" y="1465634"/>
            <a:ext cx="1527175" cy="5357952"/>
          </a:xfrm>
          <a:prstGeom prst="rect">
            <a:avLst/>
          </a:prstGeom>
          <a:solidFill>
            <a:srgbClr val="1C36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aphicFrame>
        <p:nvGraphicFramePr>
          <p:cNvPr id="11" name="Chart 10">
            <a:extLst>
              <a:ext uri="{FF2B5EF4-FFF2-40B4-BE49-F238E27FC236}">
                <a16:creationId xmlns:a16="http://schemas.microsoft.com/office/drawing/2014/main" id="{3F4649A9-A83A-8CFA-7AFB-64676A94BC0C}"/>
              </a:ext>
            </a:extLst>
          </p:cNvPr>
          <p:cNvGraphicFramePr>
            <a:graphicFrameLocks/>
          </p:cNvGraphicFramePr>
          <p:nvPr>
            <p:extLst>
              <p:ext uri="{D42A27DB-BD31-4B8C-83A1-F6EECF244321}">
                <p14:modId xmlns:p14="http://schemas.microsoft.com/office/powerpoint/2010/main" val="442816696"/>
              </p:ext>
            </p:extLst>
          </p:nvPr>
        </p:nvGraphicFramePr>
        <p:xfrm>
          <a:off x="3538311" y="1722064"/>
          <a:ext cx="5537192" cy="4847524"/>
        </p:xfrm>
        <a:graphic>
          <a:graphicData uri="http://schemas.openxmlformats.org/drawingml/2006/chart">
            <c:chart xmlns:c="http://schemas.openxmlformats.org/drawingml/2006/chart" xmlns:r="http://schemas.openxmlformats.org/officeDocument/2006/relationships" r:id="rId6"/>
          </a:graphicData>
        </a:graphic>
      </p:graphicFrame>
      <p:cxnSp>
        <p:nvCxnSpPr>
          <p:cNvPr id="5" name="Straight Connector 4">
            <a:extLst>
              <a:ext uri="{FF2B5EF4-FFF2-40B4-BE49-F238E27FC236}">
                <a16:creationId xmlns:a16="http://schemas.microsoft.com/office/drawing/2014/main" id="{96F25A73-A815-FE14-5B5B-544D27A9C2E0}"/>
              </a:ext>
            </a:extLst>
          </p:cNvPr>
          <p:cNvCxnSpPr/>
          <p:nvPr/>
        </p:nvCxnSpPr>
        <p:spPr>
          <a:xfrm>
            <a:off x="666091" y="34121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8E5FAB-BD19-6119-0B0E-0C8D7AF965BC}"/>
              </a:ext>
            </a:extLst>
          </p:cNvPr>
          <p:cNvCxnSpPr/>
          <p:nvPr/>
        </p:nvCxnSpPr>
        <p:spPr>
          <a:xfrm>
            <a:off x="2187596" y="34121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EF88B7-B1B5-8E22-15F4-C616706FA626}"/>
              </a:ext>
            </a:extLst>
          </p:cNvPr>
          <p:cNvCxnSpPr/>
          <p:nvPr/>
        </p:nvCxnSpPr>
        <p:spPr>
          <a:xfrm>
            <a:off x="666091" y="49742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0535EE-CF58-48AF-C113-306BA1874209}"/>
              </a:ext>
            </a:extLst>
          </p:cNvPr>
          <p:cNvCxnSpPr/>
          <p:nvPr/>
        </p:nvCxnSpPr>
        <p:spPr>
          <a:xfrm>
            <a:off x="2156416" y="49742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8E6684E-CE7B-27AB-17FD-C028B8E17B88}"/>
              </a:ext>
            </a:extLst>
          </p:cNvPr>
          <p:cNvSpPr txBox="1"/>
          <p:nvPr/>
        </p:nvSpPr>
        <p:spPr>
          <a:xfrm>
            <a:off x="576699" y="2416303"/>
            <a:ext cx="1361992" cy="584775"/>
          </a:xfrm>
          <a:prstGeom prst="rect">
            <a:avLst/>
          </a:prstGeom>
          <a:noFill/>
        </p:spPr>
        <p:txBody>
          <a:bodyPr wrap="square" rtlCol="0">
            <a:spAutoFit/>
          </a:bodyPr>
          <a:lstStyle/>
          <a:p>
            <a:pPr algn="ctr"/>
            <a:r>
              <a:rPr lang="en-US" dirty="0">
                <a:solidFill>
                  <a:schemeClr val="bg1"/>
                </a:solidFill>
              </a:rPr>
              <a:t>$877</a:t>
            </a:r>
          </a:p>
          <a:p>
            <a:pPr algn="ctr"/>
            <a:r>
              <a:rPr lang="en-US" sz="1400" dirty="0">
                <a:solidFill>
                  <a:schemeClr val="bg1"/>
                </a:solidFill>
              </a:rPr>
              <a:t>million in assets</a:t>
            </a:r>
          </a:p>
        </p:txBody>
      </p:sp>
      <p:sp>
        <p:nvSpPr>
          <p:cNvPr id="20" name="TextBox 19">
            <a:extLst>
              <a:ext uri="{FF2B5EF4-FFF2-40B4-BE49-F238E27FC236}">
                <a16:creationId xmlns:a16="http://schemas.microsoft.com/office/drawing/2014/main" id="{FBF16D90-A5E6-43CD-0610-09F9480C9871}"/>
              </a:ext>
            </a:extLst>
          </p:cNvPr>
          <p:cNvSpPr txBox="1"/>
          <p:nvPr/>
        </p:nvSpPr>
        <p:spPr>
          <a:xfrm>
            <a:off x="547503" y="3900793"/>
            <a:ext cx="1361992" cy="584775"/>
          </a:xfrm>
          <a:prstGeom prst="rect">
            <a:avLst/>
          </a:prstGeom>
          <a:noFill/>
        </p:spPr>
        <p:txBody>
          <a:bodyPr wrap="square" rtlCol="0">
            <a:spAutoFit/>
          </a:bodyPr>
          <a:lstStyle/>
          <a:p>
            <a:pPr algn="ctr"/>
            <a:r>
              <a:rPr lang="en-US" dirty="0">
                <a:solidFill>
                  <a:schemeClr val="bg1"/>
                </a:solidFill>
              </a:rPr>
              <a:t>$663</a:t>
            </a:r>
          </a:p>
          <a:p>
            <a:pPr algn="ctr"/>
            <a:r>
              <a:rPr lang="en-US" sz="1400" dirty="0">
                <a:solidFill>
                  <a:schemeClr val="bg1"/>
                </a:solidFill>
              </a:rPr>
              <a:t>million in loans</a:t>
            </a:r>
          </a:p>
        </p:txBody>
      </p:sp>
      <p:sp>
        <p:nvSpPr>
          <p:cNvPr id="21" name="TextBox 20">
            <a:extLst>
              <a:ext uri="{FF2B5EF4-FFF2-40B4-BE49-F238E27FC236}">
                <a16:creationId xmlns:a16="http://schemas.microsoft.com/office/drawing/2014/main" id="{BE661D7E-ECA9-4E9E-BB01-2BA9BAF538E1}"/>
              </a:ext>
            </a:extLst>
          </p:cNvPr>
          <p:cNvSpPr txBox="1"/>
          <p:nvPr/>
        </p:nvSpPr>
        <p:spPr>
          <a:xfrm>
            <a:off x="468664" y="5445963"/>
            <a:ext cx="1456912" cy="800219"/>
          </a:xfrm>
          <a:prstGeom prst="rect">
            <a:avLst/>
          </a:prstGeom>
          <a:noFill/>
        </p:spPr>
        <p:txBody>
          <a:bodyPr wrap="square" rtlCol="0">
            <a:spAutoFit/>
          </a:bodyPr>
          <a:lstStyle/>
          <a:p>
            <a:pPr algn="ctr"/>
            <a:r>
              <a:rPr lang="en-US" dirty="0">
                <a:solidFill>
                  <a:schemeClr val="bg1"/>
                </a:solidFill>
              </a:rPr>
              <a:t>$731</a:t>
            </a:r>
          </a:p>
          <a:p>
            <a:pPr algn="ctr"/>
            <a:r>
              <a:rPr lang="en-US" sz="1400" dirty="0">
                <a:solidFill>
                  <a:schemeClr val="bg1"/>
                </a:solidFill>
              </a:rPr>
              <a:t>million in deposits</a:t>
            </a:r>
          </a:p>
        </p:txBody>
      </p:sp>
      <p:sp>
        <p:nvSpPr>
          <p:cNvPr id="22" name="TextBox 21">
            <a:extLst>
              <a:ext uri="{FF2B5EF4-FFF2-40B4-BE49-F238E27FC236}">
                <a16:creationId xmlns:a16="http://schemas.microsoft.com/office/drawing/2014/main" id="{D6789A84-D1A4-996E-1116-57F731F622FF}"/>
              </a:ext>
            </a:extLst>
          </p:cNvPr>
          <p:cNvSpPr txBox="1"/>
          <p:nvPr/>
        </p:nvSpPr>
        <p:spPr>
          <a:xfrm>
            <a:off x="2115074" y="2443530"/>
            <a:ext cx="1361992" cy="584775"/>
          </a:xfrm>
          <a:prstGeom prst="rect">
            <a:avLst/>
          </a:prstGeom>
          <a:noFill/>
        </p:spPr>
        <p:txBody>
          <a:bodyPr wrap="square" rtlCol="0">
            <a:spAutoFit/>
          </a:bodyPr>
          <a:lstStyle/>
          <a:p>
            <a:pPr algn="ctr"/>
            <a:r>
              <a:rPr lang="en-US" dirty="0">
                <a:solidFill>
                  <a:schemeClr val="bg1"/>
                </a:solidFill>
              </a:rPr>
              <a:t>10.8%</a:t>
            </a:r>
          </a:p>
          <a:p>
            <a:pPr algn="ctr"/>
            <a:r>
              <a:rPr lang="en-US" sz="1400" dirty="0">
                <a:solidFill>
                  <a:schemeClr val="bg1"/>
                </a:solidFill>
              </a:rPr>
              <a:t>growth in assets</a:t>
            </a:r>
          </a:p>
        </p:txBody>
      </p:sp>
      <p:sp>
        <p:nvSpPr>
          <p:cNvPr id="23" name="TextBox 22">
            <a:extLst>
              <a:ext uri="{FF2B5EF4-FFF2-40B4-BE49-F238E27FC236}">
                <a16:creationId xmlns:a16="http://schemas.microsoft.com/office/drawing/2014/main" id="{4C19DF26-8489-AC50-22DE-EA76311A0D43}"/>
              </a:ext>
            </a:extLst>
          </p:cNvPr>
          <p:cNvSpPr txBox="1"/>
          <p:nvPr/>
        </p:nvSpPr>
        <p:spPr>
          <a:xfrm>
            <a:off x="2068010" y="3900792"/>
            <a:ext cx="1361992" cy="584775"/>
          </a:xfrm>
          <a:prstGeom prst="rect">
            <a:avLst/>
          </a:prstGeom>
          <a:noFill/>
        </p:spPr>
        <p:txBody>
          <a:bodyPr wrap="square" rtlCol="0">
            <a:spAutoFit/>
          </a:bodyPr>
          <a:lstStyle/>
          <a:p>
            <a:pPr algn="ctr"/>
            <a:r>
              <a:rPr lang="en-US" dirty="0">
                <a:solidFill>
                  <a:schemeClr val="bg1"/>
                </a:solidFill>
              </a:rPr>
              <a:t>2.6%</a:t>
            </a:r>
          </a:p>
          <a:p>
            <a:pPr algn="ctr"/>
            <a:r>
              <a:rPr lang="en-US" sz="1400" dirty="0">
                <a:solidFill>
                  <a:schemeClr val="bg1"/>
                </a:solidFill>
              </a:rPr>
              <a:t>growth in loans</a:t>
            </a:r>
          </a:p>
        </p:txBody>
      </p:sp>
      <p:sp>
        <p:nvSpPr>
          <p:cNvPr id="24" name="TextBox 23">
            <a:extLst>
              <a:ext uri="{FF2B5EF4-FFF2-40B4-BE49-F238E27FC236}">
                <a16:creationId xmlns:a16="http://schemas.microsoft.com/office/drawing/2014/main" id="{C034B8FF-5493-40CD-B1E6-CCE59BFA3ECA}"/>
              </a:ext>
            </a:extLst>
          </p:cNvPr>
          <p:cNvSpPr txBox="1"/>
          <p:nvPr/>
        </p:nvSpPr>
        <p:spPr>
          <a:xfrm>
            <a:off x="2043497" y="5445963"/>
            <a:ext cx="1361992" cy="800219"/>
          </a:xfrm>
          <a:prstGeom prst="rect">
            <a:avLst/>
          </a:prstGeom>
          <a:noFill/>
        </p:spPr>
        <p:txBody>
          <a:bodyPr wrap="square" rtlCol="0">
            <a:spAutoFit/>
          </a:bodyPr>
          <a:lstStyle/>
          <a:p>
            <a:pPr algn="ctr"/>
            <a:r>
              <a:rPr lang="en-US" dirty="0">
                <a:solidFill>
                  <a:schemeClr val="bg1"/>
                </a:solidFill>
              </a:rPr>
              <a:t>11.2%</a:t>
            </a:r>
          </a:p>
          <a:p>
            <a:pPr algn="ctr"/>
            <a:r>
              <a:rPr lang="en-US" sz="1400" dirty="0">
                <a:solidFill>
                  <a:schemeClr val="bg1"/>
                </a:solidFill>
              </a:rPr>
              <a:t>growth in deposits</a:t>
            </a:r>
          </a:p>
        </p:txBody>
      </p:sp>
      <p:sp>
        <p:nvSpPr>
          <p:cNvPr id="2" name="TextBox 1">
            <a:extLst>
              <a:ext uri="{FF2B5EF4-FFF2-40B4-BE49-F238E27FC236}">
                <a16:creationId xmlns:a16="http://schemas.microsoft.com/office/drawing/2014/main" id="{C382E637-31CC-7B37-25A0-FF0A3D99252B}"/>
              </a:ext>
            </a:extLst>
          </p:cNvPr>
          <p:cNvSpPr txBox="1"/>
          <p:nvPr/>
        </p:nvSpPr>
        <p:spPr>
          <a:xfrm>
            <a:off x="535174" y="1582826"/>
            <a:ext cx="1361992" cy="338554"/>
          </a:xfrm>
          <a:prstGeom prst="rect">
            <a:avLst/>
          </a:prstGeom>
          <a:noFill/>
        </p:spPr>
        <p:txBody>
          <a:bodyPr wrap="square" rtlCol="0">
            <a:spAutoFit/>
          </a:bodyPr>
          <a:lstStyle/>
          <a:p>
            <a:pPr algn="ctr"/>
            <a:r>
              <a:rPr lang="en-US" sz="1600" dirty="0">
                <a:solidFill>
                  <a:schemeClr val="bg1"/>
                </a:solidFill>
              </a:rPr>
              <a:t>As of 2023Q2</a:t>
            </a:r>
          </a:p>
        </p:txBody>
      </p:sp>
      <p:cxnSp>
        <p:nvCxnSpPr>
          <p:cNvPr id="15" name="Straight Connector 14">
            <a:extLst>
              <a:ext uri="{FF2B5EF4-FFF2-40B4-BE49-F238E27FC236}">
                <a16:creationId xmlns:a16="http://schemas.microsoft.com/office/drawing/2014/main" id="{155E8C43-F554-091B-E317-9BC9BD1541DF}"/>
              </a:ext>
            </a:extLst>
          </p:cNvPr>
          <p:cNvCxnSpPr/>
          <p:nvPr/>
        </p:nvCxnSpPr>
        <p:spPr>
          <a:xfrm>
            <a:off x="629043" y="1927641"/>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A007382-C5C9-E04F-DBA5-CB08778BB849}"/>
              </a:ext>
            </a:extLst>
          </p:cNvPr>
          <p:cNvSpPr txBox="1"/>
          <p:nvPr/>
        </p:nvSpPr>
        <p:spPr>
          <a:xfrm>
            <a:off x="2011136" y="1587713"/>
            <a:ext cx="1361992" cy="338554"/>
          </a:xfrm>
          <a:prstGeom prst="rect">
            <a:avLst/>
          </a:prstGeom>
          <a:noFill/>
        </p:spPr>
        <p:txBody>
          <a:bodyPr wrap="square" rtlCol="0">
            <a:spAutoFit/>
          </a:bodyPr>
          <a:lstStyle/>
          <a:p>
            <a:pPr algn="ctr"/>
            <a:r>
              <a:rPr lang="en-US" sz="1600" dirty="0">
                <a:solidFill>
                  <a:schemeClr val="bg1"/>
                </a:solidFill>
              </a:rPr>
              <a:t>YTD</a:t>
            </a:r>
          </a:p>
        </p:txBody>
      </p:sp>
      <p:cxnSp>
        <p:nvCxnSpPr>
          <p:cNvPr id="17" name="Straight Connector 16">
            <a:extLst>
              <a:ext uri="{FF2B5EF4-FFF2-40B4-BE49-F238E27FC236}">
                <a16:creationId xmlns:a16="http://schemas.microsoft.com/office/drawing/2014/main" id="{D0275041-0786-EFCD-EFCC-75E507F694E2}"/>
              </a:ext>
            </a:extLst>
          </p:cNvPr>
          <p:cNvCxnSpPr/>
          <p:nvPr/>
        </p:nvCxnSpPr>
        <p:spPr>
          <a:xfrm>
            <a:off x="2156416" y="1922723"/>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549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June 30, 2023 Company Highlights</a:t>
            </a:r>
          </a:p>
        </p:txBody>
      </p:sp>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3" name="Rectangle 2">
            <a:extLst>
              <a:ext uri="{FF2B5EF4-FFF2-40B4-BE49-F238E27FC236}">
                <a16:creationId xmlns:a16="http://schemas.microsoft.com/office/drawing/2014/main" id="{F2477653-1833-C885-9B0C-E0D8EB640CC3}"/>
              </a:ext>
            </a:extLst>
          </p:cNvPr>
          <p:cNvSpPr/>
          <p:nvPr/>
        </p:nvSpPr>
        <p:spPr>
          <a:xfrm>
            <a:off x="1992086" y="1467391"/>
            <a:ext cx="1527175" cy="5357952"/>
          </a:xfrm>
          <a:prstGeom prst="rect">
            <a:avLst/>
          </a:prstGeom>
          <a:solidFill>
            <a:srgbClr val="3D85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7" name="Rectangle 6">
            <a:extLst>
              <a:ext uri="{FF2B5EF4-FFF2-40B4-BE49-F238E27FC236}">
                <a16:creationId xmlns:a16="http://schemas.microsoft.com/office/drawing/2014/main" id="{C10C29A0-2581-90BA-4B8A-4BB374F57347}"/>
              </a:ext>
            </a:extLst>
          </p:cNvPr>
          <p:cNvSpPr/>
          <p:nvPr/>
        </p:nvSpPr>
        <p:spPr>
          <a:xfrm>
            <a:off x="464911" y="1467391"/>
            <a:ext cx="1527175" cy="5357952"/>
          </a:xfrm>
          <a:prstGeom prst="rect">
            <a:avLst/>
          </a:prstGeom>
          <a:solidFill>
            <a:srgbClr val="1C36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5" name="Straight Connector 4">
            <a:extLst>
              <a:ext uri="{FF2B5EF4-FFF2-40B4-BE49-F238E27FC236}">
                <a16:creationId xmlns:a16="http://schemas.microsoft.com/office/drawing/2014/main" id="{96F25A73-A815-FE14-5B5B-544D27A9C2E0}"/>
              </a:ext>
            </a:extLst>
          </p:cNvPr>
          <p:cNvCxnSpPr/>
          <p:nvPr/>
        </p:nvCxnSpPr>
        <p:spPr>
          <a:xfrm>
            <a:off x="666091" y="3290485"/>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8E5FAB-BD19-6119-0B0E-0C8D7AF965BC}"/>
              </a:ext>
            </a:extLst>
          </p:cNvPr>
          <p:cNvCxnSpPr/>
          <p:nvPr/>
        </p:nvCxnSpPr>
        <p:spPr>
          <a:xfrm>
            <a:off x="2187596" y="3288305"/>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EF88B7-B1B5-8E22-15F4-C616706FA626}"/>
              </a:ext>
            </a:extLst>
          </p:cNvPr>
          <p:cNvCxnSpPr/>
          <p:nvPr/>
        </p:nvCxnSpPr>
        <p:spPr>
          <a:xfrm>
            <a:off x="666091" y="524190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0535EE-CF58-48AF-C113-306BA1874209}"/>
              </a:ext>
            </a:extLst>
          </p:cNvPr>
          <p:cNvCxnSpPr/>
          <p:nvPr/>
        </p:nvCxnSpPr>
        <p:spPr>
          <a:xfrm>
            <a:off x="2242445" y="523080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6590514-C6E3-2CDF-6B97-B7DBEBEEF406}"/>
              </a:ext>
            </a:extLst>
          </p:cNvPr>
          <p:cNvSpPr txBox="1"/>
          <p:nvPr/>
        </p:nvSpPr>
        <p:spPr>
          <a:xfrm>
            <a:off x="535174" y="3815328"/>
            <a:ext cx="1361992" cy="800219"/>
          </a:xfrm>
          <a:prstGeom prst="rect">
            <a:avLst/>
          </a:prstGeom>
          <a:noFill/>
        </p:spPr>
        <p:txBody>
          <a:bodyPr wrap="square" rtlCol="0">
            <a:spAutoFit/>
          </a:bodyPr>
          <a:lstStyle/>
          <a:p>
            <a:pPr algn="ctr"/>
            <a:r>
              <a:rPr lang="en-US" dirty="0">
                <a:solidFill>
                  <a:schemeClr val="bg1"/>
                </a:solidFill>
              </a:rPr>
              <a:t>$25.1</a:t>
            </a:r>
          </a:p>
          <a:p>
            <a:pPr algn="ctr"/>
            <a:r>
              <a:rPr lang="en-US" sz="1400" dirty="0">
                <a:solidFill>
                  <a:schemeClr val="bg1"/>
                </a:solidFill>
              </a:rPr>
              <a:t>million in NOO office loans</a:t>
            </a:r>
          </a:p>
        </p:txBody>
      </p:sp>
      <p:sp>
        <p:nvSpPr>
          <p:cNvPr id="20" name="TextBox 19">
            <a:extLst>
              <a:ext uri="{FF2B5EF4-FFF2-40B4-BE49-F238E27FC236}">
                <a16:creationId xmlns:a16="http://schemas.microsoft.com/office/drawing/2014/main" id="{DA719445-64DA-280F-2E5C-06FB7621D606}"/>
              </a:ext>
            </a:extLst>
          </p:cNvPr>
          <p:cNvSpPr txBox="1"/>
          <p:nvPr/>
        </p:nvSpPr>
        <p:spPr>
          <a:xfrm>
            <a:off x="2074677" y="3815328"/>
            <a:ext cx="1361992" cy="800219"/>
          </a:xfrm>
          <a:prstGeom prst="rect">
            <a:avLst/>
          </a:prstGeom>
          <a:noFill/>
        </p:spPr>
        <p:txBody>
          <a:bodyPr wrap="square" rtlCol="0">
            <a:spAutoFit/>
          </a:bodyPr>
          <a:lstStyle/>
          <a:p>
            <a:pPr algn="ctr"/>
            <a:r>
              <a:rPr lang="en-US" dirty="0">
                <a:solidFill>
                  <a:schemeClr val="bg1"/>
                </a:solidFill>
              </a:rPr>
              <a:t>43%</a:t>
            </a:r>
          </a:p>
          <a:p>
            <a:pPr algn="ctr"/>
            <a:r>
              <a:rPr lang="en-US" sz="1400" dirty="0">
                <a:solidFill>
                  <a:schemeClr val="bg1"/>
                </a:solidFill>
              </a:rPr>
              <a:t>avg LTV on NOO office loans</a:t>
            </a:r>
          </a:p>
        </p:txBody>
      </p:sp>
      <p:sp>
        <p:nvSpPr>
          <p:cNvPr id="21" name="TextBox 20">
            <a:extLst>
              <a:ext uri="{FF2B5EF4-FFF2-40B4-BE49-F238E27FC236}">
                <a16:creationId xmlns:a16="http://schemas.microsoft.com/office/drawing/2014/main" id="{080F9394-9968-82A9-4C39-D7CCC6CE6338}"/>
              </a:ext>
            </a:extLst>
          </p:cNvPr>
          <p:cNvSpPr txBox="1"/>
          <p:nvPr/>
        </p:nvSpPr>
        <p:spPr>
          <a:xfrm>
            <a:off x="2033412" y="5623655"/>
            <a:ext cx="1444522" cy="800219"/>
          </a:xfrm>
          <a:prstGeom prst="rect">
            <a:avLst/>
          </a:prstGeom>
          <a:noFill/>
        </p:spPr>
        <p:txBody>
          <a:bodyPr wrap="square" rtlCol="0">
            <a:spAutoFit/>
          </a:bodyPr>
          <a:lstStyle/>
          <a:p>
            <a:pPr algn="ctr"/>
            <a:r>
              <a:rPr lang="en-US" dirty="0">
                <a:solidFill>
                  <a:schemeClr val="bg1"/>
                </a:solidFill>
              </a:rPr>
              <a:t>37%</a:t>
            </a:r>
          </a:p>
          <a:p>
            <a:pPr algn="ctr"/>
            <a:r>
              <a:rPr lang="en-US" sz="1400" dirty="0">
                <a:solidFill>
                  <a:schemeClr val="bg1"/>
                </a:solidFill>
              </a:rPr>
              <a:t>DDA/Total Deposits</a:t>
            </a:r>
          </a:p>
        </p:txBody>
      </p:sp>
      <p:sp>
        <p:nvSpPr>
          <p:cNvPr id="22" name="TextBox 21">
            <a:extLst>
              <a:ext uri="{FF2B5EF4-FFF2-40B4-BE49-F238E27FC236}">
                <a16:creationId xmlns:a16="http://schemas.microsoft.com/office/drawing/2014/main" id="{210EE3B7-E9D9-15D0-9235-E206C2FD134B}"/>
              </a:ext>
            </a:extLst>
          </p:cNvPr>
          <p:cNvSpPr txBox="1"/>
          <p:nvPr/>
        </p:nvSpPr>
        <p:spPr>
          <a:xfrm>
            <a:off x="565780" y="2054962"/>
            <a:ext cx="1361992" cy="584775"/>
          </a:xfrm>
          <a:prstGeom prst="rect">
            <a:avLst/>
          </a:prstGeom>
          <a:noFill/>
        </p:spPr>
        <p:txBody>
          <a:bodyPr wrap="square" rtlCol="0">
            <a:spAutoFit/>
          </a:bodyPr>
          <a:lstStyle/>
          <a:p>
            <a:pPr algn="ctr"/>
            <a:r>
              <a:rPr lang="en-US" dirty="0">
                <a:solidFill>
                  <a:schemeClr val="bg1"/>
                </a:solidFill>
              </a:rPr>
              <a:t>$3.3 million </a:t>
            </a:r>
            <a:r>
              <a:rPr lang="en-US" sz="1400" dirty="0">
                <a:solidFill>
                  <a:schemeClr val="bg1"/>
                </a:solidFill>
              </a:rPr>
              <a:t>in YTD earnings</a:t>
            </a:r>
          </a:p>
        </p:txBody>
      </p:sp>
      <p:sp>
        <p:nvSpPr>
          <p:cNvPr id="24" name="TextBox 23">
            <a:extLst>
              <a:ext uri="{FF2B5EF4-FFF2-40B4-BE49-F238E27FC236}">
                <a16:creationId xmlns:a16="http://schemas.microsoft.com/office/drawing/2014/main" id="{99E6D4FB-668A-B2FF-658E-5AB9E75FF611}"/>
              </a:ext>
            </a:extLst>
          </p:cNvPr>
          <p:cNvSpPr txBox="1"/>
          <p:nvPr/>
        </p:nvSpPr>
        <p:spPr>
          <a:xfrm>
            <a:off x="592461" y="5623655"/>
            <a:ext cx="1361992" cy="923330"/>
          </a:xfrm>
          <a:prstGeom prst="rect">
            <a:avLst/>
          </a:prstGeom>
          <a:noFill/>
        </p:spPr>
        <p:txBody>
          <a:bodyPr wrap="square" rtlCol="0">
            <a:spAutoFit/>
          </a:bodyPr>
          <a:lstStyle/>
          <a:p>
            <a:pPr algn="ctr"/>
            <a:r>
              <a:rPr lang="en-US" dirty="0">
                <a:solidFill>
                  <a:schemeClr val="bg1"/>
                </a:solidFill>
              </a:rPr>
              <a:t>12.8%</a:t>
            </a:r>
          </a:p>
          <a:p>
            <a:pPr algn="ctr"/>
            <a:r>
              <a:rPr lang="en-US" sz="1400" dirty="0">
                <a:solidFill>
                  <a:schemeClr val="bg1"/>
                </a:solidFill>
              </a:rPr>
              <a:t>uninsured deposits</a:t>
            </a:r>
          </a:p>
          <a:p>
            <a:pPr algn="ctr"/>
            <a:r>
              <a:rPr lang="en-US" sz="800" dirty="0">
                <a:solidFill>
                  <a:schemeClr val="bg1"/>
                </a:solidFill>
              </a:rPr>
              <a:t>approximately</a:t>
            </a:r>
          </a:p>
        </p:txBody>
      </p:sp>
      <p:sp>
        <p:nvSpPr>
          <p:cNvPr id="26" name="TextBox 25">
            <a:extLst>
              <a:ext uri="{FF2B5EF4-FFF2-40B4-BE49-F238E27FC236}">
                <a16:creationId xmlns:a16="http://schemas.microsoft.com/office/drawing/2014/main" id="{8557BF91-46A4-8562-06E3-379B612D9715}"/>
              </a:ext>
            </a:extLst>
          </p:cNvPr>
          <p:cNvSpPr txBox="1"/>
          <p:nvPr/>
        </p:nvSpPr>
        <p:spPr>
          <a:xfrm>
            <a:off x="2120715" y="1947241"/>
            <a:ext cx="1361992" cy="1015663"/>
          </a:xfrm>
          <a:prstGeom prst="rect">
            <a:avLst/>
          </a:prstGeom>
          <a:noFill/>
        </p:spPr>
        <p:txBody>
          <a:bodyPr wrap="square" rtlCol="0">
            <a:spAutoFit/>
          </a:bodyPr>
          <a:lstStyle/>
          <a:p>
            <a:pPr algn="ctr"/>
            <a:r>
              <a:rPr lang="en-US" dirty="0">
                <a:solidFill>
                  <a:schemeClr val="bg1"/>
                </a:solidFill>
              </a:rPr>
              <a:t>$0.50</a:t>
            </a:r>
          </a:p>
          <a:p>
            <a:pPr algn="ctr"/>
            <a:r>
              <a:rPr lang="en-US" sz="1400" dirty="0">
                <a:solidFill>
                  <a:schemeClr val="bg1"/>
                </a:solidFill>
              </a:rPr>
              <a:t>YTD diluted earnings per share</a:t>
            </a:r>
          </a:p>
        </p:txBody>
      </p:sp>
      <p:graphicFrame>
        <p:nvGraphicFramePr>
          <p:cNvPr id="4" name="Chart 3">
            <a:extLst>
              <a:ext uri="{FF2B5EF4-FFF2-40B4-BE49-F238E27FC236}">
                <a16:creationId xmlns:a16="http://schemas.microsoft.com/office/drawing/2014/main" id="{413A41BF-BF1D-C9C4-C8B1-A26B3720608D}"/>
              </a:ext>
            </a:extLst>
          </p:cNvPr>
          <p:cNvGraphicFramePr>
            <a:graphicFrameLocks/>
          </p:cNvGraphicFramePr>
          <p:nvPr>
            <p:extLst>
              <p:ext uri="{D42A27DB-BD31-4B8C-83A1-F6EECF244321}">
                <p14:modId xmlns:p14="http://schemas.microsoft.com/office/powerpoint/2010/main" val="3751214543"/>
              </p:ext>
            </p:extLst>
          </p:nvPr>
        </p:nvGraphicFramePr>
        <p:xfrm>
          <a:off x="4319815" y="1589088"/>
          <a:ext cx="4809897" cy="21018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39D10960-2A90-9394-04B8-B11EF62E27A9}"/>
              </a:ext>
            </a:extLst>
          </p:cNvPr>
          <p:cNvGraphicFramePr>
            <a:graphicFrameLocks/>
          </p:cNvGraphicFramePr>
          <p:nvPr>
            <p:extLst>
              <p:ext uri="{D42A27DB-BD31-4B8C-83A1-F6EECF244321}">
                <p14:modId xmlns:p14="http://schemas.microsoft.com/office/powerpoint/2010/main" val="1611417794"/>
              </p:ext>
            </p:extLst>
          </p:nvPr>
        </p:nvGraphicFramePr>
        <p:xfrm>
          <a:off x="4339317" y="3815328"/>
          <a:ext cx="4999945" cy="273165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394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Tangible Book Value Calculation</a:t>
            </a:r>
          </a:p>
        </p:txBody>
      </p:sp>
      <p:graphicFrame>
        <p:nvGraphicFramePr>
          <p:cNvPr id="4" name="Table 3">
            <a:extLst>
              <a:ext uri="{FF2B5EF4-FFF2-40B4-BE49-F238E27FC236}">
                <a16:creationId xmlns:a16="http://schemas.microsoft.com/office/drawing/2014/main" id="{CF0F18C2-DEFE-C656-7FEA-E803FEA4C0A1}"/>
              </a:ext>
            </a:extLst>
          </p:cNvPr>
          <p:cNvGraphicFramePr>
            <a:graphicFrameLocks noGrp="1"/>
          </p:cNvGraphicFramePr>
          <p:nvPr/>
        </p:nvGraphicFramePr>
        <p:xfrm>
          <a:off x="5019675" y="2363788"/>
          <a:ext cx="4183063" cy="3365500"/>
        </p:xfrm>
        <a:graphic>
          <a:graphicData uri="http://schemas.openxmlformats.org/drawingml/2006/table">
            <a:tbl>
              <a:tblPr lastRow="1" bandRow="1">
                <a:tableStyleId>{2D5ABB26-0587-4C30-8999-92F81FD0307C}</a:tableStyleId>
              </a:tblPr>
              <a:tblGrid>
                <a:gridCol w="4183063">
                  <a:extLst>
                    <a:ext uri="{9D8B030D-6E8A-4147-A177-3AD203B41FA5}">
                      <a16:colId xmlns:a16="http://schemas.microsoft.com/office/drawing/2014/main" val="20000"/>
                    </a:ext>
                  </a:extLst>
                </a:gridCol>
              </a:tblGrid>
              <a:tr h="3365500">
                <a:tc>
                  <a:txBody>
                    <a:bodyPr/>
                    <a:lstStyle/>
                    <a:p>
                      <a:endParaRPr lang="en-US" sz="2000" dirty="0"/>
                    </a:p>
                  </a:txBody>
                  <a:tcPr marL="91444" marR="91444" marT="45716" marB="45716"/>
                </a:tc>
                <a:extLst>
                  <a:ext uri="{0D108BD9-81ED-4DB2-BD59-A6C34878D82A}">
                    <a16:rowId xmlns:a16="http://schemas.microsoft.com/office/drawing/2014/main" val="10000"/>
                  </a:ext>
                </a:extLst>
              </a:tr>
            </a:tbl>
          </a:graphicData>
        </a:graphic>
      </p:graphicFrame>
      <p:graphicFrame>
        <p:nvGraphicFramePr>
          <p:cNvPr id="5" name="Table 5">
            <a:extLst>
              <a:ext uri="{FF2B5EF4-FFF2-40B4-BE49-F238E27FC236}">
                <a16:creationId xmlns:a16="http://schemas.microsoft.com/office/drawing/2014/main" id="{B9D8FA69-F098-CBDF-107C-17AD09BDE6AD}"/>
              </a:ext>
            </a:extLst>
          </p:cNvPr>
          <p:cNvGraphicFramePr>
            <a:graphicFrameLocks noGrp="1"/>
          </p:cNvGraphicFramePr>
          <p:nvPr>
            <p:extLst>
              <p:ext uri="{D42A27DB-BD31-4B8C-83A1-F6EECF244321}">
                <p14:modId xmlns:p14="http://schemas.microsoft.com/office/powerpoint/2010/main" val="1693344379"/>
              </p:ext>
            </p:extLst>
          </p:nvPr>
        </p:nvGraphicFramePr>
        <p:xfrm>
          <a:off x="604837" y="1797050"/>
          <a:ext cx="8669339" cy="4846321"/>
        </p:xfrm>
        <a:graphic>
          <a:graphicData uri="http://schemas.openxmlformats.org/drawingml/2006/table">
            <a:tbl>
              <a:tblPr firstRow="1" bandRow="1">
                <a:tableStyleId>{5C22544A-7EE6-4342-B048-85BDC9FD1C3A}</a:tableStyleId>
              </a:tblPr>
              <a:tblGrid>
                <a:gridCol w="3159818">
                  <a:extLst>
                    <a:ext uri="{9D8B030D-6E8A-4147-A177-3AD203B41FA5}">
                      <a16:colId xmlns:a16="http://schemas.microsoft.com/office/drawing/2014/main" val="20000"/>
                    </a:ext>
                  </a:extLst>
                </a:gridCol>
                <a:gridCol w="1174943">
                  <a:extLst>
                    <a:ext uri="{9D8B030D-6E8A-4147-A177-3AD203B41FA5}">
                      <a16:colId xmlns:a16="http://schemas.microsoft.com/office/drawing/2014/main" val="20001"/>
                    </a:ext>
                  </a:extLst>
                </a:gridCol>
                <a:gridCol w="2167289">
                  <a:extLst>
                    <a:ext uri="{9D8B030D-6E8A-4147-A177-3AD203B41FA5}">
                      <a16:colId xmlns:a16="http://schemas.microsoft.com/office/drawing/2014/main" val="20002"/>
                    </a:ext>
                  </a:extLst>
                </a:gridCol>
                <a:gridCol w="2167289">
                  <a:extLst>
                    <a:ext uri="{9D8B030D-6E8A-4147-A177-3AD203B41FA5}">
                      <a16:colId xmlns:a16="http://schemas.microsoft.com/office/drawing/2014/main" val="20003"/>
                    </a:ext>
                  </a:extLst>
                </a:gridCol>
              </a:tblGrid>
              <a:tr h="518119">
                <a:tc>
                  <a:txBody>
                    <a:bodyPr/>
                    <a:lstStyle/>
                    <a:p>
                      <a:pPr algn="ctr"/>
                      <a:endParaRPr lang="en-US" sz="1400" u="sng" dirty="0"/>
                    </a:p>
                  </a:txBody>
                  <a:tcPr marL="91438" marR="91438" marT="45716" marB="45716">
                    <a:solidFill>
                      <a:schemeClr val="tx2">
                        <a:lumMod val="75000"/>
                      </a:schemeClr>
                    </a:solidFill>
                  </a:tcPr>
                </a:tc>
                <a:tc>
                  <a:txBody>
                    <a:bodyPr/>
                    <a:lstStyle/>
                    <a:p>
                      <a:pPr algn="ctr"/>
                      <a:r>
                        <a:rPr lang="en-US" sz="1400" u="sng" dirty="0"/>
                        <a:t>Tangible Equity</a:t>
                      </a:r>
                    </a:p>
                  </a:txBody>
                  <a:tcPr marL="91438" marR="91438" marT="45716" marB="45716">
                    <a:solidFill>
                      <a:schemeClr val="tx2">
                        <a:lumMod val="75000"/>
                      </a:schemeClr>
                    </a:solidFill>
                  </a:tcPr>
                </a:tc>
                <a:tc>
                  <a:txBody>
                    <a:bodyPr/>
                    <a:lstStyle/>
                    <a:p>
                      <a:pPr algn="ctr"/>
                      <a:r>
                        <a:rPr lang="en-US" sz="1400" u="sng" dirty="0"/>
                        <a:t>Shares Outstanding</a:t>
                      </a:r>
                    </a:p>
                  </a:txBody>
                  <a:tcPr marL="91438" marR="91438" marT="45716" marB="45716">
                    <a:solidFill>
                      <a:schemeClr val="tx2">
                        <a:lumMod val="75000"/>
                      </a:schemeClr>
                    </a:solidFill>
                  </a:tcPr>
                </a:tc>
                <a:tc>
                  <a:txBody>
                    <a:bodyPr/>
                    <a:lstStyle/>
                    <a:p>
                      <a:pPr algn="ctr"/>
                      <a:r>
                        <a:rPr lang="en-US" sz="1400" u="sng" dirty="0"/>
                        <a:t>Tangible Book Value*</a:t>
                      </a:r>
                    </a:p>
                  </a:txBody>
                  <a:tcPr marL="91438" marR="91438" marT="45716" marB="45716">
                    <a:solidFill>
                      <a:schemeClr val="tx2">
                        <a:lumMod val="75000"/>
                      </a:schemeClr>
                    </a:solidFill>
                  </a:tcPr>
                </a:tc>
                <a:extLst>
                  <a:ext uri="{0D108BD9-81ED-4DB2-BD59-A6C34878D82A}">
                    <a16:rowId xmlns:a16="http://schemas.microsoft.com/office/drawing/2014/main" val="10000"/>
                  </a:ext>
                </a:extLst>
              </a:tr>
              <a:tr h="39631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Ending balance December 31, 2022</a:t>
                      </a:r>
                    </a:p>
                  </a:txBody>
                  <a:tcPr marL="91438" marR="91438" marT="45716" marB="45716"/>
                </a:tc>
                <a:tc>
                  <a:txBody>
                    <a:bodyPr/>
                    <a:lstStyle/>
                    <a:p>
                      <a:pPr algn="r"/>
                      <a:r>
                        <a:rPr lang="en-US" sz="1400" dirty="0"/>
                        <a:t>$98,545</a:t>
                      </a:r>
                    </a:p>
                  </a:txBody>
                  <a:tcPr marL="91438" marR="91438" marT="45716" marB="45716"/>
                </a:tc>
                <a:tc>
                  <a:txBody>
                    <a:bodyPr/>
                    <a:lstStyle/>
                    <a:p>
                      <a:pPr algn="r"/>
                      <a:r>
                        <a:rPr lang="en-US" sz="1400" dirty="0"/>
                        <a:t>6,605</a:t>
                      </a:r>
                    </a:p>
                  </a:txBody>
                  <a:tcPr marL="91438" marR="91438" marT="45716" marB="45716"/>
                </a:tc>
                <a:tc>
                  <a:txBody>
                    <a:bodyPr/>
                    <a:lstStyle/>
                    <a:p>
                      <a:pPr algn="r"/>
                      <a:r>
                        <a:rPr lang="en-US" sz="1400" u="sng" dirty="0"/>
                        <a:t>$14.92</a:t>
                      </a:r>
                    </a:p>
                  </a:txBody>
                  <a:tcPr marL="91438" marR="91438" marT="45716" marB="45716"/>
                </a:tc>
                <a:extLst>
                  <a:ext uri="{0D108BD9-81ED-4DB2-BD59-A6C34878D82A}">
                    <a16:rowId xmlns:a16="http://schemas.microsoft.com/office/drawing/2014/main" val="10001"/>
                  </a:ext>
                </a:extLst>
              </a:tr>
              <a:tr h="304776">
                <a:tc>
                  <a:txBody>
                    <a:bodyPr/>
                    <a:lstStyle/>
                    <a:p>
                      <a:r>
                        <a:rPr lang="en-US" sz="1400" dirty="0"/>
                        <a:t>Stock Activity including repurchase </a:t>
                      </a:r>
                    </a:p>
                  </a:txBody>
                  <a:tcPr marL="91438" marR="91438" marT="45716" marB="45716"/>
                </a:tc>
                <a:tc>
                  <a:txBody>
                    <a:bodyPr/>
                    <a:lstStyle/>
                    <a:p>
                      <a:pPr algn="r"/>
                      <a:r>
                        <a:rPr lang="en-US" sz="1400" u="none" dirty="0"/>
                        <a:t>(2,106)</a:t>
                      </a:r>
                    </a:p>
                  </a:txBody>
                  <a:tcPr marL="91438" marR="91438" marT="45716" marB="45716"/>
                </a:tc>
                <a:tc>
                  <a:txBody>
                    <a:bodyPr/>
                    <a:lstStyle/>
                    <a:p>
                      <a:pPr algn="r"/>
                      <a:endParaRPr lang="en-US" sz="1400" u="sng"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2"/>
                  </a:ext>
                </a:extLst>
              </a:tr>
              <a:tr h="518119">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Unearned stock comp change</a:t>
                      </a:r>
                    </a:p>
                    <a:p>
                      <a:endParaRPr lang="en-US" sz="1400" dirty="0"/>
                    </a:p>
                  </a:txBody>
                  <a:tcPr marL="91438" marR="91438" marT="45716" marB="45716"/>
                </a:tc>
                <a:tc>
                  <a:txBody>
                    <a:bodyPr/>
                    <a:lstStyle/>
                    <a:p>
                      <a:pPr algn="r"/>
                      <a:r>
                        <a:rPr lang="en-US" sz="1400" dirty="0"/>
                        <a:t>104</a:t>
                      </a:r>
                    </a:p>
                    <a:p>
                      <a:pPr algn="r"/>
                      <a:endParaRPr lang="en-US" sz="1400" dirty="0"/>
                    </a:p>
                  </a:txBody>
                  <a:tcPr marL="91438" marR="91438" marT="45716" marB="45716"/>
                </a:tc>
                <a:tc>
                  <a:txBody>
                    <a:bodyPr/>
                    <a:lstStyle/>
                    <a:p>
                      <a:pPr algn="r"/>
                      <a:endParaRPr lang="en-US" sz="1400" dirty="0"/>
                    </a:p>
                  </a:txBody>
                  <a:tcPr marL="91438" marR="91438" marT="45716" marB="45716"/>
                </a:tc>
                <a:tc>
                  <a:txBody>
                    <a:bodyPr/>
                    <a:lstStyle/>
                    <a:p>
                      <a:pPr algn="r"/>
                      <a:endParaRPr lang="en-US" sz="1400" dirty="0"/>
                    </a:p>
                  </a:txBody>
                  <a:tcPr marL="91438" marR="91438" marT="45716" marB="45716"/>
                </a:tc>
                <a:extLst>
                  <a:ext uri="{0D108BD9-81ED-4DB2-BD59-A6C34878D82A}">
                    <a16:rowId xmlns:a16="http://schemas.microsoft.com/office/drawing/2014/main" val="10003"/>
                  </a:ext>
                </a:extLst>
              </a:tr>
              <a:tr h="518119">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AOCI Change</a:t>
                      </a:r>
                    </a:p>
                    <a:p>
                      <a:endParaRPr lang="en-US" sz="1400" dirty="0"/>
                    </a:p>
                  </a:txBody>
                  <a:tcPr marL="91438" marR="91438" marT="45716" marB="45716"/>
                </a:tc>
                <a:tc>
                  <a:txBody>
                    <a:bodyPr/>
                    <a:lstStyle/>
                    <a:p>
                      <a:pPr algn="r"/>
                      <a:r>
                        <a:rPr lang="en-US" sz="1400" dirty="0"/>
                        <a:t>(14)</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4"/>
                  </a:ext>
                </a:extLst>
              </a:tr>
              <a:tr h="518119">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Effect of goodwill and other intangibles</a:t>
                      </a:r>
                    </a:p>
                    <a:p>
                      <a:endParaRPr lang="en-US" sz="1400" dirty="0"/>
                    </a:p>
                  </a:txBody>
                  <a:tcPr marL="91438" marR="91438" marT="45716" marB="45716"/>
                </a:tc>
                <a:tc>
                  <a:txBody>
                    <a:bodyPr/>
                    <a:lstStyle/>
                    <a:p>
                      <a:pPr algn="r"/>
                      <a:r>
                        <a:rPr lang="en-US" sz="1400" dirty="0"/>
                        <a:t>96</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5"/>
                  </a:ext>
                </a:extLst>
              </a:tr>
              <a:tr h="518119">
                <a:tc>
                  <a:txBody>
                    <a:bodyPr/>
                    <a:lstStyle/>
                    <a:p>
                      <a:r>
                        <a:rPr lang="en-US" sz="1400" dirty="0"/>
                        <a:t>Adoption of new accounting pronouncement</a:t>
                      </a:r>
                    </a:p>
                  </a:txBody>
                  <a:tcPr marL="91438" marR="91438" marT="45716" marB="45716"/>
                </a:tc>
                <a:tc>
                  <a:txBody>
                    <a:bodyPr/>
                    <a:lstStyle/>
                    <a:p>
                      <a:pPr algn="r"/>
                      <a:r>
                        <a:rPr lang="en-US" sz="1400" dirty="0"/>
                        <a:t>(460)</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2976389366"/>
                  </a:ext>
                </a:extLst>
              </a:tr>
              <a:tr h="358425">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Net earnings before stock compensation</a:t>
                      </a:r>
                    </a:p>
                    <a:p>
                      <a:endParaRPr lang="en-US" sz="1400" dirty="0"/>
                    </a:p>
                  </a:txBody>
                  <a:tcPr marL="91438" marR="91438" marT="45716" marB="45716"/>
                </a:tc>
                <a:tc>
                  <a:txBody>
                    <a:bodyPr/>
                    <a:lstStyle/>
                    <a:p>
                      <a:pPr algn="r"/>
                      <a:r>
                        <a:rPr lang="en-US" sz="1400" dirty="0"/>
                        <a:t>3,821</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6"/>
                  </a:ext>
                </a:extLst>
              </a:tr>
              <a:tr h="518119">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Stock Compensation, net of taxes</a:t>
                      </a:r>
                    </a:p>
                    <a:p>
                      <a:endParaRPr lang="en-US" sz="1400" dirty="0"/>
                    </a:p>
                  </a:txBody>
                  <a:tcPr marL="91438" marR="91438" marT="45716" marB="45716"/>
                </a:tc>
                <a:tc>
                  <a:txBody>
                    <a:bodyPr/>
                    <a:lstStyle/>
                    <a:p>
                      <a:pPr algn="r"/>
                      <a:r>
                        <a:rPr lang="en-US" sz="1400" u="sng" dirty="0"/>
                        <a:t>(509)</a:t>
                      </a:r>
                    </a:p>
                    <a:p>
                      <a:pPr algn="r"/>
                      <a:endParaRPr lang="en-US" sz="1400" dirty="0"/>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7"/>
                  </a:ext>
                </a:extLst>
              </a:tr>
              <a:tr h="518119">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Ending balance June 30, 2023</a:t>
                      </a:r>
                    </a:p>
                    <a:p>
                      <a:endParaRPr lang="en-US" sz="1400" dirty="0"/>
                    </a:p>
                  </a:txBody>
                  <a:tcPr marL="91438" marR="91438" marT="45716" marB="45716"/>
                </a:tc>
                <a:tc>
                  <a:txBody>
                    <a:bodyPr/>
                    <a:lstStyle/>
                    <a:p>
                      <a:pPr algn="r"/>
                      <a:r>
                        <a:rPr lang="en-US" sz="1400" dirty="0"/>
                        <a:t>$99,477</a:t>
                      </a:r>
                    </a:p>
                  </a:txBody>
                  <a:tcPr marL="91438" marR="91438" marT="45716" marB="45716"/>
                </a:tc>
                <a:tc>
                  <a:txBody>
                    <a:bodyPr/>
                    <a:lstStyle/>
                    <a:p>
                      <a:pPr algn="r"/>
                      <a:r>
                        <a:rPr lang="en-US" sz="1400" dirty="0"/>
                        <a:t>6,430</a:t>
                      </a:r>
                    </a:p>
                  </a:txBody>
                  <a:tcPr marL="91438" marR="91438" marT="45716" marB="45716"/>
                </a:tc>
                <a:tc>
                  <a:txBody>
                    <a:bodyPr/>
                    <a:lstStyle/>
                    <a:p>
                      <a:pPr algn="r"/>
                      <a:r>
                        <a:rPr lang="en-US" sz="1400" u="sng" dirty="0"/>
                        <a:t>$15.47</a:t>
                      </a:r>
                    </a:p>
                  </a:txBody>
                  <a:tcPr marL="91438" marR="91438" marT="45716" marB="45716"/>
                </a:tc>
                <a:extLst>
                  <a:ext uri="{0D108BD9-81ED-4DB2-BD59-A6C34878D82A}">
                    <a16:rowId xmlns:a16="http://schemas.microsoft.com/office/drawing/2014/main" val="10008"/>
                  </a:ext>
                </a:extLst>
              </a:tr>
            </a:tbl>
          </a:graphicData>
        </a:graphic>
      </p:graphicFrame>
      <p:sp>
        <p:nvSpPr>
          <p:cNvPr id="44091" name="TextBox 6">
            <a:extLst>
              <a:ext uri="{FF2B5EF4-FFF2-40B4-BE49-F238E27FC236}">
                <a16:creationId xmlns:a16="http://schemas.microsoft.com/office/drawing/2014/main" id="{5A5F8643-1255-47BD-AE60-7AB5A4B55F73}"/>
              </a:ext>
            </a:extLst>
          </p:cNvPr>
          <p:cNvSpPr txBox="1">
            <a:spLocks noChangeArrowheads="1"/>
          </p:cNvSpPr>
          <p:nvPr/>
        </p:nvSpPr>
        <p:spPr bwMode="auto">
          <a:xfrm>
            <a:off x="603250" y="1490663"/>
            <a:ext cx="30416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dirty="0"/>
              <a:t>(in thousands, other than per-share data)</a:t>
            </a:r>
          </a:p>
        </p:txBody>
      </p:sp>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2" name="TextBox 1">
            <a:extLst>
              <a:ext uri="{FF2B5EF4-FFF2-40B4-BE49-F238E27FC236}">
                <a16:creationId xmlns:a16="http://schemas.microsoft.com/office/drawing/2014/main" id="{CEA9D2D0-532F-968E-92B7-0D94606077DF}"/>
              </a:ext>
            </a:extLst>
          </p:cNvPr>
          <p:cNvSpPr txBox="1"/>
          <p:nvPr/>
        </p:nvSpPr>
        <p:spPr>
          <a:xfrm>
            <a:off x="4941651" y="7091464"/>
            <a:ext cx="4336334" cy="523220"/>
          </a:xfrm>
          <a:prstGeom prst="rect">
            <a:avLst/>
          </a:prstGeom>
          <a:noFill/>
        </p:spPr>
        <p:txBody>
          <a:bodyPr wrap="square" rtlCol="0">
            <a:spAutoFit/>
          </a:bodyPr>
          <a:lstStyle/>
          <a:p>
            <a:r>
              <a:rPr lang="en-US" sz="1000" dirty="0"/>
              <a:t>* See Non-GAAP Reconciliation</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defPPr>
              <a:defRPr lang="en-US"/>
            </a:defPPr>
            <a:lvl1pPr algn="ctr">
              <a:defRPr sz="1200" b="1">
                <a:solidFill>
                  <a:srgbClr val="FFFFFF"/>
                </a:solidFill>
                <a:latin typeface="Arial" panose="020B0604020202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r>
              <a:rPr lang="en-US" altLang="en-US" dirty="0"/>
              <a:t>NIM, NI, and EPS – Adjusted for 1st Quarter 2022 FHLB Advance Prepayments</a:t>
            </a:r>
          </a:p>
        </p:txBody>
      </p:sp>
      <p:graphicFrame>
        <p:nvGraphicFramePr>
          <p:cNvPr id="4" name="Table 3">
            <a:extLst>
              <a:ext uri="{FF2B5EF4-FFF2-40B4-BE49-F238E27FC236}">
                <a16:creationId xmlns:a16="http://schemas.microsoft.com/office/drawing/2014/main" id="{CF0F18C2-DEFE-C656-7FEA-E803FEA4C0A1}"/>
              </a:ext>
            </a:extLst>
          </p:cNvPr>
          <p:cNvGraphicFramePr>
            <a:graphicFrameLocks noGrp="1"/>
          </p:cNvGraphicFramePr>
          <p:nvPr/>
        </p:nvGraphicFramePr>
        <p:xfrm>
          <a:off x="5019675" y="2363788"/>
          <a:ext cx="4183063" cy="3365500"/>
        </p:xfrm>
        <a:graphic>
          <a:graphicData uri="http://schemas.openxmlformats.org/drawingml/2006/table">
            <a:tbl>
              <a:tblPr lastRow="1" bandRow="1">
                <a:tableStyleId>{2D5ABB26-0587-4C30-8999-92F81FD0307C}</a:tableStyleId>
              </a:tblPr>
              <a:tblGrid>
                <a:gridCol w="4183063">
                  <a:extLst>
                    <a:ext uri="{9D8B030D-6E8A-4147-A177-3AD203B41FA5}">
                      <a16:colId xmlns:a16="http://schemas.microsoft.com/office/drawing/2014/main" val="20000"/>
                    </a:ext>
                  </a:extLst>
                </a:gridCol>
              </a:tblGrid>
              <a:tr h="3365500">
                <a:tc>
                  <a:txBody>
                    <a:bodyPr/>
                    <a:lstStyle/>
                    <a:p>
                      <a:endParaRPr lang="en-US" sz="2000" dirty="0"/>
                    </a:p>
                  </a:txBody>
                  <a:tcPr marL="91444" marR="91444" marT="45716" marB="45716"/>
                </a:tc>
                <a:extLst>
                  <a:ext uri="{0D108BD9-81ED-4DB2-BD59-A6C34878D82A}">
                    <a16:rowId xmlns:a16="http://schemas.microsoft.com/office/drawing/2014/main" val="10000"/>
                  </a:ext>
                </a:extLst>
              </a:tr>
            </a:tbl>
          </a:graphicData>
        </a:graphic>
      </p:graphicFrame>
      <p:graphicFrame>
        <p:nvGraphicFramePr>
          <p:cNvPr id="5" name="Table 5">
            <a:extLst>
              <a:ext uri="{FF2B5EF4-FFF2-40B4-BE49-F238E27FC236}">
                <a16:creationId xmlns:a16="http://schemas.microsoft.com/office/drawing/2014/main" id="{B9D8FA69-F098-CBDF-107C-17AD09BDE6AD}"/>
              </a:ext>
            </a:extLst>
          </p:cNvPr>
          <p:cNvGraphicFramePr>
            <a:graphicFrameLocks noGrp="1"/>
          </p:cNvGraphicFramePr>
          <p:nvPr>
            <p:extLst>
              <p:ext uri="{D42A27DB-BD31-4B8C-83A1-F6EECF244321}">
                <p14:modId xmlns:p14="http://schemas.microsoft.com/office/powerpoint/2010/main" val="4196211432"/>
              </p:ext>
            </p:extLst>
          </p:nvPr>
        </p:nvGraphicFramePr>
        <p:xfrm>
          <a:off x="971551" y="2154238"/>
          <a:ext cx="8115300" cy="1951086"/>
        </p:xfrm>
        <a:graphic>
          <a:graphicData uri="http://schemas.openxmlformats.org/drawingml/2006/table">
            <a:tbl>
              <a:tblPr firstRow="1" bandRow="1">
                <a:tableStyleId>{5C22544A-7EE6-4342-B048-85BDC9FD1C3A}</a:tableStyleId>
              </a:tblPr>
              <a:tblGrid>
                <a:gridCol w="3421606">
                  <a:extLst>
                    <a:ext uri="{9D8B030D-6E8A-4147-A177-3AD203B41FA5}">
                      <a16:colId xmlns:a16="http://schemas.microsoft.com/office/drawing/2014/main" val="20000"/>
                    </a:ext>
                  </a:extLst>
                </a:gridCol>
                <a:gridCol w="2346847">
                  <a:extLst>
                    <a:ext uri="{9D8B030D-6E8A-4147-A177-3AD203B41FA5}">
                      <a16:colId xmlns:a16="http://schemas.microsoft.com/office/drawing/2014/main" val="20002"/>
                    </a:ext>
                  </a:extLst>
                </a:gridCol>
                <a:gridCol w="2346847">
                  <a:extLst>
                    <a:ext uri="{9D8B030D-6E8A-4147-A177-3AD203B41FA5}">
                      <a16:colId xmlns:a16="http://schemas.microsoft.com/office/drawing/2014/main" val="20003"/>
                    </a:ext>
                  </a:extLst>
                </a:gridCol>
              </a:tblGrid>
              <a:tr h="427037">
                <a:tc>
                  <a:txBody>
                    <a:bodyPr/>
                    <a:lstStyle/>
                    <a:p>
                      <a:pPr marL="0" algn="ctr" defTabSz="1018824" rtl="0" eaLnBrk="1" latinLnBrk="0" hangingPunct="1"/>
                      <a:endParaRPr lang="en-US" sz="1400" b="1" u="sng" kern="1200" dirty="0">
                        <a:solidFill>
                          <a:schemeClr val="lt1"/>
                        </a:solidFill>
                        <a:latin typeface="+mn-lt"/>
                        <a:ea typeface="+mn-ea"/>
                        <a:cs typeface="+mn-cs"/>
                      </a:endParaRPr>
                    </a:p>
                  </a:txBody>
                  <a:tcPr marL="91438" marR="91438" marT="45716" marB="45716">
                    <a:solidFill>
                      <a:schemeClr val="tx2">
                        <a:lumMod val="75000"/>
                      </a:schemeClr>
                    </a:solidFill>
                  </a:tcPr>
                </a:tc>
                <a:tc gridSpan="2">
                  <a:txBody>
                    <a:bodyPr/>
                    <a:lstStyle/>
                    <a:p>
                      <a:pPr marL="0" algn="ctr" defTabSz="1018824" rtl="0" eaLnBrk="1" latinLnBrk="0" hangingPunct="1"/>
                      <a:r>
                        <a:rPr lang="en-US" sz="1400" b="1" u="sng" kern="1200" dirty="0">
                          <a:solidFill>
                            <a:schemeClr val="bg1"/>
                          </a:solidFill>
                          <a:highlight>
                            <a:srgbClr val="00245A"/>
                          </a:highlight>
                          <a:latin typeface="+mn-lt"/>
                          <a:ea typeface="+mn-ea"/>
                          <a:cs typeface="+mn-cs"/>
                        </a:rPr>
                        <a:t>For the six months ended June 30,</a:t>
                      </a:r>
                    </a:p>
                  </a:txBody>
                  <a:tcPr marL="91438" marR="91438" marT="45716" marB="45716">
                    <a:solidFill>
                      <a:schemeClr val="tx2">
                        <a:lumMod val="75000"/>
                      </a:schemeClr>
                    </a:solidFill>
                  </a:tcPr>
                </a:tc>
                <a:tc hMerge="1">
                  <a:txBody>
                    <a:bodyPr/>
                    <a:lstStyle/>
                    <a:p>
                      <a:pPr marL="0" algn="ctr" defTabSz="1018824" rtl="0" eaLnBrk="1" latinLnBrk="0" hangingPunct="1"/>
                      <a:endParaRPr lang="en-US" sz="1400" b="1" u="sng" kern="1200" dirty="0">
                        <a:solidFill>
                          <a:schemeClr val="lt1"/>
                        </a:solidFill>
                        <a:latin typeface="+mn-lt"/>
                        <a:ea typeface="+mn-ea"/>
                        <a:cs typeface="+mn-cs"/>
                      </a:endParaRPr>
                    </a:p>
                  </a:txBody>
                  <a:tcPr marL="91438" marR="91438" marT="45716" marB="45716"/>
                </a:tc>
                <a:extLst>
                  <a:ext uri="{0D108BD9-81ED-4DB2-BD59-A6C34878D82A}">
                    <a16:rowId xmlns:a16="http://schemas.microsoft.com/office/drawing/2014/main" val="38088242"/>
                  </a:ext>
                </a:extLst>
              </a:tr>
              <a:tr h="518119">
                <a:tc>
                  <a:txBody>
                    <a:bodyPr/>
                    <a:lstStyle/>
                    <a:p>
                      <a:pPr marL="0" algn="ctr" defTabSz="1018824" rtl="0" eaLnBrk="1" latinLnBrk="0" hangingPunct="1"/>
                      <a:endParaRPr lang="en-US" sz="1400" b="1" u="sng" kern="1200" dirty="0">
                        <a:solidFill>
                          <a:schemeClr val="lt1"/>
                        </a:solidFill>
                        <a:latin typeface="+mn-lt"/>
                        <a:ea typeface="+mn-ea"/>
                        <a:cs typeface="+mn-cs"/>
                      </a:endParaRPr>
                    </a:p>
                  </a:txBody>
                  <a:tcPr marL="91438" marR="91438" marT="45716" marB="45716"/>
                </a:tc>
                <a:tc>
                  <a:txBody>
                    <a:bodyPr/>
                    <a:lstStyle/>
                    <a:p>
                      <a:pPr marL="0" algn="ctr" defTabSz="1018824" rtl="0" eaLnBrk="1" latinLnBrk="0" hangingPunct="1"/>
                      <a:r>
                        <a:rPr lang="en-US" sz="1400" b="1" u="sng" kern="1200" dirty="0">
                          <a:solidFill>
                            <a:schemeClr val="tx1"/>
                          </a:solidFill>
                          <a:latin typeface="+mn-lt"/>
                          <a:ea typeface="+mn-ea"/>
                          <a:cs typeface="+mn-cs"/>
                        </a:rPr>
                        <a:t>2023</a:t>
                      </a:r>
                    </a:p>
                  </a:txBody>
                  <a:tcPr marL="91438" marR="91438" marT="45716" marB="45716"/>
                </a:tc>
                <a:tc>
                  <a:txBody>
                    <a:bodyPr/>
                    <a:lstStyle/>
                    <a:p>
                      <a:pPr marL="0" algn="ctr" defTabSz="1018824" rtl="0" eaLnBrk="1" latinLnBrk="0" hangingPunct="1"/>
                      <a:r>
                        <a:rPr lang="en-US" sz="1400" b="1" u="sng" kern="1200" dirty="0">
                          <a:solidFill>
                            <a:schemeClr val="tx1"/>
                          </a:solidFill>
                          <a:latin typeface="+mn-lt"/>
                          <a:ea typeface="+mn-ea"/>
                          <a:cs typeface="+mn-cs"/>
                        </a:rPr>
                        <a:t>2022</a:t>
                      </a:r>
                    </a:p>
                    <a:p>
                      <a:pPr marL="0" algn="ctr" defTabSz="1018824" rtl="0" eaLnBrk="1" latinLnBrk="0" hangingPunct="1"/>
                      <a:endParaRPr lang="en-US" sz="1400" b="1" u="sng" kern="1200" dirty="0">
                        <a:solidFill>
                          <a:schemeClr val="tx1"/>
                        </a:solidFill>
                        <a:latin typeface="+mn-lt"/>
                        <a:ea typeface="+mn-ea"/>
                        <a:cs typeface="+mn-cs"/>
                      </a:endParaRPr>
                    </a:p>
                  </a:txBody>
                  <a:tcPr marL="91438" marR="91438" marT="45716" marB="45716"/>
                </a:tc>
                <a:extLst>
                  <a:ext uri="{0D108BD9-81ED-4DB2-BD59-A6C34878D82A}">
                    <a16:rowId xmlns:a16="http://schemas.microsoft.com/office/drawing/2014/main" val="10000"/>
                  </a:ext>
                </a:extLst>
              </a:tr>
              <a:tr h="39631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Adjusted Net Interest Margin*</a:t>
                      </a:r>
                    </a:p>
                  </a:txBody>
                  <a:tcPr marL="91438" marR="91438" marT="45716" marB="45716"/>
                </a:tc>
                <a:tc>
                  <a:txBody>
                    <a:bodyPr/>
                    <a:lstStyle/>
                    <a:p>
                      <a:pPr algn="r"/>
                      <a:r>
                        <a:rPr lang="en-US" sz="1400" dirty="0"/>
                        <a:t>3.37%</a:t>
                      </a:r>
                    </a:p>
                  </a:txBody>
                  <a:tcPr marL="91438" marR="91438" marT="45716" marB="45716"/>
                </a:tc>
                <a:tc>
                  <a:txBody>
                    <a:bodyPr/>
                    <a:lstStyle/>
                    <a:p>
                      <a:pPr algn="r"/>
                      <a:r>
                        <a:rPr lang="en-US" sz="1400" u="none" dirty="0"/>
                        <a:t>3.98%</a:t>
                      </a:r>
                    </a:p>
                  </a:txBody>
                  <a:tcPr marL="91438" marR="91438" marT="45716" marB="45716"/>
                </a:tc>
                <a:extLst>
                  <a:ext uri="{0D108BD9-81ED-4DB2-BD59-A6C34878D82A}">
                    <a16:rowId xmlns:a16="http://schemas.microsoft.com/office/drawing/2014/main" val="10001"/>
                  </a:ext>
                </a:extLst>
              </a:tr>
              <a:tr h="304776">
                <a:tc>
                  <a:txBody>
                    <a:bodyPr/>
                    <a:lstStyle/>
                    <a:p>
                      <a:r>
                        <a:rPr lang="en-US" sz="1400" dirty="0"/>
                        <a:t>Adjusted Net Income (in thousands)*</a:t>
                      </a:r>
                    </a:p>
                  </a:txBody>
                  <a:tcPr marL="91438" marR="91438" marT="45716" marB="45716"/>
                </a:tc>
                <a:tc>
                  <a:txBody>
                    <a:bodyPr/>
                    <a:lstStyle/>
                    <a:p>
                      <a:pPr algn="r"/>
                      <a:r>
                        <a:rPr lang="en-US" sz="1400" u="none" dirty="0"/>
                        <a:t>$3,312</a:t>
                      </a:r>
                    </a:p>
                  </a:txBody>
                  <a:tcPr marL="91438" marR="91438" marT="45716" marB="45716"/>
                </a:tc>
                <a:tc>
                  <a:txBody>
                    <a:bodyPr/>
                    <a:lstStyle/>
                    <a:p>
                      <a:pPr algn="r"/>
                      <a:r>
                        <a:rPr lang="en-US" sz="1400" u="none" dirty="0"/>
                        <a:t>$3,320</a:t>
                      </a:r>
                    </a:p>
                  </a:txBody>
                  <a:tcPr marL="91438" marR="91438" marT="45716" marB="45716"/>
                </a:tc>
                <a:extLst>
                  <a:ext uri="{0D108BD9-81ED-4DB2-BD59-A6C34878D82A}">
                    <a16:rowId xmlns:a16="http://schemas.microsoft.com/office/drawing/2014/main" val="10002"/>
                  </a:ext>
                </a:extLst>
              </a:tr>
              <a:tr h="304776">
                <a:tc>
                  <a:txBody>
                    <a:bodyPr/>
                    <a:lstStyle/>
                    <a:p>
                      <a:r>
                        <a:rPr lang="en-US" sz="1400" dirty="0"/>
                        <a:t>Adjusted Earnings Per Share*</a:t>
                      </a:r>
                    </a:p>
                  </a:txBody>
                  <a:tcPr marL="91438" marR="91438" marT="45716" marB="45716"/>
                </a:tc>
                <a:tc>
                  <a:txBody>
                    <a:bodyPr/>
                    <a:lstStyle/>
                    <a:p>
                      <a:pPr algn="r"/>
                      <a:r>
                        <a:rPr lang="en-US" sz="1400" u="none" dirty="0"/>
                        <a:t>$0.50</a:t>
                      </a:r>
                    </a:p>
                  </a:txBody>
                  <a:tcPr marL="91438" marR="91438" marT="45716" marB="45716"/>
                </a:tc>
                <a:tc>
                  <a:txBody>
                    <a:bodyPr/>
                    <a:lstStyle/>
                    <a:p>
                      <a:pPr algn="r"/>
                      <a:r>
                        <a:rPr lang="en-US" sz="1400" u="none" dirty="0"/>
                        <a:t>$0.49</a:t>
                      </a:r>
                    </a:p>
                  </a:txBody>
                  <a:tcPr marL="91438" marR="91438" marT="45716" marB="45716"/>
                </a:tc>
                <a:extLst>
                  <a:ext uri="{0D108BD9-81ED-4DB2-BD59-A6C34878D82A}">
                    <a16:rowId xmlns:a16="http://schemas.microsoft.com/office/drawing/2014/main" val="1930270353"/>
                  </a:ext>
                </a:extLst>
              </a:tr>
            </a:tbl>
          </a:graphicData>
        </a:graphic>
      </p:graphicFrame>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2" name="TextBox 1">
            <a:extLst>
              <a:ext uri="{FF2B5EF4-FFF2-40B4-BE49-F238E27FC236}">
                <a16:creationId xmlns:a16="http://schemas.microsoft.com/office/drawing/2014/main" id="{D198FA41-935A-FD73-F40F-0B28F94A71CC}"/>
              </a:ext>
            </a:extLst>
          </p:cNvPr>
          <p:cNvSpPr txBox="1"/>
          <p:nvPr/>
        </p:nvSpPr>
        <p:spPr>
          <a:xfrm>
            <a:off x="4941651" y="7091464"/>
            <a:ext cx="4336334" cy="523220"/>
          </a:xfrm>
          <a:prstGeom prst="rect">
            <a:avLst/>
          </a:prstGeom>
          <a:noFill/>
        </p:spPr>
        <p:txBody>
          <a:bodyPr wrap="square" rtlCol="0">
            <a:spAutoFit/>
          </a:bodyPr>
          <a:lstStyle/>
          <a:p>
            <a:r>
              <a:rPr lang="en-US" sz="1000" dirty="0"/>
              <a:t>* See Non-GAAP Reconciliation</a:t>
            </a:r>
          </a:p>
          <a:p>
            <a:endParaRPr lang="en-US" dirty="0"/>
          </a:p>
        </p:txBody>
      </p:sp>
    </p:spTree>
    <p:extLst>
      <p:ext uri="{BB962C8B-B14F-4D97-AF65-F5344CB8AC3E}">
        <p14:creationId xmlns:p14="http://schemas.microsoft.com/office/powerpoint/2010/main" val="422273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FC96-6ACB-4987-8CC1-9529401B8EAA}"/>
              </a:ext>
            </a:extLst>
          </p:cNvPr>
          <p:cNvSpPr>
            <a:spLocks noGrp="1"/>
          </p:cNvSpPr>
          <p:nvPr>
            <p:ph type="title"/>
          </p:nvPr>
        </p:nvSpPr>
        <p:spPr>
          <a:xfrm>
            <a:off x="454025" y="550639"/>
            <a:ext cx="9144000" cy="518160"/>
          </a:xfrm>
        </p:spPr>
        <p:txBody>
          <a:bodyPr/>
          <a:lstStyle/>
          <a:p>
            <a:r>
              <a:rPr lang="en-US" dirty="0"/>
              <a:t>AFBI Selected Data 				 </a:t>
            </a:r>
          </a:p>
        </p:txBody>
      </p:sp>
      <p:sp>
        <p:nvSpPr>
          <p:cNvPr id="10" name="TextBox 9">
            <a:extLst>
              <a:ext uri="{FF2B5EF4-FFF2-40B4-BE49-F238E27FC236}">
                <a16:creationId xmlns:a16="http://schemas.microsoft.com/office/drawing/2014/main" id="{F0E650EE-5D71-450A-BFFC-5F8EE501DCD1}"/>
              </a:ext>
            </a:extLst>
          </p:cNvPr>
          <p:cNvSpPr txBox="1"/>
          <p:nvPr/>
        </p:nvSpPr>
        <p:spPr>
          <a:xfrm>
            <a:off x="454025" y="1189732"/>
            <a:ext cx="9150350" cy="276999"/>
          </a:xfrm>
          <a:prstGeom prst="rect">
            <a:avLst/>
          </a:prstGeom>
          <a:solidFill>
            <a:schemeClr val="tx2">
              <a:lumMod val="75000"/>
            </a:schemeClr>
          </a:solidFill>
          <a:ln w="9525">
            <a:solidFill>
              <a:srgbClr val="BFBFBF"/>
            </a:solidFill>
            <a:miter lim="800000"/>
            <a:headEnd/>
            <a:tailEnd/>
          </a:ln>
        </p:spPr>
        <p:txBody>
          <a:bodyPr anchor="ctr">
            <a:spAutoFit/>
          </a:bodyPr>
          <a:lstStyle>
            <a:defPPr>
              <a:defRPr lang="en-US"/>
            </a:defPPr>
            <a:lvl1pPr algn="ctr">
              <a:defRPr sz="1200" b="1">
                <a:solidFill>
                  <a:srgbClr val="FFFFFF"/>
                </a:solidFill>
                <a:latin typeface="Arial" panose="020B0604020202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r>
              <a:rPr lang="en-US" dirty="0"/>
              <a:t>Loan Composition as of June 30, 2023</a:t>
            </a:r>
          </a:p>
        </p:txBody>
      </p:sp>
      <p:pic>
        <p:nvPicPr>
          <p:cNvPr id="19" name="Picture 18">
            <a:extLst>
              <a:ext uri="{FF2B5EF4-FFF2-40B4-BE49-F238E27FC236}">
                <a16:creationId xmlns:a16="http://schemas.microsoft.com/office/drawing/2014/main" id="{B43DADAD-A739-41D6-B9EE-40E41CDDC065}"/>
              </a:ext>
            </a:extLst>
          </p:cNvPr>
          <p:cNvPicPr>
            <a:picLocks noChangeAspect="1"/>
          </p:cNvPicPr>
          <p:nvPr/>
        </p:nvPicPr>
        <p:blipFill>
          <a:blip r:embed="rId2"/>
          <a:stretch>
            <a:fillRect/>
          </a:stretch>
        </p:blipFill>
        <p:spPr>
          <a:xfrm>
            <a:off x="8629650" y="142875"/>
            <a:ext cx="974725" cy="925924"/>
          </a:xfrm>
          <a:prstGeom prst="rect">
            <a:avLst/>
          </a:prstGeom>
        </p:spPr>
      </p:pic>
      <p:graphicFrame>
        <p:nvGraphicFramePr>
          <p:cNvPr id="21" name="Chart 20">
            <a:extLst>
              <a:ext uri="{FF2B5EF4-FFF2-40B4-BE49-F238E27FC236}">
                <a16:creationId xmlns:a16="http://schemas.microsoft.com/office/drawing/2014/main" id="{37A94A77-F88E-4728-A060-FC873C57BA1B}"/>
              </a:ext>
            </a:extLst>
          </p:cNvPr>
          <p:cNvGraphicFramePr>
            <a:graphicFrameLocks/>
          </p:cNvGraphicFramePr>
          <p:nvPr>
            <p:extLst>
              <p:ext uri="{D42A27DB-BD31-4B8C-83A1-F6EECF244321}">
                <p14:modId xmlns:p14="http://schemas.microsoft.com/office/powerpoint/2010/main" val="1781069246"/>
              </p:ext>
            </p:extLst>
          </p:nvPr>
        </p:nvGraphicFramePr>
        <p:xfrm>
          <a:off x="5026025" y="1844350"/>
          <a:ext cx="4255135" cy="5120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494416F5-4A8E-5B2D-B1E7-6AF232D96640}"/>
              </a:ext>
            </a:extLst>
          </p:cNvPr>
          <p:cNvGraphicFramePr>
            <a:graphicFrameLocks/>
          </p:cNvGraphicFramePr>
          <p:nvPr>
            <p:extLst>
              <p:ext uri="{D42A27DB-BD31-4B8C-83A1-F6EECF244321}">
                <p14:modId xmlns:p14="http://schemas.microsoft.com/office/powerpoint/2010/main" val="377020363"/>
              </p:ext>
            </p:extLst>
          </p:nvPr>
        </p:nvGraphicFramePr>
        <p:xfrm>
          <a:off x="679126" y="1844350"/>
          <a:ext cx="4255135" cy="512064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a:extLst>
              <a:ext uri="{FF2B5EF4-FFF2-40B4-BE49-F238E27FC236}">
                <a16:creationId xmlns:a16="http://schemas.microsoft.com/office/drawing/2014/main" id="{0A66953B-9857-2B91-E486-C9FA1952F224}"/>
              </a:ext>
            </a:extLst>
          </p:cNvPr>
          <p:cNvCxnSpPr>
            <a:cxnSpLocks/>
          </p:cNvCxnSpPr>
          <p:nvPr/>
        </p:nvCxnSpPr>
        <p:spPr>
          <a:xfrm>
            <a:off x="3871609" y="2898844"/>
            <a:ext cx="252364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F55882D-2413-B469-C960-DD00961D092E}"/>
              </a:ext>
            </a:extLst>
          </p:cNvPr>
          <p:cNvCxnSpPr>
            <a:cxnSpLocks/>
          </p:cNvCxnSpPr>
          <p:nvPr/>
        </p:nvCxnSpPr>
        <p:spPr>
          <a:xfrm>
            <a:off x="3959157" y="5379396"/>
            <a:ext cx="216926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2DF99E2-4D03-0293-E1B9-D74F03D1E7F2}"/>
              </a:ext>
            </a:extLst>
          </p:cNvPr>
          <p:cNvGrpSpPr/>
          <p:nvPr/>
        </p:nvGrpSpPr>
        <p:grpSpPr>
          <a:xfrm>
            <a:off x="492125" y="6955593"/>
            <a:ext cx="2681591" cy="816807"/>
            <a:chOff x="3209290" y="5678657"/>
            <a:chExt cx="3891901" cy="1234876"/>
          </a:xfrm>
          <a:solidFill>
            <a:schemeClr val="bg1"/>
          </a:solidFill>
        </p:grpSpPr>
        <p:pic>
          <p:nvPicPr>
            <p:cNvPr id="6" name="Picture 5" descr="Logo&#10;&#10;Description automatically generated">
              <a:extLst>
                <a:ext uri="{FF2B5EF4-FFF2-40B4-BE49-F238E27FC236}">
                  <a16:creationId xmlns:a16="http://schemas.microsoft.com/office/drawing/2014/main" id="{D3D300D0-64FF-6420-75C0-90E10572EC35}"/>
                </a:ext>
              </a:extLst>
            </p:cNvPr>
            <p:cNvPicPr>
              <a:picLocks noChangeAspect="1"/>
            </p:cNvPicPr>
            <p:nvPr/>
          </p:nvPicPr>
          <p:blipFill>
            <a:blip r:embed="rId5" cstate="print"/>
            <a:stretch>
              <a:fillRect/>
            </a:stretch>
          </p:blipFill>
          <p:spPr>
            <a:xfrm>
              <a:off x="3209290" y="5678657"/>
              <a:ext cx="1419663" cy="1234876"/>
            </a:xfrm>
            <a:prstGeom prst="rect">
              <a:avLst/>
            </a:prstGeom>
            <a:grpFill/>
          </p:spPr>
        </p:pic>
        <p:pic>
          <p:nvPicPr>
            <p:cNvPr id="7" name="Picture 6" descr="Logo, company name&#10;&#10;Description automatically generated">
              <a:extLst>
                <a:ext uri="{FF2B5EF4-FFF2-40B4-BE49-F238E27FC236}">
                  <a16:creationId xmlns:a16="http://schemas.microsoft.com/office/drawing/2014/main" id="{9884C3B2-D791-E816-2432-B94C1F5A4A74}"/>
                </a:ext>
              </a:extLst>
            </p:cNvPr>
            <p:cNvPicPr>
              <a:picLocks noChangeAspect="1"/>
            </p:cNvPicPr>
            <p:nvPr/>
          </p:nvPicPr>
          <p:blipFill>
            <a:blip r:embed="rId6" cstate="print"/>
            <a:stretch>
              <a:fillRect/>
            </a:stretch>
          </p:blipFill>
          <p:spPr>
            <a:xfrm>
              <a:off x="4560880" y="5691219"/>
              <a:ext cx="1188720" cy="1188720"/>
            </a:xfrm>
            <a:prstGeom prst="rect">
              <a:avLst/>
            </a:prstGeom>
            <a:grpFill/>
          </p:spPr>
        </p:pic>
        <p:pic>
          <p:nvPicPr>
            <p:cNvPr id="9" name="Picture 8" descr="Icon&#10;&#10;Description automatically generated with medium confidence">
              <a:extLst>
                <a:ext uri="{FF2B5EF4-FFF2-40B4-BE49-F238E27FC236}">
                  <a16:creationId xmlns:a16="http://schemas.microsoft.com/office/drawing/2014/main" id="{FB18FB6A-F4A4-19B6-8575-E03B6E8A33B0}"/>
                </a:ext>
              </a:extLst>
            </p:cNvPr>
            <p:cNvPicPr>
              <a:picLocks noChangeAspect="1"/>
            </p:cNvPicPr>
            <p:nvPr/>
          </p:nvPicPr>
          <p:blipFill>
            <a:blip r:embed="rId7" cstate="print"/>
            <a:stretch>
              <a:fillRect/>
            </a:stretch>
          </p:blipFill>
          <p:spPr>
            <a:xfrm>
              <a:off x="5974979" y="5684938"/>
              <a:ext cx="1126212" cy="1228595"/>
            </a:xfrm>
            <a:prstGeom prst="rect">
              <a:avLst/>
            </a:prstGeom>
            <a:grpFill/>
          </p:spPr>
        </p:pic>
      </p:grpSp>
    </p:spTree>
    <p:extLst>
      <p:ext uri="{BB962C8B-B14F-4D97-AF65-F5344CB8AC3E}">
        <p14:creationId xmlns:p14="http://schemas.microsoft.com/office/powerpoint/2010/main" val="1994296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FC96-6ACB-4987-8CC1-9529401B8EAA}"/>
              </a:ext>
            </a:extLst>
          </p:cNvPr>
          <p:cNvSpPr>
            <a:spLocks noGrp="1"/>
          </p:cNvSpPr>
          <p:nvPr>
            <p:ph type="title"/>
          </p:nvPr>
        </p:nvSpPr>
        <p:spPr>
          <a:xfrm>
            <a:off x="454025" y="550639"/>
            <a:ext cx="9144000" cy="518160"/>
          </a:xfrm>
        </p:spPr>
        <p:txBody>
          <a:bodyPr/>
          <a:lstStyle/>
          <a:p>
            <a:r>
              <a:rPr lang="en-US" dirty="0"/>
              <a:t>AFBI Selected Data 				 </a:t>
            </a:r>
          </a:p>
        </p:txBody>
      </p:sp>
      <p:sp>
        <p:nvSpPr>
          <p:cNvPr id="12" name="TextBox 11">
            <a:extLst>
              <a:ext uri="{FF2B5EF4-FFF2-40B4-BE49-F238E27FC236}">
                <a16:creationId xmlns:a16="http://schemas.microsoft.com/office/drawing/2014/main" id="{DA257917-93B0-4B54-8EE2-A66CB8AD242F}"/>
              </a:ext>
            </a:extLst>
          </p:cNvPr>
          <p:cNvSpPr txBox="1"/>
          <p:nvPr/>
        </p:nvSpPr>
        <p:spPr>
          <a:xfrm>
            <a:off x="454025" y="1190566"/>
            <a:ext cx="9144000" cy="276999"/>
          </a:xfrm>
          <a:prstGeom prst="rect">
            <a:avLst/>
          </a:prstGeom>
          <a:solidFill>
            <a:schemeClr val="tx2">
              <a:lumMod val="75000"/>
            </a:schemeClr>
          </a:solidFill>
          <a:ln w="9525">
            <a:solidFill>
              <a:srgbClr val="BFBFBF"/>
            </a:solidFill>
            <a:miter lim="800000"/>
            <a:headEnd/>
            <a:tailEnd/>
          </a:ln>
        </p:spPr>
        <p:txBody>
          <a:bodyPr anchor="ctr">
            <a:spAutoFit/>
          </a:bodyPr>
          <a:lstStyle>
            <a:defPPr>
              <a:defRPr lang="en-US"/>
            </a:defPPr>
            <a:lvl1pPr algn="ctr">
              <a:defRPr sz="1200" b="1">
                <a:solidFill>
                  <a:srgbClr val="FFFFFF"/>
                </a:solidFill>
                <a:latin typeface="Arial" panose="020B0604020202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r>
              <a:rPr lang="en-US" dirty="0"/>
              <a:t>Deposit Composition as of June 30, 2023</a:t>
            </a:r>
          </a:p>
        </p:txBody>
      </p:sp>
      <p:pic>
        <p:nvPicPr>
          <p:cNvPr id="15" name="Picture 14">
            <a:extLst>
              <a:ext uri="{FF2B5EF4-FFF2-40B4-BE49-F238E27FC236}">
                <a16:creationId xmlns:a16="http://schemas.microsoft.com/office/drawing/2014/main" id="{63F9CCF1-CD52-40B1-93CF-15294F841933}"/>
              </a:ext>
            </a:extLst>
          </p:cNvPr>
          <p:cNvPicPr>
            <a:picLocks noChangeAspect="1"/>
          </p:cNvPicPr>
          <p:nvPr/>
        </p:nvPicPr>
        <p:blipFill>
          <a:blip r:embed="rId2"/>
          <a:stretch>
            <a:fillRect/>
          </a:stretch>
        </p:blipFill>
        <p:spPr>
          <a:xfrm>
            <a:off x="454025" y="6964990"/>
            <a:ext cx="2904366" cy="780278"/>
          </a:xfrm>
          <a:prstGeom prst="rect">
            <a:avLst/>
          </a:prstGeom>
        </p:spPr>
      </p:pic>
      <p:pic>
        <p:nvPicPr>
          <p:cNvPr id="19" name="Picture 18">
            <a:extLst>
              <a:ext uri="{FF2B5EF4-FFF2-40B4-BE49-F238E27FC236}">
                <a16:creationId xmlns:a16="http://schemas.microsoft.com/office/drawing/2014/main" id="{B43DADAD-A739-41D6-B9EE-40E41CDDC065}"/>
              </a:ext>
            </a:extLst>
          </p:cNvPr>
          <p:cNvPicPr>
            <a:picLocks noChangeAspect="1"/>
          </p:cNvPicPr>
          <p:nvPr/>
        </p:nvPicPr>
        <p:blipFill>
          <a:blip r:embed="rId3"/>
          <a:stretch>
            <a:fillRect/>
          </a:stretch>
        </p:blipFill>
        <p:spPr>
          <a:xfrm>
            <a:off x="8629650" y="142875"/>
            <a:ext cx="974725" cy="925924"/>
          </a:xfrm>
          <a:prstGeom prst="rect">
            <a:avLst/>
          </a:prstGeom>
        </p:spPr>
      </p:pic>
      <p:graphicFrame>
        <p:nvGraphicFramePr>
          <p:cNvPr id="23" name="Chart 22">
            <a:extLst>
              <a:ext uri="{FF2B5EF4-FFF2-40B4-BE49-F238E27FC236}">
                <a16:creationId xmlns:a16="http://schemas.microsoft.com/office/drawing/2014/main" id="{083AFCDF-C5F8-40A1-8C52-1A4A840E0572}"/>
              </a:ext>
            </a:extLst>
          </p:cNvPr>
          <p:cNvGraphicFramePr>
            <a:graphicFrameLocks/>
          </p:cNvGraphicFramePr>
          <p:nvPr>
            <p:extLst>
              <p:ext uri="{D42A27DB-BD31-4B8C-83A1-F6EECF244321}">
                <p14:modId xmlns:p14="http://schemas.microsoft.com/office/powerpoint/2010/main" val="943122227"/>
              </p:ext>
            </p:extLst>
          </p:nvPr>
        </p:nvGraphicFramePr>
        <p:xfrm>
          <a:off x="774065" y="1616629"/>
          <a:ext cx="8503920" cy="51206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20556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FC96-6ACB-4987-8CC1-9529401B8EAA}"/>
              </a:ext>
            </a:extLst>
          </p:cNvPr>
          <p:cNvSpPr>
            <a:spLocks noGrp="1"/>
          </p:cNvSpPr>
          <p:nvPr>
            <p:ph type="title"/>
          </p:nvPr>
        </p:nvSpPr>
        <p:spPr>
          <a:xfrm>
            <a:off x="454025" y="550639"/>
            <a:ext cx="9144000" cy="518160"/>
          </a:xfrm>
        </p:spPr>
        <p:txBody>
          <a:bodyPr/>
          <a:lstStyle/>
          <a:p>
            <a:r>
              <a:rPr lang="en-US" dirty="0"/>
              <a:t>AFBI Selected Deposit Data 				 </a:t>
            </a:r>
          </a:p>
        </p:txBody>
      </p:sp>
      <p:pic>
        <p:nvPicPr>
          <p:cNvPr id="19" name="Picture 18">
            <a:extLst>
              <a:ext uri="{FF2B5EF4-FFF2-40B4-BE49-F238E27FC236}">
                <a16:creationId xmlns:a16="http://schemas.microsoft.com/office/drawing/2014/main" id="{B43DADAD-A739-41D6-B9EE-40E41CDDC065}"/>
              </a:ext>
            </a:extLst>
          </p:cNvPr>
          <p:cNvPicPr>
            <a:picLocks noChangeAspect="1"/>
          </p:cNvPicPr>
          <p:nvPr/>
        </p:nvPicPr>
        <p:blipFill>
          <a:blip r:embed="rId2"/>
          <a:stretch>
            <a:fillRect/>
          </a:stretch>
        </p:blipFill>
        <p:spPr>
          <a:xfrm>
            <a:off x="8629650" y="142875"/>
            <a:ext cx="974725" cy="925924"/>
          </a:xfrm>
          <a:prstGeom prst="rect">
            <a:avLst/>
          </a:prstGeom>
        </p:spPr>
      </p:pic>
      <p:sp>
        <p:nvSpPr>
          <p:cNvPr id="3" name="TextBox 2">
            <a:extLst>
              <a:ext uri="{FF2B5EF4-FFF2-40B4-BE49-F238E27FC236}">
                <a16:creationId xmlns:a16="http://schemas.microsoft.com/office/drawing/2014/main" id="{1D766ED7-853E-4AFB-0A44-3637C0D0C1FE}"/>
              </a:ext>
            </a:extLst>
          </p:cNvPr>
          <p:cNvSpPr txBox="1"/>
          <p:nvPr/>
        </p:nvSpPr>
        <p:spPr>
          <a:xfrm>
            <a:off x="385762" y="1170161"/>
            <a:ext cx="9144000" cy="276999"/>
          </a:xfrm>
          <a:prstGeom prst="rect">
            <a:avLst/>
          </a:prstGeom>
          <a:solidFill>
            <a:schemeClr val="tx2">
              <a:lumMod val="75000"/>
            </a:schemeClr>
          </a:solidFill>
          <a:ln w="9525">
            <a:solidFill>
              <a:srgbClr val="BFBFBF"/>
            </a:solidFill>
            <a:miter lim="800000"/>
            <a:headEnd/>
            <a:tailEnd/>
          </a:ln>
        </p:spPr>
        <p:txBody>
          <a:bodyPr anchor="ctr">
            <a:spAutoFit/>
          </a:bodyPr>
          <a:lstStyle>
            <a:defPPr>
              <a:defRPr lang="en-US"/>
            </a:defPPr>
            <a:lvl1pPr algn="ctr">
              <a:defRPr sz="1200" b="1">
                <a:solidFill>
                  <a:srgbClr val="FFFFFF"/>
                </a:solidFill>
                <a:latin typeface="Arial" panose="020B0604020202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r>
              <a:rPr lang="en-US" dirty="0"/>
              <a:t>Deposits</a:t>
            </a:r>
          </a:p>
        </p:txBody>
      </p:sp>
      <p:graphicFrame>
        <p:nvGraphicFramePr>
          <p:cNvPr id="4" name="Table 3">
            <a:extLst>
              <a:ext uri="{FF2B5EF4-FFF2-40B4-BE49-F238E27FC236}">
                <a16:creationId xmlns:a16="http://schemas.microsoft.com/office/drawing/2014/main" id="{20177F18-C703-D2C3-FC94-64C39BC37591}"/>
              </a:ext>
            </a:extLst>
          </p:cNvPr>
          <p:cNvGraphicFramePr>
            <a:graphicFrameLocks noGrp="1"/>
          </p:cNvGraphicFramePr>
          <p:nvPr/>
        </p:nvGraphicFramePr>
        <p:xfrm>
          <a:off x="5019472" y="2363821"/>
          <a:ext cx="4182894" cy="3365770"/>
        </p:xfrm>
        <a:graphic>
          <a:graphicData uri="http://schemas.openxmlformats.org/drawingml/2006/table">
            <a:tbl>
              <a:tblPr lastRow="1" bandRow="1">
                <a:tableStyleId>{2D5ABB26-0587-4C30-8999-92F81FD0307C}</a:tableStyleId>
              </a:tblPr>
              <a:tblGrid>
                <a:gridCol w="4182894">
                  <a:extLst>
                    <a:ext uri="{9D8B030D-6E8A-4147-A177-3AD203B41FA5}">
                      <a16:colId xmlns:a16="http://schemas.microsoft.com/office/drawing/2014/main" val="713986268"/>
                    </a:ext>
                  </a:extLst>
                </a:gridCol>
              </a:tblGrid>
              <a:tr h="3365770">
                <a:tc>
                  <a:txBody>
                    <a:bodyPr/>
                    <a:lstStyle/>
                    <a:p>
                      <a:endParaRPr lang="en-US" dirty="0"/>
                    </a:p>
                  </a:txBody>
                  <a:tcPr/>
                </a:tc>
                <a:extLst>
                  <a:ext uri="{0D108BD9-81ED-4DB2-BD59-A6C34878D82A}">
                    <a16:rowId xmlns:a16="http://schemas.microsoft.com/office/drawing/2014/main" val="3458820269"/>
                  </a:ext>
                </a:extLst>
              </a:tr>
            </a:tbl>
          </a:graphicData>
        </a:graphic>
      </p:graphicFrame>
      <p:sp>
        <p:nvSpPr>
          <p:cNvPr id="6" name="TextBox 5">
            <a:extLst>
              <a:ext uri="{FF2B5EF4-FFF2-40B4-BE49-F238E27FC236}">
                <a16:creationId xmlns:a16="http://schemas.microsoft.com/office/drawing/2014/main" id="{5CDC8FF9-9FC6-5BF3-E453-F081E3797670}"/>
              </a:ext>
            </a:extLst>
          </p:cNvPr>
          <p:cNvSpPr txBox="1"/>
          <p:nvPr/>
        </p:nvSpPr>
        <p:spPr>
          <a:xfrm>
            <a:off x="569776" y="6566398"/>
            <a:ext cx="4788035" cy="276999"/>
          </a:xfrm>
          <a:prstGeom prst="rect">
            <a:avLst/>
          </a:prstGeom>
          <a:noFill/>
        </p:spPr>
        <p:txBody>
          <a:bodyPr wrap="square" rtlCol="0">
            <a:spAutoFit/>
          </a:bodyPr>
          <a:lstStyle/>
          <a:p>
            <a:r>
              <a:rPr lang="en-US" sz="1200" dirty="0"/>
              <a:t>* All deposits are held at AFBI and include the Company’s own funds</a:t>
            </a:r>
          </a:p>
        </p:txBody>
      </p:sp>
      <p:sp>
        <p:nvSpPr>
          <p:cNvPr id="8" name="TextBox 7">
            <a:extLst>
              <a:ext uri="{FF2B5EF4-FFF2-40B4-BE49-F238E27FC236}">
                <a16:creationId xmlns:a16="http://schemas.microsoft.com/office/drawing/2014/main" id="{4E80CDCD-2206-866E-792C-A9F55522952F}"/>
              </a:ext>
            </a:extLst>
          </p:cNvPr>
          <p:cNvSpPr txBox="1"/>
          <p:nvPr/>
        </p:nvSpPr>
        <p:spPr>
          <a:xfrm>
            <a:off x="842962" y="1695063"/>
            <a:ext cx="822960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Estimated uninsured deposits are approximately $93.9 million or 12.8% of total deposits.*</a:t>
            </a:r>
          </a:p>
          <a:p>
            <a:pPr marL="742950" lvl="1" indent="-285750">
              <a:buFont typeface="Arial" panose="020B0604020202020204" pitchFamily="34" charset="0"/>
              <a:buChar char="•"/>
            </a:pPr>
            <a:r>
              <a:rPr lang="en-US" sz="2400" dirty="0"/>
              <a:t>Consumer deposits total $19.7 million or 20.9% of estimated uninsured deposits.</a:t>
            </a:r>
          </a:p>
          <a:p>
            <a:pPr marL="742950" lvl="1" indent="-285750">
              <a:buFont typeface="Arial" panose="020B0604020202020204" pitchFamily="34" charset="0"/>
              <a:buChar char="•"/>
            </a:pPr>
            <a:r>
              <a:rPr lang="en-US" sz="2400" dirty="0"/>
              <a:t>Business deposits total $74.2 million or 79.1% of estimated uninsured deposits.</a:t>
            </a:r>
          </a:p>
          <a:p>
            <a:pPr marL="285750" indent="-285750">
              <a:buFont typeface="Arial" panose="020B0604020202020204" pitchFamily="34" charset="0"/>
              <a:buChar char="•"/>
            </a:pPr>
            <a:r>
              <a:rPr lang="en-US" sz="2400" dirty="0"/>
              <a:t>Demand deposits represent 37% of total deposits. </a:t>
            </a:r>
          </a:p>
          <a:p>
            <a:pPr marL="285750" indent="-285750">
              <a:buFont typeface="Arial" panose="020B0604020202020204" pitchFamily="34" charset="0"/>
              <a:buChar char="•"/>
            </a:pPr>
            <a:r>
              <a:rPr lang="en-US" sz="2400" dirty="0"/>
              <a:t>Consumer and Business demand deposits each represent approximately 48% and 52% of total demand deposits.</a:t>
            </a:r>
          </a:p>
          <a:p>
            <a:pPr marL="285750" indent="-285750">
              <a:buFont typeface="Arial" panose="020B0604020202020204" pitchFamily="34" charset="0"/>
              <a:buChar char="•"/>
            </a:pPr>
            <a:r>
              <a:rPr lang="en-US" sz="2400" dirty="0"/>
              <a:t>Dental deposits total $123.8 million and represent 16.8% of total deposits.</a:t>
            </a:r>
          </a:p>
          <a:p>
            <a:pPr marL="285750" indent="-285750">
              <a:buFont typeface="Arial" panose="020B0604020202020204" pitchFamily="34" charset="0"/>
              <a:buChar char="•"/>
            </a:pPr>
            <a:r>
              <a:rPr lang="en-US" sz="2400" dirty="0"/>
              <a:t>Cost of Funds – 2.17% 2Q23, 1.61% 1Q23, 1.92% YTD</a:t>
            </a:r>
          </a:p>
        </p:txBody>
      </p:sp>
      <p:grpSp>
        <p:nvGrpSpPr>
          <p:cNvPr id="5" name="Group 4">
            <a:extLst>
              <a:ext uri="{FF2B5EF4-FFF2-40B4-BE49-F238E27FC236}">
                <a16:creationId xmlns:a16="http://schemas.microsoft.com/office/drawing/2014/main" id="{36721E1A-CC2B-1DF4-B32B-E3404B7998CF}"/>
              </a:ext>
            </a:extLst>
          </p:cNvPr>
          <p:cNvGrpSpPr/>
          <p:nvPr/>
        </p:nvGrpSpPr>
        <p:grpSpPr>
          <a:xfrm>
            <a:off x="492125" y="6955593"/>
            <a:ext cx="2681591" cy="816807"/>
            <a:chOff x="3209290" y="5678657"/>
            <a:chExt cx="3891901" cy="1234876"/>
          </a:xfrm>
          <a:solidFill>
            <a:schemeClr val="bg1"/>
          </a:solidFill>
        </p:grpSpPr>
        <p:pic>
          <p:nvPicPr>
            <p:cNvPr id="9" name="Picture 8" descr="Logo&#10;&#10;Description automatically generated">
              <a:extLst>
                <a:ext uri="{FF2B5EF4-FFF2-40B4-BE49-F238E27FC236}">
                  <a16:creationId xmlns:a16="http://schemas.microsoft.com/office/drawing/2014/main" id="{134BD990-9180-2E09-89B6-D4091B74555C}"/>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10" name="Picture 9" descr="Logo, company name&#10;&#10;Description automatically generated">
              <a:extLst>
                <a:ext uri="{FF2B5EF4-FFF2-40B4-BE49-F238E27FC236}">
                  <a16:creationId xmlns:a16="http://schemas.microsoft.com/office/drawing/2014/main" id="{8F242664-2DDA-13C0-ED22-A424C6084A67}"/>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1" name="Picture 10" descr="Icon&#10;&#10;Description automatically generated with medium confidence">
              <a:extLst>
                <a:ext uri="{FF2B5EF4-FFF2-40B4-BE49-F238E27FC236}">
                  <a16:creationId xmlns:a16="http://schemas.microsoft.com/office/drawing/2014/main" id="{8273BCC8-53D9-34B9-3027-9B644543A1DD}"/>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Tree>
    <p:extLst>
      <p:ext uri="{BB962C8B-B14F-4D97-AF65-F5344CB8AC3E}">
        <p14:creationId xmlns:p14="http://schemas.microsoft.com/office/powerpoint/2010/main" val="82191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77B125-D20F-8366-08E2-95613CFB805D}"/>
              </a:ext>
            </a:extLst>
          </p:cNvPr>
          <p:cNvPicPr>
            <a:picLocks noChangeAspect="1"/>
          </p:cNvPicPr>
          <p:nvPr/>
        </p:nvPicPr>
        <p:blipFill>
          <a:blip r:embed="rId4"/>
          <a:stretch>
            <a:fillRect/>
          </a:stretch>
        </p:blipFill>
        <p:spPr>
          <a:xfrm>
            <a:off x="550355" y="3429851"/>
            <a:ext cx="8961120" cy="3462826"/>
          </a:xfrm>
          <a:prstGeom prst="rect">
            <a:avLst/>
          </a:prstGeom>
        </p:spPr>
      </p:pic>
      <p:pic>
        <p:nvPicPr>
          <p:cNvPr id="8" name="Picture 7">
            <a:extLst>
              <a:ext uri="{FF2B5EF4-FFF2-40B4-BE49-F238E27FC236}">
                <a16:creationId xmlns:a16="http://schemas.microsoft.com/office/drawing/2014/main" id="{09259BE8-4285-A82D-2EAD-62DFAFD5DC14}"/>
              </a:ext>
            </a:extLst>
          </p:cNvPr>
          <p:cNvPicPr>
            <a:picLocks noChangeAspect="1"/>
          </p:cNvPicPr>
          <p:nvPr/>
        </p:nvPicPr>
        <p:blipFill>
          <a:blip r:embed="rId5"/>
          <a:stretch>
            <a:fillRect/>
          </a:stretch>
        </p:blipFill>
        <p:spPr>
          <a:xfrm>
            <a:off x="592265" y="1655897"/>
            <a:ext cx="8869680" cy="1915790"/>
          </a:xfrm>
          <a:prstGeom prst="rect">
            <a:avLst/>
          </a:prstGeom>
        </p:spPr>
      </p:pic>
      <p:sp>
        <p:nvSpPr>
          <p:cNvPr id="3" name="Title 2"/>
          <p:cNvSpPr>
            <a:spLocks noGrp="1"/>
          </p:cNvSpPr>
          <p:nvPr>
            <p:ph type="title"/>
          </p:nvPr>
        </p:nvSpPr>
        <p:spPr>
          <a:xfrm>
            <a:off x="457200" y="604520"/>
            <a:ext cx="9144000" cy="518160"/>
          </a:xfrm>
        </p:spPr>
        <p:txBody>
          <a:bodyPr/>
          <a:lstStyle/>
          <a:p>
            <a:r>
              <a:rPr lang="en-US" dirty="0"/>
              <a:t>AFBI Share Information</a:t>
            </a:r>
          </a:p>
        </p:txBody>
      </p:sp>
      <p:sp>
        <p:nvSpPr>
          <p:cNvPr id="13" name="TextBox 12"/>
          <p:cNvSpPr txBox="1"/>
          <p:nvPr/>
        </p:nvSpPr>
        <p:spPr>
          <a:xfrm>
            <a:off x="456693" y="1283738"/>
            <a:ext cx="9140825" cy="276999"/>
          </a:xfrm>
          <a:prstGeom prst="rect">
            <a:avLst/>
          </a:prstGeom>
          <a:solidFill>
            <a:schemeClr val="tx2">
              <a:lumMod val="75000"/>
            </a:schemeClr>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NON-GAAP RECONCILIATION</a:t>
            </a:r>
          </a:p>
        </p:txBody>
      </p:sp>
      <p:pic>
        <p:nvPicPr>
          <p:cNvPr id="18" name="Picture 17">
            <a:extLst>
              <a:ext uri="{FF2B5EF4-FFF2-40B4-BE49-F238E27FC236}">
                <a16:creationId xmlns:a16="http://schemas.microsoft.com/office/drawing/2014/main" id="{2F582B6C-2F6C-420D-ACC4-42BC21E897F8}"/>
              </a:ext>
            </a:extLst>
          </p:cNvPr>
          <p:cNvPicPr>
            <a:picLocks noChangeAspect="1"/>
          </p:cNvPicPr>
          <p:nvPr/>
        </p:nvPicPr>
        <p:blipFill>
          <a:blip r:embed="rId6"/>
          <a:stretch>
            <a:fillRect/>
          </a:stretch>
        </p:blipFill>
        <p:spPr>
          <a:xfrm>
            <a:off x="8610600" y="135064"/>
            <a:ext cx="987425" cy="938909"/>
          </a:xfrm>
          <a:prstGeom prst="rect">
            <a:avLst/>
          </a:prstGeom>
        </p:spPr>
      </p:pic>
      <p:grpSp>
        <p:nvGrpSpPr>
          <p:cNvPr id="2" name="Group 1">
            <a:extLst>
              <a:ext uri="{FF2B5EF4-FFF2-40B4-BE49-F238E27FC236}">
                <a16:creationId xmlns:a16="http://schemas.microsoft.com/office/drawing/2014/main" id="{7ADD6047-C7F0-FB51-DE78-69C720E60B91}"/>
              </a:ext>
            </a:extLst>
          </p:cNvPr>
          <p:cNvGrpSpPr/>
          <p:nvPr/>
        </p:nvGrpSpPr>
        <p:grpSpPr>
          <a:xfrm>
            <a:off x="492125" y="6955593"/>
            <a:ext cx="2681591" cy="816807"/>
            <a:chOff x="3209290" y="5678657"/>
            <a:chExt cx="3891901" cy="1234876"/>
          </a:xfrm>
          <a:solidFill>
            <a:schemeClr val="bg1"/>
          </a:solidFill>
        </p:grpSpPr>
        <p:pic>
          <p:nvPicPr>
            <p:cNvPr id="4" name="Picture 3" descr="Logo&#10;&#10;Description automatically generated">
              <a:extLst>
                <a:ext uri="{FF2B5EF4-FFF2-40B4-BE49-F238E27FC236}">
                  <a16:creationId xmlns:a16="http://schemas.microsoft.com/office/drawing/2014/main" id="{4E3B0A63-019B-63C7-309A-1A7A1C933D58}"/>
                </a:ext>
              </a:extLst>
            </p:cNvPr>
            <p:cNvPicPr>
              <a:picLocks noChangeAspect="1"/>
            </p:cNvPicPr>
            <p:nvPr/>
          </p:nvPicPr>
          <p:blipFill>
            <a:blip r:embed="rId7" cstate="print"/>
            <a:stretch>
              <a:fillRect/>
            </a:stretch>
          </p:blipFill>
          <p:spPr>
            <a:xfrm>
              <a:off x="3209290" y="5678657"/>
              <a:ext cx="1419663" cy="1234876"/>
            </a:xfrm>
            <a:prstGeom prst="rect">
              <a:avLst/>
            </a:prstGeom>
            <a:grpFill/>
          </p:spPr>
        </p:pic>
        <p:pic>
          <p:nvPicPr>
            <p:cNvPr id="6" name="Picture 5" descr="Logo, company name&#10;&#10;Description automatically generated">
              <a:extLst>
                <a:ext uri="{FF2B5EF4-FFF2-40B4-BE49-F238E27FC236}">
                  <a16:creationId xmlns:a16="http://schemas.microsoft.com/office/drawing/2014/main" id="{5F0F2D4F-E57E-51C6-D136-3C0F32EE13E8}"/>
                </a:ext>
              </a:extLst>
            </p:cNvPr>
            <p:cNvPicPr>
              <a:picLocks noChangeAspect="1"/>
            </p:cNvPicPr>
            <p:nvPr/>
          </p:nvPicPr>
          <p:blipFill>
            <a:blip r:embed="rId8" cstate="print"/>
            <a:stretch>
              <a:fillRect/>
            </a:stretch>
          </p:blipFill>
          <p:spPr>
            <a:xfrm>
              <a:off x="4560880" y="5691219"/>
              <a:ext cx="1188720" cy="1188720"/>
            </a:xfrm>
            <a:prstGeom prst="rect">
              <a:avLst/>
            </a:prstGeom>
            <a:grpFill/>
          </p:spPr>
        </p:pic>
        <p:pic>
          <p:nvPicPr>
            <p:cNvPr id="7" name="Picture 6" descr="Icon&#10;&#10;Description automatically generated with medium confidence">
              <a:extLst>
                <a:ext uri="{FF2B5EF4-FFF2-40B4-BE49-F238E27FC236}">
                  <a16:creationId xmlns:a16="http://schemas.microsoft.com/office/drawing/2014/main" id="{60710C26-9153-DBAC-C688-60E6A062CA1D}"/>
                </a:ext>
              </a:extLst>
            </p:cNvPr>
            <p:cNvPicPr>
              <a:picLocks noChangeAspect="1"/>
            </p:cNvPicPr>
            <p:nvPr/>
          </p:nvPicPr>
          <p:blipFill>
            <a:blip r:embed="rId9" cstate="print"/>
            <a:stretch>
              <a:fillRect/>
            </a:stretch>
          </p:blipFill>
          <p:spPr>
            <a:xfrm>
              <a:off x="5974979" y="5684938"/>
              <a:ext cx="1126212" cy="1228595"/>
            </a:xfrm>
            <a:prstGeom prst="rect">
              <a:avLst/>
            </a:prstGeom>
            <a:grpFill/>
          </p:spPr>
        </p:pic>
      </p:grpSp>
      <p:sp>
        <p:nvSpPr>
          <p:cNvPr id="5" name="TextBox 4">
            <a:extLst>
              <a:ext uri="{FF2B5EF4-FFF2-40B4-BE49-F238E27FC236}">
                <a16:creationId xmlns:a16="http://schemas.microsoft.com/office/drawing/2014/main" id="{1ADEEA4F-A68D-033D-46A8-2966F498CDD5}"/>
              </a:ext>
            </a:extLst>
          </p:cNvPr>
          <p:cNvSpPr txBox="1"/>
          <p:nvPr/>
        </p:nvSpPr>
        <p:spPr>
          <a:xfrm>
            <a:off x="456693" y="1523100"/>
            <a:ext cx="3041582" cy="276999"/>
          </a:xfrm>
          <a:prstGeom prst="rect">
            <a:avLst/>
          </a:prstGeom>
          <a:noFill/>
        </p:spPr>
        <p:txBody>
          <a:bodyPr wrap="square" rtlCol="0">
            <a:spAutoFit/>
          </a:bodyPr>
          <a:lstStyle/>
          <a:p>
            <a:r>
              <a:rPr lang="en-US" sz="1200" dirty="0"/>
              <a:t>(in thousands)</a:t>
            </a:r>
          </a:p>
        </p:txBody>
      </p:sp>
    </p:spTree>
    <p:custDataLst>
      <p:tags r:id="rId1"/>
    </p:custDataLst>
    <p:extLst>
      <p:ext uri="{BB962C8B-B14F-4D97-AF65-F5344CB8AC3E}">
        <p14:creationId xmlns:p14="http://schemas.microsoft.com/office/powerpoint/2010/main" val="1743337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 name="DH_TOC_SUBSECTIONS" val="1"/>
</p:tagLst>
</file>

<file path=ppt/tags/tag1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0.xml><?xml version="1.0" encoding="utf-8"?>
<p:tagLst xmlns:a="http://schemas.openxmlformats.org/drawingml/2006/main" xmlns:r="http://schemas.openxmlformats.org/officeDocument/2006/relationships" xmlns:p="http://schemas.openxmlformats.org/presentationml/2006/main">
  <p:tag name="MM_SLIDE_TYPE" val="6"/>
</p:tagLst>
</file>

<file path=ppt/tags/tag10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03.xml><?xml version="1.0" encoding="utf-8"?>
<p:tagLst xmlns:a="http://schemas.openxmlformats.org/drawingml/2006/main" xmlns:r="http://schemas.openxmlformats.org/officeDocument/2006/relationships" xmlns:p="http://schemas.openxmlformats.org/presentationml/2006/main">
  <p:tag name="MM_SHAPE_TYPE" val="STAMP"/>
</p:tagLst>
</file>

<file path=ppt/tags/tag10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05.xml><?xml version="1.0" encoding="utf-8"?>
<p:tagLst xmlns:a="http://schemas.openxmlformats.org/drawingml/2006/main" xmlns:r="http://schemas.openxmlformats.org/officeDocument/2006/relationships" xmlns:p="http://schemas.openxmlformats.org/presentationml/2006/main">
  <p:tag name="MM_SLIDE_TYPE" val="6"/>
</p:tagLst>
</file>

<file path=ppt/tags/tag10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08.xml><?xml version="1.0" encoding="utf-8"?>
<p:tagLst xmlns:a="http://schemas.openxmlformats.org/drawingml/2006/main" xmlns:r="http://schemas.openxmlformats.org/officeDocument/2006/relationships" xmlns:p="http://schemas.openxmlformats.org/presentationml/2006/main">
  <p:tag name="MM_SHAPE_TYPE" val="STAMP"/>
</p:tagLst>
</file>

<file path=ppt/tags/tag10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0.xml><?xml version="1.0" encoding="utf-8"?>
<p:tagLst xmlns:a="http://schemas.openxmlformats.org/drawingml/2006/main" xmlns:r="http://schemas.openxmlformats.org/officeDocument/2006/relationships" xmlns:p="http://schemas.openxmlformats.org/presentationml/2006/main">
  <p:tag name="MM_SLIDE_TYPE" val="6"/>
</p:tagLst>
</file>

<file path=ppt/tags/tag11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1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3.xml><?xml version="1.0" encoding="utf-8"?>
<p:tagLst xmlns:a="http://schemas.openxmlformats.org/drawingml/2006/main" xmlns:r="http://schemas.openxmlformats.org/officeDocument/2006/relationships" xmlns:p="http://schemas.openxmlformats.org/presentationml/2006/main">
  <p:tag name="MM_SHAPE_TYPE" val="STAMP"/>
</p:tagLst>
</file>

<file path=ppt/tags/tag11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15.xml><?xml version="1.0" encoding="utf-8"?>
<p:tagLst xmlns:a="http://schemas.openxmlformats.org/drawingml/2006/main" xmlns:r="http://schemas.openxmlformats.org/officeDocument/2006/relationships" xmlns:p="http://schemas.openxmlformats.org/presentationml/2006/main">
  <p:tag name="MM_SLIDE_TYPE" val="6"/>
</p:tagLst>
</file>

<file path=ppt/tags/tag11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1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8.xml><?xml version="1.0" encoding="utf-8"?>
<p:tagLst xmlns:a="http://schemas.openxmlformats.org/drawingml/2006/main" xmlns:r="http://schemas.openxmlformats.org/officeDocument/2006/relationships" xmlns:p="http://schemas.openxmlformats.org/presentationml/2006/main">
  <p:tag name="MM_SHAPE_TYPE" val="STAMP"/>
</p:tagLst>
</file>

<file path=ppt/tags/tag11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2.xml><?xml version="1.0" encoding="utf-8"?>
<p:tagLst xmlns:a="http://schemas.openxmlformats.org/drawingml/2006/main" xmlns:r="http://schemas.openxmlformats.org/officeDocument/2006/relationships" xmlns:p="http://schemas.openxmlformats.org/presentationml/2006/main">
  <p:tag name="MM_SHAPE_TYPE" val="STAMP"/>
</p:tagLst>
</file>

<file path=ppt/tags/tag120.xml><?xml version="1.0" encoding="utf-8"?>
<p:tagLst xmlns:a="http://schemas.openxmlformats.org/drawingml/2006/main" xmlns:r="http://schemas.openxmlformats.org/officeDocument/2006/relationships" xmlns:p="http://schemas.openxmlformats.org/presentationml/2006/main">
  <p:tag name="MM_SLIDE_TYPE" val="6"/>
</p:tagLst>
</file>

<file path=ppt/tags/tag12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2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23.xml><?xml version="1.0" encoding="utf-8"?>
<p:tagLst xmlns:a="http://schemas.openxmlformats.org/drawingml/2006/main" xmlns:r="http://schemas.openxmlformats.org/officeDocument/2006/relationships" xmlns:p="http://schemas.openxmlformats.org/presentationml/2006/main">
  <p:tag name="MM_SHAPE_TYPE" val="STAMP"/>
</p:tagLst>
</file>

<file path=ppt/tags/tag12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25.xml><?xml version="1.0" encoding="utf-8"?>
<p:tagLst xmlns:a="http://schemas.openxmlformats.org/drawingml/2006/main" xmlns:r="http://schemas.openxmlformats.org/officeDocument/2006/relationships" xmlns:p="http://schemas.openxmlformats.org/presentationml/2006/main">
  <p:tag name="MM_SLIDE_TYPE" val="6"/>
</p:tagLst>
</file>

<file path=ppt/tags/tag12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2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28.xml><?xml version="1.0" encoding="utf-8"?>
<p:tagLst xmlns:a="http://schemas.openxmlformats.org/drawingml/2006/main" xmlns:r="http://schemas.openxmlformats.org/officeDocument/2006/relationships" xmlns:p="http://schemas.openxmlformats.org/presentationml/2006/main">
  <p:tag name="MM_SHAPE_TYPE" val="STAMP"/>
</p:tagLst>
</file>

<file path=ppt/tags/tag12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0.xml><?xml version="1.0" encoding="utf-8"?>
<p:tagLst xmlns:a="http://schemas.openxmlformats.org/drawingml/2006/main" xmlns:r="http://schemas.openxmlformats.org/officeDocument/2006/relationships" xmlns:p="http://schemas.openxmlformats.org/presentationml/2006/main">
  <p:tag name="MM_SLIDE_TYPE" val="6"/>
</p:tagLst>
</file>

<file path=ppt/tags/tag13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3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33.xml><?xml version="1.0" encoding="utf-8"?>
<p:tagLst xmlns:a="http://schemas.openxmlformats.org/drawingml/2006/main" xmlns:r="http://schemas.openxmlformats.org/officeDocument/2006/relationships" xmlns:p="http://schemas.openxmlformats.org/presentationml/2006/main">
  <p:tag name="MM_SHAPE_TYPE" val="STAMP"/>
</p:tagLst>
</file>

<file path=ppt/tags/tag13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5.xml><?xml version="1.0" encoding="utf-8"?>
<p:tagLst xmlns:a="http://schemas.openxmlformats.org/drawingml/2006/main" xmlns:r="http://schemas.openxmlformats.org/officeDocument/2006/relationships" xmlns:p="http://schemas.openxmlformats.org/presentationml/2006/main">
  <p:tag name="MM_SLIDE_TYPE" val="6"/>
</p:tagLst>
</file>

<file path=ppt/tags/tag13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3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38.xml><?xml version="1.0" encoding="utf-8"?>
<p:tagLst xmlns:a="http://schemas.openxmlformats.org/drawingml/2006/main" xmlns:r="http://schemas.openxmlformats.org/officeDocument/2006/relationships" xmlns:p="http://schemas.openxmlformats.org/presentationml/2006/main">
  <p:tag name="MM_SHAPE_TYPE" val="STAMP"/>
</p:tagLst>
</file>

<file path=ppt/tags/tag13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4.xml><?xml version="1.0" encoding="utf-8"?>
<p:tagLst xmlns:a="http://schemas.openxmlformats.org/drawingml/2006/main" xmlns:r="http://schemas.openxmlformats.org/officeDocument/2006/relationships" xmlns:p="http://schemas.openxmlformats.org/presentationml/2006/main">
  <p:tag name="MM_SLIDE_TYPE" val="6"/>
</p:tagLst>
</file>

<file path=ppt/tags/tag140.xml><?xml version="1.0" encoding="utf-8"?>
<p:tagLst xmlns:a="http://schemas.openxmlformats.org/drawingml/2006/main" xmlns:r="http://schemas.openxmlformats.org/officeDocument/2006/relationships" xmlns:p="http://schemas.openxmlformats.org/presentationml/2006/main">
  <p:tag name="MM_SLIDE_TYPE" val="6"/>
</p:tagLst>
</file>

<file path=ppt/tags/tag14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4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43.xml><?xml version="1.0" encoding="utf-8"?>
<p:tagLst xmlns:a="http://schemas.openxmlformats.org/drawingml/2006/main" xmlns:r="http://schemas.openxmlformats.org/officeDocument/2006/relationships" xmlns:p="http://schemas.openxmlformats.org/presentationml/2006/main">
  <p:tag name="MM_SHAPE_TYPE" val="STAMP"/>
</p:tagLst>
</file>

<file path=ppt/tags/tag14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45.xml><?xml version="1.0" encoding="utf-8"?>
<p:tagLst xmlns:a="http://schemas.openxmlformats.org/drawingml/2006/main" xmlns:r="http://schemas.openxmlformats.org/officeDocument/2006/relationships" xmlns:p="http://schemas.openxmlformats.org/presentationml/2006/main">
  <p:tag name="MM_SLIDE_TYPE" val="6"/>
</p:tagLst>
</file>

<file path=ppt/tags/tag14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4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48.xml><?xml version="1.0" encoding="utf-8"?>
<p:tagLst xmlns:a="http://schemas.openxmlformats.org/drawingml/2006/main" xmlns:r="http://schemas.openxmlformats.org/officeDocument/2006/relationships" xmlns:p="http://schemas.openxmlformats.org/presentationml/2006/main">
  <p:tag name="MM_SHAPE_TYPE" val="STAMP"/>
</p:tagLst>
</file>

<file path=ppt/tags/tag14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50.xml><?xml version="1.0" encoding="utf-8"?>
<p:tagLst xmlns:a="http://schemas.openxmlformats.org/drawingml/2006/main" xmlns:r="http://schemas.openxmlformats.org/officeDocument/2006/relationships" xmlns:p="http://schemas.openxmlformats.org/presentationml/2006/main">
  <p:tag name="MM_SLIDE_TYPE" val="4"/>
</p:tagLst>
</file>

<file path=ppt/tags/tag151.xml><?xml version="1.0" encoding="utf-8"?>
<p:tagLst xmlns:a="http://schemas.openxmlformats.org/drawingml/2006/main" xmlns:r="http://schemas.openxmlformats.org/officeDocument/2006/relationships" xmlns:p="http://schemas.openxmlformats.org/presentationml/2006/main">
  <p:tag name="MM_SHAPE_TYPE" val="STAMP"/>
</p:tagLst>
</file>

<file path=ppt/tags/tag152.xml><?xml version="1.0" encoding="utf-8"?>
<p:tagLst xmlns:a="http://schemas.openxmlformats.org/drawingml/2006/main" xmlns:r="http://schemas.openxmlformats.org/officeDocument/2006/relationships" xmlns:p="http://schemas.openxmlformats.org/presentationml/2006/main">
  <p:tag name="MM_SLIDE_TYPE" val="8"/>
</p:tagLst>
</file>

<file path=ppt/tags/tag153.xml><?xml version="1.0" encoding="utf-8"?>
<p:tagLst xmlns:a="http://schemas.openxmlformats.org/drawingml/2006/main" xmlns:r="http://schemas.openxmlformats.org/officeDocument/2006/relationships" xmlns:p="http://schemas.openxmlformats.org/presentationml/2006/main">
  <p:tag name="MM_SLIDE_TYPE" val="5"/>
</p:tagLst>
</file>

<file path=ppt/tags/tag154.xml><?xml version="1.0" encoding="utf-8"?>
<p:tagLst xmlns:a="http://schemas.openxmlformats.org/drawingml/2006/main" xmlns:r="http://schemas.openxmlformats.org/officeDocument/2006/relationships" xmlns:p="http://schemas.openxmlformats.org/presentationml/2006/main">
  <p:tag name="MM_SHAPE_TYPE" val="STAMP"/>
</p:tagLst>
</file>

<file path=ppt/tags/tag155.xml><?xml version="1.0" encoding="utf-8"?>
<p:tagLst xmlns:a="http://schemas.openxmlformats.org/drawingml/2006/main" xmlns:r="http://schemas.openxmlformats.org/officeDocument/2006/relationships" xmlns:p="http://schemas.openxmlformats.org/presentationml/2006/main">
  <p:tag name="MM_SLIDE_TYPE" val="6"/>
</p:tagLst>
</file>

<file path=ppt/tags/tag156.xml><?xml version="1.0" encoding="utf-8"?>
<p:tagLst xmlns:a="http://schemas.openxmlformats.org/drawingml/2006/main" xmlns:r="http://schemas.openxmlformats.org/officeDocument/2006/relationships" xmlns:p="http://schemas.openxmlformats.org/presentationml/2006/main">
  <p:tag name="MM_SLIDE_TYPE" val="6"/>
</p:tagLst>
</file>

<file path=ppt/tags/tag1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7.xml><?xml version="1.0" encoding="utf-8"?>
<p:tagLst xmlns:a="http://schemas.openxmlformats.org/drawingml/2006/main" xmlns:r="http://schemas.openxmlformats.org/officeDocument/2006/relationships" xmlns:p="http://schemas.openxmlformats.org/presentationml/2006/main">
  <p:tag name="MM_SHAPE_TYPE" val="STAMP"/>
</p:tagLst>
</file>

<file path=ppt/tags/tag1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9.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1"/>
</p:tagLst>
</file>

<file path=ppt/tags/tag2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2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22.xml><?xml version="1.0" encoding="utf-8"?>
<p:tagLst xmlns:a="http://schemas.openxmlformats.org/drawingml/2006/main" xmlns:r="http://schemas.openxmlformats.org/officeDocument/2006/relationships" xmlns:p="http://schemas.openxmlformats.org/presentationml/2006/main">
  <p:tag name="MM_SHAPE_TYPE" val="STAMP"/>
</p:tagLst>
</file>

<file path=ppt/tags/tag2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24.xml><?xml version="1.0" encoding="utf-8"?>
<p:tagLst xmlns:a="http://schemas.openxmlformats.org/drawingml/2006/main" xmlns:r="http://schemas.openxmlformats.org/officeDocument/2006/relationships" xmlns:p="http://schemas.openxmlformats.org/presentationml/2006/main">
  <p:tag name="MM_SLIDE_TYPE" val="6"/>
</p:tagLst>
</file>

<file path=ppt/tags/tag2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2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27.xml><?xml version="1.0" encoding="utf-8"?>
<p:tagLst xmlns:a="http://schemas.openxmlformats.org/drawingml/2006/main" xmlns:r="http://schemas.openxmlformats.org/officeDocument/2006/relationships" xmlns:p="http://schemas.openxmlformats.org/presentationml/2006/main">
  <p:tag name="MM_SHAPE_TYPE" val="STAMP"/>
</p:tagLst>
</file>

<file path=ppt/tags/tag2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29.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HAPE_TYPE" val="STAMP"/>
</p:tagLst>
</file>

<file path=ppt/tags/tag3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3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32.xml><?xml version="1.0" encoding="utf-8"?>
<p:tagLst xmlns:a="http://schemas.openxmlformats.org/drawingml/2006/main" xmlns:r="http://schemas.openxmlformats.org/officeDocument/2006/relationships" xmlns:p="http://schemas.openxmlformats.org/presentationml/2006/main">
  <p:tag name="MM_SHAPE_TYPE" val="STAMP"/>
</p:tagLst>
</file>

<file path=ppt/tags/tag3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34.xml><?xml version="1.0" encoding="utf-8"?>
<p:tagLst xmlns:a="http://schemas.openxmlformats.org/drawingml/2006/main" xmlns:r="http://schemas.openxmlformats.org/officeDocument/2006/relationships" xmlns:p="http://schemas.openxmlformats.org/presentationml/2006/main">
  <p:tag name="MM_SLIDE_TYPE" val="6"/>
</p:tagLst>
</file>

<file path=ppt/tags/tag3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3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37.xml><?xml version="1.0" encoding="utf-8"?>
<p:tagLst xmlns:a="http://schemas.openxmlformats.org/drawingml/2006/main" xmlns:r="http://schemas.openxmlformats.org/officeDocument/2006/relationships" xmlns:p="http://schemas.openxmlformats.org/presentationml/2006/main">
  <p:tag name="MM_SHAPE_TYPE" val="STAMP"/>
</p:tagLst>
</file>

<file path=ppt/tags/tag3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39.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2"/>
</p:tagLst>
</file>

<file path=ppt/tags/tag4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4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42.xml><?xml version="1.0" encoding="utf-8"?>
<p:tagLst xmlns:a="http://schemas.openxmlformats.org/drawingml/2006/main" xmlns:r="http://schemas.openxmlformats.org/officeDocument/2006/relationships" xmlns:p="http://schemas.openxmlformats.org/presentationml/2006/main">
  <p:tag name="MM_SHAPE_TYPE" val="STAMP"/>
</p:tagLst>
</file>

<file path=ppt/tags/tag43.xml><?xml version="1.0" encoding="utf-8"?>
<p:tagLst xmlns:a="http://schemas.openxmlformats.org/drawingml/2006/main" xmlns:r="http://schemas.openxmlformats.org/officeDocument/2006/relationships" xmlns:p="http://schemas.openxmlformats.org/presentationml/2006/main">
  <p:tag name="MM_SLIDE_TYPE" val="6"/>
</p:tagLst>
</file>

<file path=ppt/tags/tag4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4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46.xml><?xml version="1.0" encoding="utf-8"?>
<p:tagLst xmlns:a="http://schemas.openxmlformats.org/drawingml/2006/main" xmlns:r="http://schemas.openxmlformats.org/officeDocument/2006/relationships" xmlns:p="http://schemas.openxmlformats.org/presentationml/2006/main">
  <p:tag name="MM_SHAPE_TYPE" val="STAMP"/>
</p:tagLst>
</file>

<file path=ppt/tags/tag4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48.xml><?xml version="1.0" encoding="utf-8"?>
<p:tagLst xmlns:a="http://schemas.openxmlformats.org/drawingml/2006/main" xmlns:r="http://schemas.openxmlformats.org/officeDocument/2006/relationships" xmlns:p="http://schemas.openxmlformats.org/presentationml/2006/main">
  <p:tag name="MM_SLIDE_TYPE" val="6"/>
</p:tagLst>
</file>

<file path=ppt/tags/tag4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5.xml><?xml version="1.0" encoding="utf-8"?>
<p:tagLst xmlns:a="http://schemas.openxmlformats.org/drawingml/2006/main" xmlns:r="http://schemas.openxmlformats.org/officeDocument/2006/relationships" xmlns:p="http://schemas.openxmlformats.org/presentationml/2006/main">
  <p:tag name="MM_SHAPE_TYPE" val="STAMP"/>
</p:tagLst>
</file>

<file path=ppt/tags/tag5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51.xml><?xml version="1.0" encoding="utf-8"?>
<p:tagLst xmlns:a="http://schemas.openxmlformats.org/drawingml/2006/main" xmlns:r="http://schemas.openxmlformats.org/officeDocument/2006/relationships" xmlns:p="http://schemas.openxmlformats.org/presentationml/2006/main">
  <p:tag name="MM_SHAPE_TYPE" val="STAMP"/>
</p:tagLst>
</file>

<file path=ppt/tags/tag52.xml><?xml version="1.0" encoding="utf-8"?>
<p:tagLst xmlns:a="http://schemas.openxmlformats.org/drawingml/2006/main" xmlns:r="http://schemas.openxmlformats.org/officeDocument/2006/relationships" xmlns:p="http://schemas.openxmlformats.org/presentationml/2006/main">
  <p:tag name="MM_SHAPE_TYPE" val="SECTION"/>
</p:tagLst>
</file>

<file path=ppt/tags/tag53.xml><?xml version="1.0" encoding="utf-8"?>
<p:tagLst xmlns:a="http://schemas.openxmlformats.org/drawingml/2006/main" xmlns:r="http://schemas.openxmlformats.org/officeDocument/2006/relationships" xmlns:p="http://schemas.openxmlformats.org/presentationml/2006/main">
  <p:tag name="MM_SLIDE_TYPE" val="6"/>
</p:tagLst>
</file>

<file path=ppt/tags/tag5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5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56.xml><?xml version="1.0" encoding="utf-8"?>
<p:tagLst xmlns:a="http://schemas.openxmlformats.org/drawingml/2006/main" xmlns:r="http://schemas.openxmlformats.org/officeDocument/2006/relationships" xmlns:p="http://schemas.openxmlformats.org/presentationml/2006/main">
  <p:tag name="MM_SHAPE_TYPE" val="STAMP"/>
</p:tagLst>
</file>

<file path=ppt/tags/tag5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58.xml><?xml version="1.0" encoding="utf-8"?>
<p:tagLst xmlns:a="http://schemas.openxmlformats.org/drawingml/2006/main" xmlns:r="http://schemas.openxmlformats.org/officeDocument/2006/relationships" xmlns:p="http://schemas.openxmlformats.org/presentationml/2006/main">
  <p:tag name="MM_SLIDE_TYPE" val="6"/>
</p:tagLst>
</file>

<file path=ppt/tags/tag5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6.xml><?xml version="1.0" encoding="utf-8"?>
<p:tagLst xmlns:a="http://schemas.openxmlformats.org/drawingml/2006/main" xmlns:r="http://schemas.openxmlformats.org/officeDocument/2006/relationships" xmlns:p="http://schemas.openxmlformats.org/presentationml/2006/main">
  <p:tag name="MM_SLIDE_TYPE" val="3"/>
</p:tagLst>
</file>

<file path=ppt/tags/tag6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61.xml><?xml version="1.0" encoding="utf-8"?>
<p:tagLst xmlns:a="http://schemas.openxmlformats.org/drawingml/2006/main" xmlns:r="http://schemas.openxmlformats.org/officeDocument/2006/relationships" xmlns:p="http://schemas.openxmlformats.org/presentationml/2006/main">
  <p:tag name="MM_SHAPE_TYPE" val="STAMP"/>
</p:tagLst>
</file>

<file path=ppt/tags/tag62.xml><?xml version="1.0" encoding="utf-8"?>
<p:tagLst xmlns:a="http://schemas.openxmlformats.org/drawingml/2006/main" xmlns:r="http://schemas.openxmlformats.org/officeDocument/2006/relationships" xmlns:p="http://schemas.openxmlformats.org/presentationml/2006/main">
  <p:tag name="MM_SHAPE_TYPE" val="SECTION"/>
</p:tagLst>
</file>

<file path=ppt/tags/tag63.xml><?xml version="1.0" encoding="utf-8"?>
<p:tagLst xmlns:a="http://schemas.openxmlformats.org/drawingml/2006/main" xmlns:r="http://schemas.openxmlformats.org/officeDocument/2006/relationships" xmlns:p="http://schemas.openxmlformats.org/presentationml/2006/main">
  <p:tag name="MM_SLIDE_TYPE" val="6"/>
</p:tagLst>
</file>

<file path=ppt/tags/tag6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6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66.xml><?xml version="1.0" encoding="utf-8"?>
<p:tagLst xmlns:a="http://schemas.openxmlformats.org/drawingml/2006/main" xmlns:r="http://schemas.openxmlformats.org/officeDocument/2006/relationships" xmlns:p="http://schemas.openxmlformats.org/presentationml/2006/main">
  <p:tag name="MM_SHAPE_TYPE" val="STAMP"/>
</p:tagLst>
</file>

<file path=ppt/tags/tag6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68.xml><?xml version="1.0" encoding="utf-8"?>
<p:tagLst xmlns:a="http://schemas.openxmlformats.org/drawingml/2006/main" xmlns:r="http://schemas.openxmlformats.org/officeDocument/2006/relationships" xmlns:p="http://schemas.openxmlformats.org/presentationml/2006/main">
  <p:tag name="MM_SLIDE_TYPE" val="6"/>
</p:tagLst>
</file>

<file path=ppt/tags/tag6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xml><?xml version="1.0" encoding="utf-8"?>
<p:tagLst xmlns:a="http://schemas.openxmlformats.org/drawingml/2006/main" xmlns:r="http://schemas.openxmlformats.org/officeDocument/2006/relationships" xmlns:p="http://schemas.openxmlformats.org/presentationml/2006/main">
  <p:tag name="MMSHAPETYPE" val="MMShapeSection"/>
</p:tagLst>
</file>

<file path=ppt/tags/tag7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71.xml><?xml version="1.0" encoding="utf-8"?>
<p:tagLst xmlns:a="http://schemas.openxmlformats.org/drawingml/2006/main" xmlns:r="http://schemas.openxmlformats.org/officeDocument/2006/relationships" xmlns:p="http://schemas.openxmlformats.org/presentationml/2006/main">
  <p:tag name="MM_SHAPE_TYPE" val="STAMP"/>
</p:tagLst>
</file>

<file path=ppt/tags/tag72.xml><?xml version="1.0" encoding="utf-8"?>
<p:tagLst xmlns:a="http://schemas.openxmlformats.org/drawingml/2006/main" xmlns:r="http://schemas.openxmlformats.org/officeDocument/2006/relationships" xmlns:p="http://schemas.openxmlformats.org/presentationml/2006/main">
  <p:tag name="MM_SLIDE_TYPE" val="6"/>
</p:tagLst>
</file>

<file path=ppt/tags/tag73.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4.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75.xml><?xml version="1.0" encoding="utf-8"?>
<p:tagLst xmlns:a="http://schemas.openxmlformats.org/drawingml/2006/main" xmlns:r="http://schemas.openxmlformats.org/officeDocument/2006/relationships" xmlns:p="http://schemas.openxmlformats.org/presentationml/2006/main">
  <p:tag name="MM_SHAPE_TYPE" val="STAMP"/>
</p:tagLst>
</file>

<file path=ppt/tags/tag76.xml><?xml version="1.0" encoding="utf-8"?>
<p:tagLst xmlns:a="http://schemas.openxmlformats.org/drawingml/2006/main" xmlns:r="http://schemas.openxmlformats.org/officeDocument/2006/relationships" xmlns:p="http://schemas.openxmlformats.org/presentationml/2006/main">
  <p:tag name="MM_SHAPE_TYPE" val="SECTION"/>
</p:tagLst>
</file>

<file path=ppt/tags/tag77.xml><?xml version="1.0" encoding="utf-8"?>
<p:tagLst xmlns:a="http://schemas.openxmlformats.org/drawingml/2006/main" xmlns:r="http://schemas.openxmlformats.org/officeDocument/2006/relationships" xmlns:p="http://schemas.openxmlformats.org/presentationml/2006/main">
  <p:tag name="MM_SLIDE_TYPE" val="6"/>
</p:tagLst>
</file>

<file path=ppt/tags/tag78.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9.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xml><?xml version="1.0" encoding="utf-8"?>
<p:tagLst xmlns:a="http://schemas.openxmlformats.org/drawingml/2006/main" xmlns:r="http://schemas.openxmlformats.org/officeDocument/2006/relationships" xmlns:p="http://schemas.openxmlformats.org/presentationml/2006/main">
  <p:tag name="MM_SHAPE_TYPE" val="STAMP"/>
</p:tagLst>
</file>

<file path=ppt/tags/tag80.xml><?xml version="1.0" encoding="utf-8"?>
<p:tagLst xmlns:a="http://schemas.openxmlformats.org/drawingml/2006/main" xmlns:r="http://schemas.openxmlformats.org/officeDocument/2006/relationships" xmlns:p="http://schemas.openxmlformats.org/presentationml/2006/main">
  <p:tag name="MM_SHAPE_TYPE" val="STAMP"/>
</p:tagLst>
</file>

<file path=ppt/tags/tag81.xml><?xml version="1.0" encoding="utf-8"?>
<p:tagLst xmlns:a="http://schemas.openxmlformats.org/drawingml/2006/main" xmlns:r="http://schemas.openxmlformats.org/officeDocument/2006/relationships" xmlns:p="http://schemas.openxmlformats.org/presentationml/2006/main">
  <p:tag name="MM_SHAPE_TYPE" val="SECTION"/>
</p:tagLst>
</file>

<file path=ppt/tags/tag82.xml><?xml version="1.0" encoding="utf-8"?>
<p:tagLst xmlns:a="http://schemas.openxmlformats.org/drawingml/2006/main" xmlns:r="http://schemas.openxmlformats.org/officeDocument/2006/relationships" xmlns:p="http://schemas.openxmlformats.org/presentationml/2006/main">
  <p:tag name="MM_SLIDE_TYPE" val="6"/>
</p:tagLst>
</file>

<file path=ppt/tags/tag83.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84.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5.xml><?xml version="1.0" encoding="utf-8"?>
<p:tagLst xmlns:a="http://schemas.openxmlformats.org/drawingml/2006/main" xmlns:r="http://schemas.openxmlformats.org/officeDocument/2006/relationships" xmlns:p="http://schemas.openxmlformats.org/presentationml/2006/main">
  <p:tag name="MM_SHAPE_TYPE" val="SECTION"/>
</p:tagLst>
</file>

<file path=ppt/tags/tag8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8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8.xml><?xml version="1.0" encoding="utf-8"?>
<p:tagLst xmlns:a="http://schemas.openxmlformats.org/drawingml/2006/main" xmlns:r="http://schemas.openxmlformats.org/officeDocument/2006/relationships" xmlns:p="http://schemas.openxmlformats.org/presentationml/2006/main">
  <p:tag name="MM_SHAPE_TYPE" val="STAMP"/>
</p:tagLst>
</file>

<file path=ppt/tags/tag8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9.xml><?xml version="1.0" encoding="utf-8"?>
<p:tagLst xmlns:a="http://schemas.openxmlformats.org/drawingml/2006/main" xmlns:r="http://schemas.openxmlformats.org/officeDocument/2006/relationships" xmlns:p="http://schemas.openxmlformats.org/presentationml/2006/main">
  <p:tag name="MM_SLIDE_TYPE" val="6"/>
</p:tagLst>
</file>

<file path=ppt/tags/tag90.xml><?xml version="1.0" encoding="utf-8"?>
<p:tagLst xmlns:a="http://schemas.openxmlformats.org/drawingml/2006/main" xmlns:r="http://schemas.openxmlformats.org/officeDocument/2006/relationships" xmlns:p="http://schemas.openxmlformats.org/presentationml/2006/main">
  <p:tag name="MM_SLIDE_TYPE" val="6"/>
</p:tagLst>
</file>

<file path=ppt/tags/tag9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9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93.xml><?xml version="1.0" encoding="utf-8"?>
<p:tagLst xmlns:a="http://schemas.openxmlformats.org/drawingml/2006/main" xmlns:r="http://schemas.openxmlformats.org/officeDocument/2006/relationships" xmlns:p="http://schemas.openxmlformats.org/presentationml/2006/main">
  <p:tag name="MM_SHAPE_TYPE" val="STAMP"/>
</p:tagLst>
</file>

<file path=ppt/tags/tag9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95.xml><?xml version="1.0" encoding="utf-8"?>
<p:tagLst xmlns:a="http://schemas.openxmlformats.org/drawingml/2006/main" xmlns:r="http://schemas.openxmlformats.org/officeDocument/2006/relationships" xmlns:p="http://schemas.openxmlformats.org/presentationml/2006/main">
  <p:tag name="MM_SLIDE_TYPE" val="6"/>
</p:tagLst>
</file>

<file path=ppt/tags/tag9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9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98.xml><?xml version="1.0" encoding="utf-8"?>
<p:tagLst xmlns:a="http://schemas.openxmlformats.org/drawingml/2006/main" xmlns:r="http://schemas.openxmlformats.org/officeDocument/2006/relationships" xmlns:p="http://schemas.openxmlformats.org/presentationml/2006/main">
  <p:tag name="MM_SHAPE_TYPE" val="STAMP"/>
</p:tagLst>
</file>

<file path=ppt/tags/tag99.xml><?xml version="1.0" encoding="utf-8"?>
<p:tagLst xmlns:a="http://schemas.openxmlformats.org/drawingml/2006/main" xmlns:r="http://schemas.openxmlformats.org/officeDocument/2006/relationships" xmlns:p="http://schemas.openxmlformats.org/presentationml/2006/main">
  <p:tag name="MM_SHAPE_TYPE" val="SECTION"/>
</p:tagLst>
</file>

<file path=ppt/theme/theme1.xml><?xml version="1.0" encoding="utf-8"?>
<a:theme xmlns:a="http://schemas.openxmlformats.org/drawingml/2006/main" name="PT IB Presentation Template_v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T Presentation Template_v23" id="{FED0E5F6-367E-4FFF-AEA3-E79A478F16CE}" vid="{A7E57827-C231-4CA4-95C1-123A2B05AE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87042</TotalTime>
  <Words>455</Words>
  <Application>Microsoft Office PowerPoint</Application>
  <PresentationFormat>Custom</PresentationFormat>
  <Paragraphs>100</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Narrow</vt:lpstr>
      <vt:lpstr>Calibri</vt:lpstr>
      <vt:lpstr>Wingdings</vt:lpstr>
      <vt:lpstr>PT IB Presentation Template_v19</vt:lpstr>
      <vt:lpstr>PowerPoint Presentation</vt:lpstr>
      <vt:lpstr>AFBI Selected Data      </vt:lpstr>
      <vt:lpstr>AFBI Selected Data      </vt:lpstr>
      <vt:lpstr>AFBI Selected Data      </vt:lpstr>
      <vt:lpstr>AFBI Selected Data      </vt:lpstr>
      <vt:lpstr>AFBI Selected Data      </vt:lpstr>
      <vt:lpstr>AFBI Selected Data      </vt:lpstr>
      <vt:lpstr>AFBI Selected Deposit Data      </vt:lpstr>
      <vt:lpstr>AFBI Share Information</vt:lpstr>
    </vt:vector>
  </TitlesOfParts>
  <Company>PTCP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dc:creator>
  <cp:lastModifiedBy>Brandi Pajot</cp:lastModifiedBy>
  <cp:revision>1544</cp:revision>
  <cp:lastPrinted>2023-07-20T16:53:51Z</cp:lastPrinted>
  <dcterms:created xsi:type="dcterms:W3CDTF">2018-11-05T14:26:41Z</dcterms:created>
  <dcterms:modified xsi:type="dcterms:W3CDTF">2023-07-26T13:07:33Z</dcterms:modified>
</cp:coreProperties>
</file>