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2" r:id="rId4"/>
    <p:sldId id="264" r:id="rId5"/>
    <p:sldId id="266" r:id="rId6"/>
    <p:sldId id="268" r:id="rId7"/>
    <p:sldId id="270" r:id="rId8"/>
    <p:sldId id="272" r:id="rId9"/>
    <p:sldId id="274" r:id="rId10"/>
    <p:sldId id="276" r:id="rId11"/>
    <p:sldId id="278" r:id="rId12"/>
    <p:sldId id="280" r:id="rId13"/>
    <p:sldId id="282" r:id="rId14"/>
    <p:sldId id="284" r:id="rId15"/>
    <p:sldId id="286" r:id="rId16"/>
    <p:sldId id="288" r:id="rId17"/>
    <p:sldId id="290" r:id="rId18"/>
    <p:sldId id="292" r:id="rId19"/>
    <p:sldId id="294" r:id="rId20"/>
    <p:sldId id="296" r:id="rId21"/>
  </p:sldIdLst>
  <p:sldSz cx="9144000" cy="6858000" type="screen4x3"/>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0"/>
  </p:normalViewPr>
  <p:slideViewPr>
    <p:cSldViewPr>
      <p:cViewPr varScale="1">
        <p:scale>
          <a:sx n="114" d="100"/>
          <a:sy n="114" d="100"/>
        </p:scale>
        <p:origin x="1506"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ernal Title Slide">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1143" y="0"/>
            <a:ext cx="9144000" cy="68580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1143" y="0"/>
            <a:ext cx="9144000" cy="6858000"/>
          </a:xfrm>
          <a:prstGeom prst="rect">
            <a:avLst/>
          </a:prstGeom>
        </p:spPr>
      </p:pic>
      <p:sp>
        <p:nvSpPr>
          <p:cNvPr id="4" name="New shape"/>
          <p:cNvSpPr/>
          <p:nvPr/>
        </p:nvSpPr>
        <p:spPr>
          <a:xfrm>
            <a:off x="0" y="5584825"/>
            <a:ext cx="9144000" cy="1273175"/>
          </a:xfrm>
          <a:prstGeom prst="rect">
            <a:avLst/>
          </a:prstGeom>
          <a:ln w="6350">
            <a:noFill/>
            <a:prstDash val="solid"/>
            <a:miter/>
          </a:ln>
        </p:spPr>
        <p:style>
          <a:lnRef idx="2">
            <a:schemeClr val="accent1">
              <a:shade val="50000"/>
            </a:schemeClr>
          </a:lnRef>
          <a:fillRef idx="1">
            <a:srgbClr val="00468B">
              <a:alpha val="52157"/>
            </a:srgbClr>
          </a:fillRef>
          <a:effectRef idx="0">
            <a:schemeClr val="accent1"/>
          </a:effectRef>
          <a:fontRef idx="minor">
            <a:schemeClr val="lt1"/>
          </a:fontRef>
        </p:style>
        <p:txBody>
          <a:bodyPr lIns="91440" tIns="53340" rIns="91440" bIns="91440" rtlCol="0" anchor="ctr"/>
          <a:lstStyle/>
          <a:p>
            <a:endParaRPr/>
          </a:p>
        </p:txBody>
      </p:sp>
      <p:sp>
        <p:nvSpPr>
          <p:cNvPr id="5" name="New shape"/>
          <p:cNvSpPr/>
          <p:nvPr/>
        </p:nvSpPr>
        <p:spPr>
          <a:xfrm>
            <a:off x="3759962" y="5643499"/>
            <a:ext cx="1621536" cy="65405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3759962" y="5643499"/>
            <a:ext cx="1621536" cy="654050"/>
          </a:xfrm>
          <a:prstGeom prst="rect">
            <a:avLst/>
          </a:prstGeom>
        </p:spPr>
      </p:pic>
      <p:sp>
        <p:nvSpPr>
          <p:cNvPr id="7"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rts &amp; Graphs">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6334125"/>
            <a:ext cx="9144000" cy="523875"/>
          </a:xfrm>
          <a:prstGeom prst="rect">
            <a:avLst/>
          </a:prstGeom>
          <a:ln w="6350">
            <a:noFill/>
            <a:prstDash val="solid"/>
            <a:miter/>
          </a:ln>
        </p:spPr>
        <p:style>
          <a:lnRef idx="2">
            <a:schemeClr val="accent1">
              <a:shade val="50000"/>
            </a:schemeClr>
          </a:lnRef>
          <a:fillRef idx="1">
            <a:srgbClr val="D9D9D6"/>
          </a:fillRef>
          <a:effectRef idx="0">
            <a:schemeClr val="accent1"/>
          </a:effectRef>
          <a:fontRef idx="minor">
            <a:schemeClr val="lt1"/>
          </a:fontRef>
        </p:style>
        <p:txBody>
          <a:bodyPr lIns="91440" tIns="53340" rIns="91440" bIns="91440" rtlCol="0" anchor="ctr"/>
          <a:lstStyle/>
          <a:p>
            <a:endParaRPr/>
          </a:p>
        </p:txBody>
      </p:sp>
      <p:sp>
        <p:nvSpPr>
          <p:cNvPr id="3" name="New shape"/>
          <p:cNvSpPr/>
          <p:nvPr/>
        </p:nvSpPr>
        <p:spPr>
          <a:xfrm>
            <a:off x="8790305" y="6413500"/>
            <a:ext cx="264287" cy="353949"/>
          </a:xfrm>
          <a:prstGeom prst="ellipse">
            <a:avLst/>
          </a:prstGeom>
          <a:ln w="6350">
            <a:noFill/>
            <a:prstDash val="solid"/>
            <a:miter/>
          </a:ln>
        </p:spPr>
        <p:style>
          <a:lnRef idx="2">
            <a:schemeClr val="accent1">
              <a:shade val="50000"/>
            </a:schemeClr>
          </a:lnRef>
          <a:fillRef idx="1">
            <a:srgbClr val="00468B"/>
          </a:fillRef>
          <a:effectRef idx="0">
            <a:schemeClr val="accent1"/>
          </a:effectRef>
          <a:fontRef idx="minor">
            <a:schemeClr val="lt1"/>
          </a:fontRef>
        </p:style>
        <p:txBody>
          <a:bodyPr lIns="91440" tIns="53340" rIns="91440" bIns="91440" rtlCol="0" anchor="ctr"/>
          <a:lstStyle/>
          <a:p>
            <a:endParaRPr/>
          </a:p>
        </p:txBody>
      </p:sp>
      <p:sp>
        <p:nvSpPr>
          <p:cNvPr id="4" name="New shape"/>
          <p:cNvSpPr/>
          <p:nvPr/>
        </p:nvSpPr>
        <p:spPr>
          <a:xfrm>
            <a:off x="101092" y="6364224"/>
            <a:ext cx="1270381" cy="45872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01092" y="6364224"/>
            <a:ext cx="1270381" cy="45872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10/17/2023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54" y="2435606"/>
            <a:ext cx="9144000" cy="105460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b"/>
          <a:lstStyle/>
          <a:p>
            <a:pPr algn="ctr" defTabSz="457200">
              <a:lnSpc>
                <a:spcPct val="90000"/>
              </a:lnSpc>
              <a:spcBef>
                <a:spcPct val="0"/>
              </a:spcBef>
              <a:spcAft>
                <a:spcPct val="0"/>
              </a:spcAft>
            </a:pPr>
            <a:endParaRPr sz="4800" b="1">
              <a:solidFill>
                <a:srgbClr val="000000"/>
              </a:solidFill>
              <a:latin typeface="Arial"/>
              <a:ea typeface="Arial"/>
            </a:endParaRPr>
          </a:p>
          <a:p>
            <a:pPr algn="ctr" defTabSz="457200">
              <a:lnSpc>
                <a:spcPct val="90000"/>
              </a:lnSpc>
              <a:spcBef>
                <a:spcPct val="0"/>
              </a:spcBef>
              <a:spcAft>
                <a:spcPct val="0"/>
              </a:spcAft>
            </a:pPr>
            <a:r>
              <a:rPr sz="4800" b="1">
                <a:solidFill>
                  <a:srgbClr val="FFFFFF"/>
                </a:solidFill>
                <a:latin typeface="Arial"/>
                <a:ea typeface="Arial"/>
              </a:rPr>
              <a:t>THIRD QUARTER 2023 RESULTS</a:t>
            </a:r>
          </a:p>
        </p:txBody>
      </p:sp>
      <p:sp>
        <p:nvSpPr>
          <p:cNvPr id="3" name="New shape"/>
          <p:cNvSpPr/>
          <p:nvPr/>
        </p:nvSpPr>
        <p:spPr>
          <a:xfrm>
            <a:off x="-254" y="3490214"/>
            <a:ext cx="9145143" cy="8992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4000">
                <a:solidFill>
                  <a:srgbClr val="FFFFFF"/>
                </a:solidFill>
                <a:latin typeface="Arial"/>
                <a:ea typeface="Arial"/>
              </a:rPr>
              <a:t>NASDAQ: FULT</a:t>
            </a:r>
          </a:p>
        </p:txBody>
      </p:sp>
      <p:sp>
        <p:nvSpPr>
          <p:cNvPr id="4" name="New shape"/>
          <p:cNvSpPr/>
          <p:nvPr/>
        </p:nvSpPr>
        <p:spPr>
          <a:xfrm>
            <a:off x="-635" y="6445377"/>
            <a:ext cx="9144635" cy="41249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90000"/>
              </a:lnSpc>
              <a:spcBef>
                <a:spcPts val="1000"/>
              </a:spcBef>
              <a:spcAft>
                <a:spcPct val="0"/>
              </a:spcAft>
            </a:pPr>
            <a:r>
              <a:rPr sz="1600">
                <a:solidFill>
                  <a:srgbClr val="FFFFFF"/>
                </a:solidFill>
                <a:latin typeface="Arial"/>
                <a:ea typeface="Arial"/>
              </a:rPr>
              <a:t>Data as of or for the period ended September 30, 2023 unless otherwise noted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439674" y="315214"/>
            <a:ext cx="7315200" cy="609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INCOME</a:t>
            </a:r>
            <a:r>
              <a:rPr sz="3200" b="1" baseline="30000">
                <a:solidFill>
                  <a:srgbClr val="004689"/>
                </a:solidFill>
                <a:latin typeface="Arial"/>
                <a:ea typeface="Arial"/>
              </a:rPr>
              <a:t>(1)</a:t>
            </a:r>
          </a:p>
        </p:txBody>
      </p:sp>
      <p:sp>
        <p:nvSpPr>
          <p:cNvPr id="3" name="New shape"/>
          <p:cNvSpPr/>
          <p:nvPr/>
        </p:nvSpPr>
        <p:spPr>
          <a:xfrm>
            <a:off x="1678813" y="6439281"/>
            <a:ext cx="4459224" cy="27698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1200" i="1" baseline="30000">
                <a:solidFill>
                  <a:srgbClr val="000000"/>
                </a:solidFill>
                <a:latin typeface="Calibri"/>
                <a:ea typeface="Calibri"/>
              </a:rPr>
              <a:t>(1) </a:t>
            </a:r>
            <a:r>
              <a:rPr sz="1200" i="1">
                <a:solidFill>
                  <a:srgbClr val="000000"/>
                </a:solidFill>
                <a:latin typeface="Calibri"/>
                <a:ea typeface="Calibri"/>
              </a:rPr>
              <a:t>Excluding investment securities gains.</a:t>
            </a:r>
          </a:p>
        </p:txBody>
      </p:sp>
      <p:sp>
        <p:nvSpPr>
          <p:cNvPr id="4" name="New shape"/>
          <p:cNvSpPr/>
          <p:nvPr/>
        </p:nvSpPr>
        <p:spPr>
          <a:xfrm>
            <a:off x="439674" y="824230"/>
            <a:ext cx="329260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September 30, 2023 </a:t>
            </a:r>
          </a:p>
          <a:p>
            <a:pPr algn="ctr" defTabSz="457200">
              <a:lnSpc>
                <a:spcPct val="100000"/>
              </a:lnSpc>
              <a:spcBef>
                <a:spcPct val="0"/>
              </a:spcBef>
              <a:spcAft>
                <a:spcPct val="0"/>
              </a:spcAft>
            </a:pPr>
            <a:r>
              <a:rPr sz="1200" i="1">
                <a:solidFill>
                  <a:srgbClr val="000000"/>
                </a:solidFill>
                <a:latin typeface="Arial"/>
                <a:ea typeface="Arial"/>
              </a:rPr>
              <a:t>(percent of total non-interest income)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5B6BF9DF-186E-40EC-94DF-EC07535D93E1}" type="slidenum">
              <a:rPr sz="1200">
                <a:solidFill>
                  <a:srgbClr val="FFFFFF"/>
                </a:solidFill>
                <a:latin typeface="Arial"/>
                <a:ea typeface="Arial"/>
              </a:rPr>
              <a:t>10</a:t>
            </a:fld>
            <a:endParaRPr sz="1200">
              <a:solidFill>
                <a:srgbClr val="FFFFFF"/>
              </a:solidFill>
              <a:latin typeface="Arial"/>
              <a:ea typeface="Arial"/>
            </a:endParaRPr>
          </a:p>
        </p:txBody>
      </p:sp>
      <p:sp>
        <p:nvSpPr>
          <p:cNvPr id="6" name="New shape"/>
          <p:cNvSpPr/>
          <p:nvPr/>
        </p:nvSpPr>
        <p:spPr>
          <a:xfrm>
            <a:off x="3789553" y="3206877"/>
            <a:ext cx="5133721" cy="3036951"/>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endParaRPr sz="1000" b="1">
              <a:solidFill>
                <a:srgbClr val="000000"/>
              </a:solidFill>
              <a:latin typeface="Arial"/>
              <a:ea typeface="Arial"/>
            </a:endParaRPr>
          </a:p>
          <a:p>
            <a:pPr algn="l" defTabSz="457200">
              <a:lnSpc>
                <a:spcPct val="100000"/>
              </a:lnSpc>
              <a:spcBef>
                <a:spcPct val="0"/>
              </a:spcBef>
              <a:spcAft>
                <a:spcPct val="0"/>
              </a:spcAft>
            </a:pPr>
            <a:r>
              <a:rPr sz="1000" u="sng">
                <a:solidFill>
                  <a:srgbClr val="000000"/>
                </a:solidFill>
                <a:latin typeface="Arial"/>
                <a:ea typeface="Arial"/>
              </a:rPr>
              <a:t>Decreases in:</a:t>
            </a:r>
          </a:p>
          <a:p>
            <a:pPr algn="l" defTabSz="457200">
              <a:lnSpc>
                <a:spcPct val="100000"/>
              </a:lnSpc>
              <a:spcBef>
                <a:spcPct val="0"/>
              </a:spcBef>
              <a:spcAft>
                <a:spcPct val="0"/>
              </a:spcAft>
            </a:pPr>
            <a:endParaRPr sz="1000">
              <a:solidFill>
                <a:srgbClr val="000000"/>
              </a:solidFill>
              <a:latin typeface="Arial"/>
              <a:ea typeface="Arial"/>
            </a:endParaRPr>
          </a:p>
          <a:p>
            <a:pPr algn="l" defTabSz="457200">
              <a:lnSpc>
                <a:spcPct val="100000"/>
              </a:lnSpc>
              <a:spcBef>
                <a:spcPct val="0"/>
              </a:spcBef>
              <a:spcAft>
                <a:spcPct val="0"/>
              </a:spcAft>
            </a:pPr>
            <a:r>
              <a:rPr sz="1200">
                <a:solidFill>
                  <a:srgbClr val="FFDE0F"/>
                </a:solidFill>
                <a:latin typeface="Wingdings"/>
                <a:ea typeface="Wingdings"/>
              </a:rPr>
              <a:t>n </a:t>
            </a:r>
            <a:r>
              <a:rPr sz="1000">
                <a:solidFill>
                  <a:srgbClr val="000000"/>
                </a:solidFill>
                <a:latin typeface="Arial"/>
                <a:ea typeface="Arial"/>
              </a:rPr>
              <a:t>Other income from a $3.0 million market valuation movement in our commercial </a:t>
            </a:r>
          </a:p>
          <a:p>
            <a:pPr algn="l" defTabSz="457200">
              <a:lnSpc>
                <a:spcPct val="100000"/>
              </a:lnSpc>
              <a:spcBef>
                <a:spcPct val="0"/>
              </a:spcBef>
              <a:spcAft>
                <a:spcPct val="0"/>
              </a:spcAft>
            </a:pPr>
            <a:r>
              <a:rPr sz="1000">
                <a:solidFill>
                  <a:srgbClr val="000000"/>
                </a:solidFill>
                <a:latin typeface="Arial"/>
                <a:ea typeface="Arial"/>
              </a:rPr>
              <a:t>        customer interest rate swap program resulting from the reference rate transition </a:t>
            </a:r>
          </a:p>
          <a:p>
            <a:pPr algn="l" defTabSz="457200">
              <a:lnSpc>
                <a:spcPct val="100000"/>
              </a:lnSpc>
              <a:spcBef>
                <a:spcPct val="0"/>
              </a:spcBef>
              <a:spcAft>
                <a:spcPct val="0"/>
              </a:spcAft>
            </a:pPr>
            <a:r>
              <a:rPr sz="1000">
                <a:solidFill>
                  <a:srgbClr val="000000"/>
                </a:solidFill>
                <a:latin typeface="Arial"/>
                <a:ea typeface="Arial"/>
              </a:rPr>
              <a:t>        from the London Inter-Bank Offered Rate ("LIBOR") to the Secured Overnight </a:t>
            </a:r>
          </a:p>
          <a:p>
            <a:pPr algn="l" defTabSz="457200">
              <a:lnSpc>
                <a:spcPct val="100000"/>
              </a:lnSpc>
              <a:spcBef>
                <a:spcPct val="0"/>
              </a:spcBef>
              <a:spcAft>
                <a:spcPct val="0"/>
              </a:spcAft>
            </a:pPr>
            <a:r>
              <a:rPr sz="1000">
                <a:solidFill>
                  <a:srgbClr val="000000"/>
                </a:solidFill>
                <a:latin typeface="Arial"/>
                <a:ea typeface="Arial"/>
              </a:rPr>
              <a:t>        Financing Rate ("SOFR").</a:t>
            </a:r>
          </a:p>
          <a:p>
            <a:pPr algn="l" defTabSz="457200">
              <a:lnSpc>
                <a:spcPct val="100000"/>
              </a:lnSpc>
              <a:spcBef>
                <a:spcPct val="0"/>
              </a:spcBef>
              <a:spcAft>
                <a:spcPct val="0"/>
              </a:spcAft>
            </a:pPr>
            <a:r>
              <a:rPr sz="1000">
                <a:solidFill>
                  <a:srgbClr val="000000"/>
                </a:solidFill>
                <a:latin typeface="Arial"/>
                <a:ea typeface="Arial"/>
              </a:rPr>
              <a:t>	    </a:t>
            </a:r>
          </a:p>
          <a:p>
            <a:pPr algn="l" defTabSz="457200">
              <a:lnSpc>
                <a:spcPct val="100000"/>
              </a:lnSpc>
              <a:spcBef>
                <a:spcPct val="0"/>
              </a:spcBef>
              <a:spcAft>
                <a:spcPct val="0"/>
              </a:spcAft>
            </a:pPr>
            <a:r>
              <a:rPr sz="1200">
                <a:solidFill>
                  <a:srgbClr val="AADEAD"/>
                </a:solidFill>
                <a:latin typeface="Wingdings"/>
                <a:ea typeface="Wingdings"/>
              </a:rPr>
              <a:t>n</a:t>
            </a:r>
            <a:r>
              <a:rPr sz="1000">
                <a:solidFill>
                  <a:srgbClr val="000000"/>
                </a:solidFill>
                <a:latin typeface="Arial"/>
                <a:ea typeface="Arial"/>
              </a:rPr>
              <a:t>     Commercial banking customer interest rate swap fees from ongoing operations. </a:t>
            </a:r>
          </a:p>
          <a:p>
            <a:pPr marL="285750" indent="-285750" algn="l" defTabSz="457200">
              <a:lnSpc>
                <a:spcPct val="100000"/>
              </a:lnSpc>
              <a:spcBef>
                <a:spcPct val="0"/>
              </a:spcBef>
              <a:spcAft>
                <a:spcPct val="0"/>
              </a:spcAft>
            </a:pPr>
            <a:endParaRPr sz="1000">
              <a:solidFill>
                <a:srgbClr val="000000"/>
              </a:solidFill>
              <a:latin typeface="Arial"/>
              <a:ea typeface="Arial"/>
            </a:endParaRPr>
          </a:p>
          <a:p>
            <a:pPr marL="285750" indent="-285750" algn="l" defTabSz="457200">
              <a:lnSpc>
                <a:spcPct val="100000"/>
              </a:lnSpc>
              <a:spcBef>
                <a:spcPct val="0"/>
              </a:spcBef>
              <a:spcAft>
                <a:spcPct val="0"/>
              </a:spcAft>
            </a:pPr>
            <a:r>
              <a:rPr sz="1000" u="sng">
                <a:solidFill>
                  <a:srgbClr val="000000"/>
                </a:solidFill>
                <a:latin typeface="Arial"/>
                <a:ea typeface="Arial"/>
              </a:rPr>
              <a:t>Increases in:</a:t>
            </a:r>
          </a:p>
          <a:p>
            <a:pPr marL="285750" indent="-285750" algn="l" defTabSz="457200">
              <a:lnSpc>
                <a:spcPct val="100000"/>
              </a:lnSpc>
              <a:spcBef>
                <a:spcPct val="0"/>
              </a:spcBef>
              <a:spcAft>
                <a:spcPct val="0"/>
              </a:spcAft>
            </a:pPr>
            <a:endParaRPr sz="1000">
              <a:solidFill>
                <a:srgbClr val="000000"/>
              </a:solidFill>
              <a:latin typeface="Arial"/>
              <a:ea typeface="Arial"/>
            </a:endParaRPr>
          </a:p>
          <a:p>
            <a:pPr marL="285750" indent="-285750" algn="l" defTabSz="457200">
              <a:lnSpc>
                <a:spcPct val="100000"/>
              </a:lnSpc>
              <a:spcBef>
                <a:spcPct val="0"/>
              </a:spcBef>
              <a:spcAft>
                <a:spcPct val="0"/>
              </a:spcAft>
            </a:pPr>
            <a:r>
              <a:rPr sz="1200">
                <a:solidFill>
                  <a:srgbClr val="FAAC16"/>
                </a:solidFill>
                <a:latin typeface="Wingdings"/>
                <a:ea typeface="Wingdings"/>
              </a:rPr>
              <a:t>n</a:t>
            </a:r>
            <a:r>
              <a:rPr sz="1800">
                <a:solidFill>
                  <a:srgbClr val="FAAC16"/>
                </a:solidFill>
                <a:latin typeface="Calibri"/>
                <a:ea typeface="Calibri"/>
              </a:rPr>
              <a:t>   </a:t>
            </a:r>
            <a:r>
              <a:rPr sz="1000">
                <a:solidFill>
                  <a:srgbClr val="000000"/>
                </a:solidFill>
                <a:latin typeface="Arial"/>
                <a:ea typeface="Arial"/>
              </a:rPr>
              <a:t>Wealth management due to a favorable impact from the equity markets for the period and stronger revenues from the Fulton Private Bank division of Fulton Bank, N.A..</a:t>
            </a:r>
          </a:p>
          <a:p>
            <a:pPr marL="285750" indent="-285750" algn="l" defTabSz="457200">
              <a:lnSpc>
                <a:spcPct val="100000"/>
              </a:lnSpc>
              <a:spcBef>
                <a:spcPct val="0"/>
              </a:spcBef>
              <a:spcAft>
                <a:spcPct val="0"/>
              </a:spcAft>
            </a:pPr>
            <a:r>
              <a:rPr sz="1200">
                <a:solidFill>
                  <a:srgbClr val="CCEEFF"/>
                </a:solidFill>
                <a:latin typeface="Wingdings"/>
                <a:ea typeface="Wingdings"/>
              </a:rPr>
              <a:t>n</a:t>
            </a:r>
            <a:r>
              <a:rPr sz="1800">
                <a:solidFill>
                  <a:srgbClr val="CCEEFF"/>
                </a:solidFill>
                <a:latin typeface="Calibri"/>
                <a:ea typeface="Calibri"/>
              </a:rPr>
              <a:t>   </a:t>
            </a:r>
            <a:r>
              <a:rPr sz="1000">
                <a:solidFill>
                  <a:srgbClr val="000000"/>
                </a:solidFill>
                <a:latin typeface="Arial"/>
                <a:ea typeface="Arial"/>
              </a:rPr>
              <a:t>Consumer banking primarily due to overdraft fees.</a:t>
            </a:r>
          </a:p>
          <a:p>
            <a:pPr marL="12001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endParaRPr sz="1000">
              <a:solidFill>
                <a:srgbClr val="000000"/>
              </a:solidFill>
              <a:latin typeface="Wingdings"/>
              <a:ea typeface="Wingdings"/>
            </a:endParaRPr>
          </a:p>
          <a:p>
            <a:pPr marL="285750" indent="-285750" algn="l" defTabSz="457200">
              <a:lnSpc>
                <a:spcPct val="100000"/>
              </a:lnSpc>
              <a:spcBef>
                <a:spcPct val="0"/>
              </a:spcBef>
              <a:spcAft>
                <a:spcPct val="0"/>
              </a:spcAft>
            </a:pPr>
            <a:r>
              <a:rPr sz="1000">
                <a:solidFill>
                  <a:srgbClr val="000000"/>
                </a:solidFill>
                <a:latin typeface="Arial"/>
                <a:ea typeface="Arial"/>
              </a:rPr>
              <a:t> </a:t>
            </a: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indent="-285750" algn="l" defTabSz="457200">
              <a:lnSpc>
                <a:spcPct val="100000"/>
              </a:lnSpc>
              <a:spcBef>
                <a:spcPct val="0"/>
              </a:spcBef>
              <a:spcAft>
                <a:spcPct val="0"/>
              </a:spcAft>
            </a:pPr>
            <a:endParaRPr sz="1200">
              <a:solidFill>
                <a:srgbClr val="000000"/>
              </a:solidFill>
              <a:latin typeface="Arial"/>
              <a:ea typeface="Arial"/>
            </a:endParaRPr>
          </a:p>
          <a:p>
            <a:pPr marL="285750" algn="l" defTabSz="457200">
              <a:lnSpc>
                <a:spcPct val="100000"/>
              </a:lnSpc>
              <a:spcBef>
                <a:spcPct val="0"/>
              </a:spcBef>
              <a:spcAft>
                <a:spcPct val="0"/>
              </a:spcAft>
            </a:pPr>
            <a:endParaRPr sz="1200">
              <a:solidFill>
                <a:srgbClr val="000000"/>
              </a:solidFill>
              <a:latin typeface="Wingdings"/>
              <a:ea typeface="Wingdings"/>
            </a:endParaRPr>
          </a:p>
        </p:txBody>
      </p:sp>
      <p:sp>
        <p:nvSpPr>
          <p:cNvPr id="7" name="New shape"/>
          <p:cNvSpPr/>
          <p:nvPr/>
        </p:nvSpPr>
        <p:spPr>
          <a:xfrm>
            <a:off x="0" y="383667"/>
            <a:ext cx="3609975" cy="51339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8" name="New picture"/>
          <p:cNvPicPr/>
          <p:nvPr/>
        </p:nvPicPr>
        <p:blipFill>
          <a:blip r:embed="rId2"/>
          <a:stretch>
            <a:fillRect/>
          </a:stretch>
        </p:blipFill>
        <p:spPr>
          <a:xfrm>
            <a:off x="0" y="383667"/>
            <a:ext cx="3609975" cy="5133975"/>
          </a:xfrm>
          <a:prstGeom prst="rect">
            <a:avLst/>
          </a:prstGeom>
        </p:spPr>
      </p:pic>
      <p:graphicFrame>
        <p:nvGraphicFramePr>
          <p:cNvPr id="9" name="New Table"/>
          <p:cNvGraphicFramePr>
            <a:graphicFrameLocks noGrp="1"/>
          </p:cNvGraphicFramePr>
          <p:nvPr/>
        </p:nvGraphicFramePr>
        <p:xfrm>
          <a:off x="3810000" y="1236218"/>
          <a:ext cx="5133975" cy="2474879"/>
        </p:xfrm>
        <a:graphic>
          <a:graphicData uri="http://schemas.openxmlformats.org/drawingml/2006/table">
            <a:tbl>
              <a:tblPr>
                <a:tableStyleId>{5C22544A-7EE6-4342-B048-85BDC9FD1C3A}</a:tableStyleId>
              </a:tblPr>
              <a:tblGrid>
                <a:gridCol w="1657350">
                  <a:extLst>
                    <a:ext uri="{9D8B030D-6E8A-4147-A177-3AD203B41FA5}">
                      <a16:colId xmlns:a16="http://schemas.microsoft.com/office/drawing/2014/main" val="20000"/>
                    </a:ext>
                  </a:extLst>
                </a:gridCol>
                <a:gridCol w="2095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038225">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13335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u="sng">
                          <a:solidFill>
                            <a:srgbClr val="000000"/>
                          </a:solidFill>
                          <a:latin typeface="Arial"/>
                          <a:ea typeface="Arial"/>
                        </a:rPr>
                        <a:t>3Q23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2Q23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i="1">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defTabSz="457200">
                        <a:lnSpc>
                          <a:spcPct val="100000"/>
                        </a:lnSpc>
                        <a:spcBef>
                          <a:spcPct val="0"/>
                        </a:spcBef>
                        <a:spcAft>
                          <a:spcPct val="0"/>
                        </a:spcAft>
                      </a:pPr>
                      <a:r>
                        <a:rPr sz="1200">
                          <a:solidFill>
                            <a:srgbClr val="AADEAD"/>
                          </a:solidFill>
                          <a:latin typeface="Wingdings"/>
                          <a:ea typeface="Wingdings"/>
                        </a:rPr>
                        <a:t>n</a:t>
                      </a:r>
                      <a:r>
                        <a:rPr sz="1000">
                          <a:solidFill>
                            <a:srgbClr val="AADEAD"/>
                          </a:solidFill>
                          <a:latin typeface="Wingdings"/>
                          <a:ea typeface="Wingdings"/>
                        </a:rPr>
                        <a:t> </a:t>
                      </a:r>
                      <a:r>
                        <a:rPr sz="1000">
                          <a:solidFill>
                            <a:srgbClr val="000000"/>
                          </a:solidFill>
                          <a:latin typeface="Arial"/>
                          <a:ea typeface="Arial"/>
                        </a:rPr>
                        <a:t>Commercial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85521" algn="l"/>
                          <a:tab pos="985774" algn="l"/>
                        </a:tabLst>
                      </a:pPr>
                      <a:r>
                        <a:rPr sz="1000">
                          <a:solidFill>
                            <a:srgbClr val="000000"/>
                          </a:solidFill>
                          <a:latin typeface="Arial"/>
                          <a:ea typeface="Arial"/>
                        </a:rPr>
                        <a:t>	$19,722	</a:t>
                      </a:r>
                    </a:p>
                  </a:txBody>
                  <a:tcPr marL="0" marR="9144" marT="0" marB="18288" anchor="b">
                    <a:lnL w="0"/>
                    <a:lnR w="0"/>
                    <a:lnT w="0"/>
                    <a:lnB w="0"/>
                    <a:noFill/>
                  </a:tcPr>
                </a:tc>
                <a:tc>
                  <a:txBody>
                    <a:bodyPr/>
                    <a:lstStyle/>
                    <a:p>
                      <a:pPr algn="r">
                        <a:lnSpc>
                          <a:spcPct val="99600"/>
                        </a:lnSpc>
                        <a:tabLst>
                          <a:tab pos="495046" algn="l"/>
                          <a:tab pos="995299" algn="l"/>
                        </a:tabLst>
                      </a:pPr>
                      <a:r>
                        <a:rPr sz="1000">
                          <a:solidFill>
                            <a:srgbClr val="000000"/>
                          </a:solidFill>
                          <a:latin typeface="Arial"/>
                          <a:ea typeface="Arial"/>
                        </a:rPr>
                        <a:t>	$23,145	</a:t>
                      </a:r>
                    </a:p>
                  </a:txBody>
                  <a:tcPr marL="0" marR="9144" marT="0" marB="18288" anchor="b">
                    <a:lnL w="0"/>
                    <a:lnR w="0"/>
                    <a:lnT w="0"/>
                    <a:lnB w="0"/>
                    <a:noFill/>
                  </a:tcPr>
                </a:tc>
                <a:tc>
                  <a:txBody>
                    <a:bodyPr/>
                    <a:lstStyle/>
                    <a:p>
                      <a:pPr algn="r">
                        <a:lnSpc>
                          <a:spcPct val="99600"/>
                        </a:lnSpc>
                        <a:tabLst>
                          <a:tab pos="551942" algn="l"/>
                        </a:tabLst>
                      </a:pPr>
                      <a:r>
                        <a:rPr sz="1000">
                          <a:solidFill>
                            <a:srgbClr val="000000"/>
                          </a:solidFill>
                          <a:latin typeface="Arial"/>
                          <a:ea typeface="Arial"/>
                        </a:rPr>
                        <a:t>	($3,423)</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pPr algn="l" defTabSz="457200">
                        <a:lnSpc>
                          <a:spcPct val="100000"/>
                        </a:lnSpc>
                        <a:spcBef>
                          <a:spcPct val="0"/>
                        </a:spcBef>
                        <a:spcAft>
                          <a:spcPct val="0"/>
                        </a:spcAft>
                      </a:pPr>
                      <a:r>
                        <a:rPr sz="1200">
                          <a:solidFill>
                            <a:srgbClr val="FAAC16"/>
                          </a:solidFill>
                          <a:latin typeface="Wingdings"/>
                          <a:ea typeface="Wingdings"/>
                        </a:rPr>
                        <a:t>n</a:t>
                      </a:r>
                      <a:r>
                        <a:rPr sz="1000">
                          <a:solidFill>
                            <a:srgbClr val="FAAC16"/>
                          </a:solidFill>
                          <a:latin typeface="Wingdings"/>
                          <a:ea typeface="Wingdings"/>
                        </a:rPr>
                        <a:t> </a:t>
                      </a:r>
                      <a:r>
                        <a:rPr sz="1000">
                          <a:solidFill>
                            <a:srgbClr val="000000"/>
                          </a:solidFill>
                          <a:latin typeface="Arial"/>
                          <a:ea typeface="Arial"/>
                        </a:rPr>
                        <a:t>Wealth Management</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a:solidFill>
                            <a:srgbClr val="000000"/>
                          </a:solidFill>
                          <a:latin typeface="Arial"/>
                          <a:ea typeface="Arial"/>
                        </a:rPr>
                        <a:t>	19,413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18,678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735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90500">
                <a:tc>
                  <a:txBody>
                    <a:bodyPr/>
                    <a:lstStyle/>
                    <a:p>
                      <a:pPr algn="l" defTabSz="457200">
                        <a:lnSpc>
                          <a:spcPct val="100000"/>
                        </a:lnSpc>
                        <a:spcBef>
                          <a:spcPct val="0"/>
                        </a:spcBef>
                        <a:spcAft>
                          <a:spcPct val="0"/>
                        </a:spcAft>
                      </a:pPr>
                      <a:r>
                        <a:rPr sz="1200">
                          <a:solidFill>
                            <a:srgbClr val="CCEEFF"/>
                          </a:solidFill>
                          <a:latin typeface="Wingdings"/>
                          <a:ea typeface="Wingdings"/>
                        </a:rPr>
                        <a:t>n</a:t>
                      </a:r>
                      <a:r>
                        <a:rPr sz="1000">
                          <a:solidFill>
                            <a:srgbClr val="CCEEFF"/>
                          </a:solidFill>
                          <a:latin typeface="Wingdings"/>
                          <a:ea typeface="Wingdings"/>
                        </a:rPr>
                        <a:t> </a:t>
                      </a:r>
                      <a:r>
                        <a:rPr sz="1000">
                          <a:solidFill>
                            <a:srgbClr val="000000"/>
                          </a:solidFill>
                          <a:latin typeface="Arial"/>
                          <a:ea typeface="Arial"/>
                        </a:rPr>
                        <a:t>Consumer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56133" algn="l"/>
                          <a:tab pos="985774" algn="l"/>
                        </a:tabLst>
                      </a:pPr>
                      <a:r>
                        <a:rPr sz="1000">
                          <a:solidFill>
                            <a:srgbClr val="000000"/>
                          </a:solidFill>
                          <a:latin typeface="Arial"/>
                          <a:ea typeface="Arial"/>
                        </a:rPr>
                        <a:t>	12,173	</a:t>
                      </a:r>
                    </a:p>
                  </a:txBody>
                  <a:tcPr marL="0" marR="9144" marT="0" marB="18288" anchor="b">
                    <a:lnL w="0"/>
                    <a:lnR w="0"/>
                    <a:lnT w="0"/>
                    <a:lnB w="0"/>
                    <a:noFill/>
                  </a:tcPr>
                </a:tc>
                <a:tc>
                  <a:txBody>
                    <a:bodyPr/>
                    <a:lstStyle/>
                    <a:p>
                      <a:pPr algn="r">
                        <a:lnSpc>
                          <a:spcPct val="99600"/>
                        </a:lnSpc>
                        <a:tabLst>
                          <a:tab pos="565658" algn="l"/>
                          <a:tab pos="995299" algn="l"/>
                        </a:tabLst>
                      </a:pPr>
                      <a:r>
                        <a:rPr sz="1000">
                          <a:solidFill>
                            <a:srgbClr val="000000"/>
                          </a:solidFill>
                          <a:latin typeface="Arial"/>
                          <a:ea typeface="Arial"/>
                        </a:rPr>
                        <a:t>	11,720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453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defTabSz="457200">
                        <a:lnSpc>
                          <a:spcPct val="100000"/>
                        </a:lnSpc>
                        <a:spcBef>
                          <a:spcPct val="0"/>
                        </a:spcBef>
                        <a:spcAft>
                          <a:spcPct val="0"/>
                        </a:spcAft>
                      </a:pPr>
                      <a:r>
                        <a:rPr sz="1200">
                          <a:solidFill>
                            <a:srgbClr val="00497F"/>
                          </a:solidFill>
                          <a:latin typeface="Wingdings"/>
                          <a:ea typeface="Wingdings"/>
                        </a:rPr>
                        <a:t>n</a:t>
                      </a:r>
                      <a:r>
                        <a:rPr sz="1000">
                          <a:solidFill>
                            <a:srgbClr val="330E74"/>
                          </a:solidFill>
                          <a:latin typeface="Wingdings"/>
                          <a:ea typeface="Wingdings"/>
                        </a:rPr>
                        <a:t> </a:t>
                      </a:r>
                      <a:r>
                        <a:rPr sz="1000">
                          <a:solidFill>
                            <a:srgbClr val="000000"/>
                          </a:solidFill>
                          <a:latin typeface="Arial"/>
                          <a:ea typeface="Arial"/>
                        </a:rPr>
                        <a:t>Mortgage Banking</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26745" algn="l"/>
                          <a:tab pos="985774" algn="l"/>
                        </a:tabLst>
                      </a:pPr>
                      <a:r>
                        <a:rPr sz="1000">
                          <a:solidFill>
                            <a:srgbClr val="000000"/>
                          </a:solidFill>
                          <a:latin typeface="Arial"/>
                          <a:ea typeface="Arial"/>
                        </a:rPr>
                        <a:t>	3,190	</a:t>
                      </a:r>
                    </a:p>
                  </a:txBody>
                  <a:tcPr marL="0" marR="9144" marT="0" marB="18288" anchor="b">
                    <a:lnL w="0"/>
                    <a:lnR w="0"/>
                    <a:lnT w="0"/>
                    <a:lnB w="0"/>
                    <a:noFill/>
                  </a:tcPr>
                </a:tc>
                <a:tc>
                  <a:txBody>
                    <a:bodyPr/>
                    <a:lstStyle/>
                    <a:p>
                      <a:pPr algn="r">
                        <a:lnSpc>
                          <a:spcPct val="99600"/>
                        </a:lnSpc>
                        <a:tabLst>
                          <a:tab pos="636270" algn="l"/>
                          <a:tab pos="995299" algn="l"/>
                        </a:tabLst>
                      </a:pPr>
                      <a:r>
                        <a:rPr sz="1000">
                          <a:solidFill>
                            <a:srgbClr val="000000"/>
                          </a:solidFill>
                          <a:latin typeface="Arial"/>
                          <a:ea typeface="Arial"/>
                        </a:rPr>
                        <a:t>	2,940	</a:t>
                      </a:r>
                    </a:p>
                  </a:txBody>
                  <a:tcPr marL="0" marR="9144" marT="0" marB="18288" anchor="b">
                    <a:lnL w="0"/>
                    <a:lnR w="0"/>
                    <a:lnT w="0"/>
                    <a:lnB w="0"/>
                    <a:noFill/>
                  </a:tcPr>
                </a:tc>
                <a:tc>
                  <a:txBody>
                    <a:bodyPr/>
                    <a:lstStyle/>
                    <a:p>
                      <a:pPr algn="r">
                        <a:lnSpc>
                          <a:spcPct val="99600"/>
                        </a:lnSpc>
                        <a:tabLst>
                          <a:tab pos="770636" algn="l"/>
                          <a:tab pos="1023874" algn="l"/>
                        </a:tabLst>
                      </a:pPr>
                      <a:r>
                        <a:rPr sz="1000">
                          <a:solidFill>
                            <a:srgbClr val="000000"/>
                          </a:solidFill>
                          <a:latin typeface="Arial"/>
                          <a:ea typeface="Arial"/>
                        </a:rPr>
                        <a:t>	250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defTabSz="457200">
                        <a:lnSpc>
                          <a:spcPct val="100000"/>
                        </a:lnSpc>
                        <a:spcBef>
                          <a:spcPct val="0"/>
                        </a:spcBef>
                        <a:spcAft>
                          <a:spcPct val="0"/>
                        </a:spcAft>
                      </a:pPr>
                      <a:r>
                        <a:rPr sz="1200">
                          <a:solidFill>
                            <a:srgbClr val="FFDE0F"/>
                          </a:solidFill>
                          <a:latin typeface="Wingdings"/>
                          <a:ea typeface="Wingdings"/>
                        </a:rPr>
                        <a:t>n</a:t>
                      </a:r>
                      <a:r>
                        <a:rPr sz="1000">
                          <a:solidFill>
                            <a:srgbClr val="FFDE0F"/>
                          </a:solidFill>
                          <a:latin typeface="Wingdings"/>
                          <a:ea typeface="Wingdings"/>
                        </a:rPr>
                        <a:t> </a:t>
                      </a:r>
                      <a:r>
                        <a:rPr sz="1000">
                          <a:solidFill>
                            <a:srgbClr val="000000"/>
                          </a:solidFill>
                          <a:latin typeface="Arial"/>
                          <a:ea typeface="Arial"/>
                        </a:rPr>
                        <a:t>Other</a:t>
                      </a:r>
                    </a:p>
                  </a:txBody>
                  <a:tcPr marL="27432" marR="27432" marT="0" marB="0"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26745" algn="l"/>
                          <a:tab pos="985774" algn="l"/>
                        </a:tabLst>
                      </a:pPr>
                      <a:r>
                        <a:rPr sz="1000">
                          <a:solidFill>
                            <a:srgbClr val="000000"/>
                          </a:solidFill>
                          <a:latin typeface="Arial"/>
                          <a:ea typeface="Arial"/>
                        </a:rPr>
                        <a:t>	1,463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36270" algn="l"/>
                          <a:tab pos="995299" algn="l"/>
                        </a:tabLst>
                      </a:pPr>
                      <a:r>
                        <a:rPr sz="1000">
                          <a:solidFill>
                            <a:srgbClr val="000000"/>
                          </a:solidFill>
                          <a:latin typeface="Arial"/>
                          <a:ea typeface="Arial"/>
                        </a:rPr>
                        <a:t>	4,106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616204" algn="l"/>
                        </a:tabLst>
                      </a:pPr>
                      <a:r>
                        <a:rPr sz="1000">
                          <a:solidFill>
                            <a:srgbClr val="000000"/>
                          </a:solidFill>
                          <a:latin typeface="Arial"/>
                          <a:ea typeface="Arial"/>
                        </a:rPr>
                        <a:t>	(2,643)</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00025">
                <a:tc>
                  <a:txBody>
                    <a:bodyPr/>
                    <a:lstStyle/>
                    <a:p>
                      <a:pPr algn="l">
                        <a:lnSpc>
                          <a:spcPct val="99600"/>
                        </a:lnSpc>
                      </a:pPr>
                      <a:r>
                        <a:rPr sz="1000" i="1">
                          <a:solidFill>
                            <a:srgbClr val="000000"/>
                          </a:solidFill>
                          <a:latin typeface="Arial"/>
                          <a:ea typeface="Arial"/>
                        </a:rPr>
                        <a:t>Total</a:t>
                      </a:r>
                    </a:p>
                  </a:txBody>
                  <a:tcPr marL="27432" marR="27432"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38100" cmpd="dbl">
                      <a:solidFill>
                        <a:srgbClr val="000000"/>
                      </a:solidFill>
                      <a:prstDash val="solid"/>
                    </a:lnB>
                    <a:noFill/>
                  </a:tcPr>
                </a:tc>
                <a:tc>
                  <a:txBody>
                    <a:bodyPr/>
                    <a:lstStyle/>
                    <a:p>
                      <a:pPr algn="r">
                        <a:lnSpc>
                          <a:spcPct val="99600"/>
                        </a:lnSpc>
                        <a:tabLst>
                          <a:tab pos="485521" algn="l"/>
                          <a:tab pos="985774" algn="l"/>
                        </a:tabLst>
                      </a:pPr>
                      <a:r>
                        <a:rPr sz="1000">
                          <a:solidFill>
                            <a:srgbClr val="000000"/>
                          </a:solidFill>
                          <a:latin typeface="Arial"/>
                          <a:ea typeface="Arial"/>
                        </a:rPr>
                        <a:t>	$55,961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95046" algn="l"/>
                          <a:tab pos="995299" algn="l"/>
                        </a:tabLst>
                      </a:pPr>
                      <a:r>
                        <a:rPr sz="1000">
                          <a:solidFill>
                            <a:srgbClr val="000000"/>
                          </a:solidFill>
                          <a:latin typeface="Arial"/>
                          <a:ea typeface="Arial"/>
                        </a:rPr>
                        <a:t>	$60,589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551942" algn="l"/>
                        </a:tabLst>
                      </a:pPr>
                      <a:r>
                        <a:rPr sz="1000">
                          <a:solidFill>
                            <a:srgbClr val="000000"/>
                          </a:solidFill>
                          <a:latin typeface="Arial"/>
                          <a:ea typeface="Arial"/>
                        </a:rPr>
                        <a:t>	($4,628)</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152400">
                <a:tc gridSpan="5">
                  <a:txBody>
                    <a:bodyPr/>
                    <a:lstStyle/>
                    <a:p>
                      <a:endParaRPr sz="100"/>
                    </a:p>
                  </a:txBody>
                  <a:tcPr marL="0" marR="0" marT="0" marB="0" anchor="b">
                    <a:lnL w="0"/>
                    <a:lnR w="0"/>
                    <a:lnT w="38100" cmpd="dbl">
                      <a:solidFill>
                        <a:srgbClr val="000000"/>
                      </a:solidFill>
                      <a:prstDash val="solid"/>
                    </a:lnT>
                    <a:lnB w="0"/>
                    <a:noFill/>
                  </a:tcPr>
                </a:tc>
                <a:tc hMerge="1">
                  <a:txBody>
                    <a:bodyPr/>
                    <a:lstStyle/>
                    <a:p>
                      <a:endParaRPr/>
                    </a:p>
                  </a:txBody>
                  <a:tcPr anchor="b">
                    <a:lnL w="0"/>
                    <a:lnR w="0"/>
                    <a:lnT w="0"/>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hMerge="1">
                  <a:txBody>
                    <a:bodyPr/>
                    <a:lstStyle/>
                    <a:p>
                      <a:endParaRPr/>
                    </a:p>
                  </a:txBody>
                  <a:tcPr anchor="b">
                    <a:lnL w="0"/>
                    <a:lnR w="0"/>
                    <a:lnT w="38100" cmpd="db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bl>
          </a:graphicData>
        </a:graphic>
      </p:graphicFrame>
      <p:graphicFrame>
        <p:nvGraphicFramePr>
          <p:cNvPr id="10" name="New Table"/>
          <p:cNvGraphicFramePr>
            <a:graphicFrameLocks noGrp="1"/>
          </p:cNvGraphicFramePr>
          <p:nvPr/>
        </p:nvGraphicFramePr>
        <p:xfrm>
          <a:off x="3871976" y="3319526"/>
          <a:ext cx="4905375" cy="384048"/>
        </p:xfrm>
        <a:graphic>
          <a:graphicData uri="http://schemas.openxmlformats.org/drawingml/2006/table">
            <a:tbl>
              <a:tblPr>
                <a:tableStyleId>{5C22544A-7EE6-4342-B048-85BDC9FD1C3A}</a:tableStyleId>
              </a:tblPr>
              <a:tblGrid>
                <a:gridCol w="4905375">
                  <a:extLst>
                    <a:ext uri="{9D8B030D-6E8A-4147-A177-3AD203B41FA5}">
                      <a16:colId xmlns:a16="http://schemas.microsoft.com/office/drawing/2014/main" val="20000"/>
                    </a:ext>
                  </a:extLst>
                </a:gridCol>
              </a:tblGrid>
              <a:tr h="219075">
                <a:tc>
                  <a:txBody>
                    <a:bodyPr/>
                    <a:lstStyle/>
                    <a:p>
                      <a:pPr algn="l" defTabSz="457200">
                        <a:lnSpc>
                          <a:spcPct val="100000"/>
                        </a:lnSpc>
                        <a:spcBef>
                          <a:spcPct val="0"/>
                        </a:spcBef>
                        <a:spcAft>
                          <a:spcPct val="0"/>
                        </a:spcAft>
                      </a:pPr>
                      <a:r>
                        <a:rPr sz="1200" b="1">
                          <a:solidFill>
                            <a:srgbClr val="000000"/>
                          </a:solidFill>
                          <a:latin typeface="Arial"/>
                          <a:ea typeface="Arial"/>
                        </a:rPr>
                        <a:t>Non-interest income decreased 7.6% from 2Q23</a:t>
                      </a:r>
                      <a:r>
                        <a:rPr sz="1200" b="1" baseline="30000">
                          <a:solidFill>
                            <a:srgbClr val="000000"/>
                          </a:solidFill>
                          <a:latin typeface="Arial"/>
                          <a:ea typeface="Arial"/>
                        </a:rPr>
                        <a:t>(1) </a:t>
                      </a:r>
                      <a:r>
                        <a:rPr sz="1200" b="1">
                          <a:solidFill>
                            <a:srgbClr val="000000"/>
                          </a:solidFill>
                          <a:latin typeface="Arial"/>
                          <a:ea typeface="Arial"/>
                        </a:rPr>
                        <a:t>due primarily to:</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14198" y="124968"/>
            <a:ext cx="7007225" cy="3556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NON-INTEREST EXPENSE</a:t>
            </a:r>
          </a:p>
        </p:txBody>
      </p:sp>
      <p:sp>
        <p:nvSpPr>
          <p:cNvPr id="3" name="New shape"/>
          <p:cNvSpPr/>
          <p:nvPr/>
        </p:nvSpPr>
        <p:spPr>
          <a:xfrm>
            <a:off x="255016" y="820039"/>
            <a:ext cx="3349752" cy="47701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Arial"/>
                <a:ea typeface="Arial"/>
              </a:rPr>
              <a:t>Three months ended September 30, 2023 </a:t>
            </a:r>
          </a:p>
          <a:p>
            <a:pPr algn="ctr" defTabSz="457200">
              <a:lnSpc>
                <a:spcPct val="100000"/>
              </a:lnSpc>
              <a:spcBef>
                <a:spcPct val="0"/>
              </a:spcBef>
              <a:spcAft>
                <a:spcPct val="0"/>
              </a:spcAft>
            </a:pPr>
            <a:r>
              <a:rPr sz="1200" i="1">
                <a:solidFill>
                  <a:srgbClr val="000000"/>
                </a:solidFill>
                <a:latin typeface="Arial"/>
                <a:ea typeface="Arial"/>
              </a:rPr>
              <a:t>(percent of total non-interest expense)</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C6A42AE-A6AC-4543-AF09-041A213DAEE1}" type="slidenum">
              <a:rPr sz="1200">
                <a:solidFill>
                  <a:srgbClr val="FFFFFF"/>
                </a:solidFill>
                <a:latin typeface="Arial"/>
                <a:ea typeface="Arial"/>
              </a:rPr>
              <a:t>11</a:t>
            </a:fld>
            <a:endParaRPr sz="1200">
              <a:solidFill>
                <a:srgbClr val="FFFFFF"/>
              </a:solidFill>
              <a:latin typeface="Arial"/>
              <a:ea typeface="Arial"/>
            </a:endParaRPr>
          </a:p>
        </p:txBody>
      </p:sp>
      <p:sp>
        <p:nvSpPr>
          <p:cNvPr id="5" name="New shape"/>
          <p:cNvSpPr/>
          <p:nvPr/>
        </p:nvSpPr>
        <p:spPr>
          <a:xfrm>
            <a:off x="0" y="820039"/>
            <a:ext cx="3657600" cy="54102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0" y="820039"/>
            <a:ext cx="3657600" cy="5410200"/>
          </a:xfrm>
          <a:prstGeom prst="rect">
            <a:avLst/>
          </a:prstGeom>
        </p:spPr>
      </p:pic>
      <p:graphicFrame>
        <p:nvGraphicFramePr>
          <p:cNvPr id="7" name="New Table"/>
          <p:cNvGraphicFramePr>
            <a:graphicFrameLocks noGrp="1"/>
          </p:cNvGraphicFramePr>
          <p:nvPr/>
        </p:nvGraphicFramePr>
        <p:xfrm>
          <a:off x="3604768" y="820039"/>
          <a:ext cx="5448300" cy="3120721"/>
        </p:xfrm>
        <a:graphic>
          <a:graphicData uri="http://schemas.openxmlformats.org/drawingml/2006/table">
            <a:tbl>
              <a:tblPr>
                <a:tableStyleId>{5C22544A-7EE6-4342-B048-85BDC9FD1C3A}</a:tableStyleId>
              </a:tblPr>
              <a:tblGrid>
                <a:gridCol w="2247900">
                  <a:extLst>
                    <a:ext uri="{9D8B030D-6E8A-4147-A177-3AD203B41FA5}">
                      <a16:colId xmlns:a16="http://schemas.microsoft.com/office/drawing/2014/main" val="20000"/>
                    </a:ext>
                  </a:extLst>
                </a:gridCol>
                <a:gridCol w="16192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152400">
                  <a:extLst>
                    <a:ext uri="{9D8B030D-6E8A-4147-A177-3AD203B41FA5}">
                      <a16:colId xmlns:a16="http://schemas.microsoft.com/office/drawing/2014/main" val="20005"/>
                    </a:ext>
                  </a:extLst>
                </a:gridCol>
              </a:tblGrid>
              <a:tr h="190500">
                <a:tc gridSpan="2">
                  <a:txBody>
                    <a:bodyPr/>
                    <a:lstStyle/>
                    <a:p>
                      <a:endParaRPr sz="100"/>
                    </a:p>
                  </a:txBody>
                  <a:tcPr marL="0" marR="0" marT="0" marB="0"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u="sng">
                          <a:solidFill>
                            <a:srgbClr val="000000"/>
                          </a:solidFill>
                          <a:latin typeface="Arial"/>
                          <a:ea typeface="Arial"/>
                        </a:rPr>
                        <a:t>3Q23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2Q23</a:t>
                      </a:r>
                    </a:p>
                  </a:txBody>
                  <a:tcPr marL="27432" marR="27432" marT="0" marB="18288" anchor="b">
                    <a:lnL w="0"/>
                    <a:lnR w="0"/>
                    <a:lnT w="0"/>
                    <a:lnB w="0"/>
                    <a:noFill/>
                  </a:tcPr>
                </a:tc>
                <a:tc>
                  <a:txBody>
                    <a:bodyPr/>
                    <a:lstStyle/>
                    <a:p>
                      <a:pPr algn="ctr">
                        <a:lnSpc>
                          <a:spcPct val="99600"/>
                        </a:lnSpc>
                      </a:pPr>
                      <a:r>
                        <a:rPr sz="1000" b="1" u="sng">
                          <a:solidFill>
                            <a:srgbClr val="000000"/>
                          </a:solidFill>
                          <a:latin typeface="Arial"/>
                          <a:ea typeface="Arial"/>
                        </a:rPr>
                        <a:t>Change</a:t>
                      </a:r>
                    </a:p>
                  </a:txBody>
                  <a:tcPr marL="27432" marR="27432"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3">
                  <a:txBody>
                    <a:bodyPr/>
                    <a:lstStyle/>
                    <a:p>
                      <a:pPr algn="ctr">
                        <a:lnSpc>
                          <a:spcPct val="99600"/>
                        </a:lnSpc>
                      </a:pPr>
                      <a:r>
                        <a:rPr sz="1000">
                          <a:solidFill>
                            <a:srgbClr val="000000"/>
                          </a:solidFill>
                          <a:latin typeface="Arial"/>
                          <a:ea typeface="Arial"/>
                        </a:rPr>
                        <a:t>(dollars in thousands)</a:t>
                      </a:r>
                    </a:p>
                  </a:txBody>
                  <a:tcPr marL="27432" marR="9144"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19075">
                <a:tc gridSpan="2">
                  <a:txBody>
                    <a:bodyPr/>
                    <a:lstStyle/>
                    <a:p>
                      <a:pPr algn="l" defTabSz="457200">
                        <a:lnSpc>
                          <a:spcPct val="100000"/>
                        </a:lnSpc>
                        <a:spcBef>
                          <a:spcPct val="0"/>
                        </a:spcBef>
                        <a:spcAft>
                          <a:spcPct val="0"/>
                        </a:spcAft>
                      </a:pPr>
                      <a:r>
                        <a:rPr sz="1200">
                          <a:solidFill>
                            <a:srgbClr val="00497F"/>
                          </a:solidFill>
                          <a:latin typeface="Wingdings"/>
                          <a:ea typeface="Wingdings"/>
                        </a:rPr>
                        <a:t>n </a:t>
                      </a:r>
                      <a:r>
                        <a:rPr sz="1000">
                          <a:solidFill>
                            <a:srgbClr val="000000"/>
                          </a:solidFill>
                          <a:latin typeface="Arial"/>
                          <a:ea typeface="Arial"/>
                        </a:rPr>
                        <a:t>Salaries and Benefits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14096" algn="l"/>
                          <a:tab pos="1014349" algn="l"/>
                        </a:tabLst>
                      </a:pPr>
                      <a:r>
                        <a:rPr sz="1000">
                          <a:solidFill>
                            <a:srgbClr val="000000"/>
                          </a:solidFill>
                          <a:latin typeface="Arial"/>
                          <a:ea typeface="Arial"/>
                        </a:rPr>
                        <a:t>	$96,757	</a:t>
                      </a:r>
                    </a:p>
                  </a:txBody>
                  <a:tcPr marL="0" marR="9144" marT="0" marB="18288" anchor="b">
                    <a:lnL w="0"/>
                    <a:lnR w="0"/>
                    <a:lnT w="0"/>
                    <a:lnB w="0"/>
                    <a:noFill/>
                  </a:tcPr>
                </a:tc>
                <a:tc>
                  <a:txBody>
                    <a:bodyPr/>
                    <a:lstStyle/>
                    <a:p>
                      <a:pPr algn="r">
                        <a:lnSpc>
                          <a:spcPct val="99600"/>
                        </a:lnSpc>
                        <a:tabLst>
                          <a:tab pos="523621" algn="l"/>
                          <a:tab pos="1023874" algn="l"/>
                        </a:tabLst>
                      </a:pPr>
                      <a:r>
                        <a:rPr sz="1000">
                          <a:solidFill>
                            <a:srgbClr val="000000"/>
                          </a:solidFill>
                          <a:latin typeface="Arial"/>
                          <a:ea typeface="Arial"/>
                        </a:rPr>
                        <a:t>	$94,102	</a:t>
                      </a:r>
                    </a:p>
                  </a:txBody>
                  <a:tcPr marL="0" marR="9144" marT="0" marB="18288" anchor="b">
                    <a:lnL w="0"/>
                    <a:lnR w="0"/>
                    <a:lnT w="0"/>
                    <a:lnB w="0"/>
                    <a:noFill/>
                  </a:tcPr>
                </a:tc>
                <a:tc>
                  <a:txBody>
                    <a:bodyPr/>
                    <a:lstStyle/>
                    <a:p>
                      <a:pPr algn="r">
                        <a:lnSpc>
                          <a:spcPct val="99600"/>
                        </a:lnSpc>
                        <a:tabLst>
                          <a:tab pos="289433" algn="l"/>
                          <a:tab pos="719074" algn="l"/>
                        </a:tabLst>
                      </a:pPr>
                      <a:r>
                        <a:rPr sz="1000">
                          <a:solidFill>
                            <a:srgbClr val="000000"/>
                          </a:solidFill>
                          <a:latin typeface="Arial"/>
                          <a:ea typeface="Arial"/>
                        </a:rPr>
                        <a:t>	$2,655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19075">
                <a:tc gridSpan="2">
                  <a:txBody>
                    <a:bodyPr/>
                    <a:lstStyle/>
                    <a:p>
                      <a:pPr algn="l" defTabSz="457200">
                        <a:lnSpc>
                          <a:spcPct val="100000"/>
                        </a:lnSpc>
                        <a:spcBef>
                          <a:spcPct val="0"/>
                        </a:spcBef>
                        <a:spcAft>
                          <a:spcPct val="0"/>
                        </a:spcAft>
                      </a:pPr>
                      <a:r>
                        <a:rPr sz="1200">
                          <a:solidFill>
                            <a:srgbClr val="348839"/>
                          </a:solidFill>
                          <a:latin typeface="Wingdings"/>
                          <a:ea typeface="Wingdings"/>
                        </a:rPr>
                        <a:t>n</a:t>
                      </a:r>
                      <a:r>
                        <a:rPr sz="1200">
                          <a:solidFill>
                            <a:srgbClr val="AADEAD"/>
                          </a:solidFill>
                          <a:latin typeface="Wingdings"/>
                          <a:ea typeface="Wingdings"/>
                        </a:rPr>
                        <a:t> </a:t>
                      </a:r>
                      <a:r>
                        <a:rPr sz="1000">
                          <a:solidFill>
                            <a:srgbClr val="000000"/>
                          </a:solidFill>
                          <a:latin typeface="Arial"/>
                          <a:ea typeface="Arial"/>
                        </a:rPr>
                        <a:t>Data Processing and Software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16,914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16,776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138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219075">
                <a:tc gridSpan="2">
                  <a:txBody>
                    <a:bodyPr/>
                    <a:lstStyle/>
                    <a:p>
                      <a:pPr algn="l" defTabSz="457200">
                        <a:lnSpc>
                          <a:spcPct val="100000"/>
                        </a:lnSpc>
                        <a:spcBef>
                          <a:spcPct val="0"/>
                        </a:spcBef>
                        <a:spcAft>
                          <a:spcPct val="0"/>
                        </a:spcAft>
                      </a:pPr>
                      <a:r>
                        <a:rPr sz="1200">
                          <a:solidFill>
                            <a:srgbClr val="FAAC16"/>
                          </a:solidFill>
                          <a:latin typeface="Wingdings"/>
                          <a:ea typeface="Wingdings"/>
                        </a:rPr>
                        <a:t>n </a:t>
                      </a:r>
                      <a:r>
                        <a:rPr sz="1000">
                          <a:solidFill>
                            <a:srgbClr val="000000"/>
                          </a:solidFill>
                          <a:latin typeface="Arial"/>
                          <a:ea typeface="Arial"/>
                        </a:rPr>
                        <a:t>Net Occupancy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14,561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14,374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187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219075">
                <a:tc gridSpan="2">
                  <a:txBody>
                    <a:bodyPr/>
                    <a:lstStyle/>
                    <a:p>
                      <a:pPr algn="l" defTabSz="457200">
                        <a:lnSpc>
                          <a:spcPct val="100000"/>
                        </a:lnSpc>
                        <a:spcBef>
                          <a:spcPct val="0"/>
                        </a:spcBef>
                        <a:spcAft>
                          <a:spcPct val="0"/>
                        </a:spcAft>
                      </a:pPr>
                      <a:r>
                        <a:rPr sz="1200">
                          <a:solidFill>
                            <a:srgbClr val="FF6155"/>
                          </a:solidFill>
                          <a:latin typeface="Wingdings"/>
                          <a:ea typeface="Wingdings"/>
                        </a:rPr>
                        <a:t>n</a:t>
                      </a:r>
                      <a:r>
                        <a:rPr sz="1200">
                          <a:solidFill>
                            <a:srgbClr val="CCEEFF"/>
                          </a:solidFill>
                          <a:latin typeface="Wingdings"/>
                          <a:ea typeface="Wingdings"/>
                        </a:rPr>
                        <a:t> </a:t>
                      </a:r>
                      <a:r>
                        <a:rPr sz="1000">
                          <a:solidFill>
                            <a:srgbClr val="000000"/>
                          </a:solidFill>
                          <a:latin typeface="Arial"/>
                          <a:ea typeface="Arial"/>
                        </a:rPr>
                        <a:t>Other Outside Services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12,094	</a:t>
                      </a:r>
                    </a:p>
                  </a:txBody>
                  <a:tcPr marL="0" marR="9144" marT="0" marB="18288" anchor="b">
                    <a:lnL w="0"/>
                    <a:lnR w="0"/>
                    <a:lnT w="0"/>
                    <a:lnB w="0"/>
                    <a:noFill/>
                  </a:tcPr>
                </a:tc>
                <a:tc>
                  <a:txBody>
                    <a:bodyPr/>
                    <a:lstStyle/>
                    <a:p>
                      <a:pPr algn="r">
                        <a:lnSpc>
                          <a:spcPct val="99600"/>
                        </a:lnSpc>
                        <a:tabLst>
                          <a:tab pos="594233" algn="l"/>
                          <a:tab pos="1023874" algn="l"/>
                        </a:tabLst>
                      </a:pPr>
                      <a:r>
                        <a:rPr sz="1000">
                          <a:solidFill>
                            <a:srgbClr val="000000"/>
                          </a:solidFill>
                          <a:latin typeface="Arial"/>
                          <a:ea typeface="Arial"/>
                        </a:rPr>
                        <a:t>	10,834	</a:t>
                      </a:r>
                    </a:p>
                  </a:txBody>
                  <a:tcPr marL="0" marR="9144" marT="0" marB="18288" anchor="b">
                    <a:lnL w="0"/>
                    <a:lnR w="0"/>
                    <a:lnT w="0"/>
                    <a:lnB w="0"/>
                    <a:noFill/>
                  </a:tcPr>
                </a:tc>
                <a:tc>
                  <a:txBody>
                    <a:bodyPr/>
                    <a:lstStyle/>
                    <a:p>
                      <a:pPr algn="r">
                        <a:lnSpc>
                          <a:spcPct val="99600"/>
                        </a:lnSpc>
                        <a:tabLst>
                          <a:tab pos="360045" algn="l"/>
                          <a:tab pos="719074" algn="l"/>
                        </a:tabLst>
                      </a:pPr>
                      <a:r>
                        <a:rPr sz="1000">
                          <a:solidFill>
                            <a:srgbClr val="000000"/>
                          </a:solidFill>
                          <a:latin typeface="Arial"/>
                          <a:ea typeface="Arial"/>
                        </a:rPr>
                        <a:t>	1,260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219075">
                <a:tc gridSpan="2">
                  <a:txBody>
                    <a:bodyPr/>
                    <a:lstStyle/>
                    <a:p>
                      <a:pPr algn="l" defTabSz="457200">
                        <a:lnSpc>
                          <a:spcPct val="100000"/>
                        </a:lnSpc>
                        <a:spcBef>
                          <a:spcPct val="0"/>
                        </a:spcBef>
                        <a:spcAft>
                          <a:spcPct val="0"/>
                        </a:spcAft>
                      </a:pPr>
                      <a:r>
                        <a:rPr sz="1200">
                          <a:solidFill>
                            <a:srgbClr val="99FF99"/>
                          </a:solidFill>
                          <a:latin typeface="Wingdings"/>
                          <a:ea typeface="Wingdings"/>
                        </a:rPr>
                        <a:t>n</a:t>
                      </a:r>
                      <a:r>
                        <a:rPr sz="1200">
                          <a:solidFill>
                            <a:srgbClr val="CCEEFF"/>
                          </a:solidFill>
                          <a:latin typeface="Wingdings"/>
                          <a:ea typeface="Wingdings"/>
                        </a:rPr>
                        <a:t> </a:t>
                      </a:r>
                      <a:r>
                        <a:rPr sz="1000">
                          <a:solidFill>
                            <a:srgbClr val="000000"/>
                          </a:solidFill>
                          <a:latin typeface="Arial"/>
                          <a:ea typeface="Arial"/>
                        </a:rPr>
                        <a:t>FDIC Insurance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655320" algn="l"/>
                          <a:tab pos="1014349" algn="l"/>
                        </a:tabLst>
                      </a:pPr>
                      <a:r>
                        <a:rPr sz="1000">
                          <a:solidFill>
                            <a:srgbClr val="000000"/>
                          </a:solidFill>
                          <a:latin typeface="Arial"/>
                          <a:ea typeface="Arial"/>
                        </a:rPr>
                        <a:t>	4,738	</a:t>
                      </a:r>
                    </a:p>
                  </a:txBody>
                  <a:tcPr marL="0" marR="9144" marT="0" marB="18288" anchor="b">
                    <a:lnL w="0"/>
                    <a:lnR w="0"/>
                    <a:lnT w="0"/>
                    <a:lnB w="0"/>
                    <a:noFill/>
                  </a:tcPr>
                </a:tc>
                <a:tc>
                  <a:txBody>
                    <a:bodyPr/>
                    <a:lstStyle/>
                    <a:p>
                      <a:pPr algn="r">
                        <a:lnSpc>
                          <a:spcPct val="99600"/>
                        </a:lnSpc>
                        <a:tabLst>
                          <a:tab pos="664845" algn="l"/>
                          <a:tab pos="1023874" algn="l"/>
                        </a:tabLst>
                      </a:pPr>
                      <a:r>
                        <a:rPr sz="1000">
                          <a:solidFill>
                            <a:srgbClr val="000000"/>
                          </a:solidFill>
                          <a:latin typeface="Arial"/>
                          <a:ea typeface="Arial"/>
                        </a:rPr>
                        <a:t>	4,895	</a:t>
                      </a:r>
                    </a:p>
                  </a:txBody>
                  <a:tcPr marL="0" marR="9144" marT="0" marB="18288" anchor="b">
                    <a:lnL w="0"/>
                    <a:lnR w="0"/>
                    <a:lnT w="0"/>
                    <a:lnB w="0"/>
                    <a:noFill/>
                  </a:tcPr>
                </a:tc>
                <a:tc>
                  <a:txBody>
                    <a:bodyPr/>
                    <a:lstStyle/>
                    <a:p>
                      <a:pPr algn="r">
                        <a:lnSpc>
                          <a:spcPct val="99600"/>
                        </a:lnSpc>
                        <a:tabLst>
                          <a:tab pos="417195" algn="l"/>
                        </a:tabLst>
                      </a:pPr>
                      <a:r>
                        <a:rPr sz="1000">
                          <a:solidFill>
                            <a:srgbClr val="000000"/>
                          </a:solidFill>
                          <a:latin typeface="Arial"/>
                          <a:ea typeface="Arial"/>
                        </a:rPr>
                        <a:t>	(157)</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200025">
                <a:tc gridSpan="2">
                  <a:txBody>
                    <a:bodyPr/>
                    <a:lstStyle/>
                    <a:p>
                      <a:pPr algn="l" defTabSz="457200">
                        <a:lnSpc>
                          <a:spcPct val="100000"/>
                        </a:lnSpc>
                        <a:spcBef>
                          <a:spcPct val="0"/>
                        </a:spcBef>
                        <a:spcAft>
                          <a:spcPct val="0"/>
                        </a:spcAft>
                      </a:pPr>
                      <a:r>
                        <a:rPr sz="1200">
                          <a:solidFill>
                            <a:srgbClr val="BB8110"/>
                          </a:solidFill>
                          <a:latin typeface="Wingdings"/>
                          <a:ea typeface="Wingdings"/>
                        </a:rPr>
                        <a:t>n</a:t>
                      </a:r>
                      <a:r>
                        <a:rPr sz="1200">
                          <a:solidFill>
                            <a:srgbClr val="CCEEFF"/>
                          </a:solidFill>
                          <a:latin typeface="Wingdings"/>
                          <a:ea typeface="Wingdings"/>
                        </a:rPr>
                        <a:t> </a:t>
                      </a:r>
                      <a:r>
                        <a:rPr sz="1000">
                          <a:solidFill>
                            <a:srgbClr val="000000"/>
                          </a:solidFill>
                          <a:latin typeface="Arial"/>
                          <a:ea typeface="Arial"/>
                        </a:rPr>
                        <a:t>Equipment</a:t>
                      </a:r>
                    </a:p>
                  </a:txBody>
                  <a:tcPr marL="27432" marR="27432" marT="0" marB="0" anchor="b">
                    <a:lnL w="0"/>
                    <a:lnR w="0"/>
                    <a:lnT w="0"/>
                    <a:lnB w="0"/>
                    <a:noFill/>
                  </a:tcPr>
                </a:tc>
                <a:tc hMerge="1">
                  <a:txBody>
                    <a:bodyPr/>
                    <a:lstStyle/>
                    <a:p>
                      <a:endParaRPr/>
                    </a:p>
                  </a:txBody>
                  <a:tcPr anchor="b">
                    <a:lnL w="0"/>
                    <a:lnR w="0"/>
                    <a:lnT w="0"/>
                    <a:lnB w="0"/>
                    <a:noFill/>
                  </a:tcPr>
                </a:tc>
                <a:tc>
                  <a:txBody>
                    <a:bodyPr/>
                    <a:lstStyle/>
                    <a:p>
                      <a:pPr algn="r">
                        <a:lnSpc>
                          <a:spcPct val="99600"/>
                        </a:lnSpc>
                        <a:tabLst>
                          <a:tab pos="655320" algn="l"/>
                          <a:tab pos="1014349" algn="l"/>
                        </a:tabLst>
                      </a:pPr>
                      <a:r>
                        <a:rPr sz="1000">
                          <a:solidFill>
                            <a:srgbClr val="000000"/>
                          </a:solidFill>
                          <a:latin typeface="Arial"/>
                          <a:ea typeface="Arial"/>
                        </a:rPr>
                        <a:t>	3,475	</a:t>
                      </a:r>
                    </a:p>
                  </a:txBody>
                  <a:tcPr marL="0" marR="9144" marT="0" marB="18288" anchor="b">
                    <a:lnL w="0"/>
                    <a:lnR w="0"/>
                    <a:lnT w="0"/>
                    <a:lnB w="0"/>
                    <a:noFill/>
                  </a:tcPr>
                </a:tc>
                <a:tc>
                  <a:txBody>
                    <a:bodyPr/>
                    <a:lstStyle/>
                    <a:p>
                      <a:pPr algn="r">
                        <a:lnSpc>
                          <a:spcPct val="99600"/>
                        </a:lnSpc>
                        <a:tabLst>
                          <a:tab pos="664845" algn="l"/>
                          <a:tab pos="1023874" algn="l"/>
                        </a:tabLst>
                      </a:pPr>
                      <a:r>
                        <a:rPr sz="1000">
                          <a:solidFill>
                            <a:srgbClr val="000000"/>
                          </a:solidFill>
                          <a:latin typeface="Arial"/>
                          <a:ea typeface="Arial"/>
                        </a:rPr>
                        <a:t>	3,530	</a:t>
                      </a:r>
                    </a:p>
                  </a:txBody>
                  <a:tcPr marL="0" marR="9144" marT="0" marB="18288" anchor="b">
                    <a:lnL w="0"/>
                    <a:lnR w="0"/>
                    <a:lnT w="0"/>
                    <a:lnB w="0"/>
                    <a:noFill/>
                  </a:tcPr>
                </a:tc>
                <a:tc>
                  <a:txBody>
                    <a:bodyPr/>
                    <a:lstStyle/>
                    <a:p>
                      <a:pPr algn="r">
                        <a:lnSpc>
                          <a:spcPct val="99600"/>
                        </a:lnSpc>
                        <a:tabLst>
                          <a:tab pos="487807" algn="l"/>
                        </a:tabLst>
                      </a:pPr>
                      <a:r>
                        <a:rPr sz="1000">
                          <a:solidFill>
                            <a:srgbClr val="000000"/>
                          </a:solidFill>
                          <a:latin typeface="Arial"/>
                          <a:ea typeface="Arial"/>
                        </a:rPr>
                        <a:t>	(55)</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200025">
                <a:tc gridSpan="2">
                  <a:txBody>
                    <a:bodyPr/>
                    <a:lstStyle/>
                    <a:p>
                      <a:pPr algn="l" defTabSz="457200">
                        <a:lnSpc>
                          <a:spcPct val="100000"/>
                        </a:lnSpc>
                        <a:spcBef>
                          <a:spcPct val="0"/>
                        </a:spcBef>
                        <a:spcAft>
                          <a:spcPct val="0"/>
                        </a:spcAft>
                      </a:pPr>
                      <a:r>
                        <a:rPr sz="1200">
                          <a:solidFill>
                            <a:srgbClr val="CCEEFF"/>
                          </a:solidFill>
                          <a:latin typeface="Wingdings"/>
                          <a:ea typeface="Wingdings"/>
                        </a:rPr>
                        <a:t>n </a:t>
                      </a:r>
                      <a:r>
                        <a:rPr sz="1000">
                          <a:solidFill>
                            <a:srgbClr val="000000"/>
                          </a:solidFill>
                          <a:latin typeface="Arial"/>
                          <a:ea typeface="Arial"/>
                        </a:rPr>
                        <a:t>Marketing</a:t>
                      </a:r>
                    </a:p>
                  </a:txBody>
                  <a:tcPr marL="27432" marR="27432" marT="0" marB="0" anchor="ctr">
                    <a:lnL w="0"/>
                    <a:lnR w="0"/>
                    <a:lnT w="0"/>
                    <a:lnB w="0"/>
                    <a:noFill/>
                  </a:tcPr>
                </a:tc>
                <a:tc hMerge="1">
                  <a:txBody>
                    <a:bodyPr/>
                    <a:lstStyle/>
                    <a:p>
                      <a:endParaRPr/>
                    </a:p>
                  </a:txBody>
                  <a:tcPr anchor="b">
                    <a:lnL w="0"/>
                    <a:lnR w="0"/>
                    <a:lnT w="0"/>
                    <a:lnB w="0"/>
                    <a:noFill/>
                  </a:tcPr>
                </a:tc>
                <a:tc>
                  <a:txBody>
                    <a:bodyPr/>
                    <a:lstStyle/>
                    <a:p>
                      <a:pPr algn="r">
                        <a:lnSpc>
                          <a:spcPct val="99600"/>
                        </a:lnSpc>
                        <a:tabLst>
                          <a:tab pos="655320" algn="l"/>
                          <a:tab pos="1014349" algn="l"/>
                        </a:tabLst>
                      </a:pPr>
                      <a:r>
                        <a:rPr sz="1000">
                          <a:solidFill>
                            <a:srgbClr val="000000"/>
                          </a:solidFill>
                          <a:latin typeface="Arial"/>
                          <a:ea typeface="Arial"/>
                        </a:rPr>
                        <a:t>	1,913	</a:t>
                      </a:r>
                    </a:p>
                  </a:txBody>
                  <a:tcPr marL="0" marR="9144" marT="0" marB="18288" anchor="b">
                    <a:lnL w="0"/>
                    <a:lnR w="0"/>
                    <a:lnT w="0"/>
                    <a:lnB w="0"/>
                    <a:noFill/>
                  </a:tcPr>
                </a:tc>
                <a:tc>
                  <a:txBody>
                    <a:bodyPr/>
                    <a:lstStyle/>
                    <a:p>
                      <a:pPr algn="r">
                        <a:lnSpc>
                          <a:spcPct val="99600"/>
                        </a:lnSpc>
                        <a:tabLst>
                          <a:tab pos="664845" algn="l"/>
                          <a:tab pos="1023874" algn="l"/>
                        </a:tabLst>
                      </a:pPr>
                      <a:r>
                        <a:rPr sz="1000">
                          <a:solidFill>
                            <a:srgbClr val="000000"/>
                          </a:solidFill>
                          <a:latin typeface="Arial"/>
                          <a:ea typeface="Arial"/>
                        </a:rPr>
                        <a:t>	1,655	</a:t>
                      </a:r>
                    </a:p>
                  </a:txBody>
                  <a:tcPr marL="0" marR="9144" marT="0" marB="18288" anchor="b">
                    <a:lnL w="0"/>
                    <a:lnR w="0"/>
                    <a:lnT w="0"/>
                    <a:lnB w="0"/>
                    <a:noFill/>
                  </a:tcPr>
                </a:tc>
                <a:tc>
                  <a:txBody>
                    <a:bodyPr/>
                    <a:lstStyle/>
                    <a:p>
                      <a:pPr algn="r">
                        <a:lnSpc>
                          <a:spcPct val="99600"/>
                        </a:lnSpc>
                        <a:tabLst>
                          <a:tab pos="465836" algn="l"/>
                          <a:tab pos="719074" algn="l"/>
                        </a:tabLst>
                      </a:pPr>
                      <a:r>
                        <a:rPr sz="1000">
                          <a:solidFill>
                            <a:srgbClr val="000000"/>
                          </a:solidFill>
                          <a:latin typeface="Arial"/>
                          <a:ea typeface="Arial"/>
                        </a:rPr>
                        <a:t>	258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19075">
                <a:tc gridSpan="2">
                  <a:txBody>
                    <a:bodyPr/>
                    <a:lstStyle/>
                    <a:p>
                      <a:pPr algn="l" defTabSz="457200">
                        <a:lnSpc>
                          <a:spcPct val="100000"/>
                        </a:lnSpc>
                        <a:spcBef>
                          <a:spcPct val="0"/>
                        </a:spcBef>
                        <a:spcAft>
                          <a:spcPct val="0"/>
                        </a:spcAft>
                      </a:pPr>
                      <a:r>
                        <a:rPr sz="1200">
                          <a:solidFill>
                            <a:srgbClr val="FFDE0F"/>
                          </a:solidFill>
                          <a:latin typeface="Wingdings"/>
                          <a:ea typeface="Wingdings"/>
                        </a:rPr>
                        <a:t>n </a:t>
                      </a:r>
                      <a:r>
                        <a:rPr sz="1000">
                          <a:solidFill>
                            <a:srgbClr val="000000"/>
                          </a:solidFill>
                          <a:latin typeface="Arial"/>
                          <a:ea typeface="Arial"/>
                        </a:rPr>
                        <a:t>Other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84708" algn="l"/>
                          <a:tab pos="1014349" algn="l"/>
                        </a:tabLst>
                      </a:pPr>
                      <a:r>
                        <a:rPr sz="1000">
                          <a:solidFill>
                            <a:srgbClr val="000000"/>
                          </a:solidFill>
                          <a:latin typeface="Arial"/>
                          <a:ea typeface="Arial"/>
                        </a:rPr>
                        <a:t>	20,568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594233" algn="l"/>
                          <a:tab pos="1023874" algn="l"/>
                        </a:tabLst>
                      </a:pPr>
                      <a:r>
                        <a:rPr sz="1000">
                          <a:solidFill>
                            <a:srgbClr val="000000"/>
                          </a:solidFill>
                          <a:latin typeface="Arial"/>
                          <a:ea typeface="Arial"/>
                        </a:rPr>
                        <a:t>	21,852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311404" algn="l"/>
                        </a:tabLst>
                      </a:pPr>
                      <a:r>
                        <a:rPr sz="1000">
                          <a:solidFill>
                            <a:srgbClr val="000000"/>
                          </a:solidFill>
                          <a:latin typeface="Arial"/>
                          <a:ea typeface="Arial"/>
                        </a:rPr>
                        <a:t>	(1,284)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i="1">
                          <a:solidFill>
                            <a:srgbClr val="000000"/>
                          </a:solidFill>
                          <a:latin typeface="Arial"/>
                          <a:ea typeface="Arial"/>
                        </a:rPr>
                        <a:t>Total</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43484" algn="l"/>
                          <a:tab pos="1014349" algn="l"/>
                        </a:tabLst>
                      </a:pPr>
                      <a:r>
                        <a:rPr sz="1000">
                          <a:solidFill>
                            <a:srgbClr val="000000"/>
                          </a:solidFill>
                          <a:latin typeface="Arial"/>
                          <a:ea typeface="Arial"/>
                        </a:rPr>
                        <a:t>	$171,020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453009" algn="l"/>
                          <a:tab pos="1023874" algn="l"/>
                        </a:tabLst>
                      </a:pPr>
                      <a:r>
                        <a:rPr sz="1000">
                          <a:solidFill>
                            <a:srgbClr val="000000"/>
                          </a:solidFill>
                          <a:latin typeface="Arial"/>
                          <a:ea typeface="Arial"/>
                        </a:rPr>
                        <a:t>	$168,018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289433" algn="l"/>
                          <a:tab pos="719074" algn="l"/>
                        </a:tabLst>
                      </a:pPr>
                      <a:r>
                        <a:rPr sz="1000">
                          <a:solidFill>
                            <a:srgbClr val="000000"/>
                          </a:solidFill>
                          <a:latin typeface="Arial"/>
                          <a:ea typeface="Arial"/>
                        </a:rPr>
                        <a:t>	$3,002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0"/>
                  </a:ext>
                </a:extLst>
              </a:tr>
              <a:tr h="857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1"/>
                  </a:ext>
                </a:extLst>
              </a:tr>
            </a:tbl>
          </a:graphicData>
        </a:graphic>
      </p:graphicFrame>
      <p:sp>
        <p:nvSpPr>
          <p:cNvPr id="8" name="New shape"/>
          <p:cNvSpPr/>
          <p:nvPr/>
        </p:nvSpPr>
        <p:spPr>
          <a:xfrm>
            <a:off x="3585718" y="3435985"/>
            <a:ext cx="5467350" cy="2773426"/>
          </a:xfrm>
          <a:prstGeom prst="rect">
            <a:avLst/>
          </a:prstGeom>
          <a:noFill/>
          <a:ln w="12700">
            <a:miter/>
          </a:ln>
        </p:spPr>
        <p:style>
          <a:lnRef idx="2">
            <a:srgbClr val="000000"/>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endParaRPr sz="1200" b="1">
              <a:solidFill>
                <a:srgbClr val="000000"/>
              </a:solidFill>
              <a:latin typeface="Arial"/>
              <a:ea typeface="Arial"/>
            </a:endParaRPr>
          </a:p>
          <a:p>
            <a:pPr algn="l" defTabSz="457200">
              <a:lnSpc>
                <a:spcPct val="100000"/>
              </a:lnSpc>
              <a:spcBef>
                <a:spcPct val="0"/>
              </a:spcBef>
              <a:spcAft>
                <a:spcPct val="0"/>
              </a:spcAft>
            </a:pPr>
            <a:r>
              <a:rPr sz="1000" u="sng">
                <a:solidFill>
                  <a:srgbClr val="000000"/>
                </a:solidFill>
                <a:latin typeface="Arial"/>
                <a:ea typeface="Arial"/>
              </a:rPr>
              <a:t>Increases in:</a:t>
            </a:r>
          </a:p>
          <a:p>
            <a:pPr algn="l" defTabSz="457200">
              <a:lnSpc>
                <a:spcPct val="100000"/>
              </a:lnSpc>
              <a:spcBef>
                <a:spcPct val="0"/>
              </a:spcBef>
              <a:spcAft>
                <a:spcPct val="0"/>
              </a:spcAft>
            </a:pPr>
            <a:endParaRPr sz="1000" b="1">
              <a:solidFill>
                <a:srgbClr val="000000"/>
              </a:solidFill>
              <a:latin typeface="Arial"/>
              <a:ea typeface="Arial"/>
            </a:endParaRPr>
          </a:p>
          <a:p>
            <a:pPr algn="l" defTabSz="457200">
              <a:lnSpc>
                <a:spcPct val="100000"/>
              </a:lnSpc>
              <a:spcBef>
                <a:spcPct val="0"/>
              </a:spcBef>
              <a:spcAft>
                <a:spcPct val="0"/>
              </a:spcAft>
            </a:pPr>
            <a:r>
              <a:rPr sz="1200">
                <a:solidFill>
                  <a:srgbClr val="0A2299"/>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Salaries and employee benefits expense primarily due to one additional calendar day. </a:t>
            </a:r>
          </a:p>
          <a:p>
            <a:pPr algn="l" defTabSz="457200">
              <a:lnSpc>
                <a:spcPct val="100000"/>
              </a:lnSpc>
              <a:spcBef>
                <a:spcPct val="0"/>
              </a:spcBef>
              <a:spcAft>
                <a:spcPct val="0"/>
              </a:spcAft>
            </a:pPr>
            <a:endParaRPr sz="1000">
              <a:solidFill>
                <a:srgbClr val="000000"/>
              </a:solidFill>
              <a:latin typeface="Arial"/>
              <a:ea typeface="Arial"/>
            </a:endParaRPr>
          </a:p>
          <a:p>
            <a:pPr algn="l" defTabSz="457200">
              <a:lnSpc>
                <a:spcPct val="100000"/>
              </a:lnSpc>
              <a:spcBef>
                <a:spcPct val="0"/>
              </a:spcBef>
              <a:spcAft>
                <a:spcPct val="0"/>
              </a:spcAft>
            </a:pPr>
            <a:r>
              <a:rPr sz="1200">
                <a:solidFill>
                  <a:srgbClr val="FF6155"/>
                </a:solidFill>
                <a:latin typeface="Wingdings"/>
                <a:ea typeface="Wingdings"/>
              </a:rPr>
              <a:t>n</a:t>
            </a:r>
            <a:r>
              <a:rPr sz="1200">
                <a:solidFill>
                  <a:srgbClr val="CCEEFF"/>
                </a:solidFill>
                <a:latin typeface="Wingdings"/>
                <a:ea typeface="Wingdings"/>
              </a:rPr>
              <a:t> </a:t>
            </a:r>
            <a:r>
              <a:rPr sz="1000">
                <a:solidFill>
                  <a:srgbClr val="000000"/>
                </a:solidFill>
                <a:latin typeface="Arial"/>
                <a:ea typeface="Arial"/>
              </a:rPr>
              <a:t>Other outside services driven by a number of corporate initiatives.</a:t>
            </a:r>
          </a:p>
          <a:p>
            <a:pPr marL="285750" algn="l" defTabSz="457200">
              <a:lnSpc>
                <a:spcPct val="100000"/>
              </a:lnSpc>
              <a:spcBef>
                <a:spcPct val="0"/>
              </a:spcBef>
              <a:spcAft>
                <a:spcPct val="0"/>
              </a:spcAft>
            </a:pPr>
            <a:endParaRPr sz="1000">
              <a:solidFill>
                <a:srgbClr val="000000"/>
              </a:solidFill>
              <a:latin typeface="Arial"/>
              <a:ea typeface="Arial"/>
            </a:endParaRPr>
          </a:p>
          <a:p>
            <a:pPr algn="l" defTabSz="457200">
              <a:lnSpc>
                <a:spcPct val="100000"/>
              </a:lnSpc>
              <a:spcBef>
                <a:spcPct val="0"/>
              </a:spcBef>
              <a:spcAft>
                <a:spcPct val="0"/>
              </a:spcAft>
            </a:pPr>
            <a:r>
              <a:rPr sz="1000" u="sng">
                <a:solidFill>
                  <a:srgbClr val="000000"/>
                </a:solidFill>
                <a:latin typeface="Arial"/>
                <a:ea typeface="Arial"/>
              </a:rPr>
              <a:t>Decreases in:</a:t>
            </a:r>
          </a:p>
          <a:p>
            <a:pPr marL="285750" algn="l" defTabSz="457200">
              <a:lnSpc>
                <a:spcPct val="100000"/>
              </a:lnSpc>
              <a:spcBef>
                <a:spcPct val="0"/>
              </a:spcBef>
              <a:spcAft>
                <a:spcPct val="0"/>
              </a:spcAft>
            </a:pPr>
            <a:endParaRPr sz="1000">
              <a:solidFill>
                <a:srgbClr val="000000"/>
              </a:solidFill>
              <a:latin typeface="Arial"/>
              <a:ea typeface="Arial"/>
            </a:endParaRPr>
          </a:p>
          <a:p>
            <a:pPr algn="l" defTabSz="457200">
              <a:lnSpc>
                <a:spcPct val="100000"/>
              </a:lnSpc>
              <a:spcBef>
                <a:spcPct val="0"/>
              </a:spcBef>
              <a:spcAft>
                <a:spcPct val="0"/>
              </a:spcAft>
            </a:pPr>
            <a:r>
              <a:rPr sz="1200">
                <a:solidFill>
                  <a:srgbClr val="FFDE0F"/>
                </a:solidFill>
                <a:latin typeface="Wingdings"/>
                <a:ea typeface="Wingdings"/>
              </a:rPr>
              <a:t>n</a:t>
            </a:r>
            <a:r>
              <a:rPr sz="1200">
                <a:solidFill>
                  <a:srgbClr val="BFE4FF"/>
                </a:solidFill>
                <a:latin typeface="Wingdings"/>
                <a:ea typeface="Wingdings"/>
              </a:rPr>
              <a:t> </a:t>
            </a:r>
            <a:r>
              <a:rPr sz="1000">
                <a:solidFill>
                  <a:srgbClr val="000000"/>
                </a:solidFill>
                <a:latin typeface="Arial"/>
                <a:ea typeface="Arial"/>
              </a:rPr>
              <a:t>Other expense primarily due to a decrease in charitable contributions and gain on sales </a:t>
            </a:r>
          </a:p>
          <a:p>
            <a:pPr algn="l" defTabSz="457200">
              <a:lnSpc>
                <a:spcPct val="100000"/>
              </a:lnSpc>
              <a:spcBef>
                <a:spcPct val="0"/>
              </a:spcBef>
              <a:spcAft>
                <a:spcPct val="0"/>
              </a:spcAft>
            </a:pPr>
            <a:r>
              <a:rPr sz="1000">
                <a:solidFill>
                  <a:srgbClr val="000000"/>
                </a:solidFill>
                <a:latin typeface="Arial"/>
                <a:ea typeface="Arial"/>
              </a:rPr>
              <a:t>       from fixed asset disposals.</a:t>
            </a: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algn="l" defTabSz="457200">
              <a:lnSpc>
                <a:spcPct val="100000"/>
              </a:lnSpc>
              <a:spcBef>
                <a:spcPct val="0"/>
              </a:spcBef>
              <a:spcAft>
                <a:spcPct val="0"/>
              </a:spcAft>
            </a:pPr>
            <a:endParaRPr sz="1000">
              <a:solidFill>
                <a:srgbClr val="000000"/>
              </a:solidFill>
              <a:latin typeface="Wingdings"/>
              <a:ea typeface="Wingdings"/>
            </a:endParaRP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000">
              <a:solidFill>
                <a:srgbClr val="000000"/>
              </a:solidFill>
              <a:latin typeface="Wingdings"/>
              <a:ea typeface="Wingdings"/>
            </a:endParaRP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r>
              <a:rPr sz="1000">
                <a:solidFill>
                  <a:srgbClr val="000000"/>
                </a:solidFill>
                <a:latin typeface="Arial"/>
                <a:ea typeface="Arial"/>
              </a:rPr>
              <a:t>.</a:t>
            </a:r>
          </a:p>
          <a:p>
            <a:pPr marL="285750" indent="-285877" algn="l" defTabSz="457200">
              <a:lnSpc>
                <a:spcPct val="100000"/>
              </a:lnSpc>
              <a:spcBef>
                <a:spcPct val="0"/>
              </a:spcBef>
              <a:spcAft>
                <a:spcPct val="0"/>
              </a:spcAft>
            </a:pPr>
            <a:endParaRPr sz="1000">
              <a:solidFill>
                <a:srgbClr val="000000"/>
              </a:solidFill>
              <a:latin typeface="Arial"/>
              <a:ea typeface="Arial"/>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000" i="1">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000">
                <a:solidFill>
                  <a:srgbClr val="0A2299"/>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endParaRPr sz="1200">
              <a:solidFill>
                <a:srgbClr val="000000"/>
              </a:solidFill>
              <a:latin typeface="Wingdings"/>
              <a:ea typeface="Wingdings"/>
            </a:endParaRP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indent="-285877" algn="l" defTabSz="457200">
              <a:lnSpc>
                <a:spcPct val="100000"/>
              </a:lnSpc>
              <a:spcBef>
                <a:spcPct val="0"/>
              </a:spcBef>
              <a:spcAft>
                <a:spcPct val="0"/>
              </a:spcAft>
            </a:pPr>
            <a:r>
              <a:rPr sz="1200">
                <a:solidFill>
                  <a:srgbClr val="FFDE0F"/>
                </a:solidFill>
                <a:latin typeface="Wingdings"/>
                <a:ea typeface="Wingdings"/>
              </a:rPr>
              <a:t> </a:t>
            </a:r>
          </a:p>
          <a:p>
            <a:pPr marL="285750" algn="l" defTabSz="457200">
              <a:lnSpc>
                <a:spcPct val="100000"/>
              </a:lnSpc>
              <a:spcBef>
                <a:spcPct val="0"/>
              </a:spcBef>
              <a:spcAft>
                <a:spcPct val="0"/>
              </a:spcAft>
            </a:pPr>
            <a:endParaRPr sz="1200">
              <a:solidFill>
                <a:srgbClr val="000000"/>
              </a:solidFill>
              <a:latin typeface="Arial"/>
              <a:ea typeface="Arial"/>
            </a:endParaRPr>
          </a:p>
          <a:p>
            <a:pPr algn="l" defTabSz="457200">
              <a:lnSpc>
                <a:spcPct val="100000"/>
              </a:lnSpc>
              <a:spcBef>
                <a:spcPct val="0"/>
              </a:spcBef>
              <a:spcAft>
                <a:spcPct val="0"/>
              </a:spcAft>
            </a:pPr>
            <a:endParaRPr sz="1200">
              <a:solidFill>
                <a:srgbClr val="000000"/>
              </a:solidFill>
              <a:latin typeface="Arial"/>
              <a:ea typeface="Arial"/>
            </a:endParaRPr>
          </a:p>
        </p:txBody>
      </p:sp>
      <p:graphicFrame>
        <p:nvGraphicFramePr>
          <p:cNvPr id="9" name="New Table"/>
          <p:cNvGraphicFramePr>
            <a:graphicFrameLocks noGrp="1"/>
          </p:cNvGraphicFramePr>
          <p:nvPr/>
        </p:nvGraphicFramePr>
        <p:xfrm>
          <a:off x="3657600" y="3531235"/>
          <a:ext cx="4810125" cy="384048"/>
        </p:xfrm>
        <a:graphic>
          <a:graphicData uri="http://schemas.openxmlformats.org/drawingml/2006/table">
            <a:tbl>
              <a:tblPr>
                <a:tableStyleId>{5C22544A-7EE6-4342-B048-85BDC9FD1C3A}</a:tableStyleId>
              </a:tblPr>
              <a:tblGrid>
                <a:gridCol w="4810125">
                  <a:extLst>
                    <a:ext uri="{9D8B030D-6E8A-4147-A177-3AD203B41FA5}">
                      <a16:colId xmlns:a16="http://schemas.microsoft.com/office/drawing/2014/main" val="20000"/>
                    </a:ext>
                  </a:extLst>
                </a:gridCol>
              </a:tblGrid>
              <a:tr h="219075">
                <a:tc>
                  <a:txBody>
                    <a:bodyPr/>
                    <a:lstStyle/>
                    <a:p>
                      <a:pPr algn="l" defTabSz="457200">
                        <a:lnSpc>
                          <a:spcPct val="100000"/>
                        </a:lnSpc>
                        <a:spcBef>
                          <a:spcPct val="0"/>
                        </a:spcBef>
                        <a:spcAft>
                          <a:spcPct val="0"/>
                        </a:spcAft>
                      </a:pPr>
                      <a:r>
                        <a:rPr sz="1200" b="1">
                          <a:solidFill>
                            <a:srgbClr val="000000"/>
                          </a:solidFill>
                          <a:latin typeface="Arial"/>
                          <a:ea typeface="Arial"/>
                        </a:rPr>
                        <a:t>Non-interest expense increased 1.8% from 2Q23 due primarily to:</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0"/>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65125" y="136525"/>
            <a:ext cx="834186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CAPITAL RATIOS</a:t>
            </a:r>
            <a:r>
              <a:rPr sz="32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652B497-BE1F-48D7-BD10-E0549CFE661A}" type="slidenum">
              <a:rPr sz="1200">
                <a:solidFill>
                  <a:srgbClr val="FFFFFF"/>
                </a:solidFill>
                <a:latin typeface="Arial"/>
                <a:ea typeface="Arial"/>
              </a:rPr>
              <a:t>12</a:t>
            </a:fld>
            <a:endParaRPr sz="1200">
              <a:solidFill>
                <a:srgbClr val="FFFFFF"/>
              </a:solidFill>
              <a:latin typeface="Arial"/>
              <a:ea typeface="Arial"/>
            </a:endParaRPr>
          </a:p>
        </p:txBody>
      </p:sp>
      <p:sp>
        <p:nvSpPr>
          <p:cNvPr id="4" name="New shape"/>
          <p:cNvSpPr/>
          <p:nvPr/>
        </p:nvSpPr>
        <p:spPr>
          <a:xfrm>
            <a:off x="1569466" y="6313678"/>
            <a:ext cx="7137527" cy="528193"/>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l" defTabSz="457200">
              <a:lnSpc>
                <a:spcPct val="100000"/>
              </a:lnSpc>
              <a:spcBef>
                <a:spcPct val="0"/>
              </a:spcBef>
              <a:spcAft>
                <a:spcPct val="0"/>
              </a:spcAft>
            </a:pPr>
            <a:r>
              <a:rPr sz="900" i="1">
                <a:solidFill>
                  <a:srgbClr val="000000"/>
                </a:solidFill>
                <a:latin typeface="Calibri"/>
                <a:ea typeface="Calibri"/>
              </a:rPr>
              <a:t>(1) Regulatory capital ratios and excess capital amounts as of September 30, 2023 are preliminary estimates.</a:t>
            </a:r>
          </a:p>
          <a:p>
            <a:pPr marL="0" algn="l" defTabSz="457200">
              <a:lnSpc>
                <a:spcPct val="100000"/>
              </a:lnSpc>
              <a:spcBef>
                <a:spcPct val="0"/>
              </a:spcBef>
              <a:spcAft>
                <a:spcPct val="0"/>
              </a:spcAft>
            </a:pPr>
            <a:r>
              <a:rPr sz="900" i="1">
                <a:solidFill>
                  <a:srgbClr val="000000"/>
                </a:solidFill>
                <a:latin typeface="Calibri"/>
                <a:ea typeface="Calibri"/>
              </a:rPr>
              <a:t>(2) Excesses shown are to regulatory minimums, including the 250 basis point capital conservation buffer, except for Tier 1 Leverage which is the well-</a:t>
            </a:r>
          </a:p>
          <a:p>
            <a:pPr marL="0" algn="l" defTabSz="457200">
              <a:lnSpc>
                <a:spcPct val="100000"/>
              </a:lnSpc>
              <a:spcBef>
                <a:spcPct val="0"/>
              </a:spcBef>
              <a:spcAft>
                <a:spcPct val="0"/>
              </a:spcAft>
            </a:pPr>
            <a:r>
              <a:rPr sz="900" i="1">
                <a:solidFill>
                  <a:srgbClr val="000000"/>
                </a:solidFill>
                <a:latin typeface="Calibri"/>
                <a:ea typeface="Calibri"/>
              </a:rPr>
              <a:t>     capitalized minimum. </a:t>
            </a:r>
          </a:p>
          <a:p>
            <a:pPr marL="228600" indent="-228600" algn="l" defTabSz="457200">
              <a:lnSpc>
                <a:spcPct val="100000"/>
              </a:lnSpc>
              <a:spcBef>
                <a:spcPct val="0"/>
              </a:spcBef>
              <a:spcAft>
                <a:spcPct val="0"/>
              </a:spcAft>
            </a:pPr>
            <a:endParaRPr sz="900" i="1">
              <a:solidFill>
                <a:srgbClr val="000000"/>
              </a:solidFill>
              <a:latin typeface="Calibri"/>
              <a:ea typeface="Calibri"/>
            </a:endParaRPr>
          </a:p>
          <a:p>
            <a:pPr algn="l" defTabSz="457200">
              <a:lnSpc>
                <a:spcPct val="100000"/>
              </a:lnSpc>
              <a:spcBef>
                <a:spcPct val="0"/>
              </a:spcBef>
              <a:spcAft>
                <a:spcPct val="0"/>
              </a:spcAft>
            </a:pPr>
            <a:endParaRPr sz="900" i="1">
              <a:solidFill>
                <a:srgbClr val="000000"/>
              </a:solidFill>
              <a:latin typeface="Calibri"/>
              <a:ea typeface="Calibri"/>
            </a:endParaRPr>
          </a:p>
        </p:txBody>
      </p:sp>
      <p:sp>
        <p:nvSpPr>
          <p:cNvPr id="5" name="New shape"/>
          <p:cNvSpPr/>
          <p:nvPr/>
        </p:nvSpPr>
        <p:spPr>
          <a:xfrm>
            <a:off x="1338072" y="1332230"/>
            <a:ext cx="6395847" cy="419341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338072" y="1332230"/>
            <a:ext cx="6395847" cy="4193413"/>
          </a:xfrm>
          <a:prstGeom prst="rect">
            <a:avLst/>
          </a:prstGeom>
        </p:spPr>
      </p:pic>
      <p:sp>
        <p:nvSpPr>
          <p:cNvPr id="7" name="New shape"/>
          <p:cNvSpPr/>
          <p:nvPr/>
        </p:nvSpPr>
        <p:spPr>
          <a:xfrm>
            <a:off x="2314956" y="3009773"/>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$1,168</a:t>
            </a:r>
          </a:p>
        </p:txBody>
      </p:sp>
      <p:sp>
        <p:nvSpPr>
          <p:cNvPr id="8" name="New shape"/>
          <p:cNvSpPr/>
          <p:nvPr/>
        </p:nvSpPr>
        <p:spPr>
          <a:xfrm>
            <a:off x="5230495" y="2760345"/>
            <a:ext cx="511937" cy="24942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$566</a:t>
            </a:r>
          </a:p>
        </p:txBody>
      </p:sp>
      <p:sp>
        <p:nvSpPr>
          <p:cNvPr id="9" name="New shape"/>
          <p:cNvSpPr/>
          <p:nvPr/>
        </p:nvSpPr>
        <p:spPr>
          <a:xfrm>
            <a:off x="3811651" y="2934716"/>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$716</a:t>
            </a:r>
          </a:p>
        </p:txBody>
      </p:sp>
      <p:sp>
        <p:nvSpPr>
          <p:cNvPr id="10" name="New shape"/>
          <p:cNvSpPr/>
          <p:nvPr/>
        </p:nvSpPr>
        <p:spPr>
          <a:xfrm>
            <a:off x="6571107" y="2245487"/>
            <a:ext cx="634365"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$759</a:t>
            </a:r>
          </a:p>
        </p:txBody>
      </p:sp>
      <p:sp>
        <p:nvSpPr>
          <p:cNvPr id="11" name="New shape"/>
          <p:cNvSpPr/>
          <p:nvPr/>
        </p:nvSpPr>
        <p:spPr>
          <a:xfrm>
            <a:off x="3486277" y="73025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September 30, 2023)  </a:t>
            </a:r>
          </a:p>
        </p:txBody>
      </p:sp>
      <p:sp>
        <p:nvSpPr>
          <p:cNvPr id="12" name="New shape"/>
          <p:cNvSpPr/>
          <p:nvPr/>
        </p:nvSpPr>
        <p:spPr>
          <a:xfrm>
            <a:off x="4229735" y="1037844"/>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3" name="New shape"/>
          <p:cNvSpPr/>
          <p:nvPr/>
        </p:nvSpPr>
        <p:spPr>
          <a:xfrm>
            <a:off x="588518" y="890016"/>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4" name="New shape"/>
          <p:cNvSpPr/>
          <p:nvPr/>
        </p:nvSpPr>
        <p:spPr>
          <a:xfrm>
            <a:off x="5598160" y="5077968"/>
            <a:ext cx="307721" cy="30441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baseline="30000">
                <a:solidFill>
                  <a:srgbClr val="6D6D6D"/>
                </a:solidFill>
                <a:latin typeface="Calibri"/>
                <a:ea typeface="Calibri"/>
              </a:rPr>
              <a:t>(2)</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44856" y="54483"/>
            <a:ext cx="8654288" cy="4318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2400" b="1">
                <a:solidFill>
                  <a:srgbClr val="004689"/>
                </a:solidFill>
                <a:latin typeface="Arial"/>
                <a:ea typeface="Arial"/>
              </a:rPr>
              <a:t>CAPITAL RATIOS ADJUSTED FOR UNREALIZED LOSSES ON INVESTMENT SECURITIES</a:t>
            </a:r>
            <a:r>
              <a:rPr sz="2400" b="1" baseline="30000">
                <a:solidFill>
                  <a:srgbClr val="004689"/>
                </a:solidFill>
                <a:latin typeface="Arial"/>
                <a:ea typeface="Arial"/>
              </a:rPr>
              <a:t>(1)</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2540E57-0D0B-4A79-8F57-7577A9DB41A0}" type="slidenum">
              <a:rPr sz="1200">
                <a:solidFill>
                  <a:srgbClr val="FFFFFF"/>
                </a:solidFill>
                <a:latin typeface="Arial"/>
                <a:ea typeface="Arial"/>
              </a:rPr>
              <a:t>13</a:t>
            </a:fld>
            <a:endParaRPr sz="1200">
              <a:solidFill>
                <a:srgbClr val="FFFFFF"/>
              </a:solidFill>
              <a:latin typeface="Arial"/>
              <a:ea typeface="Arial"/>
            </a:endParaRPr>
          </a:p>
        </p:txBody>
      </p:sp>
      <p:sp>
        <p:nvSpPr>
          <p:cNvPr id="4" name="New shape"/>
          <p:cNvSpPr/>
          <p:nvPr/>
        </p:nvSpPr>
        <p:spPr>
          <a:xfrm>
            <a:off x="737362" y="5547614"/>
            <a:ext cx="8485759" cy="97180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algn="just" defTabSz="457200">
              <a:lnSpc>
                <a:spcPct val="100000"/>
              </a:lnSpc>
              <a:spcBef>
                <a:spcPct val="0"/>
              </a:spcBef>
              <a:spcAft>
                <a:spcPct val="0"/>
              </a:spcAft>
            </a:pPr>
            <a:r>
              <a:rPr sz="800" i="1" baseline="30000">
                <a:solidFill>
                  <a:srgbClr val="000000"/>
                </a:solidFill>
                <a:latin typeface="Calibri"/>
                <a:ea typeface="Calibri"/>
              </a:rPr>
              <a:t>(1)</a:t>
            </a:r>
            <a:r>
              <a:rPr sz="800" i="1">
                <a:solidFill>
                  <a:srgbClr val="000000"/>
                </a:solidFill>
                <a:latin typeface="Calibri"/>
                <a:ea typeface="Calibri"/>
              </a:rPr>
              <a:t> Regulatory capital ratios and excess capital amounts as of September 30, 2023 are preliminary estimates.</a:t>
            </a:r>
          </a:p>
          <a:p>
            <a:pPr marL="0" algn="just" defTabSz="457200">
              <a:lnSpc>
                <a:spcPct val="100000"/>
              </a:lnSpc>
              <a:spcBef>
                <a:spcPct val="0"/>
              </a:spcBef>
              <a:spcAft>
                <a:spcPct val="0"/>
              </a:spcAft>
            </a:pPr>
            <a:r>
              <a:rPr sz="800" i="1" baseline="30000">
                <a:solidFill>
                  <a:srgbClr val="000000"/>
                </a:solidFill>
                <a:latin typeface="Calibri"/>
                <a:ea typeface="Calibri"/>
              </a:rPr>
              <a:t>(2)</a:t>
            </a:r>
            <a:r>
              <a:rPr sz="800" i="1">
                <a:solidFill>
                  <a:srgbClr val="000000"/>
                </a:solidFill>
                <a:latin typeface="Calibri"/>
                <a:ea typeface="Calibri"/>
              </a:rPr>
              <a:t> Excesses shown are to regulatory minimums, including the 250 basis point capital conservation buffer, except for Tier 1 Leverage which is the well-capitalized minimum.</a:t>
            </a:r>
          </a:p>
          <a:p>
            <a:pPr marL="0" algn="just" defTabSz="457200">
              <a:lnSpc>
                <a:spcPct val="100000"/>
              </a:lnSpc>
              <a:spcBef>
                <a:spcPct val="0"/>
              </a:spcBef>
              <a:spcAft>
                <a:spcPct val="0"/>
              </a:spcAft>
            </a:pPr>
            <a:r>
              <a:rPr sz="800" i="1" baseline="30000">
                <a:solidFill>
                  <a:srgbClr val="000000"/>
                </a:solidFill>
                <a:latin typeface="Calibri"/>
                <a:ea typeface="Calibri"/>
              </a:rPr>
              <a:t>(3)</a:t>
            </a:r>
            <a:r>
              <a:rPr sz="800" i="1">
                <a:solidFill>
                  <a:srgbClr val="000000"/>
                </a:solidFill>
                <a:latin typeface="Calibri"/>
                <a:ea typeface="Calibri"/>
              </a:rPr>
              <a:t> Tier 1 Leverage and CE Tier 1 capital ratios were adjusted to incorporate unrealized losses, net of tax, on held-to-maturity investment securities of $156.7 million and unrealized losses net of tax, </a:t>
            </a:r>
          </a:p>
          <a:p>
            <a:pPr marL="0" algn="just" defTabSz="457200">
              <a:lnSpc>
                <a:spcPct val="100000"/>
              </a:lnSpc>
              <a:spcBef>
                <a:spcPct val="0"/>
              </a:spcBef>
              <a:spcAft>
                <a:spcPct val="0"/>
              </a:spcAft>
            </a:pPr>
            <a:r>
              <a:rPr sz="800" i="1">
                <a:solidFill>
                  <a:srgbClr val="000000"/>
                </a:solidFill>
                <a:latin typeface="Calibri"/>
                <a:ea typeface="Calibri"/>
              </a:rPr>
              <a:t>     on available-for-sale investment securities of $371.0 million.</a:t>
            </a:r>
          </a:p>
          <a:p>
            <a:pPr marL="0" algn="just" defTabSz="457200">
              <a:lnSpc>
                <a:spcPct val="100000"/>
              </a:lnSpc>
              <a:spcBef>
                <a:spcPct val="0"/>
              </a:spcBef>
              <a:spcAft>
                <a:spcPct val="0"/>
              </a:spcAft>
            </a:pPr>
            <a:r>
              <a:rPr sz="800" i="1" baseline="30000">
                <a:solidFill>
                  <a:srgbClr val="000000"/>
                </a:solidFill>
                <a:latin typeface="Calibri"/>
                <a:ea typeface="Calibri"/>
              </a:rPr>
              <a:t>(4) </a:t>
            </a:r>
            <a:r>
              <a:rPr sz="800" i="1">
                <a:solidFill>
                  <a:srgbClr val="000000"/>
                </a:solidFill>
                <a:latin typeface="Calibri"/>
                <a:ea typeface="Calibri"/>
              </a:rPr>
              <a:t> Non-GAAP financial measure.  Please refer to the calculation and management’s reasons for using this measure on the slide titled “Non-GAAP Reconciliation” at the end of this presentation.</a:t>
            </a:r>
          </a:p>
          <a:p>
            <a:pPr marL="0" algn="l" defTabSz="457200">
              <a:lnSpc>
                <a:spcPct val="100000"/>
              </a:lnSpc>
              <a:spcBef>
                <a:spcPct val="0"/>
              </a:spcBef>
              <a:spcAft>
                <a:spcPct val="0"/>
              </a:spcAft>
            </a:pPr>
            <a:endParaRPr sz="900" i="1">
              <a:solidFill>
                <a:srgbClr val="000000"/>
              </a:solidFill>
              <a:latin typeface="Calibri"/>
              <a:ea typeface="Calibri"/>
            </a:endParaRPr>
          </a:p>
          <a:p>
            <a:pPr marL="228600" indent="-228600" algn="l" defTabSz="457200">
              <a:lnSpc>
                <a:spcPct val="100000"/>
              </a:lnSpc>
              <a:spcBef>
                <a:spcPct val="0"/>
              </a:spcBef>
              <a:spcAft>
                <a:spcPct val="0"/>
              </a:spcAft>
            </a:pPr>
            <a:endParaRPr sz="900" i="1">
              <a:solidFill>
                <a:srgbClr val="000000"/>
              </a:solidFill>
              <a:latin typeface="Calibri"/>
              <a:ea typeface="Calibri"/>
            </a:endParaRPr>
          </a:p>
          <a:p>
            <a:pPr algn="l" defTabSz="457200">
              <a:lnSpc>
                <a:spcPct val="100000"/>
              </a:lnSpc>
              <a:spcBef>
                <a:spcPct val="0"/>
              </a:spcBef>
              <a:spcAft>
                <a:spcPct val="0"/>
              </a:spcAft>
            </a:pPr>
            <a:endParaRPr sz="900" i="1">
              <a:solidFill>
                <a:srgbClr val="000000"/>
              </a:solidFill>
              <a:latin typeface="Calibri"/>
              <a:ea typeface="Calibri"/>
            </a:endParaRPr>
          </a:p>
        </p:txBody>
      </p:sp>
      <p:sp>
        <p:nvSpPr>
          <p:cNvPr id="5" name="New shape"/>
          <p:cNvSpPr/>
          <p:nvPr/>
        </p:nvSpPr>
        <p:spPr>
          <a:xfrm>
            <a:off x="1455166" y="1197356"/>
            <a:ext cx="6477000" cy="39433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2"/>
          <a:stretch>
            <a:fillRect/>
          </a:stretch>
        </p:blipFill>
        <p:spPr>
          <a:xfrm>
            <a:off x="1455166" y="1197356"/>
            <a:ext cx="6477000" cy="3943350"/>
          </a:xfrm>
          <a:prstGeom prst="rect">
            <a:avLst/>
          </a:prstGeom>
        </p:spPr>
      </p:pic>
      <p:sp>
        <p:nvSpPr>
          <p:cNvPr id="7" name="New shape"/>
          <p:cNvSpPr/>
          <p:nvPr/>
        </p:nvSpPr>
        <p:spPr>
          <a:xfrm>
            <a:off x="2642362" y="2891282"/>
            <a:ext cx="734314" cy="27774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100">
                <a:solidFill>
                  <a:srgbClr val="FFFFFF"/>
                </a:solidFill>
                <a:latin typeface="Arial"/>
                <a:ea typeface="Arial"/>
              </a:rPr>
              <a:t>$653</a:t>
            </a:r>
          </a:p>
        </p:txBody>
      </p:sp>
      <p:sp>
        <p:nvSpPr>
          <p:cNvPr id="8" name="New shape"/>
          <p:cNvSpPr/>
          <p:nvPr/>
        </p:nvSpPr>
        <p:spPr>
          <a:xfrm>
            <a:off x="4650994" y="2689225"/>
            <a:ext cx="511937" cy="26073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FFFFFF"/>
                </a:solidFill>
                <a:latin typeface="Arial"/>
                <a:ea typeface="Arial"/>
              </a:rPr>
              <a:t>$183</a:t>
            </a:r>
          </a:p>
        </p:txBody>
      </p:sp>
      <p:sp>
        <p:nvSpPr>
          <p:cNvPr id="9" name="New shape"/>
          <p:cNvSpPr/>
          <p:nvPr/>
        </p:nvSpPr>
        <p:spPr>
          <a:xfrm>
            <a:off x="4228084" y="969010"/>
            <a:ext cx="1869567" cy="27381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i="1">
                <a:solidFill>
                  <a:srgbClr val="000000"/>
                </a:solidFill>
                <a:latin typeface="Calibri"/>
                <a:ea typeface="Calibri"/>
              </a:rPr>
              <a:t>(as of September 30, 2023)  </a:t>
            </a:r>
          </a:p>
        </p:txBody>
      </p:sp>
      <p:sp>
        <p:nvSpPr>
          <p:cNvPr id="10" name="New shape"/>
          <p:cNvSpPr/>
          <p:nvPr/>
        </p:nvSpPr>
        <p:spPr>
          <a:xfrm>
            <a:off x="3802761" y="46609"/>
            <a:ext cx="1696593" cy="19837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11" name="New shape"/>
          <p:cNvSpPr/>
          <p:nvPr/>
        </p:nvSpPr>
        <p:spPr>
          <a:xfrm>
            <a:off x="239522" y="1160526"/>
            <a:ext cx="1726438" cy="22809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200">
                <a:solidFill>
                  <a:srgbClr val="000000"/>
                </a:solidFill>
                <a:latin typeface="Calibri"/>
                <a:ea typeface="Calibri"/>
              </a:rPr>
              <a:t>(dollars in millions)</a:t>
            </a:r>
          </a:p>
        </p:txBody>
      </p:sp>
      <p:sp>
        <p:nvSpPr>
          <p:cNvPr id="12" name="New shape"/>
          <p:cNvSpPr/>
          <p:nvPr/>
        </p:nvSpPr>
        <p:spPr>
          <a:xfrm>
            <a:off x="2543175" y="5200269"/>
            <a:ext cx="2979039" cy="28778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a:solidFill>
                  <a:srgbClr val="026DCE"/>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Regulatory Minimums</a:t>
            </a:r>
            <a:r>
              <a:rPr sz="1000">
                <a:solidFill>
                  <a:srgbClr val="6D6D6D"/>
                </a:solidFill>
                <a:latin typeface="Arial"/>
                <a:ea typeface="Arial"/>
              </a:rPr>
              <a:t>  </a:t>
            </a:r>
            <a:r>
              <a:rPr sz="1000">
                <a:solidFill>
                  <a:srgbClr val="6D6D6D"/>
                </a:solidFill>
                <a:latin typeface="Calibri"/>
                <a:ea typeface="Calibri"/>
              </a:rPr>
              <a:t> </a:t>
            </a:r>
            <a:r>
              <a:rPr sz="1000">
                <a:solidFill>
                  <a:srgbClr val="000000"/>
                </a:solidFill>
                <a:latin typeface="Calibri"/>
                <a:ea typeface="Calibri"/>
              </a:rPr>
              <a:t>      </a:t>
            </a:r>
            <a:r>
              <a:rPr sz="1000">
                <a:solidFill>
                  <a:srgbClr val="339900"/>
                </a:solidFill>
                <a:latin typeface="Wingdings"/>
                <a:ea typeface="Wingdings"/>
              </a:rPr>
              <a:t>n</a:t>
            </a:r>
            <a:r>
              <a:rPr sz="1000">
                <a:solidFill>
                  <a:srgbClr val="000000"/>
                </a:solidFill>
                <a:latin typeface="Calibri"/>
                <a:ea typeface="Calibri"/>
              </a:rPr>
              <a:t> </a:t>
            </a:r>
            <a:r>
              <a:rPr sz="1200">
                <a:solidFill>
                  <a:srgbClr val="6D6D6D"/>
                </a:solidFill>
                <a:latin typeface="Calibri"/>
                <a:ea typeface="Calibri"/>
              </a:rPr>
              <a:t>Excess</a:t>
            </a:r>
            <a:r>
              <a:rPr sz="1200" baseline="30000">
                <a:solidFill>
                  <a:srgbClr val="6D6D6D"/>
                </a:solidFill>
                <a:latin typeface="Calibri"/>
                <a:ea typeface="Calibri"/>
              </a:rPr>
              <a:t>(2)</a:t>
            </a:r>
          </a:p>
        </p:txBody>
      </p:sp>
      <p:sp>
        <p:nvSpPr>
          <p:cNvPr id="13" name="New shape"/>
          <p:cNvSpPr/>
          <p:nvPr/>
        </p:nvSpPr>
        <p:spPr>
          <a:xfrm>
            <a:off x="5735955" y="1388618"/>
            <a:ext cx="287655" cy="366585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r>
              <a:rPr sz="1800">
                <a:solidFill>
                  <a:srgbClr val="6D6D6D"/>
                </a:solidFill>
                <a:latin typeface="Calibri"/>
                <a:ea typeface="Calibri"/>
              </a:rPr>
              <a:t>|</a:t>
            </a:r>
          </a:p>
          <a:p>
            <a:pPr algn="l" defTabSz="457200">
              <a:lnSpc>
                <a:spcPct val="100000"/>
              </a:lnSpc>
              <a:spcBef>
                <a:spcPct val="0"/>
              </a:spcBef>
              <a:spcAft>
                <a:spcPct val="0"/>
              </a:spcAft>
            </a:pPr>
            <a:endParaRPr sz="1800">
              <a:solidFill>
                <a:srgbClr val="000000"/>
              </a:solidFill>
              <a:latin typeface="Calibri"/>
              <a:ea typeface="Calibri"/>
            </a:endParaRPr>
          </a:p>
        </p:txBody>
      </p:sp>
      <p:sp>
        <p:nvSpPr>
          <p:cNvPr id="14" name="New shape"/>
          <p:cNvSpPr/>
          <p:nvPr/>
        </p:nvSpPr>
        <p:spPr>
          <a:xfrm>
            <a:off x="2342261" y="5027168"/>
            <a:ext cx="5248656" cy="3602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100">
                <a:solidFill>
                  <a:srgbClr val="6D6D6D"/>
                </a:solidFill>
                <a:latin typeface="Times New Roman"/>
                <a:ea typeface="Times New Roman"/>
              </a:rPr>
              <a:t> </a:t>
            </a:r>
            <a:r>
              <a:rPr sz="1200">
                <a:solidFill>
                  <a:srgbClr val="6D6D6D"/>
                </a:solidFill>
                <a:latin typeface="Calibri"/>
                <a:ea typeface="Calibri"/>
              </a:rPr>
              <a:t>Tier 1 Leverage</a:t>
            </a:r>
            <a:r>
              <a:rPr sz="1200" baseline="30000">
                <a:solidFill>
                  <a:srgbClr val="6D6D6D"/>
                </a:solidFill>
                <a:latin typeface="Calibri"/>
                <a:ea typeface="Calibri"/>
              </a:rPr>
              <a:t>(3)</a:t>
            </a:r>
            <a:r>
              <a:rPr sz="1200">
                <a:solidFill>
                  <a:srgbClr val="6D6D6D"/>
                </a:solidFill>
                <a:latin typeface="Calibri"/>
                <a:ea typeface="Calibri"/>
              </a:rPr>
              <a:t>                                CE Tier 1</a:t>
            </a:r>
            <a:r>
              <a:rPr sz="1200" baseline="30000">
                <a:solidFill>
                  <a:srgbClr val="6D6D6D"/>
                </a:solidFill>
                <a:latin typeface="Calibri"/>
                <a:ea typeface="Calibri"/>
              </a:rPr>
              <a:t>(3)</a:t>
            </a:r>
            <a:r>
              <a:rPr sz="1200">
                <a:solidFill>
                  <a:srgbClr val="6D6D6D"/>
                </a:solidFill>
                <a:latin typeface="Calibri"/>
                <a:ea typeface="Calibri"/>
              </a:rPr>
              <a:t>                                        TCE</a:t>
            </a:r>
            <a:r>
              <a:rPr sz="1200" baseline="30000">
                <a:solidFill>
                  <a:srgbClr val="6D6D6D"/>
                </a:solidFill>
                <a:latin typeface="Calibri"/>
                <a:ea typeface="Calibri"/>
              </a:rPr>
              <a:t>(4)</a:t>
            </a:r>
          </a:p>
        </p:txBody>
      </p:sp>
      <p:sp>
        <p:nvSpPr>
          <p:cNvPr id="15" name="New shape"/>
          <p:cNvSpPr/>
          <p:nvPr/>
        </p:nvSpPr>
        <p:spPr>
          <a:xfrm>
            <a:off x="1580769" y="6415532"/>
            <a:ext cx="7064375" cy="3175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800" i="1" baseline="30000">
              <a:solidFill>
                <a:srgbClr val="000000"/>
              </a:solidFill>
              <a:latin typeface="Calibri"/>
              <a:ea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61087" y="1108710"/>
            <a:ext cx="9021953" cy="410324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61087" y="1108710"/>
            <a:ext cx="9021953" cy="4103243"/>
          </a:xfrm>
          <a:prstGeom prst="rect">
            <a:avLst/>
          </a:prstGeom>
        </p:spPr>
      </p:pic>
      <p:sp>
        <p:nvSpPr>
          <p:cNvPr id="4" name="New shape"/>
          <p:cNvSpPr/>
          <p:nvPr/>
        </p:nvSpPr>
        <p:spPr>
          <a:xfrm>
            <a:off x="241046" y="67310"/>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800" b="1">
                <a:solidFill>
                  <a:srgbClr val="00497F"/>
                </a:solidFill>
                <a:latin typeface="Arial"/>
                <a:ea typeface="Arial"/>
              </a:rPr>
              <a:t>A COMMITTED AND HEALTHY LIQUIDITY PROFILE WITH SIGNIFICANT COVERAGE</a:t>
            </a:r>
          </a:p>
        </p:txBody>
      </p:sp>
      <p:sp>
        <p:nvSpPr>
          <p:cNvPr id="5"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5D053D59-27DE-4FA1-8A51-8BD8CAC5BE41}" type="slidenum">
              <a:rPr sz="1200">
                <a:solidFill>
                  <a:srgbClr val="FFFFFF"/>
                </a:solidFill>
                <a:latin typeface="Arial"/>
                <a:ea typeface="Arial"/>
              </a:rPr>
              <a:t>14</a:t>
            </a:fld>
            <a:endParaRPr sz="1200">
              <a:solidFill>
                <a:srgbClr val="FFFFFF"/>
              </a:solidFill>
              <a:latin typeface="Arial"/>
              <a:ea typeface="Arial"/>
            </a:endParaRPr>
          </a:p>
        </p:txBody>
      </p:sp>
      <p:sp>
        <p:nvSpPr>
          <p:cNvPr id="6" name="New shape"/>
          <p:cNvSpPr/>
          <p:nvPr/>
        </p:nvSpPr>
        <p:spPr>
          <a:xfrm>
            <a:off x="1312164" y="6299073"/>
            <a:ext cx="7346442" cy="55892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1312164" y="6299073"/>
            <a:ext cx="7346442" cy="558927"/>
          </a:xfrm>
          <a:prstGeom prst="rect">
            <a:avLst/>
          </a:prstGeom>
        </p:spPr>
      </p:pic>
      <p:sp>
        <p:nvSpPr>
          <p:cNvPr id="8" name="New shape"/>
          <p:cNvSpPr/>
          <p:nvPr/>
        </p:nvSpPr>
        <p:spPr>
          <a:xfrm>
            <a:off x="4751070" y="5131054"/>
            <a:ext cx="4269613" cy="11240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4751070" y="5131054"/>
            <a:ext cx="4269613" cy="1124077"/>
          </a:xfrm>
          <a:prstGeom prst="rect">
            <a:avLst/>
          </a:prstGeom>
        </p:spPr>
      </p:pic>
      <p:sp>
        <p:nvSpPr>
          <p:cNvPr id="10" name="New shape"/>
          <p:cNvSpPr/>
          <p:nvPr/>
        </p:nvSpPr>
        <p:spPr>
          <a:xfrm>
            <a:off x="241046" y="5222367"/>
            <a:ext cx="4501388" cy="94157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241046" y="5222367"/>
            <a:ext cx="4501388" cy="941578"/>
          </a:xfrm>
          <a:prstGeom prst="rect">
            <a:avLst/>
          </a:prstGeom>
        </p:spPr>
      </p:pic>
      <p:sp>
        <p:nvSpPr>
          <p:cNvPr id="12" name="New shape"/>
          <p:cNvSpPr/>
          <p:nvPr/>
        </p:nvSpPr>
        <p:spPr>
          <a:xfrm>
            <a:off x="4751070" y="1454912"/>
            <a:ext cx="1541145" cy="2246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900">
                <a:solidFill>
                  <a:srgbClr val="000000"/>
                </a:solidFill>
                <a:latin typeface="Arial"/>
                <a:ea typeface="Arial"/>
              </a:rPr>
              <a:t>(dollars in thousands)</a:t>
            </a:r>
          </a:p>
        </p:txBody>
      </p:sp>
      <p:sp>
        <p:nvSpPr>
          <p:cNvPr id="13" name="New shape"/>
          <p:cNvSpPr/>
          <p:nvPr/>
        </p:nvSpPr>
        <p:spPr>
          <a:xfrm>
            <a:off x="79121" y="1454912"/>
            <a:ext cx="1541145" cy="2246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900">
                <a:solidFill>
                  <a:srgbClr val="000000"/>
                </a:solidFill>
                <a:latin typeface="Arial"/>
                <a:ea typeface="Arial"/>
              </a:rPr>
              <a:t>(dollars in thousands)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442595" y="206883"/>
            <a:ext cx="8085709"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3200" b="1">
                <a:solidFill>
                  <a:srgbClr val="00497F"/>
                </a:solidFill>
                <a:latin typeface="Arial"/>
                <a:ea typeface="Arial"/>
              </a:rPr>
              <a:t>2023 OUTLOOK</a:t>
            </a:r>
            <a:r>
              <a:rPr sz="3200" b="1" baseline="30000">
                <a:solidFill>
                  <a:srgbClr val="00497F"/>
                </a:solidFill>
                <a:latin typeface="Arial"/>
                <a:ea typeface="Arial"/>
              </a:rPr>
              <a:t>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4E251F2B-2536-4D2A-9093-32DFC8C71640}" type="slidenum">
              <a:rPr sz="1200">
                <a:solidFill>
                  <a:srgbClr val="FFFFFF"/>
                </a:solidFill>
                <a:latin typeface="Arial"/>
                <a:ea typeface="Arial"/>
              </a:rPr>
              <a:t>15</a:t>
            </a:fld>
            <a:endParaRPr sz="1200">
              <a:solidFill>
                <a:srgbClr val="FFFFFF"/>
              </a:solidFill>
              <a:latin typeface="Arial"/>
              <a:ea typeface="Arial"/>
            </a:endParaRPr>
          </a:p>
        </p:txBody>
      </p:sp>
      <p:sp>
        <p:nvSpPr>
          <p:cNvPr id="4" name="New shape"/>
          <p:cNvSpPr/>
          <p:nvPr/>
        </p:nvSpPr>
        <p:spPr>
          <a:xfrm>
            <a:off x="484251" y="1121029"/>
            <a:ext cx="7887970" cy="451408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u="sng">
                <a:solidFill>
                  <a:srgbClr val="000000"/>
                </a:solidFill>
                <a:latin typeface="Calibri"/>
                <a:ea typeface="Calibri"/>
              </a:rPr>
              <a:t>Net interest income</a:t>
            </a:r>
            <a:r>
              <a:rPr sz="2200">
                <a:solidFill>
                  <a:srgbClr val="000000"/>
                </a:solidFill>
                <a:latin typeface="Calibri"/>
                <a:ea typeface="Calibri"/>
              </a:rPr>
              <a:t>:     			$845 - $855 million</a:t>
            </a:r>
            <a:r>
              <a:rPr sz="1600" baseline="30000">
                <a:solidFill>
                  <a:srgbClr val="000000"/>
                </a:solidFill>
                <a:latin typeface="Calibri"/>
                <a:ea typeface="Calibri"/>
              </a:rPr>
              <a:t>(1)</a:t>
            </a:r>
            <a:r>
              <a:rPr sz="1600">
                <a:solidFill>
                  <a:srgbClr val="000000"/>
                </a:solidFill>
                <a:latin typeface="Calibri"/>
                <a:ea typeface="Calibri"/>
              </a:rPr>
              <a:t> </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income</a:t>
            </a:r>
            <a:r>
              <a:rPr sz="2200">
                <a:solidFill>
                  <a:srgbClr val="000000"/>
                </a:solidFill>
                <a:latin typeface="Calibri"/>
                <a:ea typeface="Calibri"/>
              </a:rPr>
              <a:t>:    			$220 - $230 million</a:t>
            </a:r>
            <a:r>
              <a:rPr sz="1600" baseline="30000">
                <a:solidFill>
                  <a:srgbClr val="000000"/>
                </a:solidFill>
                <a:latin typeface="Calibri"/>
                <a:ea typeface="Calibri"/>
              </a:rPr>
              <a:t>(2)</a:t>
            </a:r>
          </a:p>
          <a:p>
            <a:pPr algn="l" defTabSz="457200">
              <a:lnSpc>
                <a:spcPct val="100000"/>
              </a:lnSpc>
              <a:spcBef>
                <a:spcPct val="0"/>
              </a:spcBef>
              <a:spcAft>
                <a:spcPct val="0"/>
              </a:spcAft>
            </a:pPr>
            <a:endParaRPr sz="1600" baseline="30000">
              <a:solidFill>
                <a:srgbClr val="000000"/>
              </a:solidFill>
              <a:latin typeface="Calibri"/>
              <a:ea typeface="Calibri"/>
            </a:endParaRPr>
          </a:p>
          <a:p>
            <a:pPr algn="l" defTabSz="457200">
              <a:lnSpc>
                <a:spcPct val="100000"/>
              </a:lnSpc>
              <a:spcBef>
                <a:spcPct val="0"/>
              </a:spcBef>
              <a:spcAft>
                <a:spcPct val="0"/>
              </a:spcAft>
            </a:pPr>
            <a:r>
              <a:rPr sz="2200" b="1" u="sng">
                <a:solidFill>
                  <a:srgbClr val="000000"/>
                </a:solidFill>
                <a:latin typeface="Calibri"/>
                <a:ea typeface="Calibri"/>
              </a:rPr>
              <a:t>Provision for credit losses</a:t>
            </a:r>
            <a:r>
              <a:rPr sz="2200" u="sng">
                <a:solidFill>
                  <a:srgbClr val="000000"/>
                </a:solidFill>
                <a:latin typeface="Calibri"/>
                <a:ea typeface="Calibri"/>
              </a:rPr>
              <a:t>:</a:t>
            </a:r>
            <a:r>
              <a:rPr sz="2200" b="1">
                <a:solidFill>
                  <a:srgbClr val="000000"/>
                </a:solidFill>
                <a:latin typeface="Calibri"/>
                <a:ea typeface="Calibri"/>
              </a:rPr>
              <a:t>		</a:t>
            </a:r>
            <a:r>
              <a:rPr sz="2200">
                <a:solidFill>
                  <a:srgbClr val="000000"/>
                </a:solidFill>
                <a:latin typeface="Calibri"/>
                <a:ea typeface="Calibri"/>
              </a:rPr>
              <a:t>$55 - $65 million</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Non-interest expense</a:t>
            </a:r>
            <a:r>
              <a:rPr sz="2200">
                <a:solidFill>
                  <a:srgbClr val="000000"/>
                </a:solidFill>
                <a:latin typeface="Calibri"/>
                <a:ea typeface="Calibri"/>
              </a:rPr>
              <a:t>:  			$665 million +/-</a:t>
            </a:r>
            <a:r>
              <a:rPr sz="1600" baseline="30000">
                <a:solidFill>
                  <a:srgbClr val="000000"/>
                </a:solidFill>
                <a:latin typeface="Calibri"/>
                <a:ea typeface="Calibri"/>
              </a:rPr>
              <a:t>(3)</a:t>
            </a:r>
          </a:p>
          <a:p>
            <a:pPr algn="l" defTabSz="457200">
              <a:lnSpc>
                <a:spcPct val="100000"/>
              </a:lnSpc>
              <a:spcBef>
                <a:spcPct val="0"/>
              </a:spcBef>
              <a:spcAft>
                <a:spcPct val="0"/>
              </a:spcAft>
            </a:pPr>
            <a:r>
              <a:rPr sz="1600">
                <a:solidFill>
                  <a:srgbClr val="000000"/>
                </a:solidFill>
                <a:latin typeface="Calibri"/>
                <a:ea typeface="Calibri"/>
              </a:rPr>
              <a:t> </a:t>
            </a:r>
          </a:p>
          <a:p>
            <a:pPr algn="l" defTabSz="457200">
              <a:lnSpc>
                <a:spcPct val="100000"/>
              </a:lnSpc>
              <a:spcBef>
                <a:spcPct val="0"/>
              </a:spcBef>
              <a:spcAft>
                <a:spcPct val="0"/>
              </a:spcAft>
            </a:pPr>
            <a:r>
              <a:rPr sz="2200" b="1" u="sng">
                <a:solidFill>
                  <a:srgbClr val="000000"/>
                </a:solidFill>
                <a:latin typeface="Calibri"/>
                <a:ea typeface="Calibri"/>
              </a:rPr>
              <a:t>Effective tax rate</a:t>
            </a:r>
            <a:r>
              <a:rPr sz="2200">
                <a:solidFill>
                  <a:srgbClr val="000000"/>
                </a:solidFill>
                <a:latin typeface="Calibri"/>
                <a:ea typeface="Calibri"/>
              </a:rPr>
              <a:t>:       		 	 17.5% +/-</a:t>
            </a: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18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a:p>
            <a:pPr algn="l" defTabSz="457200">
              <a:lnSpc>
                <a:spcPct val="100000"/>
              </a:lnSpc>
              <a:spcBef>
                <a:spcPct val="0"/>
              </a:spcBef>
              <a:spcAft>
                <a:spcPct val="0"/>
              </a:spcAft>
            </a:pPr>
            <a:endParaRPr sz="2200">
              <a:solidFill>
                <a:srgbClr val="000000"/>
              </a:solidFill>
              <a:latin typeface="Calibri"/>
              <a:ea typeface="Calibri"/>
            </a:endParaRPr>
          </a:p>
        </p:txBody>
      </p:sp>
      <p:sp>
        <p:nvSpPr>
          <p:cNvPr id="5" name="New shape"/>
          <p:cNvSpPr/>
          <p:nvPr/>
        </p:nvSpPr>
        <p:spPr>
          <a:xfrm>
            <a:off x="643001" y="5537073"/>
            <a:ext cx="7684897" cy="73952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000" baseline="30000">
                <a:solidFill>
                  <a:srgbClr val="000000"/>
                </a:solidFill>
                <a:latin typeface="Calibri"/>
                <a:ea typeface="Calibri"/>
              </a:rPr>
              <a:t>(1)</a:t>
            </a:r>
            <a:r>
              <a:rPr sz="1000">
                <a:solidFill>
                  <a:srgbClr val="000000"/>
                </a:solidFill>
                <a:latin typeface="Calibri"/>
                <a:ea typeface="Calibri"/>
              </a:rPr>
              <a:t> Assumes Fed Funds Rate increase of 25 bps in November 2023. Updated as of 3Q23, previously: $830 - $840 million.</a:t>
            </a:r>
          </a:p>
          <a:p>
            <a:pPr algn="just" defTabSz="457200">
              <a:lnSpc>
                <a:spcPct val="100000"/>
              </a:lnSpc>
              <a:spcBef>
                <a:spcPct val="0"/>
              </a:spcBef>
              <a:spcAft>
                <a:spcPct val="0"/>
              </a:spcAft>
            </a:pPr>
            <a:r>
              <a:rPr sz="1000" baseline="30000">
                <a:solidFill>
                  <a:srgbClr val="000000"/>
                </a:solidFill>
                <a:latin typeface="Calibri"/>
                <a:ea typeface="Calibri"/>
              </a:rPr>
              <a:t>(2)</a:t>
            </a:r>
            <a:r>
              <a:rPr sz="1000">
                <a:solidFill>
                  <a:srgbClr val="000000"/>
                </a:solidFill>
                <a:latin typeface="Calibri"/>
                <a:ea typeface="Calibri"/>
              </a:rPr>
              <a:t> Excludes investment securities gains and the 3Q23 market valuation amount for the movement related to our commercial customer swap   </a:t>
            </a:r>
          </a:p>
          <a:p>
            <a:pPr algn="just" defTabSz="457200">
              <a:lnSpc>
                <a:spcPct val="100000"/>
              </a:lnSpc>
              <a:spcBef>
                <a:spcPct val="0"/>
              </a:spcBef>
              <a:spcAft>
                <a:spcPct val="0"/>
              </a:spcAft>
            </a:pPr>
            <a:r>
              <a:rPr sz="1000">
                <a:solidFill>
                  <a:srgbClr val="000000"/>
                </a:solidFill>
                <a:latin typeface="Calibri"/>
                <a:ea typeface="Calibri"/>
              </a:rPr>
              <a:t>    program. </a:t>
            </a:r>
          </a:p>
          <a:p>
            <a:pPr algn="just" defTabSz="457200">
              <a:lnSpc>
                <a:spcPct val="100000"/>
              </a:lnSpc>
              <a:spcBef>
                <a:spcPct val="0"/>
              </a:spcBef>
              <a:spcAft>
                <a:spcPct val="0"/>
              </a:spcAft>
            </a:pPr>
            <a:r>
              <a:rPr sz="1000" baseline="30000">
                <a:solidFill>
                  <a:srgbClr val="000000"/>
                </a:solidFill>
                <a:latin typeface="Calibri"/>
                <a:ea typeface="Calibri"/>
              </a:rPr>
              <a:t>(3)</a:t>
            </a:r>
            <a:r>
              <a:rPr sz="1000">
                <a:solidFill>
                  <a:srgbClr val="000000"/>
                </a:solidFill>
                <a:latin typeface="Calibri"/>
                <a:ea typeface="Calibri"/>
              </a:rPr>
              <a:t> Updated as of 3Q23, previously: $645 - $660 million.</a:t>
            </a:r>
          </a:p>
          <a:p>
            <a:pPr algn="just" defTabSz="457200">
              <a:lnSpc>
                <a:spcPct val="100000"/>
              </a:lnSpc>
              <a:spcBef>
                <a:spcPct val="0"/>
              </a:spcBef>
              <a:spcAft>
                <a:spcPct val="0"/>
              </a:spcAft>
            </a:pPr>
            <a:endParaRPr sz="1000" baseline="30000">
              <a:solidFill>
                <a:srgbClr val="000000"/>
              </a:solidFill>
              <a:latin typeface="Calibri"/>
              <a:ea typeface="Calibri"/>
            </a:endParaRP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a:p>
            <a:pPr algn="just" defTabSz="457200">
              <a:lnSpc>
                <a:spcPct val="100000"/>
              </a:lnSpc>
              <a:spcBef>
                <a:spcPct val="0"/>
              </a:spcBef>
              <a:spcAft>
                <a:spcPct val="0"/>
              </a:spcAft>
            </a:pPr>
            <a:endParaRPr sz="1800">
              <a:solidFill>
                <a:srgbClr val="000000"/>
              </a:solidFill>
              <a:latin typeface="Calibri"/>
              <a:ea typeface="Calibri"/>
            </a:endParaRPr>
          </a:p>
          <a:p>
            <a:pPr algn="just" defTabSz="457200">
              <a:lnSpc>
                <a:spcPct val="100000"/>
              </a:lnSpc>
              <a:spcBef>
                <a:spcPct val="0"/>
              </a:spcBef>
              <a:spcAft>
                <a:spcPct val="0"/>
              </a:spcAft>
            </a:pPr>
            <a:endParaRPr sz="1000" baseline="30000">
              <a:solidFill>
                <a:srgbClr val="000000"/>
              </a:solidFill>
              <a:latin typeface="Calibri"/>
              <a:ea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393F1B86-90C2-498B-B5E2-0A9FD4EB1FE8}" type="slidenum">
              <a:rPr sz="1200">
                <a:solidFill>
                  <a:srgbClr val="FFFFFF"/>
                </a:solidFill>
                <a:latin typeface="Arial"/>
                <a:ea typeface="Arial"/>
              </a:rPr>
              <a:t>16</a:t>
            </a:fld>
            <a:endParaRPr sz="1200">
              <a:solidFill>
                <a:srgbClr val="FFFFFF"/>
              </a:solidFill>
              <a:latin typeface="Arial"/>
              <a:ea typeface="Arial"/>
            </a:endParaRPr>
          </a:p>
        </p:txBody>
      </p:sp>
      <p:sp>
        <p:nvSpPr>
          <p:cNvPr id="4" name="New shape"/>
          <p:cNvSpPr/>
          <p:nvPr/>
        </p:nvSpPr>
        <p:spPr>
          <a:xfrm>
            <a:off x="269240" y="698500"/>
            <a:ext cx="8605520" cy="127723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ct val="0"/>
              </a:spcBef>
              <a:spcAft>
                <a:spcPct val="0"/>
              </a:spcAft>
            </a:pPr>
            <a:r>
              <a:rPr sz="1100" b="1" i="1" u="sng">
                <a:solidFill>
                  <a:srgbClr val="000000"/>
                </a:solidFill>
                <a:latin typeface="Calibri"/>
                <a:ea typeface="Calibri"/>
              </a:rPr>
              <a:t>Note</a:t>
            </a:r>
            <a:r>
              <a:rPr sz="1100">
                <a:solidFill>
                  <a:srgbClr val="000000"/>
                </a:solidFill>
                <a:latin typeface="Calibri"/>
                <a:ea typeface="Calibri"/>
              </a:rPr>
              <a:t>: </a:t>
            </a:r>
            <a:r>
              <a:rPr sz="1100" i="1">
                <a:solidFill>
                  <a:srgbClr val="000000"/>
                </a:solidFill>
                <a:latin typeface="Calibri"/>
                <a:ea typeface="Calibri"/>
              </a:rPr>
              <a:t>The Corporation has presented the following non-GAAP financial measures because it believes that these measures provide useful and comparative information to assess trends in the Corporation's results of operations and financial condition. Presentation of these non-GAAP financial measures is consistent with how the Corporation evaluates its performance internally and these non-GAAP financial measures are frequently used by securities analysts, investors and other interested parties in the evaluation of companies in the Corporation's industry. Investors should recognize that the Corporation's presentation of these non-GAAP financial measures might not be comparable to similarly-titled measures of other companies. These non-GAAP financial measures should not be considered a substitute for GAAP basis measures and the Corporation strongly encourages a review of its condensed consolidated financial statements in their entirety. </a:t>
            </a:r>
          </a:p>
        </p:txBody>
      </p:sp>
      <p:graphicFrame>
        <p:nvGraphicFramePr>
          <p:cNvPr id="5" name="New Table"/>
          <p:cNvGraphicFramePr>
            <a:graphicFrameLocks noGrp="1"/>
          </p:cNvGraphicFramePr>
          <p:nvPr/>
        </p:nvGraphicFramePr>
        <p:xfrm>
          <a:off x="1042924" y="2040763"/>
          <a:ext cx="7210425" cy="4355256"/>
        </p:xfrm>
        <a:graphic>
          <a:graphicData uri="http://schemas.openxmlformats.org/drawingml/2006/table">
            <a:tbl>
              <a:tblPr>
                <a:tableStyleId>{5C22544A-7EE6-4342-B048-85BDC9FD1C3A}</a:tableStyleId>
              </a:tblPr>
              <a:tblGrid>
                <a:gridCol w="393382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38100">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381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Times New Roman"/>
                          <a:ea typeface="Times New Roman"/>
                        </a:rPr>
                        <a:t>Operating net income available to common shareholders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47650">
                <a:tc>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$69,535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$77,045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$68,309	</a:t>
                      </a:r>
                    </a:p>
                  </a:txBody>
                  <a:tcPr marL="0" marR="9144" marT="0" marB="18288" anchor="b">
                    <a:lnL w="0"/>
                    <a:lnR w="0"/>
                    <a:lnT w="0"/>
                    <a:lnB w="0"/>
                    <a:noFill/>
                  </a:tcPr>
                </a:tc>
                <a:extLst>
                  <a:ext uri="{0D108BD9-81ED-4DB2-BD59-A6C34878D82A}">
                    <a16:rowId xmlns:a16="http://schemas.microsoft.com/office/drawing/2014/main" val="10004"/>
                  </a:ext>
                </a:extLst>
              </a:tr>
              <a:tr h="23812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912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extLst>
                  <a:ext uri="{0D108BD9-81ED-4DB2-BD59-A6C34878D82A}">
                    <a16:rowId xmlns:a16="http://schemas.microsoft.com/office/drawing/2014/main" val="10005"/>
                  </a:ext>
                </a:extLst>
              </a:tr>
              <a:tr h="247650">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7,006	</a:t>
                      </a:r>
                    </a:p>
                  </a:txBody>
                  <a:tcPr marL="0" marR="9144" marT="0" marB="18288" anchor="b">
                    <a:lnL w="0"/>
                    <a:lnR w="0"/>
                    <a:lnT w="0"/>
                    <a:lnB w="0"/>
                    <a:noFill/>
                  </a:tcPr>
                </a:tc>
                <a:extLst>
                  <a:ext uri="{0D108BD9-81ED-4DB2-BD59-A6C34878D82A}">
                    <a16:rowId xmlns:a16="http://schemas.microsoft.com/office/drawing/2014/main" val="10006"/>
                  </a:ext>
                </a:extLst>
              </a:tr>
              <a:tr h="247650">
                <a:tc>
                  <a:txBody>
                    <a:bodyPr/>
                    <a:lstStyle/>
                    <a:p>
                      <a:pPr algn="l">
                        <a:lnSpc>
                          <a:spcPct val="99600"/>
                        </a:lnSpc>
                      </a:pPr>
                      <a:r>
                        <a:rPr sz="1000">
                          <a:solidFill>
                            <a:srgbClr val="000000"/>
                          </a:solidFill>
                          <a:latin typeface="Times New Roman"/>
                          <a:ea typeface="Times New Roman"/>
                        </a:rPr>
                        <a:t>Plus: CECL Day 1 Provision expense</a:t>
                      </a:r>
                    </a:p>
                  </a:txBody>
                  <a:tcPr marL="27432" marR="27432"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7,954	</a:t>
                      </a:r>
                    </a:p>
                  </a:txBody>
                  <a:tcPr marL="0" marR="9144" marT="0" marB="18288" anchor="b">
                    <a:lnL w="0"/>
                    <a:lnR w="0"/>
                    <a:lnT w="0"/>
                    <a:lnB w="0"/>
                    <a:noFill/>
                  </a:tcPr>
                </a:tc>
                <a:extLst>
                  <a:ext uri="{0D108BD9-81ED-4DB2-BD59-A6C34878D82A}">
                    <a16:rowId xmlns:a16="http://schemas.microsoft.com/office/drawing/2014/main" val="10007"/>
                  </a:ext>
                </a:extLst>
              </a:tr>
              <a:tr h="24765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2,958	</a:t>
                      </a:r>
                    </a:p>
                  </a:txBody>
                  <a:tcPr marL="0" marR="9144" marT="0" marB="18288" anchor="b">
                    <a:lnL w="0"/>
                    <a:lnR w="0"/>
                    <a:lnT w="0"/>
                    <a:lnB w="0"/>
                    <a:noFill/>
                  </a:tcPr>
                </a:tc>
                <a:tc>
                  <a:txBody>
                    <a:bodyPr/>
                    <a:lstStyle/>
                    <a:p>
                      <a:pPr algn="r">
                        <a:lnSpc>
                          <a:spcPct val="99600"/>
                        </a:lnSpc>
                      </a:pPr>
                      <a:endParaRPr sz="1000">
                        <a:solidFill>
                          <a:srgbClr val="000000"/>
                        </a:solidFill>
                        <a:latin typeface="Times New Roman"/>
                        <a:ea typeface="Times New Roman"/>
                      </a:endParaRPr>
                    </a:p>
                  </a:txBody>
                  <a:tcPr marL="0" marR="9144" marT="0" marB="18288"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381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(714)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(192)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(3,250)</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$72,220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$77,765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$80,533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190500">
                <a:tc>
                  <a:txBody>
                    <a:bodyPr/>
                    <a:lstStyle/>
                    <a:p>
                      <a:pPr algn="l">
                        <a:lnSpc>
                          <a:spcPct val="99600"/>
                        </a:lnSpc>
                      </a:pPr>
                      <a:r>
                        <a:rPr sz="1000">
                          <a:solidFill>
                            <a:srgbClr val="000000"/>
                          </a:solidFill>
                          <a:latin typeface="Times New Roman"/>
                          <a:ea typeface="Times New Roman"/>
                        </a:rPr>
                        <a:t>Weighted average shares (diluted) (denominator)</a:t>
                      </a:r>
                    </a:p>
                  </a:txBody>
                  <a:tcPr marL="27432" marR="27432" marT="0" marB="18288"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166,023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167,191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168,781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2"/>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3"/>
                  </a:ext>
                </a:extLst>
              </a:tr>
              <a:tr h="190500">
                <a:tc>
                  <a:txBody>
                    <a:bodyPr/>
                    <a:lstStyle/>
                    <a:p>
                      <a:pPr algn="l">
                        <a:lnSpc>
                          <a:spcPct val="99600"/>
                        </a:lnSpc>
                      </a:pPr>
                      <a:r>
                        <a:rPr sz="1000">
                          <a:solidFill>
                            <a:srgbClr val="000000"/>
                          </a:solidFill>
                          <a:latin typeface="Times New Roman"/>
                          <a:ea typeface="Times New Roman"/>
                        </a:rPr>
                        <a:t>Operating net income available to common shareholders, per share (diluted)</a:t>
                      </a:r>
                    </a:p>
                  </a:txBody>
                  <a:tcPr marL="27432" marR="27432" marT="0" marB="18288"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$0.43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$0.47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$0.48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4"/>
                  </a:ext>
                </a:extLst>
              </a:tr>
              <a:tr h="8572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5"/>
                  </a:ext>
                </a:extLst>
              </a:tr>
              <a:tr h="314325">
                <a:tc gridSpan="6">
                  <a:txBody>
                    <a:bodyPr/>
                    <a:lstStyle/>
                    <a:p>
                      <a:pPr algn="l" defTabSz="457200">
                        <a:lnSpc>
                          <a:spcPct val="100000"/>
                        </a:lnSpc>
                        <a:spcBef>
                          <a:spcPct val="0"/>
                        </a:spcBef>
                        <a:spcAft>
                          <a:spcPct val="0"/>
                        </a:spcAft>
                      </a:pPr>
                      <a:r>
                        <a:rPr sz="900" baseline="30000">
                          <a:solidFill>
                            <a:srgbClr val="000000"/>
                          </a:solidFill>
                          <a:latin typeface="Times New Roman"/>
                          <a:ea typeface="Times New Roman"/>
                        </a:rPr>
                        <a:t>(1)</a:t>
                      </a:r>
                      <a:r>
                        <a:rPr sz="900">
                          <a:solidFill>
                            <a:srgbClr val="000000"/>
                          </a:solidFill>
                          <a:latin typeface="Times New Roman"/>
                          <a:ea typeface="Times New Roman"/>
                        </a:rPr>
                        <a:t> Resulting from the reference rate transition from LIBOR to SOFR in the Corporation's commercial customer interest rate swap program.</a:t>
                      </a: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6"/>
                  </a:ext>
                </a:extLst>
              </a:tr>
            </a:tbl>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8B141D87-9B7F-4BB4-B80A-FF9939DBF4E3}" type="slidenum">
              <a:rPr sz="1200">
                <a:solidFill>
                  <a:srgbClr val="FFFFFF"/>
                </a:solidFill>
                <a:latin typeface="Arial"/>
                <a:ea typeface="Arial"/>
              </a:rPr>
              <a:t>17</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229475" cy="4257925"/>
        </p:xfrm>
        <a:graphic>
          <a:graphicData uri="http://schemas.openxmlformats.org/drawingml/2006/table">
            <a:tbl>
              <a:tblPr>
                <a:tableStyleId>{5C22544A-7EE6-4342-B048-85BDC9FD1C3A}</a:tableStyleId>
              </a:tblPr>
              <a:tblGrid>
                <a:gridCol w="3952875">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0264">
                  <a:extLst>
                    <a:ext uri="{9D8B030D-6E8A-4147-A177-3AD203B41FA5}">
                      <a16:colId xmlns:a16="http://schemas.microsoft.com/office/drawing/2014/main" val="20002"/>
                    </a:ext>
                  </a:extLst>
                </a:gridCol>
                <a:gridCol w="1066800">
                  <a:extLst>
                    <a:ext uri="{9D8B030D-6E8A-4147-A177-3AD203B41FA5}">
                      <a16:colId xmlns:a16="http://schemas.microsoft.com/office/drawing/2014/main" val="20003"/>
                    </a:ext>
                  </a:extLst>
                </a:gridCol>
                <a:gridCol w="381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tblGrid>
              <a:tr h="200025">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9550">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8097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200025">
                <a:tc>
                  <a:txBody>
                    <a:bodyPr/>
                    <a:lstStyle/>
                    <a:p>
                      <a:pPr algn="l">
                        <a:lnSpc>
                          <a:spcPct val="99600"/>
                        </a:lnSpc>
                      </a:pPr>
                      <a:r>
                        <a:rPr sz="1000" b="1" u="sng">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19075">
                <a:tc>
                  <a:txBody>
                    <a:bodyPr/>
                    <a:lstStyle/>
                    <a:p>
                      <a:pPr algn="l">
                        <a:lnSpc>
                          <a:spcPct val="99600"/>
                        </a:lnSpc>
                      </a:pPr>
                      <a:r>
                        <a:rPr sz="1000">
                          <a:solidFill>
                            <a:srgbClr val="000000"/>
                          </a:solidFill>
                          <a:latin typeface="Times New Roman"/>
                          <a:ea typeface="Times New Roman"/>
                        </a:rPr>
                        <a:t>Net income</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$72,097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$79,607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$70,871	</a:t>
                      </a:r>
                    </a:p>
                  </a:txBody>
                  <a:tcPr marL="0" marR="9144" marT="0" marB="18288" anchor="b">
                    <a:lnL w="0"/>
                    <a:lnR w="0"/>
                    <a:lnT w="0"/>
                    <a:lnB w="0"/>
                    <a:noFill/>
                  </a:tcPr>
                </a:tc>
                <a:extLst>
                  <a:ext uri="{0D108BD9-81ED-4DB2-BD59-A6C34878D82A}">
                    <a16:rowId xmlns:a16="http://schemas.microsoft.com/office/drawing/2014/main" val="10004"/>
                  </a:ext>
                </a:extLst>
              </a:tr>
              <a:tr h="219075">
                <a:tc>
                  <a:txBody>
                    <a:bodyPr/>
                    <a:lstStyle/>
                    <a:p>
                      <a:pPr algn="l">
                        <a:lnSpc>
                          <a:spcPct val="99600"/>
                        </a:lnSpc>
                      </a:pPr>
                      <a:r>
                        <a:rPr sz="1000">
                          <a:solidFill>
                            <a:srgbClr val="000000"/>
                          </a:solidFill>
                          <a:latin typeface="Times New Roman"/>
                          <a:ea typeface="Times New Roman"/>
                        </a:rPr>
                        <a:t>Plus: Core deposit intangible amortization</a:t>
                      </a:r>
                    </a:p>
                  </a:txBody>
                  <a:tcPr marL="27432" marR="27432" marT="0" marB="18288"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441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912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86181" algn="l"/>
                          <a:tab pos="1023874" algn="l"/>
                        </a:tabLst>
                      </a:pPr>
                      <a:r>
                        <a:rPr sz="1000">
                          <a:solidFill>
                            <a:srgbClr val="000000"/>
                          </a:solidFill>
                          <a:latin typeface="Times New Roman"/>
                          <a:ea typeface="Times New Roman"/>
                        </a:rPr>
                        <a:t>	514	</a:t>
                      </a:r>
                    </a:p>
                  </a:txBody>
                  <a:tcPr marL="0" marR="9144" marT="0" marB="18288" anchor="b">
                    <a:lnL w="0"/>
                    <a:lnR w="0"/>
                    <a:lnT w="0"/>
                    <a:lnB w="0"/>
                    <a:noFill/>
                  </a:tcPr>
                </a:tc>
                <a:extLst>
                  <a:ext uri="{0D108BD9-81ED-4DB2-BD59-A6C34878D82A}">
                    <a16:rowId xmlns:a16="http://schemas.microsoft.com/office/drawing/2014/main" val="10005"/>
                  </a:ext>
                </a:extLst>
              </a:tr>
              <a:tr h="21907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7,006	</a:t>
                      </a:r>
                    </a:p>
                  </a:txBody>
                  <a:tcPr marL="0" marR="9144" marT="0" marB="18288" anchor="b">
                    <a:lnL w="0"/>
                    <a:lnR w="0"/>
                    <a:lnT w="0"/>
                    <a:lnB w="0"/>
                    <a:noFill/>
                  </a:tcPr>
                </a:tc>
                <a:extLst>
                  <a:ext uri="{0D108BD9-81ED-4DB2-BD59-A6C34878D82A}">
                    <a16:rowId xmlns:a16="http://schemas.microsoft.com/office/drawing/2014/main" val="10006"/>
                  </a:ext>
                </a:extLst>
              </a:tr>
              <a:tr h="219075">
                <a:tc>
                  <a:txBody>
                    <a:bodyPr/>
                    <a:lstStyle/>
                    <a:p>
                      <a:pPr algn="l">
                        <a:lnSpc>
                          <a:spcPct val="99600"/>
                        </a:lnSpc>
                      </a:pPr>
                      <a:r>
                        <a:rPr sz="1000">
                          <a:solidFill>
                            <a:srgbClr val="000000"/>
                          </a:solidFill>
                          <a:latin typeface="Times New Roman"/>
                          <a:ea typeface="Times New Roman"/>
                        </a:rPr>
                        <a:t>Plus: CECL Day 1 Provision expense</a:t>
                      </a:r>
                    </a:p>
                  </a:txBody>
                  <a:tcPr marL="27432" marR="27432" marT="0" marB="18288"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7,954	</a:t>
                      </a:r>
                    </a:p>
                  </a:txBody>
                  <a:tcPr marL="0" marR="9144" marT="0" marB="18288" anchor="b">
                    <a:lnL w="0"/>
                    <a:lnR w="0"/>
                    <a:lnT w="0"/>
                    <a:lnB w="0"/>
                    <a:noFill/>
                  </a:tcPr>
                </a:tc>
                <a:extLst>
                  <a:ext uri="{0D108BD9-81ED-4DB2-BD59-A6C34878D82A}">
                    <a16:rowId xmlns:a16="http://schemas.microsoft.com/office/drawing/2014/main" val="10007"/>
                  </a:ext>
                </a:extLst>
              </a:tr>
              <a:tr h="219075">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pPr algn="r">
                        <a:lnSpc>
                          <a:spcPct val="99600"/>
                        </a:lnSpc>
                        <a:tabLst>
                          <a:tab pos="590931" algn="l"/>
                          <a:tab pos="1023874" algn="l"/>
                        </a:tabLst>
                      </a:pPr>
                      <a:r>
                        <a:rPr sz="1000">
                          <a:solidFill>
                            <a:srgbClr val="000000"/>
                          </a:solidFill>
                          <a:latin typeface="Times New Roman"/>
                          <a:ea typeface="Times New Roman"/>
                        </a:rPr>
                        <a:t>	2,958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1907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(714)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43890" algn="l"/>
                          <a:tab pos="1023874" algn="l"/>
                        </a:tabLst>
                      </a:pPr>
                      <a:r>
                        <a:rPr sz="1000">
                          <a:solidFill>
                            <a:srgbClr val="000000"/>
                          </a:solidFill>
                          <a:latin typeface="Times New Roman"/>
                          <a:ea typeface="Times New Roman"/>
                        </a:rPr>
                        <a:t>	(192)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(3,250)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228600">
                <a:tc>
                  <a:txBody>
                    <a:bodyPr/>
                    <a:lstStyle/>
                    <a:p>
                      <a:pPr algn="l">
                        <a:lnSpc>
                          <a:spcPct val="99600"/>
                        </a:lnSpc>
                      </a:pPr>
                      <a:r>
                        <a:rPr sz="1000">
                          <a:solidFill>
                            <a:srgbClr val="000000"/>
                          </a:solidFill>
                          <a:latin typeface="Times New Roman"/>
                          <a:ea typeface="Times New Roman"/>
                        </a:rPr>
                        <a:t>Operating net income (numerator)</a:t>
                      </a:r>
                    </a:p>
                  </a:txBody>
                  <a:tcPr marL="27432" marR="27432" marT="0" marB="18288"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$74,782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$80,327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463931" algn="l"/>
                          <a:tab pos="1023874" algn="l"/>
                        </a:tabLst>
                      </a:pPr>
                      <a:r>
                        <a:rPr sz="1000">
                          <a:solidFill>
                            <a:srgbClr val="000000"/>
                          </a:solidFill>
                          <a:latin typeface="Times New Roman"/>
                          <a:ea typeface="Times New Roman"/>
                        </a:rPr>
                        <a:t>	$83,095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200025">
                <a:tc>
                  <a:txBody>
                    <a:bodyPr/>
                    <a:lstStyle/>
                    <a:p>
                      <a:pPr algn="l">
                        <a:lnSpc>
                          <a:spcPct val="99600"/>
                        </a:lnSpc>
                      </a:pPr>
                      <a:r>
                        <a:rPr sz="1000">
                          <a:solidFill>
                            <a:srgbClr val="000000"/>
                          </a:solidFill>
                          <a:latin typeface="Times New Roman"/>
                          <a:ea typeface="Times New Roman"/>
                        </a:rPr>
                        <a:t>Total average assets </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$27,377,836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$27,235,567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$26,357,095	</a:t>
                      </a:r>
                    </a:p>
                  </a:txBody>
                  <a:tcPr marL="0" marR="9144" marT="0" marB="18288" anchor="b">
                    <a:lnL w="0"/>
                    <a:lnR w="0"/>
                    <a:lnT w="0"/>
                    <a:lnB w="0"/>
                    <a:noFill/>
                  </a:tcPr>
                </a:tc>
                <a:extLst>
                  <a:ext uri="{0D108BD9-81ED-4DB2-BD59-A6C34878D82A}">
                    <a16:rowId xmlns:a16="http://schemas.microsoft.com/office/drawing/2014/main" val="10012"/>
                  </a:ext>
                </a:extLst>
              </a:tr>
              <a:tr h="200025">
                <a:tc>
                  <a:txBody>
                    <a:bodyPr/>
                    <a:lstStyle/>
                    <a:p>
                      <a:pPr algn="l">
                        <a:lnSpc>
                          <a:spcPct val="99600"/>
                        </a:lnSpc>
                      </a:pPr>
                      <a:r>
                        <a:rPr sz="1000">
                          <a:solidFill>
                            <a:srgbClr val="000000"/>
                          </a:solidFill>
                          <a:latin typeface="Times New Roman"/>
                          <a:ea typeface="Times New Roman"/>
                        </a:rPr>
                        <a:t>Less: Average net core deposit intangible</a:t>
                      </a:r>
                    </a:p>
                  </a:txBody>
                  <a:tcPr marL="27432" marR="27432" marT="0" marB="18288"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(5,548)	</a:t>
                      </a:r>
                    </a:p>
                  </a:txBody>
                  <a:tcPr marL="0" marR="9144" marT="0" marB="18288" anchor="b">
                    <a:lnL w="0"/>
                    <a:lnR w="0"/>
                    <a:lnT w="0"/>
                    <a:lnB w="12700" cmpd="sng">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9144"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(6,417)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48640" algn="l"/>
                          <a:tab pos="1023874" algn="l"/>
                        </a:tabLst>
                      </a:pPr>
                      <a:r>
                        <a:rPr sz="1000">
                          <a:solidFill>
                            <a:srgbClr val="000000"/>
                          </a:solidFill>
                          <a:latin typeface="Times New Roman"/>
                          <a:ea typeface="Times New Roman"/>
                        </a:rPr>
                        <a:t>	(8,053)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3"/>
                  </a:ext>
                </a:extLst>
              </a:tr>
              <a:tr h="190500">
                <a:tc>
                  <a:txBody>
                    <a:bodyPr/>
                    <a:lstStyle/>
                    <a:p>
                      <a:pPr algn="l">
                        <a:lnSpc>
                          <a:spcPct val="99600"/>
                        </a:lnSpc>
                      </a:pPr>
                      <a:r>
                        <a:rPr sz="1000">
                          <a:solidFill>
                            <a:srgbClr val="000000"/>
                          </a:solidFill>
                          <a:latin typeface="Times New Roman"/>
                          <a:ea typeface="Times New Roman"/>
                        </a:rPr>
                        <a:t>Total average operating assets (denominator)</a:t>
                      </a:r>
                    </a:p>
                  </a:txBody>
                  <a:tcPr marL="27432" marR="27432" marT="0" marB="18288"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$27,372,288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$27,229,150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241681" algn="l"/>
                          <a:tab pos="1023874" algn="l"/>
                        </a:tabLst>
                      </a:pPr>
                      <a:r>
                        <a:rPr sz="1000">
                          <a:solidFill>
                            <a:srgbClr val="000000"/>
                          </a:solidFill>
                          <a:latin typeface="Times New Roman"/>
                          <a:ea typeface="Times New Roman"/>
                        </a:rPr>
                        <a:t>	$26,349,042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5"/>
                  </a:ext>
                </a:extLst>
              </a:tr>
              <a:tr h="219075">
                <a:tc>
                  <a:txBody>
                    <a:bodyPr/>
                    <a:lstStyle/>
                    <a:p>
                      <a:pPr algn="l">
                        <a:lnSpc>
                          <a:spcPct val="99600"/>
                        </a:lnSpc>
                      </a:pPr>
                      <a:r>
                        <a:rPr sz="1000">
                          <a:solidFill>
                            <a:srgbClr val="000000"/>
                          </a:solidFill>
                          <a:latin typeface="Times New Roman"/>
                          <a:ea typeface="Times New Roman"/>
                        </a:rPr>
                        <a:t>Operating return on average assets</a:t>
                      </a:r>
                    </a:p>
                  </a:txBody>
                  <a:tcPr marL="27432" marR="27432" marT="0" marB="18288"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1.08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1.18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279019" algn="l"/>
                        </a:tabLst>
                      </a:pPr>
                      <a:r>
                        <a:rPr sz="1000">
                          <a:solidFill>
                            <a:srgbClr val="000000"/>
                          </a:solidFill>
                          <a:latin typeface="Times New Roman"/>
                          <a:ea typeface="Times New Roman"/>
                        </a:rPr>
                        <a:t>	1.25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6"/>
                  </a:ext>
                </a:extLst>
              </a:tr>
              <a:tr h="209550">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7"/>
                  </a:ext>
                </a:extLst>
              </a:tr>
              <a:tr h="314325">
                <a:tc gridSpan="6">
                  <a:txBody>
                    <a:bodyPr/>
                    <a:lstStyle/>
                    <a:p>
                      <a:pPr algn="l" defTabSz="457200">
                        <a:lnSpc>
                          <a:spcPct val="100000"/>
                        </a:lnSpc>
                        <a:spcBef>
                          <a:spcPct val="0"/>
                        </a:spcBef>
                        <a:spcAft>
                          <a:spcPct val="0"/>
                        </a:spcAft>
                      </a:pPr>
                      <a:r>
                        <a:rPr sz="900" baseline="30000">
                          <a:solidFill>
                            <a:srgbClr val="000000"/>
                          </a:solidFill>
                          <a:latin typeface="Times New Roman"/>
                          <a:ea typeface="Times New Roman"/>
                        </a:rPr>
                        <a:t>(1)</a:t>
                      </a:r>
                      <a:r>
                        <a:rPr sz="900">
                          <a:solidFill>
                            <a:srgbClr val="000000"/>
                          </a:solidFill>
                          <a:latin typeface="Times New Roman"/>
                          <a:ea typeface="Times New Roman"/>
                        </a:rPr>
                        <a:t> Resulting from the reference rate transition from LIBOR to SOFR in the Corporation's commercial customer interest rate swap program.</a:t>
                      </a: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8"/>
                  </a:ext>
                </a:extLst>
              </a:tr>
            </a:tbl>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25F69283-E41C-449A-AAE0-5A5678925851}" type="slidenum">
              <a:rPr sz="1200">
                <a:solidFill>
                  <a:srgbClr val="FFFFFF"/>
                </a:solidFill>
                <a:latin typeface="Arial"/>
                <a:ea typeface="Arial"/>
              </a:rPr>
              <a:t>18</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971550" y="1702562"/>
          <a:ext cx="7200900" cy="5292658"/>
        </p:xfrm>
        <a:graphic>
          <a:graphicData uri="http://schemas.openxmlformats.org/drawingml/2006/table">
            <a:tbl>
              <a:tblPr>
                <a:tableStyleId>{5C22544A-7EE6-4342-B048-85BDC9FD1C3A}</a:tableStyleId>
              </a:tblPr>
              <a:tblGrid>
                <a:gridCol w="3400425">
                  <a:extLst>
                    <a:ext uri="{9D8B030D-6E8A-4147-A177-3AD203B41FA5}">
                      <a16:colId xmlns:a16="http://schemas.microsoft.com/office/drawing/2014/main" val="20000"/>
                    </a:ext>
                  </a:extLst>
                </a:gridCol>
                <a:gridCol w="523875">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80264">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381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tblGrid>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b="1" u="sng">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extLst>
                  <a:ext uri="{0D108BD9-81ED-4DB2-BD59-A6C34878D82A}">
                    <a16:rowId xmlns:a16="http://schemas.microsoft.com/office/drawing/2014/main" val="10003"/>
                  </a:ext>
                </a:extLst>
              </a:tr>
              <a:tr h="200025">
                <a:tc gridSpan="2">
                  <a:txBody>
                    <a:bodyPr/>
                    <a:lstStyle/>
                    <a:p>
                      <a:pPr algn="l">
                        <a:lnSpc>
                          <a:spcPct val="99600"/>
                        </a:lnSpc>
                      </a:pPr>
                      <a:r>
                        <a:rPr sz="1000">
                          <a:solidFill>
                            <a:srgbClr val="000000"/>
                          </a:solidFill>
                          <a:latin typeface="Times New Roman"/>
                          <a:ea typeface="Times New Roman"/>
                        </a:rPr>
                        <a:t>Net income available to common shareholders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$69,535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$77,045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$68,309	</a:t>
                      </a:r>
                    </a:p>
                  </a:txBody>
                  <a:tcPr marL="0" marR="9144" marT="0" marB="18288" anchor="b">
                    <a:lnL w="0"/>
                    <a:lnR w="0"/>
                    <a:lnT w="0"/>
                    <a:lnB w="0"/>
                    <a:noFill/>
                  </a:tcPr>
                </a:tc>
                <a:extLst>
                  <a:ext uri="{0D108BD9-81ED-4DB2-BD59-A6C34878D82A}">
                    <a16:rowId xmlns:a16="http://schemas.microsoft.com/office/drawing/2014/main" val="10004"/>
                  </a:ext>
                </a:extLst>
              </a:tr>
              <a:tr h="209550">
                <a:tc>
                  <a:txBody>
                    <a:bodyPr/>
                    <a:lstStyle/>
                    <a:p>
                      <a:pPr algn="l">
                        <a:lnSpc>
                          <a:spcPct val="99600"/>
                        </a:lnSpc>
                      </a:pPr>
                      <a:r>
                        <a:rPr sz="1000">
                          <a:solidFill>
                            <a:srgbClr val="000000"/>
                          </a:solidFill>
                          <a:latin typeface="Times New Roman"/>
                          <a:ea typeface="Times New Roman"/>
                        </a:rPr>
                        <a:t>Plus: Intangible amortization</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601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1,072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91972" algn="l"/>
                          <a:tab pos="1023874" algn="l"/>
                        </a:tabLst>
                      </a:pPr>
                      <a:r>
                        <a:rPr sz="1000">
                          <a:solidFill>
                            <a:srgbClr val="000000"/>
                          </a:solidFill>
                          <a:latin typeface="Times New Roman"/>
                          <a:ea typeface="Times New Roman"/>
                        </a:rPr>
                        <a:t>	690	</a:t>
                      </a:r>
                    </a:p>
                  </a:txBody>
                  <a:tcPr marL="0" marR="9144" marT="0" marB="18288" anchor="b">
                    <a:lnL w="0"/>
                    <a:lnR w="0"/>
                    <a:lnT w="0"/>
                    <a:lnB w="0"/>
                    <a:noFill/>
                  </a:tcPr>
                </a:tc>
                <a:extLst>
                  <a:ext uri="{0D108BD9-81ED-4DB2-BD59-A6C34878D82A}">
                    <a16:rowId xmlns:a16="http://schemas.microsoft.com/office/drawing/2014/main" val="10005"/>
                  </a:ext>
                </a:extLst>
              </a:tr>
              <a:tr h="200025">
                <a:tc>
                  <a:txBody>
                    <a:bodyPr/>
                    <a:lstStyle/>
                    <a:p>
                      <a:pPr algn="l">
                        <a:lnSpc>
                          <a:spcPct val="99600"/>
                        </a:lnSpc>
                      </a:pPr>
                      <a:r>
                        <a:rPr sz="1000">
                          <a:solidFill>
                            <a:srgbClr val="000000"/>
                          </a:solidFill>
                          <a:latin typeface="Times New Roman"/>
                          <a:ea typeface="Times New Roman"/>
                        </a:rPr>
                        <a:t>Plus: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7,006	</a:t>
                      </a:r>
                    </a:p>
                  </a:txBody>
                  <a:tcPr marL="0" marR="9144" marT="0" marB="18288" anchor="b">
                    <a:lnL w="0"/>
                    <a:lnR w="0"/>
                    <a:lnT w="0"/>
                    <a:lnB w="0"/>
                    <a:noFill/>
                  </a:tcPr>
                </a:tc>
                <a:extLst>
                  <a:ext uri="{0D108BD9-81ED-4DB2-BD59-A6C34878D82A}">
                    <a16:rowId xmlns:a16="http://schemas.microsoft.com/office/drawing/2014/main" val="10006"/>
                  </a:ext>
                </a:extLst>
              </a:tr>
              <a:tr h="200025">
                <a:tc gridSpan="2">
                  <a:txBody>
                    <a:bodyPr/>
                    <a:lstStyle/>
                    <a:p>
                      <a:pPr algn="l">
                        <a:lnSpc>
                          <a:spcPct val="99600"/>
                        </a:lnSpc>
                      </a:pPr>
                      <a:r>
                        <a:rPr sz="1000">
                          <a:solidFill>
                            <a:srgbClr val="000000"/>
                          </a:solidFill>
                          <a:latin typeface="Times New Roman"/>
                          <a:ea typeface="Times New Roman"/>
                        </a:rPr>
                        <a:t>Plus: CECL Day 1 Provision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7,954	</a:t>
                      </a:r>
                    </a:p>
                  </a:txBody>
                  <a:tcPr marL="0" marR="9144" marT="0" marB="18288" anchor="b">
                    <a:lnL w="0"/>
                    <a:lnR w="0"/>
                    <a:lnT w="0"/>
                    <a:lnB w="0"/>
                    <a:noFill/>
                  </a:tcPr>
                </a:tc>
                <a:extLst>
                  <a:ext uri="{0D108BD9-81ED-4DB2-BD59-A6C34878D82A}">
                    <a16:rowId xmlns:a16="http://schemas.microsoft.com/office/drawing/2014/main" val="10007"/>
                  </a:ext>
                </a:extLst>
              </a:tr>
              <a:tr h="20955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696722" algn="l"/>
                          <a:tab pos="1023874" algn="l"/>
                        </a:tabLst>
                      </a:pPr>
                      <a:r>
                        <a:rPr sz="1000">
                          <a:solidFill>
                            <a:srgbClr val="000000"/>
                          </a:solidFill>
                          <a:latin typeface="Times New Roman"/>
                          <a:ea typeface="Times New Roman"/>
                        </a:rPr>
                        <a:t>	2,958	</a:t>
                      </a:r>
                    </a:p>
                  </a:txBody>
                  <a:tcPr marL="0" marR="9144" marT="0" marB="18288" anchor="b">
                    <a:lnL w="0"/>
                    <a:lnR w="0"/>
                    <a:lnT w="0"/>
                    <a:lnB w="0"/>
                    <a:noFill/>
                  </a:tcPr>
                </a:tc>
                <a:tc>
                  <a:txBody>
                    <a:bodyPr/>
                    <a:lstStyle/>
                    <a:p>
                      <a:pPr algn="l">
                        <a:lnSpc>
                          <a:spcPct val="99600"/>
                        </a:lnSpc>
                      </a:pPr>
                      <a:endParaRPr sz="1800">
                        <a:solidFill>
                          <a:srgbClr val="000000"/>
                        </a:solidFill>
                        <a:latin typeface="Calibri"/>
                        <a:ea typeface="Calibri"/>
                      </a:endParaRPr>
                    </a:p>
                  </a:txBody>
                  <a:tcPr marL="27432" marR="27432"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855472" algn="l"/>
                          <a:tab pos="1023874" algn="l"/>
                        </a:tabLst>
                      </a:pPr>
                      <a:r>
                        <a:rPr sz="1000">
                          <a:solidFill>
                            <a:srgbClr val="000000"/>
                          </a:solidFill>
                          <a:latin typeface="Times New Roman"/>
                          <a:ea typeface="Times New Roman"/>
                        </a:rPr>
                        <a:t>	—	</a:t>
                      </a:r>
                    </a:p>
                  </a:txBody>
                  <a:tcPr marL="0" marR="9144" marT="0" marB="18288" anchor="b">
                    <a:lnL w="0"/>
                    <a:lnR w="0"/>
                    <a:lnT w="0"/>
                    <a:lnB w="0"/>
                    <a:noFill/>
                  </a:tcPr>
                </a:tc>
                <a:extLst>
                  <a:ext uri="{0D108BD9-81ED-4DB2-BD59-A6C34878D82A}">
                    <a16:rowId xmlns:a16="http://schemas.microsoft.com/office/drawing/2014/main" val="10008"/>
                  </a:ext>
                </a:extLst>
              </a:tr>
              <a:tr h="209550">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(747)</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749681" algn="l"/>
                        </a:tabLst>
                      </a:pPr>
                      <a:r>
                        <a:rPr sz="1000">
                          <a:solidFill>
                            <a:srgbClr val="000000"/>
                          </a:solidFill>
                          <a:latin typeface="Times New Roman"/>
                          <a:ea typeface="Times New Roman"/>
                        </a:rPr>
                        <a:t>	(225)</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654431" algn="l"/>
                        </a:tabLst>
                      </a:pPr>
                      <a:r>
                        <a:rPr sz="1000">
                          <a:solidFill>
                            <a:srgbClr val="000000"/>
                          </a:solidFill>
                          <a:latin typeface="Times New Roman"/>
                          <a:ea typeface="Times New Roman"/>
                        </a:rPr>
                        <a:t>	(3,287)</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9"/>
                  </a:ext>
                </a:extLst>
              </a:tr>
              <a:tr h="209550">
                <a:tc gridSpan="2">
                  <a:txBody>
                    <a:bodyPr/>
                    <a:lstStyle/>
                    <a:p>
                      <a:pPr algn="l">
                        <a:lnSpc>
                          <a:spcPct val="99600"/>
                        </a:lnSpc>
                      </a:pPr>
                      <a:r>
                        <a:rPr sz="1000">
                          <a:solidFill>
                            <a:srgbClr val="000000"/>
                          </a:solidFill>
                          <a:latin typeface="Times New Roman"/>
                          <a:ea typeface="Times New Roman"/>
                        </a:rPr>
                        <a:t>Operating net income available to common shareholders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$72,347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$77,892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69722" algn="l"/>
                          <a:tab pos="1023874" algn="l"/>
                        </a:tabLst>
                      </a:pPr>
                      <a:r>
                        <a:rPr sz="1000">
                          <a:solidFill>
                            <a:srgbClr val="000000"/>
                          </a:solidFill>
                          <a:latin typeface="Times New Roman"/>
                          <a:ea typeface="Times New Roman"/>
                        </a:rPr>
                        <a:t>	$80,672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0"/>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1"/>
                  </a:ext>
                </a:extLst>
              </a:tr>
              <a:tr h="190500">
                <a:tc gridSpan="2">
                  <a:txBody>
                    <a:bodyPr/>
                    <a:lstStyle/>
                    <a:p>
                      <a:pPr algn="l">
                        <a:lnSpc>
                          <a:spcPct val="99600"/>
                        </a:lnSpc>
                      </a:pPr>
                      <a:r>
                        <a:rPr sz="1000">
                          <a:solidFill>
                            <a:srgbClr val="000000"/>
                          </a:solidFill>
                          <a:latin typeface="Times New Roman"/>
                          <a:ea typeface="Times New Roman"/>
                        </a:rPr>
                        <a:t>Average shareholders' equity</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$2,645,977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$2,647,464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410972" algn="l"/>
                          <a:tab pos="1023874" algn="l"/>
                        </a:tabLst>
                      </a:pPr>
                      <a:r>
                        <a:rPr sz="1000">
                          <a:solidFill>
                            <a:srgbClr val="000000"/>
                          </a:solidFill>
                          <a:latin typeface="Times New Roman"/>
                          <a:ea typeface="Times New Roman"/>
                        </a:rPr>
                        <a:t>	$2,604,057	</a:t>
                      </a:r>
                    </a:p>
                  </a:txBody>
                  <a:tcPr marL="0" marR="9144" marT="0" marB="18288" anchor="b">
                    <a:lnL w="0"/>
                    <a:lnR w="0"/>
                    <a:lnT w="0"/>
                    <a:lnB w="0"/>
                    <a:noFill/>
                  </a:tcPr>
                </a:tc>
                <a:extLst>
                  <a:ext uri="{0D108BD9-81ED-4DB2-BD59-A6C34878D82A}">
                    <a16:rowId xmlns:a16="http://schemas.microsoft.com/office/drawing/2014/main" val="10012"/>
                  </a:ext>
                </a:extLst>
              </a:tr>
              <a:tr h="200025">
                <a:tc>
                  <a:txBody>
                    <a:bodyPr/>
                    <a:lstStyle/>
                    <a:p>
                      <a:pPr algn="l">
                        <a:lnSpc>
                          <a:spcPct val="99600"/>
                        </a:lnSpc>
                      </a:pPr>
                      <a:r>
                        <a:rPr sz="1000">
                          <a:solidFill>
                            <a:srgbClr val="000000"/>
                          </a:solidFill>
                          <a:latin typeface="Times New Roman"/>
                          <a:ea typeface="Times New Roman"/>
                        </a:rPr>
                        <a:t>Less: Average preferred stock</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(192,878)</a:t>
                      </a:r>
                    </a:p>
                  </a:txBody>
                  <a:tcPr marL="0" marR="9144" marT="0" marB="18288" anchor="b">
                    <a:lnL w="0"/>
                    <a:lnR w="0"/>
                    <a:lnT w="0"/>
                    <a:lnB w="0"/>
                    <a:noFill/>
                  </a:tcPr>
                </a:tc>
                <a:extLst>
                  <a:ext uri="{0D108BD9-81ED-4DB2-BD59-A6C34878D82A}">
                    <a16:rowId xmlns:a16="http://schemas.microsoft.com/office/drawing/2014/main" val="10013"/>
                  </a:ext>
                </a:extLst>
              </a:tr>
              <a:tr h="209550">
                <a:tc gridSpan="2">
                  <a:txBody>
                    <a:bodyPr/>
                    <a:lstStyle/>
                    <a:p>
                      <a:pPr algn="l">
                        <a:lnSpc>
                          <a:spcPct val="99600"/>
                        </a:lnSpc>
                      </a:pPr>
                      <a:r>
                        <a:rPr sz="1000">
                          <a:solidFill>
                            <a:srgbClr val="000000"/>
                          </a:solidFill>
                          <a:latin typeface="Times New Roman"/>
                          <a:ea typeface="Times New Roman"/>
                        </a:rPr>
                        <a:t>Less: Average goodwill and intangible assets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(561,578)</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(563,146)</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521081" algn="l"/>
                        </a:tabLst>
                      </a:pPr>
                      <a:r>
                        <a:rPr sz="1000">
                          <a:solidFill>
                            <a:srgbClr val="000000"/>
                          </a:solidFill>
                          <a:latin typeface="Times New Roman"/>
                          <a:ea typeface="Times New Roman"/>
                        </a:rPr>
                        <a:t>	(562,285)</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4"/>
                  </a:ext>
                </a:extLst>
              </a:tr>
              <a:tr h="190500">
                <a:tc gridSpan="2">
                  <a:txBody>
                    <a:bodyPr/>
                    <a:lstStyle/>
                    <a:p>
                      <a:pPr algn="l">
                        <a:lnSpc>
                          <a:spcPct val="99600"/>
                        </a:lnSpc>
                      </a:pPr>
                      <a:r>
                        <a:rPr sz="1000">
                          <a:solidFill>
                            <a:srgbClr val="000000"/>
                          </a:solidFill>
                          <a:latin typeface="Times New Roman"/>
                          <a:ea typeface="Times New Roman"/>
                        </a:rPr>
                        <a:t>Average tangible common shareholders' equity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pPr>
                      <a:r>
                        <a:rPr sz="1000">
                          <a:solidFill>
                            <a:srgbClr val="000000"/>
                          </a:solidFill>
                          <a:latin typeface="Times New Roman"/>
                          <a:ea typeface="Times New Roman"/>
                        </a:rPr>
                        <a:t>$1,891,521</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$1,891,440</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$1,848,894</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5"/>
                  </a:ext>
                </a:extLst>
              </a:tr>
              <a:tr h="1238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6"/>
                  </a:ext>
                </a:extLst>
              </a:tr>
              <a:tr h="200025">
                <a:tc gridSpan="2">
                  <a:txBody>
                    <a:bodyPr/>
                    <a:lstStyle/>
                    <a:p>
                      <a:pPr algn="l">
                        <a:lnSpc>
                          <a:spcPct val="99600"/>
                        </a:lnSpc>
                      </a:pPr>
                      <a:r>
                        <a:rPr sz="1000">
                          <a:solidFill>
                            <a:srgbClr val="000000"/>
                          </a:solidFill>
                          <a:latin typeface="Times New Roman"/>
                          <a:ea typeface="Times New Roman"/>
                        </a:rPr>
                        <a:t>Return on average common shareholders' equity (tangible)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L="457200" algn="l">
                        <a:lnSpc>
                          <a:spcPct val="99600"/>
                        </a:lnSpc>
                      </a:pPr>
                      <a:r>
                        <a:rPr sz="1000">
                          <a:solidFill>
                            <a:srgbClr val="000000"/>
                          </a:solidFill>
                          <a:latin typeface="Times New Roman"/>
                          <a:ea typeface="Times New Roman"/>
                        </a:rPr>
                        <a:t>15.17 %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16.52 %</a:t>
                      </a:r>
                    </a:p>
                  </a:txBody>
                  <a:tcPr marL="27432"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L="457200" algn="l">
                        <a:lnSpc>
                          <a:spcPct val="99600"/>
                        </a:lnSpc>
                      </a:pPr>
                      <a:r>
                        <a:rPr sz="1000">
                          <a:solidFill>
                            <a:srgbClr val="000000"/>
                          </a:solidFill>
                          <a:latin typeface="Times New Roman"/>
                          <a:ea typeface="Times New Roman"/>
                        </a:rPr>
                        <a:t>17.31 %</a:t>
                      </a:r>
                    </a:p>
                  </a:txBody>
                  <a:tcPr marL="27432" marR="9144" marT="0" marB="18288" anchor="b">
                    <a:lnL w="0"/>
                    <a:lnR w="0"/>
                    <a:lnT w="0"/>
                    <a:lnB w="38100" cmpd="dbl">
                      <a:solidFill>
                        <a:srgbClr val="000000"/>
                      </a:solidFill>
                      <a:prstDash val="solid"/>
                    </a:lnB>
                    <a:noFill/>
                  </a:tcPr>
                </a:tc>
                <a:extLst>
                  <a:ext uri="{0D108BD9-81ED-4DB2-BD59-A6C34878D82A}">
                    <a16:rowId xmlns:a16="http://schemas.microsoft.com/office/drawing/2014/main" val="10017"/>
                  </a:ext>
                </a:extLst>
              </a:tr>
              <a:tr h="857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8"/>
                  </a:ext>
                </a:extLst>
              </a:tr>
              <a:tr h="314325">
                <a:tc gridSpan="7">
                  <a:txBody>
                    <a:bodyPr/>
                    <a:lstStyle/>
                    <a:p>
                      <a:pPr algn="l" defTabSz="457200">
                        <a:lnSpc>
                          <a:spcPct val="100000"/>
                        </a:lnSpc>
                        <a:spcBef>
                          <a:spcPct val="0"/>
                        </a:spcBef>
                        <a:spcAft>
                          <a:spcPct val="0"/>
                        </a:spcAft>
                      </a:pPr>
                      <a:r>
                        <a:rPr sz="900" baseline="30000">
                          <a:solidFill>
                            <a:srgbClr val="000000"/>
                          </a:solidFill>
                          <a:latin typeface="Times New Roman"/>
                          <a:ea typeface="Times New Roman"/>
                        </a:rPr>
                        <a:t>(1)</a:t>
                      </a:r>
                      <a:r>
                        <a:rPr sz="900">
                          <a:solidFill>
                            <a:srgbClr val="000000"/>
                          </a:solidFill>
                          <a:latin typeface="Times New Roman"/>
                          <a:ea typeface="Times New Roman"/>
                        </a:rPr>
                        <a:t> Resulting from the reference rate transition from LIBOR to SOFR in the Corporation's commercial customer interest rate swap program.</a:t>
                      </a: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9"/>
                  </a:ext>
                </a:extLst>
              </a:tr>
            </a:tbl>
          </a:graphicData>
        </a:graphic>
      </p:graphicFrame>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5425" y="177800"/>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2B40FD1-B931-436E-BE11-047F0D110301}" type="slidenum">
              <a:rPr sz="1200">
                <a:solidFill>
                  <a:srgbClr val="FFFFFF"/>
                </a:solidFill>
                <a:latin typeface="Arial"/>
                <a:ea typeface="Arial"/>
              </a:rPr>
              <a:t>19</a:t>
            </a:fld>
            <a:endParaRPr sz="1200">
              <a:solidFill>
                <a:srgbClr val="FFFFFF"/>
              </a:solidFill>
              <a:latin typeface="Arial"/>
              <a:ea typeface="Arial"/>
            </a:endParaRPr>
          </a:p>
        </p:txBody>
      </p:sp>
      <p:graphicFrame>
        <p:nvGraphicFramePr>
          <p:cNvPr id="4" name="New Table"/>
          <p:cNvGraphicFramePr>
            <a:graphicFrameLocks noGrp="1"/>
          </p:cNvGraphicFramePr>
          <p:nvPr/>
        </p:nvGraphicFramePr>
        <p:xfrm>
          <a:off x="1414399" y="1651127"/>
          <a:ext cx="6315075" cy="5033769"/>
        </p:xfrm>
        <a:graphic>
          <a:graphicData uri="http://schemas.openxmlformats.org/drawingml/2006/table">
            <a:tbl>
              <a:tblPr>
                <a:tableStyleId>{5C22544A-7EE6-4342-B048-85BDC9FD1C3A}</a:tableStyleId>
              </a:tblPr>
              <a:tblGrid>
                <a:gridCol w="3133725">
                  <a:extLst>
                    <a:ext uri="{9D8B030D-6E8A-4147-A177-3AD203B41FA5}">
                      <a16:colId xmlns:a16="http://schemas.microsoft.com/office/drawing/2014/main" val="20000"/>
                    </a:ext>
                  </a:extLst>
                </a:gridCol>
                <a:gridCol w="142875">
                  <a:extLst>
                    <a:ext uri="{9D8B030D-6E8A-4147-A177-3AD203B41FA5}">
                      <a16:colId xmlns:a16="http://schemas.microsoft.com/office/drawing/2014/main" val="20001"/>
                    </a:ext>
                  </a:extLst>
                </a:gridCol>
                <a:gridCol w="933450">
                  <a:extLst>
                    <a:ext uri="{9D8B030D-6E8A-4147-A177-3AD203B41FA5}">
                      <a16:colId xmlns:a16="http://schemas.microsoft.com/office/drawing/2014/main" val="20002"/>
                    </a:ext>
                  </a:extLst>
                </a:gridCol>
                <a:gridCol w="114300">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gridCol w="114300">
                  <a:extLst>
                    <a:ext uri="{9D8B030D-6E8A-4147-A177-3AD203B41FA5}">
                      <a16:colId xmlns:a16="http://schemas.microsoft.com/office/drawing/2014/main" val="20005"/>
                    </a:ext>
                  </a:extLst>
                </a:gridCol>
                <a:gridCol w="942975">
                  <a:extLst>
                    <a:ext uri="{9D8B030D-6E8A-4147-A177-3AD203B41FA5}">
                      <a16:colId xmlns:a16="http://schemas.microsoft.com/office/drawing/2014/main" val="20006"/>
                    </a:ext>
                  </a:extLst>
                </a:gridCol>
              </a:tblGrid>
              <a:tr h="180975">
                <a:tc>
                  <a:txBody>
                    <a:bodyPr/>
                    <a:lstStyle/>
                    <a:p>
                      <a:pPr algn="l">
                        <a:lnSpc>
                          <a:spcPct val="99600"/>
                        </a:lnSpc>
                      </a:pPr>
                      <a:r>
                        <a:rPr sz="1000">
                          <a:solidFill>
                            <a:srgbClr val="000000"/>
                          </a:solidFill>
                          <a:latin typeface="Calibri"/>
                          <a:ea typeface="Calibri"/>
                        </a:rPr>
                        <a:t>(dollars in thousands)</a:t>
                      </a:r>
                    </a:p>
                  </a:txBody>
                  <a:tcPr marL="27432" marR="27432" marT="0" marB="0" anchor="b">
                    <a:lnL w="0"/>
                    <a:lnR w="0"/>
                    <a:lnT w="0"/>
                    <a:lnB w="0"/>
                    <a:noFill/>
                  </a:tcPr>
                </a:tc>
                <a:tc>
                  <a:txBody>
                    <a:bodyPr/>
                    <a:lstStyle/>
                    <a:p>
                      <a:endParaRPr sz="100"/>
                    </a:p>
                  </a:txBody>
                  <a:tcPr marL="0" marR="0" marT="0" marB="0" anchor="b">
                    <a:lnL w="0"/>
                    <a:lnR w="0"/>
                    <a:lnT w="0"/>
                    <a:lnB w="0"/>
                    <a:noFill/>
                  </a:tcPr>
                </a:tc>
                <a:tc gridSpan="5">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tc hMerge="1">
                  <a:txBody>
                    <a:bodyPr/>
                    <a:lstStyle/>
                    <a:p>
                      <a:endParaRPr/>
                    </a:p>
                  </a:txBody>
                  <a:tcPr anchor="b">
                    <a:lnL w="0"/>
                    <a:lnR w="0"/>
                    <a:lnT w="0"/>
                    <a:lnB w="12700" cmpd="sng">
                      <a:solidFill>
                        <a:srgbClr val="000000"/>
                      </a:solidFill>
                      <a:prstDash val="solid"/>
                    </a:lnB>
                    <a:noFill/>
                  </a:tcPr>
                </a:tc>
                <a:extLst>
                  <a:ext uri="{0D108BD9-81ED-4DB2-BD59-A6C34878D82A}">
                    <a16:rowId xmlns:a16="http://schemas.microsoft.com/office/drawing/2014/main" val="10000"/>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Jun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extLst>
                  <a:ext uri="{0D108BD9-81ED-4DB2-BD59-A6C34878D82A}">
                    <a16:rowId xmlns:a16="http://schemas.microsoft.com/office/drawing/2014/main" val="10001"/>
                  </a:ext>
                </a:extLst>
              </a:tr>
              <a:tr h="190500">
                <a:tc gridSpan="2">
                  <a:txBody>
                    <a:bodyPr/>
                    <a:lstStyle/>
                    <a:p>
                      <a:pPr algn="l">
                        <a:lnSpc>
                          <a:spcPct val="99600"/>
                        </a:lnSpc>
                      </a:pPr>
                      <a:r>
                        <a:rPr sz="1000" b="1" u="sng">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2022</a:t>
                      </a:r>
                    </a:p>
                  </a:txBody>
                  <a:tcPr marL="27432" marR="27432" marT="0" marB="18288" anchor="b">
                    <a:lnL w="0"/>
                    <a:lnR w="0"/>
                    <a:lnT w="0"/>
                    <a:lnB w="12700" cmpd="sng">
                      <a:solidFill>
                        <a:srgbClr val="000000"/>
                      </a:solidFill>
                      <a:prstDash val="solid"/>
                    </a:lnB>
                    <a:noFill/>
                  </a:tcPr>
                </a:tc>
                <a:extLst>
                  <a:ext uri="{0D108BD9-81ED-4DB2-BD59-A6C34878D82A}">
                    <a16:rowId xmlns:a16="http://schemas.microsoft.com/office/drawing/2014/main" val="10002"/>
                  </a:ext>
                </a:extLst>
              </a:tr>
              <a:tr h="190500">
                <a:tc gridSpan="2">
                  <a:txBody>
                    <a:bodyPr/>
                    <a:lstStyle/>
                    <a:p>
                      <a:pPr algn="l">
                        <a:lnSpc>
                          <a:spcPct val="99600"/>
                        </a:lnSpc>
                      </a:pPr>
                      <a:r>
                        <a:rPr sz="1000">
                          <a:solidFill>
                            <a:srgbClr val="000000"/>
                          </a:solidFill>
                          <a:latin typeface="Times New Roman"/>
                          <a:ea typeface="Times New Roman"/>
                        </a:rPr>
                        <a:t>Non-interest expense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$171,020</a:t>
                      </a:r>
                    </a:p>
                  </a:txBody>
                  <a:tcPr marL="0"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$168,018</a:t>
                      </a:r>
                    </a:p>
                  </a:txBody>
                  <a:tcPr marL="0" marR="9144"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$169,558</a:t>
                      </a:r>
                    </a:p>
                  </a:txBody>
                  <a:tcPr marL="0" marR="9144" marT="0" marB="18288" anchor="b">
                    <a:lnL w="0"/>
                    <a:lnR w="0"/>
                    <a:lnT w="12700" cmpd="sng">
                      <a:solidFill>
                        <a:srgbClr val="000000"/>
                      </a:solidFill>
                      <a:prstDash val="solid"/>
                    </a:lnT>
                    <a:lnB w="0"/>
                    <a:noFill/>
                  </a:tcPr>
                </a:tc>
                <a:extLst>
                  <a:ext uri="{0D108BD9-81ED-4DB2-BD59-A6C34878D82A}">
                    <a16:rowId xmlns:a16="http://schemas.microsoft.com/office/drawing/2014/main" val="10003"/>
                  </a:ext>
                </a:extLst>
              </a:tr>
              <a:tr h="190500">
                <a:tc gridSpan="2">
                  <a:txBody>
                    <a:bodyPr/>
                    <a:lstStyle/>
                    <a:p>
                      <a:pPr algn="l">
                        <a:lnSpc>
                          <a:spcPct val="99600"/>
                        </a:lnSpc>
                      </a:pPr>
                      <a:r>
                        <a:rPr sz="1000">
                          <a:solidFill>
                            <a:srgbClr val="000000"/>
                          </a:solidFill>
                          <a:latin typeface="Times New Roman"/>
                          <a:ea typeface="Times New Roman"/>
                        </a:rPr>
                        <a:t>Less: Amortization of tax credit investments</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(696)</a:t>
                      </a:r>
                    </a:p>
                  </a:txBody>
                  <a:tcPr marL="0" marR="9144" marT="0" marB="18288"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Less: Merger-related expenses</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48056" algn="l"/>
                        </a:tabLst>
                      </a:pPr>
                      <a:r>
                        <a:rPr sz="1000">
                          <a:solidFill>
                            <a:srgbClr val="000000"/>
                          </a:solidFill>
                          <a:latin typeface="Times New Roman"/>
                          <a:ea typeface="Times New Roman"/>
                        </a:rPr>
                        <a:t>	(7,006)</a:t>
                      </a:r>
                    </a:p>
                  </a:txBody>
                  <a:tcPr marL="0" marR="9144" marT="0" marB="18288" anchor="b">
                    <a:lnL w="0"/>
                    <a:lnR w="0"/>
                    <a:lnT w="0"/>
                    <a:lnB w="0"/>
                    <a:noFill/>
                  </a:tcPr>
                </a:tc>
                <a:extLst>
                  <a:ext uri="{0D108BD9-81ED-4DB2-BD59-A6C34878D82A}">
                    <a16:rowId xmlns:a16="http://schemas.microsoft.com/office/drawing/2014/main" val="10005"/>
                  </a:ext>
                </a:extLst>
              </a:tr>
              <a:tr h="190500">
                <a:tc gridSpan="2">
                  <a:txBody>
                    <a:bodyPr/>
                    <a:lstStyle/>
                    <a:p>
                      <a:pPr algn="l">
                        <a:lnSpc>
                          <a:spcPct val="99600"/>
                        </a:lnSpc>
                      </a:pPr>
                      <a:r>
                        <a:rPr sz="1000">
                          <a:solidFill>
                            <a:srgbClr val="000000"/>
                          </a:solidFill>
                          <a:latin typeface="Times New Roman"/>
                          <a:ea typeface="Times New Roman"/>
                        </a:rPr>
                        <a:t>Less: Intangible amortization</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33781" algn="l"/>
                        </a:tabLst>
                      </a:pPr>
                      <a:r>
                        <a:rPr sz="1000">
                          <a:solidFill>
                            <a:srgbClr val="000000"/>
                          </a:solidFill>
                          <a:latin typeface="Times New Roman"/>
                          <a:ea typeface="Times New Roman"/>
                        </a:rPr>
                        <a:t>	(601)</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438531" algn="l"/>
                        </a:tabLst>
                      </a:pPr>
                      <a:r>
                        <a:rPr sz="1000">
                          <a:solidFill>
                            <a:srgbClr val="000000"/>
                          </a:solidFill>
                          <a:latin typeface="Times New Roman"/>
                          <a:ea typeface="Times New Roman"/>
                        </a:rPr>
                        <a:t>	(1,072)</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543306" algn="l"/>
                        </a:tabLst>
                      </a:pPr>
                      <a:r>
                        <a:rPr sz="1000">
                          <a:solidFill>
                            <a:srgbClr val="000000"/>
                          </a:solidFill>
                          <a:latin typeface="Times New Roman"/>
                          <a:ea typeface="Times New Roman"/>
                        </a:rPr>
                        <a:t>	(690)</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06"/>
                  </a:ext>
                </a:extLst>
              </a:tr>
              <a:tr h="190500">
                <a:tc gridSpan="2">
                  <a:txBody>
                    <a:bodyPr/>
                    <a:lstStyle/>
                    <a:p>
                      <a:pPr algn="l">
                        <a:lnSpc>
                          <a:spcPct val="99600"/>
                        </a:lnSpc>
                      </a:pPr>
                      <a:r>
                        <a:rPr sz="1000">
                          <a:solidFill>
                            <a:srgbClr val="000000"/>
                          </a:solidFill>
                          <a:latin typeface="Times New Roman"/>
                          <a:ea typeface="Times New Roman"/>
                        </a:rPr>
                        <a:t>Non-interest expense (numerator)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pPr>
                      <a:r>
                        <a:rPr sz="1000">
                          <a:solidFill>
                            <a:srgbClr val="000000"/>
                          </a:solidFill>
                          <a:latin typeface="Times New Roman"/>
                          <a:ea typeface="Times New Roman"/>
                        </a:rPr>
                        <a:t>$170,419</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$166,946</a:t>
                      </a:r>
                    </a:p>
                  </a:txBody>
                  <a:tcPr marL="0" marR="27432"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pPr>
                      <a:r>
                        <a:rPr sz="1000">
                          <a:solidFill>
                            <a:srgbClr val="000000"/>
                          </a:solidFill>
                          <a:latin typeface="Times New Roman"/>
                          <a:ea typeface="Times New Roman"/>
                        </a:rPr>
                        <a:t>$161,166</a:t>
                      </a:r>
                    </a:p>
                  </a:txBody>
                  <a:tcPr marL="0" marR="27432"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07"/>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08"/>
                  </a:ext>
                </a:extLst>
              </a:tr>
              <a:tr h="190500">
                <a:tc>
                  <a:txBody>
                    <a:bodyPr/>
                    <a:lstStyle/>
                    <a:p>
                      <a:pPr algn="l">
                        <a:lnSpc>
                          <a:spcPct val="99600"/>
                        </a:lnSpc>
                      </a:pPr>
                      <a:r>
                        <a:rPr sz="1000">
                          <a:solidFill>
                            <a:srgbClr val="000000"/>
                          </a:solidFill>
                          <a:latin typeface="Times New Roman"/>
                          <a:ea typeface="Times New Roman"/>
                        </a:rPr>
                        <a:t>Net interest income</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$213,842</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$212,852</a:t>
                      </a:r>
                    </a:p>
                  </a:txBody>
                  <a:tcPr marL="0" marR="27432" marT="0" marB="18288" anchor="b">
                    <a:lnL w="0"/>
                    <a:lnR w="0"/>
                    <a:lnT w="0"/>
                    <a:lnB w="0"/>
                    <a:noFill/>
                  </a:tcPr>
                </a:tc>
                <a:tc>
                  <a:txBody>
                    <a:bodyPr/>
                    <a:lstStyle/>
                    <a:p>
                      <a:endParaRPr sz="100"/>
                    </a:p>
                  </a:txBody>
                  <a:tcPr marL="0" marR="0" marT="0" marB="0" anchor="b">
                    <a:lnL w="0"/>
                    <a:lnR w="0"/>
                    <a:lnT w="0"/>
                    <a:lnB w="0"/>
                    <a:noFill/>
                  </a:tcPr>
                </a:tc>
                <a:tc>
                  <a:txBody>
                    <a:bodyPr/>
                    <a:lstStyle/>
                    <a:p>
                      <a:pPr algn="r">
                        <a:lnSpc>
                          <a:spcPct val="99600"/>
                        </a:lnSpc>
                      </a:pPr>
                      <a:r>
                        <a:rPr sz="1000">
                          <a:solidFill>
                            <a:srgbClr val="000000"/>
                          </a:solidFill>
                          <a:latin typeface="Times New Roman"/>
                          <a:ea typeface="Times New Roman"/>
                        </a:rPr>
                        <a:t>$215,582</a:t>
                      </a:r>
                    </a:p>
                  </a:txBody>
                  <a:tcPr marL="0" marR="27432" marT="0" marB="18288" anchor="b">
                    <a:lnL w="0"/>
                    <a:lnR w="0"/>
                    <a:lnT w="0"/>
                    <a:lnB w="0"/>
                    <a:noFill/>
                  </a:tcPr>
                </a:tc>
                <a:extLst>
                  <a:ext uri="{0D108BD9-81ED-4DB2-BD59-A6C34878D82A}">
                    <a16:rowId xmlns:a16="http://schemas.microsoft.com/office/drawing/2014/main" val="10009"/>
                  </a:ext>
                </a:extLst>
              </a:tr>
              <a:tr h="190500">
                <a:tc gridSpan="2">
                  <a:txBody>
                    <a:bodyPr/>
                    <a:lstStyle/>
                    <a:p>
                      <a:pPr algn="l">
                        <a:lnSpc>
                          <a:spcPct val="99600"/>
                        </a:lnSpc>
                      </a:pPr>
                      <a:r>
                        <a:rPr sz="1000">
                          <a:solidFill>
                            <a:srgbClr val="000000"/>
                          </a:solidFill>
                          <a:latin typeface="Times New Roman"/>
                          <a:ea typeface="Times New Roman"/>
                        </a:rPr>
                        <a:t>Tax equivalent adjustment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4,442</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4,405</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38988" algn="l"/>
                        </a:tabLst>
                      </a:pPr>
                      <a:r>
                        <a:rPr sz="1000">
                          <a:solidFill>
                            <a:srgbClr val="000000"/>
                          </a:solidFill>
                          <a:latin typeface="Times New Roman"/>
                          <a:ea typeface="Times New Roman"/>
                        </a:rPr>
                        <a:t>	3,970</a:t>
                      </a:r>
                    </a:p>
                  </a:txBody>
                  <a:tcPr marL="0" marR="9144" marT="0" marB="18288" anchor="b">
                    <a:lnL w="0"/>
                    <a:lnR w="0"/>
                    <a:lnT w="0"/>
                    <a:lnB w="0"/>
                    <a:noFill/>
                  </a:tcPr>
                </a:tc>
                <a:extLst>
                  <a:ext uri="{0D108BD9-81ED-4DB2-BD59-A6C34878D82A}">
                    <a16:rowId xmlns:a16="http://schemas.microsoft.com/office/drawing/2014/main" val="10010"/>
                  </a:ext>
                </a:extLst>
              </a:tr>
              <a:tr h="190500">
                <a:tc gridSpan="2">
                  <a:txBody>
                    <a:bodyPr/>
                    <a:lstStyle/>
                    <a:p>
                      <a:pPr algn="l">
                        <a:lnSpc>
                          <a:spcPct val="99600"/>
                        </a:lnSpc>
                      </a:pPr>
                      <a:r>
                        <a:rPr sz="1000">
                          <a:solidFill>
                            <a:srgbClr val="000000"/>
                          </a:solidFill>
                          <a:latin typeface="Times New Roman"/>
                          <a:ea typeface="Times New Roman"/>
                        </a:rPr>
                        <a:t>Plus: Total non-interest income</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55,961</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65963" algn="l"/>
                        </a:tabLst>
                      </a:pPr>
                      <a:r>
                        <a:rPr sz="1000">
                          <a:solidFill>
                            <a:srgbClr val="000000"/>
                          </a:solidFill>
                          <a:latin typeface="Times New Roman"/>
                          <a:ea typeface="Times New Roman"/>
                        </a:rPr>
                        <a:t>	60,585</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475488" algn="l"/>
                        </a:tabLst>
                      </a:pPr>
                      <a:r>
                        <a:rPr sz="1000">
                          <a:solidFill>
                            <a:srgbClr val="000000"/>
                          </a:solidFill>
                          <a:latin typeface="Times New Roman"/>
                          <a:ea typeface="Times New Roman"/>
                        </a:rPr>
                        <a:t>	59,162</a:t>
                      </a:r>
                    </a:p>
                  </a:txBody>
                  <a:tcPr marL="0" marR="9144" marT="0" marB="18288" anchor="b">
                    <a:lnL w="0"/>
                    <a:lnR w="0"/>
                    <a:lnT w="0"/>
                    <a:lnB w="0"/>
                    <a:noFill/>
                  </a:tcPr>
                </a:tc>
                <a:extLst>
                  <a:ext uri="{0D108BD9-81ED-4DB2-BD59-A6C34878D82A}">
                    <a16:rowId xmlns:a16="http://schemas.microsoft.com/office/drawing/2014/main" val="10011"/>
                  </a:ext>
                </a:extLst>
              </a:tr>
              <a:tr h="190500">
                <a:tc>
                  <a:txBody>
                    <a:bodyPr/>
                    <a:lstStyle/>
                    <a:p>
                      <a:pPr algn="l" defTabSz="457200">
                        <a:lnSpc>
                          <a:spcPct val="100000"/>
                        </a:lnSpc>
                        <a:spcBef>
                          <a:spcPct val="0"/>
                        </a:spcBef>
                        <a:spcAft>
                          <a:spcPct val="0"/>
                        </a:spcAft>
                      </a:pPr>
                      <a:r>
                        <a:rPr sz="1000">
                          <a:solidFill>
                            <a:srgbClr val="000000"/>
                          </a:solidFill>
                          <a:latin typeface="Times New Roman"/>
                          <a:ea typeface="Times New Roman"/>
                        </a:rPr>
                        <a:t>Plus: Interest rate derivative transition valuation</a:t>
                      </a:r>
                      <a:r>
                        <a:rPr sz="1000" baseline="30000">
                          <a:solidFill>
                            <a:srgbClr val="000000"/>
                          </a:solidFill>
                          <a:latin typeface="Times New Roman"/>
                          <a:ea typeface="Times New Roman"/>
                        </a:rPr>
                        <a:t>(1)</a:t>
                      </a:r>
                    </a:p>
                  </a:txBody>
                  <a:tcPr marL="27432" marR="27432"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529463" algn="l"/>
                        </a:tabLst>
                      </a:pPr>
                      <a:r>
                        <a:rPr sz="1000">
                          <a:solidFill>
                            <a:srgbClr val="000000"/>
                          </a:solidFill>
                          <a:latin typeface="Times New Roman"/>
                          <a:ea typeface="Times New Roman"/>
                        </a:rPr>
                        <a:t>	2,958</a:t>
                      </a:r>
                    </a:p>
                  </a:txBody>
                  <a:tcPr marL="0" marR="9144" marT="0" marB="18288" anchor="b">
                    <a:lnL w="0"/>
                    <a:lnR w="0"/>
                    <a:lnT w="0"/>
                    <a:lnB w="0"/>
                    <a:noFill/>
                  </a:tcPr>
                </a:tc>
                <a:tc>
                  <a:txBody>
                    <a:bodyPr/>
                    <a:lstStyle/>
                    <a:p>
                      <a:pPr marR="76200" algn="r">
                        <a:lnSpc>
                          <a:spcPct val="99600"/>
                        </a:lnSpc>
                      </a:pPr>
                      <a:endParaRPr sz="1000">
                        <a:solidFill>
                          <a:srgbClr val="000000"/>
                        </a:solidFill>
                        <a:latin typeface="Calibri"/>
                        <a:ea typeface="Calibri"/>
                      </a:endParaRPr>
                    </a:p>
                  </a:txBody>
                  <a:tcPr marL="0" marR="9144" marT="0" marB="0"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0"/>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a:t>
                      </a:r>
                    </a:p>
                  </a:txBody>
                  <a:tcPr marL="0" marR="9144" marT="0" marB="18288" anchor="b">
                    <a:lnL w="0"/>
                    <a:lnR w="0"/>
                    <a:lnT w="0"/>
                    <a:lnB w="0"/>
                    <a:noFill/>
                  </a:tcPr>
                </a:tc>
                <a:extLst>
                  <a:ext uri="{0D108BD9-81ED-4DB2-BD59-A6C34878D82A}">
                    <a16:rowId xmlns:a16="http://schemas.microsoft.com/office/drawing/2014/main" val="10012"/>
                  </a:ext>
                </a:extLst>
              </a:tr>
              <a:tr h="190500">
                <a:tc gridSpan="2">
                  <a:txBody>
                    <a:bodyPr/>
                    <a:lstStyle/>
                    <a:p>
                      <a:pPr algn="l">
                        <a:lnSpc>
                          <a:spcPct val="99600"/>
                        </a:lnSpc>
                      </a:pPr>
                      <a:r>
                        <a:rPr sz="1000">
                          <a:solidFill>
                            <a:srgbClr val="000000"/>
                          </a:solidFill>
                          <a:latin typeface="Times New Roman"/>
                          <a:ea typeface="Times New Roman"/>
                        </a:rPr>
                        <a:t>Less: Investment securities (gains) losses, net</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688213" algn="l"/>
                        </a:tabLst>
                      </a:pPr>
                      <a:r>
                        <a:rPr sz="1000">
                          <a:solidFill>
                            <a:srgbClr val="000000"/>
                          </a:solidFill>
                          <a:latin typeface="Times New Roman"/>
                          <a:ea typeface="Times New Roman"/>
                        </a:rPr>
                        <a:t>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751713" algn="l"/>
                        </a:tabLst>
                      </a:pPr>
                      <a:r>
                        <a:rPr sz="1000">
                          <a:solidFill>
                            <a:srgbClr val="000000"/>
                          </a:solidFill>
                          <a:latin typeface="Times New Roman"/>
                          <a:ea typeface="Times New Roman"/>
                        </a:rPr>
                        <a:t>	4</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697738" algn="l"/>
                        </a:tabLst>
                      </a:pPr>
                      <a:r>
                        <a:rPr sz="1000">
                          <a:solidFill>
                            <a:srgbClr val="000000"/>
                          </a:solidFill>
                          <a:latin typeface="Times New Roman"/>
                          <a:ea typeface="Times New Roman"/>
                        </a:rPr>
                        <a:t>	53</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3"/>
                  </a:ext>
                </a:extLst>
              </a:tr>
              <a:tr h="190500">
                <a:tc gridSpan="2">
                  <a:txBody>
                    <a:bodyPr/>
                    <a:lstStyle/>
                    <a:p>
                      <a:pPr algn="l">
                        <a:lnSpc>
                          <a:spcPct val="99600"/>
                        </a:lnSpc>
                      </a:pPr>
                      <a:r>
                        <a:rPr sz="1000">
                          <a:solidFill>
                            <a:srgbClr val="000000"/>
                          </a:solidFill>
                          <a:latin typeface="Times New Roman"/>
                          <a:ea typeface="Times New Roman"/>
                        </a:rPr>
                        <a:t>Total revenue (denominator)</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$277,203</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38963" algn="l"/>
                        </a:tabLst>
                      </a:pPr>
                      <a:r>
                        <a:rPr sz="1000">
                          <a:solidFill>
                            <a:srgbClr val="000000"/>
                          </a:solidFill>
                          <a:latin typeface="Times New Roman"/>
                          <a:ea typeface="Times New Roman"/>
                        </a:rPr>
                        <a:t>	$277,846</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marR="76200" algn="r">
                        <a:lnSpc>
                          <a:spcPct val="99600"/>
                        </a:lnSpc>
                        <a:tabLst>
                          <a:tab pos="348488" algn="l"/>
                        </a:tabLst>
                      </a:pPr>
                      <a:r>
                        <a:rPr sz="1000">
                          <a:solidFill>
                            <a:srgbClr val="000000"/>
                          </a:solidFill>
                          <a:latin typeface="Times New Roman"/>
                          <a:ea typeface="Times New Roman"/>
                        </a:rPr>
                        <a:t>	$278,767</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5"/>
                  </a:ext>
                </a:extLst>
              </a:tr>
              <a:tr h="190500">
                <a:tc gridSpan="2">
                  <a:txBody>
                    <a:bodyPr/>
                    <a:lstStyle/>
                    <a:p>
                      <a:pPr algn="l">
                        <a:lnSpc>
                          <a:spcPct val="99600"/>
                        </a:lnSpc>
                      </a:pPr>
                      <a:r>
                        <a:rPr sz="1000">
                          <a:solidFill>
                            <a:srgbClr val="000000"/>
                          </a:solidFill>
                          <a:latin typeface="Times New Roman"/>
                          <a:ea typeface="Times New Roman"/>
                        </a:rPr>
                        <a:t>Efficiency ratio</a:t>
                      </a:r>
                    </a:p>
                  </a:txBody>
                  <a:tcPr marL="27432" marR="27432" marT="0" marB="18288" anchor="b">
                    <a:lnL w="0"/>
                    <a:lnR w="0"/>
                    <a:lnT w="0"/>
                    <a:lnB w="0"/>
                    <a:noFill/>
                  </a:tcPr>
                </a:tc>
                <a:tc hMerge="1">
                  <a:txBody>
                    <a:bodyPr/>
                    <a:lstStyle/>
                    <a:p>
                      <a:endParaRPr/>
                    </a:p>
                  </a:txBody>
                  <a:tcPr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61.5%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60.1%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tc>
                  <a:txBody>
                    <a:bodyPr/>
                    <a:lstStyle/>
                    <a:p>
                      <a:pPr algn="r">
                        <a:lnSpc>
                          <a:spcPct val="99600"/>
                        </a:lnSpc>
                        <a:tabLst>
                          <a:tab pos="889" algn="l"/>
                          <a:tab pos="370332" algn="l"/>
                        </a:tabLst>
                      </a:pPr>
                      <a:r>
                        <a:rPr sz="1000">
                          <a:solidFill>
                            <a:srgbClr val="000000"/>
                          </a:solidFill>
                          <a:latin typeface="Times New Roman"/>
                          <a:ea typeface="Times New Roman"/>
                        </a:rPr>
                        <a:t>	57.8%	</a:t>
                      </a:r>
                    </a:p>
                  </a:txBody>
                  <a:tcPr marL="0" marR="9144" marT="0" marB="18288" anchor="b">
                    <a:lnL w="0"/>
                    <a:lnR w="0"/>
                    <a:lnT w="0"/>
                    <a:lnB w="38100" cmpd="dbl">
                      <a:solidFill>
                        <a:srgbClr val="000000"/>
                      </a:solidFill>
                      <a:prstDash val="solid"/>
                    </a:lnB>
                    <a:noFill/>
                  </a:tcPr>
                </a:tc>
                <a:extLst>
                  <a:ext uri="{0D108BD9-81ED-4DB2-BD59-A6C34878D82A}">
                    <a16:rowId xmlns:a16="http://schemas.microsoft.com/office/drawing/2014/main" val="10016"/>
                  </a:ext>
                </a:extLst>
              </a:tr>
              <a:tr h="190500">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extLst>
                  <a:ext uri="{0D108BD9-81ED-4DB2-BD59-A6C34878D82A}">
                    <a16:rowId xmlns:a16="http://schemas.microsoft.com/office/drawing/2014/main" val="10017"/>
                  </a:ext>
                </a:extLst>
              </a:tr>
              <a:tr h="314325">
                <a:tc gridSpan="7">
                  <a:txBody>
                    <a:bodyPr/>
                    <a:lstStyle/>
                    <a:p>
                      <a:pPr algn="l" defTabSz="457200">
                        <a:lnSpc>
                          <a:spcPct val="100000"/>
                        </a:lnSpc>
                        <a:spcBef>
                          <a:spcPct val="0"/>
                        </a:spcBef>
                        <a:spcAft>
                          <a:spcPct val="0"/>
                        </a:spcAft>
                      </a:pPr>
                      <a:r>
                        <a:rPr sz="900">
                          <a:solidFill>
                            <a:srgbClr val="000000"/>
                          </a:solidFill>
                          <a:latin typeface="Times New Roman"/>
                          <a:ea typeface="Times New Roman"/>
                        </a:rPr>
                        <a:t>    </a:t>
                      </a:r>
                      <a:r>
                        <a:rPr sz="900" baseline="30000">
                          <a:solidFill>
                            <a:srgbClr val="000000"/>
                          </a:solidFill>
                          <a:latin typeface="Times New Roman"/>
                          <a:ea typeface="Times New Roman"/>
                        </a:rPr>
                        <a:t>(1)</a:t>
                      </a:r>
                      <a:r>
                        <a:rPr sz="900">
                          <a:solidFill>
                            <a:srgbClr val="000000"/>
                          </a:solidFill>
                          <a:latin typeface="Times New Roman"/>
                          <a:ea typeface="Times New Roman"/>
                        </a:rPr>
                        <a:t> Resulting from the reference rate transition from LIBOR to SOFR in the Corporation's commercial customer interest rate swap </a:t>
                      </a:r>
                    </a:p>
                    <a:p>
                      <a:pPr algn="l" defTabSz="457200">
                        <a:lnSpc>
                          <a:spcPct val="100000"/>
                        </a:lnSpc>
                        <a:spcBef>
                          <a:spcPct val="0"/>
                        </a:spcBef>
                        <a:spcAft>
                          <a:spcPct val="0"/>
                        </a:spcAft>
                      </a:pPr>
                      <a:r>
                        <a:rPr sz="900">
                          <a:solidFill>
                            <a:srgbClr val="000000"/>
                          </a:solidFill>
                          <a:latin typeface="Times New Roman"/>
                          <a:ea typeface="Times New Roman"/>
                        </a:rPr>
                        <a:t>        program.</a:t>
                      </a:r>
                    </a:p>
                  </a:txBody>
                  <a:tcPr marL="27432" marR="27432" marT="0" marB="18288"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tc hMerge="1">
                  <a:txBody>
                    <a:bodyPr/>
                    <a:lstStyle/>
                    <a:p>
                      <a:endParaRPr/>
                    </a:p>
                  </a:txBody>
                  <a:tcPr anchor="b">
                    <a:lnL w="0"/>
                    <a:lnR w="0"/>
                    <a:lnT w="0"/>
                    <a:lnB w="0"/>
                    <a:noFill/>
                  </a:tcPr>
                </a:tc>
                <a:extLst>
                  <a:ext uri="{0D108BD9-81ED-4DB2-BD59-A6C34878D82A}">
                    <a16:rowId xmlns:a16="http://schemas.microsoft.com/office/drawing/2014/main" val="10018"/>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5321" y="715518"/>
            <a:ext cx="8727313" cy="535190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just" defTabSz="457200">
              <a:lnSpc>
                <a:spcPct val="100000"/>
              </a:lnSpc>
              <a:spcBef>
                <a:spcPts val="1000"/>
              </a:spcBef>
              <a:spcAft>
                <a:spcPct val="0"/>
              </a:spcAft>
            </a:pPr>
            <a:r>
              <a:rPr sz="1200">
                <a:solidFill>
                  <a:srgbClr val="000000"/>
                </a:solidFill>
                <a:latin typeface="Calibri"/>
                <a:ea typeface="Calibri"/>
              </a:rPr>
              <a:t>This presentation may contain forward-looking statements with respect to Fulton Financial Corporation's (the "Corporation") financial condition, results of operations and business. Do not unduly rely on forward-looking statements. Forward-looking statements can be identified by the use of words such as "may," "should," "will," "could," "estimates," "predicts," "potential," "continue," "anticipates," "believes," "plans," "expects," "future," "intends," “projects,” the negative of these terms and other comparable terminology.  These forward-looking statements may include projections of, or guidance on, the Corporation’s future financial performance, expected levels of future expenses, including future credit losses, anticipated growth strategies, descriptions of new business initiatives and anticipated trends in the Corporation’s business or financial results.  Management’s "2023 Outlook" contained herein is comprised of forward-looking statements.</a:t>
            </a:r>
          </a:p>
          <a:p>
            <a:pPr algn="just" defTabSz="457200">
              <a:lnSpc>
                <a:spcPct val="100000"/>
              </a:lnSpc>
              <a:spcBef>
                <a:spcPts val="1000"/>
              </a:spcBef>
              <a:spcAft>
                <a:spcPct val="0"/>
              </a:spcAft>
            </a:pPr>
            <a:r>
              <a:rPr sz="1200">
                <a:solidFill>
                  <a:srgbClr val="000000"/>
                </a:solidFill>
                <a:latin typeface="Calibri"/>
                <a:ea typeface="Calibri"/>
              </a:rPr>
              <a:t>Forward-looking statements are neither historical facts, nor assurance of future performance.  Instead, the statements are based on current beliefs, expectations and assumptions regarding the future of the Corporation’s business, future plans and strategies, projections, anticipated events and trends, the economy and other future conditions.  Because forward-looking statements relate to the future, they are subject to inherent uncertainties, risks and changes in circumstances that are difficult to predict and many of which are outside of the Corporation’s control, and actual results and financial condition may differ materially from those indicated in the forward-looking statements.  Therefore, you should not unduly rely on any of these forward-looking statements.  Any forward-looking statement is based only on information currently available and speaks only as of the date when made.  The Corporation undertakes no obligation, other than as required by law, to update or revise any forward-looking statements, whether as a result of new information, future events or otherwise.</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A discussion of certain risks and uncertainties affecting the Corporation, and some of the factors that could cause the Corporation’s actual results to differ materially from those described in the forward-looking statements, can be found in the sections entitled “Risk Factors” and “Management’s Discussion and Analysis of Financial Condition and Results of Operations” in the Corporation’s Annual Report on Form 10-K for the year ended December 31, 2022, Quarterly Reports on Form 10-Q for the quarters ended March 31, 2023 and June 30, 2023 and other current and periodic reports, which have been, or will be, filed with the Securities and Exchange Commission (the "SEC") and are, or will be, available in the Investor Relations section of the Corporation’s website </a:t>
            </a:r>
            <a:r>
              <a:rPr sz="1200">
                <a:solidFill>
                  <a:srgbClr val="3051F2"/>
                </a:solidFill>
                <a:latin typeface="Calibri"/>
                <a:ea typeface="Calibri"/>
              </a:rPr>
              <a:t>(</a:t>
            </a:r>
            <a:r>
              <a:rPr sz="1200" u="sng">
                <a:solidFill>
                  <a:srgbClr val="3051F2"/>
                </a:solidFill>
                <a:latin typeface="Calibri"/>
                <a:ea typeface="Calibri"/>
              </a:rPr>
              <a:t>www.fultonbank.com</a:t>
            </a:r>
            <a:r>
              <a:rPr sz="1200">
                <a:solidFill>
                  <a:srgbClr val="3051F2"/>
                </a:solidFill>
                <a:latin typeface="Calibri"/>
                <a:ea typeface="Calibri"/>
              </a:rPr>
              <a:t>)</a:t>
            </a:r>
            <a:r>
              <a:rPr sz="1200">
                <a:solidFill>
                  <a:srgbClr val="000000"/>
                </a:solidFill>
                <a:latin typeface="Calibri"/>
                <a:ea typeface="Calibri"/>
              </a:rPr>
              <a:t> and on the SEC’s website </a:t>
            </a:r>
            <a:r>
              <a:rPr sz="1200">
                <a:solidFill>
                  <a:srgbClr val="3051F2"/>
                </a:solidFill>
                <a:latin typeface="Calibri"/>
                <a:ea typeface="Calibri"/>
              </a:rPr>
              <a:t>(</a:t>
            </a:r>
            <a:r>
              <a:rPr sz="1200" u="sng">
                <a:solidFill>
                  <a:srgbClr val="3051F2"/>
                </a:solidFill>
                <a:latin typeface="Calibri"/>
                <a:ea typeface="Calibri"/>
              </a:rPr>
              <a:t>www.sec.gov</a:t>
            </a:r>
            <a:r>
              <a:rPr sz="1200">
                <a:solidFill>
                  <a:srgbClr val="3051F2"/>
                </a:solidFill>
                <a:latin typeface="Calibri"/>
                <a:ea typeface="Calibri"/>
              </a:rPr>
              <a:t>)</a:t>
            </a:r>
            <a:r>
              <a:rPr sz="1200">
                <a:solidFill>
                  <a:srgbClr val="000000"/>
                </a:solidFill>
                <a:latin typeface="Calibri"/>
                <a:ea typeface="Calibri"/>
              </a:rPr>
              <a:t>.</a:t>
            </a:r>
          </a:p>
          <a:p>
            <a:pPr algn="l" defTabSz="457200">
              <a:lnSpc>
                <a:spcPct val="100000"/>
              </a:lnSpc>
              <a:spcBef>
                <a:spcPct val="0"/>
              </a:spcBef>
              <a:spcAft>
                <a:spcPct val="0"/>
              </a:spcAft>
            </a:pPr>
            <a:endParaRPr sz="1200">
              <a:solidFill>
                <a:srgbClr val="000000"/>
              </a:solidFill>
              <a:latin typeface="Calibri"/>
              <a:ea typeface="Calibri"/>
            </a:endParaRPr>
          </a:p>
          <a:p>
            <a:pPr algn="just" defTabSz="457200">
              <a:lnSpc>
                <a:spcPct val="100000"/>
              </a:lnSpc>
              <a:spcBef>
                <a:spcPct val="0"/>
              </a:spcBef>
              <a:spcAft>
                <a:spcPct val="0"/>
              </a:spcAft>
            </a:pPr>
            <a:r>
              <a:rPr sz="1200">
                <a:solidFill>
                  <a:srgbClr val="000000"/>
                </a:solidFill>
                <a:latin typeface="Calibri"/>
                <a:ea typeface="Calibri"/>
              </a:rPr>
              <a:t>The Corporation uses certain financial measures in this presentation that have been derived by methods other than generally accepted accounting principles ("GAAP"). These non-GAAP financial measures are reconciled to the most comparable GAAP measures at the end of this presentation.</a:t>
            </a:r>
          </a:p>
          <a:p>
            <a:pPr algn="l" defTabSz="457200">
              <a:lnSpc>
                <a:spcPct val="150000"/>
              </a:lnSpc>
              <a:spcBef>
                <a:spcPts val="1000"/>
              </a:spcBef>
              <a:spcAft>
                <a:spcPct val="0"/>
              </a:spcAft>
            </a:pPr>
            <a:endParaRPr sz="1400">
              <a:solidFill>
                <a:srgbClr val="000000"/>
              </a:solidFill>
              <a:latin typeface="Arial"/>
              <a:ea typeface="Arial"/>
            </a:endParaRPr>
          </a:p>
        </p:txBody>
      </p:sp>
      <p:sp>
        <p:nvSpPr>
          <p:cNvPr id="3" name="New shape"/>
          <p:cNvSpPr/>
          <p:nvPr/>
        </p:nvSpPr>
        <p:spPr>
          <a:xfrm>
            <a:off x="919353" y="80772"/>
            <a:ext cx="8833231" cy="77431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ts val="1000"/>
              </a:spcBef>
              <a:spcAft>
                <a:spcPct val="0"/>
              </a:spcAft>
            </a:pPr>
            <a:r>
              <a:rPr sz="3200" b="1">
                <a:solidFill>
                  <a:srgbClr val="263B80"/>
                </a:solidFill>
                <a:latin typeface="Arial"/>
                <a:ea typeface="Arial"/>
              </a:rPr>
              <a:t>FORWARD-LOOKING STATEMENTS</a:t>
            </a:r>
          </a:p>
        </p:txBody>
      </p:sp>
      <p:sp>
        <p:nvSpPr>
          <p:cNvPr id="4" name="New shape"/>
          <p:cNvSpPr/>
          <p:nvPr/>
        </p:nvSpPr>
        <p:spPr>
          <a:xfrm>
            <a:off x="8641080" y="6401435"/>
            <a:ext cx="576199"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67A1BBBA-4521-45C3-B61E-88DFFBCC38B4}" type="slidenum">
              <a:rPr sz="1200">
                <a:solidFill>
                  <a:srgbClr val="FFFFFF"/>
                </a:solidFill>
                <a:latin typeface="Arial"/>
                <a:ea typeface="Arial"/>
              </a:rPr>
              <a:t>2</a:t>
            </a:fld>
            <a:endParaRPr sz="1200">
              <a:solidFill>
                <a:srgbClr val="FFFFFF"/>
              </a:solidFill>
              <a:latin typeface="Arial"/>
              <a:ea typeface="Aria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543E289C-AFD0-4A03-B5EF-C85D69BB9BD1}" type="slidenum">
              <a:rPr sz="1200">
                <a:solidFill>
                  <a:srgbClr val="FFFFFF"/>
                </a:solidFill>
                <a:latin typeface="Arial"/>
                <a:ea typeface="Arial"/>
              </a:rPr>
              <a:t>20</a:t>
            </a:fld>
            <a:endParaRPr sz="1200">
              <a:solidFill>
                <a:srgbClr val="FFFFFF"/>
              </a:solidFill>
              <a:latin typeface="Arial"/>
              <a:ea typeface="Arial"/>
            </a:endParaRPr>
          </a:p>
        </p:txBody>
      </p:sp>
      <p:graphicFrame>
        <p:nvGraphicFramePr>
          <p:cNvPr id="3" name="New Table"/>
          <p:cNvGraphicFramePr>
            <a:graphicFrameLocks noGrp="1"/>
          </p:cNvGraphicFramePr>
          <p:nvPr/>
        </p:nvGraphicFramePr>
        <p:xfrm>
          <a:off x="2228850" y="1248283"/>
          <a:ext cx="5734050" cy="4766689"/>
        </p:xfrm>
        <a:graphic>
          <a:graphicData uri="http://schemas.openxmlformats.org/drawingml/2006/table">
            <a:tbl>
              <a:tblPr>
                <a:tableStyleId>{5C22544A-7EE6-4342-B048-85BDC9FD1C3A}</a:tableStyleId>
              </a:tblPr>
              <a:tblGrid>
                <a:gridCol w="3819525">
                  <a:extLst>
                    <a:ext uri="{9D8B030D-6E8A-4147-A177-3AD203B41FA5}">
                      <a16:colId xmlns:a16="http://schemas.microsoft.com/office/drawing/2014/main" val="20000"/>
                    </a:ext>
                  </a:extLst>
                </a:gridCol>
                <a:gridCol w="1181100">
                  <a:extLst>
                    <a:ext uri="{9D8B030D-6E8A-4147-A177-3AD203B41FA5}">
                      <a16:colId xmlns:a16="http://schemas.microsoft.com/office/drawing/2014/main" val="20001"/>
                    </a:ext>
                  </a:extLst>
                </a:gridCol>
                <a:gridCol w="733425">
                  <a:extLst>
                    <a:ext uri="{9D8B030D-6E8A-4147-A177-3AD203B41FA5}">
                      <a16:colId xmlns:a16="http://schemas.microsoft.com/office/drawing/2014/main" val="20002"/>
                    </a:ext>
                  </a:extLst>
                </a:gridCol>
              </a:tblGrid>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0"/>
                  </a:ext>
                </a:extLst>
              </a:tr>
              <a:tr h="20002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Three months ended</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1"/>
                  </a:ext>
                </a:extLst>
              </a:tr>
              <a:tr h="200025">
                <a:tc>
                  <a:txBody>
                    <a:bodyPr/>
                    <a:lstStyle/>
                    <a:p>
                      <a:pPr algn="l">
                        <a:lnSpc>
                          <a:spcPct val="99600"/>
                        </a:lnSpc>
                      </a:pPr>
                      <a:r>
                        <a:rPr sz="1000">
                          <a:solidFill>
                            <a:srgbClr val="000000"/>
                          </a:solidFill>
                          <a:latin typeface="Times New Roman"/>
                          <a:ea typeface="Times New Roman"/>
                        </a:rPr>
                        <a:t>(dollars in thousands)</a:t>
                      </a:r>
                    </a:p>
                  </a:txBody>
                  <a:tcPr marL="27432" marR="27432" marT="0" marB="18288" anchor="b">
                    <a:lnL w="0"/>
                    <a:lnR w="0"/>
                    <a:lnT w="0"/>
                    <a:lnB w="0"/>
                    <a:noFill/>
                  </a:tcPr>
                </a:tc>
                <a:tc>
                  <a:txBody>
                    <a:bodyPr/>
                    <a:lstStyle/>
                    <a:p>
                      <a:pPr algn="ctr">
                        <a:lnSpc>
                          <a:spcPct val="99600"/>
                        </a:lnSpc>
                      </a:pPr>
                      <a:r>
                        <a:rPr sz="1000" b="1">
                          <a:solidFill>
                            <a:srgbClr val="000000"/>
                          </a:solidFill>
                          <a:latin typeface="Times New Roman"/>
                          <a:ea typeface="Times New Roman"/>
                        </a:rPr>
                        <a:t>Sep 30</a:t>
                      </a:r>
                    </a:p>
                  </a:txBody>
                  <a:tcPr marL="27432" marR="27432" marT="0" marB="18288"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2"/>
                  </a:ext>
                </a:extLst>
              </a:tr>
              <a:tr h="200025">
                <a:tc>
                  <a:txBody>
                    <a:bodyPr/>
                    <a:lstStyle/>
                    <a:p>
                      <a:endParaRPr sz="100"/>
                    </a:p>
                  </a:txBody>
                  <a:tcPr marL="0" marR="0" marT="0" marB="0" anchor="b">
                    <a:lnL w="0"/>
                    <a:lnR w="0"/>
                    <a:lnT w="0"/>
                    <a:lnB w="0"/>
                    <a:noFill/>
                  </a:tcPr>
                </a:tc>
                <a:tc>
                  <a:txBody>
                    <a:bodyPr/>
                    <a:lstStyle/>
                    <a:p>
                      <a:pPr algn="ctr">
                        <a:lnSpc>
                          <a:spcPct val="99600"/>
                        </a:lnSpc>
                      </a:pPr>
                      <a:r>
                        <a:rPr sz="1000" b="1">
                          <a:solidFill>
                            <a:srgbClr val="000000"/>
                          </a:solidFill>
                          <a:latin typeface="Times New Roman"/>
                          <a:ea typeface="Times New Roman"/>
                        </a:rPr>
                        <a:t>2023</a:t>
                      </a:r>
                    </a:p>
                  </a:txBody>
                  <a:tcPr marL="27432" marR="27432"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3"/>
                  </a:ext>
                </a:extLst>
              </a:tr>
              <a:tr h="180975">
                <a:tc>
                  <a:txBody>
                    <a:bodyPr/>
                    <a:lstStyle/>
                    <a:p>
                      <a:pPr algn="l">
                        <a:lnSpc>
                          <a:spcPct val="99600"/>
                        </a:lnSpc>
                      </a:pPr>
                      <a:r>
                        <a:rPr sz="1000" b="1" u="sng">
                          <a:solidFill>
                            <a:srgbClr val="000000"/>
                          </a:solidFill>
                          <a:latin typeface="Times New Roman"/>
                          <a:ea typeface="Times New Roman"/>
                        </a:rPr>
                        <a:t>Adjusted tangible common equity to tangible assets (TCE Ratio)</a:t>
                      </a:r>
                    </a:p>
                  </a:txBody>
                  <a:tcPr marL="27432" marR="27432" marT="0" marB="18288" anchor="b">
                    <a:lnL w="0"/>
                    <a:lnR w="0"/>
                    <a:lnT w="0"/>
                    <a:lnB w="0"/>
                    <a:noFill/>
                  </a:tcPr>
                </a:tc>
                <a:tc>
                  <a:txBody>
                    <a:bodyPr/>
                    <a:lstStyle/>
                    <a:p>
                      <a:endParaRPr sz="100"/>
                    </a:p>
                  </a:txBody>
                  <a:tcPr marL="0" marR="0" marT="0" marB="0" anchor="b">
                    <a:lnL w="0"/>
                    <a:lnR w="0"/>
                    <a:lnT w="12700" cmpd="sng">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4"/>
                  </a:ext>
                </a:extLst>
              </a:tr>
              <a:tr h="190500">
                <a:tc>
                  <a:txBody>
                    <a:bodyPr/>
                    <a:lstStyle/>
                    <a:p>
                      <a:pPr algn="l">
                        <a:lnSpc>
                          <a:spcPct val="99600"/>
                        </a:lnSpc>
                      </a:pPr>
                      <a:r>
                        <a:rPr sz="1000">
                          <a:solidFill>
                            <a:srgbClr val="000000"/>
                          </a:solidFill>
                          <a:latin typeface="Times New Roman"/>
                          <a:ea typeface="Times New Roman"/>
                        </a:rPr>
                        <a:t>Shareholders' equity</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2,566,693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5"/>
                  </a:ext>
                </a:extLst>
              </a:tr>
              <a:tr h="190500">
                <a:tc>
                  <a:txBody>
                    <a:bodyPr/>
                    <a:lstStyle/>
                    <a:p>
                      <a:pPr algn="l">
                        <a:lnSpc>
                          <a:spcPct val="99600"/>
                        </a:lnSpc>
                      </a:pPr>
                      <a:r>
                        <a:rPr sz="1000">
                          <a:solidFill>
                            <a:srgbClr val="000000"/>
                          </a:solidFill>
                          <a:latin typeface="Times New Roman"/>
                          <a:ea typeface="Times New Roman"/>
                        </a:rPr>
                        <a:t>Less: Preferred stock</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(192,878)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6"/>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(561,284)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7"/>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(202,590)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8"/>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45,887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09"/>
                  </a:ext>
                </a:extLst>
              </a:tr>
              <a:tr h="190500">
                <a:tc>
                  <a:txBody>
                    <a:bodyPr/>
                    <a:lstStyle/>
                    <a:p>
                      <a:pPr algn="l">
                        <a:lnSpc>
                          <a:spcPct val="99600"/>
                        </a:lnSpc>
                      </a:pPr>
                      <a:r>
                        <a:rPr sz="1000">
                          <a:solidFill>
                            <a:srgbClr val="000000"/>
                          </a:solidFill>
                          <a:latin typeface="Times New Roman"/>
                          <a:ea typeface="Times New Roman"/>
                        </a:rPr>
                        <a:t>Adjusted tangible common shareholders' equity (numerator)</a:t>
                      </a:r>
                    </a:p>
                  </a:txBody>
                  <a:tcPr marL="27432" marR="27432" marT="0" marB="18288" anchor="b">
                    <a:lnL w="0"/>
                    <a:lnR w="0"/>
                    <a:lnT w="0"/>
                    <a:lnB w="0"/>
                    <a:noFill/>
                  </a:tcPr>
                </a:tc>
                <a:tc>
                  <a:txBody>
                    <a:bodyPr/>
                    <a:lstStyle/>
                    <a:p>
                      <a:pPr algn="r">
                        <a:lnSpc>
                          <a:spcPct val="99600"/>
                        </a:lnSpc>
                        <a:tabLst>
                          <a:tab pos="482981" algn="l"/>
                          <a:tab pos="1138174" algn="l"/>
                        </a:tabLst>
                      </a:pPr>
                      <a:r>
                        <a:rPr sz="1000">
                          <a:solidFill>
                            <a:srgbClr val="000000"/>
                          </a:solidFill>
                          <a:latin typeface="Times New Roman"/>
                          <a:ea typeface="Times New Roman"/>
                        </a:rPr>
                        <a:t>$	1,655,828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0"/>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1"/>
                  </a:ext>
                </a:extLst>
              </a:tr>
              <a:tr h="190500">
                <a:tc>
                  <a:txBody>
                    <a:bodyPr/>
                    <a:lstStyle/>
                    <a:p>
                      <a:pPr algn="l">
                        <a:lnSpc>
                          <a:spcPct val="99600"/>
                        </a:lnSpc>
                      </a:pPr>
                      <a:r>
                        <a:rPr sz="1000">
                          <a:solidFill>
                            <a:srgbClr val="000000"/>
                          </a:solidFill>
                          <a:latin typeface="Times New Roman"/>
                          <a:ea typeface="Times New Roman"/>
                        </a:rPr>
                        <a:t>Total assets</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27,380,836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2"/>
                  </a:ext>
                </a:extLst>
              </a:tr>
              <a:tr h="190500">
                <a:tc>
                  <a:txBody>
                    <a:bodyPr/>
                    <a:lstStyle/>
                    <a:p>
                      <a:pPr algn="l">
                        <a:lnSpc>
                          <a:spcPct val="99600"/>
                        </a:lnSpc>
                      </a:pPr>
                      <a:r>
                        <a:rPr sz="1000">
                          <a:solidFill>
                            <a:srgbClr val="000000"/>
                          </a:solidFill>
                          <a:latin typeface="Times New Roman"/>
                          <a:ea typeface="Times New Roman"/>
                        </a:rPr>
                        <a:t>Less: Goodwill and intangible assets</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(561,284)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3"/>
                  </a:ext>
                </a:extLst>
              </a:tr>
              <a:tr h="200025">
                <a:tc>
                  <a:txBody>
                    <a:bodyPr/>
                    <a:lstStyle/>
                    <a:p>
                      <a:pPr algn="l">
                        <a:lnSpc>
                          <a:spcPct val="99600"/>
                        </a:lnSpc>
                      </a:pPr>
                      <a:r>
                        <a:rPr sz="1000">
                          <a:solidFill>
                            <a:srgbClr val="000000"/>
                          </a:solidFill>
                          <a:latin typeface="Times New Roman"/>
                          <a:ea typeface="Times New Roman"/>
                        </a:rPr>
                        <a:t>Less: Unrealized gain/(loss) - HTM</a:t>
                      </a:r>
                    </a:p>
                  </a:txBody>
                  <a:tcPr marL="27432" marR="27432" marT="0" marB="18288" anchor="b">
                    <a:lnL w="0"/>
                    <a:lnR w="0"/>
                    <a:lnT w="0"/>
                    <a:lnB w="0"/>
                    <a:noFill/>
                  </a:tcPr>
                </a:tc>
                <a:tc>
                  <a:txBody>
                    <a:bodyPr/>
                    <a:lstStyle/>
                    <a:p>
                      <a:pPr algn="r">
                        <a:lnSpc>
                          <a:spcPct val="99600"/>
                        </a:lnSpc>
                        <a:tabLst>
                          <a:tab pos="529590" algn="l"/>
                          <a:tab pos="1138174" algn="l"/>
                        </a:tabLst>
                      </a:pPr>
                      <a:r>
                        <a:rPr sz="1000">
                          <a:solidFill>
                            <a:srgbClr val="000000"/>
                          </a:solidFill>
                          <a:latin typeface="Times New Roman"/>
                          <a:ea typeface="Times New Roman"/>
                        </a:rPr>
                        <a:t>	(202,590)	</a:t>
                      </a:r>
                    </a:p>
                  </a:txBody>
                  <a:tcPr marL="0" marR="9144" marT="0" marB="18288" anchor="b">
                    <a:lnL w="0"/>
                    <a:lnR w="0"/>
                    <a:lnT w="0"/>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4"/>
                  </a:ext>
                </a:extLst>
              </a:tr>
              <a:tr h="200025">
                <a:tc>
                  <a:txBody>
                    <a:bodyPr/>
                    <a:lstStyle/>
                    <a:p>
                      <a:pPr algn="l">
                        <a:lnSpc>
                          <a:spcPct val="99600"/>
                        </a:lnSpc>
                      </a:pPr>
                      <a:r>
                        <a:rPr sz="1000">
                          <a:solidFill>
                            <a:srgbClr val="000000"/>
                          </a:solidFill>
                          <a:latin typeface="Times New Roman"/>
                          <a:ea typeface="Times New Roman"/>
                        </a:rPr>
                        <a:t>Less: Tax impact of adjustments</a:t>
                      </a:r>
                    </a:p>
                  </a:txBody>
                  <a:tcPr marL="27432" marR="27432" marT="0" marB="18288" anchor="b">
                    <a:lnL w="0"/>
                    <a:lnR w="0"/>
                    <a:lnT w="0"/>
                    <a:lnB w="0"/>
                    <a:noFill/>
                  </a:tcPr>
                </a:tc>
                <a:tc>
                  <a:txBody>
                    <a:bodyPr/>
                    <a:lstStyle/>
                    <a:p>
                      <a:pPr algn="r">
                        <a:lnSpc>
                          <a:spcPct val="99600"/>
                        </a:lnSpc>
                        <a:tabLst>
                          <a:tab pos="641731" algn="l"/>
                          <a:tab pos="1138174" algn="l"/>
                        </a:tabLst>
                      </a:pPr>
                      <a:r>
                        <a:rPr sz="1000">
                          <a:solidFill>
                            <a:srgbClr val="000000"/>
                          </a:solidFill>
                          <a:latin typeface="Times New Roman"/>
                          <a:ea typeface="Times New Roman"/>
                        </a:rPr>
                        <a:t>	45,887	</a:t>
                      </a:r>
                    </a:p>
                  </a:txBody>
                  <a:tcPr marL="0" marR="9144" marT="0" marB="18288" anchor="b">
                    <a:lnL w="0"/>
                    <a:lnR w="0"/>
                    <a:lnT w="0"/>
                    <a:lnB w="12700" cmpd="sng">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5"/>
                  </a:ext>
                </a:extLst>
              </a:tr>
              <a:tr h="200025">
                <a:tc>
                  <a:txBody>
                    <a:bodyPr/>
                    <a:lstStyle/>
                    <a:p>
                      <a:pPr algn="l">
                        <a:lnSpc>
                          <a:spcPct val="99600"/>
                        </a:lnSpc>
                      </a:pPr>
                      <a:r>
                        <a:rPr sz="1000">
                          <a:solidFill>
                            <a:srgbClr val="000000"/>
                          </a:solidFill>
                          <a:latin typeface="Times New Roman"/>
                          <a:ea typeface="Times New Roman"/>
                        </a:rPr>
                        <a:t>Adjusted total tangible assets (denominator)</a:t>
                      </a:r>
                    </a:p>
                  </a:txBody>
                  <a:tcPr marL="27432" marR="27432" marT="0" marB="18288" anchor="b">
                    <a:lnL w="0"/>
                    <a:lnR w="0"/>
                    <a:lnT w="0"/>
                    <a:lnB w="0"/>
                    <a:noFill/>
                  </a:tcPr>
                </a:tc>
                <a:tc>
                  <a:txBody>
                    <a:bodyPr/>
                    <a:lstStyle/>
                    <a:p>
                      <a:pPr algn="r">
                        <a:lnSpc>
                          <a:spcPct val="99600"/>
                        </a:lnSpc>
                        <a:tabLst>
                          <a:tab pos="419481" algn="l"/>
                          <a:tab pos="1138174" algn="l"/>
                        </a:tabLst>
                      </a:pPr>
                      <a:r>
                        <a:rPr sz="1000">
                          <a:solidFill>
                            <a:srgbClr val="000000"/>
                          </a:solidFill>
                          <a:latin typeface="Times New Roman"/>
                          <a:ea typeface="Times New Roman"/>
                        </a:rPr>
                        <a:t>$	26,662,849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6"/>
                  </a:ext>
                </a:extLst>
              </a:tr>
              <a:tr h="10477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7"/>
                  </a:ext>
                </a:extLst>
              </a:tr>
              <a:tr h="200025">
                <a:tc>
                  <a:txBody>
                    <a:bodyPr/>
                    <a:lstStyle/>
                    <a:p>
                      <a:pPr algn="l">
                        <a:lnSpc>
                          <a:spcPct val="99600"/>
                        </a:lnSpc>
                      </a:pPr>
                      <a:r>
                        <a:rPr sz="1000">
                          <a:solidFill>
                            <a:srgbClr val="000000"/>
                          </a:solidFill>
                          <a:latin typeface="Times New Roman"/>
                          <a:ea typeface="Times New Roman"/>
                        </a:rPr>
                        <a:t>Adjusted tangible common equity to tangible assets</a:t>
                      </a:r>
                    </a:p>
                  </a:txBody>
                  <a:tcPr marL="27432" marR="27432" marT="0" marB="18288" anchor="b">
                    <a:lnL w="0"/>
                    <a:lnR w="0"/>
                    <a:lnT w="0"/>
                    <a:lnB w="0"/>
                    <a:noFill/>
                  </a:tcPr>
                </a:tc>
                <a:tc>
                  <a:txBody>
                    <a:bodyPr/>
                    <a:lstStyle/>
                    <a:p>
                      <a:pPr algn="r">
                        <a:lnSpc>
                          <a:spcPct val="99600"/>
                        </a:lnSpc>
                        <a:tabLst>
                          <a:tab pos="889" algn="l"/>
                          <a:tab pos="215519" algn="l"/>
                        </a:tabLst>
                      </a:pPr>
                      <a:r>
                        <a:rPr sz="1000">
                          <a:solidFill>
                            <a:srgbClr val="000000"/>
                          </a:solidFill>
                          <a:latin typeface="Times New Roman"/>
                          <a:ea typeface="Times New Roman"/>
                        </a:rPr>
                        <a:t>	6.2	%</a:t>
                      </a:r>
                    </a:p>
                  </a:txBody>
                  <a:tcPr marL="0" marR="9144" marT="0" marB="18288" anchor="b">
                    <a:lnL w="0"/>
                    <a:lnR w="0"/>
                    <a:lnT w="0"/>
                    <a:lnB w="38100" cmpd="dbl">
                      <a:solidFill>
                        <a:srgbClr val="000000"/>
                      </a:solidFill>
                      <a:prstDash val="solid"/>
                    </a:lnB>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8"/>
                  </a:ext>
                </a:extLst>
              </a:tr>
              <a:tr h="200025">
                <a:tc>
                  <a:txBody>
                    <a:bodyPr/>
                    <a:lstStyle/>
                    <a:p>
                      <a:endParaRPr sz="100"/>
                    </a:p>
                  </a:txBody>
                  <a:tcPr marL="0" marR="0" marT="0" marB="0" anchor="b">
                    <a:lnL w="0"/>
                    <a:lnR w="0"/>
                    <a:lnT w="0"/>
                    <a:lnB w="0"/>
                    <a:noFill/>
                  </a:tcPr>
                </a:tc>
                <a:tc>
                  <a:txBody>
                    <a:bodyPr/>
                    <a:lstStyle/>
                    <a:p>
                      <a:endParaRPr sz="100"/>
                    </a:p>
                  </a:txBody>
                  <a:tcPr marL="0" marR="0" marT="0" marB="0" anchor="b">
                    <a:lnL w="0"/>
                    <a:lnR w="0"/>
                    <a:lnT w="38100" cmpd="dbl">
                      <a:solidFill>
                        <a:srgbClr val="000000"/>
                      </a:solidFill>
                      <a:prstDash val="solid"/>
                    </a:lnT>
                    <a:lnB w="0"/>
                    <a:noFill/>
                  </a:tcPr>
                </a:tc>
                <a:tc>
                  <a:txBody>
                    <a:bodyPr/>
                    <a:lstStyle/>
                    <a:p>
                      <a:endParaRPr sz="100"/>
                    </a:p>
                  </a:txBody>
                  <a:tcPr marL="0" marR="0" marT="0" marB="0" anchor="b">
                    <a:lnL w="0"/>
                    <a:lnR w="0"/>
                    <a:lnT w="0"/>
                    <a:lnB w="0"/>
                    <a:noFill/>
                  </a:tcPr>
                </a:tc>
                <a:extLst>
                  <a:ext uri="{0D108BD9-81ED-4DB2-BD59-A6C34878D82A}">
                    <a16:rowId xmlns:a16="http://schemas.microsoft.com/office/drawing/2014/main" val="10019"/>
                  </a:ext>
                </a:extLst>
              </a:tr>
            </a:tbl>
          </a:graphicData>
        </a:graphic>
      </p:graphicFrame>
      <p:sp>
        <p:nvSpPr>
          <p:cNvPr id="4" name="New shape"/>
          <p:cNvSpPr/>
          <p:nvPr/>
        </p:nvSpPr>
        <p:spPr>
          <a:xfrm>
            <a:off x="149352" y="206883"/>
            <a:ext cx="8845296"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NON-GAAP RECONCILIATION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New shape"/>
          <p:cNvSpPr/>
          <p:nvPr/>
        </p:nvSpPr>
        <p:spPr>
          <a:xfrm>
            <a:off x="0" y="870458"/>
            <a:ext cx="4519041" cy="483641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0" y="870458"/>
            <a:ext cx="4519041" cy="4836414"/>
          </a:xfrm>
          <a:prstGeom prst="rect">
            <a:avLst/>
          </a:prstGeom>
        </p:spPr>
      </p:pic>
      <p:sp>
        <p:nvSpPr>
          <p:cNvPr id="4" name="New shape"/>
          <p:cNvSpPr/>
          <p:nvPr/>
        </p:nvSpPr>
        <p:spPr>
          <a:xfrm>
            <a:off x="4441571" y="870458"/>
            <a:ext cx="4680839" cy="527100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3"/>
          <a:stretch>
            <a:fillRect/>
          </a:stretch>
        </p:blipFill>
        <p:spPr>
          <a:xfrm>
            <a:off x="4441571" y="870458"/>
            <a:ext cx="4680839" cy="5271008"/>
          </a:xfrm>
          <a:prstGeom prst="rect">
            <a:avLst/>
          </a:prstGeom>
        </p:spPr>
      </p:pic>
      <p:sp>
        <p:nvSpPr>
          <p:cNvPr id="6" name="New shape"/>
          <p:cNvSpPr/>
          <p:nvPr/>
        </p:nvSpPr>
        <p:spPr>
          <a:xfrm>
            <a:off x="261112" y="111633"/>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497F"/>
                </a:solidFill>
                <a:latin typeface="Arial"/>
                <a:ea typeface="Arial"/>
              </a:rPr>
              <a:t>A DEPOSIT PORTFOLIO THAT REMAINS GRANULAR, TENURED AND DIVERSIFIED</a:t>
            </a:r>
          </a:p>
        </p:txBody>
      </p:sp>
      <p:sp>
        <p:nvSpPr>
          <p:cNvPr id="7"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D1139CCB-ED73-408A-8BDD-3BE039189EDA}" type="slidenum">
              <a:rPr sz="1200">
                <a:solidFill>
                  <a:srgbClr val="FFFFFF"/>
                </a:solidFill>
                <a:latin typeface="Arial"/>
                <a:ea typeface="Arial"/>
              </a:rPr>
              <a:t>3</a:t>
            </a:fld>
            <a:endParaRPr sz="1200">
              <a:solidFill>
                <a:srgbClr val="FFFFFF"/>
              </a:solidFill>
              <a:latin typeface="Arial"/>
              <a:ea typeface="Arial"/>
            </a:endParaRPr>
          </a:p>
        </p:txBody>
      </p:sp>
      <p:sp>
        <p:nvSpPr>
          <p:cNvPr id="8" name="New shape"/>
          <p:cNvSpPr/>
          <p:nvPr/>
        </p:nvSpPr>
        <p:spPr>
          <a:xfrm>
            <a:off x="1361440" y="6449949"/>
            <a:ext cx="7174484" cy="340614"/>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1361440" y="6449949"/>
            <a:ext cx="7174484" cy="340614"/>
          </a:xfrm>
          <a:prstGeom prst="rect">
            <a:avLst/>
          </a:prstGeom>
        </p:spPr>
      </p:pic>
      <p:sp>
        <p:nvSpPr>
          <p:cNvPr id="10" name="New shape"/>
          <p:cNvSpPr/>
          <p:nvPr/>
        </p:nvSpPr>
        <p:spPr>
          <a:xfrm>
            <a:off x="4256278" y="1986026"/>
            <a:ext cx="5265674" cy="28860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4256278" y="1986026"/>
            <a:ext cx="5265674" cy="2886075"/>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0" y="1639824"/>
            <a:ext cx="4935220" cy="402463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3" name="New picture"/>
          <p:cNvPicPr/>
          <p:nvPr/>
        </p:nvPicPr>
        <p:blipFill>
          <a:blip r:embed="rId2"/>
          <a:stretch>
            <a:fillRect/>
          </a:stretch>
        </p:blipFill>
        <p:spPr>
          <a:xfrm>
            <a:off x="0" y="1639824"/>
            <a:ext cx="4935220" cy="4024630"/>
          </a:xfrm>
          <a:prstGeom prst="rect">
            <a:avLst/>
          </a:prstGeom>
        </p:spPr>
      </p:pic>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6FF4E35-7EA8-40D1-A57E-0E7BB79B1973}" type="slidenum">
              <a:rPr sz="1200">
                <a:solidFill>
                  <a:srgbClr val="FFFFFF"/>
                </a:solidFill>
                <a:latin typeface="Arial"/>
                <a:ea typeface="Arial"/>
              </a:rPr>
              <a:t>4</a:t>
            </a:fld>
            <a:endParaRPr sz="1200">
              <a:solidFill>
                <a:srgbClr val="FFFFFF"/>
              </a:solidFill>
              <a:latin typeface="Arial"/>
              <a:ea typeface="Arial"/>
            </a:endParaRPr>
          </a:p>
        </p:txBody>
      </p:sp>
      <p:sp>
        <p:nvSpPr>
          <p:cNvPr id="5" name="New shape"/>
          <p:cNvSpPr/>
          <p:nvPr/>
        </p:nvSpPr>
        <p:spPr>
          <a:xfrm>
            <a:off x="4572000" y="1255903"/>
            <a:ext cx="500126" cy="440855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6" name="New picture"/>
          <p:cNvPicPr/>
          <p:nvPr/>
        </p:nvPicPr>
        <p:blipFill>
          <a:blip r:embed="rId3"/>
          <a:stretch>
            <a:fillRect/>
          </a:stretch>
        </p:blipFill>
        <p:spPr>
          <a:xfrm>
            <a:off x="4572000" y="1255903"/>
            <a:ext cx="500126" cy="4408551"/>
          </a:xfrm>
          <a:prstGeom prst="rect">
            <a:avLst/>
          </a:prstGeom>
        </p:spPr>
      </p:pic>
      <p:sp>
        <p:nvSpPr>
          <p:cNvPr id="7" name="New shape"/>
          <p:cNvSpPr/>
          <p:nvPr/>
        </p:nvSpPr>
        <p:spPr>
          <a:xfrm>
            <a:off x="7493" y="0"/>
            <a:ext cx="9129014"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400" b="1">
                <a:solidFill>
                  <a:srgbClr val="00497F"/>
                </a:solidFill>
                <a:latin typeface="Arial"/>
                <a:ea typeface="Arial"/>
              </a:rPr>
              <a:t>THE LOAN MIX IS DIVERSIFIED, GRANULAR, WITH LOW CRE AND LOW OFFICE CONCENTRATIONS</a:t>
            </a:r>
          </a:p>
        </p:txBody>
      </p:sp>
      <p:sp>
        <p:nvSpPr>
          <p:cNvPr id="8" name="New shape"/>
          <p:cNvSpPr/>
          <p:nvPr/>
        </p:nvSpPr>
        <p:spPr>
          <a:xfrm>
            <a:off x="243332" y="871982"/>
            <a:ext cx="4366895" cy="76784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243332" y="871982"/>
            <a:ext cx="4366895" cy="767842"/>
          </a:xfrm>
          <a:prstGeom prst="rect">
            <a:avLst/>
          </a:prstGeom>
        </p:spPr>
      </p:pic>
      <p:sp>
        <p:nvSpPr>
          <p:cNvPr id="10" name="New shape"/>
          <p:cNvSpPr/>
          <p:nvPr/>
        </p:nvSpPr>
        <p:spPr>
          <a:xfrm>
            <a:off x="4907661" y="871982"/>
            <a:ext cx="4228846" cy="506691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5"/>
          <a:stretch>
            <a:fillRect/>
          </a:stretch>
        </p:blipFill>
        <p:spPr>
          <a:xfrm>
            <a:off x="4907661" y="871982"/>
            <a:ext cx="4228846" cy="5066919"/>
          </a:xfrm>
          <a:prstGeom prst="rect">
            <a:avLst/>
          </a:prstGeom>
        </p:spPr>
      </p:pic>
      <p:sp>
        <p:nvSpPr>
          <p:cNvPr id="12" name="New shape"/>
          <p:cNvSpPr/>
          <p:nvPr/>
        </p:nvSpPr>
        <p:spPr>
          <a:xfrm>
            <a:off x="1311529" y="6345682"/>
            <a:ext cx="7498080" cy="56375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6"/>
          <a:stretch>
            <a:fillRect/>
          </a:stretch>
        </p:blipFill>
        <p:spPr>
          <a:xfrm>
            <a:off x="1311529" y="6345682"/>
            <a:ext cx="7498080" cy="563753"/>
          </a:xfrm>
          <a:prstGeom prst="rect">
            <a:avLst/>
          </a:prstGeom>
        </p:spPr>
      </p:pic>
      <p:sp>
        <p:nvSpPr>
          <p:cNvPr id="14" name="New shape"/>
          <p:cNvSpPr/>
          <p:nvPr/>
        </p:nvSpPr>
        <p:spPr>
          <a:xfrm>
            <a:off x="442595" y="5554472"/>
            <a:ext cx="4379468" cy="76898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7"/>
          <a:stretch>
            <a:fillRect/>
          </a:stretch>
        </p:blipFill>
        <p:spPr>
          <a:xfrm>
            <a:off x="442595" y="5554472"/>
            <a:ext cx="4379468" cy="76898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7493" y="0"/>
            <a:ext cx="9129014"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a:solidFill>
                  <a:srgbClr val="00497F"/>
                </a:solidFill>
                <a:latin typeface="Arial"/>
                <a:ea typeface="Arial"/>
              </a:rPr>
              <a:t>THE OFFICE PORTFOLIO HAS BEEN ORIGINATED OVER TIME, WILL MATURE OVER TIME, AND REMAINS GRANULAR AND DIVERSE</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098F99D6-1698-40FA-8069-AD5A6CA9C457}" type="slidenum">
              <a:rPr sz="1200">
                <a:solidFill>
                  <a:srgbClr val="FFFFFF"/>
                </a:solidFill>
                <a:latin typeface="Arial"/>
                <a:ea typeface="Arial"/>
              </a:rPr>
              <a:t>5</a:t>
            </a:fld>
            <a:endParaRPr sz="1200">
              <a:solidFill>
                <a:srgbClr val="FFFFFF"/>
              </a:solidFill>
              <a:latin typeface="Arial"/>
              <a:ea typeface="Arial"/>
            </a:endParaRPr>
          </a:p>
        </p:txBody>
      </p:sp>
      <p:sp>
        <p:nvSpPr>
          <p:cNvPr id="4" name="New shape"/>
          <p:cNvSpPr/>
          <p:nvPr/>
        </p:nvSpPr>
        <p:spPr>
          <a:xfrm>
            <a:off x="1311529" y="6330950"/>
            <a:ext cx="7509383" cy="579501"/>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311529" y="6330950"/>
            <a:ext cx="7509383" cy="579501"/>
          </a:xfrm>
          <a:prstGeom prst="rect">
            <a:avLst/>
          </a:prstGeom>
        </p:spPr>
      </p:pic>
      <p:sp>
        <p:nvSpPr>
          <p:cNvPr id="6" name="New shape"/>
          <p:cNvSpPr/>
          <p:nvPr/>
        </p:nvSpPr>
        <p:spPr>
          <a:xfrm>
            <a:off x="91440" y="680847"/>
            <a:ext cx="8961120" cy="549643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91440" y="680847"/>
            <a:ext cx="8961120" cy="5496433"/>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1541018" y="6397625"/>
            <a:ext cx="7166102" cy="392938"/>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900" i="1" baseline="30000">
                <a:solidFill>
                  <a:srgbClr val="000000"/>
                </a:solidFill>
                <a:latin typeface="Calibri"/>
                <a:ea typeface="Calibri"/>
              </a:rPr>
              <a:t>(1)</a:t>
            </a:r>
            <a:r>
              <a:rPr sz="900" i="1">
                <a:solidFill>
                  <a:srgbClr val="000000"/>
                </a:solidFill>
                <a:latin typeface="Calibri"/>
                <a:ea typeface="Calibri"/>
              </a:rPr>
              <a:t> Non-GAAP financial measure.  Please refer to the calculation and management’s reasons for using this measure on the slide titled “Non-GAAP   </a:t>
            </a:r>
          </a:p>
          <a:p>
            <a:pPr marL="0" indent="12700" algn="l" defTabSz="457200">
              <a:lnSpc>
                <a:spcPct val="100000"/>
              </a:lnSpc>
              <a:spcBef>
                <a:spcPct val="0"/>
              </a:spcBef>
              <a:spcAft>
                <a:spcPct val="0"/>
              </a:spcAft>
            </a:pPr>
            <a:r>
              <a:rPr sz="900" i="1">
                <a:solidFill>
                  <a:srgbClr val="000000"/>
                </a:solidFill>
                <a:latin typeface="Calibri"/>
                <a:ea typeface="Calibri"/>
              </a:rPr>
              <a:t>    Reconciliation” at the end of this presentation</a:t>
            </a:r>
            <a:r>
              <a:rPr sz="1000" i="1">
                <a:solidFill>
                  <a:srgbClr val="000000"/>
                </a:solidFill>
                <a:latin typeface="Calibri"/>
                <a:ea typeface="Calibri"/>
              </a:rPr>
              <a:t>.</a:t>
            </a:r>
          </a:p>
        </p:txBody>
      </p:sp>
      <p:sp>
        <p:nvSpPr>
          <p:cNvPr id="3" name="New shape"/>
          <p:cNvSpPr/>
          <p:nvPr/>
        </p:nvSpPr>
        <p:spPr>
          <a:xfrm>
            <a:off x="261493" y="176657"/>
            <a:ext cx="8775446" cy="1040384"/>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INCOME STATEMENT SUMMARY</a:t>
            </a:r>
          </a:p>
        </p:txBody>
      </p:sp>
      <p:sp>
        <p:nvSpPr>
          <p:cNvPr id="4"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47E40DA-7B8D-4ECE-993B-72600C3C193E}" type="slidenum">
              <a:rPr sz="1200">
                <a:solidFill>
                  <a:srgbClr val="FFFFFF"/>
                </a:solidFill>
                <a:latin typeface="Arial"/>
                <a:ea typeface="Arial"/>
              </a:rPr>
              <a:t>6</a:t>
            </a:fld>
            <a:endParaRPr sz="1200">
              <a:solidFill>
                <a:srgbClr val="FFFFFF"/>
              </a:solidFill>
              <a:latin typeface="Arial"/>
              <a:ea typeface="Arial"/>
            </a:endParaRPr>
          </a:p>
        </p:txBody>
      </p:sp>
      <p:graphicFrame>
        <p:nvGraphicFramePr>
          <p:cNvPr id="5" name="New Table"/>
          <p:cNvGraphicFramePr>
            <a:graphicFrameLocks noGrp="1"/>
          </p:cNvGraphicFramePr>
          <p:nvPr/>
        </p:nvGraphicFramePr>
        <p:xfrm>
          <a:off x="766826" y="696849"/>
          <a:ext cx="7610475" cy="5466588"/>
        </p:xfrm>
        <a:graphic>
          <a:graphicData uri="http://schemas.openxmlformats.org/drawingml/2006/table">
            <a:tbl>
              <a:tblPr>
                <a:tableStyleId>{5C22544A-7EE6-4342-B048-85BDC9FD1C3A}</a:tableStyleId>
              </a:tblPr>
              <a:tblGrid>
                <a:gridCol w="2943225">
                  <a:extLst>
                    <a:ext uri="{9D8B030D-6E8A-4147-A177-3AD203B41FA5}">
                      <a16:colId xmlns:a16="http://schemas.microsoft.com/office/drawing/2014/main" val="20000"/>
                    </a:ext>
                  </a:extLst>
                </a:gridCol>
                <a:gridCol w="1562100">
                  <a:extLst>
                    <a:ext uri="{9D8B030D-6E8A-4147-A177-3AD203B41FA5}">
                      <a16:colId xmlns:a16="http://schemas.microsoft.com/office/drawing/2014/main" val="20001"/>
                    </a:ext>
                  </a:extLst>
                </a:gridCol>
                <a:gridCol w="1552575">
                  <a:extLst>
                    <a:ext uri="{9D8B030D-6E8A-4147-A177-3AD203B41FA5}">
                      <a16:colId xmlns:a16="http://schemas.microsoft.com/office/drawing/2014/main" val="20002"/>
                    </a:ext>
                  </a:extLst>
                </a:gridCol>
                <a:gridCol w="1552575">
                  <a:extLst>
                    <a:ext uri="{9D8B030D-6E8A-4147-A177-3AD203B41FA5}">
                      <a16:colId xmlns:a16="http://schemas.microsoft.com/office/drawing/2014/main" val="20003"/>
                    </a:ext>
                  </a:extLst>
                </a:gridCol>
              </a:tblGrid>
              <a:tr h="209550">
                <a:tc>
                  <a:txBody>
                    <a:bodyPr/>
                    <a:lstStyle/>
                    <a:p>
                      <a:endParaRPr sz="100"/>
                    </a:p>
                  </a:txBody>
                  <a:tcPr marL="0" marR="0" marT="0" marB="0"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3Q23</a:t>
                      </a:r>
                    </a:p>
                  </a:txBody>
                  <a:tcPr marL="0" marR="9144" marT="0" marB="18288"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2Q23</a:t>
                      </a:r>
                    </a:p>
                  </a:txBody>
                  <a:tcPr marL="0" marR="9144" marT="0" marB="18288" anchor="b">
                    <a:lnL w="0"/>
                    <a:lnR w="0"/>
                    <a:lnT w="0"/>
                    <a:lnB w="12700" cmpd="sng">
                      <a:solidFill>
                        <a:srgbClr val="000000"/>
                      </a:solidFill>
                      <a:prstDash val="solid"/>
                    </a:lnB>
                    <a:solidFill>
                      <a:srgbClr val="FFFFFF"/>
                    </a:solidFill>
                  </a:tcPr>
                </a:tc>
                <a:tc>
                  <a:txBody>
                    <a:bodyPr/>
                    <a:lstStyle/>
                    <a:p>
                      <a:pPr marR="304800" algn="r">
                        <a:lnSpc>
                          <a:spcPct val="99600"/>
                        </a:lnSpc>
                      </a:pPr>
                      <a:r>
                        <a:rPr sz="1000" b="1" u="sng">
                          <a:solidFill>
                            <a:srgbClr val="000000"/>
                          </a:solidFill>
                          <a:latin typeface="Arial"/>
                          <a:ea typeface="Arial"/>
                        </a:rPr>
                        <a:t>3Q22</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0"/>
                  </a:ext>
                </a:extLst>
              </a:tr>
              <a:tr h="228600">
                <a:tc>
                  <a:txBody>
                    <a:bodyPr/>
                    <a:lstStyle/>
                    <a:p>
                      <a:endParaRPr sz="100"/>
                    </a:p>
                  </a:txBody>
                  <a:tcPr marL="0" marR="0" marT="0" marB="0" anchor="b">
                    <a:lnL w="0"/>
                    <a:lnR w="0"/>
                    <a:lnT w="12700" cmpd="sng">
                      <a:solidFill>
                        <a:srgbClr val="000000"/>
                      </a:solidFill>
                      <a:prstDash val="solid"/>
                    </a:lnT>
                    <a:lnB w="0"/>
                    <a:solidFill>
                      <a:srgbClr val="FFFFFF"/>
                    </a:solidFill>
                  </a:tcPr>
                </a:tc>
                <a:tc gridSpan="3">
                  <a:txBody>
                    <a:bodyPr/>
                    <a:lstStyle/>
                    <a:p>
                      <a:pPr algn="ctr">
                        <a:lnSpc>
                          <a:spcPct val="99600"/>
                        </a:lnSpc>
                      </a:pPr>
                      <a:r>
                        <a:rPr sz="1000">
                          <a:solidFill>
                            <a:srgbClr val="000000"/>
                          </a:solidFill>
                          <a:latin typeface="Arial"/>
                          <a:ea typeface="Arial"/>
                        </a:rPr>
                        <a:t>(dollars in thousands, except per-share data)</a:t>
                      </a:r>
                    </a:p>
                  </a:txBody>
                  <a:tcPr marL="27432" marR="9144" marT="0" marB="18288" anchor="b">
                    <a:lnL w="0"/>
                    <a:lnR w="0"/>
                    <a:lnT w="12700" cmpd="sng">
                      <a:solidFill>
                        <a:srgbClr val="000000"/>
                      </a:solidFill>
                      <a:prstDash val="solid"/>
                    </a:lnT>
                    <a:lnB w="0"/>
                    <a:solidFill>
                      <a:srgbClr val="FFFFFF"/>
                    </a:solidFill>
                  </a:tcPr>
                </a:tc>
                <a:tc hMerge="1">
                  <a:txBody>
                    <a:bodyPr/>
                    <a:lstStyle/>
                    <a:p>
                      <a:endParaRPr/>
                    </a:p>
                  </a:txBody>
                  <a:tcPr anchor="b">
                    <a:lnL w="0"/>
                    <a:lnR w="0"/>
                    <a:lnT w="12700" cmpd="sng">
                      <a:prstDash val="solid"/>
                    </a:lnT>
                    <a:lnB w="0"/>
                    <a:noFill/>
                  </a:tcPr>
                </a:tc>
                <a:tc hMerge="1">
                  <a:txBody>
                    <a:bodyPr/>
                    <a:lstStyle/>
                    <a:p>
                      <a:endParaRPr/>
                    </a:p>
                  </a:txBody>
                  <a:tcPr anchor="b">
                    <a:lnL w="0"/>
                    <a:lnR w="0"/>
                    <a:lnT w="12700" cmpd="sng">
                      <a:prstDash val="solid"/>
                    </a:lnT>
                    <a:lnB w="0"/>
                    <a:noFill/>
                  </a:tcPr>
                </a:tc>
                <a:extLst>
                  <a:ext uri="{0D108BD9-81ED-4DB2-BD59-A6C34878D82A}">
                    <a16:rowId xmlns:a16="http://schemas.microsoft.com/office/drawing/2014/main" val="10001"/>
                  </a:ext>
                </a:extLst>
              </a:tr>
              <a:tr h="257175">
                <a:tc>
                  <a:txBody>
                    <a:bodyPr/>
                    <a:lstStyle/>
                    <a:p>
                      <a:pPr algn="l">
                        <a:lnSpc>
                          <a:spcPct val="99600"/>
                        </a:lnSpc>
                      </a:pPr>
                      <a:r>
                        <a:rPr sz="1000" b="1">
                          <a:solidFill>
                            <a:srgbClr val="000000"/>
                          </a:solidFill>
                          <a:latin typeface="Arial"/>
                          <a:ea typeface="Arial"/>
                        </a:rPr>
                        <a:t>Net interest income</a:t>
                      </a:r>
                    </a:p>
                  </a:txBody>
                  <a:tcPr marL="27432" marR="27432" marT="0" marB="18288" anchor="b">
                    <a:lnL w="0"/>
                    <a:lnR w="0"/>
                    <a:lnT w="0"/>
                    <a:lnB w="0"/>
                    <a:solidFill>
                      <a:srgbClr val="FFFFFF"/>
                    </a:solidFill>
                  </a:tcPr>
                </a:tc>
                <a:tc>
                  <a:txBody>
                    <a:bodyPr/>
                    <a:lstStyle/>
                    <a:p>
                      <a:pPr algn="r">
                        <a:lnSpc>
                          <a:spcPct val="99600"/>
                        </a:lnSpc>
                        <a:tabLst>
                          <a:tab pos="835406" algn="l"/>
                          <a:tab pos="1519174" algn="l"/>
                        </a:tabLst>
                      </a:pPr>
                      <a:r>
                        <a:rPr sz="1000" b="1">
                          <a:solidFill>
                            <a:srgbClr val="000000"/>
                          </a:solidFill>
                          <a:latin typeface="Arial"/>
                          <a:ea typeface="Arial"/>
                        </a:rPr>
                        <a:t>	$213,842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$212,852	</a:t>
                      </a:r>
                    </a:p>
                  </a:txBody>
                  <a:tcPr marL="0" marR="9144" marT="0" marB="18288" anchor="b">
                    <a:lnL w="0"/>
                    <a:lnR w="0"/>
                    <a:lnT w="0"/>
                    <a:lnB w="0"/>
                    <a:solidFill>
                      <a:srgbClr val="FFFFFF"/>
                    </a:solidFill>
                  </a:tcPr>
                </a:tc>
                <a:tc>
                  <a:txBody>
                    <a:bodyPr/>
                    <a:lstStyle/>
                    <a:p>
                      <a:pPr algn="r">
                        <a:lnSpc>
                          <a:spcPct val="99600"/>
                        </a:lnSpc>
                        <a:tabLst>
                          <a:tab pos="825881" algn="l"/>
                          <a:tab pos="1509649" algn="l"/>
                        </a:tabLst>
                      </a:pPr>
                      <a:r>
                        <a:rPr sz="1000">
                          <a:solidFill>
                            <a:srgbClr val="000000"/>
                          </a:solidFill>
                          <a:latin typeface="Arial"/>
                          <a:ea typeface="Arial"/>
                        </a:rPr>
                        <a:t>	$215,582	</a:t>
                      </a:r>
                    </a:p>
                  </a:txBody>
                  <a:tcPr marL="0" marR="9144" marT="0" marB="18288" anchor="b">
                    <a:lnL w="0"/>
                    <a:lnR w="0"/>
                    <a:lnT w="0"/>
                    <a:lnB w="0"/>
                    <a:solidFill>
                      <a:srgbClr val="FFFFFF"/>
                    </a:solidFill>
                  </a:tcPr>
                </a:tc>
                <a:extLst>
                  <a:ext uri="{0D108BD9-81ED-4DB2-BD59-A6C34878D82A}">
                    <a16:rowId xmlns:a16="http://schemas.microsoft.com/office/drawing/2014/main" val="10002"/>
                  </a:ext>
                </a:extLst>
              </a:tr>
              <a:tr h="247650">
                <a:tc>
                  <a:txBody>
                    <a:bodyPr/>
                    <a:lstStyle/>
                    <a:p>
                      <a:pPr algn="l">
                        <a:lnSpc>
                          <a:spcPct val="99600"/>
                        </a:lnSpc>
                      </a:pPr>
                      <a:r>
                        <a:rPr sz="1000" b="1">
                          <a:solidFill>
                            <a:srgbClr val="000000"/>
                          </a:solidFill>
                          <a:latin typeface="Arial"/>
                          <a:ea typeface="Arial"/>
                        </a:rPr>
                        <a:t>Provision for credit losses</a:t>
                      </a:r>
                    </a:p>
                  </a:txBody>
                  <a:tcPr marL="27432" marR="27432" marT="0" marB="18288" anchor="b">
                    <a:lnL w="0"/>
                    <a:lnR w="0"/>
                    <a:lnT w="0"/>
                    <a:lnB w="0"/>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9,937	</a:t>
                      </a:r>
                    </a:p>
                  </a:txBody>
                  <a:tcPr marL="0" marR="9144" marT="0" marB="18288" anchor="b">
                    <a:lnL w="0"/>
                    <a:lnR w="0"/>
                    <a:lnT w="0"/>
                    <a:lnB w="0"/>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9,747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18,958	</a:t>
                      </a:r>
                    </a:p>
                  </a:txBody>
                  <a:tcPr marL="0" marR="9144" marT="0" marB="18288" anchor="b">
                    <a:lnL w="0"/>
                    <a:lnR w="0"/>
                    <a:lnT w="0"/>
                    <a:lnB w="0"/>
                    <a:solidFill>
                      <a:srgbClr val="FFFFFF"/>
                    </a:solidFill>
                  </a:tcPr>
                </a:tc>
                <a:extLst>
                  <a:ext uri="{0D108BD9-81ED-4DB2-BD59-A6C34878D82A}">
                    <a16:rowId xmlns:a16="http://schemas.microsoft.com/office/drawing/2014/main" val="10003"/>
                  </a:ext>
                </a:extLst>
              </a:tr>
              <a:tr h="247650">
                <a:tc>
                  <a:txBody>
                    <a:bodyPr/>
                    <a:lstStyle/>
                    <a:p>
                      <a:pPr algn="l">
                        <a:lnSpc>
                          <a:spcPct val="99600"/>
                        </a:lnSpc>
                      </a:pPr>
                      <a:r>
                        <a:rPr sz="1000" b="1">
                          <a:solidFill>
                            <a:srgbClr val="000000"/>
                          </a:solidFill>
                          <a:latin typeface="Arial"/>
                          <a:ea typeface="Arial"/>
                        </a:rPr>
                        <a:t>Non-interest income</a:t>
                      </a:r>
                    </a:p>
                  </a:txBody>
                  <a:tcPr marL="27432" marR="27432" marT="0" marB="18288" anchor="b">
                    <a:lnL w="0"/>
                    <a:lnR w="0"/>
                    <a:lnT w="0"/>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55,961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60,589	</a:t>
                      </a:r>
                    </a:p>
                  </a:txBody>
                  <a:tcPr marL="0" marR="9144" marT="0" marB="18288" anchor="b">
                    <a:lnL w="0"/>
                    <a:lnR w="0"/>
                    <a:lnT w="0"/>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59,215	</a:t>
                      </a:r>
                    </a:p>
                  </a:txBody>
                  <a:tcPr marL="0" marR="9144" marT="0" marB="18288" anchor="b">
                    <a:lnL w="0"/>
                    <a:lnR w="0"/>
                    <a:lnT w="0"/>
                    <a:lnB w="0"/>
                    <a:solidFill>
                      <a:srgbClr val="FFFFFF"/>
                    </a:solidFill>
                  </a:tcPr>
                </a:tc>
                <a:extLst>
                  <a:ext uri="{0D108BD9-81ED-4DB2-BD59-A6C34878D82A}">
                    <a16:rowId xmlns:a16="http://schemas.microsoft.com/office/drawing/2014/main" val="10004"/>
                  </a:ext>
                </a:extLst>
              </a:tr>
              <a:tr h="257175">
                <a:tc>
                  <a:txBody>
                    <a:bodyPr/>
                    <a:lstStyle/>
                    <a:p>
                      <a:pPr algn="l">
                        <a:lnSpc>
                          <a:spcPct val="99600"/>
                        </a:lnSpc>
                      </a:pPr>
                      <a:r>
                        <a:rPr sz="1000" b="1">
                          <a:solidFill>
                            <a:srgbClr val="000000"/>
                          </a:solidFill>
                          <a:latin typeface="Arial"/>
                          <a:ea typeface="Arial"/>
                        </a:rPr>
                        <a:t>Securities gains (losses)</a:t>
                      </a:r>
                    </a:p>
                  </a:txBody>
                  <a:tcPr marL="27432" marR="27432" marT="0" marB="18288" anchor="b">
                    <a:lnL w="0"/>
                    <a:lnR w="0"/>
                    <a:lnT w="0"/>
                    <a:lnB w="0"/>
                    <a:solidFill>
                      <a:srgbClr val="FFFFFF"/>
                    </a:solidFill>
                  </a:tcPr>
                </a:tc>
                <a:tc>
                  <a:txBody>
                    <a:bodyPr/>
                    <a:lstStyle/>
                    <a:p>
                      <a:pPr algn="r">
                        <a:lnSpc>
                          <a:spcPct val="99600"/>
                        </a:lnSpc>
                        <a:tabLst>
                          <a:tab pos="1237869" algn="l"/>
                          <a:tab pos="1519174" algn="l"/>
                        </a:tabLst>
                      </a:pPr>
                      <a:r>
                        <a:rPr sz="1000" b="1">
                          <a:solidFill>
                            <a:srgbClr val="000000"/>
                          </a:solidFill>
                          <a:latin typeface="Arial"/>
                          <a:ea typeface="Arial"/>
                        </a:rPr>
                        <a:t>	—	</a:t>
                      </a:r>
                    </a:p>
                  </a:txBody>
                  <a:tcPr marL="0" marR="9144" marT="0" marB="18288" anchor="b">
                    <a:lnL w="0"/>
                    <a:lnR w="0"/>
                    <a:lnT w="0"/>
                    <a:lnB w="0"/>
                    <a:solidFill>
                      <a:srgbClr val="FFFFFF"/>
                    </a:solidFill>
                  </a:tcPr>
                </a:tc>
                <a:tc>
                  <a:txBody>
                    <a:bodyPr/>
                    <a:lstStyle/>
                    <a:p>
                      <a:pPr algn="r">
                        <a:lnSpc>
                          <a:spcPct val="99600"/>
                        </a:lnSpc>
                        <a:tabLst>
                          <a:tab pos="1236091" algn="l"/>
                          <a:tab pos="1509649" algn="l"/>
                        </a:tabLst>
                      </a:pPr>
                      <a:r>
                        <a:rPr sz="1000">
                          <a:solidFill>
                            <a:srgbClr val="000000"/>
                          </a:solidFill>
                          <a:latin typeface="Arial"/>
                          <a:ea typeface="Arial"/>
                        </a:rPr>
                        <a:t>	(4)	</a:t>
                      </a:r>
                    </a:p>
                  </a:txBody>
                  <a:tcPr marL="0" marR="9144" marT="0" marB="18288" anchor="b">
                    <a:lnL w="0"/>
                    <a:lnR w="0"/>
                    <a:lnT w="0"/>
                    <a:lnB w="0"/>
                    <a:solidFill>
                      <a:srgbClr val="FFFFFF"/>
                    </a:solidFill>
                  </a:tcPr>
                </a:tc>
                <a:tc>
                  <a:txBody>
                    <a:bodyPr/>
                    <a:lstStyle/>
                    <a:p>
                      <a:pPr algn="r">
                        <a:lnSpc>
                          <a:spcPct val="99600"/>
                        </a:lnSpc>
                        <a:tabLst>
                          <a:tab pos="1165479" algn="l"/>
                          <a:tab pos="1509649" algn="l"/>
                        </a:tabLst>
                      </a:pPr>
                      <a:r>
                        <a:rPr sz="1000">
                          <a:solidFill>
                            <a:srgbClr val="000000"/>
                          </a:solidFill>
                          <a:latin typeface="Arial"/>
                          <a:ea typeface="Arial"/>
                        </a:rPr>
                        <a:t>	(53)	</a:t>
                      </a:r>
                    </a:p>
                  </a:txBody>
                  <a:tcPr marL="0" marR="9144" marT="0" marB="18288" anchor="b">
                    <a:lnL w="0"/>
                    <a:lnR w="0"/>
                    <a:lnT w="0"/>
                    <a:lnB w="0"/>
                    <a:solidFill>
                      <a:srgbClr val="FFFFFF"/>
                    </a:solidFill>
                  </a:tcPr>
                </a:tc>
                <a:extLst>
                  <a:ext uri="{0D108BD9-81ED-4DB2-BD59-A6C34878D82A}">
                    <a16:rowId xmlns:a16="http://schemas.microsoft.com/office/drawing/2014/main" val="10005"/>
                  </a:ext>
                </a:extLst>
              </a:tr>
              <a:tr h="247650">
                <a:tc>
                  <a:txBody>
                    <a:bodyPr/>
                    <a:lstStyle/>
                    <a:p>
                      <a:pPr algn="l">
                        <a:lnSpc>
                          <a:spcPct val="99600"/>
                        </a:lnSpc>
                      </a:pPr>
                      <a:r>
                        <a:rPr sz="1000" b="1">
                          <a:solidFill>
                            <a:srgbClr val="000000"/>
                          </a:solidFill>
                          <a:latin typeface="Arial"/>
                          <a:ea typeface="Arial"/>
                        </a:rPr>
                        <a:t>Non-interest expense</a:t>
                      </a:r>
                    </a:p>
                  </a:txBody>
                  <a:tcPr marL="27432" marR="27432" marT="0" marB="18288" anchor="b">
                    <a:lnL w="0"/>
                    <a:lnR w="0"/>
                    <a:lnT w="0"/>
                    <a:lnB w="0"/>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171,020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168,018	</a:t>
                      </a:r>
                    </a:p>
                  </a:txBody>
                  <a:tcPr marL="0" marR="9144" marT="0" marB="18288" anchor="b">
                    <a:lnL w="0"/>
                    <a:lnR w="0"/>
                    <a:lnT w="0"/>
                    <a:lnB w="0"/>
                    <a:solidFill>
                      <a:srgbClr val="FFFFFF"/>
                    </a:solidFill>
                  </a:tcPr>
                </a:tc>
                <a:tc>
                  <a:txBody>
                    <a:bodyPr/>
                    <a:lstStyle/>
                    <a:p>
                      <a:pPr algn="r">
                        <a:lnSpc>
                          <a:spcPct val="99600"/>
                        </a:lnSpc>
                        <a:tabLst>
                          <a:tab pos="896493" algn="l"/>
                          <a:tab pos="1509649" algn="l"/>
                        </a:tabLst>
                      </a:pPr>
                      <a:r>
                        <a:rPr sz="1000">
                          <a:solidFill>
                            <a:srgbClr val="000000"/>
                          </a:solidFill>
                          <a:latin typeface="Arial"/>
                          <a:ea typeface="Arial"/>
                        </a:rPr>
                        <a:t>	162,552	</a:t>
                      </a:r>
                    </a:p>
                  </a:txBody>
                  <a:tcPr marL="0" marR="9144" marT="0" marB="18288" anchor="b">
                    <a:lnL w="0"/>
                    <a:lnR w="0"/>
                    <a:lnT w="0"/>
                    <a:lnB w="0"/>
                    <a:solidFill>
                      <a:srgbClr val="FFFFFF"/>
                    </a:solidFill>
                  </a:tcPr>
                </a:tc>
                <a:extLst>
                  <a:ext uri="{0D108BD9-81ED-4DB2-BD59-A6C34878D82A}">
                    <a16:rowId xmlns:a16="http://schemas.microsoft.com/office/drawing/2014/main" val="10006"/>
                  </a:ext>
                </a:extLst>
              </a:tr>
              <a:tr h="257175">
                <a:tc>
                  <a:txBody>
                    <a:bodyPr/>
                    <a:lstStyle/>
                    <a:p>
                      <a:pPr algn="l">
                        <a:lnSpc>
                          <a:spcPct val="99600"/>
                        </a:lnSpc>
                      </a:pPr>
                      <a:r>
                        <a:rPr sz="1000" b="1">
                          <a:solidFill>
                            <a:srgbClr val="000000"/>
                          </a:solidFill>
                          <a:latin typeface="Arial"/>
                          <a:ea typeface="Arial"/>
                        </a:rPr>
                        <a:t>Merger-related expenses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1237869" algn="l"/>
                          <a:tab pos="1519174" algn="l"/>
                        </a:tabLst>
                      </a:pPr>
                      <a:r>
                        <a:rPr sz="1000" b="1">
                          <a:solidFill>
                            <a:srgbClr val="000000"/>
                          </a:solidFill>
                          <a:latin typeface="Arial"/>
                          <a:ea typeface="Arial"/>
                        </a:rPr>
                        <a:t>	—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228344" algn="l"/>
                          <a:tab pos="1509649" algn="l"/>
                        </a:tabLst>
                      </a:pPr>
                      <a:r>
                        <a:rPr sz="1000">
                          <a:solidFill>
                            <a:srgbClr val="000000"/>
                          </a:solidFill>
                          <a:latin typeface="Arial"/>
                          <a:ea typeface="Arial"/>
                        </a:rPr>
                        <a:t>	—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1037717" algn="l"/>
                          <a:tab pos="1509649" algn="l"/>
                        </a:tabLst>
                      </a:pPr>
                      <a:r>
                        <a:rPr sz="1000">
                          <a:solidFill>
                            <a:srgbClr val="000000"/>
                          </a:solidFill>
                          <a:latin typeface="Arial"/>
                          <a:ea typeface="Arial"/>
                        </a:rPr>
                        <a:t>	7,006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7"/>
                  </a:ext>
                </a:extLst>
              </a:tr>
              <a:tr h="257175">
                <a:tc>
                  <a:txBody>
                    <a:bodyPr/>
                    <a:lstStyle/>
                    <a:p>
                      <a:pPr algn="l">
                        <a:lnSpc>
                          <a:spcPct val="99600"/>
                        </a:lnSpc>
                      </a:pPr>
                      <a:r>
                        <a:rPr sz="1000" b="1">
                          <a:solidFill>
                            <a:srgbClr val="000000"/>
                          </a:solidFill>
                          <a:latin typeface="Arial"/>
                          <a:ea typeface="Arial"/>
                        </a:rPr>
                        <a:t>Income before income taxes</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88,846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95,672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86,228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08"/>
                  </a:ext>
                </a:extLst>
              </a:tr>
              <a:tr h="238125">
                <a:tc>
                  <a:txBody>
                    <a:bodyPr/>
                    <a:lstStyle/>
                    <a:p>
                      <a:pPr algn="l">
                        <a:lnSpc>
                          <a:spcPct val="99600"/>
                        </a:lnSpc>
                      </a:pPr>
                      <a:r>
                        <a:rPr sz="1000" b="1">
                          <a:solidFill>
                            <a:srgbClr val="000000"/>
                          </a:solidFill>
                          <a:latin typeface="Arial"/>
                          <a:ea typeface="Arial"/>
                        </a:rPr>
                        <a:t>Income taxes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16,749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16,065	</a:t>
                      </a:r>
                    </a:p>
                  </a:txBody>
                  <a:tcPr marL="0" marR="9144" marT="0" marB="18288" anchor="b">
                    <a:lnL w="0"/>
                    <a:lnR w="0"/>
                    <a:lnT w="0"/>
                    <a:lnB w="12700" cmpd="sng">
                      <a:solidFill>
                        <a:srgbClr val="000000"/>
                      </a:solidFill>
                      <a:prstDash val="solid"/>
                    </a:lnB>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15,357	</a:t>
                      </a:r>
                    </a:p>
                  </a:txBody>
                  <a:tcPr marL="0" marR="9144" marT="0" marB="18288" anchor="b">
                    <a:lnL w="0"/>
                    <a:lnR w="0"/>
                    <a:lnT w="0"/>
                    <a:lnB w="12700" cmpd="sng">
                      <a:solidFill>
                        <a:srgbClr val="000000"/>
                      </a:solidFill>
                      <a:prstDash val="solid"/>
                    </a:lnB>
                    <a:solidFill>
                      <a:srgbClr val="FFFFFF"/>
                    </a:solidFill>
                  </a:tcPr>
                </a:tc>
                <a:extLst>
                  <a:ext uri="{0D108BD9-81ED-4DB2-BD59-A6C34878D82A}">
                    <a16:rowId xmlns:a16="http://schemas.microsoft.com/office/drawing/2014/main" val="10009"/>
                  </a:ext>
                </a:extLst>
              </a:tr>
              <a:tr h="257175">
                <a:tc>
                  <a:txBody>
                    <a:bodyPr/>
                    <a:lstStyle/>
                    <a:p>
                      <a:pPr algn="l">
                        <a:lnSpc>
                          <a:spcPct val="99600"/>
                        </a:lnSpc>
                      </a:pPr>
                      <a:r>
                        <a:rPr sz="1000" b="1">
                          <a:solidFill>
                            <a:srgbClr val="000000"/>
                          </a:solidFill>
                          <a:latin typeface="Arial"/>
                          <a:ea typeface="Arial"/>
                        </a:rPr>
                        <a:t>Net income</a:t>
                      </a:r>
                    </a:p>
                  </a:txBody>
                  <a:tcPr marL="27432" marR="27432" marT="0" marB="18288" anchor="b">
                    <a:lnL w="0"/>
                    <a:lnR w="0"/>
                    <a:lnT w="12700" cmpd="sng">
                      <a:solidFill>
                        <a:srgbClr val="000000"/>
                      </a:solidFill>
                      <a:prstDash val="solid"/>
                    </a:lnT>
                    <a:lnB w="0"/>
                    <a:solidFill>
                      <a:srgbClr val="FFFFFF"/>
                    </a:solidFill>
                  </a:tcPr>
                </a:tc>
                <a:tc>
                  <a:txBody>
                    <a:bodyPr/>
                    <a:lstStyle/>
                    <a:p>
                      <a:pPr algn="r">
                        <a:lnSpc>
                          <a:spcPct val="99600"/>
                        </a:lnSpc>
                        <a:tabLst>
                          <a:tab pos="976630" algn="l"/>
                          <a:tab pos="1519174" algn="l"/>
                        </a:tabLst>
                      </a:pPr>
                      <a:r>
                        <a:rPr sz="1000" b="1">
                          <a:solidFill>
                            <a:srgbClr val="000000"/>
                          </a:solidFill>
                          <a:latin typeface="Arial"/>
                          <a:ea typeface="Arial"/>
                        </a:rPr>
                        <a:t>	72,097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79,607	</a:t>
                      </a:r>
                    </a:p>
                  </a:txBody>
                  <a:tcPr marL="0" marR="9144" marT="0" marB="18288" anchor="b">
                    <a:lnL w="0"/>
                    <a:lnR w="0"/>
                    <a:lnT w="12700" cmpd="sng">
                      <a:solidFill>
                        <a:srgbClr val="000000"/>
                      </a:solidFill>
                      <a:prstDash val="solid"/>
                    </a:lnT>
                    <a:lnB w="0"/>
                    <a:solidFill>
                      <a:srgbClr val="FFFFFF"/>
                    </a:solidFill>
                  </a:tcPr>
                </a:tc>
                <a:tc>
                  <a:txBody>
                    <a:bodyPr/>
                    <a:lstStyle/>
                    <a:p>
                      <a:pPr algn="r">
                        <a:lnSpc>
                          <a:spcPct val="99600"/>
                        </a:lnSpc>
                        <a:tabLst>
                          <a:tab pos="967105" algn="l"/>
                          <a:tab pos="1509649" algn="l"/>
                        </a:tabLst>
                      </a:pPr>
                      <a:r>
                        <a:rPr sz="1000">
                          <a:solidFill>
                            <a:srgbClr val="000000"/>
                          </a:solidFill>
                          <a:latin typeface="Arial"/>
                          <a:ea typeface="Arial"/>
                        </a:rPr>
                        <a:t>	70,871	</a:t>
                      </a:r>
                    </a:p>
                  </a:txBody>
                  <a:tcPr marL="0" marR="9144" marT="0" marB="18288" anchor="b">
                    <a:lnL w="0"/>
                    <a:lnR w="0"/>
                    <a:lnT w="12700" cmpd="sng">
                      <a:solidFill>
                        <a:srgbClr val="000000"/>
                      </a:solidFill>
                      <a:prstDash val="solid"/>
                    </a:lnT>
                    <a:lnB w="0"/>
                    <a:solidFill>
                      <a:srgbClr val="FFFFFF"/>
                    </a:solidFill>
                  </a:tcPr>
                </a:tc>
                <a:extLst>
                  <a:ext uri="{0D108BD9-81ED-4DB2-BD59-A6C34878D82A}">
                    <a16:rowId xmlns:a16="http://schemas.microsoft.com/office/drawing/2014/main" val="10010"/>
                  </a:ext>
                </a:extLst>
              </a:tr>
              <a:tr h="257175">
                <a:tc>
                  <a:txBody>
                    <a:bodyPr/>
                    <a:lstStyle/>
                    <a:p>
                      <a:pPr algn="l">
                        <a:lnSpc>
                          <a:spcPct val="99600"/>
                        </a:lnSpc>
                      </a:pPr>
                      <a:r>
                        <a:rPr sz="1000" b="1">
                          <a:solidFill>
                            <a:srgbClr val="000000"/>
                          </a:solidFill>
                          <a:latin typeface="Arial"/>
                          <a:ea typeface="Arial"/>
                        </a:rPr>
                        <a:t>Preferred stock dividends</a:t>
                      </a:r>
                    </a:p>
                  </a:txBody>
                  <a:tcPr marL="27432" marR="27432" marT="0" marB="18288" anchor="b">
                    <a:lnL w="0"/>
                    <a:lnR w="0"/>
                    <a:lnT w="0"/>
                    <a:lnB w="12700" cmpd="sng">
                      <a:solidFill>
                        <a:srgbClr val="000000"/>
                      </a:solidFill>
                      <a:prstDash val="solid"/>
                    </a:lnB>
                    <a:solidFill>
                      <a:srgbClr val="FFFFFF"/>
                    </a:solidFill>
                  </a:tcPr>
                </a:tc>
                <a:tc>
                  <a:txBody>
                    <a:bodyPr/>
                    <a:lstStyle/>
                    <a:p>
                      <a:pPr algn="r">
                        <a:lnSpc>
                          <a:spcPct val="99600"/>
                        </a:lnSpc>
                        <a:tabLst>
                          <a:tab pos="998601" algn="l"/>
                          <a:tab pos="1519174" algn="l"/>
                        </a:tabLst>
                      </a:pPr>
                      <a:r>
                        <a:rPr sz="1000" b="1">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tc>
                  <a:txBody>
                    <a:bodyPr/>
                    <a:lstStyle/>
                    <a:p>
                      <a:pPr algn="r">
                        <a:lnSpc>
                          <a:spcPct val="99600"/>
                        </a:lnSpc>
                        <a:tabLst>
                          <a:tab pos="989076" algn="l"/>
                          <a:tab pos="1509649" algn="l"/>
                        </a:tabLst>
                      </a:pPr>
                      <a:r>
                        <a:rPr sz="1000">
                          <a:solidFill>
                            <a:srgbClr val="000000"/>
                          </a:solidFill>
                          <a:latin typeface="Arial"/>
                          <a:ea typeface="Arial"/>
                        </a:rPr>
                        <a:t>	(2,562)	</a:t>
                      </a:r>
                    </a:p>
                  </a:txBody>
                  <a:tcPr marL="0" marR="9144" marT="0" marB="18288" anchor="b">
                    <a:lnL w="0"/>
                    <a:lnR w="0"/>
                    <a:lnT w="0"/>
                    <a:lnB w="12700" cmpd="sng">
                      <a:solidFill>
                        <a:srgbClr val="000000"/>
                      </a:solidFill>
                      <a:prstDash val="solid"/>
                    </a:lnB>
                    <a:noFill/>
                  </a:tcPr>
                </a:tc>
                <a:extLst>
                  <a:ext uri="{0D108BD9-81ED-4DB2-BD59-A6C34878D82A}">
                    <a16:rowId xmlns:a16="http://schemas.microsoft.com/office/drawing/2014/main" val="10011"/>
                  </a:ext>
                </a:extLst>
              </a:tr>
              <a:tr h="400050">
                <a:tc>
                  <a:txBody>
                    <a:bodyPr/>
                    <a:lstStyle/>
                    <a:p>
                      <a:pPr algn="l">
                        <a:lnSpc>
                          <a:spcPct val="99600"/>
                        </a:lnSpc>
                      </a:pPr>
                      <a:r>
                        <a:rPr sz="1000" b="1">
                          <a:solidFill>
                            <a:srgbClr val="000000"/>
                          </a:solidFill>
                          <a:latin typeface="Arial"/>
                          <a:ea typeface="Arial"/>
                        </a:rPr>
                        <a:t>Net income available to common shareholders</a:t>
                      </a:r>
                    </a:p>
                  </a:txBody>
                  <a:tcPr marL="27432" marR="27432" marT="0" marB="18288" anchor="b">
                    <a:lnL w="0"/>
                    <a:lnR w="0"/>
                    <a:lnT w="12700" cmpd="sng">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906018" algn="l"/>
                          <a:tab pos="1519174" algn="l"/>
                        </a:tabLst>
                      </a:pPr>
                      <a:r>
                        <a:rPr sz="1000" b="1">
                          <a:solidFill>
                            <a:srgbClr val="000000"/>
                          </a:solidFill>
                          <a:latin typeface="Arial"/>
                          <a:ea typeface="Arial"/>
                        </a:rPr>
                        <a:t>	$69,535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$77,045	</a:t>
                      </a:r>
                    </a:p>
                  </a:txBody>
                  <a:tcPr marL="0" marR="9144" marT="0" marB="18288" anchor="b">
                    <a:lnL w="0"/>
                    <a:lnR w="0"/>
                    <a:lnT w="12700" cmpd="sng">
                      <a:solidFill>
                        <a:srgbClr val="000000"/>
                      </a:solidFill>
                      <a:prstDash val="solid"/>
                    </a:lnT>
                    <a:lnB w="38100" cmpd="dbl">
                      <a:solidFill>
                        <a:srgbClr val="000000"/>
                      </a:solidFill>
                      <a:prstDash val="solid"/>
                    </a:lnB>
                    <a:noFill/>
                  </a:tcPr>
                </a:tc>
                <a:tc>
                  <a:txBody>
                    <a:bodyPr/>
                    <a:lstStyle/>
                    <a:p>
                      <a:pPr algn="r">
                        <a:lnSpc>
                          <a:spcPct val="99600"/>
                        </a:lnSpc>
                        <a:tabLst>
                          <a:tab pos="896493" algn="l"/>
                          <a:tab pos="1509649" algn="l"/>
                        </a:tabLst>
                      </a:pPr>
                      <a:r>
                        <a:rPr sz="1000">
                          <a:solidFill>
                            <a:srgbClr val="000000"/>
                          </a:solidFill>
                          <a:latin typeface="Arial"/>
                          <a:ea typeface="Arial"/>
                        </a:rPr>
                        <a:t>	$68,309	</a:t>
                      </a:r>
                    </a:p>
                  </a:txBody>
                  <a:tcPr marL="0" marR="9144" marT="0" marB="18288" anchor="b">
                    <a:lnL w="0"/>
                    <a:lnR w="0"/>
                    <a:lnT w="12700" cmpd="sng">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2"/>
                  </a:ext>
                </a:extLst>
              </a:tr>
              <a:tr h="409575">
                <a:tc>
                  <a:txBody>
                    <a:bodyPr/>
                    <a:lstStyle/>
                    <a:p>
                      <a:pPr algn="l">
                        <a:lnSpc>
                          <a:spcPct val="99600"/>
                        </a:lnSpc>
                      </a:pPr>
                      <a:r>
                        <a:rPr sz="1000" b="1">
                          <a:solidFill>
                            <a:srgbClr val="000000"/>
                          </a:solidFill>
                          <a:latin typeface="Arial"/>
                          <a:ea typeface="Arial"/>
                        </a:rPr>
                        <a:t>Net income available to common shareholders, per share (diluted)</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$0.42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$0.46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$0.40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3"/>
                  </a:ext>
                </a:extLst>
              </a:tr>
              <a:tr h="390525">
                <a:tc>
                  <a:txBody>
                    <a:bodyPr/>
                    <a:lstStyle/>
                    <a:p>
                      <a:pPr algn="l" defTabSz="457200">
                        <a:lnSpc>
                          <a:spcPct val="100000"/>
                        </a:lnSpc>
                        <a:spcBef>
                          <a:spcPct val="0"/>
                        </a:spcBef>
                        <a:spcAft>
                          <a:spcPct val="0"/>
                        </a:spcAft>
                      </a:pPr>
                      <a:r>
                        <a:rPr sz="1000" b="1">
                          <a:solidFill>
                            <a:srgbClr val="000000"/>
                          </a:solidFill>
                          <a:latin typeface="Arial"/>
                          <a:ea typeface="Arial"/>
                        </a:rPr>
                        <a:t>Operating net income available to common shareholders, per share (diluted)</a:t>
                      </a:r>
                      <a:r>
                        <a:rPr sz="1000" b="1" baseline="30000">
                          <a:solidFill>
                            <a:srgbClr val="000000"/>
                          </a:solidFill>
                          <a:latin typeface="Arial"/>
                          <a:ea typeface="Arial"/>
                        </a:rPr>
                        <a:t>(1)</a:t>
                      </a:r>
                    </a:p>
                  </a:txBody>
                  <a:tcPr marL="27432" marR="27432" marT="0" marB="18288" anchor="b">
                    <a:lnL w="0"/>
                    <a:lnR w="0"/>
                    <a:lnT w="38100" cmpd="dbl">
                      <a:solidFill>
                        <a:srgbClr val="000000"/>
                      </a:solidFill>
                      <a:prstDash val="solid"/>
                    </a:lnT>
                    <a:lnB w="38100" cmpd="dbl">
                      <a:solidFill>
                        <a:srgbClr val="000000"/>
                      </a:solidFill>
                      <a:prstDash val="solid"/>
                    </a:lnB>
                    <a:solidFill>
                      <a:srgbClr val="FFFFFF"/>
                    </a:solidFill>
                  </a:tcPr>
                </a:tc>
                <a:tc>
                  <a:txBody>
                    <a:bodyPr/>
                    <a:lstStyle/>
                    <a:p>
                      <a:pPr algn="r">
                        <a:lnSpc>
                          <a:spcPct val="99600"/>
                        </a:lnSpc>
                        <a:tabLst>
                          <a:tab pos="1047242" algn="l"/>
                          <a:tab pos="1519174" algn="l"/>
                        </a:tabLst>
                      </a:pPr>
                      <a:r>
                        <a:rPr sz="1000" b="1">
                          <a:solidFill>
                            <a:srgbClr val="000000"/>
                          </a:solidFill>
                          <a:latin typeface="Arial"/>
                          <a:ea typeface="Arial"/>
                        </a:rPr>
                        <a:t>	$0.43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$0.47	</a:t>
                      </a:r>
                    </a:p>
                  </a:txBody>
                  <a:tcPr marL="0" marR="9144" marT="0" marB="18288" anchor="b">
                    <a:lnL w="0"/>
                    <a:lnR w="0"/>
                    <a:lnT w="38100" cmpd="dbl">
                      <a:solidFill>
                        <a:srgbClr val="000000"/>
                      </a:solidFill>
                      <a:prstDash val="solid"/>
                    </a:lnT>
                    <a:lnB w="38100" cmpd="dbl">
                      <a:solidFill>
                        <a:srgbClr val="000000"/>
                      </a:solidFill>
                      <a:prstDash val="solid"/>
                    </a:lnB>
                    <a:noFill/>
                  </a:tcPr>
                </a:tc>
                <a:tc>
                  <a:txBody>
                    <a:bodyPr/>
                    <a:lstStyle/>
                    <a:p>
                      <a:pPr algn="r">
                        <a:lnSpc>
                          <a:spcPct val="99600"/>
                        </a:lnSpc>
                        <a:tabLst>
                          <a:tab pos="1037717" algn="l"/>
                          <a:tab pos="1509649" algn="l"/>
                        </a:tabLst>
                      </a:pPr>
                      <a:r>
                        <a:rPr sz="1000">
                          <a:solidFill>
                            <a:srgbClr val="000000"/>
                          </a:solidFill>
                          <a:latin typeface="Arial"/>
                          <a:ea typeface="Arial"/>
                        </a:rPr>
                        <a:t>	$0.48	</a:t>
                      </a:r>
                    </a:p>
                  </a:txBody>
                  <a:tcPr marL="0" marR="9144" marT="0" marB="18288" anchor="b">
                    <a:lnL w="0"/>
                    <a:lnR w="0"/>
                    <a:lnT w="38100" cmpd="dbl">
                      <a:solidFill>
                        <a:srgbClr val="000000"/>
                      </a:solidFill>
                      <a:prstDash val="solid"/>
                    </a:lnT>
                    <a:lnB w="38100" cmpd="dbl">
                      <a:solidFill>
                        <a:srgbClr val="000000"/>
                      </a:solidFill>
                      <a:prstDash val="solid"/>
                    </a:lnB>
                    <a:noFill/>
                  </a:tcPr>
                </a:tc>
                <a:extLst>
                  <a:ext uri="{0D108BD9-81ED-4DB2-BD59-A6C34878D82A}">
                    <a16:rowId xmlns:a16="http://schemas.microsoft.com/office/drawing/2014/main" val="10014"/>
                  </a:ext>
                </a:extLst>
              </a:tr>
              <a:tr h="333375">
                <a:tc>
                  <a:txBody>
                    <a:bodyPr/>
                    <a:lstStyle/>
                    <a:p>
                      <a:pPr algn="l">
                        <a:lnSpc>
                          <a:spcPct val="99600"/>
                        </a:lnSpc>
                      </a:pPr>
                      <a:r>
                        <a:rPr sz="1000" b="1">
                          <a:solidFill>
                            <a:srgbClr val="000000"/>
                          </a:solidFill>
                          <a:latin typeface="Arial"/>
                          <a:ea typeface="Arial"/>
                        </a:rPr>
                        <a:t>ROAA</a:t>
                      </a:r>
                    </a:p>
                  </a:txBody>
                  <a:tcPr marL="27432" marR="27432" marT="0" marB="18288" anchor="b">
                    <a:lnL w="0"/>
                    <a:lnR w="0"/>
                    <a:lnT w="38100" cmpd="dbl">
                      <a:solidFill>
                        <a:srgbClr val="000000"/>
                      </a:solidFill>
                      <a:prstDash val="solid"/>
                    </a:lnT>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1.04%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1.17%	</a:t>
                      </a:r>
                    </a:p>
                  </a:txBody>
                  <a:tcPr marL="0" marR="9144" marT="0" marB="18288" anchor="b">
                    <a:lnL w="0"/>
                    <a:lnR w="0"/>
                    <a:lnT w="38100" cmpd="dbl">
                      <a:solidFill>
                        <a:srgbClr val="000000"/>
                      </a:solidFill>
                      <a:prstDash val="solid"/>
                    </a:lnT>
                    <a:lnB w="0"/>
                    <a:noFill/>
                  </a:tcPr>
                </a:tc>
                <a:tc>
                  <a:txBody>
                    <a:bodyPr/>
                    <a:lstStyle/>
                    <a:p>
                      <a:pPr algn="r">
                        <a:lnSpc>
                          <a:spcPct val="99600"/>
                        </a:lnSpc>
                        <a:tabLst>
                          <a:tab pos="889" algn="l"/>
                          <a:tab pos="414909" algn="l"/>
                        </a:tabLst>
                      </a:pPr>
                      <a:r>
                        <a:rPr sz="1000">
                          <a:solidFill>
                            <a:srgbClr val="000000"/>
                          </a:solidFill>
                          <a:latin typeface="Arial"/>
                          <a:ea typeface="Arial"/>
                        </a:rPr>
                        <a:t>	1.07%	</a:t>
                      </a:r>
                    </a:p>
                  </a:txBody>
                  <a:tcPr marL="0" marR="9144" marT="0" marB="18288" anchor="b">
                    <a:lnL w="0"/>
                    <a:lnR w="0"/>
                    <a:lnT w="38100" cmpd="dbl">
                      <a:solidFill>
                        <a:srgbClr val="000000"/>
                      </a:solidFill>
                      <a:prstDash val="solid"/>
                    </a:lnT>
                    <a:lnB w="0"/>
                    <a:noFill/>
                  </a:tcPr>
                </a:tc>
                <a:extLst>
                  <a:ext uri="{0D108BD9-81ED-4DB2-BD59-A6C34878D82A}">
                    <a16:rowId xmlns:a16="http://schemas.microsoft.com/office/drawing/2014/main" val="10015"/>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Operating ROAA</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1.08%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1.18%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1.25%	</a:t>
                      </a:r>
                    </a:p>
                  </a:txBody>
                  <a:tcPr marL="0" marR="9144" marT="0" marB="18288" anchor="b">
                    <a:lnL w="0"/>
                    <a:lnR w="0"/>
                    <a:lnT w="0"/>
                    <a:lnB w="0"/>
                    <a:noFill/>
                  </a:tcPr>
                </a:tc>
                <a:extLst>
                  <a:ext uri="{0D108BD9-81ED-4DB2-BD59-A6C34878D82A}">
                    <a16:rowId xmlns:a16="http://schemas.microsoft.com/office/drawing/2014/main" val="10016"/>
                  </a:ext>
                </a:extLst>
              </a:tr>
              <a:tr h="209550">
                <a:tc>
                  <a:txBody>
                    <a:bodyPr/>
                    <a:lstStyle/>
                    <a:p>
                      <a:pPr algn="l">
                        <a:lnSpc>
                          <a:spcPct val="99600"/>
                        </a:lnSpc>
                      </a:pPr>
                      <a:r>
                        <a:rPr sz="1000" b="1">
                          <a:solidFill>
                            <a:srgbClr val="000000"/>
                          </a:solidFill>
                          <a:latin typeface="Arial"/>
                          <a:ea typeface="Arial"/>
                        </a:rPr>
                        <a:t>ROAE</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11.25%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12.59%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11.24%	</a:t>
                      </a:r>
                    </a:p>
                  </a:txBody>
                  <a:tcPr marL="0" marR="9144" marT="0" marB="18288" anchor="b">
                    <a:lnL w="0"/>
                    <a:lnR w="0"/>
                    <a:lnT w="0"/>
                    <a:lnB w="0"/>
                    <a:noFill/>
                  </a:tcPr>
                </a:tc>
                <a:extLst>
                  <a:ext uri="{0D108BD9-81ED-4DB2-BD59-A6C34878D82A}">
                    <a16:rowId xmlns:a16="http://schemas.microsoft.com/office/drawing/2014/main" val="10017"/>
                  </a:ext>
                </a:extLst>
              </a:tr>
              <a:tr h="228600">
                <a:tc>
                  <a:txBody>
                    <a:bodyPr/>
                    <a:lstStyle/>
                    <a:p>
                      <a:pPr algn="l" defTabSz="457200">
                        <a:lnSpc>
                          <a:spcPct val="100000"/>
                        </a:lnSpc>
                        <a:spcBef>
                          <a:spcPct val="0"/>
                        </a:spcBef>
                        <a:spcAft>
                          <a:spcPct val="0"/>
                        </a:spcAft>
                      </a:pPr>
                      <a:r>
                        <a:rPr sz="1000" b="1">
                          <a:solidFill>
                            <a:srgbClr val="000000"/>
                          </a:solidFill>
                          <a:latin typeface="Arial"/>
                          <a:ea typeface="Arial"/>
                        </a:rPr>
                        <a:t>ROAE (tangible)</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85521" algn="l"/>
                        </a:tabLst>
                      </a:pPr>
                      <a:r>
                        <a:rPr sz="1000" b="1">
                          <a:solidFill>
                            <a:srgbClr val="000000"/>
                          </a:solidFill>
                          <a:latin typeface="Arial"/>
                          <a:ea typeface="Arial"/>
                        </a:rPr>
                        <a:t>	15.17%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16.52%	</a:t>
                      </a:r>
                    </a:p>
                  </a:txBody>
                  <a:tcPr marL="0" marR="9144" marT="0" marB="18288" anchor="b">
                    <a:lnL w="0"/>
                    <a:lnR w="0"/>
                    <a:lnT w="0"/>
                    <a:lnB w="0"/>
                    <a:noFill/>
                  </a:tcPr>
                </a:tc>
                <a:tc>
                  <a:txBody>
                    <a:bodyPr/>
                    <a:lstStyle/>
                    <a:p>
                      <a:pPr algn="r">
                        <a:lnSpc>
                          <a:spcPct val="99600"/>
                        </a:lnSpc>
                        <a:tabLst>
                          <a:tab pos="889" algn="l"/>
                          <a:tab pos="485521" algn="l"/>
                        </a:tabLst>
                      </a:pPr>
                      <a:r>
                        <a:rPr sz="1000">
                          <a:solidFill>
                            <a:srgbClr val="000000"/>
                          </a:solidFill>
                          <a:latin typeface="Arial"/>
                          <a:ea typeface="Arial"/>
                        </a:rPr>
                        <a:t>	17.31%	</a:t>
                      </a:r>
                    </a:p>
                  </a:txBody>
                  <a:tcPr marL="0" marR="9144" marT="0" marB="18288" anchor="b">
                    <a:lnL w="0"/>
                    <a:lnR w="0"/>
                    <a:lnT w="0"/>
                    <a:lnB w="0"/>
                    <a:noFill/>
                  </a:tcPr>
                </a:tc>
                <a:extLst>
                  <a:ext uri="{0D108BD9-81ED-4DB2-BD59-A6C34878D82A}">
                    <a16:rowId xmlns:a16="http://schemas.microsoft.com/office/drawing/2014/main" val="10018"/>
                  </a:ext>
                </a:extLst>
              </a:tr>
              <a:tr h="219075">
                <a:tc>
                  <a:txBody>
                    <a:bodyPr/>
                    <a:lstStyle/>
                    <a:p>
                      <a:pPr algn="l" defTabSz="457200">
                        <a:lnSpc>
                          <a:spcPct val="100000"/>
                        </a:lnSpc>
                        <a:spcBef>
                          <a:spcPct val="0"/>
                        </a:spcBef>
                        <a:spcAft>
                          <a:spcPct val="0"/>
                        </a:spcAft>
                      </a:pPr>
                      <a:r>
                        <a:rPr sz="1000" b="1">
                          <a:solidFill>
                            <a:srgbClr val="000000"/>
                          </a:solidFill>
                          <a:latin typeface="Arial"/>
                          <a:ea typeface="Arial"/>
                        </a:rPr>
                        <a:t>Efficiency ratio</a:t>
                      </a:r>
                      <a:r>
                        <a:rPr sz="1000" b="1" baseline="30000">
                          <a:solidFill>
                            <a:srgbClr val="000000"/>
                          </a:solidFill>
                          <a:latin typeface="Arial"/>
                          <a:ea typeface="Arial"/>
                        </a:rPr>
                        <a:t>(1)</a:t>
                      </a:r>
                    </a:p>
                  </a:txBody>
                  <a:tcPr marL="27432" marR="27432" marT="0" marB="18288" anchor="b">
                    <a:lnL w="0"/>
                    <a:lnR w="0"/>
                    <a:lnT w="0"/>
                    <a:lnB w="0"/>
                    <a:solidFill>
                      <a:srgbClr val="FFFFFF"/>
                    </a:solidFill>
                  </a:tcPr>
                </a:tc>
                <a:tc>
                  <a:txBody>
                    <a:bodyPr/>
                    <a:lstStyle/>
                    <a:p>
                      <a:pPr algn="r">
                        <a:lnSpc>
                          <a:spcPct val="99600"/>
                        </a:lnSpc>
                        <a:tabLst>
                          <a:tab pos="889" algn="l"/>
                          <a:tab pos="414909" algn="l"/>
                        </a:tabLst>
                      </a:pPr>
                      <a:r>
                        <a:rPr sz="1000" b="1">
                          <a:solidFill>
                            <a:srgbClr val="000000"/>
                          </a:solidFill>
                          <a:latin typeface="Arial"/>
                          <a:ea typeface="Arial"/>
                        </a:rPr>
                        <a:t>	61.5%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60.1%	</a:t>
                      </a:r>
                    </a:p>
                  </a:txBody>
                  <a:tcPr marL="0" marR="9144" marT="0" marB="18288" anchor="b">
                    <a:lnL w="0"/>
                    <a:lnR w="0"/>
                    <a:lnT w="0"/>
                    <a:lnB w="0"/>
                    <a:noFill/>
                  </a:tcPr>
                </a:tc>
                <a:tc>
                  <a:txBody>
                    <a:bodyPr/>
                    <a:lstStyle/>
                    <a:p>
                      <a:pPr algn="r">
                        <a:lnSpc>
                          <a:spcPct val="99600"/>
                        </a:lnSpc>
                        <a:tabLst>
                          <a:tab pos="889" algn="l"/>
                          <a:tab pos="414909" algn="l"/>
                        </a:tabLst>
                      </a:pPr>
                      <a:r>
                        <a:rPr sz="1000">
                          <a:solidFill>
                            <a:srgbClr val="000000"/>
                          </a:solidFill>
                          <a:latin typeface="Arial"/>
                          <a:ea typeface="Arial"/>
                        </a:rPr>
                        <a:t>	57.8%	</a:t>
                      </a:r>
                    </a:p>
                  </a:txBody>
                  <a:tcPr marL="0" marR="9144" marT="0" marB="18288" anchor="b">
                    <a:lnL w="0"/>
                    <a:lnR w="0"/>
                    <a:lnT w="0"/>
                    <a:lnB w="0"/>
                    <a:noFill/>
                  </a:tcPr>
                </a:tc>
                <a:extLst>
                  <a:ext uri="{0D108BD9-81ED-4DB2-BD59-A6C34878D82A}">
                    <a16:rowId xmlns:a16="http://schemas.microsoft.com/office/drawing/2014/main" val="10019"/>
                  </a:ext>
                </a:extLst>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61112" y="25908"/>
            <a:ext cx="8662035" cy="1041400"/>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2200" b="1">
                <a:solidFill>
                  <a:srgbClr val="00497F"/>
                </a:solidFill>
                <a:latin typeface="Arial"/>
                <a:ea typeface="Arial"/>
              </a:rPr>
              <a:t>THE NONINTEREST-BEARING DEPOSIT MIX HAS TRENDED UP OVER TIME DESPITE PERIODIC CHANGES IN INTEREST RATES</a:t>
            </a:r>
          </a:p>
        </p:txBody>
      </p:sp>
      <p:sp>
        <p:nvSpPr>
          <p:cNvPr id="3"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D7217AF-2025-452A-8547-42446159BAD7}" type="slidenum">
              <a:rPr sz="1200">
                <a:solidFill>
                  <a:srgbClr val="FFFFFF"/>
                </a:solidFill>
                <a:latin typeface="Arial"/>
                <a:ea typeface="Arial"/>
              </a:rPr>
              <a:t>7</a:t>
            </a:fld>
            <a:endParaRPr sz="1200">
              <a:solidFill>
                <a:srgbClr val="FFFFFF"/>
              </a:solidFill>
              <a:latin typeface="Arial"/>
              <a:ea typeface="Arial"/>
            </a:endParaRPr>
          </a:p>
        </p:txBody>
      </p:sp>
      <p:sp>
        <p:nvSpPr>
          <p:cNvPr id="4" name="New shape"/>
          <p:cNvSpPr/>
          <p:nvPr/>
        </p:nvSpPr>
        <p:spPr>
          <a:xfrm>
            <a:off x="159639" y="2334514"/>
            <a:ext cx="8821801" cy="401510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5" name="New picture"/>
          <p:cNvPicPr/>
          <p:nvPr/>
        </p:nvPicPr>
        <p:blipFill>
          <a:blip r:embed="rId2"/>
          <a:stretch>
            <a:fillRect/>
          </a:stretch>
        </p:blipFill>
        <p:spPr>
          <a:xfrm>
            <a:off x="159639" y="2334514"/>
            <a:ext cx="8821801" cy="4015105"/>
          </a:xfrm>
          <a:prstGeom prst="rect">
            <a:avLst/>
          </a:prstGeom>
        </p:spPr>
      </p:pic>
      <p:sp>
        <p:nvSpPr>
          <p:cNvPr id="6" name="New shape"/>
          <p:cNvSpPr/>
          <p:nvPr/>
        </p:nvSpPr>
        <p:spPr>
          <a:xfrm>
            <a:off x="1268730" y="6397625"/>
            <a:ext cx="8194421" cy="51308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7" name="New picture"/>
          <p:cNvPicPr/>
          <p:nvPr/>
        </p:nvPicPr>
        <p:blipFill>
          <a:blip r:embed="rId3"/>
          <a:stretch>
            <a:fillRect/>
          </a:stretch>
        </p:blipFill>
        <p:spPr>
          <a:xfrm>
            <a:off x="1268730" y="6397625"/>
            <a:ext cx="8194421" cy="513080"/>
          </a:xfrm>
          <a:prstGeom prst="rect">
            <a:avLst/>
          </a:prstGeom>
        </p:spPr>
      </p:pic>
      <p:sp>
        <p:nvSpPr>
          <p:cNvPr id="8" name="New shape"/>
          <p:cNvSpPr/>
          <p:nvPr/>
        </p:nvSpPr>
        <p:spPr>
          <a:xfrm>
            <a:off x="111633" y="1067308"/>
            <a:ext cx="8961120" cy="146494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9" name="New picture"/>
          <p:cNvPicPr/>
          <p:nvPr/>
        </p:nvPicPr>
        <p:blipFill>
          <a:blip r:embed="rId4"/>
          <a:stretch>
            <a:fillRect/>
          </a:stretch>
        </p:blipFill>
        <p:spPr>
          <a:xfrm>
            <a:off x="111633" y="1067308"/>
            <a:ext cx="8961120" cy="1464945"/>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229108" y="80137"/>
            <a:ext cx="8419338" cy="701675"/>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NET INTEREST INCOME AND MARGIN</a:t>
            </a:r>
          </a:p>
        </p:txBody>
      </p:sp>
      <p:sp>
        <p:nvSpPr>
          <p:cNvPr id="3" name="New shape"/>
          <p:cNvSpPr/>
          <p:nvPr/>
        </p:nvSpPr>
        <p:spPr>
          <a:xfrm>
            <a:off x="414528" y="627380"/>
            <a:ext cx="4024249"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Interest Income &amp; Net Interest Margin</a:t>
            </a:r>
          </a:p>
        </p:txBody>
      </p:sp>
      <p:sp>
        <p:nvSpPr>
          <p:cNvPr id="4" name="New shape"/>
          <p:cNvSpPr/>
          <p:nvPr/>
        </p:nvSpPr>
        <p:spPr>
          <a:xfrm>
            <a:off x="5080889" y="626618"/>
            <a:ext cx="3842258" cy="277749"/>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Interest-Earning Assets &amp; Yields</a:t>
            </a:r>
          </a:p>
        </p:txBody>
      </p:sp>
      <p:sp>
        <p:nvSpPr>
          <p:cNvPr id="5" name="New shape"/>
          <p:cNvSpPr/>
          <p:nvPr/>
        </p:nvSpPr>
        <p:spPr>
          <a:xfrm>
            <a:off x="5042281" y="2963164"/>
            <a:ext cx="40162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Average Deposits and Borrowings &amp; Other &amp; Cost of Funds</a:t>
            </a:r>
          </a:p>
        </p:txBody>
      </p:sp>
      <p:sp>
        <p:nvSpPr>
          <p:cNvPr id="6" name="New shape"/>
          <p:cNvSpPr/>
          <p:nvPr/>
        </p:nvSpPr>
        <p:spPr>
          <a:xfrm>
            <a:off x="414528"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MILLIONS)</a:t>
            </a:r>
          </a:p>
        </p:txBody>
      </p:sp>
      <p:sp>
        <p:nvSpPr>
          <p:cNvPr id="7" name="New shape"/>
          <p:cNvSpPr/>
          <p:nvPr/>
        </p:nvSpPr>
        <p:spPr>
          <a:xfrm>
            <a:off x="5080889" y="877062"/>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8" name="New shape"/>
          <p:cNvSpPr/>
          <p:nvPr/>
        </p:nvSpPr>
        <p:spPr>
          <a:xfrm>
            <a:off x="5194046" y="3182874"/>
            <a:ext cx="1866900" cy="246126"/>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1000" b="1">
                <a:solidFill>
                  <a:srgbClr val="004E95"/>
                </a:solidFill>
                <a:latin typeface="Calibri"/>
                <a:ea typeface="Calibri"/>
              </a:rPr>
              <a:t>(DOLLARS IN BILLIONS)</a:t>
            </a:r>
          </a:p>
        </p:txBody>
      </p:sp>
      <p:sp>
        <p:nvSpPr>
          <p:cNvPr id="9"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9EA83158-7F30-4B77-BD6A-2A414AA10C85}" type="slidenum">
              <a:rPr sz="1200">
                <a:solidFill>
                  <a:srgbClr val="FFFFFF"/>
                </a:solidFill>
                <a:latin typeface="Arial"/>
                <a:ea typeface="Arial"/>
              </a:rPr>
              <a:t>8</a:t>
            </a:fld>
            <a:endParaRPr sz="1200">
              <a:solidFill>
                <a:srgbClr val="FFFFFF"/>
              </a:solidFill>
              <a:latin typeface="Arial"/>
              <a:ea typeface="Arial"/>
            </a:endParaRPr>
          </a:p>
        </p:txBody>
      </p:sp>
      <p:sp>
        <p:nvSpPr>
          <p:cNvPr id="10" name="New shape"/>
          <p:cNvSpPr/>
          <p:nvPr/>
        </p:nvSpPr>
        <p:spPr>
          <a:xfrm>
            <a:off x="5177536" y="3240151"/>
            <a:ext cx="3880993" cy="3274568"/>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1" name="New picture"/>
          <p:cNvPicPr/>
          <p:nvPr/>
        </p:nvPicPr>
        <p:blipFill>
          <a:blip r:embed="rId2"/>
          <a:stretch>
            <a:fillRect/>
          </a:stretch>
        </p:blipFill>
        <p:spPr>
          <a:xfrm>
            <a:off x="5177536" y="3240151"/>
            <a:ext cx="3880993" cy="3274568"/>
          </a:xfrm>
          <a:prstGeom prst="rect">
            <a:avLst/>
          </a:prstGeom>
        </p:spPr>
      </p:pic>
      <p:sp>
        <p:nvSpPr>
          <p:cNvPr id="12" name="New shape"/>
          <p:cNvSpPr/>
          <p:nvPr/>
        </p:nvSpPr>
        <p:spPr>
          <a:xfrm>
            <a:off x="100711" y="1004062"/>
            <a:ext cx="5076825" cy="539356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3"/>
          <a:stretch>
            <a:fillRect/>
          </a:stretch>
        </p:blipFill>
        <p:spPr>
          <a:xfrm>
            <a:off x="100711" y="1004062"/>
            <a:ext cx="5076825" cy="5393563"/>
          </a:xfrm>
          <a:prstGeom prst="rect">
            <a:avLst/>
          </a:prstGeom>
        </p:spPr>
      </p:pic>
      <p:sp>
        <p:nvSpPr>
          <p:cNvPr id="14" name="New shape"/>
          <p:cNvSpPr/>
          <p:nvPr/>
        </p:nvSpPr>
        <p:spPr>
          <a:xfrm>
            <a:off x="5120386" y="1004062"/>
            <a:ext cx="3838575" cy="2097532"/>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4"/>
          <a:stretch>
            <a:fillRect/>
          </a:stretch>
        </p:blipFill>
        <p:spPr>
          <a:xfrm>
            <a:off x="5120386" y="1004062"/>
            <a:ext cx="3838575" cy="2097532"/>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a:xfrm>
            <a:off x="390525" y="148717"/>
            <a:ext cx="7315200" cy="608457"/>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90000"/>
              </a:lnSpc>
              <a:spcBef>
                <a:spcPct val="0"/>
              </a:spcBef>
              <a:spcAft>
                <a:spcPct val="0"/>
              </a:spcAft>
            </a:pPr>
            <a:r>
              <a:rPr sz="3200" b="1">
                <a:solidFill>
                  <a:srgbClr val="004689"/>
                </a:solidFill>
                <a:latin typeface="Arial"/>
                <a:ea typeface="Arial"/>
              </a:rPr>
              <a:t>ASSET QUALITY </a:t>
            </a:r>
          </a:p>
          <a:p>
            <a:pPr algn="l" defTabSz="457200">
              <a:lnSpc>
                <a:spcPct val="90000"/>
              </a:lnSpc>
              <a:spcBef>
                <a:spcPct val="0"/>
              </a:spcBef>
              <a:spcAft>
                <a:spcPct val="0"/>
              </a:spcAft>
            </a:pPr>
            <a:r>
              <a:rPr sz="1000" b="1">
                <a:solidFill>
                  <a:srgbClr val="004689"/>
                </a:solidFill>
                <a:latin typeface="Arial"/>
                <a:ea typeface="Arial"/>
              </a:rPr>
              <a:t>(DOLLARS IN MILLIONS)</a:t>
            </a:r>
          </a:p>
        </p:txBody>
      </p:sp>
      <p:sp>
        <p:nvSpPr>
          <p:cNvPr id="3" name="New shape"/>
          <p:cNvSpPr/>
          <p:nvPr/>
        </p:nvSpPr>
        <p:spPr>
          <a:xfrm>
            <a:off x="322707" y="884301"/>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Provision for Credit Losses</a:t>
            </a:r>
          </a:p>
        </p:txBody>
      </p:sp>
      <p:sp>
        <p:nvSpPr>
          <p:cNvPr id="4" name="New shape"/>
          <p:cNvSpPr/>
          <p:nvPr/>
        </p:nvSpPr>
        <p:spPr>
          <a:xfrm>
            <a:off x="4891913" y="88392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Non-Performing Loans ("NPLs") &amp; NPLs to Loans</a:t>
            </a:r>
          </a:p>
        </p:txBody>
      </p:sp>
      <p:sp>
        <p:nvSpPr>
          <p:cNvPr id="5" name="New shape"/>
          <p:cNvSpPr/>
          <p:nvPr/>
        </p:nvSpPr>
        <p:spPr>
          <a:xfrm>
            <a:off x="4716399" y="3652774"/>
            <a:ext cx="4408424" cy="2530475"/>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6" name="New shape"/>
          <p:cNvSpPr/>
          <p:nvPr/>
        </p:nvSpPr>
        <p:spPr>
          <a:xfrm>
            <a:off x="245999" y="3365500"/>
            <a:ext cx="3959352"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Net Charge-offs ("NCOs") and NCOs to Average Loans</a:t>
            </a:r>
          </a:p>
        </p:txBody>
      </p:sp>
      <p:sp>
        <p:nvSpPr>
          <p:cNvPr id="7" name="New shape"/>
          <p:cNvSpPr/>
          <p:nvPr/>
        </p:nvSpPr>
        <p:spPr>
          <a:xfrm>
            <a:off x="4891913" y="3370580"/>
            <a:ext cx="3813048" cy="276987"/>
          </a:xfrm>
          <a:prstGeom prst="rect">
            <a:avLst/>
          </a:prstGeom>
          <a:ln w="9525">
            <a:prstDash val="solid"/>
            <a:miter/>
          </a:ln>
        </p:spPr>
        <p:style>
          <a:lnRef idx="2">
            <a:srgbClr val="000000"/>
          </a:lnRef>
          <a:fillRef idx="1">
            <a:srgbClr val="D0DDF4"/>
          </a:fillRef>
          <a:effectRef idx="0">
            <a:schemeClr val="accent1"/>
          </a:effectRef>
          <a:fontRef idx="minor">
            <a:schemeClr val="lt1"/>
          </a:fontRef>
        </p:style>
        <p:txBody>
          <a:bodyPr lIns="91440" tIns="53340" rIns="91440" bIns="91440" rtlCol="0" anchor="t"/>
          <a:lstStyle/>
          <a:p>
            <a:pPr algn="ctr" defTabSz="457200">
              <a:lnSpc>
                <a:spcPct val="100000"/>
              </a:lnSpc>
              <a:spcBef>
                <a:spcPct val="0"/>
              </a:spcBef>
              <a:spcAft>
                <a:spcPct val="0"/>
              </a:spcAft>
            </a:pPr>
            <a:r>
              <a:rPr sz="1200" b="1">
                <a:solidFill>
                  <a:srgbClr val="000000"/>
                </a:solidFill>
                <a:latin typeface="Calibri"/>
                <a:ea typeface="Calibri"/>
              </a:rPr>
              <a:t>ACL</a:t>
            </a:r>
            <a:r>
              <a:rPr sz="1200" b="1" baseline="30000">
                <a:solidFill>
                  <a:srgbClr val="000000"/>
                </a:solidFill>
                <a:latin typeface="Calibri"/>
                <a:ea typeface="Calibri"/>
              </a:rPr>
              <a:t>(2)</a:t>
            </a:r>
            <a:r>
              <a:rPr sz="1200" b="1">
                <a:solidFill>
                  <a:srgbClr val="000000"/>
                </a:solidFill>
                <a:latin typeface="Calibri"/>
                <a:ea typeface="Calibri"/>
              </a:rPr>
              <a:t> to NPLs &amp; Loans</a:t>
            </a:r>
          </a:p>
        </p:txBody>
      </p:sp>
      <p:sp>
        <p:nvSpPr>
          <p:cNvPr id="8" name="New shape"/>
          <p:cNvSpPr/>
          <p:nvPr/>
        </p:nvSpPr>
        <p:spPr>
          <a:xfrm>
            <a:off x="175895" y="3623437"/>
            <a:ext cx="4252849" cy="2570099"/>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9" name="New shape"/>
          <p:cNvSpPr/>
          <p:nvPr/>
        </p:nvSpPr>
        <p:spPr>
          <a:xfrm>
            <a:off x="303149" y="1086612"/>
            <a:ext cx="3697224" cy="194945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sp>
        <p:nvSpPr>
          <p:cNvPr id="10" name="New shape"/>
          <p:cNvSpPr/>
          <p:nvPr/>
        </p:nvSpPr>
        <p:spPr>
          <a:xfrm>
            <a:off x="8706993" y="6397625"/>
            <a:ext cx="432181" cy="360299"/>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pPr algn="ctr" defTabSz="457200">
              <a:lnSpc>
                <a:spcPct val="100000"/>
              </a:lnSpc>
              <a:spcBef>
                <a:spcPct val="0"/>
              </a:spcBef>
              <a:spcAft>
                <a:spcPct val="0"/>
              </a:spcAft>
            </a:pPr>
            <a:fld id="{F6D74AB9-5B5A-4BF2-B931-449A135A41A8}" type="slidenum">
              <a:rPr sz="1200">
                <a:solidFill>
                  <a:srgbClr val="FFFFFF"/>
                </a:solidFill>
                <a:latin typeface="Arial"/>
                <a:ea typeface="Arial"/>
              </a:rPr>
              <a:t>9</a:t>
            </a:fld>
            <a:endParaRPr sz="1200">
              <a:solidFill>
                <a:srgbClr val="FFFFFF"/>
              </a:solidFill>
              <a:latin typeface="Arial"/>
              <a:ea typeface="Arial"/>
            </a:endParaRPr>
          </a:p>
        </p:txBody>
      </p:sp>
      <p:sp>
        <p:nvSpPr>
          <p:cNvPr id="11" name="New shape"/>
          <p:cNvSpPr/>
          <p:nvPr/>
        </p:nvSpPr>
        <p:spPr>
          <a:xfrm>
            <a:off x="1531874" y="6376670"/>
            <a:ext cx="7372350" cy="558292"/>
          </a:xfrm>
          <a:prstGeom prst="rect">
            <a:avLst/>
          </a:prstGeom>
          <a:noFill/>
          <a:ln w="9525">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marL="0" indent="12700" algn="l" defTabSz="457200">
              <a:lnSpc>
                <a:spcPct val="100000"/>
              </a:lnSpc>
              <a:spcBef>
                <a:spcPct val="0"/>
              </a:spcBef>
              <a:spcAft>
                <a:spcPct val="0"/>
              </a:spcAft>
            </a:pPr>
            <a:r>
              <a:rPr sz="800" i="1">
                <a:solidFill>
                  <a:srgbClr val="000000"/>
                </a:solidFill>
                <a:latin typeface="Calibri"/>
                <a:ea typeface="Calibri"/>
              </a:rPr>
              <a:t>(1) Includes the CECL Day 1 provision for credit losses of $8.0 million for the acquired Prudential Bancorp, Inc. loan portfolio.</a:t>
            </a:r>
          </a:p>
          <a:p>
            <a:pPr marL="0" indent="12700" algn="l" defTabSz="457200">
              <a:lnSpc>
                <a:spcPct val="100000"/>
              </a:lnSpc>
              <a:spcBef>
                <a:spcPct val="0"/>
              </a:spcBef>
              <a:spcAft>
                <a:spcPct val="0"/>
              </a:spcAft>
            </a:pPr>
            <a:r>
              <a:rPr sz="800" i="1">
                <a:solidFill>
                  <a:srgbClr val="000000"/>
                </a:solidFill>
                <a:latin typeface="Calibri"/>
                <a:ea typeface="Calibri"/>
              </a:rPr>
              <a:t>(2) The allowance for credit losses (“ACL”) relates specifically to "Loans, net of unearned income" and does not include reserves related to off-balance-sheet credit exposures.</a:t>
            </a:r>
          </a:p>
          <a:p>
            <a:pPr marL="0" indent="12700" algn="l" defTabSz="457200">
              <a:lnSpc>
                <a:spcPct val="100000"/>
              </a:lnSpc>
              <a:spcBef>
                <a:spcPct val="0"/>
              </a:spcBef>
              <a:spcAft>
                <a:spcPct val="0"/>
              </a:spcAft>
            </a:pPr>
            <a:endParaRPr sz="800" i="1">
              <a:solidFill>
                <a:srgbClr val="000000"/>
              </a:solidFill>
              <a:latin typeface="Calibri"/>
              <a:ea typeface="Calibri"/>
            </a:endParaRPr>
          </a:p>
          <a:p>
            <a:pPr marL="0" algn="l" defTabSz="457200">
              <a:lnSpc>
                <a:spcPct val="100000"/>
              </a:lnSpc>
              <a:spcBef>
                <a:spcPct val="0"/>
              </a:spcBef>
              <a:spcAft>
                <a:spcPct val="0"/>
              </a:spcAft>
            </a:pPr>
            <a:endParaRPr sz="1000" i="1">
              <a:solidFill>
                <a:srgbClr val="000000"/>
              </a:solidFill>
              <a:latin typeface="Calibri"/>
              <a:ea typeface="Calibri"/>
            </a:endParaRPr>
          </a:p>
        </p:txBody>
      </p:sp>
      <p:sp>
        <p:nvSpPr>
          <p:cNvPr id="12" name="New shape"/>
          <p:cNvSpPr/>
          <p:nvPr/>
        </p:nvSpPr>
        <p:spPr>
          <a:xfrm>
            <a:off x="0" y="1161288"/>
            <a:ext cx="4572000" cy="2203577"/>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3" name="New picture"/>
          <p:cNvPicPr/>
          <p:nvPr/>
        </p:nvPicPr>
        <p:blipFill>
          <a:blip r:embed="rId2"/>
          <a:stretch>
            <a:fillRect/>
          </a:stretch>
        </p:blipFill>
        <p:spPr>
          <a:xfrm>
            <a:off x="0" y="1161288"/>
            <a:ext cx="4572000" cy="2203577"/>
          </a:xfrm>
          <a:prstGeom prst="rect">
            <a:avLst/>
          </a:prstGeom>
        </p:spPr>
      </p:pic>
      <p:sp>
        <p:nvSpPr>
          <p:cNvPr id="14" name="New shape"/>
          <p:cNvSpPr/>
          <p:nvPr/>
        </p:nvSpPr>
        <p:spPr>
          <a:xfrm>
            <a:off x="4572000" y="1161288"/>
            <a:ext cx="4552823" cy="226949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5" name="New picture"/>
          <p:cNvPicPr/>
          <p:nvPr/>
        </p:nvPicPr>
        <p:blipFill>
          <a:blip r:embed="rId3"/>
          <a:stretch>
            <a:fillRect/>
          </a:stretch>
        </p:blipFill>
        <p:spPr>
          <a:xfrm>
            <a:off x="4572000" y="1161288"/>
            <a:ext cx="4552823" cy="2269490"/>
          </a:xfrm>
          <a:prstGeom prst="rect">
            <a:avLst/>
          </a:prstGeom>
        </p:spPr>
      </p:pic>
      <p:sp>
        <p:nvSpPr>
          <p:cNvPr id="16" name="New shape"/>
          <p:cNvSpPr/>
          <p:nvPr/>
        </p:nvSpPr>
        <p:spPr>
          <a:xfrm>
            <a:off x="0" y="3652774"/>
            <a:ext cx="4572000" cy="2723896"/>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7" name="New picture"/>
          <p:cNvPicPr/>
          <p:nvPr/>
        </p:nvPicPr>
        <p:blipFill>
          <a:blip r:embed="rId4"/>
          <a:stretch>
            <a:fillRect/>
          </a:stretch>
        </p:blipFill>
        <p:spPr>
          <a:xfrm>
            <a:off x="0" y="3652774"/>
            <a:ext cx="4572000" cy="2723896"/>
          </a:xfrm>
          <a:prstGeom prst="rect">
            <a:avLst/>
          </a:prstGeom>
        </p:spPr>
      </p:pic>
      <p:sp>
        <p:nvSpPr>
          <p:cNvPr id="18" name="New shape"/>
          <p:cNvSpPr/>
          <p:nvPr/>
        </p:nvSpPr>
        <p:spPr>
          <a:xfrm>
            <a:off x="4572000" y="3623437"/>
            <a:ext cx="4552823" cy="2753233"/>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ctr"/>
          <a:lstStyle/>
          <a:p>
            <a:endParaRPr/>
          </a:p>
        </p:txBody>
      </p:sp>
      <p:pic>
        <p:nvPicPr>
          <p:cNvPr id="19" name="New picture"/>
          <p:cNvPicPr/>
          <p:nvPr/>
        </p:nvPicPr>
        <p:blipFill>
          <a:blip r:embed="rId5"/>
          <a:stretch>
            <a:fillRect/>
          </a:stretch>
        </p:blipFill>
        <p:spPr>
          <a:xfrm>
            <a:off x="4572000" y="3623437"/>
            <a:ext cx="4552823" cy="2753233"/>
          </a:xfrm>
          <a:prstGeom prst="rect">
            <a:avLst/>
          </a:prstGeom>
        </p:spPr>
      </p:pic>
      <p:sp>
        <p:nvSpPr>
          <p:cNvPr id="20" name="New shape"/>
          <p:cNvSpPr/>
          <p:nvPr/>
        </p:nvSpPr>
        <p:spPr>
          <a:xfrm>
            <a:off x="3277362" y="1365250"/>
            <a:ext cx="914400" cy="91440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endParaRPr sz="1800">
              <a:solidFill>
                <a:srgbClr val="000000"/>
              </a:solidFill>
              <a:latin typeface="Calibri"/>
              <a:ea typeface="Calibri"/>
            </a:endParaRPr>
          </a:p>
        </p:txBody>
      </p:sp>
      <p:sp>
        <p:nvSpPr>
          <p:cNvPr id="21" name="New shape"/>
          <p:cNvSpPr/>
          <p:nvPr/>
        </p:nvSpPr>
        <p:spPr>
          <a:xfrm>
            <a:off x="951992" y="2948051"/>
            <a:ext cx="317500" cy="314960"/>
          </a:xfrm>
          <a:prstGeom prst="rect">
            <a:avLst/>
          </a:prstGeom>
          <a:noFill/>
          <a:ln>
            <a:noFill/>
            <a:miter/>
          </a:ln>
        </p:spPr>
        <p:style>
          <a:lnRef idx="2">
            <a:schemeClr val="accent1">
              <a:shade val="50000"/>
            </a:schemeClr>
          </a:lnRef>
          <a:fillRef idx="1">
            <a:schemeClr val="accent1"/>
          </a:fillRef>
          <a:effectRef idx="0">
            <a:schemeClr val="accent1"/>
          </a:effectRef>
          <a:fontRef idx="minor">
            <a:schemeClr val="lt1"/>
          </a:fontRef>
        </p:style>
        <p:txBody>
          <a:bodyPr lIns="91440" tIns="53340" rIns="91440" bIns="91440" rtlCol="0" anchor="t"/>
          <a:lstStyle/>
          <a:p>
            <a:pPr algn="l" defTabSz="457200">
              <a:lnSpc>
                <a:spcPct val="100000"/>
              </a:lnSpc>
              <a:spcBef>
                <a:spcPct val="0"/>
              </a:spcBef>
              <a:spcAft>
                <a:spcPct val="0"/>
              </a:spcAft>
            </a:pPr>
            <a:r>
              <a:rPr sz="800">
                <a:solidFill>
                  <a:srgbClr val="494949"/>
                </a:solidFill>
                <a:latin typeface="Calibri"/>
                <a:ea typeface="Calibri"/>
              </a:rPr>
              <a:t>(1)</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5.4.254.170"/>
  <p:tag name="AS_RELEASE_DATE" val="2023.08.31"/>
  <p:tag name="AS_TITLE" val="Aspose.Slides for Java"/>
  <p:tag name="AS_VERSION" val="2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3174</Words>
  <Application>Microsoft Office PowerPoint</Application>
  <PresentationFormat>On-screen Show (4:3)</PresentationFormat>
  <Paragraphs>569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Exhibit 99.2 9.30.23 Earnings CC Slides</dc:title>
  <dc:creator>Ehrhart, Yar</dc:creator>
  <cp:lastModifiedBy>Yaroslav Ehrhart</cp:lastModifiedBy>
  <cp:revision>1</cp:revision>
  <cp:lastPrinted>2023-10-17T16:31:33Z</cp:lastPrinted>
  <dcterms:created xsi:type="dcterms:W3CDTF">2023-10-17T16:31:33Z</dcterms:created>
  <dcterms:modified xsi:type="dcterms:W3CDTF">2023-10-17T16:32:31Z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-1792176925</vt:i4>
  </property>
  <property fmtid="{D5CDD505-2E9C-101B-9397-08002B2CF9AE}" pid="3" name="_NewReviewCycle">
    <vt:lpwstr/>
  </property>
  <property fmtid="{D5CDD505-2E9C-101B-9397-08002B2CF9AE}" pid="4" name="_EmailSubject">
    <vt:lpwstr>3rd Quarter Earnings Release: Material Reminder</vt:lpwstr>
  </property>
  <property fmtid="{D5CDD505-2E9C-101B-9397-08002B2CF9AE}" pid="5" name="_AuthorEmail">
    <vt:lpwstr>YEhrhart@fultonbank.com</vt:lpwstr>
  </property>
  <property fmtid="{D5CDD505-2E9C-101B-9397-08002B2CF9AE}" pid="6" name="_AuthorEmailDisplayName">
    <vt:lpwstr>Ehrhart, Yar</vt:lpwstr>
  </property>
</Properties>
</file>