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ags/tag156.xml" ContentType="application/vnd.openxmlformats-officedocument.presentationml.tags+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handoutMasterIdLst>
    <p:handoutMasterId r:id="rId12"/>
  </p:handoutMasterIdLst>
  <p:sldIdLst>
    <p:sldId id="452" r:id="rId2"/>
    <p:sldId id="473" r:id="rId3"/>
    <p:sldId id="475" r:id="rId4"/>
    <p:sldId id="467" r:id="rId5"/>
    <p:sldId id="471" r:id="rId6"/>
    <p:sldId id="457" r:id="rId7"/>
    <p:sldId id="470" r:id="rId8"/>
    <p:sldId id="468" r:id="rId9"/>
    <p:sldId id="466" r:id="rId10"/>
  </p:sldIdLst>
  <p:sldSz cx="10058400" cy="7772400"/>
  <p:notesSz cx="7010400" cy="9223375"/>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71DE23-B574-45DF-B71E-7616F45FF4A9}">
          <p14:sldIdLst>
            <p14:sldId id="452"/>
            <p14:sldId id="473"/>
            <p14:sldId id="475"/>
            <p14:sldId id="467"/>
            <p14:sldId id="471"/>
            <p14:sldId id="457"/>
            <p14:sldId id="470"/>
            <p14:sldId id="468"/>
            <p14:sldId id="466"/>
          </p14:sldIdLst>
        </p14:section>
      </p14:sectionLst>
    </p:ext>
    <p:ext uri="{EFAFB233-063F-42B5-8137-9DF3F51BA10A}">
      <p15:sldGuideLst xmlns:p15="http://schemas.microsoft.com/office/powerpoint/2012/main">
        <p15:guide id="1" orient="horz" pos="6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5A"/>
    <a:srgbClr val="00539B"/>
    <a:srgbClr val="0077E1"/>
    <a:srgbClr val="FFC000"/>
    <a:srgbClr val="D50F0F"/>
    <a:srgbClr val="D4EBFF"/>
    <a:srgbClr val="ED7D31"/>
    <a:srgbClr val="008ED4"/>
    <a:srgbClr val="035616"/>
    <a:srgbClr val="166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B7F07-727D-4C73-9DCA-BBFF95DC1833}" v="33" dt="2024-01-31T14:26:45.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90" autoAdjust="0"/>
    <p:restoredTop sz="94660"/>
  </p:normalViewPr>
  <p:slideViewPr>
    <p:cSldViewPr snapToGrid="0">
      <p:cViewPr varScale="1">
        <p:scale>
          <a:sx n="101" d="100"/>
          <a:sy n="101" d="100"/>
        </p:scale>
        <p:origin x="1488" y="108"/>
      </p:cViewPr>
      <p:guideLst>
        <p:guide orient="horz" pos="648"/>
        <p:guide pos="316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1455380272166"/>
          <c:y val="0.11328731946453488"/>
          <c:w val="0.89726034645669295"/>
          <c:h val="0.74926587056560401"/>
        </c:manualLayout>
      </c:layout>
      <c:barChart>
        <c:barDir val="col"/>
        <c:grouping val="clustered"/>
        <c:varyColors val="0"/>
        <c:ser>
          <c:idx val="0"/>
          <c:order val="0"/>
          <c:tx>
            <c:strRef>
              <c:f>Sheet1!$B$2</c:f>
              <c:strCache>
                <c:ptCount val="1"/>
                <c:pt idx="0">
                  <c:v>Loans Yield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c:spPr>
          <c:invertIfNegative val="0"/>
          <c:dPt>
            <c:idx val="1"/>
            <c:invertIfNegative val="0"/>
            <c:bubble3D val="0"/>
            <c:spPr>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c:spPr>
            <c:extLst>
              <c:ext xmlns:c16="http://schemas.microsoft.com/office/drawing/2014/chart" uri="{C3380CC4-5D6E-409C-BE32-E72D297353CC}">
                <c16:uniqueId val="{00000003-73D2-44C4-B981-6D9FB51EAC0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Sheet1!$A$11:$A$13</c:f>
              <c:strCache>
                <c:ptCount val="3"/>
                <c:pt idx="0">
                  <c:v>2022Q4</c:v>
                </c:pt>
                <c:pt idx="1">
                  <c:v>2023Q3</c:v>
                </c:pt>
                <c:pt idx="2">
                  <c:v>2023Q4</c:v>
                </c:pt>
              </c:strCache>
            </c:strRef>
          </c:cat>
          <c:val>
            <c:numRef>
              <c:f>Sheet1!$B$11:$B$13</c:f>
              <c:numCache>
                <c:formatCode>0.00%</c:formatCode>
                <c:ptCount val="3"/>
                <c:pt idx="0">
                  <c:v>4.9000000000000002E-2</c:v>
                </c:pt>
                <c:pt idx="1">
                  <c:v>5.4699999999999999E-2</c:v>
                </c:pt>
                <c:pt idx="2">
                  <c:v>5.57E-2</c:v>
                </c:pt>
              </c:numCache>
            </c:numRef>
          </c:val>
          <c:extLst>
            <c:ext xmlns:c16="http://schemas.microsoft.com/office/drawing/2014/chart" uri="{C3380CC4-5D6E-409C-BE32-E72D297353CC}">
              <c16:uniqueId val="{0000000A-73D2-44C4-B981-6D9FB51EAC0A}"/>
            </c:ext>
          </c:extLst>
        </c:ser>
        <c:ser>
          <c:idx val="1"/>
          <c:order val="1"/>
          <c:tx>
            <c:strRef>
              <c:f>Sheet1!$C$2</c:f>
              <c:strCache>
                <c:ptCount val="1"/>
                <c:pt idx="0">
                  <c:v>Securities Yield</c:v>
                </c:pt>
              </c:strCache>
            </c:strRef>
          </c:tx>
          <c:spPr>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Sheet1!$A$11:$A$13</c:f>
              <c:strCache>
                <c:ptCount val="3"/>
                <c:pt idx="0">
                  <c:v>2022Q4</c:v>
                </c:pt>
                <c:pt idx="1">
                  <c:v>2023Q3</c:v>
                </c:pt>
                <c:pt idx="2">
                  <c:v>2023Q4</c:v>
                </c:pt>
              </c:strCache>
            </c:strRef>
          </c:cat>
          <c:val>
            <c:numRef>
              <c:f>Sheet1!$C$11:$C$13</c:f>
              <c:numCache>
                <c:formatCode>0.00%</c:formatCode>
                <c:ptCount val="3"/>
                <c:pt idx="0">
                  <c:v>3.49E-2</c:v>
                </c:pt>
                <c:pt idx="1">
                  <c:v>4.7E-2</c:v>
                </c:pt>
                <c:pt idx="2">
                  <c:v>4.8800000000000003E-2</c:v>
                </c:pt>
              </c:numCache>
            </c:numRef>
          </c:val>
          <c:extLst>
            <c:ext xmlns:c16="http://schemas.microsoft.com/office/drawing/2014/chart" uri="{C3380CC4-5D6E-409C-BE32-E72D297353CC}">
              <c16:uniqueId val="{0000000B-73D2-44C4-B981-6D9FB51EAC0A}"/>
            </c:ext>
          </c:extLst>
        </c:ser>
        <c:dLbls>
          <c:dLblPos val="outEnd"/>
          <c:showLegendKey val="0"/>
          <c:showVal val="1"/>
          <c:showCatName val="0"/>
          <c:showSerName val="0"/>
          <c:showPercent val="0"/>
          <c:showBubbleSize val="0"/>
        </c:dLbls>
        <c:gapWidth val="100"/>
        <c:overlap val="-24"/>
        <c:axId val="933384991"/>
        <c:axId val="568722479"/>
      </c:barChart>
      <c:catAx>
        <c:axId val="93338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6.0000000000000012E-2"/>
          <c:min val="0"/>
        </c:scaling>
        <c:delete val="1"/>
        <c:axPos val="l"/>
        <c:numFmt formatCode="0.00%" sourceLinked="1"/>
        <c:majorTickMark val="none"/>
        <c:minorTickMark val="none"/>
        <c:tickLblPos val="nextTo"/>
        <c:crossAx val="933384991"/>
        <c:crosses val="autoZero"/>
        <c:crossBetween val="between"/>
        <c:majorUnit val="5"/>
      </c:valAx>
      <c:spPr>
        <a:noFill/>
        <a:ln>
          <a:noFill/>
        </a:ln>
        <a:effectLst>
          <a:glow rad="127000">
            <a:schemeClr val="accent1">
              <a:alpha val="95000"/>
            </a:schemeClr>
          </a:glow>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73957171662555"/>
          <c:y val="5.5999289084743685E-2"/>
          <c:w val="0.89726034645669295"/>
          <c:h val="0.74926587056560401"/>
        </c:manualLayout>
      </c:layout>
      <c:barChart>
        <c:barDir val="col"/>
        <c:grouping val="clustered"/>
        <c:varyColors val="0"/>
        <c:ser>
          <c:idx val="0"/>
          <c:order val="0"/>
          <c:tx>
            <c:strRef>
              <c:f>Sheet1!$B$2</c:f>
              <c:strCache>
                <c:ptCount val="1"/>
                <c:pt idx="0">
                  <c:v>Diluted Earnings per share</c:v>
                </c:pt>
              </c:strCache>
            </c:strRef>
          </c:tx>
          <c:spPr>
            <a:solidFill>
              <a:srgbClr val="0077E1">
                <a:alpha val="89804"/>
              </a:srgbClr>
            </a:soli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2022Q4</c:v>
                </c:pt>
                <c:pt idx="1">
                  <c:v>2023Q3</c:v>
                </c:pt>
                <c:pt idx="2">
                  <c:v>2023Q4</c:v>
                </c:pt>
              </c:strCache>
            </c:strRef>
          </c:cat>
          <c:val>
            <c:numRef>
              <c:f>Sheet1!$B$7:$B$9</c:f>
              <c:numCache>
                <c:formatCode>"$"#,##0.00_);[Red]\("$"#,##0.00\)</c:formatCode>
                <c:ptCount val="3"/>
                <c:pt idx="0">
                  <c:v>0.26</c:v>
                </c:pt>
                <c:pt idx="1">
                  <c:v>0.25</c:v>
                </c:pt>
                <c:pt idx="2">
                  <c:v>0.23</c:v>
                </c:pt>
              </c:numCache>
            </c:numRef>
          </c:val>
          <c:extLst>
            <c:ext xmlns:c16="http://schemas.microsoft.com/office/drawing/2014/chart" uri="{C3380CC4-5D6E-409C-BE32-E72D297353CC}">
              <c16:uniqueId val="{00000000-1346-44B9-8441-E05E8DDCA84A}"/>
            </c:ext>
          </c:extLst>
        </c:ser>
        <c:dLbls>
          <c:showLegendKey val="0"/>
          <c:showVal val="0"/>
          <c:showCatName val="0"/>
          <c:showSerName val="0"/>
          <c:showPercent val="0"/>
          <c:showBubbleSize val="0"/>
        </c:dLbls>
        <c:gapWidth val="100"/>
        <c:overlap val="-25"/>
        <c:axId val="933384991"/>
        <c:axId val="568722479"/>
      </c:barChart>
      <c:catAx>
        <c:axId val="93338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0.4"/>
          <c:min val="1.0000000000000002E-3"/>
        </c:scaling>
        <c:delete val="0"/>
        <c:axPos val="l"/>
        <c:numFmt formatCode="&quot;$&quot;#,##0.00_);\(&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0.1"/>
        <c:min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17111058542577E-2"/>
          <c:y val="0.11471982994530425"/>
          <c:w val="0.89726034645669295"/>
          <c:h val="0.74926587056560401"/>
        </c:manualLayout>
      </c:layout>
      <c:barChart>
        <c:barDir val="col"/>
        <c:grouping val="clustered"/>
        <c:varyColors val="0"/>
        <c:ser>
          <c:idx val="0"/>
          <c:order val="0"/>
          <c:tx>
            <c:strRef>
              <c:f>Sheet1!$B$2</c:f>
              <c:strCache>
                <c:ptCount val="1"/>
                <c:pt idx="0">
                  <c:v>Tangible Book Value</c:v>
                </c:pt>
              </c:strCache>
            </c:strRef>
          </c:tx>
          <c:spPr>
            <a:solidFill>
              <a:srgbClr val="00245A">
                <a:alpha val="89804"/>
              </a:srgbClr>
            </a:soli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2022Q4</c:v>
                </c:pt>
                <c:pt idx="1">
                  <c:v>2023Q3</c:v>
                </c:pt>
                <c:pt idx="2">
                  <c:v>2023Q4</c:v>
                </c:pt>
              </c:strCache>
            </c:strRef>
          </c:cat>
          <c:val>
            <c:numRef>
              <c:f>Sheet1!$B$7:$B$9</c:f>
              <c:numCache>
                <c:formatCode>"$"#,##0.00_);[Red]\("$"#,##0.00\)</c:formatCode>
                <c:ptCount val="3"/>
                <c:pt idx="0">
                  <c:v>14.92</c:v>
                </c:pt>
                <c:pt idx="1">
                  <c:v>15.63</c:v>
                </c:pt>
                <c:pt idx="2">
                  <c:v>16.079999999999998</c:v>
                </c:pt>
              </c:numCache>
            </c:numRef>
          </c:val>
          <c:extLst>
            <c:ext xmlns:c16="http://schemas.microsoft.com/office/drawing/2014/chart" uri="{C3380CC4-5D6E-409C-BE32-E72D297353CC}">
              <c16:uniqueId val="{00000000-E825-479E-A0BA-4EC60613DBCF}"/>
            </c:ext>
          </c:extLst>
        </c:ser>
        <c:dLbls>
          <c:showLegendKey val="0"/>
          <c:showVal val="0"/>
          <c:showCatName val="0"/>
          <c:showSerName val="0"/>
          <c:showPercent val="0"/>
          <c:showBubbleSize val="0"/>
        </c:dLbls>
        <c:gapWidth val="100"/>
        <c:overlap val="-25"/>
        <c:axId val="933384991"/>
        <c:axId val="568722479"/>
      </c:barChart>
      <c:catAx>
        <c:axId val="93338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scaling>
        <c:delete val="0"/>
        <c:axPos val="l"/>
        <c:numFmt formatCode="&quot;$&quot;#,##0.00_);\(&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0.5"/>
      </c:valAx>
      <c:spPr>
        <a:noFill/>
        <a:ln>
          <a:noFill/>
        </a:ln>
        <a:effectLst/>
      </c:spPr>
    </c:plotArea>
    <c:legend>
      <c:legendPos val="t"/>
      <c:overlay val="0"/>
      <c:spPr>
        <a:noFill/>
        <a:ln>
          <a:noFill/>
        </a:ln>
        <a:effectLst/>
      </c:spPr>
      <c:txPr>
        <a:bodyPr rot="0" spcFirstLastPara="1" vertOverflow="ellipsis" vert="horz" wrap="square" anchor="b" anchorCtr="0"/>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9483952918063"/>
          <c:y val="0.19625788963879517"/>
          <c:w val="0.65359030912062721"/>
          <c:h val="0.54311863360829893"/>
        </c:manualLayout>
      </c:layout>
      <c:pieChart>
        <c:varyColors val="1"/>
        <c:ser>
          <c:idx val="0"/>
          <c:order val="0"/>
          <c:tx>
            <c:strRef>
              <c:f>'Loan Portfolio'!$B$1</c:f>
              <c:strCache>
                <c:ptCount val="1"/>
                <c:pt idx="0">
                  <c:v>6/30/2023</c:v>
                </c:pt>
              </c:strCache>
            </c:strRef>
          </c:tx>
          <c:dPt>
            <c:idx val="0"/>
            <c:bubble3D val="0"/>
            <c:spPr>
              <a:solidFill>
                <a:srgbClr val="1F497D">
                  <a:lumMod val="50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940-4E4C-94E4-E76EF28D7336}"/>
              </c:ext>
            </c:extLst>
          </c:dPt>
          <c:dPt>
            <c:idx val="1"/>
            <c:bubble3D val="0"/>
            <c:spPr>
              <a:solidFill>
                <a:srgbClr val="0077E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940-4E4C-94E4-E76EF28D7336}"/>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940-4E4C-94E4-E76EF28D7336}"/>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F2F1-4C1A-B9EF-EF6ECBEEC41D}"/>
              </c:ext>
            </c:extLst>
          </c:dPt>
          <c:dLbls>
            <c:dLbl>
              <c:idx val="0"/>
              <c:layout>
                <c:manualLayout>
                  <c:x val="-0.15206801662196157"/>
                  <c:y val="-0.1846554336957880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2106038753792232"/>
                      <c:h val="0.16048911854768155"/>
                    </c:manualLayout>
                  </c15:layout>
                </c:ext>
                <c:ext xmlns:c16="http://schemas.microsoft.com/office/drawing/2014/chart" uri="{C3380CC4-5D6E-409C-BE32-E72D297353CC}">
                  <c16:uniqueId val="{00000001-E940-4E4C-94E4-E76EF28D7336}"/>
                </c:ext>
              </c:extLst>
            </c:dLbl>
            <c:dLbl>
              <c:idx val="1"/>
              <c:layout>
                <c:manualLayout>
                  <c:x val="0.31985025151963453"/>
                  <c:y val="6.0538331146106739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8720111112808409"/>
                      <c:h val="0.15552880108736408"/>
                    </c:manualLayout>
                  </c15:layout>
                </c:ext>
                <c:ext xmlns:c16="http://schemas.microsoft.com/office/drawing/2014/chart" uri="{C3380CC4-5D6E-409C-BE32-E72D297353CC}">
                  <c16:uniqueId val="{00000003-E940-4E4C-94E4-E76EF28D7336}"/>
                </c:ext>
              </c:extLst>
            </c:dLbl>
            <c:dLbl>
              <c:idx val="2"/>
              <c:layout>
                <c:manualLayout>
                  <c:x val="-1.992788280409491E-2"/>
                  <c:y val="-1.6345808336457941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441592024901559"/>
                      <c:h val="0.14433332552180977"/>
                    </c:manualLayout>
                  </c15:layout>
                </c:ext>
                <c:ext xmlns:c16="http://schemas.microsoft.com/office/drawing/2014/chart" uri="{C3380CC4-5D6E-409C-BE32-E72D297353CC}">
                  <c16:uniqueId val="{00000005-E940-4E4C-94E4-E76EF28D7336}"/>
                </c:ext>
              </c:extLst>
            </c:dLbl>
            <c:dLbl>
              <c:idx val="3"/>
              <c:layout>
                <c:manualLayout>
                  <c:x val="3.7307746992751099E-2"/>
                  <c:y val="-1.98412698412698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723163894917546"/>
                      <c:h val="9.8251585739282596E-2"/>
                    </c:manualLayout>
                  </c15:layout>
                </c:ext>
                <c:ext xmlns:c16="http://schemas.microsoft.com/office/drawing/2014/chart" uri="{C3380CC4-5D6E-409C-BE32-E72D297353CC}">
                  <c16:uniqueId val="{00000000-F2F1-4C1A-B9EF-EF6ECBEEC41D}"/>
                </c:ext>
              </c:extLst>
            </c:dLbl>
            <c:spPr>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'Loan Portfolio'!$A$2:$A$5</c:f>
              <c:strCache>
                <c:ptCount val="4"/>
                <c:pt idx="0">
                  <c:v>Commercial real estate (owner occupied)</c:v>
                </c:pt>
                <c:pt idx="1">
                  <c:v>Commercial  real estate (non-owner occupied)</c:v>
                </c:pt>
                <c:pt idx="2">
                  <c:v>Residential mortgage 1-4 family</c:v>
                </c:pt>
                <c:pt idx="3">
                  <c:v>Construction, Land and AD</c:v>
                </c:pt>
              </c:strCache>
            </c:strRef>
          </c:cat>
          <c:val>
            <c:numRef>
              <c:f>'Loan Portfolio'!$B$2:$B$5</c:f>
              <c:numCache>
                <c:formatCode>_(* #,##0_);_(* \(#,##0\);_(* "-"??_);_(@_)</c:formatCode>
                <c:ptCount val="4"/>
                <c:pt idx="0" formatCode="_(&quot;$&quot;* #,##0_);_(&quot;$&quot;* \(#,##0\);_(&quot;$&quot;* &quot;&quot;_);_(@_)">
                  <c:v>157691</c:v>
                </c:pt>
                <c:pt idx="1">
                  <c:v>145100</c:v>
                </c:pt>
                <c:pt idx="2" formatCode="_(* #,##0_);_(* \(#,##0\);_(* &quot;—&quot;_);_(@_)">
                  <c:v>53650</c:v>
                </c:pt>
                <c:pt idx="3" formatCode="_(* #,##0_);_(* \(#,##0\);_(* &quot;—&quot;_);_(@_)">
                  <c:v>47685</c:v>
                </c:pt>
              </c:numCache>
            </c:numRef>
          </c:val>
          <c:extLst>
            <c:ext xmlns:c16="http://schemas.microsoft.com/office/drawing/2014/chart" uri="{C3380CC4-5D6E-409C-BE32-E72D297353CC}">
              <c16:uniqueId val="{0000000E-E940-4E4C-94E4-E76EF28D7336}"/>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244916218634359"/>
          <c:y val="0.17145630233720785"/>
          <c:w val="0.68343660071889611"/>
          <c:h val="0.56792022090988625"/>
        </c:manualLayout>
      </c:layout>
      <c:pieChart>
        <c:varyColors val="1"/>
        <c:ser>
          <c:idx val="0"/>
          <c:order val="0"/>
          <c:tx>
            <c:strRef>
              <c:f>'Loan Portfolio'!$B$1</c:f>
              <c:strCache>
                <c:ptCount val="1"/>
                <c:pt idx="0">
                  <c:v>12/31/2023</c:v>
                </c:pt>
              </c:strCache>
            </c:strRef>
          </c:tx>
          <c:dPt>
            <c:idx val="0"/>
            <c:bubble3D val="0"/>
            <c:spPr>
              <a:solidFill>
                <a:schemeClr val="accent1"/>
              </a:solidFill>
              <a:ln>
                <a:noFill/>
              </a:ln>
              <a:effectLst>
                <a:outerShdw blurRad="63500" sx="106000" sy="106000" algn="ctr" rotWithShape="0">
                  <a:prstClr val="black">
                    <a:alpha val="20000"/>
                  </a:prstClr>
                </a:outerShdw>
              </a:effectLst>
            </c:spPr>
            <c:extLst>
              <c:ext xmlns:c16="http://schemas.microsoft.com/office/drawing/2014/chart" uri="{C3380CC4-5D6E-409C-BE32-E72D297353CC}">
                <c16:uniqueId val="{00000001-FBCC-42BE-9C6D-682FEC6D01D7}"/>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BCC-42BE-9C6D-682FEC6D01D7}"/>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BCC-42BE-9C6D-682FEC6D01D7}"/>
              </c:ext>
            </c:extLst>
          </c:dPt>
          <c:dLbls>
            <c:dLbl>
              <c:idx val="0"/>
              <c:layout>
                <c:manualLayout>
                  <c:x val="-0.103024345878568"/>
                  <c:y val="-0.4773142614985626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967574953668426"/>
                      <c:h val="0.17537007092863391"/>
                    </c:manualLayout>
                  </c15:layout>
                </c:ext>
                <c:ext xmlns:c16="http://schemas.microsoft.com/office/drawing/2014/chart" uri="{C3380CC4-5D6E-409C-BE32-E72D297353CC}">
                  <c16:uniqueId val="{00000001-FBCC-42BE-9C6D-682FEC6D01D7}"/>
                </c:ext>
              </c:extLst>
            </c:dLbl>
            <c:dLbl>
              <c:idx val="1"/>
              <c:layout>
                <c:manualLayout>
                  <c:x val="1.9894903451946888E-2"/>
                  <c:y val="5.9748390826145819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10793610476108"/>
                      <c:h val="0.12576689632545932"/>
                    </c:manualLayout>
                  </c15:layout>
                </c:ext>
                <c:ext xmlns:c16="http://schemas.microsoft.com/office/drawing/2014/chart" uri="{C3380CC4-5D6E-409C-BE32-E72D297353CC}">
                  <c16:uniqueId val="{00000003-FBCC-42BE-9C6D-682FEC6D01D7}"/>
                </c:ext>
              </c:extLst>
            </c:dLbl>
            <c:dLbl>
              <c:idx val="2"/>
              <c:layout>
                <c:manualLayout>
                  <c:x val="4.6019103976724568E-2"/>
                  <c:y val="-2.573115860517435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857449270454093"/>
                      <c:h val="0.15116274528183976"/>
                    </c:manualLayout>
                  </c15:layout>
                </c:ext>
                <c:ext xmlns:c16="http://schemas.microsoft.com/office/drawing/2014/chart" uri="{C3380CC4-5D6E-409C-BE32-E72D297353CC}">
                  <c16:uniqueId val="{00000005-FBCC-42BE-9C6D-682FEC6D01D7}"/>
                </c:ext>
              </c:extLst>
            </c:dLbl>
            <c:spPr>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'Loan Portfolio'!$A$2:$A$4</c:f>
              <c:strCache>
                <c:ptCount val="3"/>
                <c:pt idx="0">
                  <c:v>Real Estate</c:v>
                </c:pt>
                <c:pt idx="1">
                  <c:v>Consumer Installment</c:v>
                </c:pt>
                <c:pt idx="2">
                  <c:v>Commercial and industrial</c:v>
                </c:pt>
              </c:strCache>
            </c:strRef>
          </c:cat>
          <c:val>
            <c:numRef>
              <c:f>'Loan Portfolio'!$B$2:$B$4</c:f>
              <c:numCache>
                <c:formatCode>_(* #,##0_);_(* \(#,##0\);_(* "-"??_);_(@_)</c:formatCode>
                <c:ptCount val="3"/>
                <c:pt idx="0" formatCode="_(&quot;$&quot;* #,##0_);_(&quot;$&quot;* \(#,##0\);_(&quot;$&quot;* &quot;&quot;_);_(@_)">
                  <c:v>404126</c:v>
                </c:pt>
                <c:pt idx="1">
                  <c:v>115344</c:v>
                </c:pt>
                <c:pt idx="2" formatCode="_(* #,##0_);_(* \(#,##0\);_(* &quot;—&quot;_);_(@_)">
                  <c:v>140406</c:v>
                </c:pt>
              </c:numCache>
            </c:numRef>
          </c:val>
          <c:extLst>
            <c:ext xmlns:c16="http://schemas.microsoft.com/office/drawing/2014/chart" uri="{C3380CC4-5D6E-409C-BE32-E72D297353CC}">
              <c16:uniqueId val="{0000000E-FBCC-42BE-9C6D-682FEC6D01D7}"/>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B49-4893-B3F6-CB0136E71064}"/>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B49-4893-B3F6-CB0136E71064}"/>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B49-4893-B3F6-CB0136E71064}"/>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B49-4893-B3F6-CB0136E71064}"/>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B49-4893-B3F6-CB0136E71064}"/>
              </c:ext>
            </c:extLst>
          </c:dPt>
          <c:dLbls>
            <c:dLbl>
              <c:idx val="0"/>
              <c:layout>
                <c:manualLayout>
                  <c:x val="7.1478208980827074E-2"/>
                  <c:y val="-4.770885898569964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8308544765237676E-2"/>
                      <c:h val="0.14732338145231846"/>
                    </c:manualLayout>
                  </c15:layout>
                </c:ext>
                <c:ext xmlns:c16="http://schemas.microsoft.com/office/drawing/2014/chart" uri="{C3380CC4-5D6E-409C-BE32-E72D297353CC}">
                  <c16:uniqueId val="{00000001-8B49-4893-B3F6-CB0136E71064}"/>
                </c:ext>
              </c:extLst>
            </c:dLbl>
            <c:dLbl>
              <c:idx val="1"/>
              <c:layout>
                <c:manualLayout>
                  <c:x val="3.3486733177170061E-2"/>
                  <c:y val="2.6266052680914885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87076077855854"/>
                      <c:h val="0.15803278496437945"/>
                    </c:manualLayout>
                  </c15:layout>
                </c:ext>
                <c:ext xmlns:c16="http://schemas.microsoft.com/office/drawing/2014/chart" uri="{C3380CC4-5D6E-409C-BE32-E72D297353CC}">
                  <c16:uniqueId val="{00000003-8B49-4893-B3F6-CB0136E71064}"/>
                </c:ext>
              </c:extLst>
            </c:dLbl>
            <c:dLbl>
              <c:idx val="2"/>
              <c:layout>
                <c:manualLayout>
                  <c:x val="3.833657324390894E-2"/>
                  <c:y val="3.389932001339690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0365819527935351"/>
                      <c:h val="0.1729137373453318"/>
                    </c:manualLayout>
                  </c15:layout>
                </c:ext>
                <c:ext xmlns:c16="http://schemas.microsoft.com/office/drawing/2014/chart" uri="{C3380CC4-5D6E-409C-BE32-E72D297353CC}">
                  <c16:uniqueId val="{00000005-8B49-4893-B3F6-CB0136E71064}"/>
                </c:ext>
              </c:extLst>
            </c:dLbl>
            <c:dLbl>
              <c:idx val="3"/>
              <c:layout>
                <c:manualLayout>
                  <c:x val="-3.2433513015174179E-2"/>
                  <c:y val="-3.4983908261467404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777878907609667"/>
                      <c:h val="0.15217023653293338"/>
                    </c:manualLayout>
                  </c15:layout>
                </c:ext>
                <c:ext xmlns:c16="http://schemas.microsoft.com/office/drawing/2014/chart" uri="{C3380CC4-5D6E-409C-BE32-E72D297353CC}">
                  <c16:uniqueId val="{00000007-8B49-4893-B3F6-CB0136E71064}"/>
                </c:ext>
              </c:extLst>
            </c:dLbl>
            <c:dLbl>
              <c:idx val="4"/>
              <c:layout>
                <c:manualLayout>
                  <c:x val="-5.4199005553589592E-2"/>
                  <c:y val="-1.1889721231213242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890017780035559"/>
                      <c:h val="0.15320643513310836"/>
                    </c:manualLayout>
                  </c15:layout>
                </c:ext>
                <c:ext xmlns:c16="http://schemas.microsoft.com/office/drawing/2014/chart" uri="{C3380CC4-5D6E-409C-BE32-E72D297353CC}">
                  <c16:uniqueId val="{00000009-8B49-4893-B3F6-CB0136E7106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'Deposit Mix'!$A$2:$A$6</c:f>
              <c:strCache>
                <c:ptCount val="5"/>
                <c:pt idx="0">
                  <c:v>Savings accounts</c:v>
                </c:pt>
                <c:pt idx="1">
                  <c:v>Money market accounts</c:v>
                </c:pt>
                <c:pt idx="2">
                  <c:v>Interest-bearing checking</c:v>
                </c:pt>
                <c:pt idx="3">
                  <c:v>Non-interest-bearing checking</c:v>
                </c:pt>
                <c:pt idx="4">
                  <c:v>Certificate of deposits</c:v>
                </c:pt>
              </c:strCache>
            </c:strRef>
          </c:cat>
          <c:val>
            <c:numRef>
              <c:f>'Deposit Mix'!$B$2:$B$6</c:f>
              <c:numCache>
                <c:formatCode>_(* #,##0_);_(* \(#,##0\);_(* "-"??_);_(@_)</c:formatCode>
                <c:ptCount val="5"/>
                <c:pt idx="0" formatCode="_(&quot;$&quot;* #,##0_);_(&quot;$&quot;* \(#,##0\);_(&quot;$&quot;* &quot;-&quot;_);_(@_)">
                  <c:v>74768</c:v>
                </c:pt>
                <c:pt idx="1">
                  <c:v>138673</c:v>
                </c:pt>
                <c:pt idx="2">
                  <c:v>85362</c:v>
                </c:pt>
                <c:pt idx="3">
                  <c:v>154689</c:v>
                </c:pt>
                <c:pt idx="4">
                  <c:v>220951</c:v>
                </c:pt>
              </c:numCache>
            </c:numRef>
          </c:val>
          <c:extLst>
            <c:ext xmlns:c16="http://schemas.microsoft.com/office/drawing/2014/chart" uri="{C3380CC4-5D6E-409C-BE32-E72D297353CC}">
              <c16:uniqueId val="{0000000A-8B49-4893-B3F6-CB0136E7106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3037523" cy="462585"/>
          </a:xfrm>
          <a:prstGeom prst="rect">
            <a:avLst/>
          </a:prstGeom>
        </p:spPr>
        <p:txBody>
          <a:bodyPr vert="horz" lIns="91909" tIns="45956" rIns="91909" bIns="45956" rtlCol="0"/>
          <a:lstStyle>
            <a:lvl1pPr algn="l">
              <a:defRPr sz="1300"/>
            </a:lvl1pPr>
          </a:lstStyle>
          <a:p>
            <a:endParaRPr lang="en-US" dirty="0"/>
          </a:p>
        </p:txBody>
      </p:sp>
      <p:sp>
        <p:nvSpPr>
          <p:cNvPr id="3" name="Date Placeholder 2"/>
          <p:cNvSpPr>
            <a:spLocks noGrp="1"/>
          </p:cNvSpPr>
          <p:nvPr>
            <p:ph type="dt" sz="quarter" idx="1"/>
          </p:nvPr>
        </p:nvSpPr>
        <p:spPr>
          <a:xfrm>
            <a:off x="3971303" y="4"/>
            <a:ext cx="3037523" cy="462585"/>
          </a:xfrm>
          <a:prstGeom prst="rect">
            <a:avLst/>
          </a:prstGeom>
        </p:spPr>
        <p:txBody>
          <a:bodyPr vert="horz" lIns="91909" tIns="45956" rIns="91909" bIns="45956" rtlCol="0"/>
          <a:lstStyle>
            <a:lvl1pPr algn="r">
              <a:defRPr sz="1300"/>
            </a:lvl1pPr>
          </a:lstStyle>
          <a:p>
            <a:fld id="{9DA7E85F-53F8-4749-9126-D81EAA869503}" type="datetimeFigureOut">
              <a:rPr lang="en-US" smtClean="0"/>
              <a:t>1/31/2024</a:t>
            </a:fld>
            <a:endParaRPr lang="en-US" dirty="0"/>
          </a:p>
        </p:txBody>
      </p:sp>
      <p:sp>
        <p:nvSpPr>
          <p:cNvPr id="4" name="Footer Placeholder 3"/>
          <p:cNvSpPr>
            <a:spLocks noGrp="1"/>
          </p:cNvSpPr>
          <p:nvPr>
            <p:ph type="ftr" sz="quarter" idx="2"/>
          </p:nvPr>
        </p:nvSpPr>
        <p:spPr>
          <a:xfrm>
            <a:off x="9" y="8760803"/>
            <a:ext cx="3037523" cy="462585"/>
          </a:xfrm>
          <a:prstGeom prst="rect">
            <a:avLst/>
          </a:prstGeom>
        </p:spPr>
        <p:txBody>
          <a:bodyPr vert="horz" lIns="91909" tIns="45956" rIns="91909" bIns="4595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303" y="8760803"/>
            <a:ext cx="3037523" cy="462585"/>
          </a:xfrm>
          <a:prstGeom prst="rect">
            <a:avLst/>
          </a:prstGeom>
        </p:spPr>
        <p:txBody>
          <a:bodyPr vert="horz" lIns="91909" tIns="45956" rIns="91909" bIns="45956" rtlCol="0" anchor="b"/>
          <a:lstStyle>
            <a:lvl1pPr algn="r">
              <a:defRPr sz="1300"/>
            </a:lvl1pPr>
          </a:lstStyle>
          <a:p>
            <a:fld id="{B28C5044-CCDF-42E7-8EDA-1FF3A1DFE6E5}" type="slidenum">
              <a:rPr lang="en-US" smtClean="0"/>
              <a:t>‹#›</a:t>
            </a:fld>
            <a:endParaRPr lang="en-US" dirty="0"/>
          </a:p>
        </p:txBody>
      </p:sp>
    </p:spTree>
    <p:extLst>
      <p:ext uri="{BB962C8B-B14F-4D97-AF65-F5344CB8AC3E}">
        <p14:creationId xmlns:p14="http://schemas.microsoft.com/office/powerpoint/2010/main" val="6788512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3037523" cy="462585"/>
          </a:xfrm>
          <a:prstGeom prst="rect">
            <a:avLst/>
          </a:prstGeom>
        </p:spPr>
        <p:txBody>
          <a:bodyPr vert="horz" lIns="91909" tIns="45956" rIns="91909" bIns="45956" rtlCol="0"/>
          <a:lstStyle>
            <a:lvl1pPr algn="l">
              <a:defRPr sz="1300"/>
            </a:lvl1pPr>
          </a:lstStyle>
          <a:p>
            <a:endParaRPr lang="en-US" dirty="0"/>
          </a:p>
        </p:txBody>
      </p:sp>
      <p:sp>
        <p:nvSpPr>
          <p:cNvPr id="3" name="Date Placeholder 2"/>
          <p:cNvSpPr>
            <a:spLocks noGrp="1"/>
          </p:cNvSpPr>
          <p:nvPr>
            <p:ph type="dt" idx="1"/>
          </p:nvPr>
        </p:nvSpPr>
        <p:spPr>
          <a:xfrm>
            <a:off x="3971303" y="4"/>
            <a:ext cx="3037523" cy="462585"/>
          </a:xfrm>
          <a:prstGeom prst="rect">
            <a:avLst/>
          </a:prstGeom>
        </p:spPr>
        <p:txBody>
          <a:bodyPr vert="horz" lIns="91909" tIns="45956" rIns="91909" bIns="45956" rtlCol="0"/>
          <a:lstStyle>
            <a:lvl1pPr algn="r">
              <a:defRPr sz="1300"/>
            </a:lvl1pPr>
          </a:lstStyle>
          <a:p>
            <a:fld id="{6E448A7D-8641-4259-AD86-7C4601A5B6E5}" type="datetimeFigureOut">
              <a:rPr lang="en-US" smtClean="0"/>
              <a:t>1/31/2024</a:t>
            </a:fld>
            <a:endParaRPr lang="en-US" dirty="0"/>
          </a:p>
        </p:txBody>
      </p:sp>
      <p:sp>
        <p:nvSpPr>
          <p:cNvPr id="4" name="Slide Image Placeholder 3"/>
          <p:cNvSpPr>
            <a:spLocks noGrp="1" noRot="1" noChangeAspect="1"/>
          </p:cNvSpPr>
          <p:nvPr>
            <p:ph type="sldImg" idx="2"/>
          </p:nvPr>
        </p:nvSpPr>
        <p:spPr>
          <a:xfrm>
            <a:off x="1490663" y="1152525"/>
            <a:ext cx="4029075" cy="3113088"/>
          </a:xfrm>
          <a:prstGeom prst="rect">
            <a:avLst/>
          </a:prstGeom>
          <a:noFill/>
          <a:ln w="12700">
            <a:solidFill>
              <a:prstClr val="black"/>
            </a:solidFill>
          </a:ln>
        </p:spPr>
        <p:txBody>
          <a:bodyPr vert="horz" lIns="91909" tIns="45956" rIns="91909" bIns="45956" rtlCol="0" anchor="ctr"/>
          <a:lstStyle/>
          <a:p>
            <a:endParaRPr lang="en-US" dirty="0"/>
          </a:p>
        </p:txBody>
      </p:sp>
      <p:sp>
        <p:nvSpPr>
          <p:cNvPr id="5" name="Notes Placeholder 4"/>
          <p:cNvSpPr>
            <a:spLocks noGrp="1"/>
          </p:cNvSpPr>
          <p:nvPr>
            <p:ph type="body" sz="quarter" idx="3"/>
          </p:nvPr>
        </p:nvSpPr>
        <p:spPr>
          <a:xfrm>
            <a:off x="700734" y="4438622"/>
            <a:ext cx="5608953" cy="3631447"/>
          </a:xfrm>
          <a:prstGeom prst="rect">
            <a:avLst/>
          </a:prstGeom>
        </p:spPr>
        <p:txBody>
          <a:bodyPr vert="horz" lIns="91909" tIns="45956" rIns="91909" bIns="459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8760803"/>
            <a:ext cx="3037523" cy="462585"/>
          </a:xfrm>
          <a:prstGeom prst="rect">
            <a:avLst/>
          </a:prstGeom>
        </p:spPr>
        <p:txBody>
          <a:bodyPr vert="horz" lIns="91909" tIns="45956" rIns="91909" bIns="4595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1303" y="8760803"/>
            <a:ext cx="3037523" cy="462585"/>
          </a:xfrm>
          <a:prstGeom prst="rect">
            <a:avLst/>
          </a:prstGeom>
        </p:spPr>
        <p:txBody>
          <a:bodyPr vert="horz" lIns="91909" tIns="45956" rIns="91909" bIns="45956" rtlCol="0" anchor="b"/>
          <a:lstStyle>
            <a:lvl1pPr algn="r">
              <a:defRPr sz="1300"/>
            </a:lvl1pPr>
          </a:lstStyle>
          <a:p>
            <a:fld id="{4FF7B904-E05F-49A9-94B8-AFEAA6A33390}" type="slidenum">
              <a:rPr lang="en-US" smtClean="0"/>
              <a:t>‹#›</a:t>
            </a:fld>
            <a:endParaRPr lang="en-US" dirty="0"/>
          </a:p>
        </p:txBody>
      </p:sp>
    </p:spTree>
    <p:extLst>
      <p:ext uri="{BB962C8B-B14F-4D97-AF65-F5344CB8AC3E}">
        <p14:creationId xmlns:p14="http://schemas.microsoft.com/office/powerpoint/2010/main" val="298592223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172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9140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1.xml"/><Relationship Id="rId5" Type="http://schemas.openxmlformats.org/officeDocument/2006/relationships/tags" Target="../tags/tag47.xml"/><Relationship Id="rId4" Type="http://schemas.openxmlformats.org/officeDocument/2006/relationships/tags" Target="../tags/tag4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Master" Target="../slideMasters/slideMaster1.xml"/><Relationship Id="rId5" Type="http://schemas.openxmlformats.org/officeDocument/2006/relationships/tags" Target="../tags/tag52.xml"/><Relationship Id="rId4" Type="http://schemas.openxmlformats.org/officeDocument/2006/relationships/tags" Target="../tags/tag5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2.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1.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jpe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Master" Target="../slideMasters/slideMaster1.xml"/><Relationship Id="rId5" Type="http://schemas.openxmlformats.org/officeDocument/2006/relationships/tags" Target="../tags/tag76.xml"/><Relationship Id="rId4" Type="http://schemas.openxmlformats.org/officeDocument/2006/relationships/tags" Target="../tags/tag7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1.xml"/><Relationship Id="rId5" Type="http://schemas.openxmlformats.org/officeDocument/2006/relationships/tags" Target="../tags/tag81.xml"/><Relationship Id="rId4" Type="http://schemas.openxmlformats.org/officeDocument/2006/relationships/tags" Target="../tags/tag8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5.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Master" Target="../slideMasters/slideMaster1.xml"/><Relationship Id="rId5" Type="http://schemas.openxmlformats.org/officeDocument/2006/relationships/tags" Target="../tags/tag94.xml"/><Relationship Id="rId4" Type="http://schemas.openxmlformats.org/officeDocument/2006/relationships/tags" Target="../tags/tag9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Master" Target="../slideMasters/slideMaster1.xml"/><Relationship Id="rId5" Type="http://schemas.openxmlformats.org/officeDocument/2006/relationships/tags" Target="../tags/tag99.xml"/><Relationship Id="rId4" Type="http://schemas.openxmlformats.org/officeDocument/2006/relationships/tags" Target="../tags/tag9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jpe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1.jpe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Master" Target="../slideMasters/slideMaster1.xml"/><Relationship Id="rId5" Type="http://schemas.openxmlformats.org/officeDocument/2006/relationships/tags" Target="../tags/tag109.xml"/><Relationship Id="rId4" Type="http://schemas.openxmlformats.org/officeDocument/2006/relationships/tags" Target="../tags/tag108.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1.jpe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1.xml"/><Relationship Id="rId5" Type="http://schemas.openxmlformats.org/officeDocument/2006/relationships/tags" Target="../tags/tag114.xml"/><Relationship Id="rId4" Type="http://schemas.openxmlformats.org/officeDocument/2006/relationships/tags" Target="../tags/tag11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jpe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Master" Target="../slideMasters/slideMaster1.xml"/><Relationship Id="rId5" Type="http://schemas.openxmlformats.org/officeDocument/2006/relationships/tags" Target="../tags/tag119.xml"/><Relationship Id="rId4" Type="http://schemas.openxmlformats.org/officeDocument/2006/relationships/tags" Target="../tags/tag118.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1.jpe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1.xml"/><Relationship Id="rId5" Type="http://schemas.openxmlformats.org/officeDocument/2006/relationships/tags" Target="../tags/tag124.xml"/><Relationship Id="rId4" Type="http://schemas.openxmlformats.org/officeDocument/2006/relationships/tags" Target="../tags/tag12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jpe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Master" Target="../slideMasters/slideMaster1.xml"/><Relationship Id="rId5" Type="http://schemas.openxmlformats.org/officeDocument/2006/relationships/tags" Target="../tags/tag129.xml"/><Relationship Id="rId4" Type="http://schemas.openxmlformats.org/officeDocument/2006/relationships/tags" Target="../tags/tag128.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jpe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Master" Target="../slideMasters/slideMaster1.xml"/><Relationship Id="rId5" Type="http://schemas.openxmlformats.org/officeDocument/2006/relationships/tags" Target="../tags/tag134.xml"/><Relationship Id="rId4" Type="http://schemas.openxmlformats.org/officeDocument/2006/relationships/tags" Target="../tags/tag13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1.jpe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Master" Target="../slideMasters/slideMaster1.xml"/><Relationship Id="rId5" Type="http://schemas.openxmlformats.org/officeDocument/2006/relationships/tags" Target="../tags/tag139.xml"/><Relationship Id="rId4" Type="http://schemas.openxmlformats.org/officeDocument/2006/relationships/tags" Target="../tags/tag138.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1.jpe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Master" Target="../slideMasters/slideMaster1.xml"/><Relationship Id="rId5" Type="http://schemas.openxmlformats.org/officeDocument/2006/relationships/tags" Target="../tags/tag144.xml"/><Relationship Id="rId4" Type="http://schemas.openxmlformats.org/officeDocument/2006/relationships/tags" Target="../tags/tag14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1.jpe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Master" Target="../slideMasters/slideMaster1.xml"/><Relationship Id="rId5" Type="http://schemas.openxmlformats.org/officeDocument/2006/relationships/tags" Target="../tags/tag149.xml"/><Relationship Id="rId4" Type="http://schemas.openxmlformats.org/officeDocument/2006/relationships/tags" Target="../tags/tag148.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1.xml"/><Relationship Id="rId1" Type="http://schemas.openxmlformats.org/officeDocument/2006/relationships/tags" Target="../tags/tag150.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image" Target="../media/image3.png"/><Relationship Id="rId4" Type="http://schemas.openxmlformats.org/officeDocument/2006/relationships/hyperlink" Target="http://www.performancetrust.com/"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1.xml"/><Relationship Id="rId5" Type="http://schemas.openxmlformats.org/officeDocument/2006/relationships/tags" Target="../tags/tag28.xml"/><Relationship Id="rId4" Type="http://schemas.openxmlformats.org/officeDocument/2006/relationships/tags" Target="../tags/tag2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1.xml"/><Relationship Id="rId5" Type="http://schemas.openxmlformats.org/officeDocument/2006/relationships/tags" Target="../tags/tag38.xml"/><Relationship Id="rId4" Type="http://schemas.openxmlformats.org/officeDocument/2006/relationships/tags" Target="../tags/tag3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ver_Title"/>
          <p:cNvSpPr>
            <a:spLocks noGrp="1"/>
          </p:cNvSpPr>
          <p:nvPr>
            <p:ph type="ctrTitle" hasCustomPrompt="1"/>
          </p:nvPr>
        </p:nvSpPr>
        <p:spPr>
          <a:xfrm>
            <a:off x="457200" y="2849880"/>
            <a:ext cx="9144000" cy="863600"/>
          </a:xfrm>
          <a:noFill/>
        </p:spPr>
        <p:txBody>
          <a:bodyPr lIns="0" tIns="0" rIns="101882" b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[Presentation Title, Arial, Bold, 24 Point Font]</a:t>
            </a:r>
          </a:p>
        </p:txBody>
      </p:sp>
      <p:sp>
        <p:nvSpPr>
          <p:cNvPr id="8" name="_Cover_Presenter_Info"/>
          <p:cNvSpPr>
            <a:spLocks noGrp="1"/>
          </p:cNvSpPr>
          <p:nvPr>
            <p:ph type="body" sz="quarter" idx="10" hasCustomPrompt="1"/>
          </p:nvPr>
        </p:nvSpPr>
        <p:spPr>
          <a:xfrm>
            <a:off x="460766" y="5095240"/>
            <a:ext cx="4274820" cy="1554480"/>
          </a:xfrm>
        </p:spPr>
        <p:txBody>
          <a:bodyPr lIns="0" rIns="0">
            <a:noAutofit/>
          </a:bodyPr>
          <a:lstStyle>
            <a:lvl1pPr marL="382059" marR="0" indent="-382059" algn="l" defTabSz="1018824" rtl="0" eaLnBrk="1" fontAlgn="auto" latinLnBrk="0" hangingPunct="1">
              <a:lnSpc>
                <a:spcPct val="100000"/>
              </a:lnSpc>
              <a:spcBef>
                <a:spcPct val="20000"/>
              </a:spcBef>
              <a:spcAft>
                <a:spcPts val="0"/>
              </a:spcAft>
              <a:buClrTx/>
              <a:buSzTx/>
              <a:buFont typeface="Arial" pitchFamily="34" charset="0"/>
              <a:buNone/>
              <a:tabLst/>
              <a:defRPr sz="1200" b="0" u="none" baseline="0">
                <a:solidFill>
                  <a:schemeClr val="tx1"/>
                </a:solidFill>
                <a:latin typeface="Arial" panose="020B0604020202020204" pitchFamily="34" charset="0"/>
                <a:cs typeface="Arial" panose="020B0604020202020204" pitchFamily="34" charset="0"/>
              </a:defRPr>
            </a:lvl1pPr>
            <a:lvl2pPr>
              <a:buNone/>
              <a:defRPr sz="1100"/>
            </a:lvl2pPr>
            <a:lvl3pPr>
              <a:buNone/>
              <a:defRPr sz="1100"/>
            </a:lvl3pPr>
            <a:lvl4pPr>
              <a:buNone/>
              <a:defRPr sz="1100"/>
            </a:lvl4pPr>
            <a:lvl5pPr>
              <a:defRPr sz="1100"/>
            </a:lvl5pPr>
          </a:lstStyle>
          <a:p>
            <a:pPr lvl="0"/>
            <a:r>
              <a:rPr lang="en-US" dirty="0"/>
              <a:t>[Name, Arial, Bold, 12 Point Font]</a:t>
            </a:r>
          </a:p>
          <a:p>
            <a:pPr lvl="0"/>
            <a:r>
              <a:rPr lang="en-US" dirty="0"/>
              <a:t>[Title, Arial, 12 Point Font]</a:t>
            </a:r>
          </a:p>
          <a:p>
            <a:r>
              <a:rPr lang="en-US" dirty="0"/>
              <a:t>Financial Institutions </a:t>
            </a:r>
            <a:r>
              <a:rPr lang="en-US" b="1" dirty="0"/>
              <a:t>|</a:t>
            </a:r>
            <a:r>
              <a:rPr lang="en-US" dirty="0"/>
              <a:t> Investment Banking Group</a:t>
            </a:r>
          </a:p>
          <a:p>
            <a:r>
              <a:rPr lang="en-US" dirty="0"/>
              <a:t>PERFORMANCE TRUST CAPITAL PARTNERS, LLC</a:t>
            </a:r>
          </a:p>
          <a:p>
            <a:pPr lvl="0"/>
            <a:r>
              <a:rPr lang="en-US" dirty="0"/>
              <a:t>[Work Phone] (w) </a:t>
            </a:r>
            <a:r>
              <a:rPr lang="en-US" b="1" dirty="0"/>
              <a:t>|</a:t>
            </a:r>
            <a:r>
              <a:rPr lang="en-US" dirty="0"/>
              <a:t> [Cell Phone] (c)</a:t>
            </a:r>
          </a:p>
          <a:p>
            <a:pPr lvl="0"/>
            <a:r>
              <a:rPr lang="en-US" dirty="0"/>
              <a:t>[Email Address]</a:t>
            </a:r>
          </a:p>
          <a:p>
            <a:pPr lvl="0"/>
            <a:endParaRPr lang="en-US" dirty="0"/>
          </a:p>
        </p:txBody>
      </p:sp>
      <p:sp>
        <p:nvSpPr>
          <p:cNvPr id="15" name="Text Placeholder 14"/>
          <p:cNvSpPr>
            <a:spLocks noGrp="1"/>
          </p:cNvSpPr>
          <p:nvPr>
            <p:ph type="body" sz="quarter" idx="14" hasCustomPrompt="1"/>
          </p:nvPr>
        </p:nvSpPr>
        <p:spPr>
          <a:xfrm>
            <a:off x="459092" y="4404360"/>
            <a:ext cx="3019195" cy="259080"/>
          </a:xfrm>
        </p:spPr>
        <p:txBody>
          <a:bodyPr lIns="0" tIns="0" rIns="0" bIns="0">
            <a:noAutofit/>
          </a:bodyPr>
          <a:lstStyle>
            <a:lvl1pPr>
              <a:buNone/>
              <a:defRPr sz="1400" baseline="0">
                <a:solidFill>
                  <a:schemeClr val="tx1"/>
                </a:solidFill>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US" dirty="0"/>
              <a:t>[Date, Arial, 14 Point Font]</a:t>
            </a:r>
          </a:p>
        </p:txBody>
      </p:sp>
      <p:sp>
        <p:nvSpPr>
          <p:cNvPr id="5" name="Text Placeholder 4"/>
          <p:cNvSpPr>
            <a:spLocks noGrp="1"/>
          </p:cNvSpPr>
          <p:nvPr>
            <p:ph type="body" sz="quarter" idx="30" hasCustomPrompt="1"/>
          </p:nvPr>
        </p:nvSpPr>
        <p:spPr>
          <a:xfrm>
            <a:off x="457200" y="3713480"/>
            <a:ext cx="9144000" cy="518160"/>
          </a:xfrm>
        </p:spPr>
        <p:txBody>
          <a:bodyPr lIns="0" rIns="101882" anchor="ctr" anchorCtr="0">
            <a:noAutofit/>
          </a:bodyPr>
          <a:lstStyle>
            <a:lvl1pPr marL="0" indent="0">
              <a:buNone/>
              <a:defRPr sz="1800" baseline="0">
                <a:solidFill>
                  <a:srgbClr val="00539B"/>
                </a:solidFill>
                <a:latin typeface="Arial" panose="020B0604020202020204" pitchFamily="34" charset="0"/>
                <a:cs typeface="Arial" panose="020B0604020202020204" pitchFamily="34" charset="0"/>
              </a:defRPr>
            </a:lvl1pPr>
          </a:lstStyle>
          <a:p>
            <a:pPr lvl="0"/>
            <a:r>
              <a:rPr lang="en-US" dirty="0"/>
              <a:t>[Presentation Subtitle, Arial, 18 Point Font]</a:t>
            </a:r>
          </a:p>
        </p:txBody>
      </p:sp>
      <p:sp>
        <p:nvSpPr>
          <p:cNvPr id="10" name="_Cover_Presenter_Info"/>
          <p:cNvSpPr>
            <a:spLocks noGrp="1"/>
          </p:cNvSpPr>
          <p:nvPr>
            <p:ph type="body" sz="quarter" idx="31" hasCustomPrompt="1"/>
          </p:nvPr>
        </p:nvSpPr>
        <p:spPr>
          <a:xfrm>
            <a:off x="5325899" y="5095240"/>
            <a:ext cx="4274820" cy="1554480"/>
          </a:xfrm>
        </p:spPr>
        <p:txBody>
          <a:bodyPr lIns="0" rIns="0">
            <a:noAutofit/>
          </a:bodyPr>
          <a:lstStyle>
            <a:lvl1pPr marL="382059" marR="0" indent="-382059" algn="l" defTabSz="1018824" rtl="0" eaLnBrk="1" fontAlgn="auto" latinLnBrk="0" hangingPunct="1">
              <a:lnSpc>
                <a:spcPct val="100000"/>
              </a:lnSpc>
              <a:spcBef>
                <a:spcPct val="20000"/>
              </a:spcBef>
              <a:spcAft>
                <a:spcPts val="0"/>
              </a:spcAft>
              <a:buClrTx/>
              <a:buSzTx/>
              <a:buFont typeface="Arial" pitchFamily="34" charset="0"/>
              <a:buNone/>
              <a:tabLst/>
              <a:defRPr sz="1200" b="0" u="none" baseline="0">
                <a:solidFill>
                  <a:schemeClr val="tx1"/>
                </a:solidFill>
                <a:latin typeface="Arial" panose="020B0604020202020204" pitchFamily="34" charset="0"/>
                <a:cs typeface="Arial" panose="020B0604020202020204" pitchFamily="34" charset="0"/>
              </a:defRPr>
            </a:lvl1pPr>
            <a:lvl2pPr>
              <a:buNone/>
              <a:defRPr sz="1100"/>
            </a:lvl2pPr>
            <a:lvl3pPr>
              <a:buNone/>
              <a:defRPr sz="1100"/>
            </a:lvl3pPr>
            <a:lvl4pPr>
              <a:buNone/>
              <a:defRPr sz="1100"/>
            </a:lvl4pPr>
            <a:lvl5pPr>
              <a:defRPr sz="1100"/>
            </a:lvl5pPr>
          </a:lstStyle>
          <a:p>
            <a:pPr lvl="0"/>
            <a:r>
              <a:rPr lang="en-US" dirty="0"/>
              <a:t>[Name, Arial, Bold, 12 Point Font]</a:t>
            </a:r>
          </a:p>
          <a:p>
            <a:pPr lvl="0"/>
            <a:r>
              <a:rPr lang="en-US" dirty="0"/>
              <a:t>[Title, Arial, 12 Point Font]</a:t>
            </a:r>
          </a:p>
          <a:p>
            <a:r>
              <a:rPr lang="en-US" dirty="0"/>
              <a:t>Financial Institutions </a:t>
            </a:r>
            <a:r>
              <a:rPr lang="en-US" b="1" dirty="0"/>
              <a:t>|</a:t>
            </a:r>
            <a:r>
              <a:rPr lang="en-US" dirty="0"/>
              <a:t> Investment Banking Group</a:t>
            </a:r>
          </a:p>
          <a:p>
            <a:r>
              <a:rPr lang="en-US" dirty="0"/>
              <a:t>PERFORMANCE TRUST CAPITAL PARTNERS, LLC</a:t>
            </a:r>
          </a:p>
          <a:p>
            <a:pPr lvl="0"/>
            <a:r>
              <a:rPr lang="en-US" dirty="0"/>
              <a:t>[Work Phone] (w) </a:t>
            </a:r>
            <a:r>
              <a:rPr lang="en-US" b="1" dirty="0"/>
              <a:t>|</a:t>
            </a:r>
            <a:r>
              <a:rPr lang="en-US" dirty="0"/>
              <a:t> [Cell Phone] (c)</a:t>
            </a:r>
          </a:p>
          <a:p>
            <a:pPr lvl="0"/>
            <a:r>
              <a:rPr lang="en-US" dirty="0"/>
              <a:t>[Email Address]</a:t>
            </a:r>
          </a:p>
        </p:txBody>
      </p:sp>
      <p:sp>
        <p:nvSpPr>
          <p:cNvPr id="9" name="TextBox 8" hidden="1"/>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8921"/>
      </p:ext>
    </p:extLst>
  </p:cSld>
  <p:clrMapOvr>
    <a:masterClrMapping/>
  </p:clrMapOvr>
  <p:extLst>
    <p:ext uri="{DCECCB84-F9BA-43D5-87BE-67443E8EF086}">
      <p15:sldGuideLst xmlns:p15="http://schemas.microsoft.com/office/powerpoint/2012/main">
        <p15:guide id="0" orient="horz" pos="2448">
          <p15:clr>
            <a:srgbClr val="FBAE40"/>
          </p15:clr>
        </p15:guide>
        <p15:guide id="1" orient="horz" pos="2160">
          <p15:clr>
            <a:srgbClr val="FBAE40"/>
          </p15:clr>
        </p15:guide>
        <p15:guide id="2" pos="2880">
          <p15:clr>
            <a:srgbClr val="FBAE40"/>
          </p15:clr>
        </p15:guide>
        <p15:guide id="3" pos="23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eft/Right Tiles_Alt 1">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200"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Half_Left"/>
          <p:cNvSpPr>
            <a:spLocks noGrp="1"/>
          </p:cNvSpPr>
          <p:nvPr>
            <p:ph type="body" sz="quarter" idx="21" hasCustomPrompt="1"/>
          </p:nvPr>
        </p:nvSpPr>
        <p:spPr>
          <a:xfrm>
            <a:off x="4572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TextBox 23"/>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16"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08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ft/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5300" y="2286482"/>
            <a:ext cx="4480560" cy="393801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8863"/>
            <a:ext cx="4480560" cy="393801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6" name="Text Placeholder 4"/>
          <p:cNvSpPr>
            <a:spLocks noGrp="1"/>
          </p:cNvSpPr>
          <p:nvPr>
            <p:ph type="body" sz="quarter" idx="31" hasCustomPrompt="1"/>
          </p:nvPr>
        </p:nvSpPr>
        <p:spPr>
          <a:xfrm>
            <a:off x="457200" y="636270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07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Bottom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88011"/>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18056"/>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406087"/>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766416"/>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TextBox 20"/>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3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Bottom Tiles_Alt 1">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1676711"/>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113195"/>
            <a:ext cx="9144000" cy="310896"/>
          </a:xfrm>
          <a:solidFill>
            <a:srgbClr val="00539B"/>
          </a:solidFill>
        </p:spPr>
        <p:txBody>
          <a:bodyPr vert="horz" lIns="101882" tIns="50941" rIns="101882" bIns="50941" rtlCol="0" anchor="ctr" anchorCtr="0">
            <a:noAutofit/>
          </a:bodyPr>
          <a:lstStyle>
            <a:lvl1pPr>
              <a:defRPr lang="en-US" sz="1400" b="1" baseline="0" dirty="0" smtClean="0">
                <a:solidFill>
                  <a:schemeClr val="bg1"/>
                </a:solidFill>
              </a:defRPr>
            </a:lvl1pPr>
          </a:lstStyle>
          <a:p>
            <a:pPr lvl="0" algn="ctr">
              <a:buNone/>
            </a:pPr>
            <a:r>
              <a:rPr lang="en-US" dirty="0"/>
              <a:t>[Shape Title,  Arial, Bold, 14 Point Font]</a:t>
            </a:r>
          </a:p>
        </p:txBody>
      </p:sp>
      <p:sp>
        <p:nvSpPr>
          <p:cNvPr id="15" name="_Content_Half_Bottom_With_Title"/>
          <p:cNvSpPr>
            <a:spLocks noGrp="1"/>
          </p:cNvSpPr>
          <p:nvPr>
            <p:ph idx="23" hasCustomPrompt="1"/>
          </p:nvPr>
        </p:nvSpPr>
        <p:spPr>
          <a:xfrm>
            <a:off x="457200" y="4497336"/>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TextBox 1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hidden="1"/>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7" name="Picture 16"/>
          <p:cNvPicPr>
            <a:picLocks noChangeAspect="1"/>
          </p:cNvPicPr>
          <p:nvPr userDrawn="1"/>
        </p:nvPicPr>
        <p:blipFill>
          <a:blip r:embed="rId7"/>
          <a:stretch>
            <a:fillRect/>
          </a:stretch>
        </p:blipFill>
        <p:spPr>
          <a:xfrm>
            <a:off x="457200" y="6958595"/>
            <a:ext cx="993649" cy="697038"/>
          </a:xfrm>
          <a:prstGeom prst="rect">
            <a:avLst/>
          </a:prstGeom>
        </p:spPr>
      </p:pic>
    </p:spTree>
    <p:extLst>
      <p:ext uri="{BB962C8B-B14F-4D97-AF65-F5344CB8AC3E}">
        <p14:creationId xmlns:p14="http://schemas.microsoft.com/office/powerpoint/2010/main" val="407291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p/Bottom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73781"/>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0472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145280"/>
            <a:ext cx="9144000" cy="310896"/>
          </a:xfrm>
          <a:solidFill>
            <a:srgbClr val="00539B"/>
          </a:solidFill>
        </p:spPr>
        <p:txBody>
          <a:bodyPr vert="horz" lIns="101882" tIns="50941" rIns="101882" bIns="50941" rtlCol="0" anchor="ctr" anchorCtr="0">
            <a:noAutofit/>
          </a:bodyPr>
          <a:lstStyle>
            <a:lvl1pPr>
              <a:defRPr lang="en-US" sz="1400" b="1" baseline="0" dirty="0" smtClean="0">
                <a:solidFill>
                  <a:schemeClr val="bg1"/>
                </a:solidFill>
              </a:defRPr>
            </a:lvl1pPr>
          </a:lstStyle>
          <a:p>
            <a:pPr lvl="0" algn="ctr">
              <a:buNone/>
            </a:pPr>
            <a:r>
              <a:rPr lang="en-US" dirty="0"/>
              <a:t>[Shape Title,  Arial, Bold, 14 Point Font]</a:t>
            </a:r>
          </a:p>
        </p:txBody>
      </p:sp>
      <p:sp>
        <p:nvSpPr>
          <p:cNvPr id="15" name="_Content_Half_Bottom_With_Title"/>
          <p:cNvSpPr>
            <a:spLocks noGrp="1"/>
          </p:cNvSpPr>
          <p:nvPr>
            <p:ph idx="23" hasCustomPrompt="1"/>
          </p:nvPr>
        </p:nvSpPr>
        <p:spPr>
          <a:xfrm>
            <a:off x="457200" y="4511167"/>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3" name="Text Placeholder 4"/>
          <p:cNvSpPr>
            <a:spLocks noGrp="1"/>
          </p:cNvSpPr>
          <p:nvPr>
            <p:ph type="body" sz="quarter" idx="31" hasCustomPrompt="1"/>
          </p:nvPr>
        </p:nvSpPr>
        <p:spPr>
          <a:xfrm>
            <a:off x="457200" y="641985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1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821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ft/Top-Bottom 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681" y="2286481"/>
            <a:ext cx="4480560" cy="4488175"/>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296"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2"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4"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6" name="_Title_Quad_BottomRight"/>
          <p:cNvSpPr>
            <a:spLocks noGrp="1"/>
          </p:cNvSpPr>
          <p:nvPr>
            <p:ph type="body" sz="quarter" idx="26" hasCustomPrompt="1"/>
          </p:nvPr>
        </p:nvSpPr>
        <p:spPr>
          <a:xfrm>
            <a:off x="5117782" y="4381572"/>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8" name="_Content_Quad_BottomRight_With_Title"/>
          <p:cNvSpPr>
            <a:spLocks noGrp="1"/>
          </p:cNvSpPr>
          <p:nvPr>
            <p:ph idx="32" hasCustomPrompt="1"/>
          </p:nvPr>
        </p:nvSpPr>
        <p:spPr>
          <a:xfrm>
            <a:off x="5117782"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57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eft/Top-Bottom Right Tiles_Alt 1">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5300" y="1676712"/>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Half_Left"/>
          <p:cNvSpPr>
            <a:spLocks noGrp="1"/>
          </p:cNvSpPr>
          <p:nvPr>
            <p:ph type="body" sz="quarter" idx="21" hasCustomPrompt="1"/>
          </p:nvPr>
        </p:nvSpPr>
        <p:spPr>
          <a:xfrm>
            <a:off x="4553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_Content_Quad_TopRight_With_Title"/>
          <p:cNvSpPr>
            <a:spLocks noGrp="1"/>
          </p:cNvSpPr>
          <p:nvPr>
            <p:ph idx="24" hasCustomPrompt="1"/>
          </p:nvPr>
        </p:nvSpPr>
        <p:spPr>
          <a:xfrm>
            <a:off x="5117782"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294933"/>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4" name="_Title_Quad_BottomRight"/>
          <p:cNvSpPr>
            <a:spLocks noGrp="1"/>
          </p:cNvSpPr>
          <p:nvPr>
            <p:ph type="body" sz="quarter" idx="26" hasCustomPrompt="1"/>
          </p:nvPr>
        </p:nvSpPr>
        <p:spPr>
          <a:xfrm>
            <a:off x="5117782" y="4113195"/>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6" name="_Content_Quad_BottomRight_With_Title"/>
          <p:cNvSpPr>
            <a:spLocks noGrp="1"/>
          </p:cNvSpPr>
          <p:nvPr>
            <p:ph idx="32" hasCustomPrompt="1"/>
          </p:nvPr>
        </p:nvSpPr>
        <p:spPr>
          <a:xfrm>
            <a:off x="5117782" y="4497336"/>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TextBox 2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19" name="Picture 18"/>
          <p:cNvPicPr>
            <a:picLocks noChangeAspect="1"/>
          </p:cNvPicPr>
          <p:nvPr userDrawn="1"/>
        </p:nvPicPr>
        <p:blipFill>
          <a:blip r:embed="rId6"/>
          <a:stretch>
            <a:fillRect/>
          </a:stretch>
        </p:blipFill>
        <p:spPr>
          <a:xfrm>
            <a:off x="457200" y="6958595"/>
            <a:ext cx="993649" cy="697038"/>
          </a:xfrm>
          <a:prstGeom prst="rect">
            <a:avLst/>
          </a:prstGeom>
        </p:spPr>
      </p:pic>
    </p:spTree>
    <p:extLst>
      <p:ext uri="{BB962C8B-B14F-4D97-AF65-F5344CB8AC3E}">
        <p14:creationId xmlns:p14="http://schemas.microsoft.com/office/powerpoint/2010/main" val="368989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eft/Top-Bottom 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681" y="2265052"/>
            <a:ext cx="4480560" cy="405993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_Content_Quad_TopRight_With_Title"/>
          <p:cNvSpPr>
            <a:spLocks noGrp="1"/>
          </p:cNvSpPr>
          <p:nvPr>
            <p:ph idx="24" hasCustomPrompt="1"/>
          </p:nvPr>
        </p:nvSpPr>
        <p:spPr>
          <a:xfrm>
            <a:off x="5117782" y="2260290"/>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8" name="_Title_Quad_BottomRight"/>
          <p:cNvSpPr>
            <a:spLocks noGrp="1"/>
          </p:cNvSpPr>
          <p:nvPr>
            <p:ph type="body" sz="quarter" idx="26" hasCustomPrompt="1"/>
          </p:nvPr>
        </p:nvSpPr>
        <p:spPr>
          <a:xfrm>
            <a:off x="5117782" y="4135756"/>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9" name="_Content_Quad_BottomRight_With_Title"/>
          <p:cNvSpPr>
            <a:spLocks noGrp="1"/>
          </p:cNvSpPr>
          <p:nvPr>
            <p:ph idx="32" hasCustomPrompt="1"/>
          </p:nvPr>
        </p:nvSpPr>
        <p:spPr>
          <a:xfrm>
            <a:off x="5117782" y="4493706"/>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43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p-Bottom Left/Right Til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Half_Right"/>
          <p:cNvSpPr>
            <a:spLocks noGrp="1"/>
          </p:cNvSpPr>
          <p:nvPr>
            <p:ph type="body" sz="quarter" idx="22"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6481"/>
            <a:ext cx="4480560" cy="4490557"/>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2" name="_Content_Quad_TopLeft_With_Title"/>
          <p:cNvSpPr>
            <a:spLocks noGrp="1"/>
          </p:cNvSpPr>
          <p:nvPr>
            <p:ph idx="1" hasCustomPrompt="1"/>
          </p:nvPr>
        </p:nvSpPr>
        <p:spPr>
          <a:xfrm>
            <a:off x="455300" y="2284100"/>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4"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6" name="_Title_Quad_BottomLeft"/>
          <p:cNvSpPr>
            <a:spLocks noGrp="1"/>
          </p:cNvSpPr>
          <p:nvPr>
            <p:ph type="body" sz="quarter" idx="32" hasCustomPrompt="1"/>
          </p:nvPr>
        </p:nvSpPr>
        <p:spPr>
          <a:xfrm>
            <a:off x="457681" y="4384746"/>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8" name="_Content_Quad_BottomLeft_With_Title"/>
          <p:cNvSpPr>
            <a:spLocks noGrp="1"/>
          </p:cNvSpPr>
          <p:nvPr>
            <p:ph idx="33" hasCustomPrompt="1"/>
          </p:nvPr>
        </p:nvSpPr>
        <p:spPr>
          <a:xfrm>
            <a:off x="455300"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9" name="TextBox 2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1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op-Bottom Left/Right Tiles_Alt 1">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9" name="_Title_Half_Right"/>
          <p:cNvSpPr>
            <a:spLocks noGrp="1"/>
          </p:cNvSpPr>
          <p:nvPr>
            <p:ph type="body" sz="quarter" idx="22" hasCustomPrompt="1"/>
          </p:nvPr>
        </p:nvSpPr>
        <p:spPr>
          <a:xfrm>
            <a:off x="5117782" y="1292570"/>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_Content_Quad_TopLeft_With_Title"/>
          <p:cNvSpPr>
            <a:spLocks noGrp="1"/>
          </p:cNvSpPr>
          <p:nvPr>
            <p:ph idx="1" hasCustomPrompt="1"/>
          </p:nvPr>
        </p:nvSpPr>
        <p:spPr>
          <a:xfrm>
            <a:off x="455300"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Left"/>
          <p:cNvSpPr>
            <a:spLocks noGrp="1"/>
          </p:cNvSpPr>
          <p:nvPr>
            <p:ph type="body" sz="quarter" idx="21" hasCustomPrompt="1"/>
          </p:nvPr>
        </p:nvSpPr>
        <p:spPr>
          <a:xfrm>
            <a:off x="455300" y="129257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4" name="_Title_Quad_BottomLeft"/>
          <p:cNvSpPr>
            <a:spLocks noGrp="1"/>
          </p:cNvSpPr>
          <p:nvPr>
            <p:ph type="body" sz="quarter" idx="32" hasCustomPrompt="1"/>
          </p:nvPr>
        </p:nvSpPr>
        <p:spPr>
          <a:xfrm>
            <a:off x="455300" y="4111752"/>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6" name="_Content_Quad_BottomLeft_With_Title"/>
          <p:cNvSpPr>
            <a:spLocks noGrp="1"/>
          </p:cNvSpPr>
          <p:nvPr>
            <p:ph idx="33" hasCustomPrompt="1"/>
          </p:nvPr>
        </p:nvSpPr>
        <p:spPr>
          <a:xfrm>
            <a:off x="455300" y="449732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TextBox 16" hidden="1"/>
          <p:cNvSpPr txBox="1"/>
          <p:nvPr>
            <p:custDataLst>
              <p:tags r:id="rId4"/>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1"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20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Agenda Level 3" hidden="1"/>
          <p:cNvGrpSpPr/>
          <p:nvPr/>
        </p:nvGrpSpPr>
        <p:grpSpPr>
          <a:xfrm>
            <a:off x="1492638" y="3281677"/>
            <a:ext cx="8062842" cy="400109"/>
            <a:chOff x="1356945" y="1998175"/>
            <a:chExt cx="7329856" cy="353038"/>
          </a:xfrm>
        </p:grpSpPr>
        <p:sp>
          <p:nvSpPr>
            <p:cNvPr id="32"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33"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31" name="Agenda Level 2 Active" hidden="1"/>
          <p:cNvGrpSpPr/>
          <p:nvPr/>
        </p:nvGrpSpPr>
        <p:grpSpPr>
          <a:xfrm>
            <a:off x="996168" y="2769534"/>
            <a:ext cx="8559313" cy="418577"/>
            <a:chOff x="905607" y="2443707"/>
            <a:chExt cx="7781194" cy="369333"/>
          </a:xfrm>
        </p:grpSpPr>
        <p:sp>
          <p:nvSpPr>
            <p:cNvPr id="20"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21"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26"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30" name="Agenda Level 2" hidden="1"/>
          <p:cNvGrpSpPr/>
          <p:nvPr/>
        </p:nvGrpSpPr>
        <p:grpSpPr>
          <a:xfrm>
            <a:off x="996168" y="2264598"/>
            <a:ext cx="8559313" cy="418576"/>
            <a:chOff x="905607" y="1998175"/>
            <a:chExt cx="7781194" cy="369332"/>
          </a:xfrm>
        </p:grpSpPr>
        <p:sp>
          <p:nvSpPr>
            <p:cNvPr id="18"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19"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25"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29" name="Agenda Level 1 Active" hidden="1"/>
          <p:cNvGrpSpPr/>
          <p:nvPr/>
        </p:nvGrpSpPr>
        <p:grpSpPr>
          <a:xfrm>
            <a:off x="499696" y="1756873"/>
            <a:ext cx="9059008" cy="418576"/>
            <a:chOff x="454269" y="1550182"/>
            <a:chExt cx="8235462" cy="369332"/>
          </a:xfrm>
        </p:grpSpPr>
        <p:sp>
          <p:nvSpPr>
            <p:cNvPr id="12"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13"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22"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28" name="Agenda Level 1" hidden="1"/>
          <p:cNvGrpSpPr/>
          <p:nvPr/>
        </p:nvGrpSpPr>
        <p:grpSpPr>
          <a:xfrm>
            <a:off x="496474" y="1255541"/>
            <a:ext cx="9065455" cy="418576"/>
            <a:chOff x="451339" y="1107830"/>
            <a:chExt cx="8241323" cy="369332"/>
          </a:xfrm>
        </p:grpSpPr>
        <p:sp>
          <p:nvSpPr>
            <p:cNvPr id="3"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11"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23"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sp>
        <p:nvSpPr>
          <p:cNvPr id="38" name="Title 37"/>
          <p:cNvSpPr>
            <a:spLocks noGrp="1"/>
          </p:cNvSpPr>
          <p:nvPr>
            <p:ph type="title"/>
          </p:nvPr>
        </p:nvSpPr>
        <p:spPr/>
        <p:txBody>
          <a:bodyPr vert="horz" lIns="0" tIns="50941" rIns="101882" bIns="50941" rtlCol="0" anchor="ctr">
            <a:noAutofit/>
          </a:bodyPr>
          <a:lstStyle>
            <a:lvl1pPr>
              <a:defRPr lang="en-US" baseline="0" dirty="0">
                <a:solidFill>
                  <a:srgbClr val="00539B"/>
                </a:solidFill>
              </a:defRPr>
            </a:lvl1pPr>
          </a:lstStyle>
          <a:p>
            <a:pPr lvl="0"/>
            <a:r>
              <a:rPr lang="en-US" dirty="0"/>
              <a:t>Click to edit Master title style</a:t>
            </a:r>
          </a:p>
        </p:txBody>
      </p:sp>
      <p:cxnSp>
        <p:nvCxnSpPr>
          <p:cNvPr id="35" name="Straight Connector 34"/>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7" name="Slide Number Placeholder 6"/>
          <p:cNvSpPr>
            <a:spLocks noGrp="1"/>
          </p:cNvSpPr>
          <p:nvPr>
            <p:ph type="sldNum" sz="quarter" idx="18"/>
          </p:nvPr>
        </p:nvSpPr>
        <p:spPr>
          <a:xfrm>
            <a:off x="9100180"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sp>
        <p:nvSpPr>
          <p:cNvPr id="39" name="TextBox 38"/>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grpSp>
        <p:nvGrpSpPr>
          <p:cNvPr id="34" name="Agenda Level 3" hidden="1"/>
          <p:cNvGrpSpPr/>
          <p:nvPr/>
        </p:nvGrpSpPr>
        <p:grpSpPr>
          <a:xfrm>
            <a:off x="1492638" y="3281677"/>
            <a:ext cx="8062842" cy="400109"/>
            <a:chOff x="1356945" y="1998175"/>
            <a:chExt cx="7329856" cy="353038"/>
          </a:xfrm>
        </p:grpSpPr>
        <p:sp>
          <p:nvSpPr>
            <p:cNvPr id="41"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42"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43" name="Agenda Level 2 Active" hidden="1"/>
          <p:cNvGrpSpPr/>
          <p:nvPr/>
        </p:nvGrpSpPr>
        <p:grpSpPr>
          <a:xfrm>
            <a:off x="996168" y="2769534"/>
            <a:ext cx="8559313" cy="418577"/>
            <a:chOff x="905607" y="2443707"/>
            <a:chExt cx="7781194" cy="369333"/>
          </a:xfrm>
        </p:grpSpPr>
        <p:sp>
          <p:nvSpPr>
            <p:cNvPr id="44"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45"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46"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47" name="Agenda Level 2" hidden="1"/>
          <p:cNvGrpSpPr/>
          <p:nvPr/>
        </p:nvGrpSpPr>
        <p:grpSpPr>
          <a:xfrm>
            <a:off x="996168" y="2264598"/>
            <a:ext cx="8559313" cy="418576"/>
            <a:chOff x="905607" y="1998175"/>
            <a:chExt cx="7781194" cy="369332"/>
          </a:xfrm>
        </p:grpSpPr>
        <p:sp>
          <p:nvSpPr>
            <p:cNvPr id="48"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49"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50"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51" name="Agenda Level 1 Active" hidden="1"/>
          <p:cNvGrpSpPr/>
          <p:nvPr/>
        </p:nvGrpSpPr>
        <p:grpSpPr>
          <a:xfrm>
            <a:off x="499696" y="1756873"/>
            <a:ext cx="9059008" cy="418576"/>
            <a:chOff x="454269" y="1550182"/>
            <a:chExt cx="8235462" cy="369332"/>
          </a:xfrm>
        </p:grpSpPr>
        <p:sp>
          <p:nvSpPr>
            <p:cNvPr id="52"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53"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54"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55" name="Agenda Level 1" hidden="1"/>
          <p:cNvGrpSpPr/>
          <p:nvPr/>
        </p:nvGrpSpPr>
        <p:grpSpPr>
          <a:xfrm>
            <a:off x="496474" y="1255541"/>
            <a:ext cx="9065455" cy="418576"/>
            <a:chOff x="451339" y="1107830"/>
            <a:chExt cx="8241323" cy="369332"/>
          </a:xfrm>
        </p:grpSpPr>
        <p:sp>
          <p:nvSpPr>
            <p:cNvPr id="56"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57"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58"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cxnSp>
        <p:nvCxnSpPr>
          <p:cNvPr id="59" name="Straight Connector 58"/>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grpSp>
        <p:nvGrpSpPr>
          <p:cNvPr id="63" name="Agenda Level 3" hidden="1"/>
          <p:cNvGrpSpPr/>
          <p:nvPr/>
        </p:nvGrpSpPr>
        <p:grpSpPr>
          <a:xfrm>
            <a:off x="1492638" y="3281677"/>
            <a:ext cx="8062842" cy="400109"/>
            <a:chOff x="1356945" y="1998175"/>
            <a:chExt cx="7329856" cy="353038"/>
          </a:xfrm>
        </p:grpSpPr>
        <p:sp>
          <p:nvSpPr>
            <p:cNvPr id="64"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65"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66" name="Agenda Level 2 Active" hidden="1"/>
          <p:cNvGrpSpPr/>
          <p:nvPr/>
        </p:nvGrpSpPr>
        <p:grpSpPr>
          <a:xfrm>
            <a:off x="996168" y="2769534"/>
            <a:ext cx="8559313" cy="418577"/>
            <a:chOff x="905607" y="2443707"/>
            <a:chExt cx="7781194" cy="369333"/>
          </a:xfrm>
        </p:grpSpPr>
        <p:sp>
          <p:nvSpPr>
            <p:cNvPr id="67"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68"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69"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0" name="Agenda Level 2" hidden="1"/>
          <p:cNvGrpSpPr/>
          <p:nvPr/>
        </p:nvGrpSpPr>
        <p:grpSpPr>
          <a:xfrm>
            <a:off x="996168" y="2264598"/>
            <a:ext cx="8559313" cy="418576"/>
            <a:chOff x="905607" y="1998175"/>
            <a:chExt cx="7781194" cy="369332"/>
          </a:xfrm>
        </p:grpSpPr>
        <p:sp>
          <p:nvSpPr>
            <p:cNvPr id="71"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72"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73"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4" name="Agenda Level 1 Active" hidden="1"/>
          <p:cNvGrpSpPr/>
          <p:nvPr/>
        </p:nvGrpSpPr>
        <p:grpSpPr>
          <a:xfrm>
            <a:off x="499696" y="1756873"/>
            <a:ext cx="9059008" cy="418576"/>
            <a:chOff x="454269" y="1550182"/>
            <a:chExt cx="8235462" cy="369332"/>
          </a:xfrm>
        </p:grpSpPr>
        <p:sp>
          <p:nvSpPr>
            <p:cNvPr id="75"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76"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77"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8" name="Agenda Level 1" hidden="1"/>
          <p:cNvGrpSpPr/>
          <p:nvPr/>
        </p:nvGrpSpPr>
        <p:grpSpPr>
          <a:xfrm>
            <a:off x="496474" y="1255541"/>
            <a:ext cx="9065455" cy="418576"/>
            <a:chOff x="451339" y="1107830"/>
            <a:chExt cx="8241323" cy="369332"/>
          </a:xfrm>
        </p:grpSpPr>
        <p:sp>
          <p:nvSpPr>
            <p:cNvPr id="79"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80"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81"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cxnSp>
        <p:nvCxnSpPr>
          <p:cNvPr id="82" name="Straight Connector 81"/>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pic>
        <p:nvPicPr>
          <p:cNvPr id="85" name="Picture 2" descr="Image result for newton federal bank"/>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637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op-Bottom Left/Right Tiles_Alt 2">
    <p:spTree>
      <p:nvGrpSpPr>
        <p:cNvPr id="1" name=""/>
        <p:cNvGrpSpPr/>
        <p:nvPr/>
      </p:nvGrpSpPr>
      <p:grpSpPr>
        <a:xfrm>
          <a:off x="0" y="0"/>
          <a:ext cx="0" cy="0"/>
          <a:chOff x="0" y="0"/>
          <a:chExt cx="0" cy="0"/>
        </a:xfrm>
      </p:grpSpPr>
      <p:sp>
        <p:nvSpPr>
          <p:cNvPr id="2" name="_Content_Slide_Title"/>
          <p:cNvSpPr>
            <a:spLocks noGrp="1"/>
          </p:cNvSpPr>
          <p:nvPr>
            <p:ph type="title" hasCustomPrompt="1"/>
            <p:custDataLst>
              <p:tags r:id="rId1"/>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Half_Right"/>
          <p:cNvSpPr>
            <a:spLocks noGrp="1"/>
          </p:cNvSpPr>
          <p:nvPr>
            <p:ph type="body" sz="quarter" idx="22" hasCustomPrompt="1"/>
          </p:nvPr>
        </p:nvSpPr>
        <p:spPr>
          <a:xfrm>
            <a:off x="5117782" y="1904721"/>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20163" y="2267434"/>
            <a:ext cx="448056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2"/>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_Content_Quad_TopLeft_With_Title"/>
          <p:cNvSpPr>
            <a:spLocks noGrp="1"/>
          </p:cNvSpPr>
          <p:nvPr>
            <p:ph idx="1" hasCustomPrompt="1"/>
          </p:nvPr>
        </p:nvSpPr>
        <p:spPr>
          <a:xfrm>
            <a:off x="455300" y="2257909"/>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8" name="_Title_Quad_BottomLeft"/>
          <p:cNvSpPr>
            <a:spLocks noGrp="1"/>
          </p:cNvSpPr>
          <p:nvPr>
            <p:ph type="body" sz="quarter" idx="32" hasCustomPrompt="1"/>
          </p:nvPr>
        </p:nvSpPr>
        <p:spPr>
          <a:xfrm>
            <a:off x="455300" y="4145280"/>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9" name="_Content_Quad_BottomLeft_With_Title"/>
          <p:cNvSpPr>
            <a:spLocks noGrp="1"/>
          </p:cNvSpPr>
          <p:nvPr>
            <p:ph idx="33" hasCustomPrompt="1"/>
          </p:nvPr>
        </p:nvSpPr>
        <p:spPr>
          <a:xfrm>
            <a:off x="457681" y="4496087"/>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3"/>
            </p:custDataLst>
          </p:nvPr>
        </p:nvSpPr>
        <p:spPr>
          <a:xfrm>
            <a:off x="8147304" y="7265768"/>
            <a:ext cx="1408176" cy="207264"/>
          </a:xfrm>
          <a:prstGeom prst="rect">
            <a:avLst/>
          </a:prstGeom>
          <a:noFill/>
        </p:spPr>
        <p:txBody>
          <a:bodyPr wrap="none" lIns="0" tIns="0" rIns="0" bIns="0" rtlCol="0" anchor="ctr" anchorCtr="0">
            <a:noAutofit/>
          </a:bodyPr>
          <a:lstStyle/>
          <a:p>
            <a:pPr algn="r"/>
            <a:r>
              <a:rPr lang="en-US" sz="1200" b="1" dirty="0">
                <a:solidFill>
                  <a:srgbClr val="FF0000"/>
                </a:solidFill>
                <a:latin typeface="Arial" panose="020B0604020202020204" pitchFamily="34" charset="0"/>
                <a:cs typeface="Arial" panose="020B0604020202020204" pitchFamily="34" charset="0"/>
              </a:rPr>
              <a:t>CONFIDENTIAL</a:t>
            </a:r>
          </a:p>
        </p:txBody>
      </p:sp>
      <p:sp>
        <p:nvSpPr>
          <p:cNvPr id="27" name="TextBox 26"/>
          <p:cNvSpPr txBox="1"/>
          <p:nvPr>
            <p:custDataLst>
              <p:tags r:id="rId4"/>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marL="382059" indent="-382059" algn="ctr">
              <a:buNone/>
              <a:defRPr lang="en-US" sz="1800" b="1" dirty="0" smtClean="0">
                <a:solidFill>
                  <a:schemeClr val="bg1"/>
                </a:solidFill>
              </a:defRPr>
            </a:lvl1pPr>
          </a:lstStyle>
          <a:p>
            <a:pPr marL="0" lvl="0" indent="0" algn="ctr"/>
            <a:r>
              <a:rPr lang="en-US" dirty="0"/>
              <a:t>Slide Message</a:t>
            </a:r>
          </a:p>
        </p:txBody>
      </p:sp>
      <p:pic>
        <p:nvPicPr>
          <p:cNvPr id="21"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823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p/Bottom Left-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86481"/>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0472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5418"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Quad_BottomLeft"/>
          <p:cNvSpPr>
            <a:spLocks noGrp="1"/>
          </p:cNvSpPr>
          <p:nvPr>
            <p:ph type="body" sz="quarter" idx="22" hasCustomPrompt="1"/>
          </p:nvPr>
        </p:nvSpPr>
        <p:spPr>
          <a:xfrm>
            <a:off x="457681" y="4387127"/>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18" name="_Content_Quad_BottomLeft_With_Title"/>
          <p:cNvSpPr>
            <a:spLocks noGrp="1"/>
          </p:cNvSpPr>
          <p:nvPr>
            <p:ph idx="23" hasCustomPrompt="1"/>
          </p:nvPr>
        </p:nvSpPr>
        <p:spPr>
          <a:xfrm>
            <a:off x="457681"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1" name="_Title_Quad_BottomRight"/>
          <p:cNvSpPr>
            <a:spLocks noGrp="1"/>
          </p:cNvSpPr>
          <p:nvPr>
            <p:ph type="body" sz="quarter" idx="26" hasCustomPrompt="1"/>
          </p:nvPr>
        </p:nvSpPr>
        <p:spPr>
          <a:xfrm>
            <a:off x="5120640" y="4391882"/>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3" name="_Content_Quad_BottomRight_With_Title"/>
          <p:cNvSpPr>
            <a:spLocks noGrp="1"/>
          </p:cNvSpPr>
          <p:nvPr>
            <p:ph idx="32" hasCustomPrompt="1"/>
          </p:nvPr>
        </p:nvSpPr>
        <p:spPr>
          <a:xfrm>
            <a:off x="5117782"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932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p/Bottom Left-Right Tiles_Alt 1">
    <p:spTree>
      <p:nvGrpSpPr>
        <p:cNvPr id="1" name=""/>
        <p:cNvGrpSpPr/>
        <p:nvPr/>
      </p:nvGrpSpPr>
      <p:grpSpPr>
        <a:xfrm>
          <a:off x="0" y="0"/>
          <a:ext cx="0" cy="0"/>
          <a:chOff x="0" y="0"/>
          <a:chExt cx="0" cy="0"/>
        </a:xfrm>
      </p:grpSpPr>
      <p:sp>
        <p:nvSpPr>
          <p:cNvPr id="5"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1676711"/>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7" name="_Title_Quad_BottomLeft"/>
          <p:cNvSpPr>
            <a:spLocks noGrp="1"/>
          </p:cNvSpPr>
          <p:nvPr>
            <p:ph type="body" sz="quarter" idx="22" hasCustomPrompt="1"/>
          </p:nvPr>
        </p:nvSpPr>
        <p:spPr>
          <a:xfrm>
            <a:off x="458470" y="4112387"/>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18" name="_Content_Quad_BottomLeft_With_Title"/>
          <p:cNvSpPr>
            <a:spLocks noGrp="1"/>
          </p:cNvSpPr>
          <p:nvPr>
            <p:ph idx="23" hasCustomPrompt="1"/>
          </p:nvPr>
        </p:nvSpPr>
        <p:spPr>
          <a:xfrm>
            <a:off x="458470"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1" name="_Title_Quad_BottomRight"/>
          <p:cNvSpPr>
            <a:spLocks noGrp="1"/>
          </p:cNvSpPr>
          <p:nvPr>
            <p:ph type="body" sz="quarter" idx="26" hasCustomPrompt="1"/>
          </p:nvPr>
        </p:nvSpPr>
        <p:spPr>
          <a:xfrm>
            <a:off x="5116195" y="4112387"/>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3" name="_Content_Quad_BottomRight_With_Title"/>
          <p:cNvSpPr>
            <a:spLocks noGrp="1"/>
          </p:cNvSpPr>
          <p:nvPr>
            <p:ph idx="32" hasCustomPrompt="1"/>
          </p:nvPr>
        </p:nvSpPr>
        <p:spPr>
          <a:xfrm>
            <a:off x="5116195"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6" name="TextBox 2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972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p/Bottom Left-Right Tiles_Alt 2">
    <p:spTree>
      <p:nvGrpSpPr>
        <p:cNvPr id="1" name=""/>
        <p:cNvGrpSpPr/>
        <p:nvPr/>
      </p:nvGrpSpPr>
      <p:grpSpPr>
        <a:xfrm>
          <a:off x="0" y="0"/>
          <a:ext cx="0" cy="0"/>
          <a:chOff x="0" y="0"/>
          <a:chExt cx="0" cy="0"/>
        </a:xfrm>
      </p:grpSpPr>
      <p:sp>
        <p:nvSpPr>
          <p:cNvPr id="5"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4819" y="2263621"/>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4819" y="188186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_Title_Quad_BottomLeft"/>
          <p:cNvSpPr>
            <a:spLocks noGrp="1"/>
          </p:cNvSpPr>
          <p:nvPr>
            <p:ph type="body" sz="quarter" idx="22" hasCustomPrompt="1"/>
          </p:nvPr>
        </p:nvSpPr>
        <p:spPr>
          <a:xfrm>
            <a:off x="455300" y="414528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3" name="_Content_Quad_BottomLeft_With_Title"/>
          <p:cNvSpPr>
            <a:spLocks noGrp="1"/>
          </p:cNvSpPr>
          <p:nvPr>
            <p:ph idx="23" hasCustomPrompt="1"/>
          </p:nvPr>
        </p:nvSpPr>
        <p:spPr>
          <a:xfrm>
            <a:off x="455300" y="4507992"/>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BottomRight"/>
          <p:cNvSpPr>
            <a:spLocks noGrp="1"/>
          </p:cNvSpPr>
          <p:nvPr>
            <p:ph type="body" sz="quarter" idx="26" hasCustomPrompt="1"/>
          </p:nvPr>
        </p:nvSpPr>
        <p:spPr>
          <a:xfrm>
            <a:off x="5120163"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8" name="_Content_Quad_BottomRight_With_Title"/>
          <p:cNvSpPr>
            <a:spLocks noGrp="1"/>
          </p:cNvSpPr>
          <p:nvPr>
            <p:ph idx="32" hasCustomPrompt="1"/>
          </p:nvPr>
        </p:nvSpPr>
        <p:spPr>
          <a:xfrm>
            <a:off x="5120163" y="4507992"/>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9"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122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Left-Right/Bottom Til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7200" y="4387769"/>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767945"/>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Content_Quad_TopLeft_With_Title"/>
          <p:cNvSpPr>
            <a:spLocks noGrp="1"/>
          </p:cNvSpPr>
          <p:nvPr>
            <p:ph idx="1" hasCustomPrompt="1"/>
          </p:nvPr>
        </p:nvSpPr>
        <p:spPr>
          <a:xfrm>
            <a:off x="455289"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Title_Quad_TopLeft"/>
          <p:cNvSpPr>
            <a:spLocks noGrp="1"/>
          </p:cNvSpPr>
          <p:nvPr>
            <p:ph type="body" sz="quarter" idx="21" hasCustomPrompt="1"/>
          </p:nvPr>
        </p:nvSpPr>
        <p:spPr>
          <a:xfrm>
            <a:off x="455290" y="190234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1"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67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p Left-Right/Bottom Tiles_Alt 1">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4819" y="4113195"/>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4819" y="4492574"/>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7" name="_Content_Quad_TopLeft_With_Title"/>
          <p:cNvSpPr>
            <a:spLocks noGrp="1"/>
          </p:cNvSpPr>
          <p:nvPr>
            <p:ph idx="1" hasCustomPrompt="1"/>
          </p:nvPr>
        </p:nvSpPr>
        <p:spPr>
          <a:xfrm>
            <a:off x="457681"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Title_Quad_TopLeft"/>
          <p:cNvSpPr>
            <a:spLocks noGrp="1"/>
          </p:cNvSpPr>
          <p:nvPr>
            <p:ph type="body" sz="quarter" idx="21" hasCustomPrompt="1"/>
          </p:nvPr>
        </p:nvSpPr>
        <p:spPr>
          <a:xfrm>
            <a:off x="457681"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1" name="_Content_Quad_TopRight_With_Title"/>
          <p:cNvSpPr>
            <a:spLocks noGrp="1"/>
          </p:cNvSpPr>
          <p:nvPr>
            <p:ph idx="24" hasCustomPrompt="1"/>
          </p:nvPr>
        </p:nvSpPr>
        <p:spPr>
          <a:xfrm>
            <a:off x="5120163" y="1674330"/>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Right"/>
          <p:cNvSpPr>
            <a:spLocks noGrp="1"/>
          </p:cNvSpPr>
          <p:nvPr>
            <p:ph type="body" sz="quarter" idx="25" hasCustomPrompt="1"/>
          </p:nvPr>
        </p:nvSpPr>
        <p:spPr>
          <a:xfrm>
            <a:off x="5117782"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10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op Left-Right/Bottom Tiles_Alt 2">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7200" y="4145280"/>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507992"/>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_Content_Quad_TopLeft_With_Title"/>
          <p:cNvSpPr>
            <a:spLocks noGrp="1"/>
          </p:cNvSpPr>
          <p:nvPr>
            <p:ph idx="1" hasCustomPrompt="1"/>
          </p:nvPr>
        </p:nvSpPr>
        <p:spPr>
          <a:xfrm>
            <a:off x="455300" y="226362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Left"/>
          <p:cNvSpPr>
            <a:spLocks noGrp="1"/>
          </p:cNvSpPr>
          <p:nvPr>
            <p:ph type="body" sz="quarter" idx="21" hasCustomPrompt="1"/>
          </p:nvPr>
        </p:nvSpPr>
        <p:spPr>
          <a:xfrm>
            <a:off x="457681" y="188186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6" name="_Content_Quad_TopRight_With_Title"/>
          <p:cNvSpPr>
            <a:spLocks noGrp="1"/>
          </p:cNvSpPr>
          <p:nvPr>
            <p:ph idx="24" hasCustomPrompt="1"/>
          </p:nvPr>
        </p:nvSpPr>
        <p:spPr>
          <a:xfrm>
            <a:off x="5117782" y="226362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_Title_Quad_TopRight"/>
          <p:cNvSpPr>
            <a:spLocks noGrp="1"/>
          </p:cNvSpPr>
          <p:nvPr>
            <p:ph type="body" sz="quarter" idx="25" hasCustomPrompt="1"/>
          </p:nvPr>
        </p:nvSpPr>
        <p:spPr>
          <a:xfrm>
            <a:off x="5117782" y="188186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9"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255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ft/Center/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2284100"/>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902340"/>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1"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6160"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2286481"/>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2286481"/>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8" name="TextBox 2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4"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53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ft/Center/Right Tiles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1664805"/>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294951"/>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2" y="129495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7007" y="1297332"/>
            <a:ext cx="2924386"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1676711"/>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1676711"/>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7" name="TextBox 26"/>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4"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95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Center/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2284100"/>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902340"/>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2"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7007" y="1904721"/>
            <a:ext cx="2924386"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2286481"/>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2286481"/>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51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lysheet">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_Section_Tab_Title"/>
          <p:cNvSpPr>
            <a:spLocks noGrp="1"/>
          </p:cNvSpPr>
          <p:nvPr>
            <p:ph type="body" idx="1" hasCustomPrompt="1"/>
            <p:custDataLst>
              <p:tags r:id="rId2"/>
            </p:custDataLst>
          </p:nvPr>
        </p:nvSpPr>
        <p:spPr>
          <a:xfrm>
            <a:off x="457200" y="3200400"/>
            <a:ext cx="9144000" cy="1371600"/>
          </a:xfrm>
        </p:spPr>
        <p:txBody>
          <a:bodyPr vert="horz" lIns="0" tIns="50941" rIns="101882" bIns="50941" rtlCol="0" anchor="ctr">
            <a:noAutofit/>
          </a:bodyPr>
          <a:lstStyle>
            <a:lvl1pPr marL="514350" indent="-514350">
              <a:lnSpc>
                <a:spcPct val="200000"/>
              </a:lnSpc>
              <a:buFont typeface="+mj-lt"/>
              <a:buAutoNum type="romanUcPeriod"/>
              <a:defRPr lang="en-US" sz="2400" b="1" baseline="0" dirty="0" smtClean="0">
                <a:solidFill>
                  <a:srgbClr val="00539B"/>
                </a:solidFill>
                <a:latin typeface="Arial" panose="020B0604020202020204" pitchFamily="34" charset="0"/>
                <a:ea typeface="+mj-ea"/>
                <a:cs typeface="Arial" panose="020B0604020202020204" pitchFamily="34" charset="0"/>
              </a:defRPr>
            </a:lvl1pPr>
            <a:lvl2pPr marL="966612" indent="-457200">
              <a:lnSpc>
                <a:spcPct val="200000"/>
              </a:lnSpc>
              <a:buClr>
                <a:srgbClr val="00539B"/>
              </a:buClr>
              <a:buFont typeface="+mj-lt"/>
              <a:buAutoNum type="alphaUcPeriod"/>
              <a:defRPr sz="2400">
                <a:solidFill>
                  <a:srgbClr val="00539B"/>
                </a:solidFill>
              </a:defRPr>
            </a:lvl2pPr>
          </a:lstStyle>
          <a:p>
            <a:pPr lvl="0">
              <a:spcBef>
                <a:spcPct val="0"/>
              </a:spcBef>
            </a:pPr>
            <a:r>
              <a:rPr lang="en-US" dirty="0"/>
              <a:t>[Flysheet Title, Arial, Bold, 24 Point Font]</a:t>
            </a:r>
          </a:p>
          <a:p>
            <a:pPr lvl="1">
              <a:spcBef>
                <a:spcPct val="0"/>
              </a:spcBef>
            </a:pPr>
            <a:r>
              <a:rPr lang="en-US" dirty="0"/>
              <a:t>[Subtopic, Arial, 20 Point Font]</a:t>
            </a:r>
          </a:p>
        </p:txBody>
      </p:sp>
      <p:sp>
        <p:nvSpPr>
          <p:cNvPr id="11" name="Slide Number Placeholder 10"/>
          <p:cNvSpPr>
            <a:spLocks noGrp="1"/>
          </p:cNvSpPr>
          <p:nvPr>
            <p:ph type="sldNum" sz="quarter" idx="32"/>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2" name="Straight Connector 11"/>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3"/>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8" name="Picture 2" descr="Image result for newton federal bank"/>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44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adran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2284100"/>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382365"/>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90234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379984"/>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9"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149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adrant Tiles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1674330"/>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115576"/>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115576"/>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829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adran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2252350"/>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90234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498468"/>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225473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498468"/>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9" name="_Slide_Message"/>
          <p:cNvSpPr>
            <a:spLocks noGrp="1"/>
          </p:cNvSpPr>
          <p:nvPr>
            <p:ph type="body" sz="quarter" idx="18" hasCustomPrompt="1"/>
          </p:nvPr>
        </p:nvSpPr>
        <p:spPr>
          <a:xfrm>
            <a:off x="454819"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35" name="TextBox 3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2"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394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egal Notic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sp>
        <p:nvSpPr>
          <p:cNvPr id="2" name="TextBox 1"/>
          <p:cNvSpPr txBox="1"/>
          <p:nvPr/>
        </p:nvSpPr>
        <p:spPr>
          <a:xfrm>
            <a:off x="502920" y="1036320"/>
            <a:ext cx="9052560" cy="5181600"/>
          </a:xfrm>
          <a:prstGeom prst="rect">
            <a:avLst/>
          </a:prstGeom>
        </p:spPr>
        <p:txBody>
          <a:bodyPr vert="horz" lIns="0" tIns="0" rIns="0" bIns="0" rtlCol="0">
            <a:no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(the “Presentation”) was prepared solely for discussion purposes with the party or parties (“the Company”) to whom Performance Trust Capital Partners (“PTCP”) has provided it and is not to be reprinted or redistributed without the permission of PTCP.</a:t>
            </a: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   </a:t>
            </a: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In preparing this Presentation, we have relied upon information provided by the Company and/or other publicly available information.  We have (i) not independently verified any of such information, and (ii) assumed such information is complete and accurate in all material respects.  </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may contain statements that are forward-looking statements.  Such forward-looking statements are based upon information provided by the Company and/or publicly available information.  Actual results may differ from those set forth in the forward-looking statements and are subject to significant risks and uncertainties.  These risks and uncertainties could cause the results to differ materially from those set forth in the forward-looking statements. </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Please note that this Presentation is also based on economic, market and other conditions as in effect on, and the information regarding the business and operations of companies in the Presentation as represented to PTCP by the Company and/or public information as of the date hereof, and does not purport to take into consideration any information or events arising subsequent to such date.  It should be understood that subsequent developments may affect this Presentation and that we do not have any obligation to update, revise, or reaffirm this Presentation.  PTCP makes no representation or warranty that there has been no material change in the information provided or reviewed by us in connection herewith.</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The information contained herein is confidential and has been prepared exclusively for the benefit and use of the Company, and may not be used for any other purpose or be discussed, reproduced, disseminated, quoted or referred to at anytime, in any manner or for any purpose without PTCP’s express prior written consent.  This Presentation is not for the benefit of, and does not convey any rights or remedies to, any holder of securities of the Company or any other person.</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should not be construed as providing an opinion to the Company and does not constitute a recommendation by PTCP to the Company, or security holders of the Company, on the business, the corporate strategy, the valuation, the regulatory environment nor the competitive environment in which the Company or its affiliates operates.  Any information included herein concerning valuation of the Company is hypothetical and is based on certain assumptions discussed with management.  These assumptions may not be valid, and may also change over time. This presentation should not be construed as a fairness opinion.  A fairness opinion would contain additional financial information, models and methodologies.  In addition, a fairness opinion is based on the specific terms of a proposed transaction, including many “non-financial” terms and conditions that actually do provide or limit value to the shareholders of the Company.  The information contained herein should not be relied upon to determine if any given transaction would be “fair” to the Company.</a:t>
            </a:r>
          </a:p>
        </p:txBody>
      </p:sp>
      <p:sp>
        <p:nvSpPr>
          <p:cNvPr id="9" name="TextBox 8" hidden="1"/>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103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tentionally Left Blank">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975735" y="3785235"/>
            <a:ext cx="2106930" cy="201930"/>
          </a:xfrm>
          <a:prstGeom prst="rect">
            <a:avLst/>
          </a:prstGeom>
        </p:spPr>
        <p:txBody>
          <a:bodyPr vert="horz" lIns="0" tIns="0" rIns="0" bIns="0" rtlCol="0">
            <a:no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page intentionally left blank]</a:t>
            </a:r>
          </a:p>
        </p:txBody>
      </p:sp>
    </p:spTree>
    <p:extLst>
      <p:ext uri="{BB962C8B-B14F-4D97-AF65-F5344CB8AC3E}">
        <p14:creationId xmlns:p14="http://schemas.microsoft.com/office/powerpoint/2010/main" val="2039397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095418"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sp>
        <p:nvSpPr>
          <p:cNvPr id="2" name="TextBox 1"/>
          <p:cNvSpPr txBox="1"/>
          <p:nvPr/>
        </p:nvSpPr>
        <p:spPr>
          <a:xfrm>
            <a:off x="502920" y="604520"/>
            <a:ext cx="9052560" cy="6304280"/>
          </a:xfrm>
          <a:prstGeom prst="rect">
            <a:avLst/>
          </a:prstGeom>
        </p:spPr>
        <p:txBody>
          <a:bodyPr vert="horz" lIns="0" tIns="0" rIns="0" bIns="0" rtlCol="0">
            <a:norm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spcAft>
                <a:spcPts val="0"/>
              </a:spcAft>
            </a:pPr>
            <a:r>
              <a:rPr lang="en-US" sz="1100" b="1" dirty="0">
                <a:solidFill>
                  <a:schemeClr val="tx1"/>
                </a:solidFill>
                <a:latin typeface="Arial" panose="020B0604020202020204" pitchFamily="34" charset="0"/>
                <a:cs typeface="Arial" panose="020B0604020202020204" pitchFamily="34" charset="0"/>
              </a:rPr>
              <a:t>PERFORMANCE TRUST CAPITAL</a:t>
            </a:r>
            <a:r>
              <a:rPr lang="en-US" sz="1100" b="1" baseline="0" dirty="0">
                <a:solidFill>
                  <a:schemeClr val="tx1"/>
                </a:solidFill>
                <a:latin typeface="Arial" panose="020B0604020202020204" pitchFamily="34" charset="0"/>
                <a:cs typeface="Arial" panose="020B0604020202020204" pitchFamily="34" charset="0"/>
              </a:rPr>
              <a:t> PARTNERS, LLC</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500 W. Madison Street</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Suite 450</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Chicago, IL 60661</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(312) 521-1000</a:t>
            </a:r>
          </a:p>
          <a:p>
            <a:pPr lvl="0">
              <a:spcAft>
                <a:spcPts val="0"/>
              </a:spcAft>
            </a:pPr>
            <a:r>
              <a:rPr lang="en-US" sz="1100" u="sng" baseline="0" dirty="0">
                <a:solidFill>
                  <a:schemeClr val="tx1"/>
                </a:solidFill>
                <a:latin typeface="Arial" panose="020B0604020202020204" pitchFamily="34" charset="0"/>
                <a:cs typeface="Arial" panose="020B0604020202020204" pitchFamily="34" charset="0"/>
                <a:hlinkClick r:id="rId4"/>
              </a:rPr>
              <a:t>www.performancetrust.com</a:t>
            </a:r>
            <a:r>
              <a:rPr lang="en-US" sz="1100" u="sng" baseline="0" dirty="0">
                <a:solidFill>
                  <a:schemeClr val="tx1"/>
                </a:solidFill>
                <a:latin typeface="Arial" panose="020B0604020202020204" pitchFamily="34" charset="0"/>
                <a:cs typeface="Arial" panose="020B0604020202020204" pitchFamily="34" charset="0"/>
              </a:rPr>
              <a:t> </a:t>
            </a:r>
            <a:endParaRPr lang="en-US" sz="1100" u="sng" dirty="0">
              <a:solidFill>
                <a:schemeClr val="tx1"/>
              </a:solidFill>
              <a:latin typeface="Arial" panose="020B0604020202020204" pitchFamily="34" charset="0"/>
              <a:cs typeface="Arial" panose="020B0604020202020204" pitchFamily="34" charset="0"/>
            </a:endParaRPr>
          </a:p>
        </p:txBody>
      </p:sp>
      <p:sp>
        <p:nvSpPr>
          <p:cNvPr id="9" name="TextBox 8"/>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7040023"/>
            <a:ext cx="1371600" cy="480808"/>
          </a:xfrm>
          <a:prstGeom prst="rect">
            <a:avLst/>
          </a:prstGeom>
        </p:spPr>
      </p:pic>
    </p:spTree>
    <p:extLst>
      <p:ext uri="{BB962C8B-B14F-4D97-AF65-F5344CB8AC3E}">
        <p14:creationId xmlns:p14="http://schemas.microsoft.com/office/powerpoint/2010/main" val="1406036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57E809-D836-4B9A-B1A3-AA7B503E17F9}" type="slidenum">
              <a:rPr lang="en-US" smtClean="0"/>
              <a:t>‹#›</a:t>
            </a:fld>
            <a:endParaRPr lang="en-US" dirty="0"/>
          </a:p>
        </p:txBody>
      </p:sp>
    </p:spTree>
    <p:extLst>
      <p:ext uri="{BB962C8B-B14F-4D97-AF65-F5344CB8AC3E}">
        <p14:creationId xmlns:p14="http://schemas.microsoft.com/office/powerpoint/2010/main" val="361008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Canvas">
    <p:spTree>
      <p:nvGrpSpPr>
        <p:cNvPr id="1" name=""/>
        <p:cNvGrpSpPr/>
        <p:nvPr/>
      </p:nvGrpSpPr>
      <p:grpSpPr>
        <a:xfrm>
          <a:off x="0" y="0"/>
          <a:ext cx="0" cy="0"/>
          <a:chOff x="0" y="0"/>
          <a:chExt cx="0" cy="0"/>
        </a:xfrm>
      </p:grpSpPr>
      <p:sp>
        <p:nvSpPr>
          <p:cNvPr id="3"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18" name="_Slide_Message"/>
          <p:cNvSpPr>
            <a:spLocks noGrp="1"/>
          </p:cNvSpPr>
          <p:nvPr>
            <p:ph type="body" sz="quarter" idx="18" hasCustomPrompt="1"/>
          </p:nvPr>
        </p:nvSpPr>
        <p:spPr>
          <a:xfrm>
            <a:off x="457200" y="1297438"/>
            <a:ext cx="9144000" cy="5486400"/>
          </a:xfrm>
        </p:spPr>
        <p:txBody>
          <a:bodyPr vert="horz" lIns="101882" tIns="50941" rIns="101882" bIns="50941" rtlCol="0">
            <a:noAutofit/>
          </a:bodyPr>
          <a:lstStyle>
            <a:lvl1pPr marL="382059" indent="-382059">
              <a:buFont typeface="Arial" panose="020B0604020202020204" pitchFamily="34" charset="0"/>
              <a:buChar cha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24"/>
          </p:nvPr>
        </p:nvSpPr>
        <p:spPr>
          <a:xfrm>
            <a:off x="9097010"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5" name="Text Placeholder 6"/>
          <p:cNvSpPr>
            <a:spLocks noGrp="1"/>
          </p:cNvSpPr>
          <p:nvPr>
            <p:ph type="body" sz="quarter" idx="30" hasCustomPrompt="1"/>
            <p:custDataLst>
              <p:tags r:id="rId3"/>
            </p:custDataLst>
          </p:nvPr>
        </p:nvSpPr>
        <p:spPr>
          <a:xfrm>
            <a:off x="2505074" y="6995160"/>
            <a:ext cx="5898263"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5" name="TextBox 1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4" name="TextBox 3" hidden="1"/>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a:t>
            </a:r>
          </a:p>
        </p:txBody>
      </p:sp>
      <p:pic>
        <p:nvPicPr>
          <p:cNvPr id="13" name="Picture 12"/>
          <p:cNvPicPr>
            <a:picLocks noChangeAspect="1"/>
          </p:cNvPicPr>
          <p:nvPr userDrawn="1"/>
        </p:nvPicPr>
        <p:blipFill>
          <a:blip r:embed="rId7"/>
          <a:stretch>
            <a:fillRect/>
          </a:stretch>
        </p:blipFill>
        <p:spPr>
          <a:xfrm>
            <a:off x="457200" y="6958595"/>
            <a:ext cx="993649" cy="697038"/>
          </a:xfrm>
          <a:prstGeom prst="rect">
            <a:avLst/>
          </a:prstGeom>
        </p:spPr>
      </p:pic>
    </p:spTree>
    <p:extLst>
      <p:ext uri="{BB962C8B-B14F-4D97-AF65-F5344CB8AC3E}">
        <p14:creationId xmlns:p14="http://schemas.microsoft.com/office/powerpoint/2010/main" val="239219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Canvas_Alt 1">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18" name="_Slide_Message"/>
          <p:cNvSpPr>
            <a:spLocks noGrp="1"/>
          </p:cNvSpPr>
          <p:nvPr>
            <p:ph type="body" sz="quarter" idx="18" hasCustomPrompt="1"/>
          </p:nvPr>
        </p:nvSpPr>
        <p:spPr>
          <a:xfrm>
            <a:off x="457200" y="1295019"/>
            <a:ext cx="9144000" cy="49377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5"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9" name="TextBox 1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5" name="Text Placeholder 4"/>
          <p:cNvSpPr>
            <a:spLocks noGrp="1"/>
          </p:cNvSpPr>
          <p:nvPr>
            <p:ph type="body" sz="quarter" idx="31" hasCustomPrompt="1"/>
          </p:nvPr>
        </p:nvSpPr>
        <p:spPr>
          <a:xfrm>
            <a:off x="457200" y="6362700"/>
            <a:ext cx="9144000" cy="411480"/>
          </a:xfrm>
          <a:solidFill>
            <a:srgbClr val="00539B"/>
          </a:solidFill>
        </p:spPr>
        <p:txBody>
          <a:bodyPr wrap="square" lIns="101882" tIns="50941" rIns="101882" bIns="50941" rtlCol="0" anchor="ctr">
            <a:noAutofit/>
          </a:bodyPr>
          <a:lstStyle>
            <a:lvl1pPr marL="0" indent="0" algn="ctr">
              <a:buNone/>
              <a:defRPr lang="en-US" sz="1800" b="1" smtClean="0">
                <a:solidFill>
                  <a:schemeClr val="bg1"/>
                </a:solidFill>
              </a:defRPr>
            </a:lvl1pPr>
            <a:lvl2pPr>
              <a:defRPr lang="en-US" smtClean="0">
                <a:latin typeface="+mn-lt"/>
                <a:cs typeface="+mn-cs"/>
              </a:defRPr>
            </a:lvl2pPr>
            <a:lvl3pPr>
              <a:defRPr lang="en-US" smtClean="0">
                <a:latin typeface="+mn-lt"/>
                <a:cs typeface="+mn-cs"/>
              </a:defRPr>
            </a:lvl3pPr>
            <a:lvl4pPr>
              <a:defRPr lang="en-US" smtClean="0">
                <a:latin typeface="+mn-lt"/>
                <a:cs typeface="+mn-cs"/>
              </a:defRPr>
            </a:lvl4pPr>
            <a:lvl5pPr>
              <a:defRPr lang="en-US">
                <a:latin typeface="+mn-lt"/>
                <a:cs typeface="+mn-cs"/>
              </a:defRPr>
            </a:lvl5pPr>
          </a:lstStyle>
          <a:p>
            <a:pPr marL="0" lvl="0"/>
            <a:r>
              <a:rPr lang="en-US" dirty="0"/>
              <a:t>Slide Message</a:t>
            </a:r>
          </a:p>
        </p:txBody>
      </p:sp>
      <p:pic>
        <p:nvPicPr>
          <p:cNvPr id="15"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53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ngle Tile">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2282527"/>
            <a:ext cx="914400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Single"/>
          <p:cNvSpPr>
            <a:spLocks noGrp="1"/>
          </p:cNvSpPr>
          <p:nvPr>
            <p:ph type="body" sz="quarter" idx="21" hasCustomPrompt="1"/>
          </p:nvPr>
        </p:nvSpPr>
        <p:spPr>
          <a:xfrm>
            <a:off x="457200" y="1888054"/>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6" name="TextBox 15"/>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5" name="TextBox 1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97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ngle Tile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1793241"/>
            <a:ext cx="9144000" cy="50292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_Title_Single"/>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5" name="TextBox 1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33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Tile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2286000"/>
            <a:ext cx="9144000" cy="40233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Single"/>
          <p:cNvSpPr>
            <a:spLocks noGrp="1"/>
          </p:cNvSpPr>
          <p:nvPr>
            <p:ph type="body" sz="quarter" idx="21" hasCustomPrompt="1"/>
          </p:nvPr>
        </p:nvSpPr>
        <p:spPr>
          <a:xfrm>
            <a:off x="457200" y="1900428"/>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TextBox 23"/>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3" name="Text Placeholder 4"/>
          <p:cNvSpPr>
            <a:spLocks noGrp="1"/>
          </p:cNvSpPr>
          <p:nvPr>
            <p:ph type="body" sz="quarter" idx="31" hasCustomPrompt="1"/>
          </p:nvPr>
        </p:nvSpPr>
        <p:spPr>
          <a:xfrm>
            <a:off x="457200" y="636270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05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eft/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200" y="2286483"/>
            <a:ext cx="448056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72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6483"/>
            <a:ext cx="448056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7" name="TextBox 26"/>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2"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29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1066"/>
            <a:ext cx="9144000" cy="518160"/>
          </a:xfrm>
          <a:prstGeom prst="rect">
            <a:avLst/>
          </a:prstGeom>
        </p:spPr>
        <p:txBody>
          <a:bodyPr vert="horz" lIns="101882" tIns="50941" rIns="101882" bIns="5094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13563"/>
            <a:ext cx="914400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681" y="6995160"/>
            <a:ext cx="1005840" cy="601066"/>
          </a:xfrm>
          <a:prstGeom prst="rect">
            <a:avLst/>
          </a:prstGeom>
        </p:spPr>
        <p:txBody>
          <a:bodyPr vert="horz" lIns="0" tIns="0" rIns="0" bIns="0" rtlCol="0" anchor="t"/>
          <a:lstStyle>
            <a:lvl1pPr algn="l">
              <a:defRPr sz="1300">
                <a:solidFill>
                  <a:schemeClr val="tx1"/>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1911096" y="6995160"/>
            <a:ext cx="7075742" cy="601066"/>
          </a:xfrm>
          <a:prstGeom prst="rect">
            <a:avLst/>
          </a:prstGeom>
        </p:spPr>
        <p:txBody>
          <a:bodyPr vert="horz" lIns="0" tIns="0" rIns="0" bIns="0" rtlCol="0" anchor="t"/>
          <a:lstStyle>
            <a:lvl1pPr algn="l">
              <a:defRPr sz="800">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9097799" y="6995160"/>
            <a:ext cx="502920" cy="601066"/>
          </a:xfrm>
          <a:prstGeom prst="rect">
            <a:avLst/>
          </a:prstGeom>
        </p:spPr>
        <p:txBody>
          <a:bodyPr vert="horz" lIns="0" tIns="0" rIns="0" bIns="0" rtlCol="0" anchor="t"/>
          <a:lstStyle>
            <a:lvl1pPr algn="r">
              <a:defRPr sz="1300" b="0">
                <a:solidFill>
                  <a:schemeClr val="tx1"/>
                </a:solidFill>
                <a:latin typeface="Arial" panose="020B0604020202020204" pitchFamily="34" charset="0"/>
                <a:cs typeface="Arial" panose="020B0604020202020204" pitchFamily="34" charset="0"/>
              </a:defRPr>
            </a:lvl1pPr>
          </a:lstStyle>
          <a:p>
            <a:fld id="{2D57E809-D836-4B9A-B1A3-AA7B503E17F9}" type="slidenum">
              <a:rPr lang="en-US" smtClean="0"/>
              <a:t>‹#›</a:t>
            </a:fld>
            <a:endParaRPr lang="en-US" dirty="0"/>
          </a:p>
        </p:txBody>
      </p:sp>
    </p:spTree>
    <p:extLst>
      <p:ext uri="{BB962C8B-B14F-4D97-AF65-F5344CB8AC3E}">
        <p14:creationId xmlns:p14="http://schemas.microsoft.com/office/powerpoint/2010/main" val="7613420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68" r:id="rId36"/>
  </p:sldLayoutIdLst>
  <p:hf sldNum="0" hdr="0" ftr="0" dt="0"/>
  <p:txStyles>
    <p:titleStyle>
      <a:lvl1pPr algn="l" defTabSz="1018824" rtl="0" eaLnBrk="1" latinLnBrk="0" hangingPunct="1">
        <a:spcBef>
          <a:spcPct val="0"/>
        </a:spcBef>
        <a:buNone/>
        <a:defRPr sz="2400" b="1" kern="1200">
          <a:solidFill>
            <a:srgbClr val="00539B"/>
          </a:solidFill>
          <a:latin typeface="Arial" panose="020B0604020202020204" pitchFamily="34" charset="0"/>
          <a:ea typeface="+mj-ea"/>
          <a:cs typeface="Arial" panose="020B0604020202020204" pitchFamily="34" charset="0"/>
        </a:defRPr>
      </a:lvl1pPr>
    </p:titleStyle>
    <p:bodyStyle>
      <a:lvl1pPr marL="382059" indent="-382059" algn="l" defTabSz="1018824" rtl="0" eaLnBrk="1" latinLnBrk="0" hangingPunct="1">
        <a:spcBef>
          <a:spcPct val="20000"/>
        </a:spcBef>
        <a:buClr>
          <a:srgbClr val="00539B"/>
        </a:buClr>
        <a:buFont typeface="Arial Narrow" panose="020B060602020203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27795" indent="-318383"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73531" indent="-254706" algn="l" defTabSz="1018824"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82943" indent="-254706"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292355" indent="-254706"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5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3.xml"/><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7.jpeg"/><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emf"/><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package" Target="../embeddings/Microsoft_Excel_Worksheet6.xlsx"/><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5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4"/>
          <a:stretch>
            <a:fillRect/>
          </a:stretch>
        </p:blipFill>
        <p:spPr>
          <a:xfrm>
            <a:off x="3209290" y="1536809"/>
            <a:ext cx="3891901" cy="3700677"/>
          </a:xfrm>
          <a:prstGeom prst="rect">
            <a:avLst/>
          </a:prstGeom>
        </p:spPr>
      </p:pic>
      <p:sp>
        <p:nvSpPr>
          <p:cNvPr id="4" name="Rectangle 3">
            <a:extLst>
              <a:ext uri="{FF2B5EF4-FFF2-40B4-BE49-F238E27FC236}">
                <a16:creationId xmlns:a16="http://schemas.microsoft.com/office/drawing/2014/main" id="{1123582A-0E99-0EAC-8E2F-6078EEBFC681}"/>
              </a:ext>
            </a:extLst>
          </p:cNvPr>
          <p:cNvSpPr/>
          <p:nvPr/>
        </p:nvSpPr>
        <p:spPr>
          <a:xfrm>
            <a:off x="272375" y="6926094"/>
            <a:ext cx="1478604" cy="846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0D162E23-D5E8-A3C9-64E7-8B9E9C927071}"/>
              </a:ext>
            </a:extLst>
          </p:cNvPr>
          <p:cNvGrpSpPr/>
          <p:nvPr/>
        </p:nvGrpSpPr>
        <p:grpSpPr>
          <a:xfrm>
            <a:off x="3740150" y="5503030"/>
            <a:ext cx="2681591" cy="816807"/>
            <a:chOff x="3209290" y="5678657"/>
            <a:chExt cx="3891901" cy="1234876"/>
          </a:xfrm>
          <a:solidFill>
            <a:schemeClr val="bg1"/>
          </a:solidFill>
        </p:grpSpPr>
        <p:pic>
          <p:nvPicPr>
            <p:cNvPr id="3" name="Picture 2" descr="Logo&#10;&#10;Description automatically generated">
              <a:extLst>
                <a:ext uri="{FF2B5EF4-FFF2-40B4-BE49-F238E27FC236}">
                  <a16:creationId xmlns:a16="http://schemas.microsoft.com/office/drawing/2014/main" id="{251AFB8B-0D75-87C6-9809-C563615E5EEF}"/>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5" name="Picture 4" descr="Logo, company name&#10;&#10;Description automatically generated">
              <a:extLst>
                <a:ext uri="{FF2B5EF4-FFF2-40B4-BE49-F238E27FC236}">
                  <a16:creationId xmlns:a16="http://schemas.microsoft.com/office/drawing/2014/main" id="{41BA2161-89B3-6280-94A5-57E05490D553}"/>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6" name="Picture 5" descr="Icon&#10;&#10;Description automatically generated with medium confidence">
              <a:extLst>
                <a:ext uri="{FF2B5EF4-FFF2-40B4-BE49-F238E27FC236}">
                  <a16:creationId xmlns:a16="http://schemas.microsoft.com/office/drawing/2014/main" id="{3773289B-E521-FE1E-ADAE-86C1490F2CB4}"/>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spTree>
    <p:custDataLst>
      <p:tags r:id="rId1"/>
    </p:custDataLst>
    <p:extLst>
      <p:ext uri="{BB962C8B-B14F-4D97-AF65-F5344CB8AC3E}">
        <p14:creationId xmlns:p14="http://schemas.microsoft.com/office/powerpoint/2010/main" val="201398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COMPANY HIGHLIGHTS</a:t>
            </a:r>
          </a:p>
        </p:txBody>
      </p:sp>
      <p:graphicFrame>
        <p:nvGraphicFramePr>
          <p:cNvPr id="4" name="Table 3">
            <a:extLst>
              <a:ext uri="{FF2B5EF4-FFF2-40B4-BE49-F238E27FC236}">
                <a16:creationId xmlns:a16="http://schemas.microsoft.com/office/drawing/2014/main" id="{CF0F18C2-DEFE-C656-7FEA-E803FEA4C0A1}"/>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3" name="Rectangle 2">
            <a:extLst>
              <a:ext uri="{FF2B5EF4-FFF2-40B4-BE49-F238E27FC236}">
                <a16:creationId xmlns:a16="http://schemas.microsoft.com/office/drawing/2014/main" id="{F2477653-1833-C885-9B0C-E0D8EB640CC3}"/>
              </a:ext>
            </a:extLst>
          </p:cNvPr>
          <p:cNvSpPr/>
          <p:nvPr/>
        </p:nvSpPr>
        <p:spPr>
          <a:xfrm>
            <a:off x="1992086" y="1465634"/>
            <a:ext cx="1527175" cy="5357952"/>
          </a:xfrm>
          <a:prstGeom prst="rect">
            <a:avLst/>
          </a:prstGeom>
          <a:solidFill>
            <a:srgbClr val="3D85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7" name="Rectangle 6">
            <a:extLst>
              <a:ext uri="{FF2B5EF4-FFF2-40B4-BE49-F238E27FC236}">
                <a16:creationId xmlns:a16="http://schemas.microsoft.com/office/drawing/2014/main" id="{C10C29A0-2581-90BA-4B8A-4BB374F57347}"/>
              </a:ext>
            </a:extLst>
          </p:cNvPr>
          <p:cNvSpPr/>
          <p:nvPr/>
        </p:nvSpPr>
        <p:spPr>
          <a:xfrm>
            <a:off x="464911" y="1465634"/>
            <a:ext cx="1527175" cy="5357952"/>
          </a:xfrm>
          <a:prstGeom prst="rect">
            <a:avLst/>
          </a:prstGeom>
          <a:solidFill>
            <a:srgbClr val="1C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aphicFrame>
        <p:nvGraphicFramePr>
          <p:cNvPr id="11" name="Chart 10">
            <a:extLst>
              <a:ext uri="{FF2B5EF4-FFF2-40B4-BE49-F238E27FC236}">
                <a16:creationId xmlns:a16="http://schemas.microsoft.com/office/drawing/2014/main" id="{3F4649A9-A83A-8CFA-7AFB-64676A94BC0C}"/>
              </a:ext>
            </a:extLst>
          </p:cNvPr>
          <p:cNvGraphicFramePr>
            <a:graphicFrameLocks/>
          </p:cNvGraphicFramePr>
          <p:nvPr>
            <p:extLst>
              <p:ext uri="{D42A27DB-BD31-4B8C-83A1-F6EECF244321}">
                <p14:modId xmlns:p14="http://schemas.microsoft.com/office/powerpoint/2010/main" val="2480158322"/>
              </p:ext>
            </p:extLst>
          </p:nvPr>
        </p:nvGraphicFramePr>
        <p:xfrm>
          <a:off x="3538311" y="1722064"/>
          <a:ext cx="5537192" cy="4847524"/>
        </p:xfrm>
        <a:graphic>
          <a:graphicData uri="http://schemas.openxmlformats.org/drawingml/2006/chart">
            <c:chart xmlns:c="http://schemas.openxmlformats.org/drawingml/2006/chart" xmlns:r="http://schemas.openxmlformats.org/officeDocument/2006/relationships" r:id="rId6"/>
          </a:graphicData>
        </a:graphic>
      </p:graphicFrame>
      <p:cxnSp>
        <p:nvCxnSpPr>
          <p:cNvPr id="5" name="Straight Connector 4">
            <a:extLst>
              <a:ext uri="{FF2B5EF4-FFF2-40B4-BE49-F238E27FC236}">
                <a16:creationId xmlns:a16="http://schemas.microsoft.com/office/drawing/2014/main" id="{96F25A73-A815-FE14-5B5B-544D27A9C2E0}"/>
              </a:ext>
            </a:extLst>
          </p:cNvPr>
          <p:cNvCxnSpPr/>
          <p:nvPr/>
        </p:nvCxnSpPr>
        <p:spPr>
          <a:xfrm>
            <a:off x="666091" y="34121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8E5FAB-BD19-6119-0B0E-0C8D7AF965BC}"/>
              </a:ext>
            </a:extLst>
          </p:cNvPr>
          <p:cNvCxnSpPr/>
          <p:nvPr/>
        </p:nvCxnSpPr>
        <p:spPr>
          <a:xfrm>
            <a:off x="2187596" y="34121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EF88B7-B1B5-8E22-15F4-C616706FA626}"/>
              </a:ext>
            </a:extLst>
          </p:cNvPr>
          <p:cNvCxnSpPr/>
          <p:nvPr/>
        </p:nvCxnSpPr>
        <p:spPr>
          <a:xfrm>
            <a:off x="666091" y="49742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0535EE-CF58-48AF-C113-306BA1874209}"/>
              </a:ext>
            </a:extLst>
          </p:cNvPr>
          <p:cNvCxnSpPr/>
          <p:nvPr/>
        </p:nvCxnSpPr>
        <p:spPr>
          <a:xfrm>
            <a:off x="2156416" y="497423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8E6684E-CE7B-27AB-17FD-C028B8E17B88}"/>
              </a:ext>
            </a:extLst>
          </p:cNvPr>
          <p:cNvSpPr txBox="1"/>
          <p:nvPr/>
        </p:nvSpPr>
        <p:spPr>
          <a:xfrm>
            <a:off x="576699" y="2416303"/>
            <a:ext cx="1361992" cy="584775"/>
          </a:xfrm>
          <a:prstGeom prst="rect">
            <a:avLst/>
          </a:prstGeom>
          <a:noFill/>
        </p:spPr>
        <p:txBody>
          <a:bodyPr wrap="square" rtlCol="0">
            <a:spAutoFit/>
          </a:bodyPr>
          <a:lstStyle/>
          <a:p>
            <a:pPr algn="ctr"/>
            <a:r>
              <a:rPr lang="en-US" dirty="0">
                <a:solidFill>
                  <a:schemeClr val="bg1"/>
                </a:solidFill>
              </a:rPr>
              <a:t>$843.3</a:t>
            </a:r>
          </a:p>
          <a:p>
            <a:pPr algn="ctr"/>
            <a:r>
              <a:rPr lang="en-US" sz="1400" dirty="0">
                <a:solidFill>
                  <a:schemeClr val="bg1"/>
                </a:solidFill>
              </a:rPr>
              <a:t>million in assets</a:t>
            </a:r>
          </a:p>
        </p:txBody>
      </p:sp>
      <p:sp>
        <p:nvSpPr>
          <p:cNvPr id="20" name="TextBox 19">
            <a:extLst>
              <a:ext uri="{FF2B5EF4-FFF2-40B4-BE49-F238E27FC236}">
                <a16:creationId xmlns:a16="http://schemas.microsoft.com/office/drawing/2014/main" id="{FBF16D90-A5E6-43CD-0610-09F9480C9871}"/>
              </a:ext>
            </a:extLst>
          </p:cNvPr>
          <p:cNvSpPr txBox="1"/>
          <p:nvPr/>
        </p:nvSpPr>
        <p:spPr>
          <a:xfrm>
            <a:off x="547503" y="3900793"/>
            <a:ext cx="1361992" cy="584775"/>
          </a:xfrm>
          <a:prstGeom prst="rect">
            <a:avLst/>
          </a:prstGeom>
          <a:noFill/>
        </p:spPr>
        <p:txBody>
          <a:bodyPr wrap="square" rtlCol="0">
            <a:spAutoFit/>
          </a:bodyPr>
          <a:lstStyle/>
          <a:p>
            <a:pPr algn="ctr"/>
            <a:r>
              <a:rPr lang="en-US" dirty="0">
                <a:solidFill>
                  <a:schemeClr val="bg1"/>
                </a:solidFill>
              </a:rPr>
              <a:t>$660.0</a:t>
            </a:r>
          </a:p>
          <a:p>
            <a:pPr algn="ctr"/>
            <a:r>
              <a:rPr lang="en-US" sz="1400" dirty="0">
                <a:solidFill>
                  <a:schemeClr val="bg1"/>
                </a:solidFill>
              </a:rPr>
              <a:t>million in loans</a:t>
            </a:r>
          </a:p>
        </p:txBody>
      </p:sp>
      <p:sp>
        <p:nvSpPr>
          <p:cNvPr id="21" name="TextBox 20">
            <a:extLst>
              <a:ext uri="{FF2B5EF4-FFF2-40B4-BE49-F238E27FC236}">
                <a16:creationId xmlns:a16="http://schemas.microsoft.com/office/drawing/2014/main" id="{BE661D7E-ECA9-4E9E-BB01-2BA9BAF538E1}"/>
              </a:ext>
            </a:extLst>
          </p:cNvPr>
          <p:cNvSpPr txBox="1"/>
          <p:nvPr/>
        </p:nvSpPr>
        <p:spPr>
          <a:xfrm>
            <a:off x="468664" y="5445963"/>
            <a:ext cx="1456912" cy="800219"/>
          </a:xfrm>
          <a:prstGeom prst="rect">
            <a:avLst/>
          </a:prstGeom>
          <a:noFill/>
        </p:spPr>
        <p:txBody>
          <a:bodyPr wrap="square" rtlCol="0">
            <a:spAutoFit/>
          </a:bodyPr>
          <a:lstStyle/>
          <a:p>
            <a:pPr algn="ctr"/>
            <a:r>
              <a:rPr lang="en-US" dirty="0">
                <a:solidFill>
                  <a:schemeClr val="bg1"/>
                </a:solidFill>
              </a:rPr>
              <a:t>$674.4</a:t>
            </a:r>
          </a:p>
          <a:p>
            <a:pPr algn="ctr"/>
            <a:r>
              <a:rPr lang="en-US" sz="1400" dirty="0">
                <a:solidFill>
                  <a:schemeClr val="bg1"/>
                </a:solidFill>
              </a:rPr>
              <a:t>million in deposits</a:t>
            </a:r>
          </a:p>
        </p:txBody>
      </p:sp>
      <p:sp>
        <p:nvSpPr>
          <p:cNvPr id="22" name="TextBox 21">
            <a:extLst>
              <a:ext uri="{FF2B5EF4-FFF2-40B4-BE49-F238E27FC236}">
                <a16:creationId xmlns:a16="http://schemas.microsoft.com/office/drawing/2014/main" id="{D6789A84-D1A4-996E-1116-57F731F622FF}"/>
              </a:ext>
            </a:extLst>
          </p:cNvPr>
          <p:cNvSpPr txBox="1"/>
          <p:nvPr/>
        </p:nvSpPr>
        <p:spPr>
          <a:xfrm>
            <a:off x="2115074" y="2443530"/>
            <a:ext cx="1361992" cy="584775"/>
          </a:xfrm>
          <a:prstGeom prst="rect">
            <a:avLst/>
          </a:prstGeom>
          <a:noFill/>
        </p:spPr>
        <p:txBody>
          <a:bodyPr wrap="square" rtlCol="0">
            <a:spAutoFit/>
          </a:bodyPr>
          <a:lstStyle/>
          <a:p>
            <a:pPr algn="ctr"/>
            <a:r>
              <a:rPr lang="en-US" dirty="0">
                <a:solidFill>
                  <a:schemeClr val="bg1"/>
                </a:solidFill>
              </a:rPr>
              <a:t>6.6%</a:t>
            </a:r>
          </a:p>
          <a:p>
            <a:pPr algn="ctr"/>
            <a:r>
              <a:rPr lang="en-US" sz="1400" dirty="0">
                <a:solidFill>
                  <a:schemeClr val="bg1"/>
                </a:solidFill>
              </a:rPr>
              <a:t>growth in assets</a:t>
            </a:r>
          </a:p>
        </p:txBody>
      </p:sp>
      <p:sp>
        <p:nvSpPr>
          <p:cNvPr id="23" name="TextBox 22">
            <a:extLst>
              <a:ext uri="{FF2B5EF4-FFF2-40B4-BE49-F238E27FC236}">
                <a16:creationId xmlns:a16="http://schemas.microsoft.com/office/drawing/2014/main" id="{4C19DF26-8489-AC50-22DE-EA76311A0D43}"/>
              </a:ext>
            </a:extLst>
          </p:cNvPr>
          <p:cNvSpPr txBox="1"/>
          <p:nvPr/>
        </p:nvSpPr>
        <p:spPr>
          <a:xfrm>
            <a:off x="2068010" y="3900792"/>
            <a:ext cx="1361992" cy="584775"/>
          </a:xfrm>
          <a:prstGeom prst="rect">
            <a:avLst/>
          </a:prstGeom>
          <a:noFill/>
        </p:spPr>
        <p:txBody>
          <a:bodyPr wrap="square" rtlCol="0">
            <a:spAutoFit/>
          </a:bodyPr>
          <a:lstStyle/>
          <a:p>
            <a:pPr algn="ctr"/>
            <a:r>
              <a:rPr lang="en-US" dirty="0">
                <a:solidFill>
                  <a:schemeClr val="bg1"/>
                </a:solidFill>
              </a:rPr>
              <a:t>2.1%</a:t>
            </a:r>
            <a:endParaRPr lang="en-US" dirty="0"/>
          </a:p>
          <a:p>
            <a:pPr algn="ctr"/>
            <a:r>
              <a:rPr lang="en-US" sz="1400" dirty="0">
                <a:solidFill>
                  <a:schemeClr val="bg1"/>
                </a:solidFill>
              </a:rPr>
              <a:t>growth in loans</a:t>
            </a:r>
          </a:p>
        </p:txBody>
      </p:sp>
      <p:sp>
        <p:nvSpPr>
          <p:cNvPr id="24" name="TextBox 23">
            <a:extLst>
              <a:ext uri="{FF2B5EF4-FFF2-40B4-BE49-F238E27FC236}">
                <a16:creationId xmlns:a16="http://schemas.microsoft.com/office/drawing/2014/main" id="{C034B8FF-5493-40CD-B1E6-CCE59BFA3ECA}"/>
              </a:ext>
            </a:extLst>
          </p:cNvPr>
          <p:cNvSpPr txBox="1"/>
          <p:nvPr/>
        </p:nvSpPr>
        <p:spPr>
          <a:xfrm>
            <a:off x="2055613" y="5445963"/>
            <a:ext cx="1361992" cy="800219"/>
          </a:xfrm>
          <a:prstGeom prst="rect">
            <a:avLst/>
          </a:prstGeom>
          <a:noFill/>
        </p:spPr>
        <p:txBody>
          <a:bodyPr wrap="square" rtlCol="0">
            <a:spAutoFit/>
          </a:bodyPr>
          <a:lstStyle/>
          <a:p>
            <a:pPr algn="ctr"/>
            <a:r>
              <a:rPr lang="en-US" dirty="0">
                <a:solidFill>
                  <a:schemeClr val="bg1"/>
                </a:solidFill>
              </a:rPr>
              <a:t>2.6%</a:t>
            </a:r>
            <a:endParaRPr lang="en-US" dirty="0"/>
          </a:p>
          <a:p>
            <a:pPr algn="ctr"/>
            <a:r>
              <a:rPr lang="en-US" sz="1400" dirty="0">
                <a:solidFill>
                  <a:schemeClr val="bg1"/>
                </a:solidFill>
              </a:rPr>
              <a:t>growth in deposits</a:t>
            </a:r>
          </a:p>
        </p:txBody>
      </p:sp>
      <p:sp>
        <p:nvSpPr>
          <p:cNvPr id="2" name="TextBox 1">
            <a:extLst>
              <a:ext uri="{FF2B5EF4-FFF2-40B4-BE49-F238E27FC236}">
                <a16:creationId xmlns:a16="http://schemas.microsoft.com/office/drawing/2014/main" id="{C382E637-31CC-7B37-25A0-FF0A3D99252B}"/>
              </a:ext>
            </a:extLst>
          </p:cNvPr>
          <p:cNvSpPr txBox="1"/>
          <p:nvPr/>
        </p:nvSpPr>
        <p:spPr>
          <a:xfrm>
            <a:off x="535174" y="1582826"/>
            <a:ext cx="1361992" cy="338554"/>
          </a:xfrm>
          <a:prstGeom prst="rect">
            <a:avLst/>
          </a:prstGeom>
          <a:noFill/>
        </p:spPr>
        <p:txBody>
          <a:bodyPr wrap="square" rtlCol="0">
            <a:spAutoFit/>
          </a:bodyPr>
          <a:lstStyle/>
          <a:p>
            <a:pPr algn="ctr"/>
            <a:r>
              <a:rPr lang="en-US" sz="1600" dirty="0">
                <a:solidFill>
                  <a:schemeClr val="bg1"/>
                </a:solidFill>
              </a:rPr>
              <a:t>As of 2023Q4</a:t>
            </a:r>
          </a:p>
        </p:txBody>
      </p:sp>
      <p:cxnSp>
        <p:nvCxnSpPr>
          <p:cNvPr id="15" name="Straight Connector 14">
            <a:extLst>
              <a:ext uri="{FF2B5EF4-FFF2-40B4-BE49-F238E27FC236}">
                <a16:creationId xmlns:a16="http://schemas.microsoft.com/office/drawing/2014/main" id="{155E8C43-F554-091B-E317-9BC9BD1541DF}"/>
              </a:ext>
            </a:extLst>
          </p:cNvPr>
          <p:cNvCxnSpPr/>
          <p:nvPr/>
        </p:nvCxnSpPr>
        <p:spPr>
          <a:xfrm>
            <a:off x="629043" y="1927641"/>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A007382-C5C9-E04F-DBA5-CB08778BB849}"/>
              </a:ext>
            </a:extLst>
          </p:cNvPr>
          <p:cNvSpPr txBox="1"/>
          <p:nvPr/>
        </p:nvSpPr>
        <p:spPr>
          <a:xfrm>
            <a:off x="2011136" y="1587713"/>
            <a:ext cx="1361992" cy="338554"/>
          </a:xfrm>
          <a:prstGeom prst="rect">
            <a:avLst/>
          </a:prstGeom>
          <a:noFill/>
        </p:spPr>
        <p:txBody>
          <a:bodyPr wrap="square" rtlCol="0">
            <a:spAutoFit/>
          </a:bodyPr>
          <a:lstStyle/>
          <a:p>
            <a:pPr algn="ctr"/>
            <a:r>
              <a:rPr lang="en-US" sz="1600" dirty="0">
                <a:solidFill>
                  <a:schemeClr val="bg1"/>
                </a:solidFill>
              </a:rPr>
              <a:t>YE 2023</a:t>
            </a:r>
          </a:p>
        </p:txBody>
      </p:sp>
      <p:cxnSp>
        <p:nvCxnSpPr>
          <p:cNvPr id="17" name="Straight Connector 16">
            <a:extLst>
              <a:ext uri="{FF2B5EF4-FFF2-40B4-BE49-F238E27FC236}">
                <a16:creationId xmlns:a16="http://schemas.microsoft.com/office/drawing/2014/main" id="{D0275041-0786-EFCD-EFCC-75E507F694E2}"/>
              </a:ext>
            </a:extLst>
          </p:cNvPr>
          <p:cNvCxnSpPr/>
          <p:nvPr/>
        </p:nvCxnSpPr>
        <p:spPr>
          <a:xfrm>
            <a:off x="2156416" y="1922723"/>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54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COMPANY HIGHLIGHTS</a:t>
            </a:r>
          </a:p>
        </p:txBody>
      </p:sp>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3" name="Rectangle 2">
            <a:extLst>
              <a:ext uri="{FF2B5EF4-FFF2-40B4-BE49-F238E27FC236}">
                <a16:creationId xmlns:a16="http://schemas.microsoft.com/office/drawing/2014/main" id="{F2477653-1833-C885-9B0C-E0D8EB640CC3}"/>
              </a:ext>
            </a:extLst>
          </p:cNvPr>
          <p:cNvSpPr/>
          <p:nvPr/>
        </p:nvSpPr>
        <p:spPr>
          <a:xfrm>
            <a:off x="1992086" y="1467391"/>
            <a:ext cx="1527175" cy="5357952"/>
          </a:xfrm>
          <a:prstGeom prst="rect">
            <a:avLst/>
          </a:prstGeom>
          <a:solidFill>
            <a:srgbClr val="3D85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7" name="Rectangle 6">
            <a:extLst>
              <a:ext uri="{FF2B5EF4-FFF2-40B4-BE49-F238E27FC236}">
                <a16:creationId xmlns:a16="http://schemas.microsoft.com/office/drawing/2014/main" id="{C10C29A0-2581-90BA-4B8A-4BB374F57347}"/>
              </a:ext>
            </a:extLst>
          </p:cNvPr>
          <p:cNvSpPr/>
          <p:nvPr/>
        </p:nvSpPr>
        <p:spPr>
          <a:xfrm>
            <a:off x="464911" y="1467391"/>
            <a:ext cx="1527175" cy="5357952"/>
          </a:xfrm>
          <a:prstGeom prst="rect">
            <a:avLst/>
          </a:prstGeom>
          <a:solidFill>
            <a:srgbClr val="1C36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5" name="Straight Connector 4">
            <a:extLst>
              <a:ext uri="{FF2B5EF4-FFF2-40B4-BE49-F238E27FC236}">
                <a16:creationId xmlns:a16="http://schemas.microsoft.com/office/drawing/2014/main" id="{96F25A73-A815-FE14-5B5B-544D27A9C2E0}"/>
              </a:ext>
            </a:extLst>
          </p:cNvPr>
          <p:cNvCxnSpPr/>
          <p:nvPr/>
        </p:nvCxnSpPr>
        <p:spPr>
          <a:xfrm>
            <a:off x="666091" y="3290485"/>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8E5FAB-BD19-6119-0B0E-0C8D7AF965BC}"/>
              </a:ext>
            </a:extLst>
          </p:cNvPr>
          <p:cNvCxnSpPr/>
          <p:nvPr/>
        </p:nvCxnSpPr>
        <p:spPr>
          <a:xfrm>
            <a:off x="2187596" y="3288305"/>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EF88B7-B1B5-8E22-15F4-C616706FA626}"/>
              </a:ext>
            </a:extLst>
          </p:cNvPr>
          <p:cNvCxnSpPr/>
          <p:nvPr/>
        </p:nvCxnSpPr>
        <p:spPr>
          <a:xfrm>
            <a:off x="666091" y="524190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0535EE-CF58-48AF-C113-306BA1874209}"/>
              </a:ext>
            </a:extLst>
          </p:cNvPr>
          <p:cNvCxnSpPr/>
          <p:nvPr/>
        </p:nvCxnSpPr>
        <p:spPr>
          <a:xfrm>
            <a:off x="2242445" y="5230800"/>
            <a:ext cx="1136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6590514-C6E3-2CDF-6B97-B7DBEBEEF406}"/>
              </a:ext>
            </a:extLst>
          </p:cNvPr>
          <p:cNvSpPr txBox="1"/>
          <p:nvPr/>
        </p:nvSpPr>
        <p:spPr>
          <a:xfrm>
            <a:off x="535174" y="3815328"/>
            <a:ext cx="1361992" cy="800219"/>
          </a:xfrm>
          <a:prstGeom prst="rect">
            <a:avLst/>
          </a:prstGeom>
          <a:noFill/>
        </p:spPr>
        <p:txBody>
          <a:bodyPr wrap="square" rtlCol="0">
            <a:spAutoFit/>
          </a:bodyPr>
          <a:lstStyle/>
          <a:p>
            <a:pPr algn="ctr"/>
            <a:r>
              <a:rPr lang="en-US" dirty="0">
                <a:solidFill>
                  <a:schemeClr val="bg1"/>
                </a:solidFill>
              </a:rPr>
              <a:t>$26.7 </a:t>
            </a:r>
            <a:r>
              <a:rPr lang="en-US" sz="1400" dirty="0">
                <a:solidFill>
                  <a:schemeClr val="bg1"/>
                </a:solidFill>
              </a:rPr>
              <a:t>million in NOO office loans</a:t>
            </a:r>
          </a:p>
        </p:txBody>
      </p:sp>
      <p:sp>
        <p:nvSpPr>
          <p:cNvPr id="20" name="TextBox 19">
            <a:extLst>
              <a:ext uri="{FF2B5EF4-FFF2-40B4-BE49-F238E27FC236}">
                <a16:creationId xmlns:a16="http://schemas.microsoft.com/office/drawing/2014/main" id="{DA719445-64DA-280F-2E5C-06FB7621D606}"/>
              </a:ext>
            </a:extLst>
          </p:cNvPr>
          <p:cNvSpPr txBox="1"/>
          <p:nvPr/>
        </p:nvSpPr>
        <p:spPr>
          <a:xfrm>
            <a:off x="2074677" y="3815328"/>
            <a:ext cx="1361992" cy="800219"/>
          </a:xfrm>
          <a:prstGeom prst="rect">
            <a:avLst/>
          </a:prstGeom>
          <a:noFill/>
        </p:spPr>
        <p:txBody>
          <a:bodyPr wrap="square" rtlCol="0">
            <a:spAutoFit/>
          </a:bodyPr>
          <a:lstStyle/>
          <a:p>
            <a:pPr algn="ctr"/>
            <a:r>
              <a:rPr lang="en-US" dirty="0">
                <a:solidFill>
                  <a:schemeClr val="bg1"/>
                </a:solidFill>
              </a:rPr>
              <a:t>41.0%</a:t>
            </a:r>
          </a:p>
          <a:p>
            <a:pPr algn="ctr"/>
            <a:r>
              <a:rPr lang="en-US" sz="1400" dirty="0">
                <a:solidFill>
                  <a:schemeClr val="bg1"/>
                </a:solidFill>
              </a:rPr>
              <a:t>avg LTV on NOO office loans</a:t>
            </a:r>
          </a:p>
        </p:txBody>
      </p:sp>
      <p:sp>
        <p:nvSpPr>
          <p:cNvPr id="21" name="TextBox 20">
            <a:extLst>
              <a:ext uri="{FF2B5EF4-FFF2-40B4-BE49-F238E27FC236}">
                <a16:creationId xmlns:a16="http://schemas.microsoft.com/office/drawing/2014/main" id="{080F9394-9968-82A9-4C39-D7CCC6CE6338}"/>
              </a:ext>
            </a:extLst>
          </p:cNvPr>
          <p:cNvSpPr txBox="1"/>
          <p:nvPr/>
        </p:nvSpPr>
        <p:spPr>
          <a:xfrm>
            <a:off x="2033412" y="5623655"/>
            <a:ext cx="1444522" cy="800219"/>
          </a:xfrm>
          <a:prstGeom prst="rect">
            <a:avLst/>
          </a:prstGeom>
          <a:noFill/>
        </p:spPr>
        <p:txBody>
          <a:bodyPr wrap="square" rtlCol="0">
            <a:spAutoFit/>
          </a:bodyPr>
          <a:lstStyle/>
          <a:p>
            <a:pPr algn="ctr"/>
            <a:r>
              <a:rPr lang="en-US" dirty="0">
                <a:solidFill>
                  <a:schemeClr val="bg1"/>
                </a:solidFill>
              </a:rPr>
              <a:t>36%</a:t>
            </a:r>
          </a:p>
          <a:p>
            <a:pPr algn="ctr"/>
            <a:r>
              <a:rPr lang="en-US" sz="1400" dirty="0">
                <a:solidFill>
                  <a:schemeClr val="bg1"/>
                </a:solidFill>
              </a:rPr>
              <a:t>DDA/Total Deposits</a:t>
            </a:r>
          </a:p>
        </p:txBody>
      </p:sp>
      <p:sp>
        <p:nvSpPr>
          <p:cNvPr id="22" name="TextBox 21">
            <a:extLst>
              <a:ext uri="{FF2B5EF4-FFF2-40B4-BE49-F238E27FC236}">
                <a16:creationId xmlns:a16="http://schemas.microsoft.com/office/drawing/2014/main" id="{210EE3B7-E9D9-15D0-9235-E206C2FD134B}"/>
              </a:ext>
            </a:extLst>
          </p:cNvPr>
          <p:cNvSpPr txBox="1"/>
          <p:nvPr/>
        </p:nvSpPr>
        <p:spPr>
          <a:xfrm>
            <a:off x="565780" y="2054962"/>
            <a:ext cx="1361992" cy="923330"/>
          </a:xfrm>
          <a:prstGeom prst="rect">
            <a:avLst/>
          </a:prstGeom>
          <a:noFill/>
        </p:spPr>
        <p:txBody>
          <a:bodyPr wrap="square" rtlCol="0">
            <a:spAutoFit/>
          </a:bodyPr>
          <a:lstStyle/>
          <a:p>
            <a:pPr algn="ctr"/>
            <a:r>
              <a:rPr lang="en-US" dirty="0">
                <a:solidFill>
                  <a:schemeClr val="bg1"/>
                </a:solidFill>
              </a:rPr>
              <a:t>$6.4 million in  2023 earnings</a:t>
            </a:r>
            <a:endParaRPr lang="en-US" sz="1400" dirty="0">
              <a:solidFill>
                <a:schemeClr val="bg1"/>
              </a:solidFill>
            </a:endParaRPr>
          </a:p>
        </p:txBody>
      </p:sp>
      <p:sp>
        <p:nvSpPr>
          <p:cNvPr id="24" name="TextBox 23">
            <a:extLst>
              <a:ext uri="{FF2B5EF4-FFF2-40B4-BE49-F238E27FC236}">
                <a16:creationId xmlns:a16="http://schemas.microsoft.com/office/drawing/2014/main" id="{99E6D4FB-668A-B2FF-658E-5AB9E75FF611}"/>
              </a:ext>
            </a:extLst>
          </p:cNvPr>
          <p:cNvSpPr txBox="1"/>
          <p:nvPr/>
        </p:nvSpPr>
        <p:spPr>
          <a:xfrm>
            <a:off x="592461" y="5623655"/>
            <a:ext cx="1361992" cy="923330"/>
          </a:xfrm>
          <a:prstGeom prst="rect">
            <a:avLst/>
          </a:prstGeom>
          <a:noFill/>
        </p:spPr>
        <p:txBody>
          <a:bodyPr wrap="square" rtlCol="0">
            <a:spAutoFit/>
          </a:bodyPr>
          <a:lstStyle/>
          <a:p>
            <a:pPr algn="ctr"/>
            <a:r>
              <a:rPr lang="en-US" dirty="0">
                <a:solidFill>
                  <a:schemeClr val="bg1"/>
                </a:solidFill>
              </a:rPr>
              <a:t>14.0%</a:t>
            </a:r>
          </a:p>
          <a:p>
            <a:pPr algn="ctr"/>
            <a:r>
              <a:rPr lang="en-US" sz="1400" dirty="0">
                <a:solidFill>
                  <a:schemeClr val="bg1"/>
                </a:solidFill>
              </a:rPr>
              <a:t>uninsured deposits</a:t>
            </a:r>
          </a:p>
          <a:p>
            <a:pPr algn="ctr"/>
            <a:r>
              <a:rPr lang="en-US" sz="800" dirty="0">
                <a:solidFill>
                  <a:schemeClr val="bg1"/>
                </a:solidFill>
              </a:rPr>
              <a:t>approximately</a:t>
            </a:r>
          </a:p>
        </p:txBody>
      </p:sp>
      <p:sp>
        <p:nvSpPr>
          <p:cNvPr id="26" name="TextBox 25">
            <a:extLst>
              <a:ext uri="{FF2B5EF4-FFF2-40B4-BE49-F238E27FC236}">
                <a16:creationId xmlns:a16="http://schemas.microsoft.com/office/drawing/2014/main" id="{8557BF91-46A4-8562-06E3-379B612D9715}"/>
              </a:ext>
            </a:extLst>
          </p:cNvPr>
          <p:cNvSpPr txBox="1"/>
          <p:nvPr/>
        </p:nvSpPr>
        <p:spPr>
          <a:xfrm>
            <a:off x="2120715" y="1947241"/>
            <a:ext cx="1361992" cy="1015663"/>
          </a:xfrm>
          <a:prstGeom prst="rect">
            <a:avLst/>
          </a:prstGeom>
          <a:noFill/>
        </p:spPr>
        <p:txBody>
          <a:bodyPr wrap="square" rtlCol="0">
            <a:spAutoFit/>
          </a:bodyPr>
          <a:lstStyle/>
          <a:p>
            <a:pPr algn="ctr"/>
            <a:r>
              <a:rPr lang="en-US" dirty="0">
                <a:solidFill>
                  <a:schemeClr val="bg1"/>
                </a:solidFill>
              </a:rPr>
              <a:t>$0.98</a:t>
            </a:r>
          </a:p>
          <a:p>
            <a:pPr algn="ctr"/>
            <a:r>
              <a:rPr lang="en-US" sz="1400" dirty="0">
                <a:solidFill>
                  <a:schemeClr val="bg1"/>
                </a:solidFill>
              </a:rPr>
              <a:t>Diluted Earnings per Share</a:t>
            </a:r>
          </a:p>
        </p:txBody>
      </p:sp>
      <p:graphicFrame>
        <p:nvGraphicFramePr>
          <p:cNvPr id="4" name="Chart 3">
            <a:extLst>
              <a:ext uri="{FF2B5EF4-FFF2-40B4-BE49-F238E27FC236}">
                <a16:creationId xmlns:a16="http://schemas.microsoft.com/office/drawing/2014/main" id="{413A41BF-BF1D-C9C4-C8B1-A26B3720608D}"/>
              </a:ext>
            </a:extLst>
          </p:cNvPr>
          <p:cNvGraphicFramePr>
            <a:graphicFrameLocks/>
          </p:cNvGraphicFramePr>
          <p:nvPr>
            <p:extLst>
              <p:ext uri="{D42A27DB-BD31-4B8C-83A1-F6EECF244321}">
                <p14:modId xmlns:p14="http://schemas.microsoft.com/office/powerpoint/2010/main" val="1785783618"/>
              </p:ext>
            </p:extLst>
          </p:nvPr>
        </p:nvGraphicFramePr>
        <p:xfrm>
          <a:off x="4319815" y="1589088"/>
          <a:ext cx="4809897" cy="21018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39D10960-2A90-9394-04B8-B11EF62E27A9}"/>
              </a:ext>
            </a:extLst>
          </p:cNvPr>
          <p:cNvGraphicFramePr>
            <a:graphicFrameLocks/>
          </p:cNvGraphicFramePr>
          <p:nvPr>
            <p:extLst>
              <p:ext uri="{D42A27DB-BD31-4B8C-83A1-F6EECF244321}">
                <p14:modId xmlns:p14="http://schemas.microsoft.com/office/powerpoint/2010/main" val="2864026733"/>
              </p:ext>
            </p:extLst>
          </p:nvPr>
        </p:nvGraphicFramePr>
        <p:xfrm>
          <a:off x="4339317" y="3690938"/>
          <a:ext cx="5052992" cy="285604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394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200" b="1" dirty="0">
                <a:solidFill>
                  <a:srgbClr val="FFFFFF"/>
                </a:solidFill>
                <a:latin typeface="Arial" panose="020B0604020202020204" pitchFamily="34" charset="0"/>
                <a:cs typeface="Arial" panose="020B0604020202020204" pitchFamily="34" charset="0"/>
              </a:rPr>
              <a:t>Tangible Book Value Calculation</a:t>
            </a:r>
          </a:p>
        </p:txBody>
      </p:sp>
      <p:graphicFrame>
        <p:nvGraphicFramePr>
          <p:cNvPr id="4" name="Table 3">
            <a:extLst>
              <a:ext uri="{FF2B5EF4-FFF2-40B4-BE49-F238E27FC236}">
                <a16:creationId xmlns:a16="http://schemas.microsoft.com/office/drawing/2014/main" id="{CF0F18C2-DEFE-C656-7FEA-E803FEA4C0A1}"/>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aphicFrame>
        <p:nvGraphicFramePr>
          <p:cNvPr id="5" name="Table 5">
            <a:extLst>
              <a:ext uri="{FF2B5EF4-FFF2-40B4-BE49-F238E27FC236}">
                <a16:creationId xmlns:a16="http://schemas.microsoft.com/office/drawing/2014/main" id="{B9D8FA69-F098-CBDF-107C-17AD09BDE6AD}"/>
              </a:ext>
            </a:extLst>
          </p:cNvPr>
          <p:cNvGraphicFramePr>
            <a:graphicFrameLocks noGrp="1"/>
          </p:cNvGraphicFramePr>
          <p:nvPr>
            <p:extLst>
              <p:ext uri="{D42A27DB-BD31-4B8C-83A1-F6EECF244321}">
                <p14:modId xmlns:p14="http://schemas.microsoft.com/office/powerpoint/2010/main" val="4008062249"/>
              </p:ext>
            </p:extLst>
          </p:nvPr>
        </p:nvGraphicFramePr>
        <p:xfrm>
          <a:off x="604837" y="1797050"/>
          <a:ext cx="8669339" cy="4846321"/>
        </p:xfrm>
        <a:graphic>
          <a:graphicData uri="http://schemas.openxmlformats.org/drawingml/2006/table">
            <a:tbl>
              <a:tblPr firstRow="1" bandRow="1">
                <a:tableStyleId>{5C22544A-7EE6-4342-B048-85BDC9FD1C3A}</a:tableStyleId>
              </a:tblPr>
              <a:tblGrid>
                <a:gridCol w="3159818">
                  <a:extLst>
                    <a:ext uri="{9D8B030D-6E8A-4147-A177-3AD203B41FA5}">
                      <a16:colId xmlns:a16="http://schemas.microsoft.com/office/drawing/2014/main" val="20000"/>
                    </a:ext>
                  </a:extLst>
                </a:gridCol>
                <a:gridCol w="1174943">
                  <a:extLst>
                    <a:ext uri="{9D8B030D-6E8A-4147-A177-3AD203B41FA5}">
                      <a16:colId xmlns:a16="http://schemas.microsoft.com/office/drawing/2014/main" val="20001"/>
                    </a:ext>
                  </a:extLst>
                </a:gridCol>
                <a:gridCol w="2167289">
                  <a:extLst>
                    <a:ext uri="{9D8B030D-6E8A-4147-A177-3AD203B41FA5}">
                      <a16:colId xmlns:a16="http://schemas.microsoft.com/office/drawing/2014/main" val="20002"/>
                    </a:ext>
                  </a:extLst>
                </a:gridCol>
                <a:gridCol w="2167289">
                  <a:extLst>
                    <a:ext uri="{9D8B030D-6E8A-4147-A177-3AD203B41FA5}">
                      <a16:colId xmlns:a16="http://schemas.microsoft.com/office/drawing/2014/main" val="20003"/>
                    </a:ext>
                  </a:extLst>
                </a:gridCol>
              </a:tblGrid>
              <a:tr h="518119">
                <a:tc>
                  <a:txBody>
                    <a:bodyPr/>
                    <a:lstStyle/>
                    <a:p>
                      <a:pPr algn="ctr"/>
                      <a:endParaRPr lang="en-US" sz="1400" u="sng" dirty="0"/>
                    </a:p>
                  </a:txBody>
                  <a:tcPr marL="91438" marR="91438" marT="45716" marB="45716">
                    <a:solidFill>
                      <a:schemeClr val="tx2">
                        <a:lumMod val="75000"/>
                      </a:schemeClr>
                    </a:solidFill>
                  </a:tcPr>
                </a:tc>
                <a:tc>
                  <a:txBody>
                    <a:bodyPr/>
                    <a:lstStyle/>
                    <a:p>
                      <a:pPr algn="ctr"/>
                      <a:r>
                        <a:rPr lang="en-US" sz="1400" u="sng" dirty="0"/>
                        <a:t>Tangible Equity</a:t>
                      </a:r>
                    </a:p>
                  </a:txBody>
                  <a:tcPr marL="91438" marR="91438" marT="45716" marB="45716">
                    <a:solidFill>
                      <a:schemeClr val="tx2">
                        <a:lumMod val="75000"/>
                      </a:schemeClr>
                    </a:solidFill>
                  </a:tcPr>
                </a:tc>
                <a:tc>
                  <a:txBody>
                    <a:bodyPr/>
                    <a:lstStyle/>
                    <a:p>
                      <a:pPr algn="ctr"/>
                      <a:r>
                        <a:rPr lang="en-US" sz="1400" u="sng" dirty="0"/>
                        <a:t>Shares Outstanding</a:t>
                      </a:r>
                    </a:p>
                  </a:txBody>
                  <a:tcPr marL="91438" marR="91438" marT="45716" marB="45716">
                    <a:solidFill>
                      <a:schemeClr val="tx2">
                        <a:lumMod val="75000"/>
                      </a:schemeClr>
                    </a:solidFill>
                  </a:tcPr>
                </a:tc>
                <a:tc>
                  <a:txBody>
                    <a:bodyPr/>
                    <a:lstStyle/>
                    <a:p>
                      <a:pPr algn="ctr"/>
                      <a:r>
                        <a:rPr lang="en-US" sz="1400" u="sng" dirty="0"/>
                        <a:t>Tangible Book Value</a:t>
                      </a:r>
                    </a:p>
                  </a:txBody>
                  <a:tcPr marL="91438" marR="91438" marT="45716" marB="45716">
                    <a:solidFill>
                      <a:schemeClr val="tx2">
                        <a:lumMod val="75000"/>
                      </a:schemeClr>
                    </a:solidFill>
                  </a:tcPr>
                </a:tc>
                <a:extLst>
                  <a:ext uri="{0D108BD9-81ED-4DB2-BD59-A6C34878D82A}">
                    <a16:rowId xmlns:a16="http://schemas.microsoft.com/office/drawing/2014/main" val="10000"/>
                  </a:ext>
                </a:extLst>
              </a:tr>
              <a:tr h="39631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Ending balance December 31, 2022</a:t>
                      </a:r>
                    </a:p>
                  </a:txBody>
                  <a:tcPr marL="91438" marR="91438" marT="45716" marB="45716"/>
                </a:tc>
                <a:tc>
                  <a:txBody>
                    <a:bodyPr/>
                    <a:lstStyle/>
                    <a:p>
                      <a:pPr algn="r"/>
                      <a:r>
                        <a:rPr lang="en-US" sz="1400" dirty="0"/>
                        <a:t>$98,545</a:t>
                      </a:r>
                    </a:p>
                  </a:txBody>
                  <a:tcPr marL="91438" marR="91438" marT="45716" marB="45716"/>
                </a:tc>
                <a:tc>
                  <a:txBody>
                    <a:bodyPr/>
                    <a:lstStyle/>
                    <a:p>
                      <a:pPr algn="r"/>
                      <a:r>
                        <a:rPr lang="en-US" sz="1400" dirty="0"/>
                        <a:t>6,605</a:t>
                      </a:r>
                    </a:p>
                  </a:txBody>
                  <a:tcPr marL="91438" marR="91438" marT="45716" marB="45716"/>
                </a:tc>
                <a:tc>
                  <a:txBody>
                    <a:bodyPr/>
                    <a:lstStyle/>
                    <a:p>
                      <a:pPr algn="r"/>
                      <a:r>
                        <a:rPr lang="en-US" sz="1400" u="sng" dirty="0"/>
                        <a:t>$14.92</a:t>
                      </a:r>
                    </a:p>
                  </a:txBody>
                  <a:tcPr marL="91438" marR="91438" marT="45716" marB="45716"/>
                </a:tc>
                <a:extLst>
                  <a:ext uri="{0D108BD9-81ED-4DB2-BD59-A6C34878D82A}">
                    <a16:rowId xmlns:a16="http://schemas.microsoft.com/office/drawing/2014/main" val="10001"/>
                  </a:ext>
                </a:extLst>
              </a:tr>
              <a:tr h="304776">
                <a:tc>
                  <a:txBody>
                    <a:bodyPr/>
                    <a:lstStyle/>
                    <a:p>
                      <a:r>
                        <a:rPr lang="en-US" sz="1400" dirty="0"/>
                        <a:t>Stock Activity including repurchase </a:t>
                      </a:r>
                    </a:p>
                  </a:txBody>
                  <a:tcPr marL="91438" marR="91438" marT="45716" marB="45716"/>
                </a:tc>
                <a:tc>
                  <a:txBody>
                    <a:bodyPr/>
                    <a:lstStyle/>
                    <a:p>
                      <a:pPr algn="r"/>
                      <a:r>
                        <a:rPr lang="en-US" sz="1400" u="none" dirty="0"/>
                        <a:t>(2,106)</a:t>
                      </a:r>
                    </a:p>
                  </a:txBody>
                  <a:tcPr marL="91438" marR="91438" marT="45716" marB="45716"/>
                </a:tc>
                <a:tc>
                  <a:txBody>
                    <a:bodyPr/>
                    <a:lstStyle/>
                    <a:p>
                      <a:pPr algn="r"/>
                      <a:endParaRPr lang="en-US" sz="1400" u="sng"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2"/>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Unearned stock comp change</a:t>
                      </a:r>
                    </a:p>
                    <a:p>
                      <a:endParaRPr lang="en-US" sz="1400" dirty="0"/>
                    </a:p>
                  </a:txBody>
                  <a:tcPr marL="91438" marR="91438" marT="45716" marB="45716"/>
                </a:tc>
                <a:tc>
                  <a:txBody>
                    <a:bodyPr/>
                    <a:lstStyle/>
                    <a:p>
                      <a:pPr algn="r"/>
                      <a:r>
                        <a:rPr lang="en-US" sz="1400" dirty="0"/>
                        <a:t>208</a:t>
                      </a:r>
                    </a:p>
                    <a:p>
                      <a:pPr algn="r"/>
                      <a:endParaRPr lang="en-US" sz="1400" dirty="0"/>
                    </a:p>
                  </a:txBody>
                  <a:tcPr marL="91438" marR="91438" marT="45716" marB="45716"/>
                </a:tc>
                <a:tc>
                  <a:txBody>
                    <a:bodyPr/>
                    <a:lstStyle/>
                    <a:p>
                      <a:pPr algn="r"/>
                      <a:endParaRPr lang="en-US" sz="1400" dirty="0"/>
                    </a:p>
                  </a:txBody>
                  <a:tcPr marL="91438" marR="91438" marT="45716" marB="45716"/>
                </a:tc>
                <a:tc>
                  <a:txBody>
                    <a:bodyPr/>
                    <a:lstStyle/>
                    <a:p>
                      <a:pPr algn="r"/>
                      <a:endParaRPr lang="en-US" sz="1400" dirty="0"/>
                    </a:p>
                  </a:txBody>
                  <a:tcPr marL="91438" marR="91438" marT="45716" marB="45716"/>
                </a:tc>
                <a:extLst>
                  <a:ext uri="{0D108BD9-81ED-4DB2-BD59-A6C34878D82A}">
                    <a16:rowId xmlns:a16="http://schemas.microsoft.com/office/drawing/2014/main" val="10003"/>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AOCI Change</a:t>
                      </a:r>
                    </a:p>
                    <a:p>
                      <a:endParaRPr lang="en-US" sz="1400" dirty="0"/>
                    </a:p>
                  </a:txBody>
                  <a:tcPr marL="91438" marR="91438" marT="45716" marB="45716"/>
                </a:tc>
                <a:tc>
                  <a:txBody>
                    <a:bodyPr/>
                    <a:lstStyle/>
                    <a:p>
                      <a:pPr algn="r"/>
                      <a:r>
                        <a:rPr lang="en-US" sz="1400" dirty="0"/>
                        <a:t>323</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4"/>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Effect of goodwill and other intangibles</a:t>
                      </a:r>
                    </a:p>
                    <a:p>
                      <a:endParaRPr lang="en-US" sz="1400" dirty="0"/>
                    </a:p>
                  </a:txBody>
                  <a:tcPr marL="91438" marR="91438" marT="45716" marB="45716"/>
                </a:tc>
                <a:tc>
                  <a:txBody>
                    <a:bodyPr/>
                    <a:lstStyle/>
                    <a:p>
                      <a:pPr algn="r"/>
                      <a:r>
                        <a:rPr lang="en-US" sz="1400" dirty="0"/>
                        <a:t>192</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5"/>
                  </a:ext>
                </a:extLst>
              </a:tr>
              <a:tr h="518119">
                <a:tc>
                  <a:txBody>
                    <a:bodyPr/>
                    <a:lstStyle/>
                    <a:p>
                      <a:r>
                        <a:rPr lang="en-US" sz="1400" dirty="0"/>
                        <a:t>Adoption of new accounting pronouncement</a:t>
                      </a:r>
                    </a:p>
                  </a:txBody>
                  <a:tcPr marL="91438" marR="91438" marT="45716" marB="45716"/>
                </a:tc>
                <a:tc>
                  <a:txBody>
                    <a:bodyPr/>
                    <a:lstStyle/>
                    <a:p>
                      <a:pPr algn="r"/>
                      <a:r>
                        <a:rPr lang="en-US" sz="1400" dirty="0"/>
                        <a:t>(460)</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2976389366"/>
                  </a:ext>
                </a:extLst>
              </a:tr>
              <a:tr h="358425">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Net earnings before stock compensation</a:t>
                      </a:r>
                    </a:p>
                    <a:p>
                      <a:endParaRPr lang="en-US" sz="1400" dirty="0"/>
                    </a:p>
                  </a:txBody>
                  <a:tcPr marL="91438" marR="91438" marT="45716" marB="45716"/>
                </a:tc>
                <a:tc>
                  <a:txBody>
                    <a:bodyPr/>
                    <a:lstStyle/>
                    <a:p>
                      <a:pPr algn="r"/>
                      <a:r>
                        <a:rPr lang="en-US" sz="1400" dirty="0"/>
                        <a:t>7,508 </a:t>
                      </a:r>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6"/>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Stock Compensation, net of taxes</a:t>
                      </a:r>
                    </a:p>
                    <a:p>
                      <a:endParaRPr lang="en-US" sz="1400" dirty="0"/>
                    </a:p>
                  </a:txBody>
                  <a:tcPr marL="91438" marR="91438" marT="45716" marB="45716"/>
                </a:tc>
                <a:tc>
                  <a:txBody>
                    <a:bodyPr/>
                    <a:lstStyle/>
                    <a:p>
                      <a:pPr algn="r"/>
                      <a:r>
                        <a:rPr lang="en-US" sz="1400" u="sng" dirty="0"/>
                        <a:t>(1,060)</a:t>
                      </a:r>
                    </a:p>
                    <a:p>
                      <a:pPr algn="r"/>
                      <a:endParaRPr lang="en-US" sz="1400" dirty="0"/>
                    </a:p>
                  </a:txBody>
                  <a:tcPr marL="91438" marR="91438" marT="45716" marB="45716"/>
                </a:tc>
                <a:tc>
                  <a:txBody>
                    <a:bodyPr/>
                    <a:lstStyle/>
                    <a:p>
                      <a:pPr algn="r"/>
                      <a:endParaRPr lang="en-US" sz="1400" dirty="0"/>
                    </a:p>
                  </a:txBody>
                  <a:tcPr marL="91438" marR="91438" marT="45716" marB="45716"/>
                </a:tc>
                <a:tc>
                  <a:txBody>
                    <a:bodyPr/>
                    <a:lstStyle/>
                    <a:p>
                      <a:pPr algn="r"/>
                      <a:endParaRPr lang="en-US" sz="1400" u="sng" dirty="0"/>
                    </a:p>
                  </a:txBody>
                  <a:tcPr marL="91438" marR="91438" marT="45716" marB="45716"/>
                </a:tc>
                <a:extLst>
                  <a:ext uri="{0D108BD9-81ED-4DB2-BD59-A6C34878D82A}">
                    <a16:rowId xmlns:a16="http://schemas.microsoft.com/office/drawing/2014/main" val="10007"/>
                  </a:ext>
                </a:extLst>
              </a:tr>
              <a:tr h="518119">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Ending balance December 31, 2023</a:t>
                      </a:r>
                    </a:p>
                    <a:p>
                      <a:endParaRPr lang="en-US" sz="1400" dirty="0"/>
                    </a:p>
                  </a:txBody>
                  <a:tcPr marL="91438" marR="91438" marT="45716" marB="45716"/>
                </a:tc>
                <a:tc>
                  <a:txBody>
                    <a:bodyPr/>
                    <a:lstStyle/>
                    <a:p>
                      <a:pPr algn="r"/>
                      <a:r>
                        <a:rPr lang="en-US" sz="1400" dirty="0"/>
                        <a:t>$103,150</a:t>
                      </a:r>
                    </a:p>
                  </a:txBody>
                  <a:tcPr marL="91438" marR="91438" marT="45716" marB="45716"/>
                </a:tc>
                <a:tc>
                  <a:txBody>
                    <a:bodyPr/>
                    <a:lstStyle/>
                    <a:p>
                      <a:pPr algn="r"/>
                      <a:r>
                        <a:rPr lang="en-US" sz="1400" dirty="0"/>
                        <a:t>6,416</a:t>
                      </a:r>
                    </a:p>
                  </a:txBody>
                  <a:tcPr marL="91438" marR="91438" marT="45716" marB="45716"/>
                </a:tc>
                <a:tc>
                  <a:txBody>
                    <a:bodyPr/>
                    <a:lstStyle/>
                    <a:p>
                      <a:pPr algn="r"/>
                      <a:r>
                        <a:rPr lang="en-US" sz="1400" u="sng" dirty="0"/>
                        <a:t>$16.08</a:t>
                      </a:r>
                    </a:p>
                  </a:txBody>
                  <a:tcPr marL="91438" marR="91438" marT="45716" marB="45716"/>
                </a:tc>
                <a:extLst>
                  <a:ext uri="{0D108BD9-81ED-4DB2-BD59-A6C34878D82A}">
                    <a16:rowId xmlns:a16="http://schemas.microsoft.com/office/drawing/2014/main" val="10008"/>
                  </a:ext>
                </a:extLst>
              </a:tr>
            </a:tbl>
          </a:graphicData>
        </a:graphic>
      </p:graphicFrame>
      <p:sp>
        <p:nvSpPr>
          <p:cNvPr id="44091" name="TextBox 6">
            <a:extLst>
              <a:ext uri="{FF2B5EF4-FFF2-40B4-BE49-F238E27FC236}">
                <a16:creationId xmlns:a16="http://schemas.microsoft.com/office/drawing/2014/main" id="{5A5F8643-1255-47BD-AE60-7AB5A4B55F73}"/>
              </a:ext>
            </a:extLst>
          </p:cNvPr>
          <p:cNvSpPr txBox="1">
            <a:spLocks noChangeArrowheads="1"/>
          </p:cNvSpPr>
          <p:nvPr/>
        </p:nvSpPr>
        <p:spPr bwMode="auto">
          <a:xfrm>
            <a:off x="603249" y="1490663"/>
            <a:ext cx="43384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dirty="0"/>
              <a:t>(in thousands, including shares, except for tangible book value)</a:t>
            </a:r>
          </a:p>
        </p:txBody>
      </p:sp>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2" name="TextBox 1">
            <a:extLst>
              <a:ext uri="{FF2B5EF4-FFF2-40B4-BE49-F238E27FC236}">
                <a16:creationId xmlns:a16="http://schemas.microsoft.com/office/drawing/2014/main" id="{CEA9D2D0-532F-968E-92B7-0D94606077DF}"/>
              </a:ext>
            </a:extLst>
          </p:cNvPr>
          <p:cNvSpPr txBox="1"/>
          <p:nvPr/>
        </p:nvSpPr>
        <p:spPr>
          <a:xfrm>
            <a:off x="4941651" y="7091464"/>
            <a:ext cx="4336334" cy="523220"/>
          </a:xfrm>
          <a:prstGeom prst="rect">
            <a:avLst/>
          </a:prstGeom>
          <a:noFill/>
        </p:spPr>
        <p:txBody>
          <a:bodyPr wrap="square" rtlCol="0">
            <a:spAutoFit/>
          </a:bodyPr>
          <a:lstStyle/>
          <a:p>
            <a:r>
              <a:rPr lang="en-US" sz="1000" dirty="0"/>
              <a:t>* See Non-GAAP Reconciliation</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1ED0D9C-C167-2025-1DA8-CF735D058A29}"/>
              </a:ext>
            </a:extLst>
          </p:cNvPr>
          <p:cNvSpPr>
            <a:spLocks noGrp="1" noChangeArrowheads="1"/>
          </p:cNvSpPr>
          <p:nvPr>
            <p:ph type="title"/>
          </p:nvPr>
        </p:nvSpPr>
        <p:spPr>
          <a:xfrm>
            <a:off x="454025" y="550863"/>
            <a:ext cx="9144000" cy="517525"/>
          </a:xfrm>
        </p:spPr>
        <p:txBody>
          <a:bodyPr/>
          <a:lstStyle/>
          <a:p>
            <a:r>
              <a:rPr altLang="en-US" dirty="0"/>
              <a:t>AFBI Selected Data 				 </a:t>
            </a:r>
          </a:p>
        </p:txBody>
      </p:sp>
      <p:pic>
        <p:nvPicPr>
          <p:cNvPr id="44035" name="Picture 18">
            <a:extLst>
              <a:ext uri="{FF2B5EF4-FFF2-40B4-BE49-F238E27FC236}">
                <a16:creationId xmlns:a16="http://schemas.microsoft.com/office/drawing/2014/main" id="{61126706-6019-A0CC-9572-B6673DDE8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42875"/>
            <a:ext cx="97472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a:extLst>
              <a:ext uri="{FF2B5EF4-FFF2-40B4-BE49-F238E27FC236}">
                <a16:creationId xmlns:a16="http://schemas.microsoft.com/office/drawing/2014/main" id="{3256E31E-2173-E085-9ECD-62643046696B}"/>
              </a:ext>
            </a:extLst>
          </p:cNvPr>
          <p:cNvSpPr txBox="1">
            <a:spLocks noChangeArrowheads="1"/>
          </p:cNvSpPr>
          <p:nvPr/>
        </p:nvSpPr>
        <p:spPr bwMode="auto">
          <a:xfrm>
            <a:off x="454025" y="1190625"/>
            <a:ext cx="9144000" cy="276225"/>
          </a:xfrm>
          <a:prstGeom prst="rect">
            <a:avLst/>
          </a:prstGeom>
          <a:solidFill>
            <a:schemeClr val="tx2">
              <a:lumMod val="75000"/>
            </a:schemeClr>
          </a:solidFill>
          <a:ln w="9525">
            <a:solidFill>
              <a:srgbClr val="BFBFBF"/>
            </a:solidFill>
            <a:miter lim="800000"/>
            <a:headEnd/>
            <a:tailEnd/>
          </a:ln>
        </p:spPr>
        <p:txBody>
          <a:bodyPr anchor="ctr">
            <a:spAutoFit/>
          </a:bodyPr>
          <a:lstStyle>
            <a:defPPr>
              <a:defRPr lang="en-US"/>
            </a:defPPr>
            <a:lvl1pPr algn="ctr">
              <a:defRPr sz="1200" b="1">
                <a:solidFill>
                  <a:srgbClr val="FFFFFF"/>
                </a:solidFill>
                <a:latin typeface="Arial" panose="020B0604020202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r>
              <a:rPr lang="en-US" altLang="en-US" dirty="0"/>
              <a:t>NIM, NI, and EPS – Adjusted for 1st Quarter 2022 FHLB Advance Prepayments *</a:t>
            </a:r>
          </a:p>
        </p:txBody>
      </p:sp>
      <p:graphicFrame>
        <p:nvGraphicFramePr>
          <p:cNvPr id="4" name="Table 3">
            <a:extLst>
              <a:ext uri="{FF2B5EF4-FFF2-40B4-BE49-F238E27FC236}">
                <a16:creationId xmlns:a16="http://schemas.microsoft.com/office/drawing/2014/main" id="{CF0F18C2-DEFE-C656-7FEA-E803FEA4C0A1}"/>
              </a:ext>
            </a:extLst>
          </p:cNvPr>
          <p:cNvGraphicFramePr>
            <a:graphicFrameLocks noGrp="1"/>
          </p:cNvGraphicFramePr>
          <p:nvPr/>
        </p:nvGraphicFramePr>
        <p:xfrm>
          <a:off x="5019675" y="2363788"/>
          <a:ext cx="4183063" cy="3365500"/>
        </p:xfrm>
        <a:graphic>
          <a:graphicData uri="http://schemas.openxmlformats.org/drawingml/2006/table">
            <a:tbl>
              <a:tblPr lastRow="1" bandRow="1">
                <a:tableStyleId>{2D5ABB26-0587-4C30-8999-92F81FD0307C}</a:tableStyleId>
              </a:tblPr>
              <a:tblGrid>
                <a:gridCol w="4183063">
                  <a:extLst>
                    <a:ext uri="{9D8B030D-6E8A-4147-A177-3AD203B41FA5}">
                      <a16:colId xmlns:a16="http://schemas.microsoft.com/office/drawing/2014/main" val="20000"/>
                    </a:ext>
                  </a:extLst>
                </a:gridCol>
              </a:tblGrid>
              <a:tr h="3365500">
                <a:tc>
                  <a:txBody>
                    <a:bodyPr/>
                    <a:lstStyle/>
                    <a:p>
                      <a:endParaRPr lang="en-US" sz="2000" dirty="0"/>
                    </a:p>
                  </a:txBody>
                  <a:tcPr marL="91444" marR="91444" marT="45716" marB="45716"/>
                </a:tc>
                <a:extLst>
                  <a:ext uri="{0D108BD9-81ED-4DB2-BD59-A6C34878D82A}">
                    <a16:rowId xmlns:a16="http://schemas.microsoft.com/office/drawing/2014/main" val="10000"/>
                  </a:ext>
                </a:extLst>
              </a:tr>
            </a:tbl>
          </a:graphicData>
        </a:graphic>
      </p:graphicFrame>
      <p:graphicFrame>
        <p:nvGraphicFramePr>
          <p:cNvPr id="5" name="Table 5">
            <a:extLst>
              <a:ext uri="{FF2B5EF4-FFF2-40B4-BE49-F238E27FC236}">
                <a16:creationId xmlns:a16="http://schemas.microsoft.com/office/drawing/2014/main" id="{B9D8FA69-F098-CBDF-107C-17AD09BDE6AD}"/>
              </a:ext>
            </a:extLst>
          </p:cNvPr>
          <p:cNvGraphicFramePr>
            <a:graphicFrameLocks noGrp="1"/>
          </p:cNvGraphicFramePr>
          <p:nvPr>
            <p:extLst>
              <p:ext uri="{D42A27DB-BD31-4B8C-83A1-F6EECF244321}">
                <p14:modId xmlns:p14="http://schemas.microsoft.com/office/powerpoint/2010/main" val="591443038"/>
              </p:ext>
            </p:extLst>
          </p:nvPr>
        </p:nvGraphicFramePr>
        <p:xfrm>
          <a:off x="1272477" y="2154238"/>
          <a:ext cx="7494396" cy="1860599"/>
        </p:xfrm>
        <a:graphic>
          <a:graphicData uri="http://schemas.openxmlformats.org/drawingml/2006/table">
            <a:tbl>
              <a:tblPr firstRow="1" bandRow="1">
                <a:tableStyleId>{5C22544A-7EE6-4342-B048-85BDC9FD1C3A}</a:tableStyleId>
              </a:tblPr>
              <a:tblGrid>
                <a:gridCol w="3159818">
                  <a:extLst>
                    <a:ext uri="{9D8B030D-6E8A-4147-A177-3AD203B41FA5}">
                      <a16:colId xmlns:a16="http://schemas.microsoft.com/office/drawing/2014/main" val="20000"/>
                    </a:ext>
                  </a:extLst>
                </a:gridCol>
                <a:gridCol w="2167289">
                  <a:extLst>
                    <a:ext uri="{9D8B030D-6E8A-4147-A177-3AD203B41FA5}">
                      <a16:colId xmlns:a16="http://schemas.microsoft.com/office/drawing/2014/main" val="20002"/>
                    </a:ext>
                  </a:extLst>
                </a:gridCol>
                <a:gridCol w="2167289">
                  <a:extLst>
                    <a:ext uri="{9D8B030D-6E8A-4147-A177-3AD203B41FA5}">
                      <a16:colId xmlns:a16="http://schemas.microsoft.com/office/drawing/2014/main" val="20003"/>
                    </a:ext>
                  </a:extLst>
                </a:gridCol>
              </a:tblGrid>
              <a:tr h="336550">
                <a:tc>
                  <a:txBody>
                    <a:bodyPr/>
                    <a:lstStyle/>
                    <a:p>
                      <a:pPr marL="0" algn="ctr" defTabSz="1018824" rtl="0" eaLnBrk="1" latinLnBrk="0" hangingPunct="1"/>
                      <a:endParaRPr lang="en-US" sz="1400" b="1" u="sng" kern="1200" dirty="0">
                        <a:solidFill>
                          <a:schemeClr val="lt1"/>
                        </a:solidFill>
                        <a:latin typeface="+mn-lt"/>
                        <a:ea typeface="+mn-ea"/>
                        <a:cs typeface="+mn-cs"/>
                      </a:endParaRPr>
                    </a:p>
                  </a:txBody>
                  <a:tcPr marL="91438" marR="91438" marT="45716" marB="45716">
                    <a:solidFill>
                      <a:schemeClr val="tx2">
                        <a:lumMod val="75000"/>
                      </a:schemeClr>
                    </a:solidFill>
                  </a:tcPr>
                </a:tc>
                <a:tc gridSpan="2">
                  <a:txBody>
                    <a:bodyPr/>
                    <a:lstStyle/>
                    <a:p>
                      <a:pPr marL="0" algn="ctr" defTabSz="1018824" rtl="0" eaLnBrk="1" latinLnBrk="0" hangingPunct="1"/>
                      <a:r>
                        <a:rPr lang="en-US" sz="1400" b="1" u="sng" kern="1200" dirty="0">
                          <a:solidFill>
                            <a:schemeClr val="bg1"/>
                          </a:solidFill>
                          <a:highlight>
                            <a:srgbClr val="00245A"/>
                          </a:highlight>
                          <a:latin typeface="+mn-lt"/>
                          <a:ea typeface="+mn-ea"/>
                          <a:cs typeface="+mn-cs"/>
                        </a:rPr>
                        <a:t>For Year Ended December 31,</a:t>
                      </a:r>
                    </a:p>
                  </a:txBody>
                  <a:tcPr marL="91438" marR="91438" marT="45716" marB="45716">
                    <a:solidFill>
                      <a:schemeClr val="tx2">
                        <a:lumMod val="75000"/>
                      </a:schemeClr>
                    </a:solidFill>
                  </a:tcPr>
                </a:tc>
                <a:tc hMerge="1">
                  <a:txBody>
                    <a:bodyPr/>
                    <a:lstStyle/>
                    <a:p>
                      <a:pPr marL="0" algn="ctr" defTabSz="1018824" rtl="0" eaLnBrk="1" latinLnBrk="0" hangingPunct="1"/>
                      <a:endParaRPr lang="en-US" sz="1400" b="1" u="sng" kern="1200" dirty="0">
                        <a:solidFill>
                          <a:schemeClr val="lt1"/>
                        </a:solidFill>
                        <a:latin typeface="+mn-lt"/>
                        <a:ea typeface="+mn-ea"/>
                        <a:cs typeface="+mn-cs"/>
                      </a:endParaRPr>
                    </a:p>
                  </a:txBody>
                  <a:tcPr marL="91438" marR="91438" marT="45716" marB="45716"/>
                </a:tc>
                <a:extLst>
                  <a:ext uri="{0D108BD9-81ED-4DB2-BD59-A6C34878D82A}">
                    <a16:rowId xmlns:a16="http://schemas.microsoft.com/office/drawing/2014/main" val="38088242"/>
                  </a:ext>
                </a:extLst>
              </a:tr>
              <a:tr h="518119">
                <a:tc>
                  <a:txBody>
                    <a:bodyPr/>
                    <a:lstStyle/>
                    <a:p>
                      <a:pPr marL="0" algn="ctr" defTabSz="1018824" rtl="0" eaLnBrk="1" latinLnBrk="0" hangingPunct="1"/>
                      <a:endParaRPr lang="en-US" sz="1400" b="1" u="sng" kern="1200" dirty="0">
                        <a:solidFill>
                          <a:schemeClr val="lt1"/>
                        </a:solidFill>
                        <a:latin typeface="+mn-lt"/>
                        <a:ea typeface="+mn-ea"/>
                        <a:cs typeface="+mn-cs"/>
                      </a:endParaRPr>
                    </a:p>
                  </a:txBody>
                  <a:tcPr marL="91438" marR="91438" marT="45716" marB="45716"/>
                </a:tc>
                <a:tc>
                  <a:txBody>
                    <a:bodyPr/>
                    <a:lstStyle/>
                    <a:p>
                      <a:pPr marL="0" algn="ctr" defTabSz="1018824" rtl="0" eaLnBrk="1" latinLnBrk="0" hangingPunct="1"/>
                      <a:r>
                        <a:rPr lang="en-US" sz="1400" b="1" u="sng" kern="1200" dirty="0">
                          <a:solidFill>
                            <a:schemeClr val="tx1"/>
                          </a:solidFill>
                          <a:latin typeface="+mn-lt"/>
                          <a:ea typeface="+mn-ea"/>
                          <a:cs typeface="+mn-cs"/>
                        </a:rPr>
                        <a:t>2023</a:t>
                      </a:r>
                    </a:p>
                  </a:txBody>
                  <a:tcPr marL="91438" marR="91438" marT="45716" marB="45716"/>
                </a:tc>
                <a:tc>
                  <a:txBody>
                    <a:bodyPr/>
                    <a:lstStyle/>
                    <a:p>
                      <a:pPr marL="0" algn="ctr" defTabSz="1018824" rtl="0" eaLnBrk="1" latinLnBrk="0" hangingPunct="1"/>
                      <a:r>
                        <a:rPr lang="en-US" sz="1400" b="1" u="sng" kern="1200" dirty="0">
                          <a:solidFill>
                            <a:schemeClr val="tx1"/>
                          </a:solidFill>
                          <a:latin typeface="+mn-lt"/>
                          <a:ea typeface="+mn-ea"/>
                          <a:cs typeface="+mn-cs"/>
                        </a:rPr>
                        <a:t>2022</a:t>
                      </a:r>
                    </a:p>
                    <a:p>
                      <a:pPr marL="0" algn="ctr" defTabSz="1018824" rtl="0" eaLnBrk="1" latinLnBrk="0" hangingPunct="1"/>
                      <a:endParaRPr lang="en-US" sz="1400" b="1" u="sng" kern="1200" dirty="0">
                        <a:solidFill>
                          <a:schemeClr val="tx1"/>
                        </a:solidFill>
                        <a:latin typeface="+mn-lt"/>
                        <a:ea typeface="+mn-ea"/>
                        <a:cs typeface="+mn-cs"/>
                      </a:endParaRPr>
                    </a:p>
                  </a:txBody>
                  <a:tcPr marL="91438" marR="91438" marT="45716" marB="45716"/>
                </a:tc>
                <a:extLst>
                  <a:ext uri="{0D108BD9-81ED-4DB2-BD59-A6C34878D82A}">
                    <a16:rowId xmlns:a16="http://schemas.microsoft.com/office/drawing/2014/main" val="10000"/>
                  </a:ext>
                </a:extLst>
              </a:tr>
              <a:tr h="396313">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Adjusted Net Interest Margin*</a:t>
                      </a:r>
                    </a:p>
                  </a:txBody>
                  <a:tcPr marL="91438" marR="91438" marT="45716" marB="45716"/>
                </a:tc>
                <a:tc>
                  <a:txBody>
                    <a:bodyPr/>
                    <a:lstStyle/>
                    <a:p>
                      <a:pPr algn="r"/>
                      <a:r>
                        <a:rPr lang="en-US" sz="1400" dirty="0"/>
                        <a:t>3.35%</a:t>
                      </a:r>
                    </a:p>
                  </a:txBody>
                  <a:tcPr marL="91438" marR="91438" marT="45716" marB="45716"/>
                </a:tc>
                <a:tc>
                  <a:txBody>
                    <a:bodyPr/>
                    <a:lstStyle/>
                    <a:p>
                      <a:pPr algn="r"/>
                      <a:r>
                        <a:rPr lang="en-US" sz="1400" u="none" dirty="0"/>
                        <a:t>4.00%</a:t>
                      </a:r>
                    </a:p>
                  </a:txBody>
                  <a:tcPr marL="91438" marR="91438" marT="45716" marB="45716"/>
                </a:tc>
                <a:extLst>
                  <a:ext uri="{0D108BD9-81ED-4DB2-BD59-A6C34878D82A}">
                    <a16:rowId xmlns:a16="http://schemas.microsoft.com/office/drawing/2014/main" val="10001"/>
                  </a:ext>
                </a:extLst>
              </a:tr>
              <a:tr h="304776">
                <a:tc>
                  <a:txBody>
                    <a:bodyPr/>
                    <a:lstStyle/>
                    <a:p>
                      <a:r>
                        <a:rPr lang="en-US" sz="1400" dirty="0"/>
                        <a:t>Operating Net Income (in thousands)*</a:t>
                      </a:r>
                    </a:p>
                  </a:txBody>
                  <a:tcPr marL="91438" marR="91438" marT="45716" marB="45716"/>
                </a:tc>
                <a:tc>
                  <a:txBody>
                    <a:bodyPr/>
                    <a:lstStyle/>
                    <a:p>
                      <a:pPr algn="r"/>
                      <a:r>
                        <a:rPr lang="en-US" sz="1400" u="none" dirty="0"/>
                        <a:t>$6,448</a:t>
                      </a:r>
                    </a:p>
                  </a:txBody>
                  <a:tcPr marL="91438" marR="91438" marT="45716" marB="45716"/>
                </a:tc>
                <a:tc>
                  <a:txBody>
                    <a:bodyPr/>
                    <a:lstStyle/>
                    <a:p>
                      <a:pPr algn="r"/>
                      <a:r>
                        <a:rPr lang="en-US" sz="1400" u="none" dirty="0"/>
                        <a:t>$6,880</a:t>
                      </a:r>
                    </a:p>
                  </a:txBody>
                  <a:tcPr marL="91438" marR="91438" marT="45716" marB="45716"/>
                </a:tc>
                <a:extLst>
                  <a:ext uri="{0D108BD9-81ED-4DB2-BD59-A6C34878D82A}">
                    <a16:rowId xmlns:a16="http://schemas.microsoft.com/office/drawing/2014/main" val="10002"/>
                  </a:ext>
                </a:extLst>
              </a:tr>
              <a:tr h="184226">
                <a:tc>
                  <a:txBody>
                    <a:bodyPr/>
                    <a:lstStyle/>
                    <a:p>
                      <a:r>
                        <a:rPr lang="en-US" sz="1400" dirty="0"/>
                        <a:t>Adjusted Diluted Earnings Per Share*</a:t>
                      </a:r>
                    </a:p>
                  </a:txBody>
                  <a:tcPr marL="91438" marR="91438" marT="45716" marB="45716"/>
                </a:tc>
                <a:tc>
                  <a:txBody>
                    <a:bodyPr/>
                    <a:lstStyle/>
                    <a:p>
                      <a:pPr algn="r"/>
                      <a:r>
                        <a:rPr lang="en-US" sz="1400" u="none" dirty="0"/>
                        <a:t>$0.98</a:t>
                      </a:r>
                    </a:p>
                  </a:txBody>
                  <a:tcPr marL="91438" marR="91438" marT="45716" marB="45716"/>
                </a:tc>
                <a:tc>
                  <a:txBody>
                    <a:bodyPr/>
                    <a:lstStyle/>
                    <a:p>
                      <a:pPr algn="r"/>
                      <a:r>
                        <a:rPr lang="en-US" sz="1400" u="none" dirty="0"/>
                        <a:t>$1.02</a:t>
                      </a:r>
                    </a:p>
                  </a:txBody>
                  <a:tcPr marL="91438" marR="91438" marT="45716" marB="45716"/>
                </a:tc>
                <a:extLst>
                  <a:ext uri="{0D108BD9-81ED-4DB2-BD59-A6C34878D82A}">
                    <a16:rowId xmlns:a16="http://schemas.microsoft.com/office/drawing/2014/main" val="1930270353"/>
                  </a:ext>
                </a:extLst>
              </a:tr>
            </a:tbl>
          </a:graphicData>
        </a:graphic>
      </p:graphicFrame>
      <p:grpSp>
        <p:nvGrpSpPr>
          <p:cNvPr id="6" name="Group 5">
            <a:extLst>
              <a:ext uri="{FF2B5EF4-FFF2-40B4-BE49-F238E27FC236}">
                <a16:creationId xmlns:a16="http://schemas.microsoft.com/office/drawing/2014/main" id="{F62FB002-4D08-5C7B-33B9-F63DB82D290F}"/>
              </a:ext>
            </a:extLst>
          </p:cNvPr>
          <p:cNvGrpSpPr/>
          <p:nvPr/>
        </p:nvGrpSpPr>
        <p:grpSpPr>
          <a:xfrm>
            <a:off x="492125" y="6955593"/>
            <a:ext cx="2681591" cy="816807"/>
            <a:chOff x="3209290" y="5678657"/>
            <a:chExt cx="3891901" cy="1234876"/>
          </a:xfrm>
          <a:solidFill>
            <a:schemeClr val="bg1"/>
          </a:solidFill>
        </p:grpSpPr>
        <p:pic>
          <p:nvPicPr>
            <p:cNvPr id="8" name="Picture 7" descr="Logo&#10;&#10;Description automatically generated">
              <a:extLst>
                <a:ext uri="{FF2B5EF4-FFF2-40B4-BE49-F238E27FC236}">
                  <a16:creationId xmlns:a16="http://schemas.microsoft.com/office/drawing/2014/main" id="{F0260017-1F2F-80D8-F22C-AFA764D7D352}"/>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9" name="Picture 8" descr="Logo, company name&#10;&#10;Description automatically generated">
              <a:extLst>
                <a:ext uri="{FF2B5EF4-FFF2-40B4-BE49-F238E27FC236}">
                  <a16:creationId xmlns:a16="http://schemas.microsoft.com/office/drawing/2014/main" id="{C242596A-A20E-3D86-DF15-D53861FDB810}"/>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0" name="Picture 9" descr="Icon&#10;&#10;Description automatically generated with medium confidence">
              <a:extLst>
                <a:ext uri="{FF2B5EF4-FFF2-40B4-BE49-F238E27FC236}">
                  <a16:creationId xmlns:a16="http://schemas.microsoft.com/office/drawing/2014/main" id="{9B4B5210-AA10-31EB-474E-CB2B15361121}"/>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
        <p:nvSpPr>
          <p:cNvPr id="2" name="TextBox 1">
            <a:extLst>
              <a:ext uri="{FF2B5EF4-FFF2-40B4-BE49-F238E27FC236}">
                <a16:creationId xmlns:a16="http://schemas.microsoft.com/office/drawing/2014/main" id="{D198FA41-935A-FD73-F40F-0B28F94A71CC}"/>
              </a:ext>
            </a:extLst>
          </p:cNvPr>
          <p:cNvSpPr txBox="1"/>
          <p:nvPr/>
        </p:nvSpPr>
        <p:spPr>
          <a:xfrm>
            <a:off x="4941651" y="7091464"/>
            <a:ext cx="4336334" cy="523220"/>
          </a:xfrm>
          <a:prstGeom prst="rect">
            <a:avLst/>
          </a:prstGeom>
          <a:noFill/>
        </p:spPr>
        <p:txBody>
          <a:bodyPr wrap="square" rtlCol="0">
            <a:spAutoFit/>
          </a:bodyPr>
          <a:lstStyle/>
          <a:p>
            <a:r>
              <a:rPr lang="en-US" sz="1000" dirty="0"/>
              <a:t>* See Non-GAAP Reconciliation</a:t>
            </a:r>
          </a:p>
          <a:p>
            <a:endParaRPr lang="en-US" dirty="0"/>
          </a:p>
        </p:txBody>
      </p:sp>
    </p:spTree>
    <p:extLst>
      <p:ext uri="{BB962C8B-B14F-4D97-AF65-F5344CB8AC3E}">
        <p14:creationId xmlns:p14="http://schemas.microsoft.com/office/powerpoint/2010/main" val="422273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0" name="TextBox 9">
            <a:extLst>
              <a:ext uri="{FF2B5EF4-FFF2-40B4-BE49-F238E27FC236}">
                <a16:creationId xmlns:a16="http://schemas.microsoft.com/office/drawing/2014/main" id="{F0E650EE-5D71-450A-BFFC-5F8EE501DCD1}"/>
              </a:ext>
            </a:extLst>
          </p:cNvPr>
          <p:cNvSpPr txBox="1"/>
          <p:nvPr/>
        </p:nvSpPr>
        <p:spPr>
          <a:xfrm>
            <a:off x="454025" y="1189732"/>
            <a:ext cx="9150350"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Loan Composition as of December 31, 2023</a:t>
            </a: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graphicFrame>
        <p:nvGraphicFramePr>
          <p:cNvPr id="21" name="Chart 20">
            <a:extLst>
              <a:ext uri="{FF2B5EF4-FFF2-40B4-BE49-F238E27FC236}">
                <a16:creationId xmlns:a16="http://schemas.microsoft.com/office/drawing/2014/main" id="{37A94A77-F88E-4728-A060-FC873C57BA1B}"/>
              </a:ext>
            </a:extLst>
          </p:cNvPr>
          <p:cNvGraphicFramePr>
            <a:graphicFrameLocks/>
          </p:cNvGraphicFramePr>
          <p:nvPr>
            <p:extLst>
              <p:ext uri="{D42A27DB-BD31-4B8C-83A1-F6EECF244321}">
                <p14:modId xmlns:p14="http://schemas.microsoft.com/office/powerpoint/2010/main" val="3898460258"/>
              </p:ext>
            </p:extLst>
          </p:nvPr>
        </p:nvGraphicFramePr>
        <p:xfrm>
          <a:off x="4919451" y="1768324"/>
          <a:ext cx="4684923" cy="5120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494416F5-4A8E-5B2D-B1E7-6AF232D96640}"/>
              </a:ext>
            </a:extLst>
          </p:cNvPr>
          <p:cNvGraphicFramePr>
            <a:graphicFrameLocks/>
          </p:cNvGraphicFramePr>
          <p:nvPr>
            <p:extLst>
              <p:ext uri="{D42A27DB-BD31-4B8C-83A1-F6EECF244321}">
                <p14:modId xmlns:p14="http://schemas.microsoft.com/office/powerpoint/2010/main" val="1071517224"/>
              </p:ext>
            </p:extLst>
          </p:nvPr>
        </p:nvGraphicFramePr>
        <p:xfrm>
          <a:off x="788656" y="1844350"/>
          <a:ext cx="4255135" cy="512064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0A66953B-9857-2B91-E486-C9FA1952F224}"/>
              </a:ext>
            </a:extLst>
          </p:cNvPr>
          <p:cNvCxnSpPr>
            <a:cxnSpLocks/>
          </p:cNvCxnSpPr>
          <p:nvPr/>
        </p:nvCxnSpPr>
        <p:spPr>
          <a:xfrm>
            <a:off x="3871609" y="2898844"/>
            <a:ext cx="252364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55882D-2413-B469-C960-DD00961D092E}"/>
              </a:ext>
            </a:extLst>
          </p:cNvPr>
          <p:cNvCxnSpPr>
            <a:cxnSpLocks/>
          </p:cNvCxnSpPr>
          <p:nvPr/>
        </p:nvCxnSpPr>
        <p:spPr>
          <a:xfrm>
            <a:off x="3959157" y="5379396"/>
            <a:ext cx="216926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2DF99E2-4D03-0293-E1B9-D74F03D1E7F2}"/>
              </a:ext>
            </a:extLst>
          </p:cNvPr>
          <p:cNvGrpSpPr/>
          <p:nvPr/>
        </p:nvGrpSpPr>
        <p:grpSpPr>
          <a:xfrm>
            <a:off x="492125" y="6955593"/>
            <a:ext cx="2681591" cy="816807"/>
            <a:chOff x="3209290" y="5678657"/>
            <a:chExt cx="3891901" cy="1234876"/>
          </a:xfrm>
          <a:solidFill>
            <a:schemeClr val="bg1"/>
          </a:solidFill>
        </p:grpSpPr>
        <p:pic>
          <p:nvPicPr>
            <p:cNvPr id="6" name="Picture 5" descr="Logo&#10;&#10;Description automatically generated">
              <a:extLst>
                <a:ext uri="{FF2B5EF4-FFF2-40B4-BE49-F238E27FC236}">
                  <a16:creationId xmlns:a16="http://schemas.microsoft.com/office/drawing/2014/main" id="{D3D300D0-64FF-6420-75C0-90E10572EC35}"/>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7" name="Picture 6" descr="Logo, company name&#10;&#10;Description automatically generated">
              <a:extLst>
                <a:ext uri="{FF2B5EF4-FFF2-40B4-BE49-F238E27FC236}">
                  <a16:creationId xmlns:a16="http://schemas.microsoft.com/office/drawing/2014/main" id="{9884C3B2-D791-E816-2432-B94C1F5A4A74}"/>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9" name="Picture 8" descr="Icon&#10;&#10;Description automatically generated with medium confidence">
              <a:extLst>
                <a:ext uri="{FF2B5EF4-FFF2-40B4-BE49-F238E27FC236}">
                  <a16:creationId xmlns:a16="http://schemas.microsoft.com/office/drawing/2014/main" id="{FB18FB6A-F4A4-19B6-8575-E03B6E8A33B0}"/>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199429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2" name="TextBox 11">
            <a:extLst>
              <a:ext uri="{FF2B5EF4-FFF2-40B4-BE49-F238E27FC236}">
                <a16:creationId xmlns:a16="http://schemas.microsoft.com/office/drawing/2014/main" id="{DA257917-93B0-4B54-8EE2-A66CB8AD242F}"/>
              </a:ext>
            </a:extLst>
          </p:cNvPr>
          <p:cNvSpPr txBox="1"/>
          <p:nvPr/>
        </p:nvSpPr>
        <p:spPr>
          <a:xfrm>
            <a:off x="454025" y="1190566"/>
            <a:ext cx="9144000"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Deposit Composition as of December 31, 2023</a:t>
            </a:r>
            <a:endParaRPr lang="en-US" sz="1200" baseline="30000" dirty="0">
              <a:solidFill>
                <a:prstClr val="white"/>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graphicFrame>
        <p:nvGraphicFramePr>
          <p:cNvPr id="23" name="Chart 22">
            <a:extLst>
              <a:ext uri="{FF2B5EF4-FFF2-40B4-BE49-F238E27FC236}">
                <a16:creationId xmlns:a16="http://schemas.microsoft.com/office/drawing/2014/main" id="{083AFCDF-C5F8-40A1-8C52-1A4A840E0572}"/>
              </a:ext>
            </a:extLst>
          </p:cNvPr>
          <p:cNvGraphicFramePr>
            <a:graphicFrameLocks/>
          </p:cNvGraphicFramePr>
          <p:nvPr>
            <p:extLst>
              <p:ext uri="{D42A27DB-BD31-4B8C-83A1-F6EECF244321}">
                <p14:modId xmlns:p14="http://schemas.microsoft.com/office/powerpoint/2010/main" val="907043197"/>
              </p:ext>
            </p:extLst>
          </p:nvPr>
        </p:nvGraphicFramePr>
        <p:xfrm>
          <a:off x="774065" y="1616629"/>
          <a:ext cx="8503920" cy="512064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2D9E6EF6-EE44-EC7F-7052-3F8190EDF745}"/>
              </a:ext>
            </a:extLst>
          </p:cNvPr>
          <p:cNvGrpSpPr/>
          <p:nvPr/>
        </p:nvGrpSpPr>
        <p:grpSpPr>
          <a:xfrm>
            <a:off x="492125" y="6955593"/>
            <a:ext cx="2681591" cy="816807"/>
            <a:chOff x="3209290" y="5678657"/>
            <a:chExt cx="3891901" cy="1234876"/>
          </a:xfrm>
          <a:solidFill>
            <a:schemeClr val="bg1"/>
          </a:solidFill>
        </p:grpSpPr>
        <p:pic>
          <p:nvPicPr>
            <p:cNvPr id="4" name="Picture 3" descr="Logo&#10;&#10;Description automatically generated">
              <a:extLst>
                <a:ext uri="{FF2B5EF4-FFF2-40B4-BE49-F238E27FC236}">
                  <a16:creationId xmlns:a16="http://schemas.microsoft.com/office/drawing/2014/main" id="{E4731F9A-854D-1D3B-58B6-D864BD183C58}"/>
                </a:ext>
              </a:extLst>
            </p:cNvPr>
            <p:cNvPicPr>
              <a:picLocks noChangeAspect="1"/>
            </p:cNvPicPr>
            <p:nvPr/>
          </p:nvPicPr>
          <p:blipFill>
            <a:blip r:embed="rId4" cstate="print"/>
            <a:stretch>
              <a:fillRect/>
            </a:stretch>
          </p:blipFill>
          <p:spPr>
            <a:xfrm>
              <a:off x="3209290" y="5678657"/>
              <a:ext cx="1419663" cy="1234876"/>
            </a:xfrm>
            <a:prstGeom prst="rect">
              <a:avLst/>
            </a:prstGeom>
            <a:grpFill/>
          </p:spPr>
        </p:pic>
        <p:pic>
          <p:nvPicPr>
            <p:cNvPr id="5" name="Picture 4" descr="Logo, company name&#10;&#10;Description automatically generated">
              <a:extLst>
                <a:ext uri="{FF2B5EF4-FFF2-40B4-BE49-F238E27FC236}">
                  <a16:creationId xmlns:a16="http://schemas.microsoft.com/office/drawing/2014/main" id="{242C9E3A-595F-B067-AECA-BFEFE375CD87}"/>
                </a:ext>
              </a:extLst>
            </p:cNvPr>
            <p:cNvPicPr>
              <a:picLocks noChangeAspect="1"/>
            </p:cNvPicPr>
            <p:nvPr/>
          </p:nvPicPr>
          <p:blipFill>
            <a:blip r:embed="rId5" cstate="print"/>
            <a:stretch>
              <a:fillRect/>
            </a:stretch>
          </p:blipFill>
          <p:spPr>
            <a:xfrm>
              <a:off x="4560880" y="5691219"/>
              <a:ext cx="1188720" cy="1188720"/>
            </a:xfrm>
            <a:prstGeom prst="rect">
              <a:avLst/>
            </a:prstGeom>
            <a:grpFill/>
          </p:spPr>
        </p:pic>
        <p:pic>
          <p:nvPicPr>
            <p:cNvPr id="6" name="Picture 5" descr="Icon&#10;&#10;Description automatically generated with medium confidence">
              <a:extLst>
                <a:ext uri="{FF2B5EF4-FFF2-40B4-BE49-F238E27FC236}">
                  <a16:creationId xmlns:a16="http://schemas.microsoft.com/office/drawing/2014/main" id="{E3CF5F2D-1ABF-E693-A3A6-F35FEDA2EE7B}"/>
                </a:ext>
              </a:extLst>
            </p:cNvPr>
            <p:cNvPicPr>
              <a:picLocks noChangeAspect="1"/>
            </p:cNvPicPr>
            <p:nvPr/>
          </p:nvPicPr>
          <p:blipFill>
            <a:blip r:embed="rId6"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232055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Deposit Data 				 </a:t>
            </a:r>
          </a:p>
        </p:txBody>
      </p:sp>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2"/>
          <a:stretch>
            <a:fillRect/>
          </a:stretch>
        </p:blipFill>
        <p:spPr>
          <a:xfrm>
            <a:off x="8629650" y="142875"/>
            <a:ext cx="974725" cy="925924"/>
          </a:xfrm>
          <a:prstGeom prst="rect">
            <a:avLst/>
          </a:prstGeom>
        </p:spPr>
      </p:pic>
      <p:sp>
        <p:nvSpPr>
          <p:cNvPr id="3" name="TextBox 2">
            <a:extLst>
              <a:ext uri="{FF2B5EF4-FFF2-40B4-BE49-F238E27FC236}">
                <a16:creationId xmlns:a16="http://schemas.microsoft.com/office/drawing/2014/main" id="{1D766ED7-853E-4AFB-0A44-3637C0D0C1FE}"/>
              </a:ext>
            </a:extLst>
          </p:cNvPr>
          <p:cNvSpPr txBox="1"/>
          <p:nvPr/>
        </p:nvSpPr>
        <p:spPr>
          <a:xfrm>
            <a:off x="385762" y="1170161"/>
            <a:ext cx="9144000"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DEPOSITS</a:t>
            </a:r>
          </a:p>
        </p:txBody>
      </p:sp>
      <p:graphicFrame>
        <p:nvGraphicFramePr>
          <p:cNvPr id="4" name="Table 3">
            <a:extLst>
              <a:ext uri="{FF2B5EF4-FFF2-40B4-BE49-F238E27FC236}">
                <a16:creationId xmlns:a16="http://schemas.microsoft.com/office/drawing/2014/main" id="{20177F18-C703-D2C3-FC94-64C39BC37591}"/>
              </a:ext>
            </a:extLst>
          </p:cNvPr>
          <p:cNvGraphicFramePr>
            <a:graphicFrameLocks noGrp="1"/>
          </p:cNvGraphicFramePr>
          <p:nvPr/>
        </p:nvGraphicFramePr>
        <p:xfrm>
          <a:off x="5019472" y="2363821"/>
          <a:ext cx="4182894" cy="3365770"/>
        </p:xfrm>
        <a:graphic>
          <a:graphicData uri="http://schemas.openxmlformats.org/drawingml/2006/table">
            <a:tbl>
              <a:tblPr lastRow="1" bandRow="1">
                <a:tableStyleId>{2D5ABB26-0587-4C30-8999-92F81FD0307C}</a:tableStyleId>
              </a:tblPr>
              <a:tblGrid>
                <a:gridCol w="4182894">
                  <a:extLst>
                    <a:ext uri="{9D8B030D-6E8A-4147-A177-3AD203B41FA5}">
                      <a16:colId xmlns:a16="http://schemas.microsoft.com/office/drawing/2014/main" val="713986268"/>
                    </a:ext>
                  </a:extLst>
                </a:gridCol>
              </a:tblGrid>
              <a:tr h="3365770">
                <a:tc>
                  <a:txBody>
                    <a:bodyPr/>
                    <a:lstStyle/>
                    <a:p>
                      <a:endParaRPr lang="en-US" dirty="0"/>
                    </a:p>
                  </a:txBody>
                  <a:tcPr/>
                </a:tc>
                <a:extLst>
                  <a:ext uri="{0D108BD9-81ED-4DB2-BD59-A6C34878D82A}">
                    <a16:rowId xmlns:a16="http://schemas.microsoft.com/office/drawing/2014/main" val="3458820269"/>
                  </a:ext>
                </a:extLst>
              </a:tr>
            </a:tbl>
          </a:graphicData>
        </a:graphic>
      </p:graphicFrame>
      <p:sp>
        <p:nvSpPr>
          <p:cNvPr id="6" name="TextBox 5">
            <a:extLst>
              <a:ext uri="{FF2B5EF4-FFF2-40B4-BE49-F238E27FC236}">
                <a16:creationId xmlns:a16="http://schemas.microsoft.com/office/drawing/2014/main" id="{5CDC8FF9-9FC6-5BF3-E453-F081E3797670}"/>
              </a:ext>
            </a:extLst>
          </p:cNvPr>
          <p:cNvSpPr txBox="1"/>
          <p:nvPr/>
        </p:nvSpPr>
        <p:spPr>
          <a:xfrm>
            <a:off x="569776" y="6566398"/>
            <a:ext cx="4788035" cy="276999"/>
          </a:xfrm>
          <a:prstGeom prst="rect">
            <a:avLst/>
          </a:prstGeom>
          <a:noFill/>
        </p:spPr>
        <p:txBody>
          <a:bodyPr wrap="square" rtlCol="0">
            <a:spAutoFit/>
          </a:bodyPr>
          <a:lstStyle/>
          <a:p>
            <a:r>
              <a:rPr lang="en-US" sz="1200" dirty="0"/>
              <a:t>* All deposits are held at AFBI and include the Company’s own funds</a:t>
            </a:r>
          </a:p>
        </p:txBody>
      </p:sp>
      <p:sp>
        <p:nvSpPr>
          <p:cNvPr id="8" name="TextBox 7">
            <a:extLst>
              <a:ext uri="{FF2B5EF4-FFF2-40B4-BE49-F238E27FC236}">
                <a16:creationId xmlns:a16="http://schemas.microsoft.com/office/drawing/2014/main" id="{4E80CDCD-2206-866E-792C-A9F55522952F}"/>
              </a:ext>
            </a:extLst>
          </p:cNvPr>
          <p:cNvSpPr txBox="1"/>
          <p:nvPr/>
        </p:nvSpPr>
        <p:spPr>
          <a:xfrm>
            <a:off x="776288" y="2028825"/>
            <a:ext cx="82296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Estimated uninsured deposits are approximately $95.5 million or 14.0% of total deposits.*</a:t>
            </a:r>
          </a:p>
          <a:p>
            <a:pPr marL="742950" lvl="1" indent="-285750">
              <a:buFont typeface="Arial" panose="020B0604020202020204" pitchFamily="34" charset="0"/>
              <a:buChar char="•"/>
            </a:pPr>
            <a:r>
              <a:rPr lang="en-US" sz="2400" dirty="0"/>
              <a:t>Consumer deposits total $23.4 million or 24.5% of estimated uninsured deposits.</a:t>
            </a:r>
          </a:p>
          <a:p>
            <a:pPr marL="742950" lvl="1" indent="-285750">
              <a:buFont typeface="Arial" panose="020B0604020202020204" pitchFamily="34" charset="0"/>
              <a:buChar char="•"/>
            </a:pPr>
            <a:r>
              <a:rPr lang="en-US" sz="2400" dirty="0"/>
              <a:t>Business deposits total $72.1 million or 75.5% of estimated uninsured deposits.</a:t>
            </a:r>
          </a:p>
          <a:p>
            <a:pPr marL="285750" indent="-285750">
              <a:buFont typeface="Arial" panose="020B0604020202020204" pitchFamily="34" charset="0"/>
              <a:buChar char="•"/>
            </a:pPr>
            <a:r>
              <a:rPr lang="en-US" sz="2400" dirty="0"/>
              <a:t>Demand deposits represent 36% of total deposits. </a:t>
            </a:r>
          </a:p>
          <a:p>
            <a:pPr marL="285750" indent="-285750">
              <a:buFont typeface="Arial" panose="020B0604020202020204" pitchFamily="34" charset="0"/>
              <a:buChar char="•"/>
            </a:pPr>
            <a:r>
              <a:rPr lang="en-US" sz="2400" dirty="0"/>
              <a:t>Consumer and Business demand deposits each represent approximately 49% and 51% of total demand deposits.</a:t>
            </a:r>
          </a:p>
          <a:p>
            <a:pPr marL="285750" indent="-285750">
              <a:buFont typeface="Arial" panose="020B0604020202020204" pitchFamily="34" charset="0"/>
              <a:buChar char="•"/>
            </a:pPr>
            <a:r>
              <a:rPr lang="en-US" sz="2400" dirty="0"/>
              <a:t>Dental deposits total $104.8 million and represent 15.5% of total deposits.</a:t>
            </a:r>
          </a:p>
          <a:p>
            <a:pPr marL="285750" indent="-285750">
              <a:buFont typeface="Arial" panose="020B0604020202020204" pitchFamily="34" charset="0"/>
              <a:buChar char="•"/>
            </a:pPr>
            <a:r>
              <a:rPr lang="en-US" sz="2400" dirty="0"/>
              <a:t>Cost of Funds – 2.36% 4Q23, 2.21% 3Q23, 2.02% YTD</a:t>
            </a:r>
          </a:p>
        </p:txBody>
      </p:sp>
      <p:grpSp>
        <p:nvGrpSpPr>
          <p:cNvPr id="5" name="Group 4">
            <a:extLst>
              <a:ext uri="{FF2B5EF4-FFF2-40B4-BE49-F238E27FC236}">
                <a16:creationId xmlns:a16="http://schemas.microsoft.com/office/drawing/2014/main" id="{36721E1A-CC2B-1DF4-B32B-E3404B7998CF}"/>
              </a:ext>
            </a:extLst>
          </p:cNvPr>
          <p:cNvGrpSpPr/>
          <p:nvPr/>
        </p:nvGrpSpPr>
        <p:grpSpPr>
          <a:xfrm>
            <a:off x="492125" y="6955593"/>
            <a:ext cx="2681591" cy="816807"/>
            <a:chOff x="3209290" y="5678657"/>
            <a:chExt cx="3891901" cy="1234876"/>
          </a:xfrm>
          <a:solidFill>
            <a:schemeClr val="bg1"/>
          </a:solidFill>
        </p:grpSpPr>
        <p:pic>
          <p:nvPicPr>
            <p:cNvPr id="9" name="Picture 8" descr="Logo&#10;&#10;Description automatically generated">
              <a:extLst>
                <a:ext uri="{FF2B5EF4-FFF2-40B4-BE49-F238E27FC236}">
                  <a16:creationId xmlns:a16="http://schemas.microsoft.com/office/drawing/2014/main" id="{134BD990-9180-2E09-89B6-D4091B74555C}"/>
                </a:ext>
              </a:extLst>
            </p:cNvPr>
            <p:cNvPicPr>
              <a:picLocks noChangeAspect="1"/>
            </p:cNvPicPr>
            <p:nvPr/>
          </p:nvPicPr>
          <p:blipFill>
            <a:blip r:embed="rId3" cstate="print"/>
            <a:stretch>
              <a:fillRect/>
            </a:stretch>
          </p:blipFill>
          <p:spPr>
            <a:xfrm>
              <a:off x="3209290" y="5678657"/>
              <a:ext cx="1419663" cy="1234876"/>
            </a:xfrm>
            <a:prstGeom prst="rect">
              <a:avLst/>
            </a:prstGeom>
            <a:grpFill/>
          </p:spPr>
        </p:pic>
        <p:pic>
          <p:nvPicPr>
            <p:cNvPr id="10" name="Picture 9" descr="Logo, company name&#10;&#10;Description automatically generated">
              <a:extLst>
                <a:ext uri="{FF2B5EF4-FFF2-40B4-BE49-F238E27FC236}">
                  <a16:creationId xmlns:a16="http://schemas.microsoft.com/office/drawing/2014/main" id="{8F242664-2DDA-13C0-ED22-A424C6084A67}"/>
                </a:ext>
              </a:extLst>
            </p:cNvPr>
            <p:cNvPicPr>
              <a:picLocks noChangeAspect="1"/>
            </p:cNvPicPr>
            <p:nvPr/>
          </p:nvPicPr>
          <p:blipFill>
            <a:blip r:embed="rId4" cstate="print"/>
            <a:stretch>
              <a:fillRect/>
            </a:stretch>
          </p:blipFill>
          <p:spPr>
            <a:xfrm>
              <a:off x="4560880" y="5691219"/>
              <a:ext cx="1188720" cy="1188720"/>
            </a:xfrm>
            <a:prstGeom prst="rect">
              <a:avLst/>
            </a:prstGeom>
            <a:grpFill/>
          </p:spPr>
        </p:pic>
        <p:pic>
          <p:nvPicPr>
            <p:cNvPr id="11" name="Picture 10" descr="Icon&#10;&#10;Description automatically generated with medium confidence">
              <a:extLst>
                <a:ext uri="{FF2B5EF4-FFF2-40B4-BE49-F238E27FC236}">
                  <a16:creationId xmlns:a16="http://schemas.microsoft.com/office/drawing/2014/main" id="{8273BCC8-53D9-34B9-3027-9B644543A1DD}"/>
                </a:ext>
              </a:extLst>
            </p:cNvPr>
            <p:cNvPicPr>
              <a:picLocks noChangeAspect="1"/>
            </p:cNvPicPr>
            <p:nvPr/>
          </p:nvPicPr>
          <p:blipFill>
            <a:blip r:embed="rId5" cstate="print"/>
            <a:stretch>
              <a:fillRect/>
            </a:stretch>
          </p:blipFill>
          <p:spPr>
            <a:xfrm>
              <a:off x="5974979" y="5684938"/>
              <a:ext cx="1126212" cy="1228595"/>
            </a:xfrm>
            <a:prstGeom prst="rect">
              <a:avLst/>
            </a:prstGeom>
            <a:grpFill/>
          </p:spPr>
        </p:pic>
      </p:grpSp>
    </p:spTree>
    <p:extLst>
      <p:ext uri="{BB962C8B-B14F-4D97-AF65-F5344CB8AC3E}">
        <p14:creationId xmlns:p14="http://schemas.microsoft.com/office/powerpoint/2010/main" val="82191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4520"/>
            <a:ext cx="9144000" cy="518160"/>
          </a:xfrm>
        </p:spPr>
        <p:txBody>
          <a:bodyPr/>
          <a:lstStyle/>
          <a:p>
            <a:r>
              <a:rPr lang="en-US" dirty="0"/>
              <a:t>AFBI Share Information</a:t>
            </a:r>
          </a:p>
        </p:txBody>
      </p:sp>
      <p:sp>
        <p:nvSpPr>
          <p:cNvPr id="13" name="TextBox 12"/>
          <p:cNvSpPr txBox="1"/>
          <p:nvPr/>
        </p:nvSpPr>
        <p:spPr>
          <a:xfrm>
            <a:off x="456693" y="1283738"/>
            <a:ext cx="9140825" cy="276999"/>
          </a:xfrm>
          <a:prstGeom prst="rect">
            <a:avLst/>
          </a:prstGeom>
          <a:solidFill>
            <a:schemeClr val="tx2">
              <a:lumMod val="75000"/>
            </a:schemeClr>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NON-GAAP RECONCILIATION</a:t>
            </a:r>
          </a:p>
        </p:txBody>
      </p:sp>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4"/>
          <a:stretch>
            <a:fillRect/>
          </a:stretch>
        </p:blipFill>
        <p:spPr>
          <a:xfrm>
            <a:off x="8610600" y="135064"/>
            <a:ext cx="987425" cy="938909"/>
          </a:xfrm>
          <a:prstGeom prst="rect">
            <a:avLst/>
          </a:prstGeom>
        </p:spPr>
      </p:pic>
      <p:grpSp>
        <p:nvGrpSpPr>
          <p:cNvPr id="2" name="Group 1">
            <a:extLst>
              <a:ext uri="{FF2B5EF4-FFF2-40B4-BE49-F238E27FC236}">
                <a16:creationId xmlns:a16="http://schemas.microsoft.com/office/drawing/2014/main" id="{7ADD6047-C7F0-FB51-DE78-69C720E60B91}"/>
              </a:ext>
            </a:extLst>
          </p:cNvPr>
          <p:cNvGrpSpPr/>
          <p:nvPr/>
        </p:nvGrpSpPr>
        <p:grpSpPr>
          <a:xfrm>
            <a:off x="492125" y="6955593"/>
            <a:ext cx="2681591" cy="816807"/>
            <a:chOff x="3209290" y="5678657"/>
            <a:chExt cx="3891901" cy="1234876"/>
          </a:xfrm>
          <a:solidFill>
            <a:schemeClr val="bg1"/>
          </a:solidFill>
        </p:grpSpPr>
        <p:pic>
          <p:nvPicPr>
            <p:cNvPr id="4" name="Picture 3" descr="Logo&#10;&#10;Description automatically generated">
              <a:extLst>
                <a:ext uri="{FF2B5EF4-FFF2-40B4-BE49-F238E27FC236}">
                  <a16:creationId xmlns:a16="http://schemas.microsoft.com/office/drawing/2014/main" id="{4E3B0A63-019B-63C7-309A-1A7A1C933D58}"/>
                </a:ext>
              </a:extLst>
            </p:cNvPr>
            <p:cNvPicPr>
              <a:picLocks noChangeAspect="1"/>
            </p:cNvPicPr>
            <p:nvPr/>
          </p:nvPicPr>
          <p:blipFill>
            <a:blip r:embed="rId5" cstate="print"/>
            <a:stretch>
              <a:fillRect/>
            </a:stretch>
          </p:blipFill>
          <p:spPr>
            <a:xfrm>
              <a:off x="3209290" y="5678657"/>
              <a:ext cx="1419663" cy="1234876"/>
            </a:xfrm>
            <a:prstGeom prst="rect">
              <a:avLst/>
            </a:prstGeom>
            <a:grpFill/>
          </p:spPr>
        </p:pic>
        <p:pic>
          <p:nvPicPr>
            <p:cNvPr id="6" name="Picture 5" descr="Logo, company name&#10;&#10;Description automatically generated">
              <a:extLst>
                <a:ext uri="{FF2B5EF4-FFF2-40B4-BE49-F238E27FC236}">
                  <a16:creationId xmlns:a16="http://schemas.microsoft.com/office/drawing/2014/main" id="{5F0F2D4F-E57E-51C6-D136-3C0F32EE13E8}"/>
                </a:ext>
              </a:extLst>
            </p:cNvPr>
            <p:cNvPicPr>
              <a:picLocks noChangeAspect="1"/>
            </p:cNvPicPr>
            <p:nvPr/>
          </p:nvPicPr>
          <p:blipFill>
            <a:blip r:embed="rId6" cstate="print"/>
            <a:stretch>
              <a:fillRect/>
            </a:stretch>
          </p:blipFill>
          <p:spPr>
            <a:xfrm>
              <a:off x="4560880" y="5691219"/>
              <a:ext cx="1188720" cy="1188720"/>
            </a:xfrm>
            <a:prstGeom prst="rect">
              <a:avLst/>
            </a:prstGeom>
            <a:grpFill/>
          </p:spPr>
        </p:pic>
        <p:pic>
          <p:nvPicPr>
            <p:cNvPr id="7" name="Picture 6" descr="Icon&#10;&#10;Description automatically generated with medium confidence">
              <a:extLst>
                <a:ext uri="{FF2B5EF4-FFF2-40B4-BE49-F238E27FC236}">
                  <a16:creationId xmlns:a16="http://schemas.microsoft.com/office/drawing/2014/main" id="{60710C26-9153-DBAC-C688-60E6A062CA1D}"/>
                </a:ext>
              </a:extLst>
            </p:cNvPr>
            <p:cNvPicPr>
              <a:picLocks noChangeAspect="1"/>
            </p:cNvPicPr>
            <p:nvPr/>
          </p:nvPicPr>
          <p:blipFill>
            <a:blip r:embed="rId7" cstate="print"/>
            <a:stretch>
              <a:fillRect/>
            </a:stretch>
          </p:blipFill>
          <p:spPr>
            <a:xfrm>
              <a:off x="5974979" y="5684938"/>
              <a:ext cx="1126212" cy="1228595"/>
            </a:xfrm>
            <a:prstGeom prst="rect">
              <a:avLst/>
            </a:prstGeom>
            <a:grpFill/>
          </p:spPr>
        </p:pic>
      </p:grpSp>
      <p:sp>
        <p:nvSpPr>
          <p:cNvPr id="5" name="TextBox 4">
            <a:extLst>
              <a:ext uri="{FF2B5EF4-FFF2-40B4-BE49-F238E27FC236}">
                <a16:creationId xmlns:a16="http://schemas.microsoft.com/office/drawing/2014/main" id="{1ADEEA4F-A68D-033D-46A8-2966F498CDD5}"/>
              </a:ext>
            </a:extLst>
          </p:cNvPr>
          <p:cNvSpPr txBox="1"/>
          <p:nvPr/>
        </p:nvSpPr>
        <p:spPr>
          <a:xfrm>
            <a:off x="353772" y="3967620"/>
            <a:ext cx="3041582" cy="246221"/>
          </a:xfrm>
          <a:prstGeom prst="rect">
            <a:avLst/>
          </a:prstGeom>
          <a:noFill/>
        </p:spPr>
        <p:txBody>
          <a:bodyPr wrap="square" rtlCol="0">
            <a:spAutoFit/>
          </a:bodyPr>
          <a:lstStyle/>
          <a:p>
            <a:r>
              <a:rPr lang="en-US" sz="1000" dirty="0"/>
              <a:t>(in thousands, except shares)</a:t>
            </a:r>
          </a:p>
        </p:txBody>
      </p:sp>
      <p:graphicFrame>
        <p:nvGraphicFramePr>
          <p:cNvPr id="17" name="Object 16">
            <a:extLst>
              <a:ext uri="{FF2B5EF4-FFF2-40B4-BE49-F238E27FC236}">
                <a16:creationId xmlns:a16="http://schemas.microsoft.com/office/drawing/2014/main" id="{C33B5F25-0C96-D050-E341-8B6A58B7B344}"/>
              </a:ext>
            </a:extLst>
          </p:cNvPr>
          <p:cNvGraphicFramePr>
            <a:graphicFrameLocks noChangeAspect="1"/>
          </p:cNvGraphicFramePr>
          <p:nvPr>
            <p:extLst>
              <p:ext uri="{D42A27DB-BD31-4B8C-83A1-F6EECF244321}">
                <p14:modId xmlns:p14="http://schemas.microsoft.com/office/powerpoint/2010/main" val="1860334757"/>
              </p:ext>
            </p:extLst>
          </p:nvPr>
        </p:nvGraphicFramePr>
        <p:xfrm>
          <a:off x="456693" y="1800099"/>
          <a:ext cx="9140824" cy="2153888"/>
        </p:xfrm>
        <a:graphic>
          <a:graphicData uri="http://schemas.openxmlformats.org/presentationml/2006/ole">
            <mc:AlternateContent xmlns:mc="http://schemas.openxmlformats.org/markup-compatibility/2006">
              <mc:Choice xmlns:v="urn:schemas-microsoft-com:vml" Requires="v">
                <p:oleObj name="Worksheet" r:id="rId8" imgW="10248770" imgH="2181467" progId="Excel.Sheet.12">
                  <p:embed/>
                </p:oleObj>
              </mc:Choice>
              <mc:Fallback>
                <p:oleObj name="Worksheet" r:id="rId8" imgW="10248770" imgH="2181467" progId="Excel.Sheet.12">
                  <p:embed/>
                  <p:pic>
                    <p:nvPicPr>
                      <p:cNvPr id="17" name="Object 16">
                        <a:extLst>
                          <a:ext uri="{FF2B5EF4-FFF2-40B4-BE49-F238E27FC236}">
                            <a16:creationId xmlns:a16="http://schemas.microsoft.com/office/drawing/2014/main" id="{C33B5F25-0C96-D050-E341-8B6A58B7B344}"/>
                          </a:ext>
                        </a:extLst>
                      </p:cNvPr>
                      <p:cNvPicPr/>
                      <p:nvPr/>
                    </p:nvPicPr>
                    <p:blipFill>
                      <a:blip r:embed="rId9"/>
                      <a:stretch>
                        <a:fillRect/>
                      </a:stretch>
                    </p:blipFill>
                    <p:spPr>
                      <a:xfrm>
                        <a:off x="456693" y="1800099"/>
                        <a:ext cx="9140824" cy="2153888"/>
                      </a:xfrm>
                      <a:prstGeom prst="rect">
                        <a:avLst/>
                      </a:prstGeom>
                    </p:spPr>
                  </p:pic>
                </p:oleObj>
              </mc:Fallback>
            </mc:AlternateContent>
          </a:graphicData>
        </a:graphic>
      </p:graphicFrame>
      <p:graphicFrame>
        <p:nvGraphicFramePr>
          <p:cNvPr id="9" name="Table 8">
            <a:extLst>
              <a:ext uri="{FF2B5EF4-FFF2-40B4-BE49-F238E27FC236}">
                <a16:creationId xmlns:a16="http://schemas.microsoft.com/office/drawing/2014/main" id="{D3DB2C98-DC8B-0CBC-1004-41C65C9C1D65}"/>
              </a:ext>
            </a:extLst>
          </p:cNvPr>
          <p:cNvGraphicFramePr>
            <a:graphicFrameLocks noGrp="1"/>
          </p:cNvGraphicFramePr>
          <p:nvPr>
            <p:extLst>
              <p:ext uri="{D42A27DB-BD31-4B8C-83A1-F6EECF244321}">
                <p14:modId xmlns:p14="http://schemas.microsoft.com/office/powerpoint/2010/main" val="3438430815"/>
              </p:ext>
            </p:extLst>
          </p:nvPr>
        </p:nvGraphicFramePr>
        <p:xfrm>
          <a:off x="456693" y="3868684"/>
          <a:ext cx="9140824" cy="2697480"/>
        </p:xfrm>
        <a:graphic>
          <a:graphicData uri="http://schemas.openxmlformats.org/drawingml/2006/table">
            <a:tbl>
              <a:tblPr/>
              <a:tblGrid>
                <a:gridCol w="3672472">
                  <a:extLst>
                    <a:ext uri="{9D8B030D-6E8A-4147-A177-3AD203B41FA5}">
                      <a16:colId xmlns:a16="http://schemas.microsoft.com/office/drawing/2014/main" val="3394257088"/>
                    </a:ext>
                  </a:extLst>
                </a:gridCol>
                <a:gridCol w="1129992">
                  <a:extLst>
                    <a:ext uri="{9D8B030D-6E8A-4147-A177-3AD203B41FA5}">
                      <a16:colId xmlns:a16="http://schemas.microsoft.com/office/drawing/2014/main" val="247102468"/>
                    </a:ext>
                  </a:extLst>
                </a:gridCol>
                <a:gridCol w="1795879">
                  <a:extLst>
                    <a:ext uri="{9D8B030D-6E8A-4147-A177-3AD203B41FA5}">
                      <a16:colId xmlns:a16="http://schemas.microsoft.com/office/drawing/2014/main" val="3178547413"/>
                    </a:ext>
                  </a:extLst>
                </a:gridCol>
                <a:gridCol w="423747">
                  <a:extLst>
                    <a:ext uri="{9D8B030D-6E8A-4147-A177-3AD203B41FA5}">
                      <a16:colId xmlns:a16="http://schemas.microsoft.com/office/drawing/2014/main" val="1681840094"/>
                    </a:ext>
                  </a:extLst>
                </a:gridCol>
                <a:gridCol w="2118734">
                  <a:extLst>
                    <a:ext uri="{9D8B030D-6E8A-4147-A177-3AD203B41FA5}">
                      <a16:colId xmlns:a16="http://schemas.microsoft.com/office/drawing/2014/main" val="3454189012"/>
                    </a:ext>
                  </a:extLst>
                </a:gridCol>
              </a:tblGrid>
              <a:tr h="155972">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gridSpan="3">
                  <a:txBody>
                    <a:bodyPr/>
                    <a:lstStyle/>
                    <a:p>
                      <a:pPr algn="ctr" fontAlgn="ctr"/>
                      <a:r>
                        <a:rPr lang="en-US" sz="900" b="1" i="0" u="none" strike="noStrike">
                          <a:solidFill>
                            <a:srgbClr val="000000"/>
                          </a:solidFill>
                          <a:effectLst/>
                          <a:latin typeface="Times New Roman" panose="02020603050405020304" pitchFamily="18" charset="0"/>
                        </a:rPr>
                        <a:t>For the</a:t>
                      </a:r>
                    </a:p>
                  </a:txBody>
                  <a:tcPr marL="0" marR="0" marT="0" marB="0" anchor="ctr">
                    <a:lnL>
                      <a:noFill/>
                    </a:lnL>
                    <a:lnR>
                      <a:noFill/>
                    </a:lnR>
                    <a:lnT>
                      <a:noFill/>
                    </a:lnT>
                    <a:lnB>
                      <a:noFill/>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49457699"/>
                  </a:ext>
                </a:extLst>
              </a:tr>
              <a:tr h="155972">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gridSpan="3">
                  <a:txBody>
                    <a:bodyPr/>
                    <a:lstStyle/>
                    <a:p>
                      <a:pPr algn="ctr" rtl="0" fontAlgn="b"/>
                      <a:r>
                        <a:rPr lang="en-US" sz="900" b="1" i="0" u="none" strike="noStrike">
                          <a:solidFill>
                            <a:srgbClr val="000000"/>
                          </a:solidFill>
                          <a:effectLst/>
                          <a:latin typeface="Times New Roman" panose="02020603050405020304" pitchFamily="18" charset="0"/>
                        </a:rPr>
                        <a:t>Year Ended December 31,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4625212"/>
                  </a:ext>
                </a:extLst>
              </a:tr>
              <a:tr h="155972">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ctr" rtl="0" fontAlgn="b"/>
                      <a:r>
                        <a:rPr lang="en-US" sz="900" b="1" i="0" u="none" strike="noStrike">
                          <a:solidFill>
                            <a:srgbClr val="000000"/>
                          </a:solidFill>
                          <a:effectLst/>
                          <a:latin typeface="Times New Roman" panose="02020603050405020304" pitchFamily="18" charset="0"/>
                        </a:rPr>
                        <a:t>2023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900" b="0"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rtl="0" fontAlgn="b"/>
                      <a:r>
                        <a:rPr lang="en-US" sz="900" b="1" i="0" u="none" strike="noStrike">
                          <a:solidFill>
                            <a:srgbClr val="000000"/>
                          </a:solidFill>
                          <a:effectLst/>
                          <a:latin typeface="Times New Roman" panose="02020603050405020304" pitchFamily="18" charset="0"/>
                        </a:rPr>
                        <a:t>2022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9987822"/>
                  </a:ext>
                </a:extLst>
              </a:tr>
              <a:tr h="127613">
                <a:tc>
                  <a:txBody>
                    <a:bodyPr/>
                    <a:lstStyle/>
                    <a:p>
                      <a:pPr algn="l" fontAlgn="b"/>
                      <a:r>
                        <a:rPr lang="en-US" sz="900" b="1" i="0" u="none" strike="noStrike">
                          <a:solidFill>
                            <a:srgbClr val="000000"/>
                          </a:solidFill>
                          <a:effectLst/>
                          <a:latin typeface="Times New Roman" panose="02020603050405020304" pitchFamily="18" charset="0"/>
                        </a:rPr>
                        <a:t>Operating net income reconciliation</a:t>
                      </a:r>
                    </a:p>
                  </a:txBody>
                  <a:tcPr marL="0" marR="0" marT="0" marB="0" anchor="b">
                    <a:lnL>
                      <a:noFill/>
                    </a:lnL>
                    <a:lnR>
                      <a:noFill/>
                    </a:lnR>
                    <a:lnT>
                      <a:noFill/>
                    </a:lnT>
                    <a:lnB>
                      <a:noFill/>
                    </a:lnB>
                    <a:noFill/>
                  </a:tcPr>
                </a:tc>
                <a:tc>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5121598"/>
                  </a:ext>
                </a:extLst>
              </a:tr>
              <a:tr h="127613">
                <a:tc>
                  <a:txBody>
                    <a:bodyPr/>
                    <a:lstStyle/>
                    <a:p>
                      <a:pPr algn="l" rtl="0" fontAlgn="b"/>
                      <a:r>
                        <a:rPr lang="en-US" sz="900" b="0" i="0" u="none" strike="noStrike">
                          <a:solidFill>
                            <a:srgbClr val="000000"/>
                          </a:solidFill>
                          <a:effectLst/>
                          <a:latin typeface="Times New Roman" panose="02020603050405020304" pitchFamily="18" charset="0"/>
                        </a:rPr>
                        <a:t>Net income (GAAP)</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rtl="0" fontAlgn="b"/>
                      <a:r>
                        <a:rPr lang="en-US" sz="900" b="0" i="0" u="none" strike="noStrike">
                          <a:solidFill>
                            <a:srgbClr val="000000"/>
                          </a:solidFill>
                          <a:effectLst/>
                          <a:latin typeface="Times New Roman" panose="02020603050405020304" pitchFamily="18" charset="0"/>
                        </a:rPr>
                        <a:t>$6,448 </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rtl="0" fontAlgn="b"/>
                      <a:r>
                        <a:rPr lang="en-US" sz="900" b="0" i="0" u="none" strike="noStrike">
                          <a:solidFill>
                            <a:srgbClr val="000000"/>
                          </a:solidFill>
                          <a:effectLst/>
                          <a:latin typeface="Times New Roman" panose="02020603050405020304" pitchFamily="18" charset="0"/>
                        </a:rPr>
                        <a:t>$7,134 </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1396660605"/>
                  </a:ext>
                </a:extLst>
              </a:tr>
              <a:tr h="127613">
                <a:tc>
                  <a:txBody>
                    <a:bodyPr/>
                    <a:lstStyle/>
                    <a:p>
                      <a:pPr algn="l" fontAlgn="b"/>
                      <a:r>
                        <a:rPr lang="en-US" sz="900" b="0" i="0" u="none" strike="noStrike">
                          <a:solidFill>
                            <a:srgbClr val="000000"/>
                          </a:solidFill>
                          <a:effectLst/>
                          <a:latin typeface="Times New Roman" panose="02020603050405020304" pitchFamily="18" charset="0"/>
                        </a:rPr>
                        <a:t>FHLB mark from called borrowings</a:t>
                      </a:r>
                    </a:p>
                  </a:txBody>
                  <a:tcPr marL="0" marR="0" marT="0" marB="0" anchor="b">
                    <a:lnL>
                      <a:noFill/>
                    </a:lnL>
                    <a:lnR>
                      <a:noFill/>
                    </a:lnR>
                    <a:lnT>
                      <a:noFill/>
                    </a:lnT>
                    <a:lnB>
                      <a:noFill/>
                    </a:lnB>
                    <a:noFill/>
                  </a:tcPr>
                </a:tc>
                <a:tc>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r" fontAlgn="b"/>
                      <a:r>
                        <a:rPr lang="en-US" sz="9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noFill/>
                  </a:tcPr>
                </a:tc>
                <a:tc>
                  <a:txBody>
                    <a:bodyPr/>
                    <a:lstStyle/>
                    <a:p>
                      <a:pPr algn="ctr" fontAlgn="b"/>
                      <a:endParaRPr lang="en-US" sz="9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r" fontAlgn="b"/>
                      <a:r>
                        <a:rPr lang="en-US" sz="900" b="0" i="0" u="none" strike="noStrike">
                          <a:solidFill>
                            <a:srgbClr val="000000"/>
                          </a:solidFill>
                          <a:effectLst/>
                          <a:latin typeface="Times New Roman" panose="02020603050405020304" pitchFamily="18" charset="0"/>
                        </a:rPr>
                        <a:t>                                    (988)</a:t>
                      </a:r>
                    </a:p>
                  </a:txBody>
                  <a:tcPr marL="0" marR="0" marT="0" marB="0" anchor="b">
                    <a:lnL>
                      <a:noFill/>
                    </a:lnL>
                    <a:lnR>
                      <a:noFill/>
                    </a:lnR>
                    <a:lnT>
                      <a:noFill/>
                    </a:lnT>
                    <a:lnB>
                      <a:noFill/>
                    </a:lnB>
                    <a:noFill/>
                  </a:tcPr>
                </a:tc>
                <a:extLst>
                  <a:ext uri="{0D108BD9-81ED-4DB2-BD59-A6C34878D82A}">
                    <a16:rowId xmlns:a16="http://schemas.microsoft.com/office/drawing/2014/main" val="3906239574"/>
                  </a:ext>
                </a:extLst>
              </a:tr>
              <a:tr h="127613">
                <a:tc>
                  <a:txBody>
                    <a:bodyPr/>
                    <a:lstStyle/>
                    <a:p>
                      <a:pPr algn="l" rtl="0" fontAlgn="b"/>
                      <a:r>
                        <a:rPr lang="en-US" sz="900" b="0" i="0" u="none" strike="noStrike">
                          <a:solidFill>
                            <a:srgbClr val="000000"/>
                          </a:solidFill>
                          <a:effectLst/>
                          <a:latin typeface="Times New Roman" panose="02020603050405020304" pitchFamily="18" charset="0"/>
                        </a:rPr>
                        <a:t>FHLB prepayment penalties</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rtl="0" fontAlgn="b"/>
                      <a:r>
                        <a:rPr lang="en-US" sz="900" b="0" i="0" u="none" strike="noStrike">
                          <a:solidFill>
                            <a:srgbClr val="000000"/>
                          </a:solidFill>
                          <a:effectLst/>
                          <a:latin typeface="Times New Roman" panose="02020603050405020304" pitchFamily="18" charset="0"/>
                        </a:rPr>
                        <a:t>647</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3609689445"/>
                  </a:ext>
                </a:extLst>
              </a:tr>
              <a:tr h="127613">
                <a:tc>
                  <a:txBody>
                    <a:bodyPr/>
                    <a:lstStyle/>
                    <a:p>
                      <a:pPr algn="l" fontAlgn="b"/>
                      <a:r>
                        <a:rPr lang="en-US" sz="900" b="0" i="0" u="none" strike="noStrike">
                          <a:solidFill>
                            <a:srgbClr val="000000"/>
                          </a:solidFill>
                          <a:effectLst/>
                          <a:latin typeface="Times New Roman" panose="02020603050405020304" pitchFamily="18" charset="0"/>
                        </a:rPr>
                        <a:t>Income tax expense</a:t>
                      </a:r>
                    </a:p>
                  </a:txBody>
                  <a:tcPr marL="0" marR="0" marT="0" marB="0" anchor="b">
                    <a:lnL>
                      <a:noFill/>
                    </a:lnL>
                    <a:lnR>
                      <a:noFill/>
                    </a:lnR>
                    <a:lnT>
                      <a:noFill/>
                    </a:lnT>
                    <a:lnB>
                      <a:noFill/>
                    </a:lnB>
                    <a:noFill/>
                  </a:tcPr>
                </a:tc>
                <a:tc>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r" fontAlgn="b"/>
                      <a:r>
                        <a:rPr lang="en-US" sz="9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9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r" fontAlgn="b"/>
                      <a:r>
                        <a:rPr lang="en-US" sz="900" b="0" i="0" u="none" strike="noStrike">
                          <a:solidFill>
                            <a:srgbClr val="000000"/>
                          </a:solidFill>
                          <a:effectLst/>
                          <a:latin typeface="Times New Roman" panose="02020603050405020304" pitchFamily="18" charset="0"/>
                        </a:rPr>
                        <a:t>                                        87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7178038"/>
                  </a:ext>
                </a:extLst>
              </a:tr>
              <a:tr h="127613">
                <a:tc gridSpan="2">
                  <a:txBody>
                    <a:bodyPr/>
                    <a:lstStyle/>
                    <a:p>
                      <a:pPr algn="l" fontAlgn="ctr"/>
                      <a:r>
                        <a:rPr lang="en-US" sz="900" b="0" i="0" u="none" strike="noStrike">
                          <a:solidFill>
                            <a:srgbClr val="000000"/>
                          </a:solidFill>
                          <a:effectLst/>
                          <a:latin typeface="Times New Roman" panose="02020603050405020304" pitchFamily="18" charset="0"/>
                        </a:rPr>
                        <a:t>Operating net income </a:t>
                      </a:r>
                    </a:p>
                  </a:txBody>
                  <a:tcPr marL="0" marR="0" marT="0" marB="0" anchor="ctr">
                    <a:lnL>
                      <a:noFill/>
                    </a:lnL>
                    <a:lnR>
                      <a:noFill/>
                    </a:lnR>
                    <a:lnT>
                      <a:noFill/>
                    </a:lnT>
                    <a:lnB>
                      <a:noFill/>
                    </a:lnB>
                    <a:solidFill>
                      <a:srgbClr val="CFF0FC"/>
                    </a:solidFill>
                  </a:tcPr>
                </a:tc>
                <a:tc hMerge="1">
                  <a:txBody>
                    <a:bodyPr/>
                    <a:lstStyle/>
                    <a:p>
                      <a:endParaRPr lang="en-US"/>
                    </a:p>
                  </a:txBody>
                  <a:tcPr/>
                </a:tc>
                <a:tc>
                  <a:txBody>
                    <a:bodyPr/>
                    <a:lstStyle/>
                    <a:p>
                      <a:pPr algn="r" fontAlgn="b"/>
                      <a:r>
                        <a:rPr lang="en-US" sz="900" b="0" i="0" u="none" strike="noStrike">
                          <a:solidFill>
                            <a:srgbClr val="000000"/>
                          </a:solidFill>
                          <a:effectLst/>
                          <a:latin typeface="Times New Roman" panose="02020603050405020304" pitchFamily="18" charset="0"/>
                        </a:rPr>
                        <a:t>$6,448</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Times New Roman" panose="02020603050405020304" pitchFamily="18" charset="0"/>
                        </a:rPr>
                        <a:t> $                                6,880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extLst>
                  <a:ext uri="{0D108BD9-81ED-4DB2-BD59-A6C34878D82A}">
                    <a16:rowId xmlns:a16="http://schemas.microsoft.com/office/drawing/2014/main" val="3162263898"/>
                  </a:ext>
                </a:extLst>
              </a:tr>
              <a:tr h="127613">
                <a:tc>
                  <a:txBody>
                    <a:bodyPr/>
                    <a:lstStyle/>
                    <a:p>
                      <a:pPr algn="l" fontAlgn="b"/>
                      <a:r>
                        <a:rPr lang="en-US" sz="900" b="0" i="0" u="none" strike="noStrike">
                          <a:solidFill>
                            <a:srgbClr val="000000"/>
                          </a:solidFill>
                          <a:effectLst/>
                          <a:latin typeface="Times New Roman" panose="02020603050405020304" pitchFamily="18" charset="0"/>
                        </a:rPr>
                        <a:t>Weighted average diluted shares</a:t>
                      </a:r>
                    </a:p>
                  </a:txBody>
                  <a:tcPr marL="0" marR="0" marT="0" marB="0" anchor="b">
                    <a:lnL>
                      <a:noFill/>
                    </a:lnL>
                    <a:lnR>
                      <a:noFill/>
                    </a:lnR>
                    <a:lnT>
                      <a:noFill/>
                    </a:lnT>
                    <a:lnB>
                      <a:noFill/>
                    </a:lnB>
                    <a:noFill/>
                  </a:tcPr>
                </a:tc>
                <a:tc>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r>
                        <a:rPr lang="en-US" sz="900" b="0" i="0" u="none" strike="noStrike">
                          <a:solidFill>
                            <a:srgbClr val="000000"/>
                          </a:solidFill>
                          <a:effectLst/>
                          <a:latin typeface="Times New Roman" panose="02020603050405020304" pitchFamily="18" charset="0"/>
                        </a:rPr>
                        <a:t>                     6,557,053 </a:t>
                      </a:r>
                    </a:p>
                  </a:txBody>
                  <a:tcPr marL="0" marR="0" marT="0"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ctr" fontAlgn="b"/>
                      <a:endParaRPr lang="en-US" sz="9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ctr" fontAlgn="b"/>
                      <a:r>
                        <a:rPr lang="en-US" sz="900" b="0" i="0" u="none" strike="noStrike">
                          <a:solidFill>
                            <a:srgbClr val="000000"/>
                          </a:solidFill>
                          <a:effectLst/>
                          <a:latin typeface="Times New Roman" panose="02020603050405020304" pitchFamily="18" charset="0"/>
                        </a:rPr>
                        <a:t>                            6,761,771 </a:t>
                      </a:r>
                    </a:p>
                  </a:txBody>
                  <a:tcPr marL="0" marR="0" marT="0" marB="0" anchor="b">
                    <a:lnL>
                      <a:noFill/>
                    </a:lnL>
                    <a:lnR>
                      <a:noFill/>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927187433"/>
                  </a:ext>
                </a:extLst>
              </a:tr>
              <a:tr h="127613">
                <a:tc>
                  <a:txBody>
                    <a:bodyPr/>
                    <a:lstStyle/>
                    <a:p>
                      <a:pPr algn="l" rtl="0" fontAlgn="b"/>
                      <a:r>
                        <a:rPr lang="en-US" sz="900" b="0" i="0" u="none" strike="noStrike">
                          <a:solidFill>
                            <a:srgbClr val="000000"/>
                          </a:solidFill>
                          <a:effectLst/>
                          <a:latin typeface="Times New Roman" panose="02020603050405020304" pitchFamily="18" charset="0"/>
                        </a:rPr>
                        <a:t>Adjusted diluted earnings per share</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dirty="0">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rtl="0" fontAlgn="b"/>
                      <a:r>
                        <a:rPr lang="en-US" sz="900" b="0" i="0" u="none" strike="noStrike">
                          <a:solidFill>
                            <a:srgbClr val="000000"/>
                          </a:solidFill>
                          <a:effectLst/>
                          <a:latin typeface="Times New Roman" panose="02020603050405020304" pitchFamily="18" charset="0"/>
                        </a:rPr>
                        <a:t>$0.98 </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rtl="0" fontAlgn="b"/>
                      <a:r>
                        <a:rPr lang="en-US" sz="900" b="0" i="0" u="none" strike="noStrike">
                          <a:solidFill>
                            <a:srgbClr val="000000"/>
                          </a:solidFill>
                          <a:effectLst/>
                          <a:latin typeface="Times New Roman" panose="02020603050405020304" pitchFamily="18" charset="0"/>
                        </a:rPr>
                        <a:t>$1.02 </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1536782704"/>
                  </a:ext>
                </a:extLst>
              </a:tr>
              <a:tr h="127613">
                <a:tc>
                  <a:txBody>
                    <a:bodyPr/>
                    <a:lstStyle/>
                    <a:p>
                      <a:pPr algn="l" rtl="0" fontAlgn="b"/>
                      <a:endParaRPr lang="en-US" sz="9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r" rtl="0" fontAlgn="b"/>
                      <a:endParaRPr lang="en-US" sz="9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r" rtl="0" fontAlgn="b"/>
                      <a:endParaRPr lang="en-US" sz="9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extLst>
                  <a:ext uri="{0D108BD9-81ED-4DB2-BD59-A6C34878D82A}">
                    <a16:rowId xmlns:a16="http://schemas.microsoft.com/office/drawing/2014/main" val="4067981845"/>
                  </a:ext>
                </a:extLst>
              </a:tr>
              <a:tr h="127613">
                <a:tc>
                  <a:txBody>
                    <a:bodyPr/>
                    <a:lstStyle/>
                    <a:p>
                      <a:pPr algn="l" rtl="0" fontAlgn="b"/>
                      <a:r>
                        <a:rPr lang="en-US" sz="900" b="0" i="0" u="none" strike="noStrike">
                          <a:solidFill>
                            <a:srgbClr val="000000"/>
                          </a:solidFill>
                          <a:effectLst/>
                          <a:latin typeface="Times New Roman" panose="02020603050405020304" pitchFamily="18" charset="0"/>
                        </a:rPr>
                        <a:t>Net interest income</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rtl="0" fontAlgn="b"/>
                      <a:r>
                        <a:rPr lang="en-US" sz="900" b="0" i="0" u="none" strike="noStrike">
                          <a:solidFill>
                            <a:srgbClr val="000000"/>
                          </a:solidFill>
                          <a:effectLst/>
                          <a:latin typeface="Times New Roman" panose="02020603050405020304" pitchFamily="18" charset="0"/>
                        </a:rPr>
                        <a:t>$27,198 </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rtl="0" fontAlgn="b"/>
                      <a:r>
                        <a:rPr lang="en-US" sz="900" b="0" i="0" u="none" strike="noStrike">
                          <a:solidFill>
                            <a:srgbClr val="000000"/>
                          </a:solidFill>
                          <a:effectLst/>
                          <a:latin typeface="Times New Roman" panose="02020603050405020304" pitchFamily="18" charset="0"/>
                        </a:rPr>
                        <a:t>$29,755 </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3139503640"/>
                  </a:ext>
                </a:extLst>
              </a:tr>
              <a:tr h="127613">
                <a:tc>
                  <a:txBody>
                    <a:bodyPr/>
                    <a:lstStyle/>
                    <a:p>
                      <a:pPr algn="l" fontAlgn="b"/>
                      <a:r>
                        <a:rPr lang="en-US" sz="900" b="0" i="0" u="none" strike="noStrike">
                          <a:solidFill>
                            <a:srgbClr val="000000"/>
                          </a:solidFill>
                          <a:effectLst/>
                          <a:latin typeface="Times New Roman" panose="02020603050405020304" pitchFamily="18" charset="0"/>
                        </a:rPr>
                        <a:t>FHLB mark from called borrowings</a:t>
                      </a:r>
                    </a:p>
                  </a:txBody>
                  <a:tcPr marL="0" marR="0" marT="0" marB="0" anchor="b">
                    <a:lnL>
                      <a:noFill/>
                    </a:lnL>
                    <a:lnR>
                      <a:noFill/>
                    </a:lnR>
                    <a:lnT>
                      <a:noFill/>
                    </a:lnT>
                    <a:lnB>
                      <a:noFill/>
                    </a:lnB>
                    <a:noFill/>
                  </a:tcPr>
                </a:tc>
                <a:tc>
                  <a:txBody>
                    <a:bodyPr/>
                    <a:lstStyle/>
                    <a:p>
                      <a:pPr algn="l" fontAlgn="b"/>
                      <a:endParaRPr lang="en-US" sz="900" b="1"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r" fontAlgn="b"/>
                      <a:r>
                        <a:rPr lang="en-US" sz="900" b="0" i="0" u="none" strike="noStrike">
                          <a:solidFill>
                            <a:srgbClr val="000000"/>
                          </a:solidFill>
                          <a:effectLst/>
                          <a:latin typeface="Times New Roman" panose="02020603050405020304" pitchFamily="18"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endParaRPr lang="en-US" sz="9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noFill/>
                  </a:tcPr>
                </a:tc>
                <a:tc>
                  <a:txBody>
                    <a:bodyPr/>
                    <a:lstStyle/>
                    <a:p>
                      <a:pPr algn="r" fontAlgn="b"/>
                      <a:r>
                        <a:rPr lang="en-US" sz="900" b="0" i="0" u="none" strike="noStrike">
                          <a:solidFill>
                            <a:srgbClr val="000000"/>
                          </a:solidFill>
                          <a:effectLst/>
                          <a:latin typeface="Times New Roman" panose="02020603050405020304" pitchFamily="18" charset="0"/>
                        </a:rPr>
                        <a:t>                                    (988)</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5177934"/>
                  </a:ext>
                </a:extLst>
              </a:tr>
              <a:tr h="127613">
                <a:tc gridSpan="2">
                  <a:txBody>
                    <a:bodyPr/>
                    <a:lstStyle/>
                    <a:p>
                      <a:pPr algn="l" fontAlgn="ctr"/>
                      <a:r>
                        <a:rPr lang="en-US" sz="900" b="0" i="0" u="none" strike="noStrike">
                          <a:solidFill>
                            <a:srgbClr val="000000"/>
                          </a:solidFill>
                          <a:effectLst/>
                          <a:latin typeface="Times New Roman" panose="02020603050405020304" pitchFamily="18" charset="0"/>
                        </a:rPr>
                        <a:t>Adjusted Net interest income</a:t>
                      </a:r>
                    </a:p>
                  </a:txBody>
                  <a:tcPr marL="0" marR="0" marT="0" marB="0" anchor="ctr">
                    <a:lnL>
                      <a:noFill/>
                    </a:lnL>
                    <a:lnR>
                      <a:noFill/>
                    </a:lnR>
                    <a:lnT>
                      <a:noFill/>
                    </a:lnT>
                    <a:lnB>
                      <a:noFill/>
                    </a:lnB>
                    <a:solidFill>
                      <a:srgbClr val="CFF0FC"/>
                    </a:solidFill>
                  </a:tcPr>
                </a:tc>
                <a:tc hMerge="1">
                  <a:txBody>
                    <a:bodyPr/>
                    <a:lstStyle/>
                    <a:p>
                      <a:endParaRPr lang="en-US"/>
                    </a:p>
                  </a:txBody>
                  <a:tcPr/>
                </a:tc>
                <a:tc>
                  <a:txBody>
                    <a:bodyPr/>
                    <a:lstStyle/>
                    <a:p>
                      <a:pPr algn="r" fontAlgn="b"/>
                      <a:r>
                        <a:rPr lang="en-US" sz="900" b="0" i="0" u="none" strike="noStrike">
                          <a:solidFill>
                            <a:srgbClr val="000000"/>
                          </a:solidFill>
                          <a:effectLst/>
                          <a:latin typeface="Times New Roman" panose="02020603050405020304" pitchFamily="18" charset="0"/>
                        </a:rPr>
                        <a:t> $                       27,198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Times New Roman" panose="02020603050405020304" pitchFamily="18" charset="0"/>
                        </a:rPr>
                        <a:t> $                              28,767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extLst>
                  <a:ext uri="{0D108BD9-81ED-4DB2-BD59-A6C34878D82A}">
                    <a16:rowId xmlns:a16="http://schemas.microsoft.com/office/drawing/2014/main" val="2998355508"/>
                  </a:ext>
                </a:extLst>
              </a:tr>
              <a:tr h="127613">
                <a:tc>
                  <a:txBody>
                    <a:bodyPr/>
                    <a:lstStyle/>
                    <a:p>
                      <a:pPr algn="l" fontAlgn="ctr"/>
                      <a:r>
                        <a:rPr lang="en-US" sz="900" b="0" i="0" u="none" strike="noStrike">
                          <a:solidFill>
                            <a:srgbClr val="000000"/>
                          </a:solidFill>
                          <a:effectLst/>
                          <a:latin typeface="Times New Roman" panose="02020603050405020304" pitchFamily="18" charset="0"/>
                        </a:rPr>
                        <a:t>Adjusted Net interest income reconciliation</a:t>
                      </a:r>
                    </a:p>
                  </a:txBody>
                  <a:tcPr marL="0" marR="0" marT="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900" b="0" i="0" u="none" strike="noStrike">
                          <a:solidFill>
                            <a:srgbClr val="000000"/>
                          </a:solidFill>
                          <a:effectLst/>
                          <a:latin typeface="Times New Roman" panose="02020603050405020304" pitchFamily="18" charset="0"/>
                        </a:rPr>
                        <a:t> </a:t>
                      </a:r>
                    </a:p>
                  </a:txBody>
                  <a:tcPr marL="0" marR="0" marT="0"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14076702"/>
                  </a:ext>
                </a:extLst>
              </a:tr>
              <a:tr h="127613">
                <a:tc>
                  <a:txBody>
                    <a:bodyPr/>
                    <a:lstStyle/>
                    <a:p>
                      <a:pPr algn="l" fontAlgn="ctr"/>
                      <a:r>
                        <a:rPr lang="en-US" sz="900" b="0" i="0" u="none" strike="noStrike">
                          <a:solidFill>
                            <a:srgbClr val="000000"/>
                          </a:solidFill>
                          <a:effectLst/>
                          <a:latin typeface="Times New Roman" panose="02020603050405020304" pitchFamily="18" charset="0"/>
                        </a:rPr>
                        <a:t>Net interest margin (GAAP)</a:t>
                      </a:r>
                    </a:p>
                  </a:txBody>
                  <a:tcPr marL="0" marR="0" marT="0" marB="0" anchor="ctr">
                    <a:lnL>
                      <a:noFill/>
                    </a:lnL>
                    <a:lnR>
                      <a:noFill/>
                    </a:lnR>
                    <a:lnT>
                      <a:noFill/>
                    </a:lnT>
                    <a:lnB>
                      <a:noFill/>
                    </a:lnB>
                    <a:solidFill>
                      <a:srgbClr val="CFF0FC"/>
                    </a:solidFill>
                  </a:tcPr>
                </a:tc>
                <a:tc>
                  <a:txBody>
                    <a:bodyPr/>
                    <a:lstStyle/>
                    <a:p>
                      <a:pPr algn="l" fontAlgn="ctr"/>
                      <a:r>
                        <a:rPr lang="en-US" sz="9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Times New Roman" panose="02020603050405020304" pitchFamily="18" charset="0"/>
                        </a:rPr>
                        <a:t>3.35%</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Times New Roman" panose="02020603050405020304" pitchFamily="18" charset="0"/>
                        </a:rPr>
                        <a:t>4.14%</a:t>
                      </a:r>
                    </a:p>
                  </a:txBody>
                  <a:tcPr marL="0" marR="0" marT="0" marB="0" anchor="b">
                    <a:lnL>
                      <a:noFill/>
                    </a:lnL>
                    <a:lnR>
                      <a:noFill/>
                    </a:lnR>
                    <a:lnT>
                      <a:noFill/>
                    </a:lnT>
                    <a:lnB>
                      <a:noFill/>
                    </a:lnB>
                    <a:solidFill>
                      <a:srgbClr val="CFF0FC"/>
                    </a:solidFill>
                  </a:tcPr>
                </a:tc>
                <a:extLst>
                  <a:ext uri="{0D108BD9-81ED-4DB2-BD59-A6C34878D82A}">
                    <a16:rowId xmlns:a16="http://schemas.microsoft.com/office/drawing/2014/main" val="1673497212"/>
                  </a:ext>
                </a:extLst>
              </a:tr>
              <a:tr h="127613">
                <a:tc>
                  <a:txBody>
                    <a:bodyPr/>
                    <a:lstStyle/>
                    <a:p>
                      <a:pPr algn="l" fontAlgn="ctr"/>
                      <a:r>
                        <a:rPr lang="en-US" sz="900" b="0" i="0" u="none" strike="noStrike">
                          <a:solidFill>
                            <a:srgbClr val="000000"/>
                          </a:solidFill>
                          <a:effectLst/>
                          <a:latin typeface="Times New Roman" panose="02020603050405020304" pitchFamily="18" charset="0"/>
                        </a:rPr>
                        <a:t>Effect of FHLB mark from called borrowings</a:t>
                      </a:r>
                    </a:p>
                  </a:txBody>
                  <a:tcPr marL="0" marR="0" marT="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New Roman" panose="02020603050405020304" pitchFamily="18" charset="0"/>
                        </a:rPr>
                        <a:t>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9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r" fontAlgn="b"/>
                      <a:r>
                        <a:rPr lang="en-US" sz="900" b="0" i="0" u="none" strike="noStrike">
                          <a:solidFill>
                            <a:srgbClr val="000000"/>
                          </a:solidFill>
                          <a:effectLst/>
                          <a:latin typeface="Times New Roman" panose="02020603050405020304" pitchFamily="18" charset="0"/>
                        </a:rPr>
                        <a:t>                                   (0.14)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257775"/>
                  </a:ext>
                </a:extLst>
              </a:tr>
              <a:tr h="127613">
                <a:tc>
                  <a:txBody>
                    <a:bodyPr/>
                    <a:lstStyle/>
                    <a:p>
                      <a:pPr algn="l" fontAlgn="b"/>
                      <a:r>
                        <a:rPr lang="en-US" sz="900" b="0" i="0" u="none" strike="noStrike">
                          <a:solidFill>
                            <a:srgbClr val="000000"/>
                          </a:solidFill>
                          <a:effectLst/>
                          <a:latin typeface="Times New Roman" panose="02020603050405020304" pitchFamily="18" charset="0"/>
                        </a:rPr>
                        <a:t>Adjusted Net interest margin</a:t>
                      </a:r>
                    </a:p>
                  </a:txBody>
                  <a:tcPr marL="0" marR="0" marT="0" marB="0" anchor="b">
                    <a:lnL>
                      <a:noFill/>
                    </a:lnL>
                    <a:lnR>
                      <a:noFill/>
                    </a:lnR>
                    <a:lnT>
                      <a:noFill/>
                    </a:lnT>
                    <a:lnB>
                      <a:noFill/>
                    </a:lnB>
                    <a:solidFill>
                      <a:srgbClr val="CFF0FC"/>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a:solidFill>
                            <a:srgbClr val="000000"/>
                          </a:solidFill>
                          <a:effectLst/>
                          <a:latin typeface="Times New Roman" panose="02020603050405020304" pitchFamily="18" charset="0"/>
                        </a:rPr>
                        <a:t>3.35%</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tc>
                  <a:txBody>
                    <a:bodyPr/>
                    <a:lstStyle/>
                    <a:p>
                      <a:pPr algn="l" fontAlgn="b"/>
                      <a:r>
                        <a:rPr lang="en-US" sz="900" b="0" i="0" u="none" strike="noStrike">
                          <a:solidFill>
                            <a:srgbClr val="FF0000"/>
                          </a:solidFill>
                          <a:effectLst/>
                          <a:latin typeface="Times New Roman" panose="02020603050405020304" pitchFamily="18" charset="0"/>
                        </a:rPr>
                        <a:t> </a:t>
                      </a:r>
                    </a:p>
                  </a:txBody>
                  <a:tcPr marL="0" marR="0" marT="0" marB="0" anchor="b">
                    <a:lnL>
                      <a:noFill/>
                    </a:lnL>
                    <a:lnR>
                      <a:noFill/>
                    </a:lnR>
                    <a:lnT>
                      <a:noFill/>
                    </a:lnT>
                    <a:lnB>
                      <a:noFill/>
                    </a:lnB>
                    <a:solidFill>
                      <a:srgbClr val="CFF0FC"/>
                    </a:solidFill>
                  </a:tcPr>
                </a:tc>
                <a:tc>
                  <a:txBody>
                    <a:bodyPr/>
                    <a:lstStyle/>
                    <a:p>
                      <a:pPr algn="r" fontAlgn="b"/>
                      <a:r>
                        <a:rPr lang="en-US" sz="900" b="0" i="0" u="none" strike="noStrike" dirty="0">
                          <a:solidFill>
                            <a:srgbClr val="000000"/>
                          </a:solidFill>
                          <a:effectLst/>
                          <a:latin typeface="Times New Roman" panose="02020603050405020304" pitchFamily="18" charset="0"/>
                        </a:rPr>
                        <a:t>4.00%</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FF0FC"/>
                    </a:solidFill>
                  </a:tcPr>
                </a:tc>
                <a:extLst>
                  <a:ext uri="{0D108BD9-81ED-4DB2-BD59-A6C34878D82A}">
                    <a16:rowId xmlns:a16="http://schemas.microsoft.com/office/drawing/2014/main" val="1727457652"/>
                  </a:ext>
                </a:extLst>
              </a:tr>
            </a:tbl>
          </a:graphicData>
        </a:graphic>
      </p:graphicFrame>
    </p:spTree>
    <p:custDataLst>
      <p:tags r:id="rId1"/>
    </p:custDataLst>
    <p:extLst>
      <p:ext uri="{BB962C8B-B14F-4D97-AF65-F5344CB8AC3E}">
        <p14:creationId xmlns:p14="http://schemas.microsoft.com/office/powerpoint/2010/main" val="1743337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 name="DH_TOC_SUBSECTIONS" val="1"/>
</p:tagLst>
</file>

<file path=ppt/tags/tag1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0.xml><?xml version="1.0" encoding="utf-8"?>
<p:tagLst xmlns:a="http://schemas.openxmlformats.org/drawingml/2006/main" xmlns:r="http://schemas.openxmlformats.org/officeDocument/2006/relationships" xmlns:p="http://schemas.openxmlformats.org/presentationml/2006/main">
  <p:tag name="MM_SLIDE_TYPE" val="6"/>
</p:tagLst>
</file>

<file path=ppt/tags/tag10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03.xml><?xml version="1.0" encoding="utf-8"?>
<p:tagLst xmlns:a="http://schemas.openxmlformats.org/drawingml/2006/main" xmlns:r="http://schemas.openxmlformats.org/officeDocument/2006/relationships" xmlns:p="http://schemas.openxmlformats.org/presentationml/2006/main">
  <p:tag name="MM_SHAPE_TYPE" val="STAMP"/>
</p:tagLst>
</file>

<file path=ppt/tags/tag10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05.xml><?xml version="1.0" encoding="utf-8"?>
<p:tagLst xmlns:a="http://schemas.openxmlformats.org/drawingml/2006/main" xmlns:r="http://schemas.openxmlformats.org/officeDocument/2006/relationships" xmlns:p="http://schemas.openxmlformats.org/presentationml/2006/main">
  <p:tag name="MM_SLIDE_TYPE" val="6"/>
</p:tagLst>
</file>

<file path=ppt/tags/tag10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08.xml><?xml version="1.0" encoding="utf-8"?>
<p:tagLst xmlns:a="http://schemas.openxmlformats.org/drawingml/2006/main" xmlns:r="http://schemas.openxmlformats.org/officeDocument/2006/relationships" xmlns:p="http://schemas.openxmlformats.org/presentationml/2006/main">
  <p:tag name="MM_SHAPE_TYPE" val="STAMP"/>
</p:tagLst>
</file>

<file path=ppt/tags/tag10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0.xml><?xml version="1.0" encoding="utf-8"?>
<p:tagLst xmlns:a="http://schemas.openxmlformats.org/drawingml/2006/main" xmlns:r="http://schemas.openxmlformats.org/officeDocument/2006/relationships" xmlns:p="http://schemas.openxmlformats.org/presentationml/2006/main">
  <p:tag name="MM_SLIDE_TYPE" val="6"/>
</p:tagLst>
</file>

<file path=ppt/tags/tag11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1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3.xml><?xml version="1.0" encoding="utf-8"?>
<p:tagLst xmlns:a="http://schemas.openxmlformats.org/drawingml/2006/main" xmlns:r="http://schemas.openxmlformats.org/officeDocument/2006/relationships" xmlns:p="http://schemas.openxmlformats.org/presentationml/2006/main">
  <p:tag name="MM_SHAPE_TYPE" val="STAMP"/>
</p:tagLst>
</file>

<file path=ppt/tags/tag11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15.xml><?xml version="1.0" encoding="utf-8"?>
<p:tagLst xmlns:a="http://schemas.openxmlformats.org/drawingml/2006/main" xmlns:r="http://schemas.openxmlformats.org/officeDocument/2006/relationships" xmlns:p="http://schemas.openxmlformats.org/presentationml/2006/main">
  <p:tag name="MM_SLIDE_TYPE" val="6"/>
</p:tagLst>
</file>

<file path=ppt/tags/tag11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1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8.xml><?xml version="1.0" encoding="utf-8"?>
<p:tagLst xmlns:a="http://schemas.openxmlformats.org/drawingml/2006/main" xmlns:r="http://schemas.openxmlformats.org/officeDocument/2006/relationships" xmlns:p="http://schemas.openxmlformats.org/presentationml/2006/main">
  <p:tag name="MM_SHAPE_TYPE" val="STAMP"/>
</p:tagLst>
</file>

<file path=ppt/tags/tag11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2.xml><?xml version="1.0" encoding="utf-8"?>
<p:tagLst xmlns:a="http://schemas.openxmlformats.org/drawingml/2006/main" xmlns:r="http://schemas.openxmlformats.org/officeDocument/2006/relationships" xmlns:p="http://schemas.openxmlformats.org/presentationml/2006/main">
  <p:tag name="MM_SHAPE_TYPE" val="STAMP"/>
</p:tagLst>
</file>

<file path=ppt/tags/tag120.xml><?xml version="1.0" encoding="utf-8"?>
<p:tagLst xmlns:a="http://schemas.openxmlformats.org/drawingml/2006/main" xmlns:r="http://schemas.openxmlformats.org/officeDocument/2006/relationships" xmlns:p="http://schemas.openxmlformats.org/presentationml/2006/main">
  <p:tag name="MM_SLIDE_TYPE" val="6"/>
</p:tagLst>
</file>

<file path=ppt/tags/tag12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2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23.xml><?xml version="1.0" encoding="utf-8"?>
<p:tagLst xmlns:a="http://schemas.openxmlformats.org/drawingml/2006/main" xmlns:r="http://schemas.openxmlformats.org/officeDocument/2006/relationships" xmlns:p="http://schemas.openxmlformats.org/presentationml/2006/main">
  <p:tag name="MM_SHAPE_TYPE" val="STAMP"/>
</p:tagLst>
</file>

<file path=ppt/tags/tag12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25.xml><?xml version="1.0" encoding="utf-8"?>
<p:tagLst xmlns:a="http://schemas.openxmlformats.org/drawingml/2006/main" xmlns:r="http://schemas.openxmlformats.org/officeDocument/2006/relationships" xmlns:p="http://schemas.openxmlformats.org/presentationml/2006/main">
  <p:tag name="MM_SLIDE_TYPE" val="6"/>
</p:tagLst>
</file>

<file path=ppt/tags/tag12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2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28.xml><?xml version="1.0" encoding="utf-8"?>
<p:tagLst xmlns:a="http://schemas.openxmlformats.org/drawingml/2006/main" xmlns:r="http://schemas.openxmlformats.org/officeDocument/2006/relationships" xmlns:p="http://schemas.openxmlformats.org/presentationml/2006/main">
  <p:tag name="MM_SHAPE_TYPE" val="STAMP"/>
</p:tagLst>
</file>

<file path=ppt/tags/tag12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0.xml><?xml version="1.0" encoding="utf-8"?>
<p:tagLst xmlns:a="http://schemas.openxmlformats.org/drawingml/2006/main" xmlns:r="http://schemas.openxmlformats.org/officeDocument/2006/relationships" xmlns:p="http://schemas.openxmlformats.org/presentationml/2006/main">
  <p:tag name="MM_SLIDE_TYPE" val="6"/>
</p:tagLst>
</file>

<file path=ppt/tags/tag13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3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33.xml><?xml version="1.0" encoding="utf-8"?>
<p:tagLst xmlns:a="http://schemas.openxmlformats.org/drawingml/2006/main" xmlns:r="http://schemas.openxmlformats.org/officeDocument/2006/relationships" xmlns:p="http://schemas.openxmlformats.org/presentationml/2006/main">
  <p:tag name="MM_SHAPE_TYPE" val="STAMP"/>
</p:tagLst>
</file>

<file path=ppt/tags/tag13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5.xml><?xml version="1.0" encoding="utf-8"?>
<p:tagLst xmlns:a="http://schemas.openxmlformats.org/drawingml/2006/main" xmlns:r="http://schemas.openxmlformats.org/officeDocument/2006/relationships" xmlns:p="http://schemas.openxmlformats.org/presentationml/2006/main">
  <p:tag name="MM_SLIDE_TYPE" val="6"/>
</p:tagLst>
</file>

<file path=ppt/tags/tag13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3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38.xml><?xml version="1.0" encoding="utf-8"?>
<p:tagLst xmlns:a="http://schemas.openxmlformats.org/drawingml/2006/main" xmlns:r="http://schemas.openxmlformats.org/officeDocument/2006/relationships" xmlns:p="http://schemas.openxmlformats.org/presentationml/2006/main">
  <p:tag name="MM_SHAPE_TYPE" val="STAMP"/>
</p:tagLst>
</file>

<file path=ppt/tags/tag13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40.xml><?xml version="1.0" encoding="utf-8"?>
<p:tagLst xmlns:a="http://schemas.openxmlformats.org/drawingml/2006/main" xmlns:r="http://schemas.openxmlformats.org/officeDocument/2006/relationships" xmlns:p="http://schemas.openxmlformats.org/presentationml/2006/main">
  <p:tag name="MM_SLIDE_TYPE" val="6"/>
</p:tagLst>
</file>

<file path=ppt/tags/tag14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4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43.xml><?xml version="1.0" encoding="utf-8"?>
<p:tagLst xmlns:a="http://schemas.openxmlformats.org/drawingml/2006/main" xmlns:r="http://schemas.openxmlformats.org/officeDocument/2006/relationships" xmlns:p="http://schemas.openxmlformats.org/presentationml/2006/main">
  <p:tag name="MM_SHAPE_TYPE" val="STAMP"/>
</p:tagLst>
</file>

<file path=ppt/tags/tag14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45.xml><?xml version="1.0" encoding="utf-8"?>
<p:tagLst xmlns:a="http://schemas.openxmlformats.org/drawingml/2006/main" xmlns:r="http://schemas.openxmlformats.org/officeDocument/2006/relationships" xmlns:p="http://schemas.openxmlformats.org/presentationml/2006/main">
  <p:tag name="MM_SLIDE_TYPE" val="6"/>
</p:tagLst>
</file>

<file path=ppt/tags/tag14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4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48.xml><?xml version="1.0" encoding="utf-8"?>
<p:tagLst xmlns:a="http://schemas.openxmlformats.org/drawingml/2006/main" xmlns:r="http://schemas.openxmlformats.org/officeDocument/2006/relationships" xmlns:p="http://schemas.openxmlformats.org/presentationml/2006/main">
  <p:tag name="MM_SHAPE_TYPE" val="STAMP"/>
</p:tagLst>
</file>

<file path=ppt/tags/tag14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50.xml><?xml version="1.0" encoding="utf-8"?>
<p:tagLst xmlns:a="http://schemas.openxmlformats.org/drawingml/2006/main" xmlns:r="http://schemas.openxmlformats.org/officeDocument/2006/relationships" xmlns:p="http://schemas.openxmlformats.org/presentationml/2006/main">
  <p:tag name="MM_SLIDE_TYPE" val="4"/>
</p:tagLst>
</file>

<file path=ppt/tags/tag151.xml><?xml version="1.0" encoding="utf-8"?>
<p:tagLst xmlns:a="http://schemas.openxmlformats.org/drawingml/2006/main" xmlns:r="http://schemas.openxmlformats.org/officeDocument/2006/relationships" xmlns:p="http://schemas.openxmlformats.org/presentationml/2006/main">
  <p:tag name="MM_SHAPE_TYPE" val="STAMP"/>
</p:tagLst>
</file>

<file path=ppt/tags/tag152.xml><?xml version="1.0" encoding="utf-8"?>
<p:tagLst xmlns:a="http://schemas.openxmlformats.org/drawingml/2006/main" xmlns:r="http://schemas.openxmlformats.org/officeDocument/2006/relationships" xmlns:p="http://schemas.openxmlformats.org/presentationml/2006/main">
  <p:tag name="MM_SLIDE_TYPE" val="8"/>
</p:tagLst>
</file>

<file path=ppt/tags/tag153.xml><?xml version="1.0" encoding="utf-8"?>
<p:tagLst xmlns:a="http://schemas.openxmlformats.org/drawingml/2006/main" xmlns:r="http://schemas.openxmlformats.org/officeDocument/2006/relationships" xmlns:p="http://schemas.openxmlformats.org/presentationml/2006/main">
  <p:tag name="MM_SLIDE_TYPE" val="5"/>
</p:tagLst>
</file>

<file path=ppt/tags/tag154.xml><?xml version="1.0" encoding="utf-8"?>
<p:tagLst xmlns:a="http://schemas.openxmlformats.org/drawingml/2006/main" xmlns:r="http://schemas.openxmlformats.org/officeDocument/2006/relationships" xmlns:p="http://schemas.openxmlformats.org/presentationml/2006/main">
  <p:tag name="MM_SHAPE_TYPE" val="STAMP"/>
</p:tagLst>
</file>

<file path=ppt/tags/tag155.xml><?xml version="1.0" encoding="utf-8"?>
<p:tagLst xmlns:a="http://schemas.openxmlformats.org/drawingml/2006/main" xmlns:r="http://schemas.openxmlformats.org/officeDocument/2006/relationships" xmlns:p="http://schemas.openxmlformats.org/presentationml/2006/main">
  <p:tag name="MM_SLIDE_TYPE" val="6"/>
</p:tagLst>
</file>

<file path=ppt/tags/tag156.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7.xml><?xml version="1.0" encoding="utf-8"?>
<p:tagLst xmlns:a="http://schemas.openxmlformats.org/drawingml/2006/main" xmlns:r="http://schemas.openxmlformats.org/officeDocument/2006/relationships" xmlns:p="http://schemas.openxmlformats.org/presentationml/2006/main">
  <p:tag name="MM_SHAPE_TYPE" val="STAMP"/>
</p:tagLst>
</file>

<file path=ppt/tags/tag1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9.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1"/>
</p:tagLst>
</file>

<file path=ppt/tags/tag2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2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22.xml><?xml version="1.0" encoding="utf-8"?>
<p:tagLst xmlns:a="http://schemas.openxmlformats.org/drawingml/2006/main" xmlns:r="http://schemas.openxmlformats.org/officeDocument/2006/relationships" xmlns:p="http://schemas.openxmlformats.org/presentationml/2006/main">
  <p:tag name="MM_SHAPE_TYPE" val="STAMP"/>
</p:tagLst>
</file>

<file path=ppt/tags/tag2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24.xml><?xml version="1.0" encoding="utf-8"?>
<p:tagLst xmlns:a="http://schemas.openxmlformats.org/drawingml/2006/main" xmlns:r="http://schemas.openxmlformats.org/officeDocument/2006/relationships" xmlns:p="http://schemas.openxmlformats.org/presentationml/2006/main">
  <p:tag name="MM_SLIDE_TYPE" val="6"/>
</p:tagLst>
</file>

<file path=ppt/tags/tag2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2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27.xml><?xml version="1.0" encoding="utf-8"?>
<p:tagLst xmlns:a="http://schemas.openxmlformats.org/drawingml/2006/main" xmlns:r="http://schemas.openxmlformats.org/officeDocument/2006/relationships" xmlns:p="http://schemas.openxmlformats.org/presentationml/2006/main">
  <p:tag name="MM_SHAPE_TYPE" val="STAMP"/>
</p:tagLst>
</file>

<file path=ppt/tags/tag2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29.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HAPE_TYPE" val="STAMP"/>
</p:tagLst>
</file>

<file path=ppt/tags/tag3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3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32.xml><?xml version="1.0" encoding="utf-8"?>
<p:tagLst xmlns:a="http://schemas.openxmlformats.org/drawingml/2006/main" xmlns:r="http://schemas.openxmlformats.org/officeDocument/2006/relationships" xmlns:p="http://schemas.openxmlformats.org/presentationml/2006/main">
  <p:tag name="MM_SHAPE_TYPE" val="STAMP"/>
</p:tagLst>
</file>

<file path=ppt/tags/tag3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34.xml><?xml version="1.0" encoding="utf-8"?>
<p:tagLst xmlns:a="http://schemas.openxmlformats.org/drawingml/2006/main" xmlns:r="http://schemas.openxmlformats.org/officeDocument/2006/relationships" xmlns:p="http://schemas.openxmlformats.org/presentationml/2006/main">
  <p:tag name="MM_SLIDE_TYPE" val="6"/>
</p:tagLst>
</file>

<file path=ppt/tags/tag3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3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37.xml><?xml version="1.0" encoding="utf-8"?>
<p:tagLst xmlns:a="http://schemas.openxmlformats.org/drawingml/2006/main" xmlns:r="http://schemas.openxmlformats.org/officeDocument/2006/relationships" xmlns:p="http://schemas.openxmlformats.org/presentationml/2006/main">
  <p:tag name="MM_SHAPE_TYPE" val="STAMP"/>
</p:tagLst>
</file>

<file path=ppt/tags/tag3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39.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2"/>
</p:tagLst>
</file>

<file path=ppt/tags/tag4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4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42.xml><?xml version="1.0" encoding="utf-8"?>
<p:tagLst xmlns:a="http://schemas.openxmlformats.org/drawingml/2006/main" xmlns:r="http://schemas.openxmlformats.org/officeDocument/2006/relationships" xmlns:p="http://schemas.openxmlformats.org/presentationml/2006/main">
  <p:tag name="MM_SHAPE_TYPE" val="STAMP"/>
</p:tagLst>
</file>

<file path=ppt/tags/tag43.xml><?xml version="1.0" encoding="utf-8"?>
<p:tagLst xmlns:a="http://schemas.openxmlformats.org/drawingml/2006/main" xmlns:r="http://schemas.openxmlformats.org/officeDocument/2006/relationships" xmlns:p="http://schemas.openxmlformats.org/presentationml/2006/main">
  <p:tag name="MM_SLIDE_TYPE" val="6"/>
</p:tagLst>
</file>

<file path=ppt/tags/tag4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4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46.xml><?xml version="1.0" encoding="utf-8"?>
<p:tagLst xmlns:a="http://schemas.openxmlformats.org/drawingml/2006/main" xmlns:r="http://schemas.openxmlformats.org/officeDocument/2006/relationships" xmlns:p="http://schemas.openxmlformats.org/presentationml/2006/main">
  <p:tag name="MM_SHAPE_TYPE" val="STAMP"/>
</p:tagLst>
</file>

<file path=ppt/tags/tag4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48.xml><?xml version="1.0" encoding="utf-8"?>
<p:tagLst xmlns:a="http://schemas.openxmlformats.org/drawingml/2006/main" xmlns:r="http://schemas.openxmlformats.org/officeDocument/2006/relationships" xmlns:p="http://schemas.openxmlformats.org/presentationml/2006/main">
  <p:tag name="MM_SLIDE_TYPE" val="6"/>
</p:tagLst>
</file>

<file path=ppt/tags/tag4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5.xml><?xml version="1.0" encoding="utf-8"?>
<p:tagLst xmlns:a="http://schemas.openxmlformats.org/drawingml/2006/main" xmlns:r="http://schemas.openxmlformats.org/officeDocument/2006/relationships" xmlns:p="http://schemas.openxmlformats.org/presentationml/2006/main">
  <p:tag name="MM_SHAPE_TYPE" val="STAMP"/>
</p:tagLst>
</file>

<file path=ppt/tags/tag5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51.xml><?xml version="1.0" encoding="utf-8"?>
<p:tagLst xmlns:a="http://schemas.openxmlformats.org/drawingml/2006/main" xmlns:r="http://schemas.openxmlformats.org/officeDocument/2006/relationships" xmlns:p="http://schemas.openxmlformats.org/presentationml/2006/main">
  <p:tag name="MM_SHAPE_TYPE" val="STAMP"/>
</p:tagLst>
</file>

<file path=ppt/tags/tag52.xml><?xml version="1.0" encoding="utf-8"?>
<p:tagLst xmlns:a="http://schemas.openxmlformats.org/drawingml/2006/main" xmlns:r="http://schemas.openxmlformats.org/officeDocument/2006/relationships" xmlns:p="http://schemas.openxmlformats.org/presentationml/2006/main">
  <p:tag name="MM_SHAPE_TYPE" val="SECTION"/>
</p:tagLst>
</file>

<file path=ppt/tags/tag53.xml><?xml version="1.0" encoding="utf-8"?>
<p:tagLst xmlns:a="http://schemas.openxmlformats.org/drawingml/2006/main" xmlns:r="http://schemas.openxmlformats.org/officeDocument/2006/relationships" xmlns:p="http://schemas.openxmlformats.org/presentationml/2006/main">
  <p:tag name="MM_SLIDE_TYPE" val="6"/>
</p:tagLst>
</file>

<file path=ppt/tags/tag5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5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56.xml><?xml version="1.0" encoding="utf-8"?>
<p:tagLst xmlns:a="http://schemas.openxmlformats.org/drawingml/2006/main" xmlns:r="http://schemas.openxmlformats.org/officeDocument/2006/relationships" xmlns:p="http://schemas.openxmlformats.org/presentationml/2006/main">
  <p:tag name="MM_SHAPE_TYPE" val="STAMP"/>
</p:tagLst>
</file>

<file path=ppt/tags/tag5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58.xml><?xml version="1.0" encoding="utf-8"?>
<p:tagLst xmlns:a="http://schemas.openxmlformats.org/drawingml/2006/main" xmlns:r="http://schemas.openxmlformats.org/officeDocument/2006/relationships" xmlns:p="http://schemas.openxmlformats.org/presentationml/2006/main">
  <p:tag name="MM_SLIDE_TYPE" val="6"/>
</p:tagLst>
</file>

<file path=ppt/tags/tag5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6.xml><?xml version="1.0" encoding="utf-8"?>
<p:tagLst xmlns:a="http://schemas.openxmlformats.org/drawingml/2006/main" xmlns:r="http://schemas.openxmlformats.org/officeDocument/2006/relationships" xmlns:p="http://schemas.openxmlformats.org/presentationml/2006/main">
  <p:tag name="MM_SLIDE_TYPE" val="3"/>
</p:tagLst>
</file>

<file path=ppt/tags/tag6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61.xml><?xml version="1.0" encoding="utf-8"?>
<p:tagLst xmlns:a="http://schemas.openxmlformats.org/drawingml/2006/main" xmlns:r="http://schemas.openxmlformats.org/officeDocument/2006/relationships" xmlns:p="http://schemas.openxmlformats.org/presentationml/2006/main">
  <p:tag name="MM_SHAPE_TYPE" val="STAMP"/>
</p:tagLst>
</file>

<file path=ppt/tags/tag62.xml><?xml version="1.0" encoding="utf-8"?>
<p:tagLst xmlns:a="http://schemas.openxmlformats.org/drawingml/2006/main" xmlns:r="http://schemas.openxmlformats.org/officeDocument/2006/relationships" xmlns:p="http://schemas.openxmlformats.org/presentationml/2006/main">
  <p:tag name="MM_SHAPE_TYPE" val="SECTION"/>
</p:tagLst>
</file>

<file path=ppt/tags/tag63.xml><?xml version="1.0" encoding="utf-8"?>
<p:tagLst xmlns:a="http://schemas.openxmlformats.org/drawingml/2006/main" xmlns:r="http://schemas.openxmlformats.org/officeDocument/2006/relationships" xmlns:p="http://schemas.openxmlformats.org/presentationml/2006/main">
  <p:tag name="MM_SLIDE_TYPE" val="6"/>
</p:tagLst>
</file>

<file path=ppt/tags/tag6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6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66.xml><?xml version="1.0" encoding="utf-8"?>
<p:tagLst xmlns:a="http://schemas.openxmlformats.org/drawingml/2006/main" xmlns:r="http://schemas.openxmlformats.org/officeDocument/2006/relationships" xmlns:p="http://schemas.openxmlformats.org/presentationml/2006/main">
  <p:tag name="MM_SHAPE_TYPE" val="STAMP"/>
</p:tagLst>
</file>

<file path=ppt/tags/tag6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68.xml><?xml version="1.0" encoding="utf-8"?>
<p:tagLst xmlns:a="http://schemas.openxmlformats.org/drawingml/2006/main" xmlns:r="http://schemas.openxmlformats.org/officeDocument/2006/relationships" xmlns:p="http://schemas.openxmlformats.org/presentationml/2006/main">
  <p:tag name="MM_SLIDE_TYPE" val="6"/>
</p:tagLst>
</file>

<file path=ppt/tags/tag6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xml><?xml version="1.0" encoding="utf-8"?>
<p:tagLst xmlns:a="http://schemas.openxmlformats.org/drawingml/2006/main" xmlns:r="http://schemas.openxmlformats.org/officeDocument/2006/relationships" xmlns:p="http://schemas.openxmlformats.org/presentationml/2006/main">
  <p:tag name="MMSHAPETYPE" val="MMShapeSection"/>
</p:tagLst>
</file>

<file path=ppt/tags/tag7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71.xml><?xml version="1.0" encoding="utf-8"?>
<p:tagLst xmlns:a="http://schemas.openxmlformats.org/drawingml/2006/main" xmlns:r="http://schemas.openxmlformats.org/officeDocument/2006/relationships" xmlns:p="http://schemas.openxmlformats.org/presentationml/2006/main">
  <p:tag name="MM_SHAPE_TYPE" val="STAMP"/>
</p:tagLst>
</file>

<file path=ppt/tags/tag72.xml><?xml version="1.0" encoding="utf-8"?>
<p:tagLst xmlns:a="http://schemas.openxmlformats.org/drawingml/2006/main" xmlns:r="http://schemas.openxmlformats.org/officeDocument/2006/relationships" xmlns:p="http://schemas.openxmlformats.org/presentationml/2006/main">
  <p:tag name="MM_SLIDE_TYPE" val="6"/>
</p:tagLst>
</file>

<file path=ppt/tags/tag73.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4.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75.xml><?xml version="1.0" encoding="utf-8"?>
<p:tagLst xmlns:a="http://schemas.openxmlformats.org/drawingml/2006/main" xmlns:r="http://schemas.openxmlformats.org/officeDocument/2006/relationships" xmlns:p="http://schemas.openxmlformats.org/presentationml/2006/main">
  <p:tag name="MM_SHAPE_TYPE" val="STAMP"/>
</p:tagLst>
</file>

<file path=ppt/tags/tag76.xml><?xml version="1.0" encoding="utf-8"?>
<p:tagLst xmlns:a="http://schemas.openxmlformats.org/drawingml/2006/main" xmlns:r="http://schemas.openxmlformats.org/officeDocument/2006/relationships" xmlns:p="http://schemas.openxmlformats.org/presentationml/2006/main">
  <p:tag name="MM_SHAPE_TYPE" val="SECTION"/>
</p:tagLst>
</file>

<file path=ppt/tags/tag77.xml><?xml version="1.0" encoding="utf-8"?>
<p:tagLst xmlns:a="http://schemas.openxmlformats.org/drawingml/2006/main" xmlns:r="http://schemas.openxmlformats.org/officeDocument/2006/relationships" xmlns:p="http://schemas.openxmlformats.org/presentationml/2006/main">
  <p:tag name="MM_SLIDE_TYPE" val="6"/>
</p:tagLst>
</file>

<file path=ppt/tags/tag78.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9.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xml><?xml version="1.0" encoding="utf-8"?>
<p:tagLst xmlns:a="http://schemas.openxmlformats.org/drawingml/2006/main" xmlns:r="http://schemas.openxmlformats.org/officeDocument/2006/relationships" xmlns:p="http://schemas.openxmlformats.org/presentationml/2006/main">
  <p:tag name="MM_SHAPE_TYPE" val="STAMP"/>
</p:tagLst>
</file>

<file path=ppt/tags/tag80.xml><?xml version="1.0" encoding="utf-8"?>
<p:tagLst xmlns:a="http://schemas.openxmlformats.org/drawingml/2006/main" xmlns:r="http://schemas.openxmlformats.org/officeDocument/2006/relationships" xmlns:p="http://schemas.openxmlformats.org/presentationml/2006/main">
  <p:tag name="MM_SHAPE_TYPE" val="STAMP"/>
</p:tagLst>
</file>

<file path=ppt/tags/tag81.xml><?xml version="1.0" encoding="utf-8"?>
<p:tagLst xmlns:a="http://schemas.openxmlformats.org/drawingml/2006/main" xmlns:r="http://schemas.openxmlformats.org/officeDocument/2006/relationships" xmlns:p="http://schemas.openxmlformats.org/presentationml/2006/main">
  <p:tag name="MM_SHAPE_TYPE" val="SECTION"/>
</p:tagLst>
</file>

<file path=ppt/tags/tag82.xml><?xml version="1.0" encoding="utf-8"?>
<p:tagLst xmlns:a="http://schemas.openxmlformats.org/drawingml/2006/main" xmlns:r="http://schemas.openxmlformats.org/officeDocument/2006/relationships" xmlns:p="http://schemas.openxmlformats.org/presentationml/2006/main">
  <p:tag name="MM_SLIDE_TYPE" val="6"/>
</p:tagLst>
</file>

<file path=ppt/tags/tag83.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84.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5.xml><?xml version="1.0" encoding="utf-8"?>
<p:tagLst xmlns:a="http://schemas.openxmlformats.org/drawingml/2006/main" xmlns:r="http://schemas.openxmlformats.org/officeDocument/2006/relationships" xmlns:p="http://schemas.openxmlformats.org/presentationml/2006/main">
  <p:tag name="MM_SHAPE_TYPE" val="SECTION"/>
</p:tagLst>
</file>

<file path=ppt/tags/tag8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8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8.xml><?xml version="1.0" encoding="utf-8"?>
<p:tagLst xmlns:a="http://schemas.openxmlformats.org/drawingml/2006/main" xmlns:r="http://schemas.openxmlformats.org/officeDocument/2006/relationships" xmlns:p="http://schemas.openxmlformats.org/presentationml/2006/main">
  <p:tag name="MM_SHAPE_TYPE" val="STAMP"/>
</p:tagLst>
</file>

<file path=ppt/tags/tag8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ags/tag90.xml><?xml version="1.0" encoding="utf-8"?>
<p:tagLst xmlns:a="http://schemas.openxmlformats.org/drawingml/2006/main" xmlns:r="http://schemas.openxmlformats.org/officeDocument/2006/relationships" xmlns:p="http://schemas.openxmlformats.org/presentationml/2006/main">
  <p:tag name="MM_SLIDE_TYPE" val="6"/>
</p:tagLst>
</file>

<file path=ppt/tags/tag9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9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93.xml><?xml version="1.0" encoding="utf-8"?>
<p:tagLst xmlns:a="http://schemas.openxmlformats.org/drawingml/2006/main" xmlns:r="http://schemas.openxmlformats.org/officeDocument/2006/relationships" xmlns:p="http://schemas.openxmlformats.org/presentationml/2006/main">
  <p:tag name="MM_SHAPE_TYPE" val="STAMP"/>
</p:tagLst>
</file>

<file path=ppt/tags/tag9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95.xml><?xml version="1.0" encoding="utf-8"?>
<p:tagLst xmlns:a="http://schemas.openxmlformats.org/drawingml/2006/main" xmlns:r="http://schemas.openxmlformats.org/officeDocument/2006/relationships" xmlns:p="http://schemas.openxmlformats.org/presentationml/2006/main">
  <p:tag name="MM_SLIDE_TYPE" val="6"/>
</p:tagLst>
</file>

<file path=ppt/tags/tag9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9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98.xml><?xml version="1.0" encoding="utf-8"?>
<p:tagLst xmlns:a="http://schemas.openxmlformats.org/drawingml/2006/main" xmlns:r="http://schemas.openxmlformats.org/officeDocument/2006/relationships" xmlns:p="http://schemas.openxmlformats.org/presentationml/2006/main">
  <p:tag name="MM_SHAPE_TYPE" val="STAMP"/>
</p:tagLst>
</file>

<file path=ppt/tags/tag99.xml><?xml version="1.0" encoding="utf-8"?>
<p:tagLst xmlns:a="http://schemas.openxmlformats.org/drawingml/2006/main" xmlns:r="http://schemas.openxmlformats.org/officeDocument/2006/relationships" xmlns:p="http://schemas.openxmlformats.org/presentationml/2006/main">
  <p:tag name="MM_SHAPE_TYPE" val="SECTION"/>
</p:tagLst>
</file>

<file path=ppt/theme/theme1.xml><?xml version="1.0" encoding="utf-8"?>
<a:theme xmlns:a="http://schemas.openxmlformats.org/drawingml/2006/main" name="PT IB Presentation Template_v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T Presentation Template_v23" id="{FED0E5F6-367E-4FFF-AEA3-E79A478F16CE}" vid="{A7E57827-C231-4CA4-95C1-123A2B05AE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92158</TotalTime>
  <Words>582</Words>
  <Application>Microsoft Office PowerPoint</Application>
  <PresentationFormat>Custom</PresentationFormat>
  <Paragraphs>155</Paragraphs>
  <Slides>9</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Arial</vt:lpstr>
      <vt:lpstr>Arial Narrow</vt:lpstr>
      <vt:lpstr>Calibri</vt:lpstr>
      <vt:lpstr>Times New Roman</vt:lpstr>
      <vt:lpstr>Wingdings</vt:lpstr>
      <vt:lpstr>PT IB Presentation Template_v19</vt:lpstr>
      <vt:lpstr>Worksheet</vt:lpstr>
      <vt:lpstr>PowerPoint Presentation</vt:lpstr>
      <vt:lpstr>AFBI Selected Data      </vt:lpstr>
      <vt:lpstr>AFBI Selected Data      </vt:lpstr>
      <vt:lpstr>AFBI Selected Data      </vt:lpstr>
      <vt:lpstr>AFBI Selected Data      </vt:lpstr>
      <vt:lpstr>AFBI Selected Data      </vt:lpstr>
      <vt:lpstr>AFBI Selected Data      </vt:lpstr>
      <vt:lpstr>AFBI Selected Deposit Data      </vt:lpstr>
      <vt:lpstr>AFBI Share Information</vt:lpstr>
    </vt:vector>
  </TitlesOfParts>
  <Company>PTCP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dc:creator>
  <cp:lastModifiedBy>Brandi Pajot</cp:lastModifiedBy>
  <cp:revision>1537</cp:revision>
  <cp:lastPrinted>2023-07-20T16:53:51Z</cp:lastPrinted>
  <dcterms:created xsi:type="dcterms:W3CDTF">2018-11-05T14:26:41Z</dcterms:created>
  <dcterms:modified xsi:type="dcterms:W3CDTF">2024-01-31T15:13:18Z</dcterms:modified>
</cp:coreProperties>
</file>