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58" r:id="rId6"/>
    <p:sldId id="260" r:id="rId7"/>
    <p:sldId id="286" r:id="rId8"/>
    <p:sldId id="275" r:id="rId9"/>
    <p:sldId id="273" r:id="rId10"/>
    <p:sldId id="287" r:id="rId11"/>
    <p:sldId id="288" r:id="rId12"/>
    <p:sldId id="302" r:id="rId13"/>
    <p:sldId id="271" r:id="rId14"/>
    <p:sldId id="300" r:id="rId15"/>
    <p:sldId id="301" r:id="rId16"/>
    <p:sldId id="296" r:id="rId17"/>
    <p:sldId id="297" r:id="rId18"/>
    <p:sldId id="280" r:id="rId19"/>
    <p:sldId id="279" r:id="rId20"/>
    <p:sldId id="284" r:id="rId21"/>
    <p:sldId id="303" r:id="rId22"/>
    <p:sldId id="304" r:id="rId23"/>
    <p:sldId id="290" r:id="rId24"/>
    <p:sldId id="292" r:id="rId25"/>
  </p:sldIdLst>
  <p:sldSz cx="9144000" cy="6858000" type="screen4x3"/>
  <p:notesSz cx="7008813" cy="9294813"/>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4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4689"/>
    <a:srgbClr val="D9D9D6"/>
    <a:srgbClr val="89ABE3"/>
    <a:srgbClr val="9ABBE8"/>
    <a:srgbClr val="EAB917"/>
    <a:srgbClr val="6ABA89"/>
    <a:srgbClr val="00468B"/>
    <a:srgbClr val="7F7F7F"/>
    <a:srgbClr val="CC6A2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5" autoAdjust="0"/>
    <p:restoredTop sz="94660"/>
  </p:normalViewPr>
  <p:slideViewPr>
    <p:cSldViewPr snapToGrid="0" snapToObjects="1">
      <p:cViewPr varScale="1">
        <p:scale>
          <a:sx n="108" d="100"/>
          <a:sy n="108" d="100"/>
        </p:scale>
        <p:origin x="1788" y="102"/>
      </p:cViewPr>
      <p:guideLst>
        <p:guide orient="horz" pos="20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9" tIns="46580" rIns="93159" bIns="46580" rtlCol="0"/>
          <a:lstStyle>
            <a:lvl1pPr algn="l" eaLnBrk="0" hangingPunct="0">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039" y="0"/>
            <a:ext cx="3037152" cy="464741"/>
          </a:xfrm>
          <a:prstGeom prst="rect">
            <a:avLst/>
          </a:prstGeom>
        </p:spPr>
        <p:txBody>
          <a:bodyPr vert="horz" wrap="square" lIns="93159" tIns="46580" rIns="93159" bIns="46580" numCol="1" anchor="t" anchorCtr="0" compatLnSpc="1">
            <a:prstTxWarp prst="textNoShape">
              <a:avLst/>
            </a:prstTxWarp>
          </a:bodyPr>
          <a:lstStyle>
            <a:lvl1pPr algn="r" eaLnBrk="0" hangingPunct="0">
              <a:defRPr sz="1200"/>
            </a:lvl1pPr>
          </a:lstStyle>
          <a:p>
            <a:pPr>
              <a:defRPr/>
            </a:pPr>
            <a:fld id="{949EAE39-9C37-4EC4-BC54-DD74435EE23B}" type="datetimeFigureOut">
              <a:rPr lang="en-US" altLang="en-US"/>
              <a:pPr>
                <a:defRPr/>
              </a:pPr>
              <a:t>04/15/2024</a:t>
            </a:fld>
            <a:endParaRPr lang="en-US" altLang="en-US" dirty="0"/>
          </a:p>
        </p:txBody>
      </p:sp>
      <p:sp>
        <p:nvSpPr>
          <p:cNvPr id="4" name="Footer Placeholder 3"/>
          <p:cNvSpPr>
            <a:spLocks noGrp="1"/>
          </p:cNvSpPr>
          <p:nvPr>
            <p:ph type="ftr" sz="quarter" idx="2"/>
          </p:nvPr>
        </p:nvSpPr>
        <p:spPr>
          <a:xfrm>
            <a:off x="0" y="8828459"/>
            <a:ext cx="3037152" cy="464741"/>
          </a:xfrm>
          <a:prstGeom prst="rect">
            <a:avLst/>
          </a:prstGeom>
        </p:spPr>
        <p:txBody>
          <a:bodyPr vert="horz" lIns="93159" tIns="46580" rIns="93159" bIns="46580" rtlCol="0" anchor="b"/>
          <a:lstStyle>
            <a:lvl1pPr algn="l" eaLnBrk="0" hangingPunct="0">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039" y="8828459"/>
            <a:ext cx="3037152" cy="464741"/>
          </a:xfrm>
          <a:prstGeom prst="rect">
            <a:avLst/>
          </a:prstGeom>
        </p:spPr>
        <p:txBody>
          <a:bodyPr vert="horz" wrap="square" lIns="93159" tIns="46580" rIns="93159" bIns="46580" numCol="1" anchor="b" anchorCtr="0" compatLnSpc="1">
            <a:prstTxWarp prst="textNoShape">
              <a:avLst/>
            </a:prstTxWarp>
          </a:bodyPr>
          <a:lstStyle>
            <a:lvl1pPr algn="r" eaLnBrk="0" hangingPunct="0">
              <a:defRPr sz="1200"/>
            </a:lvl1pPr>
          </a:lstStyle>
          <a:p>
            <a:pPr>
              <a:defRPr/>
            </a:pPr>
            <a:fld id="{048CF065-2207-45A0-B2D2-3DDCD1E257AF}" type="slidenum">
              <a:rPr lang="en-US" altLang="en-US"/>
              <a:pPr>
                <a:defRPr/>
              </a:pPr>
              <a:t>‹#›</a:t>
            </a:fld>
            <a:endParaRPr lang="en-US" altLang="en-US" dirty="0"/>
          </a:p>
        </p:txBody>
      </p:sp>
    </p:spTree>
    <p:extLst>
      <p:ext uri="{BB962C8B-B14F-4D97-AF65-F5344CB8AC3E}">
        <p14:creationId xmlns:p14="http://schemas.microsoft.com/office/powerpoint/2010/main" val="381096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5"/>
          </a:xfrm>
          <a:prstGeom prst="rect">
            <a:avLst/>
          </a:prstGeom>
        </p:spPr>
        <p:txBody>
          <a:bodyPr vert="horz" lIns="93159" tIns="46580" rIns="93159" bIns="46580" rtlCol="0"/>
          <a:lstStyle>
            <a:lvl1pPr algn="l" eaLnBrk="0" hangingPunct="0">
              <a:defRPr sz="1200">
                <a:latin typeface="Calibri" panose="020F050202020403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970039" y="0"/>
            <a:ext cx="3037152" cy="466355"/>
          </a:xfrm>
          <a:prstGeom prst="rect">
            <a:avLst/>
          </a:prstGeom>
        </p:spPr>
        <p:txBody>
          <a:bodyPr vert="horz" wrap="square" lIns="93159" tIns="46580" rIns="93159" bIns="46580" numCol="1" anchor="t" anchorCtr="0" compatLnSpc="1">
            <a:prstTxWarp prst="textNoShape">
              <a:avLst/>
            </a:prstTxWarp>
          </a:bodyPr>
          <a:lstStyle>
            <a:lvl1pPr algn="r" eaLnBrk="0" hangingPunct="0">
              <a:defRPr sz="1200"/>
            </a:lvl1pPr>
          </a:lstStyle>
          <a:p>
            <a:pPr>
              <a:defRPr/>
            </a:pPr>
            <a:fld id="{B5DE3F4A-B3B7-4AD2-AED7-F8F3E2827E24}" type="datetimeFigureOut">
              <a:rPr lang="en-US" altLang="en-US"/>
              <a:pPr>
                <a:defRPr/>
              </a:pPr>
              <a:t>04/15/2024</a:t>
            </a:fld>
            <a:endParaRPr lang="en-US"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9" tIns="46580" rIns="93159" bIns="46580" rtlCol="0" anchor="ctr"/>
          <a:lstStyle/>
          <a:p>
            <a:pPr lvl="0"/>
            <a:endParaRPr lang="en-US" noProof="0" dirty="0"/>
          </a:p>
        </p:txBody>
      </p:sp>
      <p:sp>
        <p:nvSpPr>
          <p:cNvPr id="5" name="Notes Placeholder 4"/>
          <p:cNvSpPr>
            <a:spLocks noGrp="1"/>
          </p:cNvSpPr>
          <p:nvPr>
            <p:ph type="body" sz="quarter" idx="3"/>
          </p:nvPr>
        </p:nvSpPr>
        <p:spPr>
          <a:xfrm>
            <a:off x="700882" y="4473129"/>
            <a:ext cx="5607050" cy="3659833"/>
          </a:xfrm>
          <a:prstGeom prst="rect">
            <a:avLst/>
          </a:prstGeom>
        </p:spPr>
        <p:txBody>
          <a:bodyPr vert="horz" lIns="93159" tIns="46580" rIns="93159" bIns="4658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8460"/>
            <a:ext cx="3037152" cy="466354"/>
          </a:xfrm>
          <a:prstGeom prst="rect">
            <a:avLst/>
          </a:prstGeom>
        </p:spPr>
        <p:txBody>
          <a:bodyPr vert="horz" lIns="93159" tIns="46580" rIns="93159" bIns="46580" rtlCol="0" anchor="b"/>
          <a:lstStyle>
            <a:lvl1pPr algn="l" eaLnBrk="0" hangingPunct="0">
              <a:defRPr sz="1200">
                <a:latin typeface="Calibri" panose="020F050202020403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039" y="8828460"/>
            <a:ext cx="3037152" cy="466354"/>
          </a:xfrm>
          <a:prstGeom prst="rect">
            <a:avLst/>
          </a:prstGeom>
        </p:spPr>
        <p:txBody>
          <a:bodyPr vert="horz" wrap="square" lIns="93159" tIns="46580" rIns="93159" bIns="46580" numCol="1" anchor="b" anchorCtr="0" compatLnSpc="1">
            <a:prstTxWarp prst="textNoShape">
              <a:avLst/>
            </a:prstTxWarp>
          </a:bodyPr>
          <a:lstStyle>
            <a:lvl1pPr algn="r" eaLnBrk="0" hangingPunct="0">
              <a:defRPr sz="1200"/>
            </a:lvl1pPr>
          </a:lstStyle>
          <a:p>
            <a:pPr>
              <a:defRPr/>
            </a:pPr>
            <a:fld id="{0BE2C08F-F552-4DAA-820B-68AC00E611F1}" type="slidenum">
              <a:rPr lang="en-US" altLang="en-US"/>
              <a:pPr>
                <a:defRPr/>
              </a:pPr>
              <a:t>‹#›</a:t>
            </a:fld>
            <a:endParaRPr lang="en-US" altLang="en-US" dirty="0"/>
          </a:p>
        </p:txBody>
      </p:sp>
    </p:spTree>
    <p:extLst>
      <p:ext uri="{BB962C8B-B14F-4D97-AF65-F5344CB8AC3E}">
        <p14:creationId xmlns:p14="http://schemas.microsoft.com/office/powerpoint/2010/main" val="29742352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E2C08F-F552-4DAA-820B-68AC00E611F1}" type="slidenum">
              <a:rPr lang="en-US" altLang="en-US" smtClean="0"/>
              <a:pPr>
                <a:defRPr/>
              </a:pPr>
              <a:t>3</a:t>
            </a:fld>
            <a:endParaRPr lang="en-US" altLang="en-US" dirty="0"/>
          </a:p>
        </p:txBody>
      </p:sp>
    </p:spTree>
    <p:extLst>
      <p:ext uri="{BB962C8B-B14F-4D97-AF65-F5344CB8AC3E}">
        <p14:creationId xmlns:p14="http://schemas.microsoft.com/office/powerpoint/2010/main" val="11950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E2C08F-F552-4DAA-820B-68AC00E611F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9502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E2C08F-F552-4DAA-820B-68AC00E611F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8441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E2C08F-F552-4DAA-820B-68AC00E611F1}" type="slidenum">
              <a:rPr lang="en-US" altLang="en-US" smtClean="0"/>
              <a:pPr>
                <a:defRPr/>
              </a:pPr>
              <a:t>10</a:t>
            </a:fld>
            <a:endParaRPr lang="en-US" altLang="en-US" dirty="0"/>
          </a:p>
        </p:txBody>
      </p:sp>
    </p:spTree>
    <p:extLst>
      <p:ext uri="{BB962C8B-B14F-4D97-AF65-F5344CB8AC3E}">
        <p14:creationId xmlns:p14="http://schemas.microsoft.com/office/powerpoint/2010/main" val="347916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E2C08F-F552-4DAA-820B-68AC00E611F1}" type="slidenum">
              <a:rPr lang="en-US" altLang="en-US" smtClean="0"/>
              <a:pPr>
                <a:defRPr/>
              </a:pPr>
              <a:t>11</a:t>
            </a:fld>
            <a:endParaRPr lang="en-US" altLang="en-US" dirty="0"/>
          </a:p>
        </p:txBody>
      </p:sp>
    </p:spTree>
    <p:extLst>
      <p:ext uri="{BB962C8B-B14F-4D97-AF65-F5344CB8AC3E}">
        <p14:creationId xmlns:p14="http://schemas.microsoft.com/office/powerpoint/2010/main" val="58403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E2C08F-F552-4DAA-820B-68AC00E611F1}" type="slidenum">
              <a:rPr lang="en-US" altLang="en-US" smtClean="0"/>
              <a:pPr>
                <a:defRPr/>
              </a:pPr>
              <a:t>12</a:t>
            </a:fld>
            <a:endParaRPr lang="en-US" altLang="en-US" dirty="0"/>
          </a:p>
        </p:txBody>
      </p:sp>
    </p:spTree>
    <p:extLst>
      <p:ext uri="{BB962C8B-B14F-4D97-AF65-F5344CB8AC3E}">
        <p14:creationId xmlns:p14="http://schemas.microsoft.com/office/powerpoint/2010/main" val="168820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E2C08F-F552-4DAA-820B-68AC00E611F1}" type="slidenum">
              <a:rPr lang="en-US" altLang="en-US" smtClean="0"/>
              <a:pPr>
                <a:defRPr/>
              </a:pPr>
              <a:t>13</a:t>
            </a:fld>
            <a:endParaRPr lang="en-US" altLang="en-US" dirty="0"/>
          </a:p>
        </p:txBody>
      </p:sp>
    </p:spTree>
    <p:extLst>
      <p:ext uri="{BB962C8B-B14F-4D97-AF65-F5344CB8AC3E}">
        <p14:creationId xmlns:p14="http://schemas.microsoft.com/office/powerpoint/2010/main" val="2753708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nal 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119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584828"/>
            <a:ext cx="9144000" cy="1273175"/>
          </a:xfrm>
          <a:prstGeom prst="rect">
            <a:avLst/>
          </a:prstGeom>
          <a:solidFill>
            <a:srgbClr val="00468B">
              <a:alpha val="5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59995" y="5643563"/>
            <a:ext cx="1621631"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a:stretch>
            <a:fillRect/>
          </a:stretch>
        </p:blipFill>
        <p:spPr>
          <a:xfrm>
            <a:off x="0" y="2335943"/>
            <a:ext cx="9144000" cy="2088839"/>
          </a:xfrm>
          <a:prstGeom prst="rect">
            <a:avLst/>
          </a:prstGeom>
        </p:spPr>
      </p:pic>
      <p:sp>
        <p:nvSpPr>
          <p:cNvPr id="7" name="Rectangle 6"/>
          <p:cNvSpPr/>
          <p:nvPr userDrawn="1"/>
        </p:nvSpPr>
        <p:spPr>
          <a:xfrm>
            <a:off x="0" y="6334128"/>
            <a:ext cx="9144000" cy="523875"/>
          </a:xfrm>
          <a:prstGeom prst="rect">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ctrTitle"/>
          </p:nvPr>
        </p:nvSpPr>
        <p:spPr>
          <a:xfrm>
            <a:off x="0" y="2343573"/>
            <a:ext cx="9144000" cy="1054630"/>
          </a:xfrm>
          <a:prstGeom prst="rect">
            <a:avLst/>
          </a:prstGeom>
        </p:spPr>
        <p:txBody>
          <a:bodyPr anchor="b"/>
          <a:lstStyle>
            <a:lvl1pPr algn="ctr">
              <a:defRPr sz="4500" b="1" i="0" spc="-113">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 y="3490278"/>
            <a:ext cx="9145232" cy="899406"/>
          </a:xfrm>
          <a:prstGeom prst="rect">
            <a:avLst/>
          </a:prstGeom>
        </p:spPr>
        <p:txBody>
          <a:bodyPr/>
          <a:lstStyle>
            <a:lvl1pPr marL="0" indent="0" algn="ctr">
              <a:buNone/>
              <a:defRPr sz="1800">
                <a:solidFill>
                  <a:schemeClr val="bg1"/>
                </a:solidFill>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ext Placeholder 2"/>
          <p:cNvSpPr>
            <a:spLocks noGrp="1"/>
          </p:cNvSpPr>
          <p:nvPr>
            <p:ph type="body" sz="quarter" idx="10" hasCustomPrompt="1"/>
          </p:nvPr>
        </p:nvSpPr>
        <p:spPr>
          <a:xfrm>
            <a:off x="-636" y="6445408"/>
            <a:ext cx="9144636" cy="412595"/>
          </a:xfrm>
          <a:prstGeom prst="rect">
            <a:avLst/>
          </a:prstGeom>
        </p:spPr>
        <p:txBody>
          <a:bodyPr/>
          <a:lstStyle>
            <a:lvl1pPr marL="0" indent="0" algn="ctr">
              <a:buNone/>
              <a:defRPr sz="1200" baseline="0">
                <a:solidFill>
                  <a:schemeClr val="bg1"/>
                </a:solidFill>
                <a:latin typeface="Segoe UI" panose="020B0502040204020203" pitchFamily="34" charset="0"/>
                <a:cs typeface="Segoe UI" panose="020B0502040204020203" pitchFamily="34" charset="0"/>
              </a:defRPr>
            </a:lvl1pPr>
          </a:lstStyle>
          <a:p>
            <a:pPr lvl="0"/>
            <a:r>
              <a:rPr lang="en-US" dirty="0"/>
              <a:t>[Enter Date]</a:t>
            </a:r>
          </a:p>
        </p:txBody>
      </p:sp>
    </p:spTree>
    <p:extLst>
      <p:ext uri="{BB962C8B-B14F-4D97-AF65-F5344CB8AC3E}">
        <p14:creationId xmlns:p14="http://schemas.microsoft.com/office/powerpoint/2010/main" val="228639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Rectangle 6"/>
          <p:cNvSpPr/>
          <p:nvPr userDrawn="1"/>
        </p:nvSpPr>
        <p:spPr>
          <a:xfrm>
            <a:off x="0" y="6334128"/>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9"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80975" y="6372228"/>
            <a:ext cx="1162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628650" y="738130"/>
            <a:ext cx="7886700" cy="952558"/>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4"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46291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167D8AF4-889E-4980-9AF2-888C9ED1CA38}" type="slidenum">
              <a:rPr lang="en-US" altLang="en-US" smtClean="0"/>
              <a:pPr>
                <a:defRPr/>
              </a:pPr>
              <a:t>‹#›</a:t>
            </a:fld>
            <a:endParaRPr lang="en-US" altLang="en-US" dirty="0"/>
          </a:p>
        </p:txBody>
      </p:sp>
    </p:spTree>
    <p:extLst>
      <p:ext uri="{BB962C8B-B14F-4D97-AF65-F5344CB8AC3E}">
        <p14:creationId xmlns:p14="http://schemas.microsoft.com/office/powerpoint/2010/main" val="102060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5" name="Rectangle 4"/>
          <p:cNvSpPr/>
          <p:nvPr userDrawn="1"/>
        </p:nvSpPr>
        <p:spPr>
          <a:xfrm>
            <a:off x="-4763"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6" name="Rectangle 5"/>
          <p:cNvSpPr/>
          <p:nvPr userDrawn="1"/>
        </p:nvSpPr>
        <p:spPr>
          <a:xfrm>
            <a:off x="0" y="6334128"/>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8"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063" y="642658"/>
            <a:ext cx="6873317" cy="1325563"/>
          </a:xfrm>
          <a:prstGeom prst="rect">
            <a:avLst/>
          </a:prstGeom>
        </p:spPr>
        <p:txBody>
          <a:bodyPr anchor="ctr"/>
          <a:lstStyle>
            <a:lvl1pPr>
              <a:defRPr sz="3600" b="1"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611062" y="1969129"/>
            <a:ext cx="2884040" cy="3492500"/>
          </a:xfrm>
          <a:prstGeom prst="rect">
            <a:avLst/>
          </a:prstGeom>
        </p:spPr>
        <p:txBody>
          <a:bodyPr vert="horz"/>
          <a:lstStyle>
            <a:lvl1pPr marL="0" indent="0" algn="l">
              <a:lnSpc>
                <a:spcPct val="150000"/>
              </a:lnSpc>
              <a:buFontTx/>
              <a:buNone/>
              <a:defRPr sz="1350">
                <a:solidFill>
                  <a:srgbClr val="263B80"/>
                </a:solidFill>
                <a:latin typeface="Segoe UI" panose="020B0502040204020203" pitchFamily="34" charset="0"/>
                <a:cs typeface="Segoe UI" panose="020B0502040204020203" pitchFamily="34" charset="0"/>
              </a:defRPr>
            </a:lvl1pPr>
            <a:lvl2pPr marL="3429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2pPr>
            <a:lvl3pPr marL="6858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3pPr>
            <a:lvl4pPr marL="10287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4pPr>
            <a:lvl5pPr marL="13716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5"/>
          </p:nvPr>
        </p:nvSpPr>
        <p:spPr>
          <a:xfrm>
            <a:off x="3552941" y="1968221"/>
            <a:ext cx="4547261" cy="3713751"/>
          </a:xfrm>
          <a:prstGeom prst="rect">
            <a:avLst/>
          </a:prstGeom>
        </p:spPr>
        <p:txBody>
          <a:bodyPr vert="horz"/>
          <a:lstStyle/>
          <a:p>
            <a:pPr lvl="0"/>
            <a:r>
              <a:rPr lang="en-US" noProof="0" dirty="0"/>
              <a:t>Click icon to add chart</a:t>
            </a:r>
          </a:p>
        </p:txBody>
      </p:sp>
      <p:sp>
        <p:nvSpPr>
          <p:cNvPr id="9" name="Slide Number Placeholder 5"/>
          <p:cNvSpPr>
            <a:spLocks noGrp="1"/>
          </p:cNvSpPr>
          <p:nvPr>
            <p:ph type="sldNum" sz="quarter" idx="16"/>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1121E64A-467E-4F13-B1A9-9E18F1FB7E3A}" type="slidenum">
              <a:rPr lang="en-US" altLang="en-US" smtClean="0"/>
              <a:pPr>
                <a:defRPr/>
              </a:pPr>
              <a:t>‹#›</a:t>
            </a:fld>
            <a:endParaRPr lang="en-US" altLang="en-US" dirty="0"/>
          </a:p>
        </p:txBody>
      </p:sp>
    </p:spTree>
    <p:extLst>
      <p:ext uri="{BB962C8B-B14F-4D97-AF65-F5344CB8AC3E}">
        <p14:creationId xmlns:p14="http://schemas.microsoft.com/office/powerpoint/2010/main" val="43937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10" name="Rectangle 9"/>
          <p:cNvSpPr/>
          <p:nvPr userDrawn="1"/>
        </p:nvSpPr>
        <p:spPr>
          <a:xfrm>
            <a:off x="3034904" y="2405063"/>
            <a:ext cx="3067050" cy="3929062"/>
          </a:xfrm>
          <a:prstGeom prst="rect">
            <a:avLst/>
          </a:prstGeom>
          <a:solidFill>
            <a:srgbClr val="004689"/>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userDrawn="1"/>
        </p:nvSpPr>
        <p:spPr>
          <a:xfrm>
            <a:off x="1" y="2405063"/>
            <a:ext cx="3034904" cy="3929062"/>
          </a:xfrm>
          <a:prstGeom prst="rect">
            <a:avLst/>
          </a:prstGeom>
          <a:solidFill>
            <a:srgbClr val="9ABBE8"/>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2" name="Rectangle 11"/>
          <p:cNvSpPr/>
          <p:nvPr userDrawn="1"/>
        </p:nvSpPr>
        <p:spPr>
          <a:xfrm>
            <a:off x="6101954" y="2405063"/>
            <a:ext cx="3042047" cy="3929062"/>
          </a:xfrm>
          <a:prstGeom prst="rect">
            <a:avLst/>
          </a:prstGeom>
          <a:solidFill>
            <a:schemeClr val="bg1">
              <a:lumMod val="85000"/>
            </a:schemeClr>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4"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728" y="642939"/>
            <a:ext cx="7886700" cy="840422"/>
          </a:xfrm>
          <a:prstGeom prst="rect">
            <a:avLst/>
          </a:prstGeom>
        </p:spPr>
        <p:txBody>
          <a:bodyPr anchor="t"/>
          <a:lstStyle>
            <a:lvl1pPr>
              <a:defRPr sz="3600" b="1" i="0">
                <a:solidFill>
                  <a:srgbClr val="00468B"/>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79108" y="1310641"/>
            <a:ext cx="7886700" cy="812799"/>
          </a:xfrm>
          <a:prstGeom prst="rect">
            <a:avLst/>
          </a:prstGeom>
        </p:spPr>
        <p:txBody>
          <a:bodyPr/>
          <a:lstStyle>
            <a:lvl1pPr marL="0" indent="0">
              <a:lnSpc>
                <a:spcPct val="100000"/>
              </a:lnSpc>
              <a:buNone/>
              <a:defRPr sz="1350">
                <a:solidFill>
                  <a:srgbClr val="7F7F7F"/>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6" name="Text Placeholder 2"/>
          <p:cNvSpPr>
            <a:spLocks noGrp="1"/>
          </p:cNvSpPr>
          <p:nvPr>
            <p:ph type="body" idx="10"/>
          </p:nvPr>
        </p:nvSpPr>
        <p:spPr>
          <a:xfrm>
            <a:off x="294086" y="3119124"/>
            <a:ext cx="2481263" cy="2834639"/>
          </a:xfrm>
          <a:prstGeom prst="rect">
            <a:avLst/>
          </a:prstGeom>
        </p:spPr>
        <p:txBody>
          <a:bodyPr/>
          <a:lstStyle>
            <a:lvl1pPr marL="0" indent="0">
              <a:lnSpc>
                <a:spcPct val="150000"/>
              </a:lnSpc>
              <a:buNone/>
              <a:defRPr sz="1050">
                <a:solidFill>
                  <a:schemeClr val="tx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1"/>
          </p:nvPr>
        </p:nvSpPr>
        <p:spPr>
          <a:xfrm>
            <a:off x="3281126" y="3119124"/>
            <a:ext cx="2481263" cy="2834639"/>
          </a:xfrm>
          <a:prstGeom prst="rect">
            <a:avLst/>
          </a:prstGeom>
        </p:spPr>
        <p:txBody>
          <a:bodyPr/>
          <a:lstStyle>
            <a:lvl1pPr marL="0" indent="0">
              <a:lnSpc>
                <a:spcPct val="150000"/>
              </a:lnSpc>
              <a:buNone/>
              <a:defRPr sz="1050">
                <a:solidFill>
                  <a:schemeClr val="bg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2"/>
          <p:cNvSpPr>
            <a:spLocks noGrp="1"/>
          </p:cNvSpPr>
          <p:nvPr>
            <p:ph type="body" idx="12"/>
          </p:nvPr>
        </p:nvSpPr>
        <p:spPr>
          <a:xfrm>
            <a:off x="6382466" y="3119124"/>
            <a:ext cx="2481263" cy="2834639"/>
          </a:xfrm>
          <a:prstGeom prst="rect">
            <a:avLst/>
          </a:prstGeom>
        </p:spPr>
        <p:txBody>
          <a:bodyPr/>
          <a:lstStyle>
            <a:lvl1pPr marL="0" indent="0">
              <a:lnSpc>
                <a:spcPct val="150000"/>
              </a:lnSpc>
              <a:buNone/>
              <a:defRPr sz="1050">
                <a:solidFill>
                  <a:srgbClr val="004689"/>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3"/>
          </p:nvPr>
        </p:nvSpPr>
        <p:spPr>
          <a:xfrm>
            <a:off x="294086" y="2763524"/>
            <a:ext cx="2481263" cy="436879"/>
          </a:xfrm>
          <a:prstGeom prst="rect">
            <a:avLst/>
          </a:prstGeom>
        </p:spPr>
        <p:txBody>
          <a:bodyPr/>
          <a:lstStyle>
            <a:lvl1pPr marL="0" indent="0">
              <a:lnSpc>
                <a:spcPct val="150000"/>
              </a:lnSpc>
              <a:buNone/>
              <a:defRPr sz="1050" b="1">
                <a:solidFill>
                  <a:schemeClr val="tx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2" name="Text Placeholder 2"/>
          <p:cNvSpPr>
            <a:spLocks noGrp="1"/>
          </p:cNvSpPr>
          <p:nvPr>
            <p:ph type="body" idx="15"/>
          </p:nvPr>
        </p:nvSpPr>
        <p:spPr>
          <a:xfrm>
            <a:off x="3280173" y="2763524"/>
            <a:ext cx="2481263" cy="436879"/>
          </a:xfrm>
          <a:prstGeom prst="rect">
            <a:avLst/>
          </a:prstGeom>
        </p:spPr>
        <p:txBody>
          <a:bodyPr/>
          <a:lstStyle>
            <a:lvl1pPr marL="0" indent="0">
              <a:lnSpc>
                <a:spcPct val="150000"/>
              </a:lnSpc>
              <a:buNone/>
              <a:defRPr sz="1050" b="1">
                <a:solidFill>
                  <a:schemeClr val="bg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3" name="Text Placeholder 2"/>
          <p:cNvSpPr>
            <a:spLocks noGrp="1"/>
          </p:cNvSpPr>
          <p:nvPr>
            <p:ph type="body" idx="16"/>
          </p:nvPr>
        </p:nvSpPr>
        <p:spPr>
          <a:xfrm>
            <a:off x="6382466" y="2763524"/>
            <a:ext cx="2481263" cy="436879"/>
          </a:xfrm>
          <a:prstGeom prst="rect">
            <a:avLst/>
          </a:prstGeom>
        </p:spPr>
        <p:txBody>
          <a:bodyPr/>
          <a:lstStyle>
            <a:lvl1pPr marL="0" indent="0">
              <a:lnSpc>
                <a:spcPct val="150000"/>
              </a:lnSpc>
              <a:buNone/>
              <a:defRPr sz="1050" b="1">
                <a:solidFill>
                  <a:srgbClr val="004689"/>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17"/>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25D901F1-8E74-4472-A306-35C613FCA962}" type="slidenum">
              <a:rPr lang="en-US" altLang="en-US" smtClean="0"/>
              <a:pPr>
                <a:defRPr/>
              </a:pPr>
              <a:t>‹#›</a:t>
            </a:fld>
            <a:endParaRPr lang="en-US" altLang="en-US" dirty="0"/>
          </a:p>
        </p:txBody>
      </p:sp>
    </p:spTree>
    <p:extLst>
      <p:ext uri="{BB962C8B-B14F-4D97-AF65-F5344CB8AC3E}">
        <p14:creationId xmlns:p14="http://schemas.microsoft.com/office/powerpoint/2010/main" val="310819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Layout - Bright">
    <p:spTree>
      <p:nvGrpSpPr>
        <p:cNvPr id="1" name=""/>
        <p:cNvGrpSpPr/>
        <p:nvPr/>
      </p:nvGrpSpPr>
      <p:grpSpPr>
        <a:xfrm>
          <a:off x="0" y="0"/>
          <a:ext cx="0" cy="0"/>
          <a:chOff x="0" y="0"/>
          <a:chExt cx="0" cy="0"/>
        </a:xfrm>
      </p:grpSpPr>
      <p:sp>
        <p:nvSpPr>
          <p:cNvPr id="10" name="Rectangle 9"/>
          <p:cNvSpPr/>
          <p:nvPr userDrawn="1"/>
        </p:nvSpPr>
        <p:spPr>
          <a:xfrm>
            <a:off x="3034904" y="2405063"/>
            <a:ext cx="3067050" cy="3929062"/>
          </a:xfrm>
          <a:prstGeom prst="rect">
            <a:avLst/>
          </a:prstGeom>
          <a:solidFill>
            <a:srgbClr val="004689"/>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userDrawn="1"/>
        </p:nvSpPr>
        <p:spPr>
          <a:xfrm>
            <a:off x="1" y="2405063"/>
            <a:ext cx="3034904" cy="3929062"/>
          </a:xfrm>
          <a:prstGeom prst="rect">
            <a:avLst/>
          </a:prstGeom>
          <a:solidFill>
            <a:srgbClr val="6ABA89"/>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2" name="Rectangle 11"/>
          <p:cNvSpPr/>
          <p:nvPr userDrawn="1"/>
        </p:nvSpPr>
        <p:spPr>
          <a:xfrm>
            <a:off x="6101954" y="2405063"/>
            <a:ext cx="3042047" cy="3929062"/>
          </a:xfrm>
          <a:prstGeom prst="rect">
            <a:avLst/>
          </a:prstGeom>
          <a:solidFill>
            <a:srgbClr val="EAB917"/>
          </a:solidFill>
          <a:ln w="762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4"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728" y="642939"/>
            <a:ext cx="7886700" cy="840422"/>
          </a:xfrm>
          <a:prstGeom prst="rect">
            <a:avLst/>
          </a:prstGeom>
        </p:spPr>
        <p:txBody>
          <a:bodyPr anchor="t"/>
          <a:lstStyle>
            <a:lvl1pPr>
              <a:defRPr sz="3600" b="1" i="0">
                <a:solidFill>
                  <a:srgbClr val="00468B"/>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79108" y="1310641"/>
            <a:ext cx="7886700" cy="812799"/>
          </a:xfrm>
          <a:prstGeom prst="rect">
            <a:avLst/>
          </a:prstGeom>
        </p:spPr>
        <p:txBody>
          <a:bodyPr/>
          <a:lstStyle>
            <a:lvl1pPr marL="0" indent="0">
              <a:lnSpc>
                <a:spcPct val="100000"/>
              </a:lnSpc>
              <a:buNone/>
              <a:defRPr sz="1350">
                <a:solidFill>
                  <a:srgbClr val="7F7F7F"/>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6" name="Text Placeholder 2"/>
          <p:cNvSpPr>
            <a:spLocks noGrp="1"/>
          </p:cNvSpPr>
          <p:nvPr>
            <p:ph type="body" idx="10"/>
          </p:nvPr>
        </p:nvSpPr>
        <p:spPr>
          <a:xfrm>
            <a:off x="294086" y="3119124"/>
            <a:ext cx="2481263" cy="2834639"/>
          </a:xfrm>
          <a:prstGeom prst="rect">
            <a:avLst/>
          </a:prstGeom>
        </p:spPr>
        <p:txBody>
          <a:bodyPr/>
          <a:lstStyle>
            <a:lvl1pPr marL="0" indent="0">
              <a:lnSpc>
                <a:spcPct val="150000"/>
              </a:lnSpc>
              <a:buNone/>
              <a:defRPr sz="1050">
                <a:solidFill>
                  <a:schemeClr val="bg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8" name="Text Placeholder 2"/>
          <p:cNvSpPr>
            <a:spLocks noGrp="1"/>
          </p:cNvSpPr>
          <p:nvPr>
            <p:ph type="body" idx="11"/>
          </p:nvPr>
        </p:nvSpPr>
        <p:spPr>
          <a:xfrm>
            <a:off x="3281126" y="3119124"/>
            <a:ext cx="2481263" cy="2834639"/>
          </a:xfrm>
          <a:prstGeom prst="rect">
            <a:avLst/>
          </a:prstGeom>
        </p:spPr>
        <p:txBody>
          <a:bodyPr/>
          <a:lstStyle>
            <a:lvl1pPr marL="0" indent="0">
              <a:lnSpc>
                <a:spcPct val="150000"/>
              </a:lnSpc>
              <a:buNone/>
              <a:defRPr sz="1050">
                <a:solidFill>
                  <a:schemeClr val="bg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2"/>
          <p:cNvSpPr>
            <a:spLocks noGrp="1"/>
          </p:cNvSpPr>
          <p:nvPr>
            <p:ph type="body" idx="12"/>
          </p:nvPr>
        </p:nvSpPr>
        <p:spPr>
          <a:xfrm>
            <a:off x="6382466" y="3119124"/>
            <a:ext cx="2481263" cy="2834639"/>
          </a:xfrm>
          <a:prstGeom prst="rect">
            <a:avLst/>
          </a:prstGeom>
        </p:spPr>
        <p:txBody>
          <a:bodyPr/>
          <a:lstStyle>
            <a:lvl1pPr marL="0" indent="0">
              <a:lnSpc>
                <a:spcPct val="150000"/>
              </a:lnSpc>
              <a:buNone/>
              <a:defRPr sz="1050">
                <a:solidFill>
                  <a:srgbClr val="004689"/>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3"/>
          </p:nvPr>
        </p:nvSpPr>
        <p:spPr>
          <a:xfrm>
            <a:off x="294086" y="2763524"/>
            <a:ext cx="2481263" cy="436879"/>
          </a:xfrm>
          <a:prstGeom prst="rect">
            <a:avLst/>
          </a:prstGeom>
        </p:spPr>
        <p:txBody>
          <a:bodyPr/>
          <a:lstStyle>
            <a:lvl1pPr marL="0" indent="0">
              <a:lnSpc>
                <a:spcPct val="150000"/>
              </a:lnSpc>
              <a:buNone/>
              <a:defRPr sz="1050" b="1">
                <a:solidFill>
                  <a:schemeClr val="bg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2" name="Text Placeholder 2"/>
          <p:cNvSpPr>
            <a:spLocks noGrp="1"/>
          </p:cNvSpPr>
          <p:nvPr>
            <p:ph type="body" idx="15"/>
          </p:nvPr>
        </p:nvSpPr>
        <p:spPr>
          <a:xfrm>
            <a:off x="3280173" y="2763524"/>
            <a:ext cx="2481263" cy="436879"/>
          </a:xfrm>
          <a:prstGeom prst="rect">
            <a:avLst/>
          </a:prstGeom>
        </p:spPr>
        <p:txBody>
          <a:bodyPr/>
          <a:lstStyle>
            <a:lvl1pPr marL="0" indent="0">
              <a:lnSpc>
                <a:spcPct val="150000"/>
              </a:lnSpc>
              <a:buNone/>
              <a:defRPr sz="1050" b="1">
                <a:solidFill>
                  <a:schemeClr val="bg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3" name="Text Placeholder 2"/>
          <p:cNvSpPr>
            <a:spLocks noGrp="1"/>
          </p:cNvSpPr>
          <p:nvPr>
            <p:ph type="body" idx="16"/>
          </p:nvPr>
        </p:nvSpPr>
        <p:spPr>
          <a:xfrm>
            <a:off x="6382466" y="2763524"/>
            <a:ext cx="2481263" cy="436879"/>
          </a:xfrm>
          <a:prstGeom prst="rect">
            <a:avLst/>
          </a:prstGeom>
        </p:spPr>
        <p:txBody>
          <a:bodyPr/>
          <a:lstStyle>
            <a:lvl1pPr marL="0" indent="0">
              <a:lnSpc>
                <a:spcPct val="150000"/>
              </a:lnSpc>
              <a:buNone/>
              <a:defRPr sz="1050" b="1">
                <a:solidFill>
                  <a:srgbClr val="004689"/>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17"/>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28D4CF05-4EC4-4BF5-8B66-3E9A01A31495}" type="slidenum">
              <a:rPr lang="en-US" altLang="en-US" smtClean="0"/>
              <a:pPr>
                <a:defRPr/>
              </a:pPr>
              <a:t>‹#›</a:t>
            </a:fld>
            <a:endParaRPr lang="en-US" altLang="en-US" dirty="0"/>
          </a:p>
        </p:txBody>
      </p:sp>
    </p:spTree>
    <p:extLst>
      <p:ext uri="{BB962C8B-B14F-4D97-AF65-F5344CB8AC3E}">
        <p14:creationId xmlns:p14="http://schemas.microsoft.com/office/powerpoint/2010/main" val="236662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Layout">
    <p:spTree>
      <p:nvGrpSpPr>
        <p:cNvPr id="1" name=""/>
        <p:cNvGrpSpPr/>
        <p:nvPr/>
      </p:nvGrpSpPr>
      <p:grpSpPr>
        <a:xfrm>
          <a:off x="0" y="0"/>
          <a:ext cx="0" cy="0"/>
          <a:chOff x="0" y="0"/>
          <a:chExt cx="0" cy="0"/>
        </a:xfrm>
      </p:grpSpPr>
      <p:sp>
        <p:nvSpPr>
          <p:cNvPr id="5" name="Rectangle 4"/>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6" name="Rectangle 5"/>
          <p:cNvSpPr/>
          <p:nvPr userDrawn="1"/>
        </p:nvSpPr>
        <p:spPr>
          <a:xfrm>
            <a:off x="0" y="6334128"/>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8"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80975" y="6372228"/>
            <a:ext cx="1162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3871" y="578488"/>
            <a:ext cx="3158735" cy="2194559"/>
          </a:xfrm>
          <a:prstGeom prst="rect">
            <a:avLst/>
          </a:prstGeom>
        </p:spPr>
        <p:txBody>
          <a:bodyPr/>
          <a:lstStyle>
            <a:lvl1pPr>
              <a:lnSpc>
                <a:spcPct val="100000"/>
              </a:lnSpc>
              <a:defRPr sz="3600" b="1" i="0">
                <a:solidFill>
                  <a:srgbClr val="00468B"/>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8"/>
          <p:cNvSpPr>
            <a:spLocks noGrp="1"/>
          </p:cNvSpPr>
          <p:nvPr>
            <p:ph type="body" sz="quarter" idx="13"/>
          </p:nvPr>
        </p:nvSpPr>
        <p:spPr>
          <a:xfrm>
            <a:off x="3956924" y="598829"/>
            <a:ext cx="4699397" cy="5364162"/>
          </a:xfrm>
          <a:prstGeom prst="rect">
            <a:avLst/>
          </a:prstGeom>
        </p:spPr>
        <p:txBody>
          <a:bodyPr vert="horz"/>
          <a:lstStyle>
            <a:lvl1pPr marL="0" indent="0">
              <a:lnSpc>
                <a:spcPct val="150000"/>
              </a:lnSpc>
              <a:buNone/>
              <a:defRPr sz="1050">
                <a:solidFill>
                  <a:srgbClr val="7F7F7F"/>
                </a:solidFill>
                <a:latin typeface="Segoe UI" panose="020B0502040204020203" pitchFamily="34" charset="0"/>
                <a:cs typeface="Segoe UI" panose="020B0502040204020203" pitchFamily="34" charset="0"/>
              </a:defRPr>
            </a:lvl1pPr>
            <a:lvl2pPr marL="342900" indent="0">
              <a:lnSpc>
                <a:spcPct val="150000"/>
              </a:lnSpc>
              <a:buNone/>
              <a:defRPr sz="1050">
                <a:solidFill>
                  <a:srgbClr val="7F7F7F"/>
                </a:solidFill>
                <a:latin typeface="Open Sans"/>
                <a:cs typeface="Open Sans"/>
              </a:defRPr>
            </a:lvl2pPr>
            <a:lvl3pPr marL="685800" indent="0">
              <a:lnSpc>
                <a:spcPct val="150000"/>
              </a:lnSpc>
              <a:buNone/>
              <a:defRPr sz="1050">
                <a:solidFill>
                  <a:srgbClr val="7F7F7F"/>
                </a:solidFill>
                <a:latin typeface="Open Sans"/>
                <a:cs typeface="Open Sans"/>
              </a:defRPr>
            </a:lvl3pPr>
            <a:lvl4pPr marL="1028700" indent="0">
              <a:lnSpc>
                <a:spcPct val="150000"/>
              </a:lnSpc>
              <a:buNone/>
              <a:defRPr sz="1050">
                <a:solidFill>
                  <a:srgbClr val="7F7F7F"/>
                </a:solidFill>
                <a:latin typeface="Open Sans"/>
                <a:cs typeface="Open Sans"/>
              </a:defRPr>
            </a:lvl4pPr>
            <a:lvl5pPr marL="1371600" indent="0">
              <a:lnSpc>
                <a:spcPct val="150000"/>
              </a:lnSpc>
              <a:buNone/>
              <a:defRPr sz="1050">
                <a:solidFill>
                  <a:srgbClr val="7F7F7F"/>
                </a:solidFill>
                <a:latin typeface="Open Sans"/>
                <a:cs typeface="Open Sans"/>
              </a:defRPr>
            </a:lvl5pPr>
          </a:lstStyle>
          <a:p>
            <a:pPr lvl="0"/>
            <a:r>
              <a:rPr lang="en-US" dirty="0"/>
              <a:t>Click to edit Master text styles</a:t>
            </a:r>
          </a:p>
        </p:txBody>
      </p:sp>
      <p:sp>
        <p:nvSpPr>
          <p:cNvPr id="13" name="Text Placeholder 2"/>
          <p:cNvSpPr>
            <a:spLocks noGrp="1"/>
          </p:cNvSpPr>
          <p:nvPr>
            <p:ph type="body" idx="10"/>
          </p:nvPr>
        </p:nvSpPr>
        <p:spPr>
          <a:xfrm>
            <a:off x="478080" y="2766377"/>
            <a:ext cx="3164527" cy="2834639"/>
          </a:xfrm>
          <a:prstGeom prst="rect">
            <a:avLst/>
          </a:prstGeom>
        </p:spPr>
        <p:txBody>
          <a:bodyPr/>
          <a:lstStyle>
            <a:lvl1pPr marL="0" indent="0">
              <a:lnSpc>
                <a:spcPct val="100000"/>
              </a:lnSpc>
              <a:buNone/>
              <a:defRPr sz="1200" b="1">
                <a:solidFill>
                  <a:srgbClr val="00468B"/>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Slide Number Placeholder 5"/>
          <p:cNvSpPr>
            <a:spLocks noGrp="1"/>
          </p:cNvSpPr>
          <p:nvPr>
            <p:ph type="sldNum" sz="quarter" idx="14"/>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C87C9E01-8C15-456A-9336-4A2DA08CB2BB}" type="slidenum">
              <a:rPr lang="en-US" altLang="en-US" smtClean="0"/>
              <a:pPr>
                <a:defRPr/>
              </a:pPr>
              <a:t>‹#›</a:t>
            </a:fld>
            <a:endParaRPr lang="en-US" altLang="en-US" dirty="0"/>
          </a:p>
        </p:txBody>
      </p:sp>
    </p:spTree>
    <p:extLst>
      <p:ext uri="{BB962C8B-B14F-4D97-AF65-F5344CB8AC3E}">
        <p14:creationId xmlns:p14="http://schemas.microsoft.com/office/powerpoint/2010/main" val="609388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6" name="Rectangle 5"/>
          <p:cNvSpPr/>
          <p:nvPr userDrawn="1"/>
        </p:nvSpPr>
        <p:spPr>
          <a:xfrm>
            <a:off x="0" y="6334128"/>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8"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icture Placeholder 17"/>
          <p:cNvSpPr>
            <a:spLocks noGrp="1"/>
          </p:cNvSpPr>
          <p:nvPr>
            <p:ph type="pic" sz="quarter" idx="15"/>
          </p:nvPr>
        </p:nvSpPr>
        <p:spPr>
          <a:xfrm>
            <a:off x="2" y="3"/>
            <a:ext cx="3270647" cy="6334125"/>
          </a:xfrm>
          <a:prstGeom prst="rect">
            <a:avLst/>
          </a:prstGeom>
        </p:spPr>
        <p:txBody>
          <a:bodyPr vert="horz"/>
          <a:lstStyle/>
          <a:p>
            <a:pPr lvl="0"/>
            <a:r>
              <a:rPr lang="en-US" noProof="0" dirty="0"/>
              <a:t>Drag picture to placeholder or click icon to add</a:t>
            </a:r>
          </a:p>
        </p:txBody>
      </p:sp>
      <p:sp>
        <p:nvSpPr>
          <p:cNvPr id="4" name="Content Placeholder 3"/>
          <p:cNvSpPr>
            <a:spLocks noGrp="1"/>
          </p:cNvSpPr>
          <p:nvPr>
            <p:ph sz="half" idx="2"/>
          </p:nvPr>
        </p:nvSpPr>
        <p:spPr>
          <a:xfrm>
            <a:off x="3506392" y="1113157"/>
            <a:ext cx="5348049" cy="697617"/>
          </a:xfrm>
          <a:prstGeom prst="rect">
            <a:avLst/>
          </a:prstGeom>
        </p:spPr>
        <p:txBody>
          <a:bodyPr/>
          <a:lstStyle>
            <a:lvl1pPr marL="0" indent="0" algn="l">
              <a:lnSpc>
                <a:spcPct val="50000"/>
              </a:lnSpc>
              <a:spcAft>
                <a:spcPts val="900"/>
              </a:spcAft>
              <a:buNone/>
              <a:defRPr sz="3600" b="1">
                <a:solidFill>
                  <a:srgbClr val="00468B"/>
                </a:solidFill>
                <a:latin typeface="Segoe UI" panose="020B0502040204020203" pitchFamily="34" charset="0"/>
                <a:cs typeface="Segoe UI" panose="020B0502040204020203" pitchFamily="34" charset="0"/>
              </a:defRPr>
            </a:lvl1pPr>
            <a:lvl2pPr marL="342900" indent="0" algn="l">
              <a:lnSpc>
                <a:spcPct val="100000"/>
              </a:lnSpc>
              <a:buNone/>
              <a:defRPr sz="1200" b="1">
                <a:solidFill>
                  <a:srgbClr val="00468B"/>
                </a:solidFill>
                <a:latin typeface="Open Sans"/>
                <a:cs typeface="Open Sans"/>
              </a:defRPr>
            </a:lvl2pPr>
            <a:lvl3pPr marL="685800" indent="0" algn="l">
              <a:lnSpc>
                <a:spcPct val="150000"/>
              </a:lnSpc>
              <a:buNone/>
              <a:defRPr sz="1050">
                <a:solidFill>
                  <a:srgbClr val="7F7F7F"/>
                </a:solidFill>
                <a:latin typeface="Open Sans"/>
                <a:cs typeface="Open Sans"/>
              </a:defRPr>
            </a:lvl3pPr>
          </a:lstStyle>
          <a:p>
            <a:pPr lvl="0"/>
            <a:r>
              <a:rPr lang="en-US" dirty="0"/>
              <a:t>Click to edit Master text styles</a:t>
            </a:r>
          </a:p>
        </p:txBody>
      </p:sp>
      <p:sp>
        <p:nvSpPr>
          <p:cNvPr id="9" name="Text Placeholder 8"/>
          <p:cNvSpPr>
            <a:spLocks noGrp="1"/>
          </p:cNvSpPr>
          <p:nvPr>
            <p:ph type="body" sz="quarter" idx="13"/>
          </p:nvPr>
        </p:nvSpPr>
        <p:spPr>
          <a:xfrm>
            <a:off x="3506392" y="2880772"/>
            <a:ext cx="5348049" cy="3138680"/>
          </a:xfrm>
          <a:prstGeom prst="rect">
            <a:avLst/>
          </a:prstGeom>
        </p:spPr>
        <p:txBody>
          <a:bodyPr vert="horz"/>
          <a:lstStyle>
            <a:lvl1pPr marL="0" indent="0">
              <a:lnSpc>
                <a:spcPct val="150000"/>
              </a:lnSpc>
              <a:buNone/>
              <a:defRPr sz="1050">
                <a:solidFill>
                  <a:srgbClr val="7F7F7F"/>
                </a:solidFill>
                <a:latin typeface="Segoe UI" panose="020B0502040204020203" pitchFamily="34" charset="0"/>
                <a:cs typeface="Segoe UI" panose="020B0502040204020203" pitchFamily="34" charset="0"/>
              </a:defRPr>
            </a:lvl1pPr>
            <a:lvl2pPr marL="342900" indent="0">
              <a:lnSpc>
                <a:spcPct val="150000"/>
              </a:lnSpc>
              <a:buNone/>
              <a:defRPr sz="1050">
                <a:solidFill>
                  <a:srgbClr val="7F7F7F"/>
                </a:solidFill>
                <a:latin typeface="Open Sans"/>
                <a:cs typeface="Open Sans"/>
              </a:defRPr>
            </a:lvl2pPr>
            <a:lvl3pPr marL="685800" indent="0">
              <a:lnSpc>
                <a:spcPct val="150000"/>
              </a:lnSpc>
              <a:buNone/>
              <a:defRPr sz="1050">
                <a:solidFill>
                  <a:srgbClr val="7F7F7F"/>
                </a:solidFill>
                <a:latin typeface="Open Sans"/>
                <a:cs typeface="Open Sans"/>
              </a:defRPr>
            </a:lvl3pPr>
            <a:lvl4pPr marL="1028700" indent="0">
              <a:lnSpc>
                <a:spcPct val="150000"/>
              </a:lnSpc>
              <a:buNone/>
              <a:defRPr sz="1050">
                <a:solidFill>
                  <a:srgbClr val="7F7F7F"/>
                </a:solidFill>
                <a:latin typeface="Open Sans"/>
                <a:cs typeface="Open Sans"/>
              </a:defRPr>
            </a:lvl4pPr>
            <a:lvl5pPr marL="1371600" indent="0">
              <a:lnSpc>
                <a:spcPct val="150000"/>
              </a:lnSpc>
              <a:buNone/>
              <a:defRPr sz="1050">
                <a:solidFill>
                  <a:srgbClr val="7F7F7F"/>
                </a:solidFill>
                <a:latin typeface="Open Sans"/>
                <a:cs typeface="Open Sans"/>
              </a:defRPr>
            </a:lvl5pPr>
          </a:lstStyle>
          <a:p>
            <a:pPr lvl="0"/>
            <a:r>
              <a:rPr lang="en-US" dirty="0"/>
              <a:t>Click to edit Master text styles</a:t>
            </a:r>
          </a:p>
        </p:txBody>
      </p:sp>
      <p:sp>
        <p:nvSpPr>
          <p:cNvPr id="16" name="Text Placeholder 8"/>
          <p:cNvSpPr>
            <a:spLocks noGrp="1"/>
          </p:cNvSpPr>
          <p:nvPr>
            <p:ph type="body" sz="quarter" idx="16"/>
          </p:nvPr>
        </p:nvSpPr>
        <p:spPr>
          <a:xfrm>
            <a:off x="3506392" y="1763288"/>
            <a:ext cx="5348049" cy="905843"/>
          </a:xfrm>
          <a:prstGeom prst="rect">
            <a:avLst/>
          </a:prstGeom>
        </p:spPr>
        <p:txBody>
          <a:bodyPr vert="horz"/>
          <a:lstStyle>
            <a:lvl1pPr marL="0" indent="0">
              <a:lnSpc>
                <a:spcPct val="150000"/>
              </a:lnSpc>
              <a:buNone/>
              <a:defRPr sz="1200" b="1">
                <a:solidFill>
                  <a:srgbClr val="00468B"/>
                </a:solidFill>
                <a:latin typeface="Segoe UI" panose="020B0502040204020203" pitchFamily="34" charset="0"/>
                <a:cs typeface="Segoe UI" panose="020B0502040204020203" pitchFamily="34" charset="0"/>
              </a:defRPr>
            </a:lvl1pPr>
            <a:lvl2pPr marL="342900" indent="0">
              <a:lnSpc>
                <a:spcPct val="150000"/>
              </a:lnSpc>
              <a:buNone/>
              <a:defRPr sz="1050">
                <a:solidFill>
                  <a:srgbClr val="7F7F7F"/>
                </a:solidFill>
                <a:latin typeface="Open Sans"/>
                <a:cs typeface="Open Sans"/>
              </a:defRPr>
            </a:lvl2pPr>
            <a:lvl3pPr marL="685800" indent="0">
              <a:lnSpc>
                <a:spcPct val="150000"/>
              </a:lnSpc>
              <a:buNone/>
              <a:defRPr sz="1050">
                <a:solidFill>
                  <a:srgbClr val="7F7F7F"/>
                </a:solidFill>
                <a:latin typeface="Open Sans"/>
                <a:cs typeface="Open Sans"/>
              </a:defRPr>
            </a:lvl3pPr>
            <a:lvl4pPr marL="1028700" indent="0">
              <a:lnSpc>
                <a:spcPct val="150000"/>
              </a:lnSpc>
              <a:buNone/>
              <a:defRPr sz="1050">
                <a:solidFill>
                  <a:srgbClr val="7F7F7F"/>
                </a:solidFill>
                <a:latin typeface="Open Sans"/>
                <a:cs typeface="Open Sans"/>
              </a:defRPr>
            </a:lvl4pPr>
            <a:lvl5pPr marL="1371600" indent="0">
              <a:lnSpc>
                <a:spcPct val="150000"/>
              </a:lnSpc>
              <a:buNone/>
              <a:defRPr sz="1050">
                <a:solidFill>
                  <a:srgbClr val="7F7F7F"/>
                </a:solidFill>
                <a:latin typeface="Open Sans"/>
                <a:cs typeface="Open Sans"/>
              </a:defRPr>
            </a:lvl5pPr>
          </a:lstStyle>
          <a:p>
            <a:pPr lvl="0"/>
            <a:r>
              <a:rPr lang="en-US" dirty="0"/>
              <a:t>Click to edit Master text styles</a:t>
            </a:r>
          </a:p>
        </p:txBody>
      </p:sp>
      <p:sp>
        <p:nvSpPr>
          <p:cNvPr id="10" name="Slide Number Placeholder 5"/>
          <p:cNvSpPr>
            <a:spLocks noGrp="1"/>
          </p:cNvSpPr>
          <p:nvPr>
            <p:ph type="sldNum" sz="quarter" idx="17"/>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B490055B-182A-41E5-BD0F-54C2D4A68EBF}" type="slidenum">
              <a:rPr lang="en-US" altLang="en-US" smtClean="0"/>
              <a:pPr>
                <a:defRPr/>
              </a:pPr>
              <a:t>‹#›</a:t>
            </a:fld>
            <a:endParaRPr lang="en-US" altLang="en-US" dirty="0"/>
          </a:p>
        </p:txBody>
      </p:sp>
    </p:spTree>
    <p:extLst>
      <p:ext uri="{BB962C8B-B14F-4D97-AF65-F5344CB8AC3E}">
        <p14:creationId xmlns:p14="http://schemas.microsoft.com/office/powerpoint/2010/main" val="153315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4763"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8" name="Rectangle 7"/>
          <p:cNvSpPr/>
          <p:nvPr userDrawn="1"/>
        </p:nvSpPr>
        <p:spPr>
          <a:xfrm>
            <a:off x="0" y="6334128"/>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0"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80975" y="6372228"/>
            <a:ext cx="1162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709866"/>
            <a:ext cx="7886700" cy="649705"/>
          </a:xfrm>
          <a:prstGeom prst="rect">
            <a:avLst/>
          </a:prstGeom>
        </p:spPr>
        <p:txBody>
          <a:bodyPr/>
          <a:lstStyle>
            <a:lvl1pPr>
              <a:defRPr sz="360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629842" y="1380363"/>
            <a:ext cx="3868340" cy="823912"/>
          </a:xfrm>
          <a:prstGeom prst="rect">
            <a:avLst/>
          </a:prstGeom>
        </p:spPr>
        <p:txBody>
          <a:bodyPr anchor="b"/>
          <a:lstStyle>
            <a:lvl1pPr marL="0" indent="0">
              <a:buNone/>
              <a:defRPr sz="18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204275"/>
            <a:ext cx="3868340" cy="3979038"/>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380363"/>
            <a:ext cx="3887391" cy="823912"/>
          </a:xfrm>
          <a:prstGeom prst="rect">
            <a:avLst/>
          </a:prstGeom>
        </p:spPr>
        <p:txBody>
          <a:bodyPr anchor="b"/>
          <a:lstStyle>
            <a:lvl1pPr marL="0" indent="0">
              <a:buNone/>
              <a:defRPr sz="18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1" y="2204275"/>
            <a:ext cx="3887391" cy="3979038"/>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0"/>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8A2A8C9F-43E6-4D91-B8A5-3D4A187BE666}" type="slidenum">
              <a:rPr lang="en-US" altLang="en-US" smtClean="0"/>
              <a:pPr>
                <a:defRPr/>
              </a:pPr>
              <a:t>‹#›</a:t>
            </a:fld>
            <a:endParaRPr lang="en-US" altLang="en-US" dirty="0"/>
          </a:p>
        </p:txBody>
      </p:sp>
    </p:spTree>
    <p:extLst>
      <p:ext uri="{BB962C8B-B14F-4D97-AF65-F5344CB8AC3E}">
        <p14:creationId xmlns:p14="http://schemas.microsoft.com/office/powerpoint/2010/main" val="315297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Rectangle 4"/>
          <p:cNvSpPr/>
          <p:nvPr userDrawn="1"/>
        </p:nvSpPr>
        <p:spPr>
          <a:xfrm>
            <a:off x="0" y="6334128"/>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80975" y="6372228"/>
            <a:ext cx="1162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627961"/>
            <a:ext cx="7886700" cy="104050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10" name="Table Placeholder 9"/>
          <p:cNvSpPr>
            <a:spLocks noGrp="1"/>
          </p:cNvSpPr>
          <p:nvPr>
            <p:ph type="tbl" sz="quarter" idx="11"/>
          </p:nvPr>
        </p:nvSpPr>
        <p:spPr>
          <a:xfrm>
            <a:off x="628650" y="1781178"/>
            <a:ext cx="7886700" cy="4259263"/>
          </a:xfrm>
          <a:prstGeom prst="rect">
            <a:avLst/>
          </a:prstGeom>
        </p:spPr>
        <p:txBody>
          <a:bodyPr/>
          <a:lstStyle/>
          <a:p>
            <a:pPr lvl="0"/>
            <a:endParaRPr lang="en-US" noProof="0" dirty="0"/>
          </a:p>
        </p:txBody>
      </p:sp>
      <p:sp>
        <p:nvSpPr>
          <p:cNvPr id="8" name="Slide Number Placeholder 5"/>
          <p:cNvSpPr>
            <a:spLocks noGrp="1"/>
          </p:cNvSpPr>
          <p:nvPr>
            <p:ph type="sldNum" sz="quarter" idx="12"/>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14D3A9E1-B1C1-4DD5-878E-3D646EF1D670}" type="slidenum">
              <a:rPr lang="en-US" altLang="en-US" smtClean="0"/>
              <a:pPr>
                <a:defRPr/>
              </a:pPr>
              <a:t>‹#›</a:t>
            </a:fld>
            <a:endParaRPr lang="en-US" altLang="en-US" dirty="0"/>
          </a:p>
        </p:txBody>
      </p:sp>
    </p:spTree>
    <p:extLst>
      <p:ext uri="{BB962C8B-B14F-4D97-AF65-F5344CB8AC3E}">
        <p14:creationId xmlns:p14="http://schemas.microsoft.com/office/powerpoint/2010/main" val="3011914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3"/>
          <p:cNvSpPr/>
          <p:nvPr userDrawn="1"/>
        </p:nvSpPr>
        <p:spPr>
          <a:xfrm>
            <a:off x="0" y="6334128"/>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627961"/>
            <a:ext cx="7886700" cy="104050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10" name="Table Placeholder 9"/>
          <p:cNvSpPr>
            <a:spLocks noGrp="1"/>
          </p:cNvSpPr>
          <p:nvPr>
            <p:ph type="tbl" sz="quarter" idx="11"/>
          </p:nvPr>
        </p:nvSpPr>
        <p:spPr>
          <a:xfrm>
            <a:off x="628650" y="1781178"/>
            <a:ext cx="7886700" cy="4259263"/>
          </a:xfrm>
          <a:prstGeom prst="rect">
            <a:avLst/>
          </a:prstGeom>
        </p:spPr>
        <p:txBody>
          <a:bodyPr/>
          <a:lstStyle/>
          <a:p>
            <a:pPr lvl="0"/>
            <a:endParaRPr lang="en-US" noProof="0" dirty="0"/>
          </a:p>
        </p:txBody>
      </p:sp>
      <p:sp>
        <p:nvSpPr>
          <p:cNvPr id="7" name="Slide Number Placeholder 5"/>
          <p:cNvSpPr>
            <a:spLocks noGrp="1"/>
          </p:cNvSpPr>
          <p:nvPr>
            <p:ph type="sldNum" sz="quarter" idx="12"/>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1FDEED57-1726-4E18-8C31-B7B08412BC13}" type="slidenum">
              <a:rPr lang="en-US" altLang="en-US" smtClean="0"/>
              <a:pPr>
                <a:defRPr/>
              </a:pPr>
              <a:t>‹#›</a:t>
            </a:fld>
            <a:endParaRPr lang="en-US" altLang="en-US" dirty="0"/>
          </a:p>
        </p:txBody>
      </p:sp>
    </p:spTree>
    <p:extLst>
      <p:ext uri="{BB962C8B-B14F-4D97-AF65-F5344CB8AC3E}">
        <p14:creationId xmlns:p14="http://schemas.microsoft.com/office/powerpoint/2010/main" val="3527411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 name="Rectangle 3"/>
          <p:cNvSpPr/>
          <p:nvPr userDrawn="1"/>
        </p:nvSpPr>
        <p:spPr>
          <a:xfrm>
            <a:off x="0" y="6334128"/>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627961"/>
            <a:ext cx="7886700" cy="104050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9" name="Picture Placeholder 17"/>
          <p:cNvSpPr>
            <a:spLocks noGrp="1"/>
          </p:cNvSpPr>
          <p:nvPr>
            <p:ph type="pic" sz="quarter" idx="15"/>
          </p:nvPr>
        </p:nvSpPr>
        <p:spPr>
          <a:xfrm>
            <a:off x="628650" y="1698627"/>
            <a:ext cx="7886700" cy="4136690"/>
          </a:xfrm>
          <a:prstGeom prst="rect">
            <a:avLst/>
          </a:prstGeom>
        </p:spPr>
        <p:txBody>
          <a:bodyPr vert="horz"/>
          <a:lstStyle/>
          <a:p>
            <a:pPr lvl="0"/>
            <a:r>
              <a:rPr lang="en-US" noProof="0" dirty="0"/>
              <a:t>Drag picture to placeholder or click icon to add</a:t>
            </a:r>
          </a:p>
        </p:txBody>
      </p:sp>
      <p:sp>
        <p:nvSpPr>
          <p:cNvPr id="7" name="Slide Number Placeholder 5"/>
          <p:cNvSpPr>
            <a:spLocks noGrp="1"/>
          </p:cNvSpPr>
          <p:nvPr>
            <p:ph type="sldNum" sz="quarter" idx="16"/>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490A9A12-E4A9-4002-A1D0-FC7B7AF7257C}" type="slidenum">
              <a:rPr lang="en-US" altLang="en-US" smtClean="0"/>
              <a:pPr>
                <a:defRPr/>
              </a:pPr>
              <a:t>‹#›</a:t>
            </a:fld>
            <a:endParaRPr lang="en-US" altLang="en-US" dirty="0"/>
          </a:p>
        </p:txBody>
      </p:sp>
    </p:spTree>
    <p:extLst>
      <p:ext uri="{BB962C8B-B14F-4D97-AF65-F5344CB8AC3E}">
        <p14:creationId xmlns:p14="http://schemas.microsoft.com/office/powerpoint/2010/main" val="19502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ernal Title Slide">
    <p:spTree>
      <p:nvGrpSpPr>
        <p:cNvPr id="1" name=""/>
        <p:cNvGrpSpPr/>
        <p:nvPr/>
      </p:nvGrpSpPr>
      <p:grpSpPr>
        <a:xfrm>
          <a:off x="0" y="0"/>
          <a:ext cx="0" cy="0"/>
          <a:chOff x="0" y="0"/>
          <a:chExt cx="0" cy="0"/>
        </a:xfrm>
      </p:grpSpPr>
      <p:pic>
        <p:nvPicPr>
          <p:cNvPr id="4"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1" y="-19050"/>
            <a:ext cx="9145232" cy="684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584828"/>
            <a:ext cx="9144000" cy="1273175"/>
          </a:xfrm>
          <a:prstGeom prst="rect">
            <a:avLst/>
          </a:prstGeom>
          <a:solidFill>
            <a:srgbClr val="00468B">
              <a:alpha val="5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59995" y="5643563"/>
            <a:ext cx="1621631"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636" y="1449424"/>
            <a:ext cx="9145868" cy="2081719"/>
          </a:xfrm>
          <a:prstGeom prst="rect">
            <a:avLst/>
          </a:prstGeom>
          <a:solidFill>
            <a:srgbClr val="004689">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6334128"/>
            <a:ext cx="9144000" cy="523875"/>
          </a:xfrm>
          <a:prstGeom prst="rect">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ctrTitle"/>
          </p:nvPr>
        </p:nvSpPr>
        <p:spPr>
          <a:xfrm>
            <a:off x="0" y="1669644"/>
            <a:ext cx="9144000" cy="1054630"/>
          </a:xfrm>
          <a:prstGeom prst="rect">
            <a:avLst/>
          </a:prstGeom>
        </p:spPr>
        <p:txBody>
          <a:bodyPr anchor="b"/>
          <a:lstStyle>
            <a:lvl1pPr algn="ctr">
              <a:defRPr sz="4500" b="1" i="0" spc="-113">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 y="2735386"/>
            <a:ext cx="9145232" cy="899406"/>
          </a:xfrm>
          <a:prstGeom prst="rect">
            <a:avLst/>
          </a:prstGeom>
        </p:spPr>
        <p:txBody>
          <a:bodyPr/>
          <a:lstStyle>
            <a:lvl1pPr marL="0" indent="0" algn="ctr">
              <a:buNone/>
              <a:defRPr sz="1800">
                <a:solidFill>
                  <a:schemeClr val="bg1"/>
                </a:solidFill>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ext Placeholder 2"/>
          <p:cNvSpPr>
            <a:spLocks noGrp="1"/>
          </p:cNvSpPr>
          <p:nvPr>
            <p:ph type="body" sz="quarter" idx="10" hasCustomPrompt="1"/>
          </p:nvPr>
        </p:nvSpPr>
        <p:spPr>
          <a:xfrm>
            <a:off x="-636" y="6445408"/>
            <a:ext cx="9144636" cy="412595"/>
          </a:xfrm>
          <a:prstGeom prst="rect">
            <a:avLst/>
          </a:prstGeom>
        </p:spPr>
        <p:txBody>
          <a:bodyPr/>
          <a:lstStyle>
            <a:lvl1pPr marL="0" indent="0" algn="ctr">
              <a:buNone/>
              <a:defRPr sz="1200" baseline="0">
                <a:solidFill>
                  <a:schemeClr val="bg1"/>
                </a:solidFill>
                <a:latin typeface="Segoe UI" panose="020B0502040204020203" pitchFamily="34" charset="0"/>
                <a:cs typeface="Segoe UI" panose="020B0502040204020203" pitchFamily="34" charset="0"/>
              </a:defRPr>
            </a:lvl1pPr>
          </a:lstStyle>
          <a:p>
            <a:pPr lvl="0"/>
            <a:r>
              <a:rPr lang="en-US" dirty="0"/>
              <a:t>[Enter Date]</a:t>
            </a:r>
          </a:p>
        </p:txBody>
      </p:sp>
    </p:spTree>
    <p:extLst>
      <p:ext uri="{BB962C8B-B14F-4D97-AF65-F5344CB8AC3E}">
        <p14:creationId xmlns:p14="http://schemas.microsoft.com/office/powerpoint/2010/main" val="271706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_Lg Headline">
    <p:spTree>
      <p:nvGrpSpPr>
        <p:cNvPr id="1" name=""/>
        <p:cNvGrpSpPr/>
        <p:nvPr/>
      </p:nvGrpSpPr>
      <p:grpSpPr>
        <a:xfrm>
          <a:off x="0" y="0"/>
          <a:ext cx="0" cy="0"/>
          <a:chOff x="0" y="0"/>
          <a:chExt cx="0" cy="0"/>
        </a:xfrm>
      </p:grpSpPr>
      <p:sp>
        <p:nvSpPr>
          <p:cNvPr id="4" name="Rectangle 3"/>
          <p:cNvSpPr/>
          <p:nvPr userDrawn="1"/>
        </p:nvSpPr>
        <p:spPr>
          <a:xfrm>
            <a:off x="0" y="3"/>
            <a:ext cx="9144000" cy="633412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89ABE3"/>
              </a:solidFill>
            </a:endParaRPr>
          </a:p>
        </p:txBody>
      </p:sp>
      <p:sp>
        <p:nvSpPr>
          <p:cNvPr id="5" name="Title 1"/>
          <p:cNvSpPr txBox="1">
            <a:spLocks noChangeArrowheads="1"/>
          </p:cNvSpPr>
          <p:nvPr userDrawn="1"/>
        </p:nvSpPr>
        <p:spPr bwMode="auto">
          <a:xfrm>
            <a:off x="1376364" y="1820866"/>
            <a:ext cx="6423422" cy="2751137"/>
          </a:xfrm>
          <a:prstGeom prst="rect">
            <a:avLst/>
          </a:prstGeom>
          <a:solidFill>
            <a:schemeClr val="bg1"/>
          </a:solidFill>
          <a:ln>
            <a:noFill/>
          </a:ln>
          <a:extLst>
            <a:ext uri="{FAA26D3D-D897-4be2-8F04-BA451C77F1D7}"/>
          </a:extLst>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endParaRPr lang="en-US" altLang="en-US" sz="3600" b="1" dirty="0">
              <a:solidFill>
                <a:srgbClr val="00468B"/>
              </a:solidFill>
              <a:latin typeface="Segoe UI" panose="020B0502040204020203" pitchFamily="34" charset="0"/>
              <a:ea typeface="Open Sans" panose="020B0606030504020204" pitchFamily="34" charset="0"/>
              <a:cs typeface="Segoe UI" panose="020B0502040204020203" pitchFamily="34" charset="0"/>
            </a:endParaRPr>
          </a:p>
        </p:txBody>
      </p:sp>
      <p:pic>
        <p:nvPicPr>
          <p:cNvPr id="7"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2"/>
          <p:cNvSpPr>
            <a:spLocks noGrp="1"/>
          </p:cNvSpPr>
          <p:nvPr>
            <p:ph type="body" sz="quarter" idx="13"/>
          </p:nvPr>
        </p:nvSpPr>
        <p:spPr>
          <a:xfrm>
            <a:off x="1367082" y="2175282"/>
            <a:ext cx="6431352" cy="516890"/>
          </a:xfrm>
          <a:prstGeom prst="rect">
            <a:avLst/>
          </a:prstGeom>
        </p:spPr>
        <p:txBody>
          <a:bodyPr vert="horz" anchor="b"/>
          <a:lstStyle>
            <a:lvl1pPr marL="0" indent="0" algn="ctr">
              <a:lnSpc>
                <a:spcPct val="150000"/>
              </a:lnSpc>
              <a:buFontTx/>
              <a:buNone/>
              <a:defRPr sz="1350">
                <a:solidFill>
                  <a:srgbClr val="9ABBE8"/>
                </a:solidFill>
                <a:latin typeface="Segoe UI" panose="020B0502040204020203" pitchFamily="34" charset="0"/>
                <a:cs typeface="Segoe UI" panose="020B0502040204020203" pitchFamily="34" charset="0"/>
              </a:defRPr>
            </a:lvl1pPr>
            <a:lvl2pPr marL="342900" indent="0" algn="ctr">
              <a:lnSpc>
                <a:spcPct val="90000"/>
              </a:lnSpc>
              <a:buFontTx/>
              <a:buNone/>
              <a:defRPr sz="3600" b="1">
                <a:solidFill>
                  <a:srgbClr val="263B80"/>
                </a:solidFill>
                <a:latin typeface="Open Sans"/>
                <a:cs typeface="Open Sans"/>
              </a:defRPr>
            </a:lvl2pPr>
            <a:lvl3pPr marL="685800" indent="0" algn="ctr">
              <a:lnSpc>
                <a:spcPct val="150000"/>
              </a:lnSpc>
              <a:buFontTx/>
              <a:buNone/>
              <a:defRPr sz="1350">
                <a:solidFill>
                  <a:srgbClr val="263B80"/>
                </a:solidFill>
                <a:latin typeface="Open Sans"/>
                <a:cs typeface="Open Sans"/>
              </a:defRPr>
            </a:lvl3pPr>
            <a:lvl4pPr marL="1028700" indent="0" algn="ctr">
              <a:lnSpc>
                <a:spcPct val="150000"/>
              </a:lnSpc>
              <a:buFontTx/>
              <a:buNone/>
              <a:defRPr sz="1350">
                <a:solidFill>
                  <a:srgbClr val="263B80"/>
                </a:solidFill>
                <a:latin typeface="Open Sans"/>
                <a:cs typeface="Open Sans"/>
              </a:defRPr>
            </a:lvl4pPr>
            <a:lvl5pPr marL="1371600" indent="0" algn="ctr">
              <a:lnSpc>
                <a:spcPct val="150000"/>
              </a:lnSpc>
              <a:buFontTx/>
              <a:buNone/>
              <a:defRPr sz="1350">
                <a:solidFill>
                  <a:srgbClr val="263B80"/>
                </a:solidFill>
                <a:latin typeface="Open Sans"/>
                <a:cs typeface="Open Sans"/>
              </a:defRPr>
            </a:lvl5pPr>
          </a:lstStyle>
          <a:p>
            <a:pPr lvl="0"/>
            <a:r>
              <a:rPr lang="en-US" dirty="0"/>
              <a:t>Click to edit Master text styles</a:t>
            </a:r>
          </a:p>
        </p:txBody>
      </p:sp>
      <p:sp>
        <p:nvSpPr>
          <p:cNvPr id="9" name="Text Placeholder 12"/>
          <p:cNvSpPr>
            <a:spLocks noGrp="1"/>
          </p:cNvSpPr>
          <p:nvPr>
            <p:ph type="body" sz="quarter" idx="14"/>
          </p:nvPr>
        </p:nvSpPr>
        <p:spPr>
          <a:xfrm>
            <a:off x="1367082" y="2692175"/>
            <a:ext cx="6431352" cy="1399705"/>
          </a:xfrm>
          <a:prstGeom prst="rect">
            <a:avLst/>
          </a:prstGeom>
        </p:spPr>
        <p:txBody>
          <a:bodyPr vert="horz"/>
          <a:lstStyle>
            <a:lvl1pPr marL="0" indent="0" algn="ctr">
              <a:lnSpc>
                <a:spcPct val="90000"/>
              </a:lnSpc>
              <a:buFontTx/>
              <a:buNone/>
              <a:defRPr sz="3600" b="1">
                <a:solidFill>
                  <a:srgbClr val="00468B"/>
                </a:solidFill>
                <a:latin typeface="Segoe UI" panose="020B0502040204020203" pitchFamily="34" charset="0"/>
                <a:cs typeface="Segoe UI" panose="020B0502040204020203" pitchFamily="34" charset="0"/>
              </a:defRPr>
            </a:lvl1pPr>
            <a:lvl2pPr marL="342900" indent="0" algn="ctr">
              <a:lnSpc>
                <a:spcPct val="90000"/>
              </a:lnSpc>
              <a:buFontTx/>
              <a:buNone/>
              <a:defRPr sz="3600" b="1">
                <a:solidFill>
                  <a:srgbClr val="263B80"/>
                </a:solidFill>
                <a:latin typeface="Open Sans"/>
                <a:cs typeface="Open Sans"/>
              </a:defRPr>
            </a:lvl2pPr>
            <a:lvl3pPr marL="685800" indent="0" algn="ctr">
              <a:lnSpc>
                <a:spcPct val="150000"/>
              </a:lnSpc>
              <a:buFontTx/>
              <a:buNone/>
              <a:defRPr sz="1350">
                <a:solidFill>
                  <a:srgbClr val="263B80"/>
                </a:solidFill>
                <a:latin typeface="Open Sans"/>
                <a:cs typeface="Open Sans"/>
              </a:defRPr>
            </a:lvl3pPr>
            <a:lvl4pPr marL="1028700" indent="0" algn="ctr">
              <a:lnSpc>
                <a:spcPct val="150000"/>
              </a:lnSpc>
              <a:buFontTx/>
              <a:buNone/>
              <a:defRPr sz="1350">
                <a:solidFill>
                  <a:srgbClr val="263B80"/>
                </a:solidFill>
                <a:latin typeface="Open Sans"/>
                <a:cs typeface="Open Sans"/>
              </a:defRPr>
            </a:lvl4pPr>
            <a:lvl5pPr marL="1371600" indent="0" algn="ctr">
              <a:lnSpc>
                <a:spcPct val="150000"/>
              </a:lnSpc>
              <a:buFontTx/>
              <a:buNone/>
              <a:defRPr sz="1350">
                <a:solidFill>
                  <a:srgbClr val="263B80"/>
                </a:solidFill>
                <a:latin typeface="Open Sans"/>
                <a:cs typeface="Open Sans"/>
              </a:defRPr>
            </a:lvl5pPr>
          </a:lstStyle>
          <a:p>
            <a:pPr lvl="0"/>
            <a:r>
              <a:rPr lang="en-US" dirty="0"/>
              <a:t>Click to edit Master text styles</a:t>
            </a:r>
          </a:p>
        </p:txBody>
      </p:sp>
      <p:sp>
        <p:nvSpPr>
          <p:cNvPr id="10" name="Slide Number Placeholder 5"/>
          <p:cNvSpPr>
            <a:spLocks noGrp="1"/>
          </p:cNvSpPr>
          <p:nvPr>
            <p:ph type="sldNum" sz="quarter" idx="15"/>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ABF12D39-69A5-4C81-9ACA-D4848786C88D}" type="slidenum">
              <a:rPr lang="en-US" altLang="en-US" smtClean="0"/>
              <a:pPr>
                <a:defRPr/>
              </a:pPr>
              <a:t>‹#›</a:t>
            </a:fld>
            <a:endParaRPr lang="en-US" altLang="en-US" dirty="0"/>
          </a:p>
        </p:txBody>
      </p:sp>
    </p:spTree>
    <p:extLst>
      <p:ext uri="{BB962C8B-B14F-4D97-AF65-F5344CB8AC3E}">
        <p14:creationId xmlns:p14="http://schemas.microsoft.com/office/powerpoint/2010/main" val="153817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harts &amp; Graphs">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dirty="0"/>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dirty="0"/>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5" name="New picture"/>
          <p:cNvPicPr/>
          <p:nvPr/>
        </p:nvPicPr>
        <p:blipFill>
          <a:blip r:embed="rId2"/>
          <a:stretch>
            <a:fillRect/>
          </a:stretch>
        </p:blipFill>
        <p:spPr>
          <a:xfrm>
            <a:off x="101092" y="6364224"/>
            <a:ext cx="1270381" cy="458724"/>
          </a:xfrm>
          <a:prstGeom prst="rect">
            <a:avLst/>
          </a:prstGeom>
        </p:spPr>
      </p:pic>
    </p:spTree>
    <p:extLst>
      <p:ext uri="{BB962C8B-B14F-4D97-AF65-F5344CB8AC3E}">
        <p14:creationId xmlns:p14="http://schemas.microsoft.com/office/powerpoint/2010/main" val="27498173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43" y="0"/>
            <a:ext cx="9144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1143" y="0"/>
            <a:ext cx="9144000" cy="6858000"/>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extLst>
      <p:ext uri="{BB962C8B-B14F-4D97-AF65-F5344CB8AC3E}">
        <p14:creationId xmlns:p14="http://schemas.microsoft.com/office/powerpoint/2010/main" val="20529798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extLst>
      <p:ext uri="{BB962C8B-B14F-4D97-AF65-F5344CB8AC3E}">
        <p14:creationId xmlns:p14="http://schemas.microsoft.com/office/powerpoint/2010/main" val="714412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Title Slide - No Photo">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5584828"/>
            <a:ext cx="9144000" cy="1273175"/>
          </a:xfrm>
          <a:prstGeom prst="rect">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Rectangle 4"/>
          <p:cNvSpPr/>
          <p:nvPr userDrawn="1"/>
        </p:nvSpPr>
        <p:spPr>
          <a:xfrm>
            <a:off x="0" y="6334128"/>
            <a:ext cx="9144000" cy="523875"/>
          </a:xfrm>
          <a:prstGeom prst="rect">
            <a:avLst/>
          </a:prstGeom>
          <a:solidFill>
            <a:srgbClr val="9ABB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59995" y="5643563"/>
            <a:ext cx="1621631"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0" y="2343573"/>
            <a:ext cx="9144000" cy="1054630"/>
          </a:xfrm>
          <a:prstGeom prst="rect">
            <a:avLst/>
          </a:prstGeom>
        </p:spPr>
        <p:txBody>
          <a:bodyPr anchor="b"/>
          <a:lstStyle>
            <a:lvl1pPr algn="ctr">
              <a:defRPr sz="4950" b="1" i="0" spc="0">
                <a:solidFill>
                  <a:srgbClr val="004689"/>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4" name="Subtitle 2"/>
          <p:cNvSpPr>
            <a:spLocks noGrp="1"/>
          </p:cNvSpPr>
          <p:nvPr>
            <p:ph type="subTitle" idx="1"/>
          </p:nvPr>
        </p:nvSpPr>
        <p:spPr>
          <a:xfrm>
            <a:off x="1" y="3490278"/>
            <a:ext cx="9145232" cy="786754"/>
          </a:xfrm>
          <a:prstGeom prst="rect">
            <a:avLst/>
          </a:prstGeom>
        </p:spPr>
        <p:txBody>
          <a:bodyPr/>
          <a:lstStyle>
            <a:lvl1pPr marL="0" indent="0" algn="ctr">
              <a:buNone/>
              <a:defRPr sz="1800">
                <a:solidFill>
                  <a:srgbClr val="9ABBE8"/>
                </a:solidFill>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Text Placeholder 2"/>
          <p:cNvSpPr>
            <a:spLocks noGrp="1"/>
          </p:cNvSpPr>
          <p:nvPr>
            <p:ph type="body" sz="quarter" idx="10" hasCustomPrompt="1"/>
          </p:nvPr>
        </p:nvSpPr>
        <p:spPr>
          <a:xfrm>
            <a:off x="-636" y="6445408"/>
            <a:ext cx="9144636" cy="412595"/>
          </a:xfrm>
          <a:prstGeom prst="rect">
            <a:avLst/>
          </a:prstGeom>
        </p:spPr>
        <p:txBody>
          <a:bodyPr/>
          <a:lstStyle>
            <a:lvl1pPr marL="0" indent="0" algn="ctr">
              <a:buNone/>
              <a:defRPr sz="1200" baseline="0">
                <a:solidFill>
                  <a:schemeClr val="bg1"/>
                </a:solidFill>
                <a:latin typeface="Segoe UI" panose="020B0502040204020203" pitchFamily="34" charset="0"/>
                <a:cs typeface="Segoe UI" panose="020B0502040204020203" pitchFamily="34" charset="0"/>
              </a:defRPr>
            </a:lvl1pPr>
          </a:lstStyle>
          <a:p>
            <a:pPr lvl="0"/>
            <a:r>
              <a:rPr lang="en-US" dirty="0"/>
              <a:t>[Enter Date]</a:t>
            </a:r>
          </a:p>
        </p:txBody>
      </p:sp>
    </p:spTree>
    <p:extLst>
      <p:ext uri="{BB962C8B-B14F-4D97-AF65-F5344CB8AC3E}">
        <p14:creationId xmlns:p14="http://schemas.microsoft.com/office/powerpoint/2010/main" val="134260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Rectangle 4"/>
          <p:cNvSpPr/>
          <p:nvPr userDrawn="1"/>
        </p:nvSpPr>
        <p:spPr>
          <a:xfrm>
            <a:off x="0" y="6334128"/>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7"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91335" y="973164"/>
            <a:ext cx="6873317" cy="1325563"/>
          </a:xfrm>
          <a:prstGeom prst="rect">
            <a:avLst/>
          </a:prstGeom>
        </p:spPr>
        <p:txBody>
          <a:bodyPr anchor="ctr"/>
          <a:lstStyle>
            <a:lvl1pPr>
              <a:defRPr sz="3600" b="1" i="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3915968" y="2189469"/>
            <a:ext cx="3785447" cy="3492500"/>
          </a:xfrm>
          <a:prstGeom prst="rect">
            <a:avLst/>
          </a:prstGeom>
        </p:spPr>
        <p:txBody>
          <a:bodyPr vert="horz"/>
          <a:lstStyle>
            <a:lvl1pPr marL="0" indent="0" algn="l">
              <a:lnSpc>
                <a:spcPct val="150000"/>
              </a:lnSpc>
              <a:buFontTx/>
              <a:buNone/>
              <a:defRPr sz="1350">
                <a:solidFill>
                  <a:srgbClr val="263B80"/>
                </a:solidFill>
                <a:latin typeface="Segoe UI" panose="020B0502040204020203" pitchFamily="34" charset="0"/>
                <a:cs typeface="Segoe UI" panose="020B0502040204020203" pitchFamily="34" charset="0"/>
              </a:defRPr>
            </a:lvl1pPr>
            <a:lvl2pPr marL="3429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2pPr>
            <a:lvl3pPr marL="6858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3pPr>
            <a:lvl4pPr marL="10287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4pPr>
            <a:lvl5pPr marL="1371600" indent="0" algn="l">
              <a:lnSpc>
                <a:spcPct val="150000"/>
              </a:lnSpc>
              <a:buFontTx/>
              <a:buNone/>
              <a:defRPr sz="1350">
                <a:solidFill>
                  <a:srgbClr val="263B80"/>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A34924D0-3F60-4402-B40D-EC5DFE6BB7C0}" type="slidenum">
              <a:rPr lang="en-US" altLang="en-US" smtClean="0"/>
              <a:pPr>
                <a:defRPr/>
              </a:pPr>
              <a:t>‹#›</a:t>
            </a:fld>
            <a:endParaRPr lang="en-US" altLang="en-US" dirty="0"/>
          </a:p>
        </p:txBody>
      </p:sp>
    </p:spTree>
    <p:extLst>
      <p:ext uri="{BB962C8B-B14F-4D97-AF65-F5344CB8AC3E}">
        <p14:creationId xmlns:p14="http://schemas.microsoft.com/office/powerpoint/2010/main" val="364756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334128"/>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627961"/>
            <a:ext cx="7886700" cy="104050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16CE077F-781D-4199-8C08-E13CFA56BD61}" type="slidenum">
              <a:rPr lang="en-US" altLang="en-US" smtClean="0"/>
              <a:pPr>
                <a:defRPr/>
              </a:pPr>
              <a:t>‹#›</a:t>
            </a:fld>
            <a:endParaRPr lang="en-US" altLang="en-US" dirty="0"/>
          </a:p>
        </p:txBody>
      </p:sp>
    </p:spTree>
    <p:extLst>
      <p:ext uri="{BB962C8B-B14F-4D97-AF65-F5344CB8AC3E}">
        <p14:creationId xmlns:p14="http://schemas.microsoft.com/office/powerpoint/2010/main" val="178038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Long Content">
    <p:spTree>
      <p:nvGrpSpPr>
        <p:cNvPr id="1" name=""/>
        <p:cNvGrpSpPr/>
        <p:nvPr/>
      </p:nvGrpSpPr>
      <p:grpSpPr>
        <a:xfrm>
          <a:off x="0" y="0"/>
          <a:ext cx="0" cy="0"/>
          <a:chOff x="0" y="0"/>
          <a:chExt cx="0" cy="0"/>
        </a:xfrm>
      </p:grpSpPr>
      <p:sp>
        <p:nvSpPr>
          <p:cNvPr id="4" name="Rectangle 3"/>
          <p:cNvSpPr/>
          <p:nvPr userDrawn="1"/>
        </p:nvSpPr>
        <p:spPr>
          <a:xfrm>
            <a:off x="0" y="6334128"/>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462117"/>
            <a:ext cx="7886700" cy="471948"/>
          </a:xfrm>
          <a:prstGeom prst="rect">
            <a:avLst/>
          </a:prstGeom>
        </p:spPr>
        <p:txBody>
          <a:bodyPr/>
          <a:lstStyle>
            <a:lvl1pPr>
              <a:defRPr sz="27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042219"/>
            <a:ext cx="7886700" cy="5134744"/>
          </a:xfrm>
          <a:prstGeom prst="rect">
            <a:avLst/>
          </a:prstGeom>
        </p:spPr>
        <p:txBody>
          <a:bodyPr/>
          <a:lstStyle>
            <a:lvl1pPr>
              <a:defRPr sz="1200">
                <a:latin typeface="Segoe UI" panose="020B0502040204020203" pitchFamily="34" charset="0"/>
                <a:ea typeface="Open Sans" panose="020B0606030504020204" pitchFamily="34" charset="0"/>
                <a:cs typeface="Segoe UI" panose="020B0502040204020203" pitchFamily="34" charset="0"/>
              </a:defRPr>
            </a:lvl1pPr>
            <a:lvl2pPr>
              <a:defRPr sz="1050">
                <a:latin typeface="Segoe UI" panose="020B0502040204020203" pitchFamily="34" charset="0"/>
                <a:ea typeface="Open Sans" panose="020B0606030504020204" pitchFamily="34" charset="0"/>
                <a:cs typeface="Segoe UI" panose="020B0502040204020203" pitchFamily="34" charset="0"/>
              </a:defRPr>
            </a:lvl2pPr>
            <a:lvl3pPr>
              <a:defRPr sz="900">
                <a:latin typeface="Segoe UI" panose="020B0502040204020203" pitchFamily="34" charset="0"/>
                <a:ea typeface="Open Sans" panose="020B0606030504020204" pitchFamily="34" charset="0"/>
                <a:cs typeface="Segoe UI" panose="020B0502040204020203" pitchFamily="34" charset="0"/>
              </a:defRPr>
            </a:lvl3pPr>
            <a:lvl4pPr>
              <a:defRPr sz="825">
                <a:latin typeface="Segoe UI" panose="020B0502040204020203" pitchFamily="34" charset="0"/>
                <a:ea typeface="Open Sans" panose="020B0606030504020204" pitchFamily="34" charset="0"/>
                <a:cs typeface="Segoe UI" panose="020B0502040204020203" pitchFamily="34" charset="0"/>
              </a:defRPr>
            </a:lvl4pPr>
            <a:lvl5pPr>
              <a:defRPr sz="825">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56BE9F1B-0BD0-4C58-A0BF-AB04190A2B2D}" type="slidenum">
              <a:rPr lang="en-US" altLang="en-US" smtClean="0"/>
              <a:pPr>
                <a:defRPr/>
              </a:pPr>
              <a:t>‹#›</a:t>
            </a:fld>
            <a:endParaRPr lang="en-US" altLang="en-US" dirty="0"/>
          </a:p>
        </p:txBody>
      </p:sp>
    </p:spTree>
    <p:extLst>
      <p:ext uri="{BB962C8B-B14F-4D97-AF65-F5344CB8AC3E}">
        <p14:creationId xmlns:p14="http://schemas.microsoft.com/office/powerpoint/2010/main" val="80823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ue">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89ABE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Rectangle 4"/>
          <p:cNvSpPr/>
          <p:nvPr userDrawn="1"/>
        </p:nvSpPr>
        <p:spPr>
          <a:xfrm>
            <a:off x="0" y="6334128"/>
            <a:ext cx="9144000" cy="52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7"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627961"/>
            <a:ext cx="7886700" cy="1040502"/>
          </a:xfrm>
          <a:prstGeom prst="rect">
            <a:avLst/>
          </a:prstGeom>
        </p:spPr>
        <p:txBody>
          <a:bodyPr/>
          <a:lstStyle>
            <a:lvl1pPr>
              <a:defRPr sz="360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1pPr>
            <a:lvl2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2pPr>
            <a:lvl3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3pPr>
            <a:lvl4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4pPr>
            <a:lvl5pPr>
              <a:defRPr>
                <a:solidFill>
                  <a:srgbClr val="004689"/>
                </a:solidFill>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98E0AD0C-9B93-448B-8F9F-DA47ABF5275E}" type="slidenum">
              <a:rPr lang="en-US" altLang="en-US" smtClean="0"/>
              <a:pPr>
                <a:defRPr/>
              </a:pPr>
              <a:t>‹#›</a:t>
            </a:fld>
            <a:endParaRPr lang="en-US" altLang="en-US" dirty="0"/>
          </a:p>
        </p:txBody>
      </p:sp>
    </p:spTree>
    <p:extLst>
      <p:ext uri="{BB962C8B-B14F-4D97-AF65-F5344CB8AC3E}">
        <p14:creationId xmlns:p14="http://schemas.microsoft.com/office/powerpoint/2010/main" val="293503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Gray">
    <p:spTree>
      <p:nvGrpSpPr>
        <p:cNvPr id="1" name=""/>
        <p:cNvGrpSpPr/>
        <p:nvPr/>
      </p:nvGrpSpPr>
      <p:grpSpPr>
        <a:xfrm>
          <a:off x="0" y="0"/>
          <a:ext cx="0" cy="0"/>
          <a:chOff x="0" y="0"/>
          <a:chExt cx="0" cy="0"/>
        </a:xfrm>
      </p:grpSpPr>
      <p:sp>
        <p:nvSpPr>
          <p:cNvPr id="4" name="Rectangle 3"/>
          <p:cNvSpPr/>
          <p:nvPr userDrawn="1"/>
        </p:nvSpPr>
        <p:spPr>
          <a:xfrm>
            <a:off x="0" y="0"/>
            <a:ext cx="9144000" cy="6851650"/>
          </a:xfrm>
          <a:prstGeom prst="rect">
            <a:avLst/>
          </a:prstGeom>
          <a:solidFill>
            <a:srgbClr val="D9D9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Rectangle 4"/>
          <p:cNvSpPr/>
          <p:nvPr userDrawn="1"/>
        </p:nvSpPr>
        <p:spPr>
          <a:xfrm>
            <a:off x="0" y="6334128"/>
            <a:ext cx="9144000" cy="523875"/>
          </a:xfrm>
          <a:prstGeom prst="rect">
            <a:avLst/>
          </a:prstGeom>
          <a:solidFill>
            <a:srgbClr val="89AB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80975" y="6372228"/>
            <a:ext cx="11620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627961"/>
            <a:ext cx="7886700" cy="1040502"/>
          </a:xfrm>
          <a:prstGeom prst="rect">
            <a:avLst/>
          </a:prstGeom>
        </p:spPr>
        <p:txBody>
          <a:bodyPr/>
          <a:lstStyle>
            <a:lvl1pPr>
              <a:defRPr sz="3600" b="1">
                <a:solidFill>
                  <a:srgbClr val="004689"/>
                </a:solidFill>
                <a:latin typeface="Segoe UI" panose="020B0502040204020203" pitchFamily="34" charset="0"/>
                <a:ea typeface="Open Sans" panose="020B0606030504020204"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panose="020B0502040204020203" pitchFamily="34" charset="0"/>
                <a:ea typeface="Open Sans" panose="020B0606030504020204" pitchFamily="34" charset="0"/>
                <a:cs typeface="Segoe UI" panose="020B0502040204020203" pitchFamily="34" charset="0"/>
              </a:defRPr>
            </a:lvl1pPr>
            <a:lvl2pPr>
              <a:defRPr>
                <a:latin typeface="Segoe UI" panose="020B0502040204020203" pitchFamily="34" charset="0"/>
                <a:ea typeface="Open Sans" panose="020B0606030504020204" pitchFamily="34" charset="0"/>
                <a:cs typeface="Segoe UI" panose="020B0502040204020203" pitchFamily="34" charset="0"/>
              </a:defRPr>
            </a:lvl2pPr>
            <a:lvl3pPr>
              <a:defRPr>
                <a:latin typeface="Segoe UI" panose="020B0502040204020203" pitchFamily="34" charset="0"/>
                <a:ea typeface="Open Sans" panose="020B0606030504020204" pitchFamily="34" charset="0"/>
                <a:cs typeface="Segoe UI" panose="020B0502040204020203" pitchFamily="34" charset="0"/>
              </a:defRPr>
            </a:lvl3pPr>
            <a:lvl4pPr>
              <a:defRPr>
                <a:latin typeface="Segoe UI" panose="020B0502040204020203" pitchFamily="34" charset="0"/>
                <a:ea typeface="Open Sans" panose="020B0606030504020204" pitchFamily="34" charset="0"/>
                <a:cs typeface="Segoe UI" panose="020B0502040204020203" pitchFamily="34" charset="0"/>
              </a:defRPr>
            </a:lvl4pPr>
            <a:lvl5pPr>
              <a:defRPr>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C295D313-6F21-4CFF-8CC6-A801D36D1F79}" type="slidenum">
              <a:rPr lang="en-US" altLang="en-US" smtClean="0"/>
              <a:pPr>
                <a:defRPr/>
              </a:pPr>
              <a:t>‹#›</a:t>
            </a:fld>
            <a:endParaRPr lang="en-US" altLang="en-US" dirty="0"/>
          </a:p>
        </p:txBody>
      </p:sp>
    </p:spTree>
    <p:extLst>
      <p:ext uri="{BB962C8B-B14F-4D97-AF65-F5344CB8AC3E}">
        <p14:creationId xmlns:p14="http://schemas.microsoft.com/office/powerpoint/2010/main" val="2293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amp; Graphs">
    <p:spTree>
      <p:nvGrpSpPr>
        <p:cNvPr id="1" name=""/>
        <p:cNvGrpSpPr/>
        <p:nvPr/>
      </p:nvGrpSpPr>
      <p:grpSpPr>
        <a:xfrm>
          <a:off x="0" y="0"/>
          <a:ext cx="0" cy="0"/>
          <a:chOff x="0" y="0"/>
          <a:chExt cx="0" cy="0"/>
        </a:xfrm>
      </p:grpSpPr>
      <p:sp>
        <p:nvSpPr>
          <p:cNvPr id="5" name="Rectangle 4"/>
          <p:cNvSpPr/>
          <p:nvPr userDrawn="1"/>
        </p:nvSpPr>
        <p:spPr>
          <a:xfrm>
            <a:off x="0" y="6334128"/>
            <a:ext cx="9144000" cy="52387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7" name="Picture 2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204" y="6364291"/>
            <a:ext cx="127039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hart Placeholder 8"/>
          <p:cNvSpPr>
            <a:spLocks noGrp="1"/>
          </p:cNvSpPr>
          <p:nvPr>
            <p:ph type="chart" sz="quarter" idx="13"/>
          </p:nvPr>
        </p:nvSpPr>
        <p:spPr>
          <a:xfrm>
            <a:off x="3748087" y="1115648"/>
            <a:ext cx="5054204" cy="4753340"/>
          </a:xfrm>
          <a:prstGeom prst="rect">
            <a:avLst/>
          </a:prstGeom>
        </p:spPr>
        <p:txBody>
          <a:bodyPr vert="horz"/>
          <a:lstStyle/>
          <a:p>
            <a:pPr lvl="0"/>
            <a:r>
              <a:rPr lang="en-US" noProof="0" dirty="0"/>
              <a:t>Click icon to add chart</a:t>
            </a:r>
          </a:p>
        </p:txBody>
      </p:sp>
      <p:sp>
        <p:nvSpPr>
          <p:cNvPr id="13" name="Text Placeholder 12"/>
          <p:cNvSpPr>
            <a:spLocks noGrp="1"/>
          </p:cNvSpPr>
          <p:nvPr>
            <p:ph type="body" sz="quarter" idx="14"/>
          </p:nvPr>
        </p:nvSpPr>
        <p:spPr>
          <a:xfrm>
            <a:off x="308640" y="1115648"/>
            <a:ext cx="3254588" cy="1300838"/>
          </a:xfrm>
          <a:prstGeom prst="rect">
            <a:avLst/>
          </a:prstGeom>
        </p:spPr>
        <p:txBody>
          <a:bodyPr vert="horz"/>
          <a:lstStyle>
            <a:lvl1pPr marL="0" indent="0" algn="l">
              <a:lnSpc>
                <a:spcPct val="90000"/>
              </a:lnSpc>
              <a:buFontTx/>
              <a:buNone/>
              <a:defRPr sz="3600" b="1">
                <a:solidFill>
                  <a:srgbClr val="263B80"/>
                </a:solidFill>
                <a:latin typeface="Segoe UI" panose="020B0502040204020203" pitchFamily="34" charset="0"/>
                <a:cs typeface="Segoe UI" panose="020B0502040204020203" pitchFamily="34" charset="0"/>
              </a:defRPr>
            </a:lvl1pPr>
            <a:lvl2pPr marL="342900" indent="0" algn="l">
              <a:lnSpc>
                <a:spcPct val="150000"/>
              </a:lnSpc>
              <a:buFontTx/>
              <a:buNone/>
              <a:defRPr sz="1050">
                <a:solidFill>
                  <a:srgbClr val="7F7F7F"/>
                </a:solidFill>
                <a:latin typeface="Open Sans"/>
                <a:cs typeface="Open Sans"/>
              </a:defRPr>
            </a:lvl2pPr>
            <a:lvl3pPr marL="685800" indent="0" algn="l">
              <a:lnSpc>
                <a:spcPct val="150000"/>
              </a:lnSpc>
              <a:buFontTx/>
              <a:buNone/>
              <a:defRPr sz="1350">
                <a:solidFill>
                  <a:srgbClr val="263B80"/>
                </a:solidFill>
                <a:latin typeface="Open Sans"/>
                <a:cs typeface="Open Sans"/>
              </a:defRPr>
            </a:lvl3pPr>
            <a:lvl4pPr marL="1028700" indent="0" algn="l">
              <a:lnSpc>
                <a:spcPct val="150000"/>
              </a:lnSpc>
              <a:buFontTx/>
              <a:buNone/>
              <a:defRPr sz="1350">
                <a:solidFill>
                  <a:srgbClr val="263B80"/>
                </a:solidFill>
                <a:latin typeface="Open Sans"/>
                <a:cs typeface="Open Sans"/>
              </a:defRPr>
            </a:lvl4pPr>
            <a:lvl5pPr marL="1371600" indent="0" algn="l">
              <a:lnSpc>
                <a:spcPct val="150000"/>
              </a:lnSpc>
              <a:buFontTx/>
              <a:buNone/>
              <a:defRPr sz="1350">
                <a:solidFill>
                  <a:srgbClr val="263B80"/>
                </a:solidFill>
                <a:latin typeface="Open Sans"/>
                <a:cs typeface="Open Sans"/>
              </a:defRPr>
            </a:lvl5pPr>
          </a:lstStyle>
          <a:p>
            <a:pPr lvl="0"/>
            <a:r>
              <a:rPr lang="en-US" dirty="0"/>
              <a:t>Click to edit Master text styles</a:t>
            </a:r>
          </a:p>
        </p:txBody>
      </p:sp>
      <p:sp>
        <p:nvSpPr>
          <p:cNvPr id="20" name="Text Placeholder 8"/>
          <p:cNvSpPr>
            <a:spLocks noGrp="1"/>
          </p:cNvSpPr>
          <p:nvPr>
            <p:ph type="body" sz="quarter" idx="15"/>
          </p:nvPr>
        </p:nvSpPr>
        <p:spPr>
          <a:xfrm>
            <a:off x="308640" y="2416486"/>
            <a:ext cx="3254588" cy="2594168"/>
          </a:xfrm>
          <a:prstGeom prst="rect">
            <a:avLst/>
          </a:prstGeom>
        </p:spPr>
        <p:txBody>
          <a:bodyPr vert="horz"/>
          <a:lstStyle>
            <a:lvl1pPr marL="0" indent="0">
              <a:lnSpc>
                <a:spcPct val="150000"/>
              </a:lnSpc>
              <a:buNone/>
              <a:defRPr sz="1050">
                <a:solidFill>
                  <a:srgbClr val="7F7F7F"/>
                </a:solidFill>
                <a:latin typeface="Segoe UI" panose="020B0502040204020203" pitchFamily="34" charset="0"/>
                <a:cs typeface="Segoe UI" panose="020B0502040204020203" pitchFamily="34" charset="0"/>
              </a:defRPr>
            </a:lvl1pPr>
            <a:lvl2pPr marL="342900" indent="0">
              <a:lnSpc>
                <a:spcPct val="150000"/>
              </a:lnSpc>
              <a:buNone/>
              <a:defRPr sz="1050">
                <a:solidFill>
                  <a:srgbClr val="7F7F7F"/>
                </a:solidFill>
                <a:latin typeface="Open Sans"/>
                <a:cs typeface="Open Sans"/>
              </a:defRPr>
            </a:lvl2pPr>
            <a:lvl3pPr marL="685800" indent="0">
              <a:lnSpc>
                <a:spcPct val="150000"/>
              </a:lnSpc>
              <a:buNone/>
              <a:defRPr sz="1050">
                <a:solidFill>
                  <a:srgbClr val="7F7F7F"/>
                </a:solidFill>
                <a:latin typeface="Open Sans"/>
                <a:cs typeface="Open Sans"/>
              </a:defRPr>
            </a:lvl3pPr>
            <a:lvl4pPr marL="1028700" indent="0">
              <a:lnSpc>
                <a:spcPct val="150000"/>
              </a:lnSpc>
              <a:buNone/>
              <a:defRPr sz="1050">
                <a:solidFill>
                  <a:srgbClr val="7F7F7F"/>
                </a:solidFill>
                <a:latin typeface="Open Sans"/>
                <a:cs typeface="Open Sans"/>
              </a:defRPr>
            </a:lvl4pPr>
            <a:lvl5pPr marL="1371600" indent="0">
              <a:lnSpc>
                <a:spcPct val="150000"/>
              </a:lnSpc>
              <a:buNone/>
              <a:defRPr sz="1050">
                <a:solidFill>
                  <a:srgbClr val="7F7F7F"/>
                </a:solidFill>
                <a:latin typeface="Open Sans"/>
                <a:cs typeface="Open Sans"/>
              </a:defRPr>
            </a:lvl5pPr>
          </a:lstStyle>
          <a:p>
            <a:pPr lvl="0"/>
            <a:r>
              <a:rPr lang="en-US" dirty="0"/>
              <a:t>Click to edit Master text styles</a:t>
            </a:r>
          </a:p>
        </p:txBody>
      </p:sp>
      <p:sp>
        <p:nvSpPr>
          <p:cNvPr id="8" name="Slide Number Placeholder 5"/>
          <p:cNvSpPr>
            <a:spLocks noGrp="1"/>
          </p:cNvSpPr>
          <p:nvPr>
            <p:ph type="sldNum" sz="quarter" idx="16"/>
          </p:nvPr>
        </p:nvSpPr>
        <p:spPr>
          <a:xfrm>
            <a:off x="8707042" y="6397628"/>
            <a:ext cx="432197" cy="360363"/>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chemeClr val="tx2"/>
                </a:solidFill>
                <a:latin typeface="Segoe UI Semibold" panose="020B0702040204020203" pitchFamily="34" charset="0"/>
                <a:cs typeface="Segoe UI Semibold" panose="020B0702040204020203" pitchFamily="34" charset="0"/>
              </a:defRPr>
            </a:lvl1pPr>
          </a:lstStyle>
          <a:p>
            <a:pPr>
              <a:defRPr/>
            </a:pPr>
            <a:fld id="{8177C7D1-08ED-4D78-8247-2570E63E1C0C}" type="slidenum">
              <a:rPr lang="en-US" altLang="en-US" smtClean="0"/>
              <a:pPr>
                <a:defRPr/>
              </a:pPr>
              <a:t>‹#›</a:t>
            </a:fld>
            <a:endParaRPr lang="en-US" altLang="en-US" dirty="0"/>
          </a:p>
        </p:txBody>
      </p:sp>
    </p:spTree>
    <p:extLst>
      <p:ext uri="{BB962C8B-B14F-4D97-AF65-F5344CB8AC3E}">
        <p14:creationId xmlns:p14="http://schemas.microsoft.com/office/powerpoint/2010/main" val="358319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 id="2147484307" r:id="rId21"/>
    <p:sldLayoutId id="2147484308" r:id="rId22"/>
    <p:sldLayoutId id="2147484309" r:id="rId23"/>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cs typeface="ＭＳ Ｐゴシック"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 y="2435606"/>
            <a:ext cx="9144000" cy="105460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b"/>
          <a:lstStyle/>
          <a:p>
            <a:pPr algn="ctr" defTabSz="457200">
              <a:lnSpc>
                <a:spcPct val="90000"/>
              </a:lnSpc>
              <a:spcBef>
                <a:spcPct val="0"/>
              </a:spcBef>
              <a:spcAft>
                <a:spcPct val="0"/>
              </a:spcAft>
            </a:pPr>
            <a:endParaRPr sz="4800" b="1" dirty="0">
              <a:solidFill>
                <a:srgbClr val="000000"/>
              </a:solidFill>
              <a:latin typeface="Arial"/>
              <a:ea typeface="Arial"/>
            </a:endParaRPr>
          </a:p>
          <a:p>
            <a:pPr algn="ctr" defTabSz="457200">
              <a:lnSpc>
                <a:spcPct val="90000"/>
              </a:lnSpc>
              <a:spcBef>
                <a:spcPct val="0"/>
              </a:spcBef>
              <a:spcAft>
                <a:spcPct val="0"/>
              </a:spcAft>
            </a:pPr>
            <a:r>
              <a:rPr sz="4800" b="1" dirty="0">
                <a:solidFill>
                  <a:srgbClr val="FFFFFF"/>
                </a:solidFill>
                <a:latin typeface="Arial"/>
                <a:ea typeface="Arial"/>
              </a:rPr>
              <a:t>F</a:t>
            </a:r>
            <a:r>
              <a:rPr lang="en-US" sz="4800" b="1" dirty="0">
                <a:solidFill>
                  <a:srgbClr val="FFFFFF"/>
                </a:solidFill>
                <a:latin typeface="Arial"/>
                <a:ea typeface="Arial"/>
              </a:rPr>
              <a:t>IRST</a:t>
            </a:r>
            <a:r>
              <a:rPr sz="4800" b="1" dirty="0">
                <a:solidFill>
                  <a:srgbClr val="FFFFFF"/>
                </a:solidFill>
                <a:latin typeface="Arial"/>
                <a:ea typeface="Arial"/>
              </a:rPr>
              <a:t> QUARTER 2024 RESULTS</a:t>
            </a:r>
          </a:p>
        </p:txBody>
      </p:sp>
      <p:sp>
        <p:nvSpPr>
          <p:cNvPr id="3" name="New shape"/>
          <p:cNvSpPr/>
          <p:nvPr/>
        </p:nvSpPr>
        <p:spPr>
          <a:xfrm>
            <a:off x="-254" y="3490214"/>
            <a:ext cx="9145143" cy="8992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4000">
                <a:solidFill>
                  <a:srgbClr val="FFFFFF"/>
                </a:solidFill>
                <a:latin typeface="Arial"/>
                <a:ea typeface="Arial"/>
              </a:rPr>
              <a:t>NASDAQ: FULT</a:t>
            </a:r>
          </a:p>
        </p:txBody>
      </p:sp>
      <p:sp>
        <p:nvSpPr>
          <p:cNvPr id="4" name="New shape"/>
          <p:cNvSpPr/>
          <p:nvPr/>
        </p:nvSpPr>
        <p:spPr>
          <a:xfrm>
            <a:off x="-635" y="6445377"/>
            <a:ext cx="9144635" cy="41249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1600">
                <a:solidFill>
                  <a:srgbClr val="FFFFFF"/>
                </a:solidFill>
                <a:latin typeface="Arial"/>
                <a:ea typeface="Arial"/>
              </a:rPr>
              <a:t>Data as of or for the period ended March 31, 2024 unless otherwise noted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971A5-14B8-D4C8-2347-9C8B27858D3A}"/>
              </a:ext>
            </a:extLst>
          </p:cNvPr>
          <p:cNvSpPr/>
          <p:nvPr/>
        </p:nvSpPr>
        <p:spPr>
          <a:xfrm>
            <a:off x="284363" y="590272"/>
            <a:ext cx="4061619" cy="2510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b="1" u="sng" dirty="0">
              <a:solidFill>
                <a:schemeClr val="tx1"/>
              </a:solidFill>
              <a:latin typeface="Segoe UI" panose="020B0502040204020203" pitchFamily="34" charset="0"/>
              <a:cs typeface="Segoe UI" panose="020B0502040204020203" pitchFamily="34" charset="0"/>
            </a:endParaRPr>
          </a:p>
          <a:p>
            <a:endParaRPr lang="en-US" sz="1200" b="1" u="sng" dirty="0">
              <a:solidFill>
                <a:schemeClr val="tx1"/>
              </a:solidFill>
              <a:latin typeface="Segoe UI" panose="020B0502040204020203" pitchFamily="34" charset="0"/>
              <a:cs typeface="Segoe UI" panose="020B0502040204020203" pitchFamily="34" charset="0"/>
            </a:endParaRPr>
          </a:p>
          <a:p>
            <a:pPr marL="342900" indent="-342900">
              <a:spcBef>
                <a:spcPts val="10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NIM was 3.32% in the first quarter of 2024, declining four basis points compared to the fourth quarter of 2023.</a:t>
            </a:r>
          </a:p>
          <a:p>
            <a:pPr marL="342900" indent="-342900">
              <a:spcBef>
                <a:spcPts val="10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Loan yield improved by seven basis points during the first quarter of 2024, increasing to 5.90% compared to 5.83% in the fourth quarter of 2023. Loan yields have benefited from new originations and higher rates.</a:t>
            </a:r>
          </a:p>
          <a:p>
            <a:pPr marL="342900" indent="-342900">
              <a:spcBef>
                <a:spcPts val="1000"/>
              </a:spcBef>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Total cost of deposits was 1.95% for the first quarter of 2024, an increase of 16 basis points compared to the fourth quarter of 2023, due to continued migration into interest-bearing deposit products.</a:t>
            </a:r>
          </a:p>
          <a:p>
            <a:pPr marL="342900" indent="-342900">
              <a:buFont typeface="Arial" panose="020B0604020202020204" pitchFamily="34" charset="0"/>
              <a:buChar char="•"/>
            </a:pPr>
            <a:endParaRPr lang="en-US" sz="1400" dirty="0">
              <a:solidFill>
                <a:schemeClr val="tx1"/>
              </a:solidFill>
            </a:endParaRPr>
          </a:p>
          <a:p>
            <a:pPr marL="342900" indent="-342900">
              <a:buFont typeface="Arial" panose="020B0604020202020204" pitchFamily="34" charset="0"/>
              <a:buChar char="•"/>
            </a:pPr>
            <a:endParaRPr lang="en-US" sz="1400" dirty="0">
              <a:solidFill>
                <a:schemeClr val="tx1"/>
              </a:solidFill>
            </a:endParaRPr>
          </a:p>
          <a:p>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10</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l" defTabSz="457200" rtl="0" eaLnBrk="1" fontAlgn="auto" latinLnBrk="0" hangingPunct="1">
              <a:lnSpc>
                <a:spcPct val="90000"/>
              </a:lnSpc>
              <a:spcBef>
                <a:spcPct val="0"/>
              </a:spcBef>
              <a:spcAft>
                <a:spcPct val="0"/>
              </a:spcAft>
              <a:buClrTx/>
              <a:buSzTx/>
              <a:buFontTx/>
              <a:buNone/>
              <a:tabLst/>
              <a:defRPr/>
            </a:pPr>
            <a:r>
              <a:rPr lang="en-US" sz="2000" b="1" dirty="0">
                <a:solidFill>
                  <a:srgbClr val="004689"/>
                </a:solidFill>
                <a:latin typeface="Segoe UI" panose="020B0502040204020203" pitchFamily="34" charset="0"/>
                <a:ea typeface="Arial"/>
                <a:cs typeface="Segoe UI" panose="020B0502040204020203" pitchFamily="34" charset="0"/>
              </a:rPr>
              <a:t>NET INTEREST INCOME AND NIM</a:t>
            </a:r>
            <a:endParaRPr kumimoji="0" sz="2000" b="1" i="0" u="none" strike="noStrike" kern="1200" cap="none" spc="0" normalizeH="0" baseline="30000" noProof="0" dirty="0">
              <a:ln>
                <a:noFill/>
              </a:ln>
              <a:solidFill>
                <a:srgbClr val="004689"/>
              </a:solidFill>
              <a:effectLst/>
              <a:uLnTx/>
              <a:uFillTx/>
              <a:latin typeface="Segoe UI" panose="020B0502040204020203" pitchFamily="34" charset="0"/>
              <a:ea typeface="Arial"/>
              <a:cs typeface="Segoe UI" panose="020B0502040204020203" pitchFamily="34" charset="0"/>
            </a:endParaRPr>
          </a:p>
        </p:txBody>
      </p:sp>
      <p:sp>
        <p:nvSpPr>
          <p:cNvPr id="3" name="New shape">
            <a:extLst>
              <a:ext uri="{FF2B5EF4-FFF2-40B4-BE49-F238E27FC236}">
                <a16:creationId xmlns:a16="http://schemas.microsoft.com/office/drawing/2014/main" id="{4DBD59AE-76F9-B9F7-90F5-36A2E8CC2E13}"/>
              </a:ext>
            </a:extLst>
          </p:cNvPr>
          <p:cNvSpPr/>
          <p:nvPr/>
        </p:nvSpPr>
        <p:spPr>
          <a:xfrm>
            <a:off x="1240402" y="6326190"/>
            <a:ext cx="7592297" cy="5541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just" defTabSz="457200" rtl="0" eaLnBrk="1" fontAlgn="auto"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just" defTabSz="457200" rtl="0" eaLnBrk="1" fontAlgn="auto" latinLnBrk="0" hangingPunct="1">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8" name="TextBox 7">
            <a:extLst>
              <a:ext uri="{FF2B5EF4-FFF2-40B4-BE49-F238E27FC236}">
                <a16:creationId xmlns:a16="http://schemas.microsoft.com/office/drawing/2014/main" id="{44BE06C2-4560-5EE5-45B0-0039AC196042}"/>
              </a:ext>
            </a:extLst>
          </p:cNvPr>
          <p:cNvSpPr txBox="1"/>
          <p:nvPr/>
        </p:nvSpPr>
        <p:spPr>
          <a:xfrm>
            <a:off x="171451" y="604835"/>
            <a:ext cx="4461223" cy="6504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1Q24 Highlights</a:t>
            </a:r>
          </a:p>
        </p:txBody>
      </p:sp>
      <p:sp>
        <p:nvSpPr>
          <p:cNvPr id="9" name="TextBox 8">
            <a:extLst>
              <a:ext uri="{FF2B5EF4-FFF2-40B4-BE49-F238E27FC236}">
                <a16:creationId xmlns:a16="http://schemas.microsoft.com/office/drawing/2014/main" id="{CC5D3C5D-7457-E4DF-BA46-0C158CD177D2}"/>
              </a:ext>
            </a:extLst>
          </p:cNvPr>
          <p:cNvSpPr txBox="1"/>
          <p:nvPr/>
        </p:nvSpPr>
        <p:spPr>
          <a:xfrm>
            <a:off x="99191" y="3455070"/>
            <a:ext cx="4461223" cy="44408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Net Interest Income &amp; NIM</a:t>
            </a:r>
          </a:p>
        </p:txBody>
      </p:sp>
      <p:sp>
        <p:nvSpPr>
          <p:cNvPr id="10" name="TextBox 9">
            <a:extLst>
              <a:ext uri="{FF2B5EF4-FFF2-40B4-BE49-F238E27FC236}">
                <a16:creationId xmlns:a16="http://schemas.microsoft.com/office/drawing/2014/main" id="{4AE45632-57E1-46F2-AED0-EDFCFFFE02B5}"/>
              </a:ext>
            </a:extLst>
          </p:cNvPr>
          <p:cNvSpPr txBox="1"/>
          <p:nvPr/>
        </p:nvSpPr>
        <p:spPr>
          <a:xfrm>
            <a:off x="4681843" y="3429000"/>
            <a:ext cx="4053197" cy="35420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Average Deposits and Borrowings &amp; Other and Cost of Funds</a:t>
            </a:r>
          </a:p>
        </p:txBody>
      </p:sp>
      <p:sp>
        <p:nvSpPr>
          <p:cNvPr id="14" name="TextBox 13">
            <a:extLst>
              <a:ext uri="{FF2B5EF4-FFF2-40B4-BE49-F238E27FC236}">
                <a16:creationId xmlns:a16="http://schemas.microsoft.com/office/drawing/2014/main" id="{EEEB944D-BB38-4101-4BEB-97F924F9AA61}"/>
              </a:ext>
            </a:extLst>
          </p:cNvPr>
          <p:cNvSpPr txBox="1"/>
          <p:nvPr/>
        </p:nvSpPr>
        <p:spPr>
          <a:xfrm>
            <a:off x="4511326" y="596816"/>
            <a:ext cx="4461223" cy="26819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Average Interest-Earning Assets &amp; Yields</a:t>
            </a:r>
          </a:p>
        </p:txBody>
      </p:sp>
      <p:sp>
        <p:nvSpPr>
          <p:cNvPr id="2" name="TextBox 1">
            <a:extLst>
              <a:ext uri="{FF2B5EF4-FFF2-40B4-BE49-F238E27FC236}">
                <a16:creationId xmlns:a16="http://schemas.microsoft.com/office/drawing/2014/main" id="{C85ADBD2-BC6B-461B-B60C-1F6685A2EDB3}"/>
              </a:ext>
            </a:extLst>
          </p:cNvPr>
          <p:cNvSpPr txBox="1"/>
          <p:nvPr/>
        </p:nvSpPr>
        <p:spPr>
          <a:xfrm>
            <a:off x="438418" y="3703535"/>
            <a:ext cx="1364423" cy="444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Segoe UI" panose="020B0502040204020203" pitchFamily="34" charset="0"/>
                <a:cs typeface="Segoe UI" panose="020B0502040204020203" pitchFamily="34" charset="0"/>
              </a:rPr>
              <a:t>(dollars in millions)</a:t>
            </a:r>
          </a:p>
        </p:txBody>
      </p:sp>
      <p:sp>
        <p:nvSpPr>
          <p:cNvPr id="11" name="TextBox 10">
            <a:extLst>
              <a:ext uri="{FF2B5EF4-FFF2-40B4-BE49-F238E27FC236}">
                <a16:creationId xmlns:a16="http://schemas.microsoft.com/office/drawing/2014/main" id="{030686B3-6000-9989-AA00-1BE684D181E9}"/>
              </a:ext>
            </a:extLst>
          </p:cNvPr>
          <p:cNvSpPr txBox="1"/>
          <p:nvPr/>
        </p:nvSpPr>
        <p:spPr>
          <a:xfrm>
            <a:off x="4600243" y="3685897"/>
            <a:ext cx="1364423" cy="444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Segoe UI" panose="020B0502040204020203" pitchFamily="34" charset="0"/>
                <a:cs typeface="Segoe UI" panose="020B0502040204020203" pitchFamily="34" charset="0"/>
              </a:rPr>
              <a:t>(dollars in billions)</a:t>
            </a:r>
          </a:p>
        </p:txBody>
      </p:sp>
      <p:sp>
        <p:nvSpPr>
          <p:cNvPr id="12" name="TextBox 11">
            <a:extLst>
              <a:ext uri="{FF2B5EF4-FFF2-40B4-BE49-F238E27FC236}">
                <a16:creationId xmlns:a16="http://schemas.microsoft.com/office/drawing/2014/main" id="{9C0C1EAD-5C06-45C2-4058-A4329A61D0AE}"/>
              </a:ext>
            </a:extLst>
          </p:cNvPr>
          <p:cNvSpPr txBox="1"/>
          <p:nvPr/>
        </p:nvSpPr>
        <p:spPr>
          <a:xfrm>
            <a:off x="4863483" y="835831"/>
            <a:ext cx="1364423" cy="444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Segoe UI" panose="020B0502040204020203" pitchFamily="34" charset="0"/>
                <a:cs typeface="Segoe UI" panose="020B0502040204020203" pitchFamily="34" charset="0"/>
              </a:rPr>
              <a:t>(dollars in billions)</a:t>
            </a:r>
          </a:p>
        </p:txBody>
      </p:sp>
      <p:pic>
        <p:nvPicPr>
          <p:cNvPr id="13" name="Picture 12">
            <a:extLst>
              <a:ext uri="{FF2B5EF4-FFF2-40B4-BE49-F238E27FC236}">
                <a16:creationId xmlns:a16="http://schemas.microsoft.com/office/drawing/2014/main" id="{ADC909BB-1FDC-D3B7-2F12-A3861C0570B1}"/>
              </a:ext>
            </a:extLst>
          </p:cNvPr>
          <p:cNvPicPr>
            <a:picLocks noChangeAspect="1"/>
          </p:cNvPicPr>
          <p:nvPr/>
        </p:nvPicPr>
        <p:blipFill>
          <a:blip r:embed="rId3"/>
          <a:stretch>
            <a:fillRect/>
          </a:stretch>
        </p:blipFill>
        <p:spPr>
          <a:xfrm>
            <a:off x="4916751" y="925807"/>
            <a:ext cx="3842099" cy="2596130"/>
          </a:xfrm>
          <a:prstGeom prst="rect">
            <a:avLst/>
          </a:prstGeom>
        </p:spPr>
      </p:pic>
      <p:pic>
        <p:nvPicPr>
          <p:cNvPr id="16" name="Picture 15">
            <a:extLst>
              <a:ext uri="{FF2B5EF4-FFF2-40B4-BE49-F238E27FC236}">
                <a16:creationId xmlns:a16="http://schemas.microsoft.com/office/drawing/2014/main" id="{06F15B3F-DE29-409F-0A29-8C038502D024}"/>
              </a:ext>
            </a:extLst>
          </p:cNvPr>
          <p:cNvPicPr>
            <a:picLocks noChangeAspect="1"/>
          </p:cNvPicPr>
          <p:nvPr/>
        </p:nvPicPr>
        <p:blipFill>
          <a:blip r:embed="rId4"/>
          <a:stretch>
            <a:fillRect/>
          </a:stretch>
        </p:blipFill>
        <p:spPr>
          <a:xfrm>
            <a:off x="284363" y="3740284"/>
            <a:ext cx="3982465" cy="2690977"/>
          </a:xfrm>
          <a:prstGeom prst="rect">
            <a:avLst/>
          </a:prstGeom>
        </p:spPr>
      </p:pic>
      <p:pic>
        <p:nvPicPr>
          <p:cNvPr id="17" name="Picture 16">
            <a:extLst>
              <a:ext uri="{FF2B5EF4-FFF2-40B4-BE49-F238E27FC236}">
                <a16:creationId xmlns:a16="http://schemas.microsoft.com/office/drawing/2014/main" id="{A816A939-E284-B7DA-6A03-87D1C6E92941}"/>
              </a:ext>
            </a:extLst>
          </p:cNvPr>
          <p:cNvPicPr>
            <a:picLocks noChangeAspect="1"/>
          </p:cNvPicPr>
          <p:nvPr/>
        </p:nvPicPr>
        <p:blipFill>
          <a:blip r:embed="rId5"/>
          <a:stretch>
            <a:fillRect/>
          </a:stretch>
        </p:blipFill>
        <p:spPr>
          <a:xfrm>
            <a:off x="4916750" y="3660713"/>
            <a:ext cx="3842099" cy="2600471"/>
          </a:xfrm>
          <a:prstGeom prst="rect">
            <a:avLst/>
          </a:prstGeom>
        </p:spPr>
      </p:pic>
    </p:spTree>
    <p:extLst>
      <p:ext uri="{BB962C8B-B14F-4D97-AF65-F5344CB8AC3E}">
        <p14:creationId xmlns:p14="http://schemas.microsoft.com/office/powerpoint/2010/main" val="25196746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11</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l" defTabSz="457200" rtl="0" eaLnBrk="1" fontAlgn="auto" latinLnBrk="0" hangingPunct="1">
              <a:lnSpc>
                <a:spcPct val="90000"/>
              </a:lnSpc>
              <a:spcBef>
                <a:spcPct val="0"/>
              </a:spcBef>
              <a:spcAft>
                <a:spcPct val="0"/>
              </a:spcAft>
              <a:buClrTx/>
              <a:buSzTx/>
              <a:buFontTx/>
              <a:buNone/>
              <a:tabLst/>
              <a:defRPr/>
            </a:pPr>
            <a:r>
              <a:rPr lang="en-US" sz="2000" b="1" dirty="0">
                <a:solidFill>
                  <a:srgbClr val="004689"/>
                </a:solidFill>
                <a:latin typeface="Segoe UI" panose="020B0502040204020203" pitchFamily="34" charset="0"/>
                <a:cs typeface="Segoe UI" panose="020B0502040204020203" pitchFamily="34" charset="0"/>
              </a:rPr>
              <a:t>ASSET QUALITY</a:t>
            </a:r>
            <a:endParaRPr sz="2000" b="1" dirty="0">
              <a:solidFill>
                <a:srgbClr val="004689"/>
              </a:solidFill>
              <a:latin typeface="Segoe UI" panose="020B0502040204020203" pitchFamily="34" charset="0"/>
              <a:cs typeface="Segoe UI" panose="020B0502040204020203" pitchFamily="34" charset="0"/>
            </a:endParaRPr>
          </a:p>
        </p:txBody>
      </p:sp>
      <p:sp>
        <p:nvSpPr>
          <p:cNvPr id="3" name="New shape">
            <a:extLst>
              <a:ext uri="{FF2B5EF4-FFF2-40B4-BE49-F238E27FC236}">
                <a16:creationId xmlns:a16="http://schemas.microsoft.com/office/drawing/2014/main" id="{4DBD59AE-76F9-B9F7-90F5-36A2E8CC2E13}"/>
              </a:ext>
            </a:extLst>
          </p:cNvPr>
          <p:cNvSpPr/>
          <p:nvPr/>
        </p:nvSpPr>
        <p:spPr>
          <a:xfrm>
            <a:off x="1240402" y="6326190"/>
            <a:ext cx="7592297" cy="5541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just" defTabSz="457200" rtl="0" eaLnBrk="1" fontAlgn="auto"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just" defTabSz="457200" rtl="0" eaLnBrk="1" fontAlgn="auto" latinLnBrk="0" hangingPunct="1">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7" name="TextBox 6">
            <a:extLst>
              <a:ext uri="{FF2B5EF4-FFF2-40B4-BE49-F238E27FC236}">
                <a16:creationId xmlns:a16="http://schemas.microsoft.com/office/drawing/2014/main" id="{4A22E4E9-7EC5-378A-A8D8-5E04DFE6ED7C}"/>
              </a:ext>
            </a:extLst>
          </p:cNvPr>
          <p:cNvSpPr txBox="1"/>
          <p:nvPr/>
        </p:nvSpPr>
        <p:spPr>
          <a:xfrm>
            <a:off x="171451" y="604835"/>
            <a:ext cx="4461223" cy="6504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Provision for Credit Losses</a:t>
            </a:r>
          </a:p>
        </p:txBody>
      </p:sp>
      <p:sp>
        <p:nvSpPr>
          <p:cNvPr id="9" name="TextBox 8">
            <a:extLst>
              <a:ext uri="{FF2B5EF4-FFF2-40B4-BE49-F238E27FC236}">
                <a16:creationId xmlns:a16="http://schemas.microsoft.com/office/drawing/2014/main" id="{79456FB2-B6AB-CCDF-4434-EF742514B1A6}"/>
              </a:ext>
            </a:extLst>
          </p:cNvPr>
          <p:cNvSpPr txBox="1"/>
          <p:nvPr/>
        </p:nvSpPr>
        <p:spPr>
          <a:xfrm>
            <a:off x="4541423" y="605539"/>
            <a:ext cx="4461223" cy="6504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Non-Performing Loans (“NPLs”) &amp; NPLs to Loans</a:t>
            </a:r>
          </a:p>
        </p:txBody>
      </p:sp>
      <p:sp>
        <p:nvSpPr>
          <p:cNvPr id="13" name="TextBox 12">
            <a:extLst>
              <a:ext uri="{FF2B5EF4-FFF2-40B4-BE49-F238E27FC236}">
                <a16:creationId xmlns:a16="http://schemas.microsoft.com/office/drawing/2014/main" id="{F7F11EC3-F88D-75AA-2B25-79B2E66E1701}"/>
              </a:ext>
            </a:extLst>
          </p:cNvPr>
          <p:cNvSpPr txBox="1"/>
          <p:nvPr/>
        </p:nvSpPr>
        <p:spPr>
          <a:xfrm>
            <a:off x="-35214" y="3366245"/>
            <a:ext cx="4738041" cy="6504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Net Charge-offs (“NCOs”) and NCOs to Average Loans</a:t>
            </a:r>
          </a:p>
        </p:txBody>
      </p:sp>
      <p:sp>
        <p:nvSpPr>
          <p:cNvPr id="17" name="TextBox 16">
            <a:extLst>
              <a:ext uri="{FF2B5EF4-FFF2-40B4-BE49-F238E27FC236}">
                <a16:creationId xmlns:a16="http://schemas.microsoft.com/office/drawing/2014/main" id="{DF019269-9EA2-CFB2-46B6-0BFD674BA66A}"/>
              </a:ext>
            </a:extLst>
          </p:cNvPr>
          <p:cNvSpPr txBox="1"/>
          <p:nvPr/>
        </p:nvSpPr>
        <p:spPr>
          <a:xfrm>
            <a:off x="4470401" y="3366245"/>
            <a:ext cx="4738041" cy="6504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ACL</a:t>
            </a:r>
            <a:r>
              <a:rPr lang="en-US" sz="1350" b="1" u="sng" baseline="30000" dirty="0">
                <a:latin typeface="Segoe UI" panose="020B0502040204020203" pitchFamily="34" charset="0"/>
                <a:cs typeface="Segoe UI" panose="020B0502040204020203" pitchFamily="34" charset="0"/>
              </a:rPr>
              <a:t>(1) </a:t>
            </a:r>
            <a:r>
              <a:rPr lang="en-US" sz="1350" b="1" u="sng" dirty="0">
                <a:latin typeface="Segoe UI" panose="020B0502040204020203" pitchFamily="34" charset="0"/>
                <a:cs typeface="Segoe UI" panose="020B0502040204020203" pitchFamily="34" charset="0"/>
              </a:rPr>
              <a:t>to NPLs &amp; Loans</a:t>
            </a:r>
          </a:p>
        </p:txBody>
      </p:sp>
      <p:sp>
        <p:nvSpPr>
          <p:cNvPr id="18" name="TextBox 17">
            <a:extLst>
              <a:ext uri="{FF2B5EF4-FFF2-40B4-BE49-F238E27FC236}">
                <a16:creationId xmlns:a16="http://schemas.microsoft.com/office/drawing/2014/main" id="{4EF68FC8-AB96-A521-C190-B1000DA1D901}"/>
              </a:ext>
            </a:extLst>
          </p:cNvPr>
          <p:cNvSpPr txBox="1"/>
          <p:nvPr/>
        </p:nvSpPr>
        <p:spPr>
          <a:xfrm>
            <a:off x="1407224" y="6381366"/>
            <a:ext cx="6911276" cy="353943"/>
          </a:xfrm>
          <a:prstGeom prst="rect">
            <a:avLst/>
          </a:prstGeom>
          <a:noFill/>
        </p:spPr>
        <p:txBody>
          <a:bodyPr wrap="square" lIns="91440" tIns="45720" rIns="91440" bIns="45720" rtlCol="0" anchor="t">
            <a:spAutoFit/>
          </a:bodyPr>
          <a:lstStyle/>
          <a:p>
            <a:r>
              <a:rPr lang="en-US" sz="850" i="1" baseline="30000" dirty="0">
                <a:solidFill>
                  <a:schemeClr val="tx1">
                    <a:lumMod val="65000"/>
                    <a:lumOff val="35000"/>
                  </a:schemeClr>
                </a:solidFill>
                <a:latin typeface="Calibri"/>
                <a:ea typeface="MS PGothic"/>
                <a:cs typeface="Calibri"/>
              </a:rPr>
              <a:t>(1) </a:t>
            </a:r>
            <a:r>
              <a:rPr lang="en-US" sz="850" i="1" dirty="0">
                <a:solidFill>
                  <a:schemeClr val="tx1">
                    <a:lumMod val="65000"/>
                    <a:lumOff val="35000"/>
                  </a:schemeClr>
                </a:solidFill>
                <a:latin typeface="Calibri"/>
                <a:ea typeface="MS PGothic"/>
                <a:cs typeface="Calibri"/>
              </a:rPr>
              <a:t>The allowance for credit losses (“ACL”) relates specifically to “Loans, net of unearned income” and does not include reserves related to off-balance sheet credit exposures.</a:t>
            </a:r>
          </a:p>
        </p:txBody>
      </p:sp>
      <p:pic>
        <p:nvPicPr>
          <p:cNvPr id="10" name="Picture 9">
            <a:extLst>
              <a:ext uri="{FF2B5EF4-FFF2-40B4-BE49-F238E27FC236}">
                <a16:creationId xmlns:a16="http://schemas.microsoft.com/office/drawing/2014/main" id="{36A2FD6B-8881-41D6-480B-D2867A61CC48}"/>
              </a:ext>
            </a:extLst>
          </p:cNvPr>
          <p:cNvPicPr>
            <a:picLocks noChangeAspect="1"/>
          </p:cNvPicPr>
          <p:nvPr/>
        </p:nvPicPr>
        <p:blipFill>
          <a:blip r:embed="rId3"/>
          <a:stretch>
            <a:fillRect/>
          </a:stretch>
        </p:blipFill>
        <p:spPr>
          <a:xfrm>
            <a:off x="121644" y="761165"/>
            <a:ext cx="4212727" cy="2765324"/>
          </a:xfrm>
          <a:prstGeom prst="rect">
            <a:avLst/>
          </a:prstGeom>
        </p:spPr>
      </p:pic>
      <p:pic>
        <p:nvPicPr>
          <p:cNvPr id="12" name="Picture 11">
            <a:extLst>
              <a:ext uri="{FF2B5EF4-FFF2-40B4-BE49-F238E27FC236}">
                <a16:creationId xmlns:a16="http://schemas.microsoft.com/office/drawing/2014/main" id="{0BDBC1E9-5DE8-8FEC-475E-0442DDF07A3A}"/>
              </a:ext>
            </a:extLst>
          </p:cNvPr>
          <p:cNvPicPr>
            <a:picLocks noChangeAspect="1"/>
          </p:cNvPicPr>
          <p:nvPr/>
        </p:nvPicPr>
        <p:blipFill>
          <a:blip r:embed="rId4"/>
          <a:stretch>
            <a:fillRect/>
          </a:stretch>
        </p:blipFill>
        <p:spPr>
          <a:xfrm>
            <a:off x="121644" y="3638364"/>
            <a:ext cx="4067696" cy="2687826"/>
          </a:xfrm>
          <a:prstGeom prst="rect">
            <a:avLst/>
          </a:prstGeom>
        </p:spPr>
      </p:pic>
      <p:pic>
        <p:nvPicPr>
          <p:cNvPr id="2" name="Picture 1">
            <a:extLst>
              <a:ext uri="{FF2B5EF4-FFF2-40B4-BE49-F238E27FC236}">
                <a16:creationId xmlns:a16="http://schemas.microsoft.com/office/drawing/2014/main" id="{BC5880B0-BA91-4284-9F3D-1DA75BB178C6}"/>
              </a:ext>
            </a:extLst>
          </p:cNvPr>
          <p:cNvPicPr>
            <a:picLocks noChangeAspect="1"/>
          </p:cNvPicPr>
          <p:nvPr/>
        </p:nvPicPr>
        <p:blipFill>
          <a:blip r:embed="rId5"/>
          <a:stretch>
            <a:fillRect/>
          </a:stretch>
        </p:blipFill>
        <p:spPr>
          <a:xfrm>
            <a:off x="4593516" y="716775"/>
            <a:ext cx="4239852" cy="2795404"/>
          </a:xfrm>
          <a:prstGeom prst="rect">
            <a:avLst/>
          </a:prstGeom>
        </p:spPr>
      </p:pic>
      <p:pic>
        <p:nvPicPr>
          <p:cNvPr id="6" name="Picture 5">
            <a:extLst>
              <a:ext uri="{FF2B5EF4-FFF2-40B4-BE49-F238E27FC236}">
                <a16:creationId xmlns:a16="http://schemas.microsoft.com/office/drawing/2014/main" id="{A0AF419C-C1FB-01AB-4624-0140BAA4D19D}"/>
              </a:ext>
            </a:extLst>
          </p:cNvPr>
          <p:cNvPicPr>
            <a:picLocks noChangeAspect="1"/>
          </p:cNvPicPr>
          <p:nvPr/>
        </p:nvPicPr>
        <p:blipFill>
          <a:blip r:embed="rId6"/>
          <a:stretch>
            <a:fillRect/>
          </a:stretch>
        </p:blipFill>
        <p:spPr>
          <a:xfrm>
            <a:off x="4720583" y="3496934"/>
            <a:ext cx="4168256" cy="2785047"/>
          </a:xfrm>
          <a:prstGeom prst="rect">
            <a:avLst/>
          </a:prstGeom>
        </p:spPr>
      </p:pic>
    </p:spTree>
    <p:extLst>
      <p:ext uri="{BB962C8B-B14F-4D97-AF65-F5344CB8AC3E}">
        <p14:creationId xmlns:p14="http://schemas.microsoft.com/office/powerpoint/2010/main" val="32750155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12</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l" defTabSz="457200" rtl="0" eaLnBrk="1" fontAlgn="auto" latinLnBrk="0" hangingPunct="1">
              <a:lnSpc>
                <a:spcPct val="90000"/>
              </a:lnSpc>
              <a:spcBef>
                <a:spcPct val="0"/>
              </a:spcBef>
              <a:spcAft>
                <a:spcPct val="0"/>
              </a:spcAft>
              <a:buClrTx/>
              <a:buSzTx/>
              <a:buFontTx/>
              <a:buNone/>
              <a:tabLst/>
              <a:defRPr/>
            </a:pPr>
            <a:r>
              <a:rPr lang="en-US" sz="2000" b="1" dirty="0">
                <a:solidFill>
                  <a:srgbClr val="004689"/>
                </a:solidFill>
                <a:latin typeface="Segoe UI" panose="020B0502040204020203" pitchFamily="34" charset="0"/>
                <a:ea typeface="Arial"/>
                <a:cs typeface="Segoe UI" panose="020B0502040204020203" pitchFamily="34" charset="0"/>
              </a:rPr>
              <a:t>NON-INTEREST INCOME</a:t>
            </a:r>
            <a:r>
              <a:rPr lang="en-US" sz="2000" b="1" baseline="30000" dirty="0">
                <a:solidFill>
                  <a:srgbClr val="004689"/>
                </a:solidFill>
                <a:latin typeface="Segoe UI" panose="020B0502040204020203" pitchFamily="34" charset="0"/>
                <a:ea typeface="Arial"/>
                <a:cs typeface="Segoe UI" panose="020B0502040204020203" pitchFamily="34" charset="0"/>
              </a:rPr>
              <a:t>(1)</a:t>
            </a:r>
            <a:endParaRPr kumimoji="0" sz="2000" b="1" i="0" u="none" kern="1200" cap="none" spc="0" normalizeH="0" baseline="30000" noProof="0" dirty="0">
              <a:ln>
                <a:noFill/>
              </a:ln>
              <a:solidFill>
                <a:srgbClr val="004689"/>
              </a:solidFill>
              <a:effectLst/>
              <a:uLnTx/>
              <a:uFillTx/>
              <a:latin typeface="Segoe UI" panose="020B0502040204020203" pitchFamily="34" charset="0"/>
              <a:ea typeface="Arial"/>
              <a:cs typeface="Segoe UI" panose="020B0502040204020203" pitchFamily="34" charset="0"/>
            </a:endParaRPr>
          </a:p>
        </p:txBody>
      </p:sp>
      <p:sp>
        <p:nvSpPr>
          <p:cNvPr id="3" name="New shape">
            <a:extLst>
              <a:ext uri="{FF2B5EF4-FFF2-40B4-BE49-F238E27FC236}">
                <a16:creationId xmlns:a16="http://schemas.microsoft.com/office/drawing/2014/main" id="{4DBD59AE-76F9-B9F7-90F5-36A2E8CC2E13}"/>
              </a:ext>
            </a:extLst>
          </p:cNvPr>
          <p:cNvSpPr/>
          <p:nvPr/>
        </p:nvSpPr>
        <p:spPr>
          <a:xfrm>
            <a:off x="1240402" y="6326190"/>
            <a:ext cx="7592297" cy="5541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just" defTabSz="457200" rtl="0" eaLnBrk="1" fontAlgn="auto"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just" defTabSz="457200" rtl="0" eaLnBrk="1" fontAlgn="auto" latinLnBrk="0" hangingPunct="1">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9" name="TextBox 18">
            <a:extLst>
              <a:ext uri="{FF2B5EF4-FFF2-40B4-BE49-F238E27FC236}">
                <a16:creationId xmlns:a16="http://schemas.microsoft.com/office/drawing/2014/main" id="{8462E4DB-20C6-CA7C-4A99-02F40834123F}"/>
              </a:ext>
            </a:extLst>
          </p:cNvPr>
          <p:cNvSpPr txBox="1"/>
          <p:nvPr/>
        </p:nvSpPr>
        <p:spPr>
          <a:xfrm>
            <a:off x="550416" y="1136275"/>
            <a:ext cx="3089428" cy="609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Non-interest Income</a:t>
            </a:r>
          </a:p>
          <a:p>
            <a:pPr algn="ctr"/>
            <a:r>
              <a:rPr lang="en-US" sz="1150" b="1" i="1" u="sng" dirty="0">
                <a:latin typeface="Segoe UI" panose="020B0502040204020203" pitchFamily="34" charset="0"/>
                <a:cs typeface="Segoe UI" panose="020B0502040204020203" pitchFamily="34" charset="0"/>
              </a:rPr>
              <a:t>(percentage of total non-interest income, three months ended March 31, 2024)</a:t>
            </a:r>
          </a:p>
        </p:txBody>
      </p:sp>
      <p:sp>
        <p:nvSpPr>
          <p:cNvPr id="7" name="TextBox 6">
            <a:extLst>
              <a:ext uri="{FF2B5EF4-FFF2-40B4-BE49-F238E27FC236}">
                <a16:creationId xmlns:a16="http://schemas.microsoft.com/office/drawing/2014/main" id="{BAF2206F-5262-8A40-525A-EF9F869EDD97}"/>
              </a:ext>
            </a:extLst>
          </p:cNvPr>
          <p:cNvSpPr txBox="1"/>
          <p:nvPr/>
        </p:nvSpPr>
        <p:spPr>
          <a:xfrm>
            <a:off x="1407224" y="6336976"/>
            <a:ext cx="6911276" cy="223138"/>
          </a:xfrm>
          <a:prstGeom prst="rect">
            <a:avLst/>
          </a:prstGeom>
          <a:noFill/>
        </p:spPr>
        <p:txBody>
          <a:bodyPr wrap="square" lIns="91440" tIns="45720" rIns="91440" bIns="45720" rtlCol="0" anchor="t">
            <a:spAutoFit/>
          </a:bodyPr>
          <a:lstStyle/>
          <a:p>
            <a:r>
              <a:rPr lang="en-US" sz="800" i="1" baseline="30000" dirty="0">
                <a:solidFill>
                  <a:schemeClr val="tx1">
                    <a:lumMod val="65000"/>
                    <a:lumOff val="35000"/>
                  </a:schemeClr>
                </a:solidFill>
                <a:latin typeface="Calibri"/>
                <a:ea typeface="MS PGothic"/>
                <a:cs typeface="Calibri"/>
              </a:rPr>
              <a:t>(1) </a:t>
            </a:r>
            <a:r>
              <a:rPr lang="en-US" sz="850" i="1" dirty="0">
                <a:solidFill>
                  <a:schemeClr val="tx1">
                    <a:lumMod val="65000"/>
                    <a:lumOff val="35000"/>
                  </a:schemeClr>
                </a:solidFill>
                <a:latin typeface="Calibri"/>
                <a:ea typeface="MS PGothic"/>
                <a:cs typeface="Calibri"/>
              </a:rPr>
              <a:t>Excluding investment securities gains.</a:t>
            </a:r>
          </a:p>
        </p:txBody>
      </p:sp>
      <p:sp>
        <p:nvSpPr>
          <p:cNvPr id="9" name="Text Placeholder 8">
            <a:extLst>
              <a:ext uri="{FF2B5EF4-FFF2-40B4-BE49-F238E27FC236}">
                <a16:creationId xmlns:a16="http://schemas.microsoft.com/office/drawing/2014/main" id="{4390BBC2-0F6C-278B-EB2E-4BB9C3668ECC}"/>
              </a:ext>
            </a:extLst>
          </p:cNvPr>
          <p:cNvSpPr txBox="1">
            <a:spLocks/>
          </p:cNvSpPr>
          <p:nvPr/>
        </p:nvSpPr>
        <p:spPr bwMode="auto">
          <a:xfrm>
            <a:off x="4802819" y="3968901"/>
            <a:ext cx="4122550" cy="2285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1400" b="1" dirty="0"/>
              <a:t>Decreases due to: </a:t>
            </a:r>
          </a:p>
          <a:p>
            <a:r>
              <a:rPr lang="en-US" altLang="en-US" sz="1100" dirty="0"/>
              <a:t>$2.0 million decline in commercial customer swap fees </a:t>
            </a:r>
          </a:p>
          <a:p>
            <a:r>
              <a:rPr lang="en-US" altLang="en-US" sz="1100" dirty="0"/>
              <a:t>Other fee income attributable to the valuation of certain equity method investments</a:t>
            </a:r>
          </a:p>
          <a:p>
            <a:pPr marL="0" indent="0">
              <a:buNone/>
            </a:pPr>
            <a:r>
              <a:rPr lang="en-US" altLang="en-US" sz="1400" b="1" dirty="0"/>
              <a:t>Increases due to: </a:t>
            </a:r>
          </a:p>
          <a:p>
            <a:r>
              <a:rPr lang="en-US" altLang="en-US" sz="1100" dirty="0"/>
              <a:t>Record wealth management income </a:t>
            </a:r>
          </a:p>
          <a:p>
            <a:r>
              <a:rPr lang="en-US" altLang="en-US" sz="1100" dirty="0"/>
              <a:t>Gain on sale of mortgage loans on solid originations and spreads</a:t>
            </a:r>
          </a:p>
          <a:p>
            <a:endParaRPr lang="en-US" altLang="en-US" sz="1100" dirty="0"/>
          </a:p>
          <a:p>
            <a:endParaRPr lang="en-US" altLang="en-US" sz="1100" dirty="0"/>
          </a:p>
        </p:txBody>
      </p:sp>
      <p:pic>
        <p:nvPicPr>
          <p:cNvPr id="6" name="Picture 5">
            <a:extLst>
              <a:ext uri="{FF2B5EF4-FFF2-40B4-BE49-F238E27FC236}">
                <a16:creationId xmlns:a16="http://schemas.microsoft.com/office/drawing/2014/main" id="{C3FEFD9E-59E6-507B-98B0-C3038B36E364}"/>
              </a:ext>
            </a:extLst>
          </p:cNvPr>
          <p:cNvPicPr>
            <a:picLocks noChangeAspect="1"/>
          </p:cNvPicPr>
          <p:nvPr/>
        </p:nvPicPr>
        <p:blipFill>
          <a:blip r:embed="rId3"/>
          <a:stretch>
            <a:fillRect/>
          </a:stretch>
        </p:blipFill>
        <p:spPr>
          <a:xfrm>
            <a:off x="4695978" y="885535"/>
            <a:ext cx="4227107" cy="2355509"/>
          </a:xfrm>
          <a:prstGeom prst="rect">
            <a:avLst/>
          </a:prstGeom>
        </p:spPr>
      </p:pic>
      <p:pic>
        <p:nvPicPr>
          <p:cNvPr id="8" name="Picture 7">
            <a:extLst>
              <a:ext uri="{FF2B5EF4-FFF2-40B4-BE49-F238E27FC236}">
                <a16:creationId xmlns:a16="http://schemas.microsoft.com/office/drawing/2014/main" id="{AB1A68ED-F84D-1F22-80A8-5D60995B8079}"/>
              </a:ext>
            </a:extLst>
          </p:cNvPr>
          <p:cNvPicPr>
            <a:picLocks noChangeAspect="1"/>
          </p:cNvPicPr>
          <p:nvPr/>
        </p:nvPicPr>
        <p:blipFill>
          <a:blip r:embed="rId4"/>
          <a:stretch>
            <a:fillRect/>
          </a:stretch>
        </p:blipFill>
        <p:spPr>
          <a:xfrm>
            <a:off x="-1261041" y="1376631"/>
            <a:ext cx="6297591" cy="3891978"/>
          </a:xfrm>
          <a:prstGeom prst="rect">
            <a:avLst/>
          </a:prstGeom>
        </p:spPr>
      </p:pic>
    </p:spTree>
    <p:extLst>
      <p:ext uri="{BB962C8B-B14F-4D97-AF65-F5344CB8AC3E}">
        <p14:creationId xmlns:p14="http://schemas.microsoft.com/office/powerpoint/2010/main" val="36259554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13</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l" defTabSz="457200" rtl="0" eaLnBrk="1" fontAlgn="auto" latinLnBrk="0" hangingPunct="1">
              <a:lnSpc>
                <a:spcPct val="90000"/>
              </a:lnSpc>
              <a:spcBef>
                <a:spcPct val="0"/>
              </a:spcBef>
              <a:spcAft>
                <a:spcPct val="0"/>
              </a:spcAft>
              <a:buClrTx/>
              <a:buSzTx/>
              <a:buFontTx/>
              <a:buNone/>
              <a:tabLst/>
              <a:defRPr/>
            </a:pPr>
            <a:r>
              <a:rPr lang="en-US" sz="2000" b="1" dirty="0">
                <a:solidFill>
                  <a:srgbClr val="004689"/>
                </a:solidFill>
                <a:latin typeface="Segoe UI" panose="020B0502040204020203" pitchFamily="34" charset="0"/>
                <a:ea typeface="Arial"/>
                <a:cs typeface="Segoe UI" panose="020B0502040204020203" pitchFamily="34" charset="0"/>
              </a:rPr>
              <a:t>NON-INTEREST EXPENSE</a:t>
            </a:r>
            <a:endParaRPr kumimoji="0" lang="en-US" sz="2000" b="1" i="0" u="none" strike="noStrike" kern="1200" cap="none" spc="0" normalizeH="0" baseline="30000" noProof="0" dirty="0">
              <a:ln>
                <a:noFill/>
              </a:ln>
              <a:solidFill>
                <a:srgbClr val="004689"/>
              </a:solidFill>
              <a:effectLst/>
              <a:uLnTx/>
              <a:uFillTx/>
              <a:latin typeface="Segoe UI" panose="020B0502040204020203" pitchFamily="34" charset="0"/>
              <a:ea typeface="Arial"/>
              <a:cs typeface="Segoe UI" panose="020B0502040204020203" pitchFamily="34" charset="0"/>
            </a:endParaRPr>
          </a:p>
        </p:txBody>
      </p:sp>
      <p:sp>
        <p:nvSpPr>
          <p:cNvPr id="3" name="New shape">
            <a:extLst>
              <a:ext uri="{FF2B5EF4-FFF2-40B4-BE49-F238E27FC236}">
                <a16:creationId xmlns:a16="http://schemas.microsoft.com/office/drawing/2014/main" id="{4DBD59AE-76F9-B9F7-90F5-36A2E8CC2E13}"/>
              </a:ext>
            </a:extLst>
          </p:cNvPr>
          <p:cNvSpPr/>
          <p:nvPr/>
        </p:nvSpPr>
        <p:spPr>
          <a:xfrm>
            <a:off x="1240402" y="6326190"/>
            <a:ext cx="7592297" cy="5541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just" defTabSz="457200" rtl="0" eaLnBrk="1" fontAlgn="auto"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just" defTabSz="457200" rtl="0" eaLnBrk="1" fontAlgn="auto" latinLnBrk="0" hangingPunct="1">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9" name="TextBox 18">
            <a:extLst>
              <a:ext uri="{FF2B5EF4-FFF2-40B4-BE49-F238E27FC236}">
                <a16:creationId xmlns:a16="http://schemas.microsoft.com/office/drawing/2014/main" id="{8462E4DB-20C6-CA7C-4A99-02F40834123F}"/>
              </a:ext>
            </a:extLst>
          </p:cNvPr>
          <p:cNvSpPr txBox="1"/>
          <p:nvPr/>
        </p:nvSpPr>
        <p:spPr>
          <a:xfrm>
            <a:off x="550416" y="1136275"/>
            <a:ext cx="3089428" cy="609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Non-interest Expense</a:t>
            </a:r>
          </a:p>
          <a:p>
            <a:pPr algn="ctr"/>
            <a:r>
              <a:rPr lang="en-US" sz="1150" b="1" i="1" u="sng" dirty="0">
                <a:latin typeface="Segoe UI" panose="020B0502040204020203" pitchFamily="34" charset="0"/>
                <a:cs typeface="Segoe UI" panose="020B0502040204020203" pitchFamily="34" charset="0"/>
              </a:rPr>
              <a:t>(percentage of total non-interest expense, three months ended March 31, 2024)</a:t>
            </a:r>
          </a:p>
        </p:txBody>
      </p:sp>
      <p:sp>
        <p:nvSpPr>
          <p:cNvPr id="10" name="Text Placeholder 8">
            <a:extLst>
              <a:ext uri="{FF2B5EF4-FFF2-40B4-BE49-F238E27FC236}">
                <a16:creationId xmlns:a16="http://schemas.microsoft.com/office/drawing/2014/main" id="{5C7FCC57-5C2D-6C16-1A3C-FA3E045E1AF1}"/>
              </a:ext>
            </a:extLst>
          </p:cNvPr>
          <p:cNvSpPr txBox="1">
            <a:spLocks/>
          </p:cNvSpPr>
          <p:nvPr/>
        </p:nvSpPr>
        <p:spPr bwMode="auto">
          <a:xfrm>
            <a:off x="4794915" y="4083727"/>
            <a:ext cx="4145594" cy="2120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1400" b="1" dirty="0"/>
              <a:t>Decreases primarily due to: </a:t>
            </a:r>
          </a:p>
          <a:p>
            <a:r>
              <a:rPr lang="en-US" altLang="en-US" sz="1100" dirty="0"/>
              <a:t>$1.0 million Federal Deposit Insurance Corporation special assessment in 1Q24 compared to $6.5 million in 4Q23</a:t>
            </a:r>
          </a:p>
          <a:p>
            <a:r>
              <a:rPr lang="en-US" altLang="en-US" sz="1100" dirty="0"/>
              <a:t>Reductions in incentive compensation accruals</a:t>
            </a:r>
          </a:p>
          <a:p>
            <a:pPr marL="0" indent="0">
              <a:buNone/>
            </a:pPr>
            <a:r>
              <a:rPr lang="en-US" altLang="en-US" sz="1400" b="1" dirty="0"/>
              <a:t>Increases primarily due to: </a:t>
            </a:r>
          </a:p>
          <a:p>
            <a:pPr marL="171450" lvl="1">
              <a:spcBef>
                <a:spcPts val="750"/>
              </a:spcBef>
            </a:pPr>
            <a:r>
              <a:rPr lang="en-US" altLang="en-US" sz="1100" dirty="0"/>
              <a:t>$3.6 million loss due to closure of financial centers</a:t>
            </a:r>
          </a:p>
          <a:p>
            <a:pPr marL="171450" lvl="1">
              <a:spcBef>
                <a:spcPts val="750"/>
              </a:spcBef>
            </a:pPr>
            <a:r>
              <a:rPr lang="en-US" altLang="en-US" sz="1100" dirty="0"/>
              <a:t>$2.5 million consulting expenses </a:t>
            </a:r>
          </a:p>
          <a:p>
            <a:pPr marL="171450" lvl="1">
              <a:spcBef>
                <a:spcPts val="750"/>
              </a:spcBef>
            </a:pPr>
            <a:r>
              <a:rPr lang="en-US" altLang="en-US" sz="1100" dirty="0"/>
              <a:t>$0.2 million in severance expense</a:t>
            </a:r>
          </a:p>
          <a:p>
            <a:pPr marL="0" indent="0">
              <a:buNone/>
            </a:pPr>
            <a:endParaRPr lang="en-US" altLang="en-US" sz="1400" b="1" dirty="0"/>
          </a:p>
        </p:txBody>
      </p:sp>
      <p:pic>
        <p:nvPicPr>
          <p:cNvPr id="9" name="Picture 8">
            <a:extLst>
              <a:ext uri="{FF2B5EF4-FFF2-40B4-BE49-F238E27FC236}">
                <a16:creationId xmlns:a16="http://schemas.microsoft.com/office/drawing/2014/main" id="{A2246BA3-6293-D25C-3544-6336C79023A9}"/>
              </a:ext>
            </a:extLst>
          </p:cNvPr>
          <p:cNvPicPr>
            <a:picLocks noChangeAspect="1"/>
          </p:cNvPicPr>
          <p:nvPr/>
        </p:nvPicPr>
        <p:blipFill>
          <a:blip r:embed="rId3"/>
          <a:stretch>
            <a:fillRect/>
          </a:stretch>
        </p:blipFill>
        <p:spPr>
          <a:xfrm>
            <a:off x="4794915" y="734804"/>
            <a:ext cx="4128170" cy="2965600"/>
          </a:xfrm>
          <a:prstGeom prst="rect">
            <a:avLst/>
          </a:prstGeom>
        </p:spPr>
      </p:pic>
      <p:pic>
        <p:nvPicPr>
          <p:cNvPr id="2" name="Picture 1">
            <a:extLst>
              <a:ext uri="{FF2B5EF4-FFF2-40B4-BE49-F238E27FC236}">
                <a16:creationId xmlns:a16="http://schemas.microsoft.com/office/drawing/2014/main" id="{F73DBD19-96B1-6CFD-C497-5D6BD4EADEFC}"/>
              </a:ext>
            </a:extLst>
          </p:cNvPr>
          <p:cNvPicPr>
            <a:picLocks noChangeAspect="1"/>
          </p:cNvPicPr>
          <p:nvPr/>
        </p:nvPicPr>
        <p:blipFill>
          <a:blip r:embed="rId4"/>
          <a:stretch>
            <a:fillRect/>
          </a:stretch>
        </p:blipFill>
        <p:spPr>
          <a:xfrm>
            <a:off x="-11454" y="1556302"/>
            <a:ext cx="4337459" cy="3600214"/>
          </a:xfrm>
          <a:prstGeom prst="rect">
            <a:avLst/>
          </a:prstGeom>
        </p:spPr>
      </p:pic>
    </p:spTree>
    <p:extLst>
      <p:ext uri="{BB962C8B-B14F-4D97-AF65-F5344CB8AC3E}">
        <p14:creationId xmlns:p14="http://schemas.microsoft.com/office/powerpoint/2010/main" val="1312420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C62E2BFA-809F-4213-ADBA-9FBE1DACDD82}" type="slidenum">
              <a:rPr sz="1200">
                <a:solidFill>
                  <a:srgbClr val="FFFFFF"/>
                </a:solidFill>
                <a:latin typeface="Arial"/>
                <a:ea typeface="Arial"/>
              </a:rPr>
              <a:t>14</a:t>
            </a:fld>
            <a:endParaRPr sz="1200">
              <a:solidFill>
                <a:srgbClr val="FFFFFF"/>
              </a:solidFill>
              <a:latin typeface="Arial"/>
              <a:ea typeface="Arial"/>
            </a:endParaRPr>
          </a:p>
        </p:txBody>
      </p:sp>
      <p:sp>
        <p:nvSpPr>
          <p:cNvPr id="3" name="New shape"/>
          <p:cNvSpPr/>
          <p:nvPr/>
        </p:nvSpPr>
        <p:spPr>
          <a:xfrm>
            <a:off x="1569466" y="6313678"/>
            <a:ext cx="7137527" cy="52819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defTabSz="457200"/>
            <a:r>
              <a:rPr sz="900" i="1" baseline="30000" dirty="0">
                <a:solidFill>
                  <a:srgbClr val="595959"/>
                </a:solidFill>
                <a:latin typeface="Calibri"/>
              </a:rPr>
              <a:t>(1) </a:t>
            </a:r>
            <a:r>
              <a:rPr sz="900" i="1" dirty="0">
                <a:solidFill>
                  <a:srgbClr val="595959"/>
                </a:solidFill>
                <a:latin typeface="Calibri"/>
              </a:rPr>
              <a:t>Regulatory capital ratios and excess capital amounts as of March 31, 2024 are preliminary estimates.</a:t>
            </a:r>
          </a:p>
          <a:p>
            <a:pPr defTabSz="457200"/>
            <a:r>
              <a:rPr sz="900" i="1" baseline="30000" dirty="0">
                <a:solidFill>
                  <a:srgbClr val="595959"/>
                </a:solidFill>
                <a:latin typeface="Calibri"/>
              </a:rPr>
              <a:t>(2) </a:t>
            </a:r>
            <a:r>
              <a:rPr sz="900" i="1" dirty="0">
                <a:solidFill>
                  <a:srgbClr val="595959"/>
                </a:solidFill>
                <a:latin typeface="Calibri"/>
              </a:rPr>
              <a:t>Excesses shown are to regulatory minimums, including the 250 basis point capital conservation buffer, except for Tier 1 Leverage which is the well-</a:t>
            </a:r>
          </a:p>
          <a:p>
            <a:pPr defTabSz="457200"/>
            <a:r>
              <a:rPr sz="900" i="1" dirty="0">
                <a:solidFill>
                  <a:srgbClr val="595959"/>
                </a:solidFill>
                <a:latin typeface="Calibri"/>
              </a:rPr>
              <a:t>     capitalized minimum. </a:t>
            </a:r>
          </a:p>
          <a:p>
            <a:pPr defTabSz="457200"/>
            <a:endParaRPr sz="900" i="1" dirty="0">
              <a:solidFill>
                <a:srgbClr val="595959"/>
              </a:solidFill>
              <a:latin typeface="Calibri"/>
            </a:endParaRPr>
          </a:p>
          <a:p>
            <a:pPr defTabSz="457200"/>
            <a:endParaRPr sz="900" i="1" dirty="0">
              <a:solidFill>
                <a:srgbClr val="595959"/>
              </a:solidFill>
              <a:latin typeface="Calibri"/>
            </a:endParaRPr>
          </a:p>
        </p:txBody>
      </p:sp>
      <p:sp>
        <p:nvSpPr>
          <p:cNvPr id="4" name="New shape"/>
          <p:cNvSpPr/>
          <p:nvPr/>
        </p:nvSpPr>
        <p:spPr>
          <a:xfrm>
            <a:off x="1338072" y="1332230"/>
            <a:ext cx="6395847" cy="41934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2314956" y="3009773"/>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$1,181</a:t>
            </a:r>
          </a:p>
        </p:txBody>
      </p:sp>
      <p:sp>
        <p:nvSpPr>
          <p:cNvPr id="7" name="New shape"/>
          <p:cNvSpPr/>
          <p:nvPr/>
        </p:nvSpPr>
        <p:spPr>
          <a:xfrm>
            <a:off x="5230495" y="2760345"/>
            <a:ext cx="511937" cy="2494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$581</a:t>
            </a:r>
          </a:p>
        </p:txBody>
      </p:sp>
      <p:sp>
        <p:nvSpPr>
          <p:cNvPr id="8" name="New shape"/>
          <p:cNvSpPr/>
          <p:nvPr/>
        </p:nvSpPr>
        <p:spPr>
          <a:xfrm>
            <a:off x="3811651" y="2934716"/>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$730</a:t>
            </a:r>
          </a:p>
        </p:txBody>
      </p:sp>
      <p:sp>
        <p:nvSpPr>
          <p:cNvPr id="9" name="New shape"/>
          <p:cNvSpPr/>
          <p:nvPr/>
        </p:nvSpPr>
        <p:spPr>
          <a:xfrm>
            <a:off x="6571107" y="2245487"/>
            <a:ext cx="634365"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$790</a:t>
            </a:r>
          </a:p>
        </p:txBody>
      </p:sp>
      <p:sp>
        <p:nvSpPr>
          <p:cNvPr id="10" name="New shape"/>
          <p:cNvSpPr/>
          <p:nvPr/>
        </p:nvSpPr>
        <p:spPr>
          <a:xfrm>
            <a:off x="3648691" y="735175"/>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dirty="0">
                <a:solidFill>
                  <a:srgbClr val="000000"/>
                </a:solidFill>
                <a:latin typeface="Calibri"/>
                <a:ea typeface="Calibri"/>
              </a:rPr>
              <a:t>(as of March 31, 2024)  </a:t>
            </a:r>
          </a:p>
        </p:txBody>
      </p:sp>
      <p:sp>
        <p:nvSpPr>
          <p:cNvPr id="11" name="New shape"/>
          <p:cNvSpPr/>
          <p:nvPr/>
        </p:nvSpPr>
        <p:spPr>
          <a:xfrm>
            <a:off x="4229735" y="1037844"/>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2" name="New shape"/>
          <p:cNvSpPr/>
          <p:nvPr/>
        </p:nvSpPr>
        <p:spPr>
          <a:xfrm>
            <a:off x="706247" y="1103139"/>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
        <p:nvSpPr>
          <p:cNvPr id="13" name="New shape"/>
          <p:cNvSpPr/>
          <p:nvPr/>
        </p:nvSpPr>
        <p:spPr>
          <a:xfrm>
            <a:off x="5598160" y="5077968"/>
            <a:ext cx="307721" cy="30441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aseline="30000">
                <a:solidFill>
                  <a:srgbClr val="6D6D6D"/>
                </a:solidFill>
                <a:latin typeface="Calibri"/>
                <a:ea typeface="Calibri"/>
              </a:rPr>
              <a:t>(2)</a:t>
            </a:r>
          </a:p>
        </p:txBody>
      </p:sp>
      <p:sp>
        <p:nvSpPr>
          <p:cNvPr id="14" name="New shape"/>
          <p:cNvSpPr/>
          <p:nvPr/>
        </p:nvSpPr>
        <p:spPr>
          <a:xfrm>
            <a:off x="0" y="0"/>
            <a:ext cx="8961120"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2"/>
          <a:stretch>
            <a:fillRect/>
          </a:stretch>
        </p:blipFill>
        <p:spPr>
          <a:xfrm>
            <a:off x="168676" y="106533"/>
            <a:ext cx="8961120" cy="667893"/>
          </a:xfrm>
          <a:prstGeom prst="rect">
            <a:avLst/>
          </a:prstGeom>
        </p:spPr>
      </p:pic>
      <p:pic>
        <p:nvPicPr>
          <p:cNvPr id="18" name="Picture 17">
            <a:extLst>
              <a:ext uri="{FF2B5EF4-FFF2-40B4-BE49-F238E27FC236}">
                <a16:creationId xmlns:a16="http://schemas.microsoft.com/office/drawing/2014/main" id="{8C9F1603-D361-E78D-1A1C-47FE11C50BD6}"/>
              </a:ext>
            </a:extLst>
          </p:cNvPr>
          <p:cNvPicPr>
            <a:picLocks noChangeAspect="1"/>
          </p:cNvPicPr>
          <p:nvPr/>
        </p:nvPicPr>
        <p:blipFill>
          <a:blip r:embed="rId3"/>
          <a:stretch>
            <a:fillRect/>
          </a:stretch>
        </p:blipFill>
        <p:spPr>
          <a:xfrm>
            <a:off x="1371322" y="1331794"/>
            <a:ext cx="6401355" cy="4194412"/>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B27E45-6348-A520-9B7B-712EDEA90E39}"/>
              </a:ext>
            </a:extLst>
          </p:cNvPr>
          <p:cNvPicPr>
            <a:picLocks noChangeAspect="1"/>
          </p:cNvPicPr>
          <p:nvPr/>
        </p:nvPicPr>
        <p:blipFill>
          <a:blip r:embed="rId2"/>
          <a:stretch>
            <a:fillRect/>
          </a:stretch>
        </p:blipFill>
        <p:spPr>
          <a:xfrm>
            <a:off x="4688896" y="1213815"/>
            <a:ext cx="4333987" cy="2372721"/>
          </a:xfrm>
          <a:prstGeom prst="rect">
            <a:avLst/>
          </a:prstGeom>
        </p:spPr>
      </p:pic>
      <p:pic>
        <p:nvPicPr>
          <p:cNvPr id="3" name="Picture 2">
            <a:extLst>
              <a:ext uri="{FF2B5EF4-FFF2-40B4-BE49-F238E27FC236}">
                <a16:creationId xmlns:a16="http://schemas.microsoft.com/office/drawing/2014/main" id="{AD3B629B-2F5C-757A-C8A6-25B5020CA53D}"/>
              </a:ext>
            </a:extLst>
          </p:cNvPr>
          <p:cNvPicPr>
            <a:picLocks noChangeAspect="1"/>
          </p:cNvPicPr>
          <p:nvPr/>
        </p:nvPicPr>
        <p:blipFill>
          <a:blip r:embed="rId3"/>
          <a:stretch>
            <a:fillRect/>
          </a:stretch>
        </p:blipFill>
        <p:spPr>
          <a:xfrm>
            <a:off x="208888" y="1186722"/>
            <a:ext cx="4400107" cy="3724774"/>
          </a:xfrm>
          <a:prstGeom prst="rect">
            <a:avLst/>
          </a:prstGeom>
        </p:spPr>
      </p:pic>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15</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7" name="New shape"/>
          <p:cNvSpPr/>
          <p:nvPr/>
        </p:nvSpPr>
        <p:spPr>
          <a:xfrm>
            <a:off x="146052" y="1062738"/>
            <a:ext cx="424487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defTabSz="457200" eaLnBrk="1" fontAlgn="auto" hangingPunct="1">
              <a:lnSpc>
                <a:spcPct val="90000"/>
              </a:lnSpc>
            </a:pPr>
            <a:r>
              <a:rPr lang="en-US" sz="2000" b="1" dirty="0">
                <a:solidFill>
                  <a:srgbClr val="004689"/>
                </a:solidFill>
                <a:latin typeface="Segoe UI" panose="020B0502040204020203" pitchFamily="34" charset="0"/>
                <a:cs typeface="Segoe UI" panose="020B0502040204020203" pitchFamily="34" charset="0"/>
              </a:rPr>
              <a:t>LIQUIDITY PROFILE</a:t>
            </a:r>
          </a:p>
        </p:txBody>
      </p:sp>
      <p:sp>
        <p:nvSpPr>
          <p:cNvPr id="6" name="New shape">
            <a:extLst>
              <a:ext uri="{FF2B5EF4-FFF2-40B4-BE49-F238E27FC236}">
                <a16:creationId xmlns:a16="http://schemas.microsoft.com/office/drawing/2014/main" id="{F7CF2157-374B-DB26-DA2E-334FB7F685B5}"/>
              </a:ext>
            </a:extLst>
          </p:cNvPr>
          <p:cNvSpPr/>
          <p:nvPr/>
        </p:nvSpPr>
        <p:spPr>
          <a:xfrm>
            <a:off x="1412341" y="6370580"/>
            <a:ext cx="7294654" cy="353943"/>
          </a:xfrm>
          <a:prstGeom prst="rect">
            <a:avLst/>
          </a:prstGeom>
          <a:noFill/>
        </p:spPr>
        <p:txBody>
          <a:bodyPr wrap="square" lIns="91440" tIns="45720" rIns="91440" bIns="45720" rtlCol="0" anchor="t">
            <a:spAutoFit/>
          </a:bodyPr>
          <a:lstStyle/>
          <a:p>
            <a:r>
              <a:rPr sz="850" i="1" baseline="30000" dirty="0">
                <a:solidFill>
                  <a:schemeClr val="tx1">
                    <a:lumMod val="65000"/>
                    <a:lumOff val="35000"/>
                  </a:schemeClr>
                </a:solidFill>
                <a:latin typeface="Calibri"/>
                <a:ea typeface="MS PGothic"/>
                <a:cs typeface="Calibri"/>
              </a:rPr>
              <a:t>(1) </a:t>
            </a:r>
            <a:r>
              <a:rPr lang="en-US" sz="850" i="1" dirty="0">
                <a:solidFill>
                  <a:schemeClr val="tx1">
                    <a:lumMod val="65000"/>
                    <a:lumOff val="35000"/>
                  </a:schemeClr>
                </a:solidFill>
                <a:latin typeface="Calibri"/>
                <a:ea typeface="MS PGothic"/>
                <a:cs typeface="Calibri"/>
              </a:rPr>
              <a:t>Inc</a:t>
            </a:r>
            <a:r>
              <a:rPr sz="850" i="1" dirty="0">
                <a:solidFill>
                  <a:schemeClr val="tx1">
                    <a:lumMod val="65000"/>
                    <a:lumOff val="35000"/>
                  </a:schemeClr>
                </a:solidFill>
                <a:latin typeface="Calibri"/>
                <a:ea typeface="MS PGothic"/>
                <a:cs typeface="Calibri"/>
              </a:rPr>
              <a:t>lud</a:t>
            </a:r>
            <a:r>
              <a:rPr lang="en-US" sz="850" i="1" dirty="0">
                <a:solidFill>
                  <a:schemeClr val="tx1">
                    <a:lumMod val="65000"/>
                    <a:lumOff val="35000"/>
                  </a:schemeClr>
                </a:solidFill>
                <a:latin typeface="Calibri"/>
                <a:ea typeface="MS PGothic"/>
                <a:cs typeface="Calibri"/>
              </a:rPr>
              <a:t>es cash at the FHLB and Federal Reserve and vault cash for liquidity purposes only. </a:t>
            </a:r>
            <a:r>
              <a:rPr lang="en-US" sz="850" i="1" baseline="30000" dirty="0">
                <a:solidFill>
                  <a:schemeClr val="tx1">
                    <a:lumMod val="65000"/>
                    <a:lumOff val="35000"/>
                  </a:schemeClr>
                </a:solidFill>
                <a:latin typeface="Calibri"/>
                <a:ea typeface="MS PGothic"/>
                <a:cs typeface="Calibri"/>
              </a:rPr>
              <a:t>(2) </a:t>
            </a:r>
            <a:r>
              <a:rPr lang="en-US" sz="850" i="1" dirty="0">
                <a:solidFill>
                  <a:schemeClr val="tx1">
                    <a:lumMod val="65000"/>
                    <a:lumOff val="35000"/>
                  </a:schemeClr>
                </a:solidFill>
                <a:latin typeface="Calibri"/>
                <a:ea typeface="MS PGothic"/>
                <a:cs typeface="Calibri"/>
              </a:rPr>
              <a:t>Includes accrued interest, fees, and other adjustments.  </a:t>
            </a:r>
            <a:r>
              <a:rPr lang="en-US" sz="850" i="1" baseline="30000" dirty="0">
                <a:solidFill>
                  <a:schemeClr val="tx1">
                    <a:lumMod val="65000"/>
                    <a:lumOff val="35000"/>
                  </a:schemeClr>
                </a:solidFill>
                <a:latin typeface="Calibri"/>
                <a:ea typeface="MS PGothic"/>
                <a:cs typeface="Calibri"/>
              </a:rPr>
              <a:t>(3) </a:t>
            </a:r>
            <a:r>
              <a:rPr lang="en-US" sz="850" i="1" dirty="0">
                <a:solidFill>
                  <a:schemeClr val="tx1">
                    <a:lumMod val="65000"/>
                    <a:lumOff val="35000"/>
                  </a:schemeClr>
                </a:solidFill>
                <a:latin typeface="Calibri"/>
                <a:ea typeface="MS PGothic"/>
                <a:cs typeface="Calibri"/>
              </a:rPr>
              <a:t>Brokered deposit availability is based upon internal policy limit. </a:t>
            </a:r>
            <a:r>
              <a:rPr lang="en-US" sz="850" i="1" baseline="30000" dirty="0">
                <a:solidFill>
                  <a:schemeClr val="tx1">
                    <a:lumMod val="65000"/>
                    <a:lumOff val="35000"/>
                  </a:schemeClr>
                </a:solidFill>
                <a:latin typeface="Calibri"/>
                <a:ea typeface="MS PGothic"/>
                <a:cs typeface="Calibri"/>
              </a:rPr>
              <a:t>(4) </a:t>
            </a:r>
            <a:r>
              <a:rPr lang="en-US" sz="850" i="1" dirty="0">
                <a:solidFill>
                  <a:schemeClr val="tx1">
                    <a:lumMod val="65000"/>
                    <a:lumOff val="35000"/>
                  </a:schemeClr>
                </a:solidFill>
                <a:latin typeface="Calibri"/>
                <a:ea typeface="MS PGothic"/>
                <a:cs typeface="Calibri"/>
              </a:rPr>
              <a:t>Net estimated uninsured deposits are net of collateralized municipal deposits and inter-company deposits. </a:t>
            </a:r>
            <a:endParaRPr sz="850" i="1" dirty="0">
              <a:solidFill>
                <a:schemeClr val="tx1">
                  <a:lumMod val="65000"/>
                  <a:lumOff val="35000"/>
                </a:schemeClr>
              </a:solidFill>
              <a:latin typeface="Calibri"/>
              <a:ea typeface="MS PGothic"/>
              <a:cs typeface="Calibri"/>
            </a:endParaRPr>
          </a:p>
        </p:txBody>
      </p:sp>
      <p:sp>
        <p:nvSpPr>
          <p:cNvPr id="2" name="Content Placeholder 11">
            <a:extLst>
              <a:ext uri="{FF2B5EF4-FFF2-40B4-BE49-F238E27FC236}">
                <a16:creationId xmlns:a16="http://schemas.microsoft.com/office/drawing/2014/main" id="{2B0F9EE1-1C37-8464-845F-1A41EBB8A8AF}"/>
              </a:ext>
            </a:extLst>
          </p:cNvPr>
          <p:cNvSpPr txBox="1">
            <a:spLocks/>
          </p:cNvSpPr>
          <p:nvPr/>
        </p:nvSpPr>
        <p:spPr>
          <a:xfrm>
            <a:off x="4693159" y="4382305"/>
            <a:ext cx="4252756" cy="826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1" i="0" u="none" strike="noStrike" kern="1200" cap="none" spc="0" normalizeH="0" baseline="0" noProof="0" dirty="0">
              <a:ln>
                <a:noFill/>
              </a:ln>
              <a:solidFill>
                <a:srgbClr val="002060"/>
              </a:solidFill>
              <a:effectLst/>
              <a:uLnTx/>
              <a:uFillTx/>
              <a:latin typeface="Calibri"/>
              <a:cs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02060"/>
                </a:solidFill>
                <a:effectLst/>
                <a:uLnTx/>
                <a:uFillTx/>
                <a:latin typeface="Calibri"/>
                <a:cs typeface="Arial"/>
              </a:rPr>
              <a:t>Cash On-Hand typically ranges between $50 - $100 million</a:t>
            </a:r>
          </a:p>
        </p:txBody>
      </p:sp>
      <p:sp>
        <p:nvSpPr>
          <p:cNvPr id="9" name="Content Placeholder 11">
            <a:extLst>
              <a:ext uri="{FF2B5EF4-FFF2-40B4-BE49-F238E27FC236}">
                <a16:creationId xmlns:a16="http://schemas.microsoft.com/office/drawing/2014/main" id="{E4EB5AF8-C89A-6A79-4029-11D4E5B19F17}"/>
              </a:ext>
            </a:extLst>
          </p:cNvPr>
          <p:cNvSpPr txBox="1">
            <a:spLocks/>
          </p:cNvSpPr>
          <p:nvPr/>
        </p:nvSpPr>
        <p:spPr>
          <a:xfrm>
            <a:off x="4698979" y="5227478"/>
            <a:ext cx="4164364" cy="1069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02060"/>
                </a:solidFill>
                <a:effectLst/>
                <a:uLnTx/>
                <a:uFillTx/>
                <a:latin typeface="Calibri"/>
                <a:cs typeface="Arial"/>
              </a:rPr>
              <a:t>Total committed and available liquidity meaningfully exceeds net estimated uninsured deposits</a:t>
            </a:r>
          </a:p>
        </p:txBody>
      </p:sp>
      <p:sp>
        <p:nvSpPr>
          <p:cNvPr id="10" name="Oval 9">
            <a:extLst>
              <a:ext uri="{FF2B5EF4-FFF2-40B4-BE49-F238E27FC236}">
                <a16:creationId xmlns:a16="http://schemas.microsoft.com/office/drawing/2014/main" id="{882A9BE7-2744-3001-64A6-6A5BC56296D0}"/>
              </a:ext>
            </a:extLst>
          </p:cNvPr>
          <p:cNvSpPr/>
          <p:nvPr/>
        </p:nvSpPr>
        <p:spPr>
          <a:xfrm>
            <a:off x="8469300" y="3091226"/>
            <a:ext cx="651242" cy="662065"/>
          </a:xfrm>
          <a:prstGeom prst="ellipse">
            <a:avLst/>
          </a:prstGeom>
          <a:noFill/>
          <a:ln w="349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Arial"/>
            </a:endParaRPr>
          </a:p>
        </p:txBody>
      </p:sp>
      <p:sp>
        <p:nvSpPr>
          <p:cNvPr id="8" name="New shape">
            <a:extLst>
              <a:ext uri="{FF2B5EF4-FFF2-40B4-BE49-F238E27FC236}">
                <a16:creationId xmlns:a16="http://schemas.microsoft.com/office/drawing/2014/main" id="{856B94E9-07CE-B2C3-A03F-AC06D2BB95F9}"/>
              </a:ext>
            </a:extLst>
          </p:cNvPr>
          <p:cNvSpPr/>
          <p:nvPr/>
        </p:nvSpPr>
        <p:spPr>
          <a:xfrm>
            <a:off x="146896" y="1492013"/>
            <a:ext cx="1541145" cy="2246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900" dirty="0">
                <a:solidFill>
                  <a:srgbClr val="000000"/>
                </a:solidFill>
                <a:latin typeface="Arial"/>
                <a:ea typeface="Arial"/>
              </a:rPr>
              <a:t>(dollars in thousands)</a:t>
            </a:r>
          </a:p>
        </p:txBody>
      </p:sp>
    </p:spTree>
    <p:extLst>
      <p:ext uri="{BB962C8B-B14F-4D97-AF65-F5344CB8AC3E}">
        <p14:creationId xmlns:p14="http://schemas.microsoft.com/office/powerpoint/2010/main" val="3603657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73914" y="189127"/>
            <a:ext cx="8085709" cy="50333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defTabSz="457200" eaLnBrk="1" fontAlgn="auto" hangingPunct="1">
              <a:lnSpc>
                <a:spcPct val="90000"/>
              </a:lnSpc>
            </a:pPr>
            <a:r>
              <a:rPr sz="2000" b="1" dirty="0">
                <a:solidFill>
                  <a:srgbClr val="004689"/>
                </a:solidFill>
                <a:latin typeface="Segoe UI" panose="020B0502040204020203" pitchFamily="34" charset="0"/>
                <a:cs typeface="Segoe UI" panose="020B0502040204020203" pitchFamily="34" charset="0"/>
              </a:rPr>
              <a:t>202</a:t>
            </a:r>
            <a:r>
              <a:rPr lang="en-US" sz="2000" b="1" dirty="0">
                <a:solidFill>
                  <a:srgbClr val="004689"/>
                </a:solidFill>
                <a:latin typeface="Segoe UI" panose="020B0502040204020203" pitchFamily="34" charset="0"/>
                <a:cs typeface="Segoe UI" panose="020B0502040204020203" pitchFamily="34" charset="0"/>
              </a:rPr>
              <a:t>4</a:t>
            </a:r>
            <a:r>
              <a:rPr sz="2000" b="1" dirty="0">
                <a:solidFill>
                  <a:srgbClr val="004689"/>
                </a:solidFill>
                <a:latin typeface="Segoe UI" panose="020B0502040204020203" pitchFamily="34" charset="0"/>
                <a:cs typeface="Segoe UI" panose="020B0502040204020203" pitchFamily="34" charset="0"/>
              </a:rPr>
              <a:t> OUTLOOK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872007D8-38CF-46CA-9A06-CD2A9F24F063}" type="slidenum">
              <a:rPr sz="1200">
                <a:solidFill>
                  <a:srgbClr val="FFFFFF"/>
                </a:solidFill>
                <a:latin typeface="Arial"/>
                <a:ea typeface="Arial"/>
              </a:rPr>
              <a:t>16</a:t>
            </a:fld>
            <a:endParaRPr sz="1200" dirty="0">
              <a:solidFill>
                <a:srgbClr val="FFFFFF"/>
              </a:solidFill>
              <a:latin typeface="Arial"/>
              <a:ea typeface="Arial"/>
            </a:endParaRPr>
          </a:p>
        </p:txBody>
      </p:sp>
      <p:sp>
        <p:nvSpPr>
          <p:cNvPr id="4" name="New shape"/>
          <p:cNvSpPr/>
          <p:nvPr/>
        </p:nvSpPr>
        <p:spPr>
          <a:xfrm>
            <a:off x="1152430" y="1606857"/>
            <a:ext cx="6980090" cy="402825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b="1" u="sng" dirty="0">
                <a:solidFill>
                  <a:srgbClr val="000000"/>
                </a:solidFill>
                <a:latin typeface="Segoe UI" panose="020B0502040204020203" pitchFamily="34" charset="0"/>
                <a:ea typeface="Calibri"/>
                <a:cs typeface="Segoe UI" panose="020B0502040204020203" pitchFamily="34" charset="0"/>
              </a:rPr>
              <a:t>Net interest income</a:t>
            </a:r>
            <a:r>
              <a:rPr sz="1800" dirty="0">
                <a:solidFill>
                  <a:srgbClr val="000000"/>
                </a:solidFill>
                <a:latin typeface="Segoe UI" panose="020B0502040204020203" pitchFamily="34" charset="0"/>
                <a:ea typeface="Calibri"/>
                <a:cs typeface="Segoe UI" panose="020B0502040204020203" pitchFamily="34" charset="0"/>
              </a:rPr>
              <a:t>:     			$790 - $820 million</a:t>
            </a:r>
            <a:r>
              <a:rPr sz="1800" baseline="30000" dirty="0">
                <a:solidFill>
                  <a:srgbClr val="000000"/>
                </a:solidFill>
                <a:latin typeface="Segoe UI" panose="020B0502040204020203" pitchFamily="34" charset="0"/>
                <a:ea typeface="Calibri"/>
                <a:cs typeface="Segoe UI" panose="020B0502040204020203" pitchFamily="34" charset="0"/>
              </a:rPr>
              <a:t>(1)</a:t>
            </a:r>
            <a:r>
              <a:rPr sz="1800" dirty="0">
                <a:solidFill>
                  <a:srgbClr val="000000"/>
                </a:solidFill>
                <a:latin typeface="Segoe UI" panose="020B0502040204020203" pitchFamily="34" charset="0"/>
                <a:ea typeface="Calibri"/>
                <a:cs typeface="Segoe UI" panose="020B0502040204020203" pitchFamily="34" charset="0"/>
              </a:rPr>
              <a:t> </a:t>
            </a:r>
          </a:p>
          <a:p>
            <a:pPr algn="l" defTabSz="457200">
              <a:lnSpc>
                <a:spcPct val="100000"/>
              </a:lnSpc>
              <a:spcBef>
                <a:spcPct val="0"/>
              </a:spcBef>
              <a:spcAft>
                <a:spcPct val="0"/>
              </a:spcAft>
            </a:pPr>
            <a:r>
              <a:rPr sz="1800" dirty="0">
                <a:solidFill>
                  <a:srgbClr val="000000"/>
                </a:solidFill>
                <a:latin typeface="Segoe UI" panose="020B0502040204020203" pitchFamily="34" charset="0"/>
                <a:ea typeface="Calibri"/>
                <a:cs typeface="Segoe UI" panose="020B0502040204020203" pitchFamily="34" charset="0"/>
              </a:rPr>
              <a:t> </a:t>
            </a:r>
          </a:p>
          <a:p>
            <a:pPr defTabSz="457200"/>
            <a:r>
              <a:rPr lang="en-US" sz="1800" b="1" u="sng" dirty="0">
                <a:solidFill>
                  <a:srgbClr val="000000"/>
                </a:solidFill>
                <a:latin typeface="Segoe UI" panose="020B0502040204020203" pitchFamily="34" charset="0"/>
                <a:ea typeface="Calibri"/>
                <a:cs typeface="Segoe UI" panose="020B0502040204020203" pitchFamily="34" charset="0"/>
              </a:rPr>
              <a:t>Provision for credit losses</a:t>
            </a:r>
            <a:r>
              <a:rPr lang="en-US" sz="1800" u="sng" dirty="0">
                <a:solidFill>
                  <a:srgbClr val="000000"/>
                </a:solidFill>
                <a:latin typeface="Segoe UI" panose="020B0502040204020203" pitchFamily="34" charset="0"/>
                <a:ea typeface="Calibri"/>
                <a:cs typeface="Segoe UI" panose="020B0502040204020203" pitchFamily="34" charset="0"/>
              </a:rPr>
              <a:t>:</a:t>
            </a:r>
            <a:r>
              <a:rPr lang="en-US" sz="1800" b="1" dirty="0">
                <a:solidFill>
                  <a:srgbClr val="000000"/>
                </a:solidFill>
                <a:latin typeface="Segoe UI" panose="020B0502040204020203" pitchFamily="34" charset="0"/>
                <a:ea typeface="Calibri"/>
                <a:cs typeface="Segoe UI" panose="020B0502040204020203" pitchFamily="34" charset="0"/>
              </a:rPr>
              <a:t>		</a:t>
            </a:r>
            <a:r>
              <a:rPr lang="en-US" sz="1800" dirty="0">
                <a:solidFill>
                  <a:srgbClr val="000000"/>
                </a:solidFill>
                <a:latin typeface="Segoe UI" panose="020B0502040204020203" pitchFamily="34" charset="0"/>
                <a:ea typeface="Calibri"/>
                <a:cs typeface="Segoe UI" panose="020B0502040204020203" pitchFamily="34" charset="0"/>
              </a:rPr>
              <a:t>$45 - $65 million</a:t>
            </a:r>
          </a:p>
          <a:p>
            <a:pPr algn="l" defTabSz="457200">
              <a:lnSpc>
                <a:spcPct val="100000"/>
              </a:lnSpc>
              <a:spcBef>
                <a:spcPct val="0"/>
              </a:spcBef>
              <a:spcAft>
                <a:spcPct val="0"/>
              </a:spcAft>
            </a:pPr>
            <a:endParaRPr lang="en-US" sz="1800" b="1" u="sng" dirty="0">
              <a:solidFill>
                <a:srgbClr val="000000"/>
              </a:solidFill>
              <a:latin typeface="Segoe UI" panose="020B0502040204020203" pitchFamily="34" charset="0"/>
              <a:ea typeface="Calibri"/>
              <a:cs typeface="Segoe UI" panose="020B0502040204020203" pitchFamily="34" charset="0"/>
            </a:endParaRPr>
          </a:p>
          <a:p>
            <a:pPr algn="l" defTabSz="457200">
              <a:lnSpc>
                <a:spcPct val="100000"/>
              </a:lnSpc>
              <a:spcBef>
                <a:spcPct val="0"/>
              </a:spcBef>
              <a:spcAft>
                <a:spcPct val="0"/>
              </a:spcAft>
            </a:pPr>
            <a:r>
              <a:rPr sz="1800" b="1" u="sng" dirty="0">
                <a:solidFill>
                  <a:srgbClr val="000000"/>
                </a:solidFill>
                <a:latin typeface="Segoe UI" panose="020B0502040204020203" pitchFamily="34" charset="0"/>
                <a:ea typeface="Calibri"/>
                <a:cs typeface="Segoe UI" panose="020B0502040204020203" pitchFamily="34" charset="0"/>
              </a:rPr>
              <a:t>Non-interest income</a:t>
            </a:r>
            <a:r>
              <a:rPr sz="1800" dirty="0">
                <a:solidFill>
                  <a:srgbClr val="000000"/>
                </a:solidFill>
                <a:latin typeface="Segoe UI" panose="020B0502040204020203" pitchFamily="34" charset="0"/>
                <a:ea typeface="Calibri"/>
                <a:cs typeface="Segoe UI" panose="020B0502040204020203" pitchFamily="34" charset="0"/>
              </a:rPr>
              <a:t>:    			$235 - $250 million</a:t>
            </a:r>
            <a:r>
              <a:rPr sz="1800" baseline="30000" dirty="0">
                <a:solidFill>
                  <a:srgbClr val="000000"/>
                </a:solidFill>
                <a:latin typeface="Segoe UI" panose="020B0502040204020203" pitchFamily="34" charset="0"/>
                <a:ea typeface="Calibri"/>
                <a:cs typeface="Segoe UI" panose="020B0502040204020203" pitchFamily="34" charset="0"/>
              </a:rPr>
              <a:t>(2)</a:t>
            </a:r>
          </a:p>
          <a:p>
            <a:pPr algn="l" defTabSz="457200">
              <a:lnSpc>
                <a:spcPct val="100000"/>
              </a:lnSpc>
              <a:spcBef>
                <a:spcPct val="0"/>
              </a:spcBef>
              <a:spcAft>
                <a:spcPct val="0"/>
              </a:spcAft>
            </a:pPr>
            <a:r>
              <a:rPr sz="1800" dirty="0">
                <a:solidFill>
                  <a:srgbClr val="000000"/>
                </a:solidFill>
                <a:latin typeface="Segoe UI" panose="020B0502040204020203" pitchFamily="34" charset="0"/>
                <a:ea typeface="Calibri"/>
                <a:cs typeface="Segoe UI" panose="020B0502040204020203" pitchFamily="34" charset="0"/>
              </a:rPr>
              <a:t> </a:t>
            </a:r>
          </a:p>
          <a:p>
            <a:pPr algn="l" defTabSz="457200">
              <a:lnSpc>
                <a:spcPct val="100000"/>
              </a:lnSpc>
              <a:spcBef>
                <a:spcPct val="0"/>
              </a:spcBef>
              <a:spcAft>
                <a:spcPct val="0"/>
              </a:spcAft>
            </a:pPr>
            <a:r>
              <a:rPr sz="1800" b="1" u="sng" dirty="0">
                <a:solidFill>
                  <a:srgbClr val="000000"/>
                </a:solidFill>
                <a:latin typeface="Segoe UI" panose="020B0502040204020203" pitchFamily="34" charset="0"/>
                <a:ea typeface="Calibri"/>
                <a:cs typeface="Segoe UI" panose="020B0502040204020203" pitchFamily="34" charset="0"/>
              </a:rPr>
              <a:t>Non-interest expense</a:t>
            </a:r>
            <a:r>
              <a:rPr sz="1800" dirty="0">
                <a:solidFill>
                  <a:srgbClr val="000000"/>
                </a:solidFill>
                <a:latin typeface="Segoe UI" panose="020B0502040204020203" pitchFamily="34" charset="0"/>
                <a:ea typeface="Calibri"/>
                <a:cs typeface="Segoe UI" panose="020B0502040204020203" pitchFamily="34" charset="0"/>
              </a:rPr>
              <a:t>:  			$670 - $690</a:t>
            </a:r>
            <a:r>
              <a:rPr sz="1800" baseline="30000" dirty="0">
                <a:solidFill>
                  <a:srgbClr val="000000"/>
                </a:solidFill>
                <a:latin typeface="Segoe UI" panose="020B0502040204020203" pitchFamily="34" charset="0"/>
                <a:ea typeface="Calibri"/>
                <a:cs typeface="Segoe UI" panose="020B0502040204020203" pitchFamily="34" charset="0"/>
              </a:rPr>
              <a:t>(3)</a:t>
            </a:r>
          </a:p>
          <a:p>
            <a:pPr algn="l" defTabSz="457200">
              <a:lnSpc>
                <a:spcPct val="100000"/>
              </a:lnSpc>
              <a:spcBef>
                <a:spcPct val="0"/>
              </a:spcBef>
              <a:spcAft>
                <a:spcPct val="0"/>
              </a:spcAft>
            </a:pPr>
            <a:r>
              <a:rPr sz="1800" dirty="0">
                <a:solidFill>
                  <a:srgbClr val="000000"/>
                </a:solidFill>
                <a:latin typeface="Segoe UI" panose="020B0502040204020203" pitchFamily="34" charset="0"/>
                <a:ea typeface="Calibri"/>
                <a:cs typeface="Segoe UI" panose="020B0502040204020203" pitchFamily="34" charset="0"/>
              </a:rPr>
              <a:t> </a:t>
            </a:r>
          </a:p>
          <a:p>
            <a:pPr algn="l" defTabSz="457200">
              <a:lnSpc>
                <a:spcPct val="100000"/>
              </a:lnSpc>
              <a:spcBef>
                <a:spcPct val="0"/>
              </a:spcBef>
              <a:spcAft>
                <a:spcPct val="0"/>
              </a:spcAft>
            </a:pPr>
            <a:r>
              <a:rPr sz="1800" b="1" u="sng" dirty="0">
                <a:solidFill>
                  <a:srgbClr val="000000"/>
                </a:solidFill>
                <a:latin typeface="Segoe UI" panose="020B0502040204020203" pitchFamily="34" charset="0"/>
                <a:ea typeface="Calibri"/>
                <a:cs typeface="Segoe UI" panose="020B0502040204020203" pitchFamily="34" charset="0"/>
              </a:rPr>
              <a:t>Effective tax rate</a:t>
            </a:r>
            <a:r>
              <a:rPr sz="1800" dirty="0">
                <a:solidFill>
                  <a:srgbClr val="000000"/>
                </a:solidFill>
                <a:latin typeface="Segoe UI" panose="020B0502040204020203" pitchFamily="34" charset="0"/>
                <a:ea typeface="Calibri"/>
                <a:cs typeface="Segoe UI" panose="020B0502040204020203" pitchFamily="34" charset="0"/>
              </a:rPr>
              <a:t>:       		 	 17% - 18%</a:t>
            </a:r>
          </a:p>
          <a:p>
            <a:pPr algn="l" defTabSz="457200">
              <a:lnSpc>
                <a:spcPct val="100000"/>
              </a:lnSpc>
              <a:spcBef>
                <a:spcPct val="0"/>
              </a:spcBef>
              <a:spcAft>
                <a:spcPct val="0"/>
              </a:spcAft>
            </a:pPr>
            <a:endParaRPr sz="1800" dirty="0">
              <a:solidFill>
                <a:srgbClr val="000000"/>
              </a:solidFill>
              <a:latin typeface="Segoe UI" panose="020B0502040204020203" pitchFamily="34" charset="0"/>
              <a:ea typeface="Calibri"/>
              <a:cs typeface="Segoe UI" panose="020B0502040204020203" pitchFamily="34" charset="0"/>
            </a:endParaRPr>
          </a:p>
          <a:p>
            <a:pPr algn="l" defTabSz="457200">
              <a:lnSpc>
                <a:spcPct val="100000"/>
              </a:lnSpc>
              <a:spcBef>
                <a:spcPct val="0"/>
              </a:spcBef>
              <a:spcAft>
                <a:spcPct val="0"/>
              </a:spcAft>
            </a:pPr>
            <a:endParaRPr sz="1800" dirty="0">
              <a:solidFill>
                <a:srgbClr val="000000"/>
              </a:solidFill>
              <a:latin typeface="Segoe UI" panose="020B0502040204020203" pitchFamily="34" charset="0"/>
              <a:ea typeface="Calibri"/>
              <a:cs typeface="Segoe UI" panose="020B0502040204020203" pitchFamily="34" charset="0"/>
            </a:endParaRPr>
          </a:p>
          <a:p>
            <a:pPr algn="l" defTabSz="457200">
              <a:lnSpc>
                <a:spcPct val="100000"/>
              </a:lnSpc>
              <a:spcBef>
                <a:spcPct val="0"/>
              </a:spcBef>
              <a:spcAft>
                <a:spcPct val="0"/>
              </a:spcAft>
            </a:pPr>
            <a:endParaRPr sz="1800" dirty="0">
              <a:solidFill>
                <a:srgbClr val="000000"/>
              </a:solidFill>
              <a:latin typeface="Segoe UI" panose="020B0502040204020203" pitchFamily="34" charset="0"/>
              <a:ea typeface="Calibri"/>
              <a:cs typeface="Segoe UI" panose="020B0502040204020203" pitchFamily="34" charset="0"/>
            </a:endParaRPr>
          </a:p>
          <a:p>
            <a:pPr algn="l" defTabSz="457200">
              <a:lnSpc>
                <a:spcPct val="100000"/>
              </a:lnSpc>
              <a:spcBef>
                <a:spcPct val="0"/>
              </a:spcBef>
              <a:spcAft>
                <a:spcPct val="0"/>
              </a:spcAft>
            </a:pPr>
            <a:endParaRPr sz="1800" dirty="0">
              <a:solidFill>
                <a:srgbClr val="000000"/>
              </a:solidFill>
              <a:latin typeface="Segoe UI" panose="020B0502040204020203" pitchFamily="34" charset="0"/>
              <a:ea typeface="Calibri"/>
              <a:cs typeface="Segoe UI" panose="020B0502040204020203" pitchFamily="34" charset="0"/>
            </a:endParaRPr>
          </a:p>
          <a:p>
            <a:pPr algn="l" defTabSz="457200">
              <a:lnSpc>
                <a:spcPct val="100000"/>
              </a:lnSpc>
              <a:spcBef>
                <a:spcPct val="0"/>
              </a:spcBef>
              <a:spcAft>
                <a:spcPct val="0"/>
              </a:spcAft>
            </a:pPr>
            <a:endParaRPr sz="1800" dirty="0">
              <a:solidFill>
                <a:srgbClr val="000000"/>
              </a:solidFill>
              <a:latin typeface="Segoe UI" panose="020B0502040204020203" pitchFamily="34" charset="0"/>
              <a:ea typeface="Calibri"/>
              <a:cs typeface="Segoe UI" panose="020B0502040204020203" pitchFamily="34" charset="0"/>
            </a:endParaRPr>
          </a:p>
          <a:p>
            <a:pPr algn="l" defTabSz="457200">
              <a:lnSpc>
                <a:spcPct val="100000"/>
              </a:lnSpc>
              <a:spcBef>
                <a:spcPct val="0"/>
              </a:spcBef>
              <a:spcAft>
                <a:spcPct val="0"/>
              </a:spcAft>
            </a:pPr>
            <a:endParaRPr sz="1800" dirty="0">
              <a:solidFill>
                <a:srgbClr val="000000"/>
              </a:solidFill>
              <a:latin typeface="Segoe UI" panose="020B0502040204020203" pitchFamily="34" charset="0"/>
              <a:ea typeface="Calibri"/>
              <a:cs typeface="Segoe UI" panose="020B0502040204020203" pitchFamily="34" charset="0"/>
            </a:endParaRPr>
          </a:p>
        </p:txBody>
      </p:sp>
      <p:sp>
        <p:nvSpPr>
          <p:cNvPr id="5" name="New shape"/>
          <p:cNvSpPr/>
          <p:nvPr/>
        </p:nvSpPr>
        <p:spPr>
          <a:xfrm>
            <a:off x="1392131" y="6325746"/>
            <a:ext cx="7684897" cy="73952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000" i="1" baseline="30000" dirty="0">
                <a:solidFill>
                  <a:srgbClr val="595959"/>
                </a:solidFill>
                <a:latin typeface="Calibri"/>
                <a:ea typeface="Calibri"/>
              </a:rPr>
              <a:t>(1)</a:t>
            </a:r>
            <a:r>
              <a:rPr sz="1000" i="1" dirty="0">
                <a:solidFill>
                  <a:srgbClr val="595959"/>
                </a:solidFill>
                <a:latin typeface="Calibri"/>
                <a:ea typeface="Calibri"/>
              </a:rPr>
              <a:t> Assumes Fed Funds Rate decreases</a:t>
            </a:r>
            <a:r>
              <a:rPr lang="en-US" sz="1000" i="1" dirty="0">
                <a:solidFill>
                  <a:srgbClr val="595959"/>
                </a:solidFill>
                <a:latin typeface="Calibri"/>
                <a:ea typeface="Calibri"/>
              </a:rPr>
              <a:t> of</a:t>
            </a:r>
            <a:r>
              <a:rPr sz="1000" i="1" dirty="0">
                <a:solidFill>
                  <a:srgbClr val="595959"/>
                </a:solidFill>
                <a:latin typeface="Calibri"/>
                <a:ea typeface="Calibri"/>
              </a:rPr>
              <a:t> 75 b</a:t>
            </a:r>
            <a:r>
              <a:rPr lang="en-US" sz="1000" i="1" dirty="0">
                <a:solidFill>
                  <a:srgbClr val="595959"/>
                </a:solidFill>
                <a:latin typeface="Calibri"/>
                <a:ea typeface="Calibri"/>
              </a:rPr>
              <a:t>asis points</a:t>
            </a:r>
            <a:r>
              <a:rPr sz="1000" i="1" dirty="0">
                <a:solidFill>
                  <a:srgbClr val="595959"/>
                </a:solidFill>
                <a:latin typeface="Calibri"/>
                <a:ea typeface="Calibri"/>
              </a:rPr>
              <a:t> in the second half of 2024</a:t>
            </a:r>
          </a:p>
          <a:p>
            <a:pPr algn="just" defTabSz="457200">
              <a:lnSpc>
                <a:spcPct val="100000"/>
              </a:lnSpc>
              <a:spcBef>
                <a:spcPct val="0"/>
              </a:spcBef>
              <a:spcAft>
                <a:spcPct val="0"/>
              </a:spcAft>
            </a:pPr>
            <a:r>
              <a:rPr sz="1000" i="1" baseline="30000" dirty="0">
                <a:solidFill>
                  <a:srgbClr val="595959"/>
                </a:solidFill>
                <a:latin typeface="Calibri"/>
                <a:ea typeface="Calibri"/>
              </a:rPr>
              <a:t>(2)</a:t>
            </a:r>
            <a:r>
              <a:rPr sz="1000" i="1" dirty="0">
                <a:solidFill>
                  <a:srgbClr val="595959"/>
                </a:solidFill>
                <a:latin typeface="Calibri"/>
                <a:ea typeface="Calibri"/>
              </a:rPr>
              <a:t> Excludes investment securities gains and losses</a:t>
            </a:r>
          </a:p>
          <a:p>
            <a:pPr algn="just" defTabSz="457200">
              <a:lnSpc>
                <a:spcPct val="100000"/>
              </a:lnSpc>
              <a:spcBef>
                <a:spcPct val="0"/>
              </a:spcBef>
              <a:spcAft>
                <a:spcPct val="0"/>
              </a:spcAft>
            </a:pPr>
            <a:r>
              <a:rPr sz="1000" i="1" baseline="30000" dirty="0">
                <a:solidFill>
                  <a:srgbClr val="595959"/>
                </a:solidFill>
                <a:latin typeface="Calibri"/>
                <a:ea typeface="Calibri"/>
              </a:rPr>
              <a:t>(3)</a:t>
            </a:r>
            <a:r>
              <a:rPr sz="1000" i="1" dirty="0">
                <a:solidFill>
                  <a:srgbClr val="595959"/>
                </a:solidFill>
                <a:latin typeface="Calibri"/>
                <a:ea typeface="Calibri"/>
              </a:rPr>
              <a:t> Excludes </a:t>
            </a:r>
            <a:r>
              <a:rPr lang="en-US" sz="1000" i="1" dirty="0">
                <a:solidFill>
                  <a:srgbClr val="595959"/>
                </a:solidFill>
                <a:latin typeface="Calibri"/>
                <a:ea typeface="Calibri"/>
              </a:rPr>
              <a:t>implementation </a:t>
            </a:r>
            <a:r>
              <a:rPr sz="1000" i="1" dirty="0">
                <a:solidFill>
                  <a:srgbClr val="595959"/>
                </a:solidFill>
                <a:latin typeface="Calibri"/>
                <a:ea typeface="Calibri"/>
              </a:rPr>
              <a:t>costs associated with the FultonFirst initiative</a:t>
            </a:r>
          </a:p>
          <a:p>
            <a:pPr algn="just" defTabSz="457200">
              <a:lnSpc>
                <a:spcPct val="100000"/>
              </a:lnSpc>
              <a:spcBef>
                <a:spcPct val="0"/>
              </a:spcBef>
              <a:spcAft>
                <a:spcPct val="0"/>
              </a:spcAft>
            </a:pPr>
            <a:endParaRPr sz="1000" baseline="30000" dirty="0">
              <a:solidFill>
                <a:srgbClr val="000000"/>
              </a:solidFill>
              <a:latin typeface="Calibri"/>
              <a:ea typeface="Calibri"/>
            </a:endParaRPr>
          </a:p>
          <a:p>
            <a:pPr algn="just" defTabSz="457200">
              <a:lnSpc>
                <a:spcPct val="100000"/>
              </a:lnSpc>
              <a:spcBef>
                <a:spcPct val="0"/>
              </a:spcBef>
              <a:spcAft>
                <a:spcPct val="0"/>
              </a:spcAft>
            </a:pPr>
            <a:endParaRPr sz="1800" dirty="0">
              <a:solidFill>
                <a:srgbClr val="000000"/>
              </a:solidFill>
              <a:latin typeface="Calibri"/>
              <a:ea typeface="Calibri"/>
            </a:endParaRPr>
          </a:p>
          <a:p>
            <a:pPr algn="just" defTabSz="457200">
              <a:lnSpc>
                <a:spcPct val="100000"/>
              </a:lnSpc>
              <a:spcBef>
                <a:spcPct val="0"/>
              </a:spcBef>
              <a:spcAft>
                <a:spcPct val="0"/>
              </a:spcAft>
            </a:pPr>
            <a:endParaRPr sz="1000" baseline="30000" dirty="0">
              <a:solidFill>
                <a:srgbClr val="000000"/>
              </a:solidFill>
              <a:latin typeface="Calibri"/>
              <a:ea typeface="Calibri"/>
            </a:endParaRPr>
          </a:p>
          <a:p>
            <a:pPr algn="just" defTabSz="457200">
              <a:lnSpc>
                <a:spcPct val="100000"/>
              </a:lnSpc>
              <a:spcBef>
                <a:spcPct val="0"/>
              </a:spcBef>
              <a:spcAft>
                <a:spcPct val="0"/>
              </a:spcAft>
            </a:pPr>
            <a:endParaRPr sz="1800" dirty="0">
              <a:solidFill>
                <a:srgbClr val="000000"/>
              </a:solidFill>
              <a:latin typeface="Calibri"/>
              <a:ea typeface="Calibri"/>
            </a:endParaRPr>
          </a:p>
          <a:p>
            <a:pPr algn="just" defTabSz="457200">
              <a:lnSpc>
                <a:spcPct val="100000"/>
              </a:lnSpc>
              <a:spcBef>
                <a:spcPct val="0"/>
              </a:spcBef>
              <a:spcAft>
                <a:spcPct val="0"/>
              </a:spcAft>
            </a:pPr>
            <a:endParaRPr sz="1000" baseline="30000" dirty="0">
              <a:solidFill>
                <a:srgbClr val="000000"/>
              </a:solidFill>
              <a:latin typeface="Calibri"/>
              <a:ea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4C5FDE95-A2B4-4B50-BEEB-291205C88EED}" type="slidenum">
              <a:rPr sz="1200">
                <a:solidFill>
                  <a:srgbClr val="FFFFFF"/>
                </a:solidFill>
                <a:latin typeface="Arial"/>
                <a:ea typeface="Arial"/>
              </a:rPr>
              <a:t>17</a:t>
            </a:fld>
            <a:endParaRPr sz="1200">
              <a:solidFill>
                <a:srgbClr val="FFFFFF"/>
              </a:solidFill>
              <a:latin typeface="Arial"/>
              <a:ea typeface="Arial"/>
            </a:endParaRPr>
          </a:p>
        </p:txBody>
      </p:sp>
      <p:sp>
        <p:nvSpPr>
          <p:cNvPr id="3" name="New shape"/>
          <p:cNvSpPr/>
          <p:nvPr/>
        </p:nvSpPr>
        <p:spPr>
          <a:xfrm>
            <a:off x="269240" y="698500"/>
            <a:ext cx="8605520" cy="12772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100" b="1" i="1" u="sng">
                <a:solidFill>
                  <a:srgbClr val="000000"/>
                </a:solidFill>
                <a:latin typeface="Calibri"/>
                <a:ea typeface="Calibri"/>
              </a:rPr>
              <a:t>Note</a:t>
            </a:r>
            <a:r>
              <a:rPr sz="1100">
                <a:solidFill>
                  <a:srgbClr val="000000"/>
                </a:solidFill>
                <a:latin typeface="Calibri"/>
                <a:ea typeface="Calibri"/>
              </a:rPr>
              <a:t>: </a:t>
            </a:r>
            <a:r>
              <a:rPr sz="1100" i="1">
                <a:solidFill>
                  <a:srgbClr val="000000"/>
                </a:solidFill>
                <a:latin typeface="Calibri"/>
                <a:ea typeface="Calibri"/>
              </a:rPr>
              <a:t>The Corporation has presented the following non-GAAP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graphicFrame>
        <p:nvGraphicFramePr>
          <p:cNvPr id="4" name="New Table"/>
          <p:cNvGraphicFramePr>
            <a:graphicFrameLocks noGrp="1"/>
          </p:cNvGraphicFramePr>
          <p:nvPr>
            <p:extLst>
              <p:ext uri="{D42A27DB-BD31-4B8C-83A1-F6EECF244321}">
                <p14:modId xmlns:p14="http://schemas.microsoft.com/office/powerpoint/2010/main" val="1107998971"/>
              </p:ext>
            </p:extLst>
          </p:nvPr>
        </p:nvGraphicFramePr>
        <p:xfrm>
          <a:off x="1042924" y="2040763"/>
          <a:ext cx="7210425" cy="3505200"/>
        </p:xfrm>
        <a:graphic>
          <a:graphicData uri="http://schemas.openxmlformats.org/drawingml/2006/table">
            <a:tbl>
              <a:tblPr>
                <a:tableStyleId>{5C22544A-7EE6-4342-B048-85BDC9FD1C3A}</a:tableStyleId>
              </a:tblPr>
              <a:tblGrid>
                <a:gridCol w="39338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381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381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38125">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90500">
                <a:tc>
                  <a:txBody>
                    <a:bodyPr/>
                    <a:lstStyle/>
                    <a:p>
                      <a:pPr algn="l">
                        <a:lnSpc>
                          <a:spcPct val="99600"/>
                        </a:lnSpc>
                      </a:pPr>
                      <a:r>
                        <a:rPr sz="1000" dirty="0">
                          <a:solidFill>
                            <a:srgbClr val="000000"/>
                          </a:solidFill>
                          <a:latin typeface="Times New Roman"/>
                          <a:ea typeface="Times New Roman"/>
                        </a:rPr>
                        <a:t>(dollars in thousands</a:t>
                      </a:r>
                      <a:r>
                        <a:rPr lang="en-US" sz="1000" dirty="0">
                          <a:solidFill>
                            <a:srgbClr val="000000"/>
                          </a:solidFill>
                          <a:latin typeface="Times New Roman"/>
                          <a:ea typeface="Times New Roman"/>
                        </a:rPr>
                        <a:t>, except per share and share data</a:t>
                      </a:r>
                      <a:r>
                        <a:rPr sz="1000" dirty="0">
                          <a:solidFill>
                            <a:srgbClr val="000000"/>
                          </a:solidFill>
                          <a:latin typeface="Times New Roman"/>
                          <a:ea typeface="Times New Roman"/>
                        </a:rPr>
                        <a:t>)</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8097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2024</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Times New Roman"/>
                          <a:ea typeface="Times New Roman"/>
                        </a:rPr>
                        <a:t>Operating net income available to common shareholders</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47650">
                <a:tc>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$59,379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$61,701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$65,752	</a:t>
                      </a:r>
                    </a:p>
                  </a:txBody>
                  <a:tcPr marL="0" marR="9144" marT="0" marB="18288" anchor="b">
                    <a:lnL w="0"/>
                    <a:lnR w="0"/>
                    <a:lnT w="0"/>
                    <a:lnB w="0"/>
                    <a:noFill/>
                  </a:tcPr>
                </a:tc>
                <a:extLst>
                  <a:ext uri="{0D108BD9-81ED-4DB2-BD59-A6C34878D82A}">
                    <a16:rowId xmlns:a16="http://schemas.microsoft.com/office/drawing/2014/main" val="10004"/>
                  </a:ext>
                </a:extLst>
              </a:tr>
              <a:tr h="23812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441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441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extLst>
                  <a:ext uri="{0D108BD9-81ED-4DB2-BD59-A6C34878D82A}">
                    <a16:rowId xmlns:a16="http://schemas.microsoft.com/office/drawing/2014/main" val="10005"/>
                  </a:ext>
                </a:extLst>
              </a:tr>
              <a:tr h="247650">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pPr algn="r">
                        <a:lnSpc>
                          <a:spcPct val="99600"/>
                        </a:lnSpc>
                        <a:tabLst>
                          <a:tab pos="743331" algn="l"/>
                        </a:tabLst>
                      </a:pPr>
                      <a:r>
                        <a:rPr sz="1000">
                          <a:solidFill>
                            <a:srgbClr val="000000"/>
                          </a:solidFill>
                          <a:latin typeface="Times New Roman"/>
                          <a:ea typeface="Times New Roman"/>
                        </a:rPr>
                        <a:t>	(151)</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48081" algn="l"/>
                        </a:tabLst>
                      </a:pPr>
                      <a:r>
                        <a:rPr sz="1000">
                          <a:solidFill>
                            <a:srgbClr val="000000"/>
                          </a:solidFill>
                          <a:latin typeface="Times New Roman"/>
                          <a:ea typeface="Times New Roman"/>
                        </a:rPr>
                        <a:t>	(1,102)</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6"/>
                  </a:ext>
                </a:extLst>
              </a:tr>
              <a:tr h="247650">
                <a:tc>
                  <a:txBody>
                    <a:bodyPr/>
                    <a:lstStyle/>
                    <a:p>
                      <a:pPr algn="l">
                        <a:lnSpc>
                          <a:spcPct val="99600"/>
                        </a:lnSpc>
                      </a:pPr>
                      <a:r>
                        <a:rPr sz="1000">
                          <a:solidFill>
                            <a:srgbClr val="000000"/>
                          </a:solidFill>
                          <a:latin typeface="Times New Roman"/>
                          <a:ea typeface="Times New Roman"/>
                        </a:rPr>
                        <a:t>Plus: FDIC special assessment</a:t>
                      </a:r>
                    </a:p>
                  </a:txBody>
                  <a:tcPr marL="27432" marR="27432"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956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6,494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7"/>
                  </a:ext>
                </a:extLst>
              </a:tr>
              <a:tr h="247650">
                <a:tc>
                  <a:txBody>
                    <a:bodyPr/>
                    <a:lstStyle/>
                    <a:p>
                      <a:pPr algn="l">
                        <a:lnSpc>
                          <a:spcPct val="99600"/>
                        </a:lnSpc>
                      </a:pPr>
                      <a:r>
                        <a:rPr sz="1000">
                          <a:solidFill>
                            <a:srgbClr val="000000"/>
                          </a:solidFill>
                          <a:latin typeface="Times New Roman"/>
                          <a:ea typeface="Times New Roman"/>
                        </a:rPr>
                        <a:t>Plus: FultonFirst implementation and asset disposals</a:t>
                      </a:r>
                    </a:p>
                  </a:txBody>
                  <a:tcPr marL="27432" marR="27432"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6,329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3,197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8"/>
                  </a:ext>
                </a:extLst>
              </a:tr>
              <a:tr h="2381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(1,591)</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(1,896)</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(108)</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190500">
                <a:tc>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$65,363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$68,835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$66,158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190500">
                <a:tc>
                  <a:txBody>
                    <a:bodyPr/>
                    <a:lstStyle/>
                    <a:p>
                      <a:pPr algn="l">
                        <a:lnSpc>
                          <a:spcPct val="99600"/>
                        </a:lnSpc>
                      </a:pPr>
                      <a:r>
                        <a:rPr sz="1000">
                          <a:solidFill>
                            <a:srgbClr val="000000"/>
                          </a:solidFill>
                          <a:latin typeface="Times New Roman"/>
                          <a:ea typeface="Times New Roman"/>
                        </a:rPr>
                        <a:t>Weighted average shares (diluted) (denominator)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164,520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165,650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168,401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2"/>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3"/>
                  </a:ext>
                </a:extLst>
              </a:tr>
              <a:tr h="190500">
                <a:tc>
                  <a:txBody>
                    <a:bodyPr/>
                    <a:lstStyle/>
                    <a:p>
                      <a:pPr algn="l">
                        <a:lnSpc>
                          <a:spcPct val="99600"/>
                        </a:lnSpc>
                      </a:pPr>
                      <a:r>
                        <a:rPr sz="1000">
                          <a:solidFill>
                            <a:srgbClr val="000000"/>
                          </a:solidFill>
                          <a:latin typeface="Times New Roman"/>
                          <a:ea typeface="Times New Roman"/>
                        </a:rPr>
                        <a:t>Operating net income available to common shareholders, per share (diluted)</a:t>
                      </a:r>
                    </a:p>
                  </a:txBody>
                  <a:tcPr marL="27432" marR="27432"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$0.40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$0.42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$0.39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4"/>
                  </a:ext>
                </a:extLst>
              </a:tr>
              <a:tr h="8572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5"/>
                  </a:ext>
                </a:extLst>
              </a:tr>
              <a:tr h="314325">
                <a:tc gridSpan="6">
                  <a:txBody>
                    <a:bodyPr/>
                    <a:lstStyle/>
                    <a:p>
                      <a:pPr algn="l" defTabSz="457200">
                        <a:lnSpc>
                          <a:spcPct val="100000"/>
                        </a:lnSpc>
                        <a:spcBef>
                          <a:spcPct val="0"/>
                        </a:spcBef>
                        <a:spcAft>
                          <a:spcPct val="0"/>
                        </a:spcAft>
                      </a:pPr>
                      <a:endParaRPr sz="900" baseline="30000" dirty="0">
                        <a:solidFill>
                          <a:srgbClr val="000000"/>
                        </a:solidFill>
                        <a:latin typeface="Times New Roman"/>
                        <a:ea typeface="Times New Roman"/>
                      </a:endParaRPr>
                    </a:p>
                  </a:txBody>
                  <a:tcPr marL="27432" marR="27432"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6"/>
                  </a:ext>
                </a:extLst>
              </a:tr>
            </a:tbl>
          </a:graphicData>
        </a:graphic>
      </p:graphicFrame>
      <p:sp>
        <p:nvSpPr>
          <p:cNvPr id="5" name="New shape"/>
          <p:cNvSpPr/>
          <p:nvPr/>
        </p:nvSpPr>
        <p:spPr>
          <a:xfrm>
            <a:off x="0" y="0"/>
            <a:ext cx="8961120"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67576" y="89789"/>
            <a:ext cx="8961120" cy="667893"/>
          </a:xfrm>
          <a:prstGeom prst="rect">
            <a:avLst/>
          </a:prstGeom>
        </p:spPr>
      </p:pic>
      <p:sp>
        <p:nvSpPr>
          <p:cNvPr id="7" name="New shape"/>
          <p:cNvSpPr/>
          <p:nvPr/>
        </p:nvSpPr>
        <p:spPr>
          <a:xfrm>
            <a:off x="1594230" y="6406896"/>
            <a:ext cx="7280529" cy="36131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i="1" baseline="30000" dirty="0">
                <a:solidFill>
                  <a:srgbClr val="595959"/>
                </a:solidFill>
                <a:latin typeface="Calibri"/>
                <a:ea typeface="Calibri"/>
              </a:rPr>
              <a:t>(1)</a:t>
            </a:r>
            <a:r>
              <a:rPr sz="1000" i="1" dirty="0">
                <a:solidFill>
                  <a:srgbClr val="595959"/>
                </a:solidFill>
                <a:latin typeface="Calibri"/>
                <a:ea typeface="Calibri"/>
              </a:rPr>
              <a:t> Resulting from the reference rate transition from </a:t>
            </a:r>
            <a:r>
              <a:rPr lang="en-US" sz="1000" i="1" dirty="0">
                <a:solidFill>
                  <a:srgbClr val="595959"/>
                </a:solidFill>
                <a:latin typeface="Calibri"/>
                <a:ea typeface="Calibri"/>
              </a:rPr>
              <a:t>the </a:t>
            </a:r>
            <a:r>
              <a:rPr sz="1000" i="1" dirty="0">
                <a:solidFill>
                  <a:srgbClr val="595959"/>
                </a:solidFill>
                <a:latin typeface="Calibri"/>
                <a:ea typeface="Calibri"/>
              </a:rPr>
              <a:t>London Interbank Offered Rate ("LIBOR") to </a:t>
            </a:r>
            <a:r>
              <a:rPr lang="en-US" sz="1000" i="1" dirty="0">
                <a:solidFill>
                  <a:srgbClr val="595959"/>
                </a:solidFill>
                <a:latin typeface="Calibri"/>
                <a:ea typeface="Calibri"/>
              </a:rPr>
              <a:t>the </a:t>
            </a:r>
            <a:r>
              <a:rPr sz="1000" i="1" dirty="0">
                <a:solidFill>
                  <a:srgbClr val="595959"/>
                </a:solidFill>
                <a:latin typeface="Calibri"/>
                <a:ea typeface="Calibri"/>
              </a:rPr>
              <a:t>Secured Overnight Financing Rate</a:t>
            </a:r>
          </a:p>
          <a:p>
            <a:pPr algn="l" defTabSz="457200">
              <a:lnSpc>
                <a:spcPct val="100000"/>
              </a:lnSpc>
              <a:spcBef>
                <a:spcPct val="0"/>
              </a:spcBef>
              <a:spcAft>
                <a:spcPct val="0"/>
              </a:spcAft>
            </a:pPr>
            <a:r>
              <a:rPr sz="1000" i="1" dirty="0">
                <a:solidFill>
                  <a:srgbClr val="595959"/>
                </a:solidFill>
                <a:latin typeface="Calibri"/>
                <a:ea typeface="Calibri"/>
              </a:rPr>
              <a:t>    ("SOFR") in the Corporation's commercial customer interest rate swap program.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749B140-0A50-4222-BB07-E26221DAB3AE}" type="slidenum">
              <a:rPr sz="1200">
                <a:solidFill>
                  <a:srgbClr val="FFFFFF"/>
                </a:solidFill>
                <a:latin typeface="Arial"/>
                <a:ea typeface="Arial"/>
              </a:rPr>
              <a:t>18</a:t>
            </a:fld>
            <a:endParaRPr sz="1200">
              <a:solidFill>
                <a:srgbClr val="FFFFFF"/>
              </a:solidFill>
              <a:latin typeface="Arial"/>
              <a:ea typeface="Arial"/>
            </a:endParaRPr>
          </a:p>
        </p:txBody>
      </p:sp>
      <p:graphicFrame>
        <p:nvGraphicFramePr>
          <p:cNvPr id="3" name="New Table"/>
          <p:cNvGraphicFramePr>
            <a:graphicFrameLocks noGrp="1"/>
          </p:cNvGraphicFramePr>
          <p:nvPr/>
        </p:nvGraphicFramePr>
        <p:xfrm>
          <a:off x="957326" y="910590"/>
          <a:ext cx="7229475" cy="3876675"/>
        </p:xfrm>
        <a:graphic>
          <a:graphicData uri="http://schemas.openxmlformats.org/drawingml/2006/table">
            <a:tbl>
              <a:tblPr>
                <a:tableStyleId>{5C22544A-7EE6-4342-B048-85BDC9FD1C3A}</a:tableStyleId>
              </a:tblPr>
              <a:tblGrid>
                <a:gridCol w="395287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381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381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00025">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9550">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8097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2024</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00025">
                <a:tc>
                  <a:txBody>
                    <a:bodyPr/>
                    <a:lstStyle/>
                    <a:p>
                      <a:pPr algn="l">
                        <a:lnSpc>
                          <a:spcPct val="99600"/>
                        </a:lnSpc>
                      </a:pPr>
                      <a:r>
                        <a:rPr sz="1000" b="1" u="sng">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19075">
                <a:tc>
                  <a:txBody>
                    <a:bodyPr/>
                    <a:lstStyle/>
                    <a:p>
                      <a:pPr algn="l">
                        <a:lnSpc>
                          <a:spcPct val="99600"/>
                        </a:lnSpc>
                      </a:pPr>
                      <a:r>
                        <a:rPr sz="1000">
                          <a:solidFill>
                            <a:srgbClr val="000000"/>
                          </a:solidFill>
                          <a:latin typeface="Times New Roman"/>
                          <a:ea typeface="Times New Roman"/>
                        </a:rPr>
                        <a:t>Net income</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$61,941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$64,263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$68,314	</a:t>
                      </a:r>
                    </a:p>
                  </a:txBody>
                  <a:tcPr marL="0" marR="9144" marT="0" marB="18288" anchor="b">
                    <a:lnL w="0"/>
                    <a:lnR w="0"/>
                    <a:lnT w="0"/>
                    <a:lnB w="0"/>
                    <a:noFill/>
                  </a:tcPr>
                </a:tc>
                <a:extLst>
                  <a:ext uri="{0D108BD9-81ED-4DB2-BD59-A6C34878D82A}">
                    <a16:rowId xmlns:a16="http://schemas.microsoft.com/office/drawing/2014/main" val="10004"/>
                  </a:ext>
                </a:extLst>
              </a:tr>
              <a:tr h="21907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441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441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extLst>
                  <a:ext uri="{0D108BD9-81ED-4DB2-BD59-A6C34878D82A}">
                    <a16:rowId xmlns:a16="http://schemas.microsoft.com/office/drawing/2014/main" val="10005"/>
                  </a:ext>
                </a:extLst>
              </a:tr>
              <a:tr h="219075">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(151)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(1,102)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6"/>
                  </a:ext>
                </a:extLst>
              </a:tr>
              <a:tr h="219075">
                <a:tc>
                  <a:txBody>
                    <a:bodyPr/>
                    <a:lstStyle/>
                    <a:p>
                      <a:pPr algn="l">
                        <a:lnSpc>
                          <a:spcPct val="99600"/>
                        </a:lnSpc>
                      </a:pPr>
                      <a:r>
                        <a:rPr sz="1000">
                          <a:solidFill>
                            <a:srgbClr val="000000"/>
                          </a:solidFill>
                          <a:latin typeface="Times New Roman"/>
                          <a:ea typeface="Times New Roman"/>
                        </a:rPr>
                        <a:t>Plus: FDIC special assessment</a:t>
                      </a:r>
                    </a:p>
                  </a:txBody>
                  <a:tcPr marL="27432" marR="27432" marT="0" marB="18288"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956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6,494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7"/>
                  </a:ext>
                </a:extLst>
              </a:tr>
              <a:tr h="219075">
                <a:tc>
                  <a:txBody>
                    <a:bodyPr/>
                    <a:lstStyle/>
                    <a:p>
                      <a:pPr algn="l">
                        <a:lnSpc>
                          <a:spcPct val="99600"/>
                        </a:lnSpc>
                      </a:pPr>
                      <a:r>
                        <a:rPr sz="1000">
                          <a:solidFill>
                            <a:srgbClr val="000000"/>
                          </a:solidFill>
                          <a:latin typeface="Times New Roman"/>
                          <a:ea typeface="Times New Roman"/>
                        </a:rPr>
                        <a:t>Plus: FultonFirst implementation and asset disposals</a:t>
                      </a:r>
                    </a:p>
                  </a:txBody>
                  <a:tcPr marL="27432" marR="27432" marT="0" marB="18288"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6,329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3,197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8"/>
                  </a:ext>
                </a:extLst>
              </a:tr>
              <a:tr h="21907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(1,591)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(1,896)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(108)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228600">
                <a:tc>
                  <a:txBody>
                    <a:bodyPr/>
                    <a:lstStyle/>
                    <a:p>
                      <a:pPr algn="l">
                        <a:lnSpc>
                          <a:spcPct val="99600"/>
                        </a:lnSpc>
                      </a:pPr>
                      <a:r>
                        <a:rPr sz="1000">
                          <a:solidFill>
                            <a:srgbClr val="000000"/>
                          </a:solidFill>
                          <a:latin typeface="Times New Roman"/>
                          <a:ea typeface="Times New Roman"/>
                        </a:rPr>
                        <a:t>Operating net income (numerator)</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$67,925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$71,397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$68,720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200025">
                <a:tc>
                  <a:txBody>
                    <a:bodyPr/>
                    <a:lstStyle/>
                    <a:p>
                      <a:pPr algn="l">
                        <a:lnSpc>
                          <a:spcPct val="99600"/>
                        </a:lnSpc>
                      </a:pPr>
                      <a:r>
                        <a:rPr sz="1000">
                          <a:solidFill>
                            <a:srgbClr val="000000"/>
                          </a:solidFill>
                          <a:latin typeface="Times New Roman"/>
                          <a:ea typeface="Times New Roman"/>
                        </a:rPr>
                        <a:t>Total average assets </a:t>
                      </a:r>
                    </a:p>
                  </a:txBody>
                  <a:tcPr marL="27432" marR="27432" marT="0" marB="18288"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$27,427,626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$27,397,671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$26,900,653	</a:t>
                      </a:r>
                    </a:p>
                  </a:txBody>
                  <a:tcPr marL="0" marR="9144" marT="0" marB="18288" anchor="b">
                    <a:lnL w="0"/>
                    <a:lnR w="0"/>
                    <a:lnT w="0"/>
                    <a:lnB w="0"/>
                    <a:noFill/>
                  </a:tcPr>
                </a:tc>
                <a:extLst>
                  <a:ext uri="{0D108BD9-81ED-4DB2-BD59-A6C34878D82A}">
                    <a16:rowId xmlns:a16="http://schemas.microsoft.com/office/drawing/2014/main" val="10012"/>
                  </a:ext>
                </a:extLst>
              </a:tr>
              <a:tr h="200025">
                <a:tc>
                  <a:txBody>
                    <a:bodyPr/>
                    <a:lstStyle/>
                    <a:p>
                      <a:pPr algn="l">
                        <a:lnSpc>
                          <a:spcPct val="99600"/>
                        </a:lnSpc>
                      </a:pPr>
                      <a:r>
                        <a:rPr sz="1000">
                          <a:solidFill>
                            <a:srgbClr val="000000"/>
                          </a:solidFill>
                          <a:latin typeface="Times New Roman"/>
                          <a:ea typeface="Times New Roman"/>
                        </a:rPr>
                        <a:t>Less: Average net core deposit intangible</a:t>
                      </a:r>
                    </a:p>
                  </a:txBody>
                  <a:tcPr marL="27432" marR="27432" marT="0" marB="18288"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(4,666)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(5,106)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(6,937)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3"/>
                  </a:ext>
                </a:extLst>
              </a:tr>
              <a:tr h="190500">
                <a:tc>
                  <a:txBody>
                    <a:bodyPr/>
                    <a:lstStyle/>
                    <a:p>
                      <a:pPr algn="l">
                        <a:lnSpc>
                          <a:spcPct val="99600"/>
                        </a:lnSpc>
                      </a:pPr>
                      <a:r>
                        <a:rPr sz="1000">
                          <a:solidFill>
                            <a:srgbClr val="000000"/>
                          </a:solidFill>
                          <a:latin typeface="Times New Roman"/>
                          <a:ea typeface="Times New Roman"/>
                        </a:rPr>
                        <a:t>Total average operating assets (denominator)</a:t>
                      </a:r>
                    </a:p>
                  </a:txBody>
                  <a:tcPr marL="27432" marR="27432" marT="0" marB="18288"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$27,422,960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$27,392,565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$26,893,716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4"/>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5"/>
                  </a:ext>
                </a:extLst>
              </a:tr>
              <a:tr h="219075">
                <a:tc>
                  <a:txBody>
                    <a:bodyPr/>
                    <a:lstStyle/>
                    <a:p>
                      <a:pPr algn="l">
                        <a:lnSpc>
                          <a:spcPct val="99600"/>
                        </a:lnSpc>
                      </a:pPr>
                      <a:r>
                        <a:rPr sz="1000">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1.00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1.03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1.04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6"/>
                  </a:ext>
                </a:extLst>
              </a:tr>
              <a:tr h="209550">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7"/>
                  </a:ext>
                </a:extLst>
              </a:tr>
              <a:tr h="314325">
                <a:tc gridSpan="6">
                  <a:txBody>
                    <a:bodyPr/>
                    <a:lstStyle/>
                    <a:p>
                      <a:pPr algn="l" defTabSz="457200">
                        <a:lnSpc>
                          <a:spcPct val="100000"/>
                        </a:lnSpc>
                        <a:spcBef>
                          <a:spcPct val="0"/>
                        </a:spcBef>
                        <a:spcAft>
                          <a:spcPct val="0"/>
                        </a:spcAft>
                      </a:pPr>
                      <a:endParaRPr sz="1100" b="1" baseline="30000">
                        <a:solidFill>
                          <a:srgbClr val="000000"/>
                        </a:solidFill>
                        <a:latin typeface="Arial"/>
                        <a:ea typeface="Arial"/>
                      </a:endParaRPr>
                    </a:p>
                  </a:txBody>
                  <a:tcPr marL="27432" marR="27432"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8"/>
                  </a:ext>
                </a:extLst>
              </a:tr>
            </a:tbl>
          </a:graphicData>
        </a:graphic>
      </p:graphicFrame>
      <p:sp>
        <p:nvSpPr>
          <p:cNvPr id="4" name="New shape"/>
          <p:cNvSpPr/>
          <p:nvPr/>
        </p:nvSpPr>
        <p:spPr>
          <a:xfrm>
            <a:off x="0" y="0"/>
            <a:ext cx="8961120"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59799" y="97655"/>
            <a:ext cx="8961120" cy="667893"/>
          </a:xfrm>
          <a:prstGeom prst="rect">
            <a:avLst/>
          </a:prstGeom>
        </p:spPr>
      </p:pic>
      <p:sp>
        <p:nvSpPr>
          <p:cNvPr id="6" name="New shape"/>
          <p:cNvSpPr/>
          <p:nvPr/>
        </p:nvSpPr>
        <p:spPr>
          <a:xfrm>
            <a:off x="1440942" y="6395974"/>
            <a:ext cx="7203948" cy="40500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i="1" baseline="30000" dirty="0">
                <a:solidFill>
                  <a:srgbClr val="595959"/>
                </a:solidFill>
                <a:latin typeface="Calibri"/>
                <a:ea typeface="Calibri"/>
              </a:rPr>
              <a:t>(1)</a:t>
            </a:r>
            <a:r>
              <a:rPr sz="1000" i="1" dirty="0">
                <a:solidFill>
                  <a:srgbClr val="595959"/>
                </a:solidFill>
                <a:latin typeface="Calibri"/>
                <a:ea typeface="Calibri"/>
              </a:rPr>
              <a:t> Resulting from the reference rate transition from LIBOR to SOFR in the Corporation's commercial customer interest rate swap</a:t>
            </a:r>
          </a:p>
          <a:p>
            <a:pPr algn="l" defTabSz="457200">
              <a:lnSpc>
                <a:spcPct val="100000"/>
              </a:lnSpc>
              <a:spcBef>
                <a:spcPct val="0"/>
              </a:spcBef>
              <a:spcAft>
                <a:spcPct val="0"/>
              </a:spcAft>
            </a:pPr>
            <a:r>
              <a:rPr sz="1000" i="1" dirty="0">
                <a:solidFill>
                  <a:srgbClr val="595959"/>
                </a:solidFill>
                <a:latin typeface="Calibri"/>
                <a:ea typeface="Calibri"/>
              </a:rPr>
              <a:t>    program.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4C66DDA-BE28-488B-8B55-A1FA0C3A93F6}" type="slidenum">
              <a:rPr sz="1200">
                <a:solidFill>
                  <a:srgbClr val="FFFFFF"/>
                </a:solidFill>
                <a:latin typeface="Arial"/>
                <a:ea typeface="Arial"/>
              </a:rPr>
              <a:t>19</a:t>
            </a:fld>
            <a:endParaRPr sz="1200">
              <a:solidFill>
                <a:srgbClr val="FFFFFF"/>
              </a:solidFill>
              <a:latin typeface="Arial"/>
              <a:ea typeface="Arial"/>
            </a:endParaRPr>
          </a:p>
        </p:txBody>
      </p:sp>
      <p:graphicFrame>
        <p:nvGraphicFramePr>
          <p:cNvPr id="3" name="New Table"/>
          <p:cNvGraphicFramePr>
            <a:graphicFrameLocks noGrp="1"/>
          </p:cNvGraphicFramePr>
          <p:nvPr/>
        </p:nvGraphicFramePr>
        <p:xfrm>
          <a:off x="971550" y="996188"/>
          <a:ext cx="7200900" cy="3867150"/>
        </p:xfrm>
        <a:graphic>
          <a:graphicData uri="http://schemas.openxmlformats.org/drawingml/2006/table">
            <a:tbl>
              <a:tblPr>
                <a:tableStyleId>{5C22544A-7EE6-4342-B048-85BDC9FD1C3A}</a:tableStyleId>
              </a:tblPr>
              <a:tblGrid>
                <a:gridCol w="3400425">
                  <a:extLst>
                    <a:ext uri="{9D8B030D-6E8A-4147-A177-3AD203B41FA5}">
                      <a16:colId xmlns:a16="http://schemas.microsoft.com/office/drawing/2014/main" val="20000"/>
                    </a:ext>
                  </a:extLst>
                </a:gridCol>
                <a:gridCol w="52387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381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381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2024</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b="1" u="sng">
                          <a:solidFill>
                            <a:srgbClr val="000000"/>
                          </a:solidFill>
                          <a:latin typeface="Times New Roman"/>
                          <a:ea typeface="Times New Roman"/>
                        </a:rPr>
                        <a:t>Operating 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$59,379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$61,701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$65,752	</a:t>
                      </a:r>
                    </a:p>
                  </a:txBody>
                  <a:tcPr marL="0" marR="9144" marT="0" marB="18288" anchor="b">
                    <a:lnL w="0"/>
                    <a:lnR w="0"/>
                    <a:lnT w="0"/>
                    <a:lnB w="0"/>
                    <a:noFill/>
                  </a:tcPr>
                </a:tc>
                <a:extLst>
                  <a:ext uri="{0D108BD9-81ED-4DB2-BD59-A6C34878D82A}">
                    <a16:rowId xmlns:a16="http://schemas.microsoft.com/office/drawing/2014/main" val="10004"/>
                  </a:ext>
                </a:extLst>
              </a:tr>
              <a:tr h="209550">
                <a:tc>
                  <a:txBody>
                    <a:bodyPr/>
                    <a:lstStyle/>
                    <a:p>
                      <a:pPr algn="l">
                        <a:lnSpc>
                          <a:spcPct val="99600"/>
                        </a:lnSpc>
                      </a:pPr>
                      <a:r>
                        <a:rPr sz="1000">
                          <a:solidFill>
                            <a:srgbClr val="000000"/>
                          </a:solidFill>
                          <a:latin typeface="Times New Roman"/>
                          <a:ea typeface="Times New Roman"/>
                        </a:rPr>
                        <a:t>Plus: Intangible amortization</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573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597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674	</a:t>
                      </a:r>
                    </a:p>
                  </a:txBody>
                  <a:tcPr marL="0" marR="9144" marT="0" marB="18288" anchor="b">
                    <a:lnL w="0"/>
                    <a:lnR w="0"/>
                    <a:lnT w="0"/>
                    <a:lnB w="0"/>
                    <a:noFill/>
                  </a:tcPr>
                </a:tc>
                <a:extLst>
                  <a:ext uri="{0D108BD9-81ED-4DB2-BD59-A6C34878D82A}">
                    <a16:rowId xmlns:a16="http://schemas.microsoft.com/office/drawing/2014/main" val="10005"/>
                  </a:ext>
                </a:extLst>
              </a:tr>
              <a:tr h="209550">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(151)</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(1,102)</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6"/>
                  </a:ext>
                </a:extLst>
              </a:tr>
              <a:tr h="209550">
                <a:tc>
                  <a:txBody>
                    <a:bodyPr/>
                    <a:lstStyle/>
                    <a:p>
                      <a:pPr algn="l">
                        <a:lnSpc>
                          <a:spcPct val="99600"/>
                        </a:lnSpc>
                      </a:pPr>
                      <a:r>
                        <a:rPr sz="1000">
                          <a:solidFill>
                            <a:srgbClr val="000000"/>
                          </a:solidFill>
                          <a:latin typeface="Times New Roman"/>
                          <a:ea typeface="Times New Roman"/>
                        </a:rPr>
                        <a:t>Plus: FDIC special assessment</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956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6,494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7"/>
                  </a:ext>
                </a:extLst>
              </a:tr>
              <a:tr h="209550">
                <a:tc>
                  <a:txBody>
                    <a:bodyPr/>
                    <a:lstStyle/>
                    <a:p>
                      <a:pPr algn="l">
                        <a:lnSpc>
                          <a:spcPct val="99600"/>
                        </a:lnSpc>
                      </a:pPr>
                      <a:r>
                        <a:rPr sz="1000">
                          <a:solidFill>
                            <a:srgbClr val="000000"/>
                          </a:solidFill>
                          <a:latin typeface="Times New Roman"/>
                          <a:ea typeface="Times New Roman"/>
                        </a:rPr>
                        <a:t>Plus: FultonFirst implementation and asset disposals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6,329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3,197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8"/>
                  </a:ext>
                </a:extLst>
              </a:tr>
              <a:tr h="209550">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(1,618)</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(1,929)</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(142)</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209550">
                <a:tc gridSpan="2">
                  <a:txBody>
                    <a:bodyPr/>
                    <a:lstStyle/>
                    <a:p>
                      <a:pPr algn="l">
                        <a:lnSpc>
                          <a:spcPct val="99600"/>
                        </a:lnSpc>
                      </a:pPr>
                      <a:r>
                        <a:rPr sz="1000">
                          <a:solidFill>
                            <a:srgbClr val="000000"/>
                          </a:solidFill>
                          <a:latin typeface="Times New Roman"/>
                          <a:ea typeface="Times New Roman"/>
                        </a:rPr>
                        <a:t>Adjusted net income available to common shareholders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$65,468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$68,958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$66,284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0"/>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190500">
                <a:tc gridSpan="2">
                  <a:txBody>
                    <a:bodyPr/>
                    <a:lstStyle/>
                    <a:p>
                      <a:pPr algn="l">
                        <a:lnSpc>
                          <a:spcPct val="99600"/>
                        </a:lnSpc>
                      </a:pPr>
                      <a:r>
                        <a:rPr sz="1000">
                          <a:solidFill>
                            <a:srgbClr val="000000"/>
                          </a:solidFill>
                          <a:latin typeface="Times New Roman"/>
                          <a:ea typeface="Times New Roman"/>
                        </a:rPr>
                        <a:t>Average shareholders' equity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$2,766,945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$2,618,024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$2,613,316	</a:t>
                      </a:r>
                    </a:p>
                  </a:txBody>
                  <a:tcPr marL="0" marR="9144" marT="0" marB="18288" anchor="b">
                    <a:lnL w="0"/>
                    <a:lnR w="0"/>
                    <a:lnT w="0"/>
                    <a:lnB w="0"/>
                    <a:noFill/>
                  </a:tcPr>
                </a:tc>
                <a:extLst>
                  <a:ext uri="{0D108BD9-81ED-4DB2-BD59-A6C34878D82A}">
                    <a16:rowId xmlns:a16="http://schemas.microsoft.com/office/drawing/2014/main" val="10012"/>
                  </a:ext>
                </a:extLst>
              </a:tr>
              <a:tr h="200025">
                <a:tc>
                  <a:txBody>
                    <a:bodyPr/>
                    <a:lstStyle/>
                    <a:p>
                      <a:pPr algn="l">
                        <a:lnSpc>
                          <a:spcPct val="99600"/>
                        </a:lnSpc>
                      </a:pPr>
                      <a:r>
                        <a:rPr sz="1000">
                          <a:solidFill>
                            <a:srgbClr val="000000"/>
                          </a:solidFill>
                          <a:latin typeface="Times New Roman"/>
                          <a:ea typeface="Times New Roman"/>
                        </a:rPr>
                        <a:t>Less: Average preferred stock</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extLst>
                  <a:ext uri="{0D108BD9-81ED-4DB2-BD59-A6C34878D82A}">
                    <a16:rowId xmlns:a16="http://schemas.microsoft.com/office/drawing/2014/main" val="10013"/>
                  </a:ext>
                </a:extLst>
              </a:tr>
              <a:tr h="209550">
                <a:tc gridSpan="2">
                  <a:txBody>
                    <a:bodyPr/>
                    <a:lstStyle/>
                    <a:p>
                      <a:pPr algn="l">
                        <a:lnSpc>
                          <a:spcPct val="99600"/>
                        </a:lnSpc>
                      </a:pPr>
                      <a:r>
                        <a:rPr sz="1000">
                          <a:solidFill>
                            <a:srgbClr val="000000"/>
                          </a:solidFill>
                          <a:latin typeface="Times New Roman"/>
                          <a:ea typeface="Times New Roman"/>
                        </a:rPr>
                        <a:t>Less: Average goodwill and intangible assets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(560,393)</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(560,977)</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(561,744)</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4"/>
                  </a:ext>
                </a:extLst>
              </a:tr>
              <a:tr h="190500">
                <a:tc gridSpan="2">
                  <a:txBody>
                    <a:bodyPr/>
                    <a:lstStyle/>
                    <a:p>
                      <a:pPr algn="l">
                        <a:lnSpc>
                          <a:spcPct val="99600"/>
                        </a:lnSpc>
                      </a:pPr>
                      <a:r>
                        <a:rPr sz="1000">
                          <a:solidFill>
                            <a:srgbClr val="000000"/>
                          </a:solidFill>
                          <a:latin typeface="Times New Roman"/>
                          <a:ea typeface="Times New Roman"/>
                        </a:rPr>
                        <a:t>Average tangible common shareholders' equity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pPr>
                      <a:r>
                        <a:rPr sz="1000">
                          <a:solidFill>
                            <a:srgbClr val="000000"/>
                          </a:solidFill>
                          <a:latin typeface="Times New Roman"/>
                          <a:ea typeface="Times New Roman"/>
                        </a:rPr>
                        <a:t>$2,013,674</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$1,864,169</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$1,858,694</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5"/>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6"/>
                  </a:ext>
                </a:extLst>
              </a:tr>
              <a:tr h="200025">
                <a:tc gridSpan="2">
                  <a:txBody>
                    <a:bodyPr/>
                    <a:lstStyle/>
                    <a:p>
                      <a:pPr algn="l">
                        <a:lnSpc>
                          <a:spcPct val="99600"/>
                        </a:lnSpc>
                      </a:pPr>
                      <a:r>
                        <a:rPr sz="1000">
                          <a:solidFill>
                            <a:srgbClr val="000000"/>
                          </a:solidFill>
                          <a:latin typeface="Times New Roman"/>
                          <a:ea typeface="Times New Roman"/>
                        </a:rPr>
                        <a:t>Operating 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L="457200" algn="l">
                        <a:lnSpc>
                          <a:spcPct val="99600"/>
                        </a:lnSpc>
                      </a:pPr>
                      <a:r>
                        <a:rPr sz="1000">
                          <a:solidFill>
                            <a:srgbClr val="000000"/>
                          </a:solidFill>
                          <a:latin typeface="Times New Roman"/>
                          <a:ea typeface="Times New Roman"/>
                        </a:rPr>
                        <a:t>13.08 %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14.68 %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14.46 %</a:t>
                      </a:r>
                    </a:p>
                  </a:txBody>
                  <a:tcPr marL="27432" marR="9144" marT="0" marB="18288" anchor="b">
                    <a:lnL w="0"/>
                    <a:lnR w="0"/>
                    <a:lnT w="0"/>
                    <a:lnB w="38100" cmpd="dbl">
                      <a:solidFill>
                        <a:srgbClr val="000000"/>
                      </a:solidFill>
                      <a:prstDash val="solid"/>
                    </a:lnB>
                    <a:noFill/>
                  </a:tcPr>
                </a:tc>
                <a:extLst>
                  <a:ext uri="{0D108BD9-81ED-4DB2-BD59-A6C34878D82A}">
                    <a16:rowId xmlns:a16="http://schemas.microsoft.com/office/drawing/2014/main" val="10017"/>
                  </a:ext>
                </a:extLst>
              </a:tr>
              <a:tr h="857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8"/>
                  </a:ext>
                </a:extLst>
              </a:tr>
              <a:tr h="314325">
                <a:tc gridSpan="7">
                  <a:txBody>
                    <a:bodyPr/>
                    <a:lstStyle/>
                    <a:p>
                      <a:endParaRPr sz="100"/>
                    </a:p>
                  </a:txBody>
                  <a:tcPr marL="0" marR="0" marT="0" marB="0"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9"/>
                  </a:ext>
                </a:extLst>
              </a:tr>
            </a:tbl>
          </a:graphicData>
        </a:graphic>
      </p:graphicFrame>
      <p:sp>
        <p:nvSpPr>
          <p:cNvPr id="4" name="New shape"/>
          <p:cNvSpPr/>
          <p:nvPr/>
        </p:nvSpPr>
        <p:spPr>
          <a:xfrm>
            <a:off x="0" y="0"/>
            <a:ext cx="8961120"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71341" y="93265"/>
            <a:ext cx="8961120" cy="667893"/>
          </a:xfrm>
          <a:prstGeom prst="rect">
            <a:avLst/>
          </a:prstGeom>
        </p:spPr>
      </p:pic>
      <p:sp>
        <p:nvSpPr>
          <p:cNvPr id="6" name="New shape"/>
          <p:cNvSpPr/>
          <p:nvPr/>
        </p:nvSpPr>
        <p:spPr>
          <a:xfrm>
            <a:off x="0" y="0"/>
            <a:ext cx="8820023"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000" b="1" baseline="30000">
              <a:solidFill>
                <a:srgbClr val="000000"/>
              </a:solidFill>
              <a:latin typeface="Arial"/>
              <a:ea typeface="Arial"/>
            </a:endParaRPr>
          </a:p>
        </p:txBody>
      </p:sp>
      <p:sp>
        <p:nvSpPr>
          <p:cNvPr id="7" name="New shape"/>
          <p:cNvSpPr/>
          <p:nvPr/>
        </p:nvSpPr>
        <p:spPr>
          <a:xfrm>
            <a:off x="1440942" y="6395974"/>
            <a:ext cx="7203948" cy="40500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i="1" baseline="30000" dirty="0">
                <a:solidFill>
                  <a:srgbClr val="595959"/>
                </a:solidFill>
                <a:latin typeface="Calibri"/>
                <a:ea typeface="Calibri"/>
              </a:rPr>
              <a:t>(1)</a:t>
            </a:r>
            <a:r>
              <a:rPr sz="1000" i="1" dirty="0">
                <a:solidFill>
                  <a:srgbClr val="595959"/>
                </a:solidFill>
                <a:latin typeface="Calibri"/>
                <a:ea typeface="Calibri"/>
              </a:rPr>
              <a:t> Resulting from the reference rate transition from LIBOR to SOFR in the Corporation's commercial customer interest rate swap</a:t>
            </a:r>
          </a:p>
          <a:p>
            <a:pPr algn="l" defTabSz="457200">
              <a:lnSpc>
                <a:spcPct val="100000"/>
              </a:lnSpc>
              <a:spcBef>
                <a:spcPct val="0"/>
              </a:spcBef>
              <a:spcAft>
                <a:spcPct val="0"/>
              </a:spcAft>
            </a:pPr>
            <a:r>
              <a:rPr sz="1000" i="1" dirty="0">
                <a:solidFill>
                  <a:srgbClr val="595959"/>
                </a:solidFill>
                <a:latin typeface="Calibri"/>
                <a:ea typeface="Calibri"/>
              </a:rPr>
              <a:t>    program.</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5321" y="715518"/>
            <a:ext cx="8727313" cy="535190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ts val="1000"/>
              </a:spcBef>
              <a:spcAft>
                <a:spcPct val="0"/>
              </a:spcAft>
            </a:pPr>
            <a:r>
              <a:rPr sz="1200">
                <a:solidFill>
                  <a:srgbClr val="000000"/>
                </a:solidFill>
                <a:latin typeface="Calibri"/>
                <a:ea typeface="Calibri"/>
              </a:rPr>
              <a:t>This presentation may contain forward-looking statements with respect to Fulton Financial Corporation's (the "Corporation") 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may include projections of, or guidance on, the Corporation’s future financial performance, expected levels of future expenses, including future credit losses, anticipated growth strategies, descriptions of new business initiatives and anticipated trends in the Corporation’s business or financial results.  Management’s "2024 Outlook" contained herein is comprised of forward-looking statements.</a:t>
            </a:r>
          </a:p>
          <a:p>
            <a:pPr algn="just" defTabSz="457200">
              <a:lnSpc>
                <a:spcPct val="100000"/>
              </a:lnSpc>
              <a:spcBef>
                <a:spcPts val="1000"/>
              </a:spcBef>
              <a:spcAft>
                <a:spcPct val="0"/>
              </a:spcAft>
            </a:pPr>
            <a:r>
              <a:rPr sz="1200">
                <a:solidFill>
                  <a:srgbClr val="000000"/>
                </a:solidFill>
                <a:latin typeface="Calibri"/>
                <a:ea typeface="Calibri"/>
              </a:rPr>
              <a:t>Forward-looking statements are neither historical facts, nor assurance of future performance.  Instead, the statements are based on current beliefs, expectations and assumptions regarding the future of the Corporation’s business,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2023 and other current and periodic reports, which have been, or will be, filed with the Securities and Exchange Commission (the "SEC") and are, or will be, available in the Investor Relations section of the Corporation’s website </a:t>
            </a:r>
            <a:r>
              <a:rPr sz="1200">
                <a:solidFill>
                  <a:srgbClr val="3051F2"/>
                </a:solidFill>
                <a:latin typeface="Calibri"/>
                <a:ea typeface="Calibri"/>
              </a:rPr>
              <a:t>(</a:t>
            </a:r>
            <a:r>
              <a:rPr sz="1200" u="sng">
                <a:solidFill>
                  <a:srgbClr val="3051F2"/>
                </a:solidFill>
                <a:latin typeface="Calibri"/>
                <a:ea typeface="Calibri"/>
              </a:rPr>
              <a:t>www.fultonbank.com</a:t>
            </a:r>
            <a:r>
              <a:rPr sz="1200">
                <a:solidFill>
                  <a:srgbClr val="3051F2"/>
                </a:solidFill>
                <a:latin typeface="Calibri"/>
                <a:ea typeface="Calibri"/>
              </a:rPr>
              <a:t>)</a:t>
            </a:r>
            <a:r>
              <a:rPr sz="1200">
                <a:solidFill>
                  <a:srgbClr val="000000"/>
                </a:solidFill>
                <a:latin typeface="Calibri"/>
                <a:ea typeface="Calibri"/>
              </a:rPr>
              <a:t> and on the SEC’s website </a:t>
            </a:r>
            <a:r>
              <a:rPr sz="1200">
                <a:solidFill>
                  <a:srgbClr val="3051F2"/>
                </a:solidFill>
                <a:latin typeface="Calibri"/>
                <a:ea typeface="Calibri"/>
              </a:rPr>
              <a:t>(</a:t>
            </a:r>
            <a:r>
              <a:rPr sz="1200" u="sng">
                <a:solidFill>
                  <a:srgbClr val="3051F2"/>
                </a:solidFill>
                <a:latin typeface="Calibri"/>
                <a:ea typeface="Calibri"/>
              </a:rPr>
              <a:t>www.sec.gov</a:t>
            </a:r>
            <a:r>
              <a:rPr sz="1200">
                <a:solidFill>
                  <a:srgbClr val="3051F2"/>
                </a:solidFill>
                <a:latin typeface="Calibri"/>
                <a:ea typeface="Calibri"/>
              </a:rPr>
              <a:t>)</a:t>
            </a:r>
            <a:r>
              <a:rPr sz="1200">
                <a:solidFill>
                  <a:srgbClr val="000000"/>
                </a:solidFill>
                <a:latin typeface="Calibri"/>
                <a:ea typeface="Calibri"/>
              </a:rPr>
              <a:t>.</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The Corporation uses certain financial measures in this presentation that have been derived by methods other than generally accepted accounting principles ("GAAP"). These non-GAAP financial measures are reconciled to the most comparable GAAP measures at the end of this presentation.</a:t>
            </a:r>
          </a:p>
          <a:p>
            <a:pPr algn="l" defTabSz="457200">
              <a:lnSpc>
                <a:spcPct val="150000"/>
              </a:lnSpc>
              <a:spcBef>
                <a:spcPts val="1000"/>
              </a:spcBef>
              <a:spcAft>
                <a:spcPct val="0"/>
              </a:spcAft>
            </a:pPr>
            <a:endParaRPr sz="1400">
              <a:solidFill>
                <a:srgbClr val="000000"/>
              </a:solidFill>
              <a:latin typeface="Arial"/>
              <a:ea typeface="Arial"/>
            </a:endParaRP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EDF96341-EFC6-45EB-920C-75C6C378FE21}" type="slidenum">
              <a:rPr sz="1200">
                <a:solidFill>
                  <a:srgbClr val="FFFFFF"/>
                </a:solidFill>
                <a:latin typeface="Arial"/>
                <a:ea typeface="Arial"/>
              </a:rPr>
              <a:t>2</a:t>
            </a:fld>
            <a:endParaRPr sz="1200">
              <a:solidFill>
                <a:srgbClr val="FFFFFF"/>
              </a:solidFill>
              <a:latin typeface="Arial"/>
              <a:ea typeface="Arial"/>
            </a:endParaRPr>
          </a:p>
        </p:txBody>
      </p:sp>
      <p:sp>
        <p:nvSpPr>
          <p:cNvPr id="4" name="New shape"/>
          <p:cNvSpPr/>
          <p:nvPr/>
        </p:nvSpPr>
        <p:spPr>
          <a:xfrm>
            <a:off x="38354" y="42926"/>
            <a:ext cx="8961120" cy="6725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38354" y="42926"/>
            <a:ext cx="8961120" cy="672592"/>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7D1C0739-F57C-440B-AD02-AF4D6DC99891}" type="slidenum">
              <a:rPr sz="1200">
                <a:solidFill>
                  <a:srgbClr val="FFFFFF"/>
                </a:solidFill>
                <a:latin typeface="Arial"/>
                <a:ea typeface="Arial"/>
              </a:rPr>
              <a:t>20</a:t>
            </a:fld>
            <a:endParaRPr sz="1200">
              <a:solidFill>
                <a:srgbClr val="FFFFFF"/>
              </a:solidFill>
              <a:latin typeface="Arial"/>
              <a:ea typeface="Arial"/>
            </a:endParaRPr>
          </a:p>
        </p:txBody>
      </p:sp>
      <p:graphicFrame>
        <p:nvGraphicFramePr>
          <p:cNvPr id="3" name="New Table"/>
          <p:cNvGraphicFramePr>
            <a:graphicFrameLocks noGrp="1"/>
          </p:cNvGraphicFramePr>
          <p:nvPr>
            <p:extLst>
              <p:ext uri="{D42A27DB-BD31-4B8C-83A1-F6EECF244321}">
                <p14:modId xmlns:p14="http://schemas.microsoft.com/office/powerpoint/2010/main" val="3902564810"/>
              </p:ext>
            </p:extLst>
          </p:nvPr>
        </p:nvGraphicFramePr>
        <p:xfrm>
          <a:off x="1414399" y="955421"/>
          <a:ext cx="6315075" cy="3933825"/>
        </p:xfrm>
        <a:graphic>
          <a:graphicData uri="http://schemas.openxmlformats.org/drawingml/2006/table">
            <a:tbl>
              <a:tblPr>
                <a:tableStyleId>{5C22544A-7EE6-4342-B048-85BDC9FD1C3A}</a:tableStyleId>
              </a:tblPr>
              <a:tblGrid>
                <a:gridCol w="313372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114300">
                  <a:extLst>
                    <a:ext uri="{9D8B030D-6E8A-4147-A177-3AD203B41FA5}">
                      <a16:colId xmlns:a16="http://schemas.microsoft.com/office/drawing/2014/main" val="20005"/>
                    </a:ext>
                  </a:extLst>
                </a:gridCol>
                <a:gridCol w="942975">
                  <a:extLst>
                    <a:ext uri="{9D8B030D-6E8A-4147-A177-3AD203B41FA5}">
                      <a16:colId xmlns:a16="http://schemas.microsoft.com/office/drawing/2014/main" val="20006"/>
                    </a:ext>
                  </a:extLst>
                </a:gridCol>
              </a:tblGrid>
              <a:tr h="180975">
                <a:tc>
                  <a:txBody>
                    <a:bodyPr/>
                    <a:lstStyle/>
                    <a:p>
                      <a:pPr algn="l">
                        <a:lnSpc>
                          <a:spcPct val="99600"/>
                        </a:lnSpc>
                      </a:pPr>
                      <a:r>
                        <a:rPr sz="1000" dirty="0">
                          <a:solidFill>
                            <a:srgbClr val="000000"/>
                          </a:solidFill>
                          <a:latin typeface="Segoe UI" panose="020B0502040204020203" pitchFamily="34" charset="0"/>
                          <a:ea typeface="Calibri"/>
                          <a:cs typeface="Segoe UI" panose="020B0502040204020203" pitchFamily="34" charset="0"/>
                        </a:rPr>
                        <a:t>(dollars in thousands)</a:t>
                      </a:r>
                    </a:p>
                  </a:txBody>
                  <a:tcPr marL="27432" marR="27432"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gridSpan="2">
                  <a:txBody>
                    <a:bodyPr/>
                    <a:lstStyle/>
                    <a:p>
                      <a:pPr algn="l">
                        <a:lnSpc>
                          <a:spcPct val="99600"/>
                        </a:lnSpc>
                      </a:pPr>
                      <a:r>
                        <a:rPr sz="1000" b="1" u="sng">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a:solidFill>
                            <a:srgbClr val="000000"/>
                          </a:solidFill>
                          <a:latin typeface="Times New Roman"/>
                          <a:ea typeface="Times New Roman"/>
                        </a:rPr>
                        <a:t>2024</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a:solidFill>
                            <a:srgbClr val="000000"/>
                          </a:solidFill>
                          <a:latin typeface="Times New Roman"/>
                          <a:ea typeface="Times New Roman"/>
                        </a:rPr>
                        <a:t>Non-interest expense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$177,600</a:t>
                      </a:r>
                    </a:p>
                  </a:txBody>
                  <a:tcPr marL="0"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$180,552</a:t>
                      </a: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$159,616</a:t>
                      </a: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190500">
                <a:tc gridSpan="2">
                  <a:txBody>
                    <a:bodyPr/>
                    <a:lstStyle/>
                    <a:p>
                      <a:pPr algn="l">
                        <a:lnSpc>
                          <a:spcPct val="99600"/>
                        </a:lnSpc>
                      </a:pPr>
                      <a:r>
                        <a:rPr sz="1000">
                          <a:solidFill>
                            <a:srgbClr val="000000"/>
                          </a:solidFill>
                          <a:latin typeface="Times New Roman"/>
                          <a:ea typeface="Times New Roman"/>
                        </a:rPr>
                        <a:t>Less: Intangible amortization</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(573)</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(597)</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(674)</a:t>
                      </a:r>
                    </a:p>
                  </a:txBody>
                  <a:tcPr marL="0" marR="9144" marT="0" marB="18288" anchor="b">
                    <a:lnL w="0"/>
                    <a:lnR w="0"/>
                    <a:lnT w="0"/>
                    <a:lnB w="0"/>
                    <a:noFill/>
                  </a:tcPr>
                </a:tc>
                <a:extLst>
                  <a:ext uri="{0D108BD9-81ED-4DB2-BD59-A6C34878D82A}">
                    <a16:rowId xmlns:a16="http://schemas.microsoft.com/office/drawing/2014/main" val="10004"/>
                  </a:ext>
                </a:extLst>
              </a:tr>
              <a:tr h="200025">
                <a:tc>
                  <a:txBody>
                    <a:bodyPr/>
                    <a:lstStyle/>
                    <a:p>
                      <a:pPr algn="l">
                        <a:lnSpc>
                          <a:spcPct val="99600"/>
                        </a:lnSpc>
                      </a:pPr>
                      <a:r>
                        <a:rPr sz="1000">
                          <a:solidFill>
                            <a:srgbClr val="000000"/>
                          </a:solidFill>
                          <a:latin typeface="Times New Roman"/>
                          <a:ea typeface="Times New Roman"/>
                        </a:rPr>
                        <a:t>Less: FDIC special assessment</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(956)</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(6,494)</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97738" algn="l"/>
                        </a:tabLst>
                      </a:pPr>
                      <a:r>
                        <a:rPr sz="1000">
                          <a:solidFill>
                            <a:srgbClr val="000000"/>
                          </a:solidFill>
                          <a:latin typeface="Times New Roman"/>
                          <a:ea typeface="Times New Roman"/>
                        </a:rPr>
                        <a:t>	—</a:t>
                      </a:r>
                    </a:p>
                  </a:txBody>
                  <a:tcPr marL="0" marR="9144" marT="0" marB="18288" anchor="b">
                    <a:lnL w="0"/>
                    <a:lnR w="0"/>
                    <a:lnT w="0"/>
                    <a:lnB w="0"/>
                    <a:noFill/>
                  </a:tcPr>
                </a:tc>
                <a:extLst>
                  <a:ext uri="{0D108BD9-81ED-4DB2-BD59-A6C34878D82A}">
                    <a16:rowId xmlns:a16="http://schemas.microsoft.com/office/drawing/2014/main" val="10005"/>
                  </a:ext>
                </a:extLst>
              </a:tr>
              <a:tr h="190500">
                <a:tc>
                  <a:txBody>
                    <a:bodyPr/>
                    <a:lstStyle/>
                    <a:p>
                      <a:pPr algn="l">
                        <a:lnSpc>
                          <a:spcPct val="99600"/>
                        </a:lnSpc>
                      </a:pPr>
                      <a:r>
                        <a:rPr sz="1000">
                          <a:solidFill>
                            <a:srgbClr val="000000"/>
                          </a:solidFill>
                          <a:latin typeface="Times New Roman"/>
                          <a:ea typeface="Times New Roman"/>
                        </a:rPr>
                        <a:t>Less: FultonFirst implementation and asset disposals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(6,329)</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(3,197)</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97738" algn="l"/>
                        </a:tabLst>
                      </a:pPr>
                      <a:r>
                        <a:rPr sz="1000">
                          <a:solidFill>
                            <a:srgbClr val="000000"/>
                          </a:solidFill>
                          <a:latin typeface="Times New Roman"/>
                          <a:ea typeface="Times New Roman"/>
                        </a:rPr>
                        <a:t>	—</a:t>
                      </a:r>
                    </a:p>
                  </a:txBody>
                  <a:tcPr marL="0" marR="9144" marT="0" marB="18288" anchor="b">
                    <a:lnL w="0"/>
                    <a:lnR w="0"/>
                    <a:lnT w="0"/>
                    <a:lnB w="0"/>
                    <a:noFill/>
                  </a:tcPr>
                </a:tc>
                <a:extLst>
                  <a:ext uri="{0D108BD9-81ED-4DB2-BD59-A6C34878D82A}">
                    <a16:rowId xmlns:a16="http://schemas.microsoft.com/office/drawing/2014/main" val="10006"/>
                  </a:ext>
                </a:extLst>
              </a:tr>
              <a:tr h="190500">
                <a:tc>
                  <a:txBody>
                    <a:bodyPr/>
                    <a:lstStyle/>
                    <a:p>
                      <a:pPr algn="l">
                        <a:lnSpc>
                          <a:spcPct val="99600"/>
                        </a:lnSpc>
                      </a:pPr>
                      <a:r>
                        <a:rPr sz="1000">
                          <a:solidFill>
                            <a:srgbClr val="000000"/>
                          </a:solidFill>
                          <a:latin typeface="Times New Roman"/>
                          <a:ea typeface="Times New Roman"/>
                        </a:rPr>
                        <a:t>Less: Debt extinguishment</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24713" algn="l"/>
                        </a:tabLst>
                      </a:pPr>
                      <a:r>
                        <a:rPr sz="1000">
                          <a:solidFill>
                            <a:srgbClr val="000000"/>
                          </a:solidFill>
                          <a:latin typeface="Times New Roman"/>
                          <a:ea typeface="Times New Roman"/>
                        </a:rPr>
                        <a:t>	720</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97738" algn="l"/>
                        </a:tabLst>
                      </a:pPr>
                      <a:r>
                        <a:rPr sz="1000">
                          <a:solidFill>
                            <a:srgbClr val="000000"/>
                          </a:solidFill>
                          <a:latin typeface="Times New Roman"/>
                          <a:ea typeface="Times New Roman"/>
                        </a:rPr>
                        <a:t>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190500">
                <a:tc gridSpan="2">
                  <a:txBody>
                    <a:bodyPr/>
                    <a:lstStyle/>
                    <a:p>
                      <a:pPr algn="l">
                        <a:lnSpc>
                          <a:spcPct val="99600"/>
                        </a:lnSpc>
                      </a:pPr>
                      <a:r>
                        <a:rPr sz="1000">
                          <a:solidFill>
                            <a:srgbClr val="000000"/>
                          </a:solidFill>
                          <a:latin typeface="Times New Roman"/>
                          <a:ea typeface="Times New Roman"/>
                        </a:rPr>
                        <a:t>Non-interest expense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$169,742</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$170,984</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$158,942</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190500">
                <a:tc>
                  <a:txBody>
                    <a:bodyPr/>
                    <a:lstStyle/>
                    <a:p>
                      <a:pPr algn="l">
                        <a:lnSpc>
                          <a:spcPct val="99600"/>
                        </a:lnSpc>
                      </a:pPr>
                      <a:r>
                        <a:rPr sz="1000">
                          <a:solidFill>
                            <a:srgbClr val="000000"/>
                          </a:solidFill>
                          <a:latin typeface="Times New Roman"/>
                          <a:ea typeface="Times New Roman"/>
                        </a:rPr>
                        <a:t>Net interest income</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$206,937</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$212,006</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$215,587</a:t>
                      </a:r>
                    </a:p>
                  </a:txBody>
                  <a:tcPr marL="0" marR="27432" marT="0" marB="18288" anchor="b">
                    <a:lnL w="0"/>
                    <a:lnR w="0"/>
                    <a:lnT w="0"/>
                    <a:lnB w="0"/>
                    <a:noFill/>
                  </a:tcPr>
                </a:tc>
                <a:extLst>
                  <a:ext uri="{0D108BD9-81ED-4DB2-BD59-A6C34878D82A}">
                    <a16:rowId xmlns:a16="http://schemas.microsoft.com/office/drawing/2014/main" val="10010"/>
                  </a:ext>
                </a:extLst>
              </a:tr>
              <a:tr h="190500">
                <a:tc gridSpan="2">
                  <a:txBody>
                    <a:bodyPr/>
                    <a:lstStyle/>
                    <a:p>
                      <a:pPr algn="l">
                        <a:lnSpc>
                          <a:spcPct val="99600"/>
                        </a:lnSpc>
                      </a:pPr>
                      <a:r>
                        <a:rPr sz="1000">
                          <a:solidFill>
                            <a:srgbClr val="000000"/>
                          </a:solidFill>
                          <a:latin typeface="Times New Roman"/>
                          <a:ea typeface="Times New Roman"/>
                        </a:rPr>
                        <a:t>Tax equivalent adjustment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4,592</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4,549</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8988" algn="l"/>
                        </a:tabLst>
                      </a:pPr>
                      <a:r>
                        <a:rPr sz="1000">
                          <a:solidFill>
                            <a:srgbClr val="000000"/>
                          </a:solidFill>
                          <a:latin typeface="Times New Roman"/>
                          <a:ea typeface="Times New Roman"/>
                        </a:rPr>
                        <a:t>	4,414</a:t>
                      </a:r>
                    </a:p>
                  </a:txBody>
                  <a:tcPr marL="0" marR="9144" marT="0" marB="18288" anchor="b">
                    <a:lnL w="0"/>
                    <a:lnR w="0"/>
                    <a:lnT w="0"/>
                    <a:lnB w="0"/>
                    <a:noFill/>
                  </a:tcPr>
                </a:tc>
                <a:extLst>
                  <a:ext uri="{0D108BD9-81ED-4DB2-BD59-A6C34878D82A}">
                    <a16:rowId xmlns:a16="http://schemas.microsoft.com/office/drawing/2014/main" val="10011"/>
                  </a:ext>
                </a:extLst>
              </a:tr>
              <a:tr h="190500">
                <a:tc gridSpan="2">
                  <a:txBody>
                    <a:bodyPr/>
                    <a:lstStyle/>
                    <a:p>
                      <a:pPr algn="l">
                        <a:lnSpc>
                          <a:spcPct val="99600"/>
                        </a:lnSpc>
                      </a:pPr>
                      <a:r>
                        <a:rPr sz="1000">
                          <a:solidFill>
                            <a:srgbClr val="000000"/>
                          </a:solidFill>
                          <a:latin typeface="Times New Roman"/>
                          <a:ea typeface="Times New Roman"/>
                        </a:rPr>
                        <a:t>Plus: Total non-interest income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57,140</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59,378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75488" algn="l"/>
                        </a:tabLst>
                      </a:pPr>
                      <a:r>
                        <a:rPr sz="1000">
                          <a:solidFill>
                            <a:srgbClr val="000000"/>
                          </a:solidFill>
                          <a:latin typeface="Times New Roman"/>
                          <a:ea typeface="Times New Roman"/>
                        </a:rPr>
                        <a:t>	51,753</a:t>
                      </a:r>
                    </a:p>
                  </a:txBody>
                  <a:tcPr marL="0" marR="9144" marT="0" marB="18288" anchor="b">
                    <a:lnL w="0"/>
                    <a:lnR w="0"/>
                    <a:lnT w="0"/>
                    <a:lnB w="0"/>
                    <a:noFill/>
                  </a:tcPr>
                </a:tc>
                <a:extLst>
                  <a:ext uri="{0D108BD9-81ED-4DB2-BD59-A6C34878D82A}">
                    <a16:rowId xmlns:a16="http://schemas.microsoft.com/office/drawing/2014/main" val="10012"/>
                  </a:ext>
                </a:extLst>
              </a:tr>
              <a:tr h="190500">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(151)</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(1,102)</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97738" algn="l"/>
                        </a:tabLst>
                      </a:pPr>
                      <a:r>
                        <a:rPr sz="1000">
                          <a:solidFill>
                            <a:srgbClr val="000000"/>
                          </a:solidFill>
                          <a:latin typeface="Times New Roman"/>
                          <a:ea typeface="Times New Roman"/>
                        </a:rPr>
                        <a:t>	—</a:t>
                      </a:r>
                    </a:p>
                  </a:txBody>
                  <a:tcPr marL="0" marR="9144" marT="0" marB="18288" anchor="b">
                    <a:lnL w="0"/>
                    <a:lnR w="0"/>
                    <a:lnT w="0"/>
                    <a:lnB w="0"/>
                    <a:noFill/>
                  </a:tcPr>
                </a:tc>
                <a:extLst>
                  <a:ext uri="{0D108BD9-81ED-4DB2-BD59-A6C34878D82A}">
                    <a16:rowId xmlns:a16="http://schemas.microsoft.com/office/drawing/2014/main" val="10013"/>
                  </a:ext>
                </a:extLst>
              </a:tr>
              <a:tr h="190500">
                <a:tc gridSpan="2">
                  <a:txBody>
                    <a:bodyPr/>
                    <a:lstStyle/>
                    <a:p>
                      <a:pPr algn="l">
                        <a:lnSpc>
                          <a:spcPct val="99600"/>
                        </a:lnSpc>
                      </a:pPr>
                      <a:r>
                        <a:rPr sz="1000">
                          <a:solidFill>
                            <a:srgbClr val="000000"/>
                          </a:solidFill>
                          <a:latin typeface="Times New Roman"/>
                          <a:ea typeface="Times New Roman"/>
                        </a:rPr>
                        <a:t>Less: Investment securities (gains) losses, net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24713" algn="l"/>
                        </a:tabLst>
                      </a:pPr>
                      <a:r>
                        <a:rPr sz="1000">
                          <a:solidFill>
                            <a:srgbClr val="000000"/>
                          </a:solidFill>
                          <a:latin typeface="Times New Roman"/>
                          <a:ea typeface="Times New Roman"/>
                        </a:rPr>
                        <a:t>	752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06806" algn="l"/>
                        </a:tabLst>
                      </a:pPr>
                      <a:r>
                        <a:rPr sz="1000">
                          <a:solidFill>
                            <a:srgbClr val="000000"/>
                          </a:solidFill>
                          <a:latin typeface="Times New Roman"/>
                          <a:ea typeface="Times New Roman"/>
                        </a:rPr>
                        <a:t>	(23)</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4"/>
                  </a:ext>
                </a:extLst>
              </a:tr>
              <a:tr h="190500">
                <a:tc gridSpan="2">
                  <a:txBody>
                    <a:bodyPr/>
                    <a:lstStyle/>
                    <a:p>
                      <a:pPr algn="l">
                        <a:lnSpc>
                          <a:spcPct val="99600"/>
                        </a:lnSpc>
                      </a:pPr>
                      <a:r>
                        <a:rPr sz="1000">
                          <a:solidFill>
                            <a:srgbClr val="000000"/>
                          </a:solidFill>
                          <a:latin typeface="Times New Roman"/>
                          <a:ea typeface="Times New Roman"/>
                        </a:rPr>
                        <a:t>Total revenue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$268,518</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$275,583</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$271,731</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5"/>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6"/>
                  </a:ext>
                </a:extLst>
              </a:tr>
              <a:tr h="190500">
                <a:tc gridSpan="2">
                  <a:txBody>
                    <a:bodyPr/>
                    <a:lstStyle/>
                    <a:p>
                      <a:pPr algn="l">
                        <a:lnSpc>
                          <a:spcPct val="99600"/>
                        </a:lnSpc>
                      </a:pPr>
                      <a:r>
                        <a:rPr sz="1000">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63.2%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62.0%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58.5%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7"/>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8"/>
                  </a:ext>
                </a:extLst>
              </a:tr>
              <a:tr h="314325">
                <a:tc gridSpan="7">
                  <a:txBody>
                    <a:bodyPr/>
                    <a:lstStyle/>
                    <a:p>
                      <a:endParaRPr sz="100" dirty="0"/>
                    </a:p>
                  </a:txBody>
                  <a:tcPr marL="0" marR="0" marT="0" marB="0"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9"/>
                  </a:ext>
                </a:extLst>
              </a:tr>
            </a:tbl>
          </a:graphicData>
        </a:graphic>
      </p:graphicFrame>
      <p:sp>
        <p:nvSpPr>
          <p:cNvPr id="4" name="New shape"/>
          <p:cNvSpPr/>
          <p:nvPr/>
        </p:nvSpPr>
        <p:spPr>
          <a:xfrm>
            <a:off x="0" y="0"/>
            <a:ext cx="8961120"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42045" y="106534"/>
            <a:ext cx="8961120" cy="667893"/>
          </a:xfrm>
          <a:prstGeom prst="rect">
            <a:avLst/>
          </a:prstGeom>
        </p:spPr>
      </p:pic>
      <p:sp>
        <p:nvSpPr>
          <p:cNvPr id="6" name="New shape"/>
          <p:cNvSpPr/>
          <p:nvPr/>
        </p:nvSpPr>
        <p:spPr>
          <a:xfrm>
            <a:off x="1440942" y="6395974"/>
            <a:ext cx="7203948" cy="40500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i="1" baseline="30000" dirty="0">
                <a:solidFill>
                  <a:srgbClr val="595959"/>
                </a:solidFill>
                <a:latin typeface="Calibri"/>
                <a:ea typeface="Calibri"/>
              </a:rPr>
              <a:t>(1)</a:t>
            </a:r>
            <a:r>
              <a:rPr sz="1000" i="1" dirty="0">
                <a:solidFill>
                  <a:srgbClr val="595959"/>
                </a:solidFill>
                <a:latin typeface="Calibri"/>
                <a:ea typeface="Calibri"/>
              </a:rPr>
              <a:t> Resulting from the reference rate transition from LIBOR to SOFR in the Corporation's commercial customer interest rate swap</a:t>
            </a:r>
          </a:p>
          <a:p>
            <a:pPr algn="l" defTabSz="457200">
              <a:lnSpc>
                <a:spcPct val="100000"/>
              </a:lnSpc>
              <a:spcBef>
                <a:spcPct val="0"/>
              </a:spcBef>
              <a:spcAft>
                <a:spcPct val="0"/>
              </a:spcAft>
            </a:pPr>
            <a:r>
              <a:rPr sz="1000" i="1" dirty="0">
                <a:solidFill>
                  <a:srgbClr val="595959"/>
                </a:solidFill>
                <a:latin typeface="Calibri"/>
                <a:ea typeface="Calibri"/>
              </a:rPr>
              <a:t>    program.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9D88752-E94D-23CF-238C-555BBD47C387}"/>
              </a:ext>
            </a:extLst>
          </p:cNvPr>
          <p:cNvPicPr>
            <a:picLocks noChangeAspect="1"/>
          </p:cNvPicPr>
          <p:nvPr/>
        </p:nvPicPr>
        <p:blipFill>
          <a:blip r:embed="rId3"/>
          <a:stretch>
            <a:fillRect/>
          </a:stretch>
        </p:blipFill>
        <p:spPr>
          <a:xfrm>
            <a:off x="467078" y="1016167"/>
            <a:ext cx="3645482" cy="2755572"/>
          </a:xfrm>
          <a:prstGeom prst="rect">
            <a:avLst/>
          </a:prstGeom>
        </p:spPr>
      </p:pic>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3</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l" defTabSz="457200" rtl="0" eaLnBrk="1" fontAlgn="auto" latinLnBrk="0" hangingPunct="1">
              <a:lnSpc>
                <a:spcPct val="90000"/>
              </a:lnSpc>
              <a:spcBef>
                <a:spcPct val="0"/>
              </a:spcBef>
              <a:spcAft>
                <a:spcPct val="0"/>
              </a:spcAft>
              <a:buClrTx/>
              <a:buSzTx/>
              <a:buFontTx/>
              <a:buNone/>
              <a:tabLst/>
              <a:defRPr/>
            </a:pPr>
            <a:r>
              <a:rPr lang="en-US" sz="2000" b="1" dirty="0">
                <a:solidFill>
                  <a:srgbClr val="004689"/>
                </a:solidFill>
                <a:latin typeface="Segoe UI" panose="020B0502040204020203" pitchFamily="34" charset="0"/>
                <a:ea typeface="Arial"/>
                <a:cs typeface="Segoe UI" panose="020B0502040204020203" pitchFamily="34" charset="0"/>
              </a:rPr>
              <a:t>A STABLE DEPOSIT PORTFOLIO THAT REMAINS </a:t>
            </a:r>
            <a:r>
              <a:rPr kumimoji="0" lang="en-US" sz="2000" b="1" i="0" u="none" strike="noStrike" kern="1200" cap="none" spc="0" normalizeH="0" baseline="0" noProof="0" dirty="0">
                <a:ln>
                  <a:noFill/>
                </a:ln>
                <a:solidFill>
                  <a:srgbClr val="004689"/>
                </a:solidFill>
                <a:effectLst/>
                <a:uLnTx/>
                <a:uFillTx/>
                <a:latin typeface="Segoe UI" panose="020B0502040204020203" pitchFamily="34" charset="0"/>
                <a:ea typeface="Arial"/>
                <a:cs typeface="Segoe UI" panose="020B0502040204020203" pitchFamily="34" charset="0"/>
              </a:rPr>
              <a:t>GRANULAR, TENURED</a:t>
            </a:r>
            <a:r>
              <a:rPr lang="en-US" sz="2000" b="1" dirty="0">
                <a:solidFill>
                  <a:srgbClr val="004689"/>
                </a:solidFill>
                <a:latin typeface="Segoe UI" panose="020B0502040204020203" pitchFamily="34" charset="0"/>
                <a:ea typeface="Arial"/>
                <a:cs typeface="Segoe UI" panose="020B0502040204020203" pitchFamily="34" charset="0"/>
              </a:rPr>
              <a:t> AND</a:t>
            </a:r>
            <a:r>
              <a:rPr kumimoji="0" lang="en-US" sz="2000" b="1" i="0" u="none" strike="noStrike" kern="1200" cap="none" spc="0" normalizeH="0" baseline="0" noProof="0" dirty="0">
                <a:ln>
                  <a:noFill/>
                </a:ln>
                <a:solidFill>
                  <a:srgbClr val="004689"/>
                </a:solidFill>
                <a:effectLst/>
                <a:uLnTx/>
                <a:uFillTx/>
                <a:latin typeface="Segoe UI" panose="020B0502040204020203" pitchFamily="34" charset="0"/>
                <a:ea typeface="Arial"/>
                <a:cs typeface="Segoe UI" panose="020B0502040204020203" pitchFamily="34" charset="0"/>
              </a:rPr>
              <a:t> DIVERSIFIED WITH SIGNIFICANT LIQUIDITY COVERAGE</a:t>
            </a:r>
            <a:endParaRPr kumimoji="0" sz="2000" b="1" i="0" u="none" strike="noStrike" kern="1200" cap="none" spc="0" normalizeH="0" baseline="30000" noProof="0" dirty="0">
              <a:ln>
                <a:noFill/>
              </a:ln>
              <a:solidFill>
                <a:srgbClr val="004689"/>
              </a:solidFill>
              <a:effectLst/>
              <a:uLnTx/>
              <a:uFillTx/>
              <a:latin typeface="Segoe UI" panose="020B0502040204020203" pitchFamily="34" charset="0"/>
              <a:ea typeface="Arial"/>
              <a:cs typeface="Segoe UI" panose="020B0502040204020203" pitchFamily="34" charset="0"/>
            </a:endParaRPr>
          </a:p>
        </p:txBody>
      </p:sp>
      <p:sp>
        <p:nvSpPr>
          <p:cNvPr id="3" name="New shape">
            <a:extLst>
              <a:ext uri="{FF2B5EF4-FFF2-40B4-BE49-F238E27FC236}">
                <a16:creationId xmlns:a16="http://schemas.microsoft.com/office/drawing/2014/main" id="{4DBD59AE-76F9-B9F7-90F5-36A2E8CC2E13}"/>
              </a:ext>
            </a:extLst>
          </p:cNvPr>
          <p:cNvSpPr/>
          <p:nvPr/>
        </p:nvSpPr>
        <p:spPr>
          <a:xfrm>
            <a:off x="1240402" y="6326190"/>
            <a:ext cx="7592297" cy="5541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marR="0" lvl="0" indent="0" algn="just" defTabSz="457200" rtl="0" eaLnBrk="1" fontAlgn="auto"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just" defTabSz="457200" rtl="0" eaLnBrk="1" fontAlgn="auto" latinLnBrk="0" hangingPunct="1">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9" name="TextBox 8">
            <a:extLst>
              <a:ext uri="{FF2B5EF4-FFF2-40B4-BE49-F238E27FC236}">
                <a16:creationId xmlns:a16="http://schemas.microsoft.com/office/drawing/2014/main" id="{015D62E3-11D0-51E3-471F-8556DFA5FC46}"/>
              </a:ext>
            </a:extLst>
          </p:cNvPr>
          <p:cNvSpPr txBox="1"/>
          <p:nvPr/>
        </p:nvSpPr>
        <p:spPr>
          <a:xfrm>
            <a:off x="915969" y="822240"/>
            <a:ext cx="2747701" cy="3542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ts val="750"/>
              </a:spcBef>
            </a:pPr>
            <a:r>
              <a:rPr lang="en-US" sz="1350" b="1" u="sng" dirty="0">
                <a:solidFill>
                  <a:schemeClr val="tx1"/>
                </a:solidFill>
                <a:latin typeface="Segoe UI" panose="020B0502040204020203" pitchFamily="34" charset="0"/>
                <a:ea typeface="MS PGothic" panose="020B0600070205080204" pitchFamily="34" charset="-128"/>
                <a:cs typeface="Segoe UI" panose="020B0502040204020203" pitchFamily="34" charset="0"/>
              </a:rPr>
              <a:t>Deposit Mix By Customer</a:t>
            </a:r>
          </a:p>
          <a:p>
            <a:pPr algn="ctr">
              <a:spcBef>
                <a:spcPts val="750"/>
              </a:spcBef>
            </a:pPr>
            <a:r>
              <a:rPr lang="en-US" altLang="en-US" sz="1150" b="1" i="1" dirty="0">
                <a:solidFill>
                  <a:schemeClr val="tx1"/>
                </a:solidFill>
                <a:latin typeface="Segoe UI" panose="020B0502040204020203" pitchFamily="34" charset="0"/>
                <a:ea typeface="MS PGothic" panose="020B0600070205080204" pitchFamily="34" charset="-128"/>
                <a:cs typeface="Segoe UI" panose="020B0502040204020203" pitchFamily="34" charset="0"/>
              </a:rPr>
              <a:t>(March 31, 2024)</a:t>
            </a:r>
          </a:p>
          <a:p>
            <a:pPr algn="ctr"/>
            <a:endParaRPr lang="en-US" sz="1350" b="1" u="sng" dirty="0">
              <a:latin typeface="Segoe UI" panose="020B0502040204020203" pitchFamily="34" charset="0"/>
              <a:cs typeface="Segoe UI" panose="020B0502040204020203" pitchFamily="34" charset="0"/>
            </a:endParaRPr>
          </a:p>
        </p:txBody>
      </p:sp>
      <p:sp>
        <p:nvSpPr>
          <p:cNvPr id="7" name="Text Placeholder 8">
            <a:extLst>
              <a:ext uri="{FF2B5EF4-FFF2-40B4-BE49-F238E27FC236}">
                <a16:creationId xmlns:a16="http://schemas.microsoft.com/office/drawing/2014/main" id="{CDA99DBB-1537-0E40-0D7C-950A3DFE042D}"/>
              </a:ext>
            </a:extLst>
          </p:cNvPr>
          <p:cNvSpPr txBox="1">
            <a:spLocks/>
          </p:cNvSpPr>
          <p:nvPr/>
        </p:nvSpPr>
        <p:spPr bwMode="auto">
          <a:xfrm>
            <a:off x="4852266" y="854991"/>
            <a:ext cx="3862174" cy="2347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ct val="0"/>
              </a:spcBef>
              <a:buNone/>
            </a:pPr>
            <a:r>
              <a:rPr lang="en-US" altLang="en-US" sz="1350" b="1" u="sng" dirty="0">
                <a:solidFill>
                  <a:schemeClr val="dk1"/>
                </a:solidFill>
                <a:latin typeface="Segoe UI" panose="020B0502040204020203" pitchFamily="34" charset="0"/>
                <a:ea typeface="+mn-ea"/>
                <a:cs typeface="Segoe UI" panose="020B0502040204020203" pitchFamily="34" charset="0"/>
              </a:rPr>
              <a:t>Deposit Portfolio Highlights</a:t>
            </a:r>
            <a:r>
              <a:rPr lang="en-US" altLang="en-US" sz="1350" b="1" u="sng" baseline="30000" dirty="0">
                <a:solidFill>
                  <a:schemeClr val="dk1"/>
                </a:solidFill>
                <a:latin typeface="Segoe UI" panose="020B0502040204020203" pitchFamily="34" charset="0"/>
                <a:ea typeface="+mn-ea"/>
                <a:cs typeface="Segoe UI" panose="020B0502040204020203" pitchFamily="34" charset="0"/>
              </a:rPr>
              <a:t>(1)</a:t>
            </a:r>
          </a:p>
          <a:p>
            <a:pPr marL="0" indent="0">
              <a:lnSpc>
                <a:spcPct val="100000"/>
              </a:lnSpc>
              <a:spcBef>
                <a:spcPct val="0"/>
              </a:spcBef>
              <a:buNone/>
            </a:pPr>
            <a:endParaRPr lang="en-US" altLang="en-US" sz="1050" b="1" u="sng" dirty="0">
              <a:solidFill>
                <a:schemeClr val="dk1"/>
              </a:solidFill>
              <a:latin typeface="Segoe UI" panose="020B0502040204020203" pitchFamily="34" charset="0"/>
              <a:ea typeface="+mn-ea"/>
              <a:cs typeface="Segoe UI" panose="020B0502040204020203" pitchFamily="34" charset="0"/>
            </a:endParaRPr>
          </a:p>
          <a:p>
            <a:pPr marL="0" indent="0" algn="ctr">
              <a:buNone/>
            </a:pPr>
            <a:r>
              <a:rPr lang="en-US" altLang="en-US" sz="1400" b="1" dirty="0">
                <a:solidFill>
                  <a:srgbClr val="004689"/>
                </a:solidFill>
              </a:rPr>
              <a:t>755,000</a:t>
            </a:r>
            <a:r>
              <a:rPr lang="en-US" altLang="en-US" sz="1400" dirty="0"/>
              <a:t> deposit accounts</a:t>
            </a:r>
          </a:p>
          <a:p>
            <a:pPr marL="0" indent="0" algn="ctr">
              <a:buNone/>
            </a:pPr>
            <a:r>
              <a:rPr lang="en-US" altLang="en-US" sz="1400" b="1" dirty="0">
                <a:solidFill>
                  <a:srgbClr val="004689"/>
                </a:solidFill>
              </a:rPr>
              <a:t>$28,820 </a:t>
            </a:r>
            <a:r>
              <a:rPr lang="en-US" altLang="en-US" sz="1400" dirty="0"/>
              <a:t>average deposit account balance</a:t>
            </a:r>
          </a:p>
          <a:p>
            <a:pPr marL="0" indent="0" algn="ctr">
              <a:buNone/>
            </a:pPr>
            <a:r>
              <a:rPr lang="en-US" altLang="en-US" sz="1400" b="1" dirty="0">
                <a:solidFill>
                  <a:srgbClr val="004689"/>
                </a:solidFill>
              </a:rPr>
              <a:t>10+</a:t>
            </a:r>
            <a:r>
              <a:rPr lang="en-US" altLang="en-US" sz="1400" dirty="0"/>
              <a:t> years average deposit account age</a:t>
            </a:r>
          </a:p>
          <a:p>
            <a:pPr marL="0" indent="0" algn="ctr">
              <a:buNone/>
            </a:pPr>
            <a:r>
              <a:rPr lang="en-US" altLang="en-US" sz="1400" b="1" dirty="0">
                <a:solidFill>
                  <a:srgbClr val="004689"/>
                </a:solidFill>
              </a:rPr>
              <a:t>24% </a:t>
            </a:r>
            <a:r>
              <a:rPr lang="en-US" altLang="en-US" sz="1400" dirty="0"/>
              <a:t>estimated uninsured deposits</a:t>
            </a:r>
          </a:p>
          <a:p>
            <a:pPr marL="0" indent="0" algn="ctr">
              <a:buNone/>
            </a:pPr>
            <a:r>
              <a:rPr lang="en-US" altLang="en-US" sz="1400" b="1" dirty="0">
                <a:solidFill>
                  <a:srgbClr val="004689"/>
                </a:solidFill>
              </a:rPr>
              <a:t>243% </a:t>
            </a:r>
            <a:r>
              <a:rPr lang="en-US" altLang="en-US" sz="1400" dirty="0"/>
              <a:t>coverage of estimated uninsured deposits</a:t>
            </a:r>
          </a:p>
        </p:txBody>
      </p:sp>
      <p:sp>
        <p:nvSpPr>
          <p:cNvPr id="8" name="TextBox 7">
            <a:extLst>
              <a:ext uri="{FF2B5EF4-FFF2-40B4-BE49-F238E27FC236}">
                <a16:creationId xmlns:a16="http://schemas.microsoft.com/office/drawing/2014/main" id="{CD5DB24F-13DD-137B-B7D4-2665B068A252}"/>
              </a:ext>
            </a:extLst>
          </p:cNvPr>
          <p:cNvSpPr txBox="1"/>
          <p:nvPr/>
        </p:nvSpPr>
        <p:spPr>
          <a:xfrm>
            <a:off x="3078189" y="3187475"/>
            <a:ext cx="2987621" cy="3542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u="sng" dirty="0">
                <a:latin typeface="Segoe UI" panose="020B0502040204020203" pitchFamily="34" charset="0"/>
                <a:cs typeface="Segoe UI" panose="020B0502040204020203" pitchFamily="34" charset="0"/>
              </a:rPr>
              <a:t>Deposit Mix By Product</a:t>
            </a:r>
            <a:r>
              <a:rPr lang="en-US" sz="1350" b="1" u="sng" baseline="30000" dirty="0">
                <a:latin typeface="Segoe UI" panose="020B0502040204020203" pitchFamily="34" charset="0"/>
                <a:cs typeface="Segoe UI" panose="020B0502040204020203" pitchFamily="34" charset="0"/>
              </a:rPr>
              <a:t>(2)</a:t>
            </a:r>
          </a:p>
        </p:txBody>
      </p:sp>
      <p:sp>
        <p:nvSpPr>
          <p:cNvPr id="10" name="TextBox 9">
            <a:extLst>
              <a:ext uri="{FF2B5EF4-FFF2-40B4-BE49-F238E27FC236}">
                <a16:creationId xmlns:a16="http://schemas.microsoft.com/office/drawing/2014/main" id="{A6C67379-85B9-86A6-BAF8-D8332CA58DB5}"/>
              </a:ext>
            </a:extLst>
          </p:cNvPr>
          <p:cNvSpPr txBox="1"/>
          <p:nvPr/>
        </p:nvSpPr>
        <p:spPr>
          <a:xfrm>
            <a:off x="1431891" y="6346735"/>
            <a:ext cx="7461589" cy="457048"/>
          </a:xfrm>
          <a:prstGeom prst="rect">
            <a:avLst/>
          </a:prstGeom>
          <a:noFill/>
        </p:spPr>
        <p:txBody>
          <a:bodyPr wrap="square" lIns="91440" tIns="45720" rIns="91440" bIns="45720" rtlCol="0" anchor="t">
            <a:spAutoFit/>
          </a:bodyPr>
          <a:lstStyle/>
          <a:p>
            <a:r>
              <a:rPr lang="en-US" sz="790" i="1" baseline="30000" dirty="0">
                <a:solidFill>
                  <a:schemeClr val="tx1">
                    <a:lumMod val="65000"/>
                    <a:lumOff val="35000"/>
                  </a:schemeClr>
                </a:solidFill>
                <a:latin typeface="Calibri"/>
                <a:ea typeface="MS PGothic"/>
                <a:cs typeface="Calibri"/>
              </a:rPr>
              <a:t>(1) </a:t>
            </a:r>
            <a:r>
              <a:rPr lang="en-US" sz="790" i="1" dirty="0">
                <a:solidFill>
                  <a:schemeClr val="tx1">
                    <a:lumMod val="65000"/>
                    <a:lumOff val="35000"/>
                  </a:schemeClr>
                </a:solidFill>
                <a:latin typeface="Calibri"/>
                <a:ea typeface="MS PGothic"/>
                <a:cs typeface="Calibri"/>
              </a:rPr>
              <a:t>As of March 31, 2024. Estimated uninsured deposits net of collateralized municipal deposits and inter-company deposits. For the calculation of the coverage of estimated uninsured deposits, please refer to the slide titled “Liquidity Profile.”</a:t>
            </a:r>
          </a:p>
          <a:p>
            <a:r>
              <a:rPr lang="en-US" sz="790" i="1" baseline="30000" dirty="0">
                <a:solidFill>
                  <a:schemeClr val="tx1">
                    <a:lumMod val="65000"/>
                    <a:lumOff val="35000"/>
                  </a:schemeClr>
                </a:solidFill>
                <a:latin typeface="Calibri"/>
                <a:ea typeface="MS PGothic"/>
                <a:cs typeface="Calibri"/>
              </a:rPr>
              <a:t>(2) </a:t>
            </a:r>
            <a:r>
              <a:rPr lang="en-US" sz="790" i="1" dirty="0">
                <a:solidFill>
                  <a:schemeClr val="tx1">
                    <a:lumMod val="65000"/>
                    <a:lumOff val="35000"/>
                  </a:schemeClr>
                </a:solidFill>
                <a:latin typeface="Calibri"/>
                <a:ea typeface="MS PGothic"/>
                <a:cs typeface="Calibri"/>
              </a:rPr>
              <a:t>Deposit balances are ending balances.</a:t>
            </a:r>
          </a:p>
        </p:txBody>
      </p:sp>
      <p:sp>
        <p:nvSpPr>
          <p:cNvPr id="11" name="Arrow: Right 10">
            <a:extLst>
              <a:ext uri="{FF2B5EF4-FFF2-40B4-BE49-F238E27FC236}">
                <a16:creationId xmlns:a16="http://schemas.microsoft.com/office/drawing/2014/main" id="{4B5732AE-C7E3-233F-628B-B75055A7D524}"/>
              </a:ext>
            </a:extLst>
          </p:cNvPr>
          <p:cNvSpPr/>
          <p:nvPr/>
        </p:nvSpPr>
        <p:spPr>
          <a:xfrm rot="21330015">
            <a:off x="1311125" y="3580773"/>
            <a:ext cx="6117332" cy="353329"/>
          </a:xfrm>
          <a:prstGeom prst="rightArrow">
            <a:avLst/>
          </a:prstGeom>
          <a:solidFill>
            <a:srgbClr val="004689"/>
          </a:solidFill>
          <a:ln>
            <a:solidFill>
              <a:srgbClr val="004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6% Compound Annual Growth Rate in Deposits</a:t>
            </a:r>
          </a:p>
        </p:txBody>
      </p:sp>
      <p:pic>
        <p:nvPicPr>
          <p:cNvPr id="2" name="Picture 1">
            <a:extLst>
              <a:ext uri="{FF2B5EF4-FFF2-40B4-BE49-F238E27FC236}">
                <a16:creationId xmlns:a16="http://schemas.microsoft.com/office/drawing/2014/main" id="{02F47AE8-4BE2-67B5-173C-0C22593D2391}"/>
              </a:ext>
            </a:extLst>
          </p:cNvPr>
          <p:cNvPicPr>
            <a:picLocks noChangeAspect="1"/>
          </p:cNvPicPr>
          <p:nvPr/>
        </p:nvPicPr>
        <p:blipFill>
          <a:blip r:embed="rId4"/>
          <a:stretch>
            <a:fillRect/>
          </a:stretch>
        </p:blipFill>
        <p:spPr>
          <a:xfrm>
            <a:off x="501063" y="3660729"/>
            <a:ext cx="8141871" cy="2806373"/>
          </a:xfrm>
          <a:prstGeom prst="rect">
            <a:avLst/>
          </a:prstGeom>
        </p:spPr>
      </p:pic>
      <p:sp>
        <p:nvSpPr>
          <p:cNvPr id="6" name="TextBox 5">
            <a:extLst>
              <a:ext uri="{FF2B5EF4-FFF2-40B4-BE49-F238E27FC236}">
                <a16:creationId xmlns:a16="http://schemas.microsoft.com/office/drawing/2014/main" id="{DEE8CD37-E118-9984-0FA2-C77853D6F32D}"/>
              </a:ext>
            </a:extLst>
          </p:cNvPr>
          <p:cNvSpPr txBox="1"/>
          <p:nvPr/>
        </p:nvSpPr>
        <p:spPr>
          <a:xfrm>
            <a:off x="3904836" y="3397828"/>
            <a:ext cx="1364423" cy="444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Segoe UI" panose="020B0502040204020203" pitchFamily="34" charset="0"/>
                <a:cs typeface="Segoe UI" panose="020B0502040204020203" pitchFamily="34" charset="0"/>
              </a:rPr>
              <a:t>(dollars in millions)</a:t>
            </a:r>
          </a:p>
        </p:txBody>
      </p:sp>
    </p:spTree>
    <p:extLst>
      <p:ext uri="{BB962C8B-B14F-4D97-AF65-F5344CB8AC3E}">
        <p14:creationId xmlns:p14="http://schemas.microsoft.com/office/powerpoint/2010/main" val="11398279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7"/>
          <p:cNvSpPr>
            <a:spLocks noGrp="1"/>
          </p:cNvSpPr>
          <p:nvPr>
            <p:ph type="body" sz="quarter" idx="4294967295"/>
          </p:nvPr>
        </p:nvSpPr>
        <p:spPr bwMode="auto">
          <a:xfrm>
            <a:off x="225425" y="157163"/>
            <a:ext cx="8702675"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0" defTabSz="457200" eaLnBrk="1" fontAlgn="auto" hangingPunct="1">
              <a:spcBef>
                <a:spcPct val="0"/>
              </a:spcBef>
              <a:buNone/>
            </a:pPr>
            <a:r>
              <a:rPr lang="en-US" altLang="en-US" sz="2000" b="1" dirty="0">
                <a:solidFill>
                  <a:srgbClr val="004689"/>
                </a:solidFill>
                <a:latin typeface="Segoe UI" panose="020B0502040204020203" pitchFamily="34" charset="0"/>
                <a:cs typeface="Segoe UI" panose="020B0502040204020203" pitchFamily="34" charset="0"/>
              </a:rPr>
              <a:t>THE LOAN PORTFOLIO IS DIVERSIFIED AND GRANULAR, WITH LOW OFFICE CONCENTRATION AT 3% OF LOANS</a:t>
            </a:r>
          </a:p>
        </p:txBody>
      </p:sp>
      <p:sp>
        <p:nvSpPr>
          <p:cNvPr id="25605" name="Slide Number Placeholder 3"/>
          <p:cNvSpPr>
            <a:spLocks noGrp="1"/>
          </p:cNvSpPr>
          <p:nvPr>
            <p:ph type="sldNum" sz="quarter" idx="4294967295"/>
          </p:nvPr>
        </p:nvSpPr>
        <p:spPr bwMode="auto">
          <a:xfrm>
            <a:off x="8712200" y="6430961"/>
            <a:ext cx="4318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Calibri" panose="020F0502020204030204" pitchFamily="34" charset="0"/>
                <a:ea typeface="MS PGothic" panose="020B0600070205080204" pitchFamily="34" charset="-128"/>
              </a:defRPr>
            </a:lvl1pPr>
            <a:lvl2pPr marL="557213" indent="-214313">
              <a:defRPr sz="1800">
                <a:solidFill>
                  <a:schemeClr val="tx1"/>
                </a:solidFill>
                <a:latin typeface="Calibri" panose="020F0502020204030204" pitchFamily="34" charset="0"/>
                <a:ea typeface="MS PGothic" panose="020B0600070205080204" pitchFamily="34" charset="-128"/>
              </a:defRPr>
            </a:lvl2pPr>
            <a:lvl3pPr marL="857250" indent="-171450">
              <a:defRPr sz="1800">
                <a:solidFill>
                  <a:schemeClr val="tx1"/>
                </a:solidFill>
                <a:latin typeface="Calibri" panose="020F0502020204030204" pitchFamily="34" charset="0"/>
                <a:ea typeface="MS PGothic" panose="020B0600070205080204" pitchFamily="34" charset="-128"/>
              </a:defRPr>
            </a:lvl3pPr>
            <a:lvl4pPr marL="1200150" indent="-171450">
              <a:defRPr sz="1800">
                <a:solidFill>
                  <a:schemeClr val="tx1"/>
                </a:solidFill>
                <a:latin typeface="Calibri" panose="020F0502020204030204" pitchFamily="34" charset="0"/>
                <a:ea typeface="MS PGothic" panose="020B0600070205080204" pitchFamily="34" charset="-128"/>
              </a:defRPr>
            </a:lvl4pPr>
            <a:lvl5pPr marL="1543050" indent="-171450">
              <a:defRPr sz="18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6BF7E496-B750-4EAE-A0FD-4436921859A0}" type="slidenum">
              <a:rPr kumimoji="0" lang="en-US" altLang="en-US"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4" name="Text Placeholder 8">
            <a:extLst>
              <a:ext uri="{FF2B5EF4-FFF2-40B4-BE49-F238E27FC236}">
                <a16:creationId xmlns:a16="http://schemas.microsoft.com/office/drawing/2014/main" id="{92B3C51F-32FB-A8CF-AF42-04E465B16EC0}"/>
              </a:ext>
            </a:extLst>
          </p:cNvPr>
          <p:cNvSpPr>
            <a:spLocks noGrp="1"/>
          </p:cNvSpPr>
          <p:nvPr>
            <p:ph type="body" sz="quarter" idx="4294967295"/>
          </p:nvPr>
        </p:nvSpPr>
        <p:spPr bwMode="auto">
          <a:xfrm>
            <a:off x="5281613" y="1189038"/>
            <a:ext cx="3862387" cy="4786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lnSpc>
                <a:spcPct val="100000"/>
              </a:lnSpc>
              <a:buNone/>
            </a:pPr>
            <a:r>
              <a:rPr lang="en-US" altLang="en-US" sz="1350" b="1" u="sng" dirty="0">
                <a:solidFill>
                  <a:schemeClr val="tx1"/>
                </a:solidFill>
              </a:rPr>
              <a:t>Office Only Profile</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$694 million in office loan commitments </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$662 million in office loans outstanding</a:t>
            </a:r>
          </a:p>
          <a:p>
            <a:pPr marL="628650" lvl="1"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representing 3% of total loans</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Average loan size is $2.2 million</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Weighted average loan-to-value</a:t>
            </a:r>
            <a:r>
              <a:rPr lang="en-US" altLang="en-US" sz="1100" baseline="30000" dirty="0">
                <a:solidFill>
                  <a:schemeClr val="tx1"/>
                </a:solidFill>
                <a:latin typeface="Segoe UI" panose="020B0502040204020203" pitchFamily="34" charset="0"/>
                <a:cs typeface="Segoe UI" panose="020B0502040204020203" pitchFamily="34" charset="0"/>
              </a:rPr>
              <a:t>(1)</a:t>
            </a:r>
            <a:r>
              <a:rPr lang="en-US" altLang="en-US" sz="1100" dirty="0">
                <a:solidFill>
                  <a:schemeClr val="tx1"/>
                </a:solidFill>
                <a:latin typeface="Segoe UI" panose="020B0502040204020203" pitchFamily="34" charset="0"/>
                <a:cs typeface="Segoe UI" panose="020B0502040204020203" pitchFamily="34" charset="0"/>
              </a:rPr>
              <a:t> (“LTV”) ratio of 60% </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Weighted average debt service coverage ratio (“DSCR”) of 1.34x</a:t>
            </a:r>
          </a:p>
          <a:p>
            <a:pPr marL="285750" indent="-285750">
              <a:lnSpc>
                <a:spcPct val="100000"/>
              </a:lnSpc>
              <a:spcBef>
                <a:spcPts val="0"/>
              </a:spcBef>
              <a:spcAft>
                <a:spcPts val="600"/>
              </a:spcAft>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77% of loans with full recourse; 63% LTV; 1.26x DSCR</a:t>
            </a:r>
          </a:p>
          <a:p>
            <a:pPr marL="285750" indent="-285750">
              <a:lnSpc>
                <a:spcPct val="100000"/>
              </a:lnSpc>
              <a:spcBef>
                <a:spcPts val="0"/>
              </a:spcBef>
              <a:spcAft>
                <a:spcPts val="600"/>
              </a:spcAft>
              <a:buFont typeface="Arial" panose="020B0604020202020204" pitchFamily="34" charset="0"/>
              <a:buChar char="•"/>
            </a:pPr>
            <a:r>
              <a:rPr lang="en-US" sz="1100" dirty="0">
                <a:solidFill>
                  <a:schemeClr val="tx1"/>
                </a:solidFill>
                <a:latin typeface="Segoe UI" panose="020B0502040204020203" pitchFamily="34" charset="0"/>
                <a:cs typeface="Segoe UI" panose="020B0502040204020203" pitchFamily="34" charset="0"/>
              </a:rPr>
              <a:t>23% of loans non-recourse; 52% LTV; 1.60x DSCR </a:t>
            </a:r>
          </a:p>
          <a:p>
            <a:pPr marL="285750" indent="-285750">
              <a:lnSpc>
                <a:spcPct val="100000"/>
              </a:lnSpc>
              <a:spcBef>
                <a:spcPts val="0"/>
              </a:spcBef>
              <a:spcAft>
                <a:spcPts val="60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Eight</a:t>
            </a:r>
            <a:r>
              <a:rPr lang="en-US" sz="1100" dirty="0">
                <a:solidFill>
                  <a:schemeClr val="tx1"/>
                </a:solidFill>
                <a:latin typeface="Segoe UI" panose="020B0502040204020203" pitchFamily="34" charset="0"/>
                <a:cs typeface="Segoe UI" panose="020B0502040204020203" pitchFamily="34" charset="0"/>
              </a:rPr>
              <a:t> relationships over $20 million, totaling $196 million in commitments, including:</a:t>
            </a:r>
          </a:p>
          <a:p>
            <a:pPr marL="628650" lvl="1" indent="-285750">
              <a:lnSpc>
                <a:spcPct val="100000"/>
              </a:lnSpc>
              <a:spcBef>
                <a:spcPts val="0"/>
              </a:spcBef>
              <a:spcAft>
                <a:spcPts val="60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Three</a:t>
            </a:r>
            <a:r>
              <a:rPr lang="en-US" sz="1100" dirty="0">
                <a:solidFill>
                  <a:schemeClr val="tx1"/>
                </a:solidFill>
                <a:latin typeface="Segoe UI" panose="020B0502040204020203" pitchFamily="34" charset="0"/>
                <a:cs typeface="Segoe UI" panose="020B0502040204020203" pitchFamily="34" charset="0"/>
              </a:rPr>
              <a:t> relationships in central business districts</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$146 million in commitments located in central business districts</a:t>
            </a:r>
          </a:p>
          <a:p>
            <a:pPr marL="285750" indent="-285750">
              <a:lnSpc>
                <a:spcPct val="100000"/>
              </a:lnSpc>
              <a:spcBef>
                <a:spcPts val="0"/>
              </a:spcBef>
              <a:spcAft>
                <a:spcPts val="600"/>
              </a:spcAft>
              <a:buFont typeface="Arial" panose="020B0604020202020204" pitchFamily="34" charset="0"/>
              <a:buChar char="•"/>
            </a:pPr>
            <a:r>
              <a:rPr lang="en-US" altLang="en-US" sz="1100" dirty="0">
                <a:solidFill>
                  <a:schemeClr val="tx1"/>
                </a:solidFill>
                <a:latin typeface="Segoe UI" panose="020B0502040204020203" pitchFamily="34" charset="0"/>
                <a:cs typeface="Segoe UI" panose="020B0502040204020203" pitchFamily="34" charset="0"/>
              </a:rPr>
              <a:t>Classification</a:t>
            </a:r>
          </a:p>
          <a:p>
            <a:pPr marL="628650" lvl="1" indent="-285750">
              <a:lnSpc>
                <a:spcPct val="100000"/>
              </a:lnSpc>
              <a:spcBef>
                <a:spcPts val="0"/>
              </a:spcBef>
              <a:spcAft>
                <a:spcPts val="600"/>
              </a:spcAft>
            </a:pPr>
            <a:r>
              <a:rPr lang="en-US" altLang="en-US" sz="1100" dirty="0">
                <a:solidFill>
                  <a:schemeClr val="tx1"/>
                </a:solidFill>
                <a:latin typeface="Segoe UI" panose="020B0502040204020203" pitchFamily="34" charset="0"/>
                <a:cs typeface="Segoe UI" panose="020B0502040204020203" pitchFamily="34" charset="0"/>
              </a:rPr>
              <a:t>37% Class A</a:t>
            </a:r>
          </a:p>
          <a:p>
            <a:pPr marL="628650" lvl="1" indent="-285750">
              <a:lnSpc>
                <a:spcPct val="100000"/>
              </a:lnSpc>
              <a:spcBef>
                <a:spcPts val="0"/>
              </a:spcBef>
              <a:spcAft>
                <a:spcPts val="600"/>
              </a:spcAft>
            </a:pPr>
            <a:r>
              <a:rPr lang="en-US" altLang="en-US" sz="1100" dirty="0">
                <a:solidFill>
                  <a:schemeClr val="tx1"/>
                </a:solidFill>
                <a:latin typeface="Segoe UI" panose="020B0502040204020203" pitchFamily="34" charset="0"/>
                <a:cs typeface="Segoe UI" panose="020B0502040204020203" pitchFamily="34" charset="0"/>
              </a:rPr>
              <a:t>23% Class B </a:t>
            </a:r>
          </a:p>
          <a:p>
            <a:pPr marL="628650" lvl="1" indent="-285750">
              <a:lnSpc>
                <a:spcPct val="100000"/>
              </a:lnSpc>
              <a:spcBef>
                <a:spcPts val="0"/>
              </a:spcBef>
              <a:spcAft>
                <a:spcPts val="600"/>
              </a:spcAft>
            </a:pPr>
            <a:r>
              <a:rPr lang="en-US" altLang="en-US" sz="1100" dirty="0">
                <a:solidFill>
                  <a:schemeClr val="tx1"/>
                </a:solidFill>
                <a:latin typeface="Segoe UI" panose="020B0502040204020203" pitchFamily="34" charset="0"/>
                <a:cs typeface="Segoe UI" panose="020B0502040204020203" pitchFamily="34" charset="0"/>
              </a:rPr>
              <a:t>5% Class C </a:t>
            </a:r>
          </a:p>
          <a:p>
            <a:pPr marL="628650" lvl="1" indent="-285750">
              <a:lnSpc>
                <a:spcPct val="100000"/>
              </a:lnSpc>
              <a:spcBef>
                <a:spcPts val="0"/>
              </a:spcBef>
              <a:spcAft>
                <a:spcPts val="600"/>
              </a:spcAft>
            </a:pPr>
            <a:r>
              <a:rPr lang="en-US" altLang="en-US" sz="1100" dirty="0">
                <a:solidFill>
                  <a:schemeClr val="tx1"/>
                </a:solidFill>
                <a:latin typeface="Segoe UI" panose="020B0502040204020203" pitchFamily="34" charset="0"/>
                <a:cs typeface="Segoe UI" panose="020B0502040204020203" pitchFamily="34" charset="0"/>
              </a:rPr>
              <a:t>35% Not Classified</a:t>
            </a:r>
          </a:p>
          <a:p>
            <a:pPr marL="285750" indent="-285750">
              <a:lnSpc>
                <a:spcPct val="100000"/>
              </a:lnSpc>
              <a:buFont typeface="Arial" panose="020B0604020202020204" pitchFamily="34" charset="0"/>
              <a:buChar char="•"/>
            </a:pPr>
            <a:endParaRPr lang="en-US" altLang="en-US" sz="1100" dirty="0">
              <a:solidFill>
                <a:schemeClr val="tx1"/>
              </a:solidFill>
              <a:latin typeface="Segoe UI" panose="020B0502040204020203" pitchFamily="34" charset="0"/>
              <a:cs typeface="Segoe UI" panose="020B0502040204020203" pitchFamily="34" charset="0"/>
            </a:endParaRPr>
          </a:p>
        </p:txBody>
      </p:sp>
      <p:sp>
        <p:nvSpPr>
          <p:cNvPr id="4" name="Text Placeholder 8">
            <a:extLst>
              <a:ext uri="{FF2B5EF4-FFF2-40B4-BE49-F238E27FC236}">
                <a16:creationId xmlns:a16="http://schemas.microsoft.com/office/drawing/2014/main" id="{A7ADCCFB-0AA5-D692-7596-0396449464A0}"/>
              </a:ext>
            </a:extLst>
          </p:cNvPr>
          <p:cNvSpPr txBox="1">
            <a:spLocks/>
          </p:cNvSpPr>
          <p:nvPr/>
        </p:nvSpPr>
        <p:spPr bwMode="auto">
          <a:xfrm>
            <a:off x="1250308" y="1186577"/>
            <a:ext cx="3941119" cy="5236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altLang="en-US" sz="1350" b="1" u="sng" dirty="0">
                <a:solidFill>
                  <a:schemeClr val="tx1"/>
                </a:solidFill>
              </a:rPr>
              <a:t>Total Loan Portfolio</a:t>
            </a:r>
          </a:p>
          <a:p>
            <a:pPr algn="ctr">
              <a:lnSpc>
                <a:spcPct val="100000"/>
              </a:lnSpc>
            </a:pPr>
            <a:r>
              <a:rPr lang="en-US" altLang="en-US" sz="1150" b="1" i="1" dirty="0">
                <a:solidFill>
                  <a:schemeClr val="tx1"/>
                </a:solidFill>
              </a:rPr>
              <a:t>(March 31, 2024)</a:t>
            </a:r>
          </a:p>
        </p:txBody>
      </p:sp>
      <p:sp>
        <p:nvSpPr>
          <p:cNvPr id="9" name="Left Brace 8">
            <a:extLst>
              <a:ext uri="{FF2B5EF4-FFF2-40B4-BE49-F238E27FC236}">
                <a16:creationId xmlns:a16="http://schemas.microsoft.com/office/drawing/2014/main" id="{1A499136-6017-A3BD-65F1-7CE311AC49B4}"/>
              </a:ext>
            </a:extLst>
          </p:cNvPr>
          <p:cNvSpPr/>
          <p:nvPr/>
        </p:nvSpPr>
        <p:spPr>
          <a:xfrm>
            <a:off x="4778631" y="1398761"/>
            <a:ext cx="479394" cy="4664688"/>
          </a:xfrm>
          <a:prstGeom prst="leftBrace">
            <a:avLst>
              <a:gd name="adj1" fmla="val 8333"/>
              <a:gd name="adj2" fmla="val 657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5443580C-E4A9-8853-7BDC-81966350C1C9}"/>
              </a:ext>
            </a:extLst>
          </p:cNvPr>
          <p:cNvSpPr txBox="1"/>
          <p:nvPr/>
        </p:nvSpPr>
        <p:spPr>
          <a:xfrm>
            <a:off x="1431891" y="6373369"/>
            <a:ext cx="7461589" cy="223138"/>
          </a:xfrm>
          <a:prstGeom prst="rect">
            <a:avLst/>
          </a:prstGeom>
          <a:noFill/>
        </p:spPr>
        <p:txBody>
          <a:bodyPr wrap="square" lIns="91440" tIns="45720" rIns="91440" bIns="45720" rtlCol="0" anchor="t">
            <a:spAutoFit/>
          </a:bodyPr>
          <a:lstStyle/>
          <a:p>
            <a:r>
              <a:rPr lang="en-US" sz="850" i="1" baseline="30000" dirty="0">
                <a:solidFill>
                  <a:schemeClr val="tx1">
                    <a:lumMod val="65000"/>
                    <a:lumOff val="35000"/>
                  </a:schemeClr>
                </a:solidFill>
                <a:latin typeface="Calibri"/>
                <a:ea typeface="MS PGothic"/>
                <a:cs typeface="Calibri"/>
              </a:rPr>
              <a:t>(1) </a:t>
            </a:r>
            <a:r>
              <a:rPr lang="en-US" sz="850" i="1" dirty="0">
                <a:solidFill>
                  <a:schemeClr val="tx1">
                    <a:lumMod val="65000"/>
                    <a:lumOff val="35000"/>
                  </a:schemeClr>
                </a:solidFill>
                <a:latin typeface="Calibri"/>
                <a:ea typeface="MS PGothic"/>
                <a:cs typeface="Calibri"/>
              </a:rPr>
              <a:t>LTV as of most recent appraisal. </a:t>
            </a:r>
          </a:p>
        </p:txBody>
      </p:sp>
      <p:pic>
        <p:nvPicPr>
          <p:cNvPr id="5" name="Picture 4">
            <a:extLst>
              <a:ext uri="{FF2B5EF4-FFF2-40B4-BE49-F238E27FC236}">
                <a16:creationId xmlns:a16="http://schemas.microsoft.com/office/drawing/2014/main" id="{702EDC67-32B6-C15C-BCAE-52D9819EC7F5}"/>
              </a:ext>
            </a:extLst>
          </p:cNvPr>
          <p:cNvPicPr>
            <a:picLocks noChangeAspect="1"/>
          </p:cNvPicPr>
          <p:nvPr/>
        </p:nvPicPr>
        <p:blipFill rotWithShape="1">
          <a:blip r:embed="rId3"/>
          <a:srcRect r="24571"/>
          <a:stretch/>
        </p:blipFill>
        <p:spPr>
          <a:xfrm>
            <a:off x="-102" y="1710204"/>
            <a:ext cx="4778733" cy="3043963"/>
          </a:xfrm>
          <a:prstGeom prst="rect">
            <a:avLst/>
          </a:prstGeom>
        </p:spPr>
      </p:pic>
    </p:spTree>
    <p:extLst>
      <p:ext uri="{BB962C8B-B14F-4D97-AF65-F5344CB8AC3E}">
        <p14:creationId xmlns:p14="http://schemas.microsoft.com/office/powerpoint/2010/main" val="7332055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DF66D-5A43-459D-AD82-6B692B6CBC60}"/>
              </a:ext>
            </a:extLst>
          </p:cNvPr>
          <p:cNvPicPr>
            <a:picLocks noChangeAspect="1"/>
          </p:cNvPicPr>
          <p:nvPr/>
        </p:nvPicPr>
        <p:blipFill>
          <a:blip r:embed="rId2"/>
          <a:stretch>
            <a:fillRect/>
          </a:stretch>
        </p:blipFill>
        <p:spPr>
          <a:xfrm>
            <a:off x="4934848" y="3936403"/>
            <a:ext cx="3870423" cy="2236677"/>
          </a:xfrm>
          <a:prstGeom prst="rect">
            <a:avLst/>
          </a:prstGeom>
        </p:spPr>
      </p:pic>
      <p:pic>
        <p:nvPicPr>
          <p:cNvPr id="6" name="Picture 5">
            <a:extLst>
              <a:ext uri="{FF2B5EF4-FFF2-40B4-BE49-F238E27FC236}">
                <a16:creationId xmlns:a16="http://schemas.microsoft.com/office/drawing/2014/main" id="{1FC99764-3445-ABD5-F02D-5143C8454099}"/>
              </a:ext>
            </a:extLst>
          </p:cNvPr>
          <p:cNvPicPr>
            <a:picLocks noChangeAspect="1"/>
          </p:cNvPicPr>
          <p:nvPr/>
        </p:nvPicPr>
        <p:blipFill>
          <a:blip r:embed="rId3"/>
          <a:stretch>
            <a:fillRect/>
          </a:stretch>
        </p:blipFill>
        <p:spPr>
          <a:xfrm>
            <a:off x="4807133" y="1130336"/>
            <a:ext cx="3917665" cy="2645791"/>
          </a:xfrm>
          <a:prstGeom prst="rect">
            <a:avLst/>
          </a:prstGeom>
        </p:spPr>
      </p:pic>
      <p:pic>
        <p:nvPicPr>
          <p:cNvPr id="3" name="Picture 2">
            <a:extLst>
              <a:ext uri="{FF2B5EF4-FFF2-40B4-BE49-F238E27FC236}">
                <a16:creationId xmlns:a16="http://schemas.microsoft.com/office/drawing/2014/main" id="{917250BA-D69B-E8CB-0265-478079E89C0D}"/>
              </a:ext>
            </a:extLst>
          </p:cNvPr>
          <p:cNvPicPr>
            <a:picLocks noChangeAspect="1"/>
          </p:cNvPicPr>
          <p:nvPr/>
        </p:nvPicPr>
        <p:blipFill>
          <a:blip r:embed="rId4"/>
          <a:stretch>
            <a:fillRect/>
          </a:stretch>
        </p:blipFill>
        <p:spPr>
          <a:xfrm>
            <a:off x="468597" y="934593"/>
            <a:ext cx="3621087" cy="2726856"/>
          </a:xfrm>
          <a:prstGeom prst="rect">
            <a:avLst/>
          </a:prstGeom>
        </p:spPr>
      </p:pic>
      <p:sp>
        <p:nvSpPr>
          <p:cNvPr id="25603" name="Text Placeholder 7"/>
          <p:cNvSpPr>
            <a:spLocks noGrp="1"/>
          </p:cNvSpPr>
          <p:nvPr>
            <p:ph type="body" sz="quarter" idx="4294967295"/>
          </p:nvPr>
        </p:nvSpPr>
        <p:spPr bwMode="auto">
          <a:xfrm>
            <a:off x="268745" y="155844"/>
            <a:ext cx="8593138"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0" defTabSz="457200" eaLnBrk="1" fontAlgn="auto" hangingPunct="1">
              <a:spcBef>
                <a:spcPct val="0"/>
              </a:spcBef>
              <a:buNone/>
            </a:pPr>
            <a:r>
              <a:rPr lang="en-US" altLang="en-US" sz="2000" b="1" dirty="0">
                <a:solidFill>
                  <a:srgbClr val="004689"/>
                </a:solidFill>
                <a:latin typeface="Segoe UI" panose="020B0502040204020203" pitchFamily="34" charset="0"/>
                <a:cs typeface="Segoe UI" panose="020B0502040204020203" pitchFamily="34" charset="0"/>
              </a:rPr>
              <a:t>THE OFFICE PORTFOLIO HAS BEEN ORIGINATED OVER TIME, WILL MATURE OVER TIME, AND REMAINS GRANULAR AND DIVERSE</a:t>
            </a:r>
          </a:p>
        </p:txBody>
      </p:sp>
      <p:sp>
        <p:nvSpPr>
          <p:cNvPr id="25605" name="Slide Number Placeholder 3"/>
          <p:cNvSpPr>
            <a:spLocks noGrp="1"/>
          </p:cNvSpPr>
          <p:nvPr>
            <p:ph type="sldNum" sz="quarter" idx="4294967295"/>
          </p:nvPr>
        </p:nvSpPr>
        <p:spPr bwMode="auto">
          <a:xfrm>
            <a:off x="8712200" y="6424259"/>
            <a:ext cx="4318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6BF7E496-B750-4EAE-A0FD-4436921859A0}" type="slidenum">
              <a:rPr lang="en-US" altLang="en-US" sz="1200">
                <a:solidFill>
                  <a:schemeClr val="bg1"/>
                </a:solidFill>
                <a:latin typeface="Arial" panose="020B0604020202020204" pitchFamily="34" charset="0"/>
                <a:cs typeface="Arial" panose="020B0604020202020204" pitchFamily="34" charset="0"/>
              </a:rPr>
              <a:pPr algn="ctr"/>
              <a:t>5</a:t>
            </a:fld>
            <a:endParaRPr lang="en-US" altLang="en-US" sz="1200" dirty="0">
              <a:solidFill>
                <a:schemeClr val="bg1"/>
              </a:solidFill>
              <a:latin typeface="Arial" panose="020B0604020202020204" pitchFamily="34" charset="0"/>
              <a:cs typeface="Arial" panose="020B0604020202020204" pitchFamily="34" charset="0"/>
            </a:endParaRPr>
          </a:p>
        </p:txBody>
      </p:sp>
      <p:sp>
        <p:nvSpPr>
          <p:cNvPr id="12" name="Text Placeholder 8">
            <a:extLst>
              <a:ext uri="{FF2B5EF4-FFF2-40B4-BE49-F238E27FC236}">
                <a16:creationId xmlns:a16="http://schemas.microsoft.com/office/drawing/2014/main" id="{9425966B-1218-F86F-B2F1-A9EA0D876F36}"/>
              </a:ext>
            </a:extLst>
          </p:cNvPr>
          <p:cNvSpPr txBox="1">
            <a:spLocks/>
          </p:cNvSpPr>
          <p:nvPr/>
        </p:nvSpPr>
        <p:spPr bwMode="auto">
          <a:xfrm>
            <a:off x="306237" y="3671338"/>
            <a:ext cx="398364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35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Originated Over Time</a:t>
            </a:r>
          </a:p>
          <a:p>
            <a:pPr marR="0" lvl="0" algn="l" defTabSz="914400" rtl="0" eaLnBrk="0" fontAlgn="base" latinLnBrk="0" hangingPunct="0">
              <a:lnSpc>
                <a:spcPct val="150000"/>
              </a:lnSpc>
              <a:spcBef>
                <a:spcPts val="750"/>
              </a:spcBef>
              <a:spcAft>
                <a:spcPct val="0"/>
              </a:spcAft>
              <a:buClrTx/>
              <a:buSzTx/>
              <a:tabLst/>
              <a:defRPr/>
            </a:pPr>
            <a:endParaRPr kumimoji="0" lang="en-US" sz="135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914400" rtl="0" eaLnBrk="0" fontAlgn="base" latinLnBrk="0" hangingPunct="0">
              <a:lnSpc>
                <a:spcPct val="150000"/>
              </a:lnSpc>
              <a:spcBef>
                <a:spcPts val="750"/>
              </a:spcBef>
              <a:spcAft>
                <a:spcPct val="0"/>
              </a:spcAft>
              <a:buClrTx/>
              <a:buSzTx/>
              <a:buFont typeface="Arial" panose="020B0604020202020204" pitchFamily="34" charset="0"/>
              <a:buChar char="•"/>
              <a:tabLst/>
              <a:defRPr/>
            </a:pPr>
            <a:endParaRPr kumimoji="0" lang="en-US" altLang="en-US" sz="135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0" marR="0" lvl="0" indent="0" algn="l" defTabSz="914400" rtl="0" eaLnBrk="0" fontAlgn="base" latinLnBrk="0" hangingPunct="0">
              <a:lnSpc>
                <a:spcPct val="150000"/>
              </a:lnSpc>
              <a:spcBef>
                <a:spcPts val="750"/>
              </a:spcBef>
              <a:spcAft>
                <a:spcPct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14" name="Text Placeholder 8">
            <a:extLst>
              <a:ext uri="{FF2B5EF4-FFF2-40B4-BE49-F238E27FC236}">
                <a16:creationId xmlns:a16="http://schemas.microsoft.com/office/drawing/2014/main" id="{607E49B7-5DFB-F065-01C5-5241F900F0FB}"/>
              </a:ext>
            </a:extLst>
          </p:cNvPr>
          <p:cNvSpPr txBox="1">
            <a:spLocks/>
          </p:cNvSpPr>
          <p:nvPr/>
        </p:nvSpPr>
        <p:spPr bwMode="auto">
          <a:xfrm>
            <a:off x="4906812" y="3670091"/>
            <a:ext cx="404079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35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Maturing Over Time</a:t>
            </a:r>
            <a:endParaRPr kumimoji="0" lang="en-US" altLang="en-US" sz="1350" b="1" i="0"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18" name="Text Placeholder 8">
            <a:extLst>
              <a:ext uri="{FF2B5EF4-FFF2-40B4-BE49-F238E27FC236}">
                <a16:creationId xmlns:a16="http://schemas.microsoft.com/office/drawing/2014/main" id="{A019FE8B-BDCC-ABED-94EB-BE813213C0A8}"/>
              </a:ext>
            </a:extLst>
          </p:cNvPr>
          <p:cNvSpPr txBox="1">
            <a:spLocks/>
          </p:cNvSpPr>
          <p:nvPr/>
        </p:nvSpPr>
        <p:spPr bwMode="auto">
          <a:xfrm>
            <a:off x="391962" y="823363"/>
            <a:ext cx="398364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35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Granular Loan Portfolio</a:t>
            </a:r>
            <a:endParaRPr kumimoji="0" 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914400" rtl="0" eaLnBrk="0" fontAlgn="base" latinLnBrk="0" hangingPunct="0">
              <a:lnSpc>
                <a:spcPct val="150000"/>
              </a:lnSpc>
              <a:spcBef>
                <a:spcPts val="750"/>
              </a:spcBef>
              <a:spcAft>
                <a:spcPct val="0"/>
              </a:spcAft>
              <a:buClrTx/>
              <a:buSzTx/>
              <a:buFont typeface="Arial" panose="020B0604020202020204" pitchFamily="34" charset="0"/>
              <a:buChar char="•"/>
              <a:tabLst/>
              <a:defRPr/>
            </a:pPr>
            <a:endParaRPr kumimoji="0" 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914400" rtl="0" eaLnBrk="0" fontAlgn="base" latinLnBrk="0" hangingPunct="0">
              <a:lnSpc>
                <a:spcPct val="150000"/>
              </a:lnSpc>
              <a:spcBef>
                <a:spcPts val="750"/>
              </a:spcBef>
              <a:spcAft>
                <a:spcPct val="0"/>
              </a:spcAft>
              <a:buClrTx/>
              <a:buSzTx/>
              <a:buFont typeface="Arial" panose="020B0604020202020204" pitchFamily="34" charset="0"/>
              <a:buChar char="•"/>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0" marR="0" lvl="0" indent="0" algn="l" defTabSz="914400" rtl="0" eaLnBrk="0" fontAlgn="base" latinLnBrk="0" hangingPunct="0">
              <a:lnSpc>
                <a:spcPct val="150000"/>
              </a:lnSpc>
              <a:spcBef>
                <a:spcPts val="750"/>
              </a:spcBef>
              <a:spcAft>
                <a:spcPct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19" name="Text Placeholder 8">
            <a:extLst>
              <a:ext uri="{FF2B5EF4-FFF2-40B4-BE49-F238E27FC236}">
                <a16:creationId xmlns:a16="http://schemas.microsoft.com/office/drawing/2014/main" id="{A3C0C5F6-1C35-6E3C-ABC3-D08AD6A0BE88}"/>
              </a:ext>
            </a:extLst>
          </p:cNvPr>
          <p:cNvSpPr txBox="1">
            <a:spLocks/>
          </p:cNvSpPr>
          <p:nvPr/>
        </p:nvSpPr>
        <p:spPr bwMode="auto">
          <a:xfrm>
            <a:off x="4878237" y="823363"/>
            <a:ext cx="398364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35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Geographically Diverse by MSA</a:t>
            </a:r>
            <a:r>
              <a:rPr kumimoji="0" lang="en-US" altLang="en-US" sz="1350" b="1" i="0" u="sng" strike="noStrike" kern="1200" cap="none" spc="0" normalizeH="0" baseline="3000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(1)</a:t>
            </a:r>
            <a:endParaRPr kumimoji="0" lang="en-US" sz="135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0" marR="0" lvl="0" indent="0" algn="l" defTabSz="914400" rtl="0" eaLnBrk="0" fontAlgn="base" latinLnBrk="0" hangingPunct="0">
              <a:lnSpc>
                <a:spcPct val="150000"/>
              </a:lnSpc>
              <a:spcBef>
                <a:spcPts val="750"/>
              </a:spcBef>
              <a:spcAft>
                <a:spcPct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5" name="TextBox 4">
            <a:extLst>
              <a:ext uri="{FF2B5EF4-FFF2-40B4-BE49-F238E27FC236}">
                <a16:creationId xmlns:a16="http://schemas.microsoft.com/office/drawing/2014/main" id="{D6701799-306B-29C4-0F13-3C84E6EA25FB}"/>
              </a:ext>
            </a:extLst>
          </p:cNvPr>
          <p:cNvSpPr txBox="1"/>
          <p:nvPr/>
        </p:nvSpPr>
        <p:spPr>
          <a:xfrm>
            <a:off x="1393184" y="6332788"/>
            <a:ext cx="7390650" cy="484748"/>
          </a:xfrm>
          <a:prstGeom prst="rect">
            <a:avLst/>
          </a:prstGeom>
          <a:noFill/>
        </p:spPr>
        <p:txBody>
          <a:bodyPr wrap="square" lIns="91440" tIns="45720" rIns="91440" bIns="45720" rtlCol="0" anchor="t">
            <a:spAutoFit/>
          </a:bodyPr>
          <a:lstStyle>
            <a:defPPr>
              <a:defRPr lang="en-US"/>
            </a:defPPr>
            <a:lvl1pPr>
              <a:defRPr sz="1000" i="1">
                <a:solidFill>
                  <a:schemeClr val="tx1">
                    <a:lumMod val="65000"/>
                    <a:lumOff val="35000"/>
                  </a:schemeClr>
                </a:solidFill>
                <a:latin typeface="Calibri"/>
                <a:ea typeface="MS PGothic"/>
                <a:cs typeface="Calibri"/>
              </a:defRPr>
            </a:lvl1pPr>
          </a:lstStyle>
          <a:p>
            <a:r>
              <a:rPr lang="en-US" sz="850" baseline="30000" dirty="0"/>
              <a:t>(1) </a:t>
            </a:r>
            <a:r>
              <a:rPr lang="en-US" sz="850" dirty="0"/>
              <a:t>Metropolitan Statistical Areas or “MSA” titled in short name for presentation purposes.  </a:t>
            </a:r>
          </a:p>
          <a:p>
            <a:r>
              <a:rPr lang="en-US" sz="850" baseline="30000" dirty="0"/>
              <a:t>(2) </a:t>
            </a:r>
            <a:r>
              <a:rPr lang="en-US" sz="850" dirty="0"/>
              <a:t>The Corporation’s presence in the New York-Newark-Jersey City MSA extends from central New Jersey into northern New Jersey, and includes zero office loans in the State of New York component of the New York MSA.</a:t>
            </a:r>
          </a:p>
        </p:txBody>
      </p:sp>
      <p:sp>
        <p:nvSpPr>
          <p:cNvPr id="2" name="Rectangle 1">
            <a:extLst>
              <a:ext uri="{FF2B5EF4-FFF2-40B4-BE49-F238E27FC236}">
                <a16:creationId xmlns:a16="http://schemas.microsoft.com/office/drawing/2014/main" id="{0B7125A4-1E77-15F6-B873-EE7818BB30EC}"/>
              </a:ext>
            </a:extLst>
          </p:cNvPr>
          <p:cNvSpPr/>
          <p:nvPr/>
        </p:nvSpPr>
        <p:spPr>
          <a:xfrm>
            <a:off x="5869847" y="2969795"/>
            <a:ext cx="461394" cy="218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200" b="0" u="none" strike="noStrike" kern="1200" cap="none" spc="0" normalizeH="0" baseline="30000" noProof="0" dirty="0">
                <a:ln>
                  <a:noFill/>
                </a:ln>
                <a:solidFill>
                  <a:schemeClr val="bg1">
                    <a:lumMod val="50000"/>
                  </a:schemeClr>
                </a:solidFill>
                <a:effectLst/>
                <a:uLnTx/>
                <a:uFillTx/>
                <a:latin typeface="Calibri" panose="020F0502020204030204" pitchFamily="34" charset="0"/>
                <a:ea typeface="MS PGothic" panose="020B0600070205080204" pitchFamily="34" charset="-128"/>
                <a:cs typeface="+mn-cs"/>
              </a:rPr>
              <a:t>(2)</a:t>
            </a:r>
            <a:endParaRPr lang="en-US" sz="1200" dirty="0">
              <a:solidFill>
                <a:schemeClr val="bg1">
                  <a:lumMod val="50000"/>
                </a:schemeClr>
              </a:solidFill>
            </a:endParaRPr>
          </a:p>
        </p:txBody>
      </p:sp>
      <p:pic>
        <p:nvPicPr>
          <p:cNvPr id="4" name="Picture 3">
            <a:extLst>
              <a:ext uri="{FF2B5EF4-FFF2-40B4-BE49-F238E27FC236}">
                <a16:creationId xmlns:a16="http://schemas.microsoft.com/office/drawing/2014/main" id="{D454F668-1A60-F206-3708-65A58D7E8180}"/>
              </a:ext>
            </a:extLst>
          </p:cNvPr>
          <p:cNvPicPr>
            <a:picLocks noChangeAspect="1"/>
          </p:cNvPicPr>
          <p:nvPr/>
        </p:nvPicPr>
        <p:blipFill>
          <a:blip r:embed="rId5"/>
          <a:stretch>
            <a:fillRect/>
          </a:stretch>
        </p:blipFill>
        <p:spPr>
          <a:xfrm>
            <a:off x="440639" y="3734216"/>
            <a:ext cx="4224157" cy="2641049"/>
          </a:xfrm>
          <a:prstGeom prst="rect">
            <a:avLst/>
          </a:prstGeom>
        </p:spPr>
      </p:pic>
    </p:spTree>
    <p:extLst>
      <p:ext uri="{BB962C8B-B14F-4D97-AF65-F5344CB8AC3E}">
        <p14:creationId xmlns:p14="http://schemas.microsoft.com/office/powerpoint/2010/main" val="8073170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7"/>
          <p:cNvSpPr>
            <a:spLocks noGrp="1"/>
          </p:cNvSpPr>
          <p:nvPr>
            <p:ph type="body" sz="quarter" idx="4294967295"/>
          </p:nvPr>
        </p:nvSpPr>
        <p:spPr bwMode="auto">
          <a:xfrm>
            <a:off x="220662" y="190343"/>
            <a:ext cx="9065381"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0" defTabSz="457200" eaLnBrk="1" fontAlgn="auto" hangingPunct="1">
              <a:spcBef>
                <a:spcPct val="0"/>
              </a:spcBef>
              <a:buNone/>
            </a:pPr>
            <a:r>
              <a:rPr lang="en-US" altLang="en-US" sz="2000" b="1" dirty="0">
                <a:solidFill>
                  <a:srgbClr val="004689"/>
                </a:solidFill>
                <a:latin typeface="Segoe UI" panose="020B0502040204020203" pitchFamily="34" charset="0"/>
                <a:cs typeface="Segoe UI" panose="020B0502040204020203" pitchFamily="34" charset="0"/>
              </a:rPr>
              <a:t>MULTI-FAMILY LOANS REPRESENT 7% OF THE TOTAL LOAN PORTFOLIO WITH A SMALL AVERAGE LOAN SIZE</a:t>
            </a:r>
          </a:p>
        </p:txBody>
      </p:sp>
      <p:sp>
        <p:nvSpPr>
          <p:cNvPr id="25605" name="Slide Number Placeholder 3"/>
          <p:cNvSpPr>
            <a:spLocks noGrp="1"/>
          </p:cNvSpPr>
          <p:nvPr>
            <p:ph type="sldNum" sz="quarter" idx="4294967295"/>
          </p:nvPr>
        </p:nvSpPr>
        <p:spPr bwMode="auto">
          <a:xfrm>
            <a:off x="8712200" y="6432490"/>
            <a:ext cx="4318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6BF7E496-B750-4EAE-A0FD-4436921859A0}" type="slidenum">
              <a:rPr lang="en-US" altLang="en-US" sz="1200">
                <a:solidFill>
                  <a:schemeClr val="bg1"/>
                </a:solidFill>
                <a:latin typeface="Arial" panose="020B0604020202020204" pitchFamily="34" charset="0"/>
                <a:cs typeface="Arial" panose="020B0604020202020204" pitchFamily="34" charset="0"/>
              </a:rPr>
              <a:pPr algn="ctr"/>
              <a:t>6</a:t>
            </a:fld>
            <a:endParaRPr lang="en-US" altLang="en-US" sz="12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443580C-E4A9-8853-7BDC-81966350C1C9}"/>
              </a:ext>
            </a:extLst>
          </p:cNvPr>
          <p:cNvSpPr txBox="1"/>
          <p:nvPr/>
        </p:nvSpPr>
        <p:spPr>
          <a:xfrm>
            <a:off x="1431891" y="6373369"/>
            <a:ext cx="7461589" cy="223138"/>
          </a:xfrm>
          <a:prstGeom prst="rect">
            <a:avLst/>
          </a:prstGeom>
          <a:noFill/>
        </p:spPr>
        <p:txBody>
          <a:bodyPr wrap="square" lIns="91440" tIns="45720" rIns="91440" bIns="45720" rtlCol="0" anchor="t">
            <a:spAutoFit/>
          </a:bodyPr>
          <a:lstStyle/>
          <a:p>
            <a:r>
              <a:rPr lang="en-US" sz="850" i="1" baseline="30000" dirty="0">
                <a:solidFill>
                  <a:schemeClr val="tx1">
                    <a:lumMod val="65000"/>
                    <a:lumOff val="35000"/>
                  </a:schemeClr>
                </a:solidFill>
                <a:latin typeface="Calibri"/>
                <a:ea typeface="MS PGothic"/>
                <a:cs typeface="Calibri"/>
              </a:rPr>
              <a:t>(1) </a:t>
            </a:r>
            <a:r>
              <a:rPr lang="en-US" sz="850" i="1" dirty="0">
                <a:solidFill>
                  <a:schemeClr val="tx1">
                    <a:lumMod val="65000"/>
                    <a:lumOff val="35000"/>
                  </a:schemeClr>
                </a:solidFill>
                <a:latin typeface="Calibri"/>
                <a:ea typeface="MS PGothic"/>
                <a:cs typeface="Calibri"/>
              </a:rPr>
              <a:t>LTV as of most recent appraisal. </a:t>
            </a:r>
          </a:p>
        </p:txBody>
      </p:sp>
      <p:sp>
        <p:nvSpPr>
          <p:cNvPr id="5" name="Text Placeholder 8">
            <a:extLst>
              <a:ext uri="{FF2B5EF4-FFF2-40B4-BE49-F238E27FC236}">
                <a16:creationId xmlns:a16="http://schemas.microsoft.com/office/drawing/2014/main" id="{2CBB97E4-6B35-91FA-7621-FD65215DB84F}"/>
              </a:ext>
            </a:extLst>
          </p:cNvPr>
          <p:cNvSpPr txBox="1">
            <a:spLocks/>
          </p:cNvSpPr>
          <p:nvPr/>
        </p:nvSpPr>
        <p:spPr bwMode="auto">
          <a:xfrm>
            <a:off x="5416327" y="1435866"/>
            <a:ext cx="4005546" cy="4786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350" b="1" i="0" u="sng" strike="noStrike" kern="1200" cap="none" spc="0" normalizeH="0" baseline="0" noProof="0" dirty="0">
                <a:ln>
                  <a:noFill/>
                </a:ln>
                <a:solidFill>
                  <a:prstClr val="black"/>
                </a:solidFill>
                <a:effectLst/>
                <a:uLnTx/>
                <a:uFillTx/>
                <a:latin typeface="Segoe UI"/>
                <a:ea typeface="MS PGothic"/>
                <a:cs typeface="Segoe UI"/>
              </a:rPr>
              <a:t>Multi-Family Profile</a:t>
            </a:r>
          </a:p>
          <a:p>
            <a:pPr marL="285750" indent="-285750">
              <a:lnSpc>
                <a:spcPct val="100000"/>
              </a:lnSpc>
              <a:buFont typeface="Arial" panose="020B0604020202020204" pitchFamily="34" charset="0"/>
              <a:buChar char="•"/>
              <a:defRPr/>
            </a:pPr>
            <a:endPar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endParaRPr>
          </a:p>
          <a:p>
            <a:pPr marL="285750" indent="-285750">
              <a:lnSpc>
                <a:spcPct val="100000"/>
              </a:lnSpc>
              <a:buFont typeface="Arial" panose="020B0604020202020204" pitchFamily="34" charset="0"/>
              <a:buChar char="•"/>
              <a:defRPr/>
            </a:pP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$2.1 billion in multi-family loan commitments</a:t>
            </a:r>
            <a:r>
              <a:rPr lang="en-US" altLang="en-US" sz="1100" dirty="0">
                <a:solidFill>
                  <a:schemeClr val="tx1"/>
                </a:solidFill>
                <a:latin typeface="Segoe UI"/>
                <a:ea typeface="MS PGothic"/>
                <a:cs typeface="Segoe UI"/>
              </a:rPr>
              <a:t> </a:t>
            </a:r>
            <a:endParaRPr lang="en-US" altLang="en-US" sz="1100" b="0" i="0" u="none" strike="noStrike" kern="1200" cap="none" spc="0" normalizeH="0" baseline="0" noProof="0" dirty="0">
              <a:ln>
                <a:noFill/>
              </a:ln>
              <a:solidFill>
                <a:schemeClr val="tx1"/>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914400" rtl="0" eaLnBrk="0" fontAlgn="base" latinLnBrk="0" hangingPunct="0">
              <a:lnSpc>
                <a:spcPct val="100000"/>
              </a:lnSpc>
              <a:spcBef>
                <a:spcPts val="75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a:t>
            </a:r>
            <a:r>
              <a:rPr lang="en-US" altLang="en-US" sz="1100" dirty="0">
                <a:solidFill>
                  <a:schemeClr val="tx1"/>
                </a:solidFill>
                <a:latin typeface="Segoe UI"/>
                <a:ea typeface="MS PGothic"/>
                <a:cs typeface="Segoe UI"/>
              </a:rPr>
              <a:t>1.6</a:t>
            </a: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 billion in multi-family </a:t>
            </a:r>
            <a:r>
              <a:rPr kumimoji="0" lang="en-US" altLang="en-US" sz="1100" b="0" i="0" u="none" strike="noStrike" kern="1200" cap="none" spc="0" normalizeH="0" baseline="0" noProof="0" dirty="0">
                <a:ln>
                  <a:noFill/>
                </a:ln>
                <a:solidFill>
                  <a:schemeClr val="tx1"/>
                </a:solidFill>
                <a:effectLst/>
                <a:uLnTx/>
                <a:uFillTx/>
                <a:latin typeface="Open Sans"/>
                <a:ea typeface="MS PGothic"/>
                <a:cs typeface="Open Sans"/>
              </a:rPr>
              <a:t>loans</a:t>
            </a: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 outstanding</a:t>
            </a:r>
            <a:endParaRPr lang="en-US" altLang="en-US" sz="1100" b="0" i="0" u="none" strike="noStrike" kern="1200" cap="none" spc="0" normalizeH="0" baseline="0" noProof="0" dirty="0">
              <a:ln>
                <a:noFill/>
              </a:ln>
              <a:solidFill>
                <a:schemeClr val="tx1"/>
              </a:solidFill>
              <a:effectLst/>
              <a:uLnTx/>
              <a:uFillTx/>
              <a:latin typeface="Open Sans"/>
              <a:ea typeface="MS PGothic"/>
              <a:cs typeface="Open Sans"/>
            </a:endParaRPr>
          </a:p>
          <a:p>
            <a:pPr marL="285750" indent="-285750">
              <a:lnSpc>
                <a:spcPct val="100000"/>
              </a:lnSpc>
              <a:buFont typeface="Arial" panose="020B0604020202020204" pitchFamily="34" charset="0"/>
              <a:buChar char="•"/>
              <a:defRPr/>
            </a:pP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Average loan size is $</a:t>
            </a:r>
            <a:r>
              <a:rPr lang="en-US" altLang="en-US" sz="1100" dirty="0">
                <a:solidFill>
                  <a:schemeClr val="tx1"/>
                </a:solidFill>
                <a:latin typeface="Segoe UI"/>
                <a:ea typeface="MS PGothic"/>
                <a:cs typeface="Segoe UI"/>
              </a:rPr>
              <a:t>3.8 </a:t>
            </a: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million</a:t>
            </a:r>
            <a:endParaRPr lang="en-US" altLang="en-US" sz="1100" b="0" i="0" u="none" strike="noStrike" kern="1200" cap="none" spc="0" normalizeH="0" baseline="0" noProof="0" dirty="0">
              <a:ln>
                <a:noFill/>
              </a:ln>
              <a:solidFill>
                <a:schemeClr val="tx1"/>
              </a:solidFill>
              <a:effectLst/>
              <a:uLnTx/>
              <a:uFillTx/>
              <a:latin typeface="Segoe UI"/>
              <a:ea typeface="MS PGothic"/>
              <a:cs typeface="Segoe UI"/>
            </a:endParaRPr>
          </a:p>
          <a:p>
            <a:pPr marL="285750" indent="-285750">
              <a:lnSpc>
                <a:spcPct val="100000"/>
              </a:lnSpc>
              <a:buFont typeface="Arial" panose="020B0604020202020204" pitchFamily="34" charset="0"/>
              <a:buChar char="•"/>
              <a:defRPr/>
            </a:pP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Weighted average LTV</a:t>
            </a:r>
            <a:r>
              <a:rPr lang="en-US" altLang="en-US" sz="1100" baseline="30000" dirty="0">
                <a:solidFill>
                  <a:schemeClr val="tx1"/>
                </a:solidFill>
                <a:latin typeface="Segoe UI"/>
                <a:ea typeface="MS PGothic"/>
                <a:cs typeface="Segoe UI"/>
              </a:rPr>
              <a:t>(1)</a:t>
            </a:r>
            <a:r>
              <a:rPr lang="en-US" altLang="en-US" sz="1100" dirty="0">
                <a:solidFill>
                  <a:schemeClr val="tx1"/>
                </a:solidFill>
                <a:latin typeface="Segoe UI"/>
                <a:ea typeface="MS PGothic"/>
                <a:cs typeface="Segoe UI"/>
              </a:rPr>
              <a:t> </a:t>
            </a: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ratio of </a:t>
            </a:r>
            <a:r>
              <a:rPr lang="en-US" altLang="en-US" sz="1100" dirty="0">
                <a:solidFill>
                  <a:schemeClr val="tx1"/>
                </a:solidFill>
                <a:latin typeface="Segoe UI"/>
                <a:ea typeface="MS PGothic"/>
                <a:cs typeface="Segoe UI"/>
              </a:rPr>
              <a:t>59</a:t>
            </a:r>
            <a:r>
              <a:rPr kumimoji="0" lang="en-US" altLang="en-US" sz="1100" b="0" i="0" u="none" strike="noStrike" kern="1200" cap="none" spc="0" normalizeH="0" baseline="0" noProof="0" dirty="0">
                <a:ln>
                  <a:noFill/>
                </a:ln>
                <a:solidFill>
                  <a:schemeClr val="tx1"/>
                </a:solidFill>
                <a:effectLst/>
                <a:uLnTx/>
                <a:uFillTx/>
                <a:latin typeface="Segoe UI"/>
                <a:ea typeface="MS PGothic"/>
                <a:cs typeface="Segoe UI"/>
              </a:rPr>
              <a:t>%</a:t>
            </a:r>
            <a:r>
              <a:rPr lang="en-US" altLang="en-US" sz="1100" dirty="0">
                <a:solidFill>
                  <a:schemeClr val="tx1"/>
                </a:solidFill>
                <a:latin typeface="Segoe UI"/>
                <a:ea typeface="MS PGothic"/>
                <a:cs typeface="Segoe UI"/>
              </a:rPr>
              <a:t> </a:t>
            </a:r>
            <a:endParaRPr lang="en-US" altLang="en-US" sz="1100" b="0" i="0" u="none" strike="noStrike" kern="1200" cap="none" spc="0" normalizeH="0" baseline="0" noProof="0" dirty="0">
              <a:ln>
                <a:noFill/>
              </a:ln>
              <a:solidFill>
                <a:schemeClr val="tx1"/>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indent="-285750">
              <a:lnSpc>
                <a:spcPct val="100000"/>
              </a:lnSpc>
              <a:buFont typeface="Arial" panose="020B0604020202020204" pitchFamily="34" charset="0"/>
              <a:buChar char="•"/>
              <a:defRPr/>
            </a:pPr>
            <a:r>
              <a:rPr lang="en-US" sz="1100" dirty="0">
                <a:solidFill>
                  <a:schemeClr val="tx1"/>
                </a:solidFill>
                <a:latin typeface="Segoe UI"/>
                <a:ea typeface="MS PGothic"/>
                <a:cs typeface="Segoe UI"/>
              </a:rPr>
              <a:t>Weighted Average DSCR of 1.26x</a:t>
            </a:r>
          </a:p>
          <a:p>
            <a:pPr marL="285750" marR="0" lvl="0" indent="-285750" algn="l" defTabSz="914400" rtl="0" eaLnBrk="0" fontAlgn="base" latinLnBrk="0" hangingPunct="0">
              <a:lnSpc>
                <a:spcPct val="100000"/>
              </a:lnSpc>
              <a:spcBef>
                <a:spcPts val="750"/>
              </a:spcBef>
              <a:spcAft>
                <a:spcPct val="0"/>
              </a:spcAft>
              <a:buClrTx/>
              <a:buSzTx/>
              <a:buFont typeface="Arial" panose="020B0604020202020204" pitchFamily="34" charset="0"/>
              <a:buChar char="•"/>
              <a:tabLst/>
              <a:defRPr/>
            </a:pPr>
            <a:r>
              <a:rPr lang="en-US" sz="1100" dirty="0">
                <a:solidFill>
                  <a:schemeClr val="tx1"/>
                </a:solidFill>
                <a:latin typeface="Segoe UI"/>
                <a:ea typeface="MS PGothic"/>
                <a:cs typeface="Segoe UI"/>
              </a:rPr>
              <a:t>89</a:t>
            </a:r>
            <a:r>
              <a:rPr kumimoji="0" lang="en-US" sz="1100" b="0" i="0" u="none" strike="noStrike" kern="1200" cap="none" spc="0" normalizeH="0" baseline="0" noProof="0" dirty="0">
                <a:ln>
                  <a:noFill/>
                </a:ln>
                <a:solidFill>
                  <a:schemeClr val="tx1"/>
                </a:solidFill>
                <a:effectLst/>
                <a:uLnTx/>
                <a:uFillTx/>
                <a:latin typeface="Segoe UI"/>
                <a:ea typeface="MS PGothic"/>
                <a:cs typeface="Segoe UI"/>
              </a:rPr>
              <a:t>% of loans with recourse</a:t>
            </a:r>
            <a:endParaRPr lang="en-US" sz="1100" b="0" i="0" u="none" strike="noStrike" kern="1200" cap="none" spc="0" normalizeH="0" baseline="0" noProof="0" dirty="0">
              <a:ln>
                <a:noFill/>
              </a:ln>
              <a:solidFill>
                <a:schemeClr val="tx1"/>
              </a:solidFill>
              <a:effectLst/>
              <a:uLnTx/>
              <a:uFillTx/>
              <a:latin typeface="Segoe UI"/>
              <a:ea typeface="MS PGothic"/>
              <a:cs typeface="Segoe UI"/>
            </a:endParaRPr>
          </a:p>
          <a:p>
            <a:pPr marL="285750" indent="-285750">
              <a:lnSpc>
                <a:spcPct val="100000"/>
              </a:lnSpc>
              <a:buFont typeface="Arial" panose="020B0604020202020204" pitchFamily="34" charset="0"/>
              <a:buChar char="•"/>
              <a:defRPr/>
            </a:pPr>
            <a:r>
              <a:rPr lang="en-US" sz="1100" dirty="0">
                <a:solidFill>
                  <a:schemeClr val="tx1"/>
                </a:solidFill>
                <a:latin typeface="Segoe UI"/>
                <a:ea typeface="MS PGothic"/>
                <a:cs typeface="Segoe UI"/>
              </a:rPr>
              <a:t>39% construction, 61% stabilized</a:t>
            </a:r>
          </a:p>
          <a:p>
            <a:pPr marL="285750" indent="-285750">
              <a:lnSpc>
                <a:spcPct val="100000"/>
              </a:lnSpc>
              <a:buFont typeface="Arial" panose="020B0604020202020204" pitchFamily="34" charset="0"/>
              <a:buChar char="•"/>
              <a:defRPr/>
            </a:pPr>
            <a:r>
              <a:rPr lang="en-US" sz="1100" dirty="0">
                <a:solidFill>
                  <a:schemeClr val="tx1"/>
                </a:solidFill>
                <a:latin typeface="Segoe UI"/>
                <a:ea typeface="MS PGothic"/>
                <a:cs typeface="Segoe UI"/>
              </a:rPr>
              <a:t>Classification</a:t>
            </a:r>
            <a:endParaRPr lang="en-US" sz="1100" dirty="0">
              <a:solidFill>
                <a:schemeClr val="tx1"/>
              </a:solidFill>
            </a:endParaRPr>
          </a:p>
          <a:p>
            <a:pPr marL="628650" lvl="1" indent="-285750">
              <a:lnSpc>
                <a:spcPct val="100000"/>
              </a:lnSpc>
              <a:buFont typeface="Courier New" panose="020B0604020202020204" pitchFamily="34" charset="0"/>
              <a:buChar char="o"/>
              <a:defRPr/>
            </a:pPr>
            <a:r>
              <a:rPr lang="en-US" sz="1100" dirty="0">
                <a:solidFill>
                  <a:schemeClr val="tx1"/>
                </a:solidFill>
                <a:latin typeface="Segoe UI"/>
                <a:ea typeface="MS PGothic"/>
                <a:cs typeface="Segoe UI"/>
              </a:rPr>
              <a:t>48% Class A</a:t>
            </a:r>
          </a:p>
          <a:p>
            <a:pPr marL="628650" lvl="1" indent="-285750">
              <a:lnSpc>
                <a:spcPct val="100000"/>
              </a:lnSpc>
              <a:buFont typeface="Courier New" panose="020B0604020202020204" pitchFamily="34" charset="0"/>
              <a:buChar char="o"/>
              <a:defRPr/>
            </a:pPr>
            <a:r>
              <a:rPr lang="en-US" sz="1100" dirty="0">
                <a:solidFill>
                  <a:schemeClr val="tx1"/>
                </a:solidFill>
                <a:latin typeface="Segoe UI"/>
                <a:ea typeface="MS PGothic"/>
                <a:cs typeface="Segoe UI"/>
              </a:rPr>
              <a:t>14% Class B </a:t>
            </a:r>
            <a:endParaRPr lang="en-US" sz="1100" dirty="0">
              <a:solidFill>
                <a:schemeClr val="tx1"/>
              </a:solidFill>
              <a:latin typeface="Segoe UI" panose="020B0502040204020203" pitchFamily="34" charset="0"/>
              <a:cs typeface="Segoe UI" panose="020B0502040204020203" pitchFamily="34" charset="0"/>
            </a:endParaRPr>
          </a:p>
          <a:p>
            <a:pPr marL="628650" lvl="1" indent="-285750">
              <a:lnSpc>
                <a:spcPct val="100000"/>
              </a:lnSpc>
              <a:buFont typeface="Courier New" panose="020B0604020202020204" pitchFamily="34" charset="0"/>
              <a:buChar char="o"/>
              <a:defRPr/>
            </a:pPr>
            <a:r>
              <a:rPr lang="en-US" sz="1100" dirty="0">
                <a:solidFill>
                  <a:schemeClr val="tx1"/>
                </a:solidFill>
                <a:latin typeface="Segoe UI"/>
                <a:ea typeface="MS PGothic"/>
                <a:cs typeface="Segoe UI"/>
              </a:rPr>
              <a:t>3% Class C </a:t>
            </a:r>
            <a:endParaRPr lang="en-US" sz="1100" dirty="0">
              <a:solidFill>
                <a:schemeClr val="tx1"/>
              </a:solidFill>
              <a:latin typeface="Segoe UI" panose="020B0502040204020203" pitchFamily="34" charset="0"/>
              <a:cs typeface="Segoe UI" panose="020B0502040204020203" pitchFamily="34" charset="0"/>
            </a:endParaRPr>
          </a:p>
          <a:p>
            <a:pPr marL="628650" lvl="1" indent="-285750">
              <a:lnSpc>
                <a:spcPct val="100000"/>
              </a:lnSpc>
              <a:buFont typeface="Courier New" panose="020B0604020202020204" pitchFamily="34" charset="0"/>
              <a:buChar char="o"/>
              <a:defRPr/>
            </a:pPr>
            <a:r>
              <a:rPr lang="en-US" sz="1100" dirty="0">
                <a:solidFill>
                  <a:schemeClr val="tx1"/>
                </a:solidFill>
                <a:latin typeface="Segoe UI"/>
                <a:ea typeface="MS PGothic"/>
                <a:cs typeface="Segoe UI"/>
              </a:rPr>
              <a:t>35% Not Classified</a:t>
            </a:r>
            <a:endParaRPr lang="en-US" sz="1100" dirty="0">
              <a:solidFill>
                <a:schemeClr val="tx1"/>
              </a:solidFill>
              <a:latin typeface="Segoe UI" panose="020B0502040204020203" pitchFamily="34" charset="0"/>
              <a:cs typeface="Segoe UI" panose="020B0502040204020203" pitchFamily="34" charset="0"/>
            </a:endParaRPr>
          </a:p>
          <a:p>
            <a:pPr marL="285750" indent="-285750">
              <a:lnSpc>
                <a:spcPct val="100000"/>
              </a:lnSpc>
              <a:buFont typeface="Arial" panose="020B0604020202020204" pitchFamily="34" charset="0"/>
              <a:buChar char="•"/>
              <a:defRPr/>
            </a:pPr>
            <a:endParaRPr lang="en-US" sz="1100" b="0" i="0" u="none" strike="noStrike" kern="1200" cap="none" spc="0" normalizeH="0" baseline="0" noProof="0" dirty="0">
              <a:ln>
                <a:noFill/>
              </a:ln>
              <a:solidFill>
                <a:prstClr val="black"/>
              </a:solidFill>
              <a:effectLst/>
              <a:highlight>
                <a:srgbClr val="FFFF00"/>
              </a:highlight>
              <a:uLnTx/>
              <a:uFillTx/>
              <a:latin typeface="Segoe UI"/>
              <a:ea typeface="MS PGothic"/>
              <a:cs typeface="Segoe UI"/>
            </a:endParaRPr>
          </a:p>
        </p:txBody>
      </p:sp>
      <p:sp>
        <p:nvSpPr>
          <p:cNvPr id="7" name="Left Brace 6">
            <a:extLst>
              <a:ext uri="{FF2B5EF4-FFF2-40B4-BE49-F238E27FC236}">
                <a16:creationId xmlns:a16="http://schemas.microsoft.com/office/drawing/2014/main" id="{49BBD0DB-8286-EF41-3472-DA09E9A78467}"/>
              </a:ext>
            </a:extLst>
          </p:cNvPr>
          <p:cNvSpPr/>
          <p:nvPr/>
        </p:nvSpPr>
        <p:spPr>
          <a:xfrm>
            <a:off x="4910238" y="1569720"/>
            <a:ext cx="877964" cy="3535680"/>
          </a:xfrm>
          <a:prstGeom prst="leftBrace">
            <a:avLst>
              <a:gd name="adj1" fmla="val 10117"/>
              <a:gd name="adj2" fmla="val 783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Placeholder 8">
            <a:extLst>
              <a:ext uri="{FF2B5EF4-FFF2-40B4-BE49-F238E27FC236}">
                <a16:creationId xmlns:a16="http://schemas.microsoft.com/office/drawing/2014/main" id="{1842DC13-95A6-704B-4CE2-0233F0E8E1CC}"/>
              </a:ext>
            </a:extLst>
          </p:cNvPr>
          <p:cNvSpPr txBox="1">
            <a:spLocks/>
          </p:cNvSpPr>
          <p:nvPr/>
        </p:nvSpPr>
        <p:spPr bwMode="auto">
          <a:xfrm>
            <a:off x="1349966" y="1213547"/>
            <a:ext cx="3941119" cy="5236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400" b="1" i="0" u="sng" strike="noStrike" kern="1200" cap="none" spc="0" normalizeH="0" baseline="0" noProof="0" dirty="0">
                <a:ln>
                  <a:noFill/>
                </a:ln>
                <a:solidFill>
                  <a:prstClr val="black"/>
                </a:solidFill>
                <a:effectLst/>
                <a:uLnTx/>
                <a:uFillTx/>
                <a:latin typeface="Segoe UI"/>
                <a:ea typeface="MS PGothic"/>
                <a:cs typeface="Segoe UI"/>
              </a:rPr>
              <a:t>Total Loan Portfolio</a:t>
            </a:r>
          </a:p>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200" b="1" i="1" u="none" strike="noStrike" kern="1200" cap="none" spc="0" normalizeH="0" baseline="0" noProof="0" dirty="0">
                <a:ln>
                  <a:noFill/>
                </a:ln>
                <a:solidFill>
                  <a:prstClr val="black"/>
                </a:solidFill>
                <a:effectLst/>
                <a:uLnTx/>
                <a:uFillTx/>
                <a:latin typeface="Segoe UI"/>
                <a:ea typeface="MS PGothic"/>
                <a:cs typeface="Segoe UI"/>
              </a:rPr>
              <a:t>(</a:t>
            </a:r>
            <a:r>
              <a:rPr lang="en-US" altLang="en-US" sz="1200" b="1" i="1" dirty="0">
                <a:solidFill>
                  <a:prstClr val="black"/>
                </a:solidFill>
                <a:latin typeface="Segoe UI"/>
                <a:ea typeface="MS PGothic"/>
                <a:cs typeface="Segoe UI"/>
              </a:rPr>
              <a:t>March</a:t>
            </a:r>
            <a:r>
              <a:rPr kumimoji="0" lang="en-US" altLang="en-US" sz="1200" b="1" i="1" u="none" strike="noStrike" kern="1200" cap="none" spc="0" normalizeH="0" baseline="0" noProof="0" dirty="0">
                <a:ln>
                  <a:noFill/>
                </a:ln>
                <a:solidFill>
                  <a:prstClr val="black"/>
                </a:solidFill>
                <a:effectLst/>
                <a:uLnTx/>
                <a:uFillTx/>
                <a:latin typeface="Segoe UI"/>
                <a:ea typeface="MS PGothic"/>
                <a:cs typeface="Segoe UI"/>
              </a:rPr>
              <a:t> </a:t>
            </a:r>
            <a:r>
              <a:rPr lang="en-US" altLang="en-US" sz="1200" b="1" i="1" dirty="0">
                <a:solidFill>
                  <a:prstClr val="black"/>
                </a:solidFill>
                <a:latin typeface="Segoe UI"/>
                <a:ea typeface="MS PGothic"/>
                <a:cs typeface="Segoe UI"/>
              </a:rPr>
              <a:t>31, 2024</a:t>
            </a:r>
            <a:r>
              <a:rPr kumimoji="0" lang="en-US" altLang="en-US" sz="1200" b="1" i="1" u="none" strike="noStrike" kern="1200" cap="none" spc="0" normalizeH="0" baseline="0" noProof="0" dirty="0">
                <a:ln>
                  <a:noFill/>
                </a:ln>
                <a:solidFill>
                  <a:prstClr val="black"/>
                </a:solidFill>
                <a:effectLst/>
                <a:uLnTx/>
                <a:uFillTx/>
                <a:latin typeface="Segoe UI"/>
                <a:ea typeface="MS PGothic"/>
                <a:cs typeface="Segoe UI"/>
              </a:rPr>
              <a:t>)</a:t>
            </a:r>
            <a:endParaRPr lang="en-US" altLang="en-US" sz="1200" b="1" i="1" u="none" strike="noStrike" kern="1200" cap="none" spc="0" normalizeH="0" baseline="0" noProof="0" dirty="0">
              <a:ln>
                <a:noFill/>
              </a:ln>
              <a:solidFill>
                <a:prstClr val="black"/>
              </a:solidFill>
              <a:effectLst/>
              <a:uLnTx/>
              <a:uFillTx/>
              <a:latin typeface="Segoe UI"/>
              <a:ea typeface="MS PGothic"/>
              <a:cs typeface="Segoe UI"/>
            </a:endParaRPr>
          </a:p>
        </p:txBody>
      </p:sp>
      <p:pic>
        <p:nvPicPr>
          <p:cNvPr id="6" name="Picture 5">
            <a:extLst>
              <a:ext uri="{FF2B5EF4-FFF2-40B4-BE49-F238E27FC236}">
                <a16:creationId xmlns:a16="http://schemas.microsoft.com/office/drawing/2014/main" id="{51D2F0A7-E1C1-133A-AC9E-6D2BEC0D4A0D}"/>
              </a:ext>
            </a:extLst>
          </p:cNvPr>
          <p:cNvPicPr>
            <a:picLocks noChangeAspect="1"/>
          </p:cNvPicPr>
          <p:nvPr/>
        </p:nvPicPr>
        <p:blipFill>
          <a:blip r:embed="rId3"/>
          <a:stretch>
            <a:fillRect/>
          </a:stretch>
        </p:blipFill>
        <p:spPr>
          <a:xfrm>
            <a:off x="129618" y="1737174"/>
            <a:ext cx="6299952" cy="3012379"/>
          </a:xfrm>
          <a:prstGeom prst="rect">
            <a:avLst/>
          </a:prstGeom>
        </p:spPr>
      </p:pic>
    </p:spTree>
    <p:extLst>
      <p:ext uri="{BB962C8B-B14F-4D97-AF65-F5344CB8AC3E}">
        <p14:creationId xmlns:p14="http://schemas.microsoft.com/office/powerpoint/2010/main" val="12706281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5A29C0-2043-7CF5-06CF-C30A52862669}"/>
              </a:ext>
            </a:extLst>
          </p:cNvPr>
          <p:cNvPicPr>
            <a:picLocks noChangeAspect="1"/>
          </p:cNvPicPr>
          <p:nvPr/>
        </p:nvPicPr>
        <p:blipFill>
          <a:blip r:embed="rId2"/>
          <a:stretch>
            <a:fillRect/>
          </a:stretch>
        </p:blipFill>
        <p:spPr>
          <a:xfrm>
            <a:off x="4832723" y="3794710"/>
            <a:ext cx="3991252" cy="2538078"/>
          </a:xfrm>
          <a:prstGeom prst="rect">
            <a:avLst/>
          </a:prstGeom>
        </p:spPr>
      </p:pic>
      <p:pic>
        <p:nvPicPr>
          <p:cNvPr id="8" name="Picture 7">
            <a:extLst>
              <a:ext uri="{FF2B5EF4-FFF2-40B4-BE49-F238E27FC236}">
                <a16:creationId xmlns:a16="http://schemas.microsoft.com/office/drawing/2014/main" id="{EC7FA44F-D7BE-B2B9-4EA9-48BC811B8202}"/>
              </a:ext>
            </a:extLst>
          </p:cNvPr>
          <p:cNvPicPr>
            <a:picLocks noChangeAspect="1"/>
          </p:cNvPicPr>
          <p:nvPr/>
        </p:nvPicPr>
        <p:blipFill>
          <a:blip r:embed="rId3"/>
          <a:stretch>
            <a:fillRect/>
          </a:stretch>
        </p:blipFill>
        <p:spPr>
          <a:xfrm>
            <a:off x="386990" y="1022708"/>
            <a:ext cx="3983646" cy="2520901"/>
          </a:xfrm>
          <a:prstGeom prst="rect">
            <a:avLst/>
          </a:prstGeom>
        </p:spPr>
      </p:pic>
      <p:pic>
        <p:nvPicPr>
          <p:cNvPr id="9" name="Picture 8">
            <a:extLst>
              <a:ext uri="{FF2B5EF4-FFF2-40B4-BE49-F238E27FC236}">
                <a16:creationId xmlns:a16="http://schemas.microsoft.com/office/drawing/2014/main" id="{C5E1FFC0-5AB4-3062-176A-D249710D8E23}"/>
              </a:ext>
            </a:extLst>
          </p:cNvPr>
          <p:cNvPicPr>
            <a:picLocks noChangeAspect="1"/>
          </p:cNvPicPr>
          <p:nvPr/>
        </p:nvPicPr>
        <p:blipFill>
          <a:blip r:embed="rId4"/>
          <a:stretch>
            <a:fillRect/>
          </a:stretch>
        </p:blipFill>
        <p:spPr>
          <a:xfrm>
            <a:off x="4808877" y="1084854"/>
            <a:ext cx="4138731" cy="2456163"/>
          </a:xfrm>
          <a:prstGeom prst="rect">
            <a:avLst/>
          </a:prstGeom>
        </p:spPr>
      </p:pic>
      <p:sp>
        <p:nvSpPr>
          <p:cNvPr id="25603" name="Text Placeholder 7"/>
          <p:cNvSpPr>
            <a:spLocks noGrp="1"/>
          </p:cNvSpPr>
          <p:nvPr>
            <p:ph type="body" sz="quarter" idx="4294967295"/>
          </p:nvPr>
        </p:nvSpPr>
        <p:spPr bwMode="auto">
          <a:xfrm>
            <a:off x="230837" y="101981"/>
            <a:ext cx="8593138"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0" defTabSz="457200" eaLnBrk="1" fontAlgn="auto" hangingPunct="1">
              <a:spcBef>
                <a:spcPct val="0"/>
              </a:spcBef>
              <a:buNone/>
            </a:pPr>
            <a:r>
              <a:rPr lang="en-US" altLang="en-US" sz="1600" b="1" dirty="0">
                <a:solidFill>
                  <a:srgbClr val="004689"/>
                </a:solidFill>
                <a:latin typeface="Segoe UI" panose="020B0502040204020203" pitchFamily="34" charset="0"/>
                <a:cs typeface="Segoe UI" panose="020B0502040204020203" pitchFamily="34" charset="0"/>
              </a:rPr>
              <a:t>THE MULTI-FAMILY PORTFOLIO HAS BEEN RECENTLY ORIGINATED AND APPRAISED, HAS A LONG-DATED MATURITY HORIZON AND IS ALSO GEOGRAPHICALLY DIVERSE</a:t>
            </a:r>
          </a:p>
        </p:txBody>
      </p:sp>
      <p:sp>
        <p:nvSpPr>
          <p:cNvPr id="25605" name="Slide Number Placeholder 3"/>
          <p:cNvSpPr>
            <a:spLocks noGrp="1"/>
          </p:cNvSpPr>
          <p:nvPr>
            <p:ph type="sldNum" sz="quarter" idx="4294967295"/>
          </p:nvPr>
        </p:nvSpPr>
        <p:spPr bwMode="auto">
          <a:xfrm>
            <a:off x="8712200" y="6427588"/>
            <a:ext cx="4318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6BF7E496-B750-4EAE-A0FD-4436921859A0}" type="slidenum">
              <a:rPr lang="en-US" altLang="en-US" sz="1200">
                <a:solidFill>
                  <a:schemeClr val="bg1"/>
                </a:solidFill>
                <a:latin typeface="Arial" panose="020B0604020202020204" pitchFamily="34" charset="0"/>
                <a:cs typeface="Arial" panose="020B0604020202020204" pitchFamily="34" charset="0"/>
              </a:rPr>
              <a:pPr algn="ctr"/>
              <a:t>7</a:t>
            </a:fld>
            <a:endParaRPr lang="en-US" altLang="en-US" sz="12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701799-306B-29C4-0F13-3C84E6EA25FB}"/>
              </a:ext>
            </a:extLst>
          </p:cNvPr>
          <p:cNvSpPr txBox="1"/>
          <p:nvPr/>
        </p:nvSpPr>
        <p:spPr>
          <a:xfrm>
            <a:off x="1393184" y="6332788"/>
            <a:ext cx="7390650" cy="353943"/>
          </a:xfrm>
          <a:prstGeom prst="rect">
            <a:avLst/>
          </a:prstGeom>
          <a:noFill/>
        </p:spPr>
        <p:txBody>
          <a:bodyPr wrap="square" lIns="91440" tIns="45720" rIns="91440" bIns="45720" rtlCol="0" anchor="t">
            <a:spAutoFit/>
          </a:bodyPr>
          <a:lstStyle>
            <a:defPPr>
              <a:defRPr lang="en-US"/>
            </a:defPPr>
            <a:lvl1pPr>
              <a:defRPr sz="1000" i="1">
                <a:solidFill>
                  <a:schemeClr val="tx1">
                    <a:lumMod val="65000"/>
                    <a:lumOff val="35000"/>
                  </a:schemeClr>
                </a:solidFill>
                <a:latin typeface="Calibri"/>
                <a:ea typeface="MS PGothic"/>
                <a:cs typeface="Calibri"/>
              </a:defRPr>
            </a:lvl1pPr>
          </a:lstStyle>
          <a:p>
            <a:pPr>
              <a:defRPr/>
            </a:pPr>
            <a:r>
              <a:rPr lang="en-US" sz="850" baseline="30000" dirty="0"/>
              <a:t>(1) </a:t>
            </a:r>
            <a:r>
              <a:rPr lang="en-US" sz="850" dirty="0"/>
              <a:t>The Corporation’s presence in the New York-Newark-Jersey City MSA extends from central New Jersey into northern New Jersey and includes one multi-family loan in New York City component of the New York MSA.</a:t>
            </a:r>
          </a:p>
        </p:txBody>
      </p:sp>
      <p:sp>
        <p:nvSpPr>
          <p:cNvPr id="13" name="Text Placeholder 8">
            <a:extLst>
              <a:ext uri="{FF2B5EF4-FFF2-40B4-BE49-F238E27FC236}">
                <a16:creationId xmlns:a16="http://schemas.microsoft.com/office/drawing/2014/main" id="{F9C43782-79BA-E5BE-9838-FDE6C4C0B8B5}"/>
              </a:ext>
            </a:extLst>
          </p:cNvPr>
          <p:cNvSpPr txBox="1">
            <a:spLocks/>
          </p:cNvSpPr>
          <p:nvPr/>
        </p:nvSpPr>
        <p:spPr bwMode="auto">
          <a:xfrm>
            <a:off x="306237" y="3580262"/>
            <a:ext cx="398364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lang="en-US" altLang="en-US" sz="1400" b="1" u="sng" dirty="0">
                <a:solidFill>
                  <a:prstClr val="black"/>
                </a:solidFill>
                <a:latin typeface="Segoe UI"/>
                <a:ea typeface="MS PGothic"/>
                <a:cs typeface="Segoe UI"/>
              </a:rPr>
              <a:t>Recently Originated and Appraised</a:t>
            </a:r>
            <a:endParaRPr kumimoji="0" lang="en-US" altLang="en-US" sz="1400" b="1" i="0" u="sng" strike="noStrike" kern="1200" cap="none" spc="0" normalizeH="0" baseline="0" noProof="0" dirty="0">
              <a:ln>
                <a:noFill/>
              </a:ln>
              <a:solidFill>
                <a:prstClr val="black"/>
              </a:solidFill>
              <a:effectLst/>
              <a:uLnTx/>
              <a:uFillTx/>
              <a:latin typeface="Segoe UI"/>
              <a:ea typeface="MS PGothic"/>
              <a:cs typeface="Segoe UI"/>
            </a:endParaRPr>
          </a:p>
        </p:txBody>
      </p:sp>
      <p:sp>
        <p:nvSpPr>
          <p:cNvPr id="15" name="Text Placeholder 8">
            <a:extLst>
              <a:ext uri="{FF2B5EF4-FFF2-40B4-BE49-F238E27FC236}">
                <a16:creationId xmlns:a16="http://schemas.microsoft.com/office/drawing/2014/main" id="{D1E2A113-AA2F-68A4-56B8-9AE39082CAF3}"/>
              </a:ext>
            </a:extLst>
          </p:cNvPr>
          <p:cNvSpPr txBox="1">
            <a:spLocks/>
          </p:cNvSpPr>
          <p:nvPr/>
        </p:nvSpPr>
        <p:spPr bwMode="auto">
          <a:xfrm>
            <a:off x="4906812" y="3579015"/>
            <a:ext cx="404079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40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Maturing Over Time</a:t>
            </a:r>
            <a:endParaRPr kumimoji="0" lang="en-US" altLang="en-US" sz="1400" b="1" i="0"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16" name="Text Placeholder 8">
            <a:extLst>
              <a:ext uri="{FF2B5EF4-FFF2-40B4-BE49-F238E27FC236}">
                <a16:creationId xmlns:a16="http://schemas.microsoft.com/office/drawing/2014/main" id="{41969E93-2B2D-37C3-3A65-3936BDBC19A3}"/>
              </a:ext>
            </a:extLst>
          </p:cNvPr>
          <p:cNvSpPr txBox="1">
            <a:spLocks/>
          </p:cNvSpPr>
          <p:nvPr/>
        </p:nvSpPr>
        <p:spPr bwMode="auto">
          <a:xfrm>
            <a:off x="391962" y="823363"/>
            <a:ext cx="398364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lang="en-US" altLang="en-US" sz="1400" b="1" u="sng" dirty="0">
                <a:solidFill>
                  <a:prstClr val="black"/>
                </a:solidFill>
              </a:rPr>
              <a:t>Diversified by Size</a:t>
            </a:r>
            <a:endParaRPr kumimoji="0" lang="en-US" altLang="en-US" sz="140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17" name="Text Placeholder 8">
            <a:extLst>
              <a:ext uri="{FF2B5EF4-FFF2-40B4-BE49-F238E27FC236}">
                <a16:creationId xmlns:a16="http://schemas.microsoft.com/office/drawing/2014/main" id="{097526E6-AD56-B3B0-84FC-2BC7D6386C9D}"/>
              </a:ext>
            </a:extLst>
          </p:cNvPr>
          <p:cNvSpPr txBox="1">
            <a:spLocks/>
          </p:cNvSpPr>
          <p:nvPr/>
        </p:nvSpPr>
        <p:spPr bwMode="auto">
          <a:xfrm>
            <a:off x="4878237" y="823363"/>
            <a:ext cx="3983646"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40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Diversified by Geographical MSA</a:t>
            </a:r>
            <a:endParaRPr kumimoji="0" 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0" marR="0" lvl="0" indent="0" algn="l" defTabSz="914400" rtl="0" eaLnBrk="0" fontAlgn="base" latinLnBrk="0" hangingPunct="0">
              <a:lnSpc>
                <a:spcPct val="150000"/>
              </a:lnSpc>
              <a:spcBef>
                <a:spcPts val="750"/>
              </a:spcBef>
              <a:spcAft>
                <a:spcPct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sp>
        <p:nvSpPr>
          <p:cNvPr id="20" name="Rectangle 19">
            <a:extLst>
              <a:ext uri="{FF2B5EF4-FFF2-40B4-BE49-F238E27FC236}">
                <a16:creationId xmlns:a16="http://schemas.microsoft.com/office/drawing/2014/main" id="{6935B155-033C-6098-F210-DEDA6486D6A4}"/>
              </a:ext>
            </a:extLst>
          </p:cNvPr>
          <p:cNvSpPr/>
          <p:nvPr/>
        </p:nvSpPr>
        <p:spPr>
          <a:xfrm>
            <a:off x="6588774" y="3049361"/>
            <a:ext cx="461394" cy="218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u="none" strike="noStrike" kern="1200" cap="none" spc="0" normalizeH="0" baseline="3000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mn-cs"/>
              </a:rPr>
              <a:t>(1)</a:t>
            </a:r>
            <a:endParaRPr kumimoji="0" lang="en-US" sz="1200" b="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C8F8FFA-0600-967C-67FD-BDF5352B42AA}"/>
              </a:ext>
            </a:extLst>
          </p:cNvPr>
          <p:cNvPicPr>
            <a:picLocks noChangeAspect="1"/>
          </p:cNvPicPr>
          <p:nvPr/>
        </p:nvPicPr>
        <p:blipFill>
          <a:blip r:embed="rId5"/>
          <a:stretch>
            <a:fillRect/>
          </a:stretch>
        </p:blipFill>
        <p:spPr>
          <a:xfrm>
            <a:off x="196392" y="3842174"/>
            <a:ext cx="4017924" cy="2492500"/>
          </a:xfrm>
          <a:prstGeom prst="rect">
            <a:avLst/>
          </a:prstGeom>
        </p:spPr>
      </p:pic>
    </p:spTree>
    <p:extLst>
      <p:ext uri="{BB962C8B-B14F-4D97-AF65-F5344CB8AC3E}">
        <p14:creationId xmlns:p14="http://schemas.microsoft.com/office/powerpoint/2010/main" val="3697821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41018" y="6397625"/>
            <a:ext cx="7166102" cy="353943"/>
          </a:xfrm>
          <a:prstGeom prst="rect">
            <a:avLst/>
          </a:prstGeom>
          <a:noFill/>
        </p:spPr>
        <p:txBody>
          <a:bodyPr wrap="square" lIns="91440" tIns="45720" rIns="91440" bIns="45720" rtlCol="0" anchor="t">
            <a:spAutoFit/>
          </a:bodyPr>
          <a:lstStyle/>
          <a:p>
            <a:r>
              <a:rPr sz="850" i="1" baseline="30000" dirty="0">
                <a:solidFill>
                  <a:schemeClr val="tx1">
                    <a:lumMod val="65000"/>
                    <a:lumOff val="35000"/>
                  </a:schemeClr>
                </a:solidFill>
                <a:latin typeface="Calibri"/>
                <a:ea typeface="MS PGothic"/>
                <a:cs typeface="Calibri"/>
              </a:rPr>
              <a:t>(1) </a:t>
            </a:r>
            <a:r>
              <a:rPr sz="850" i="1" dirty="0">
                <a:solidFill>
                  <a:schemeClr val="tx1">
                    <a:lumMod val="65000"/>
                    <a:lumOff val="35000"/>
                  </a:schemeClr>
                </a:solidFill>
                <a:latin typeface="Calibri"/>
                <a:ea typeface="MS PGothic"/>
                <a:cs typeface="Calibri"/>
              </a:rPr>
              <a:t>Non-GAAP financial measure.  Please refer to the calculation and management’s reason for using this measure on the slide titled “Non-GAAP   </a:t>
            </a:r>
          </a:p>
          <a:p>
            <a:r>
              <a:rPr sz="850" i="1" dirty="0">
                <a:solidFill>
                  <a:schemeClr val="tx1">
                    <a:lumMod val="65000"/>
                    <a:lumOff val="35000"/>
                  </a:schemeClr>
                </a:solidFill>
                <a:latin typeface="Calibri"/>
                <a:ea typeface="MS PGothic"/>
                <a:cs typeface="Calibri"/>
              </a:rPr>
              <a:t>    Reconciliation” at the end of this presentation.</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67A8F54E-F00F-4D13-B24B-F506B48ADDB1}" type="slidenum">
              <a:rPr sz="1200">
                <a:solidFill>
                  <a:srgbClr val="FFFFFF"/>
                </a:solidFill>
                <a:latin typeface="Arial"/>
                <a:ea typeface="Arial"/>
              </a:rPr>
              <a:t>8</a:t>
            </a:fld>
            <a:endParaRPr sz="1200" dirty="0">
              <a:solidFill>
                <a:srgbClr val="FFFFFF"/>
              </a:solidFill>
              <a:latin typeface="Arial"/>
              <a:ea typeface="Arial"/>
            </a:endParaRPr>
          </a:p>
        </p:txBody>
      </p:sp>
      <p:graphicFrame>
        <p:nvGraphicFramePr>
          <p:cNvPr id="4" name="New Table"/>
          <p:cNvGraphicFramePr>
            <a:graphicFrameLocks noGrp="1"/>
          </p:cNvGraphicFramePr>
          <p:nvPr>
            <p:extLst>
              <p:ext uri="{D42A27DB-BD31-4B8C-83A1-F6EECF244321}">
                <p14:modId xmlns:p14="http://schemas.microsoft.com/office/powerpoint/2010/main" val="4258149536"/>
              </p:ext>
            </p:extLst>
          </p:nvPr>
        </p:nvGraphicFramePr>
        <p:xfrm>
          <a:off x="766826" y="696849"/>
          <a:ext cx="7610475" cy="5076825"/>
        </p:xfrm>
        <a:graphic>
          <a:graphicData uri="http://schemas.openxmlformats.org/drawingml/2006/table">
            <a:tbl>
              <a:tblPr>
                <a:tableStyleId>{5C22544A-7EE6-4342-B048-85BDC9FD1C3A}</a:tableStyleId>
              </a:tblPr>
              <a:tblGrid>
                <a:gridCol w="2943225">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209550">
                <a:tc>
                  <a:txBody>
                    <a:bodyPr/>
                    <a:lstStyle/>
                    <a:p>
                      <a:endParaRPr sz="100"/>
                    </a:p>
                  </a:txBody>
                  <a:tcPr marL="0" marR="0" marT="0" marB="0" anchor="b">
                    <a:lnL w="0"/>
                    <a:lnR w="0"/>
                    <a:lnT w="0"/>
                    <a:lnB w="12700" cmpd="sng">
                      <a:solidFill>
                        <a:srgbClr val="000000"/>
                      </a:solidFill>
                      <a:prstDash val="solid"/>
                    </a:lnB>
                    <a:solidFill>
                      <a:srgbClr val="FFFFFF"/>
                    </a:solidFill>
                  </a:tcPr>
                </a:tc>
                <a:tc>
                  <a:txBody>
                    <a:bodyPr/>
                    <a:lstStyle/>
                    <a:p>
                      <a:pPr marR="304800" algn="r">
                        <a:lnSpc>
                          <a:spcPct val="99600"/>
                        </a:lnSpc>
                      </a:pPr>
                      <a:r>
                        <a:rPr sz="1000" b="1" u="sng">
                          <a:solidFill>
                            <a:srgbClr val="000000"/>
                          </a:solidFill>
                          <a:latin typeface="Arial"/>
                          <a:ea typeface="Arial"/>
                        </a:rPr>
                        <a:t>1Q24</a:t>
                      </a:r>
                    </a:p>
                  </a:txBody>
                  <a:tcPr marL="0" marR="9144" marT="0" marB="18288" anchor="b">
                    <a:lnL w="0"/>
                    <a:lnR w="0"/>
                    <a:lnT w="0"/>
                    <a:lnB w="12700" cmpd="sng">
                      <a:solidFill>
                        <a:srgbClr val="000000"/>
                      </a:solidFill>
                      <a:prstDash val="solid"/>
                    </a:lnB>
                    <a:solidFill>
                      <a:srgbClr val="FFFFFF"/>
                    </a:solidFill>
                  </a:tcPr>
                </a:tc>
                <a:tc>
                  <a:txBody>
                    <a:bodyPr/>
                    <a:lstStyle/>
                    <a:p>
                      <a:pPr marR="304800" algn="r">
                        <a:lnSpc>
                          <a:spcPct val="99600"/>
                        </a:lnSpc>
                      </a:pPr>
                      <a:r>
                        <a:rPr sz="1000" b="1" u="sng">
                          <a:solidFill>
                            <a:srgbClr val="000000"/>
                          </a:solidFill>
                          <a:latin typeface="Arial"/>
                          <a:ea typeface="Arial"/>
                        </a:rPr>
                        <a:t>4Q23</a:t>
                      </a:r>
                    </a:p>
                  </a:txBody>
                  <a:tcPr marL="0" marR="9144" marT="0" marB="18288" anchor="b">
                    <a:lnL w="0"/>
                    <a:lnR w="0"/>
                    <a:lnT w="0"/>
                    <a:lnB w="12700" cmpd="sng">
                      <a:solidFill>
                        <a:srgbClr val="000000"/>
                      </a:solidFill>
                      <a:prstDash val="solid"/>
                    </a:lnB>
                    <a:solidFill>
                      <a:srgbClr val="FFFFFF"/>
                    </a:solidFill>
                  </a:tcPr>
                </a:tc>
                <a:tc>
                  <a:txBody>
                    <a:bodyPr/>
                    <a:lstStyle/>
                    <a:p>
                      <a:pPr marR="304800" algn="r">
                        <a:lnSpc>
                          <a:spcPct val="99600"/>
                        </a:lnSpc>
                      </a:pPr>
                      <a:r>
                        <a:rPr sz="1000" b="1" u="sng">
                          <a:solidFill>
                            <a:srgbClr val="000000"/>
                          </a:solidFill>
                          <a:latin typeface="Arial"/>
                          <a:ea typeface="Arial"/>
                        </a:rPr>
                        <a:t>1Q23</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12700" cmpd="sng">
                      <a:solidFill>
                        <a:srgbClr val="000000"/>
                      </a:solidFill>
                      <a:prstDash val="solid"/>
                    </a:lnT>
                    <a:lnB w="0"/>
                    <a:solidFill>
                      <a:srgbClr val="FFFFFF"/>
                    </a:solidFill>
                  </a:tcPr>
                </a:tc>
                <a:tc gridSpan="3">
                  <a:txBody>
                    <a:bodyPr/>
                    <a:lstStyle/>
                    <a:p>
                      <a:pPr algn="ctr">
                        <a:lnSpc>
                          <a:spcPct val="99600"/>
                        </a:lnSpc>
                      </a:pPr>
                      <a:r>
                        <a:rPr sz="1000">
                          <a:solidFill>
                            <a:srgbClr val="000000"/>
                          </a:solidFill>
                          <a:latin typeface="Arial"/>
                          <a:ea typeface="Arial"/>
                        </a:rPr>
                        <a:t>(dollars in thousands, except per-share data)</a:t>
                      </a:r>
                    </a:p>
                  </a:txBody>
                  <a:tcPr marL="27432" marR="9144" marT="0" marB="18288" anchor="b">
                    <a:lnL w="0"/>
                    <a:lnR w="0"/>
                    <a:lnT w="12700" cmpd="sng">
                      <a:solidFill>
                        <a:srgbClr val="000000"/>
                      </a:solidFill>
                      <a:prstDash val="solid"/>
                    </a:lnT>
                    <a:lnB w="0"/>
                    <a:solidFill>
                      <a:srgbClr val="FFFFFF"/>
                    </a:solid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extLst>
                  <a:ext uri="{0D108BD9-81ED-4DB2-BD59-A6C34878D82A}">
                    <a16:rowId xmlns:a16="http://schemas.microsoft.com/office/drawing/2014/main" val="10001"/>
                  </a:ext>
                </a:extLst>
              </a:tr>
              <a:tr h="257175">
                <a:tc>
                  <a:txBody>
                    <a:bodyPr/>
                    <a:lstStyle/>
                    <a:p>
                      <a:pPr algn="l">
                        <a:lnSpc>
                          <a:spcPct val="99600"/>
                        </a:lnSpc>
                      </a:pPr>
                      <a:r>
                        <a:rPr sz="1000" b="1">
                          <a:solidFill>
                            <a:srgbClr val="000000"/>
                          </a:solidFill>
                          <a:latin typeface="Arial"/>
                          <a:ea typeface="Arial"/>
                        </a:rPr>
                        <a:t>Net interest income</a:t>
                      </a:r>
                    </a:p>
                  </a:txBody>
                  <a:tcPr marL="27432" marR="27432" marT="0" marB="18288" anchor="b">
                    <a:lnL w="0"/>
                    <a:lnR w="0"/>
                    <a:lnT w="0"/>
                    <a:lnB w="0"/>
                    <a:solidFill>
                      <a:srgbClr val="FFFFFF"/>
                    </a:solidFill>
                  </a:tcPr>
                </a:tc>
                <a:tc>
                  <a:txBody>
                    <a:bodyPr/>
                    <a:lstStyle/>
                    <a:p>
                      <a:pPr algn="r">
                        <a:lnSpc>
                          <a:spcPct val="99600"/>
                        </a:lnSpc>
                        <a:tabLst>
                          <a:tab pos="835406" algn="l"/>
                          <a:tab pos="1519174" algn="l"/>
                        </a:tabLst>
                      </a:pPr>
                      <a:r>
                        <a:rPr sz="1000" b="1">
                          <a:solidFill>
                            <a:srgbClr val="000000"/>
                          </a:solidFill>
                          <a:latin typeface="Arial"/>
                          <a:ea typeface="Arial"/>
                        </a:rPr>
                        <a:t>	$206,937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$212,006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$215,587	</a:t>
                      </a:r>
                    </a:p>
                  </a:txBody>
                  <a:tcPr marL="0" marR="9144" marT="0" marB="18288" anchor="b">
                    <a:lnL w="0"/>
                    <a:lnR w="0"/>
                    <a:lnT w="0"/>
                    <a:lnB w="0"/>
                    <a:solidFill>
                      <a:srgbClr val="FFFFFF"/>
                    </a:solid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Arial"/>
                          <a:ea typeface="Arial"/>
                        </a:rPr>
                        <a:t>Provision for credit losses</a:t>
                      </a:r>
                    </a:p>
                  </a:txBody>
                  <a:tcPr marL="27432" marR="27432" marT="0" marB="18288" anchor="b">
                    <a:lnL w="0"/>
                    <a:lnR w="0"/>
                    <a:lnT w="0"/>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10,925	</a:t>
                      </a:r>
                    </a:p>
                  </a:txBody>
                  <a:tcPr marL="0" marR="9144" marT="0" marB="18288" anchor="b">
                    <a:lnL w="0"/>
                    <a:lnR w="0"/>
                    <a:lnT w="0"/>
                    <a:lnB w="0"/>
                    <a:solidFill>
                      <a:srgbClr val="FFFFFF"/>
                    </a:solidFill>
                  </a:tcPr>
                </a:tc>
                <a:tc>
                  <a:txBody>
                    <a:bodyPr/>
                    <a:lstStyle/>
                    <a:p>
                      <a:pPr algn="r">
                        <a:lnSpc>
                          <a:spcPct val="99600"/>
                        </a:lnSpc>
                        <a:tabLst>
                          <a:tab pos="1037717" algn="l"/>
                          <a:tab pos="1509649" algn="l"/>
                        </a:tabLst>
                      </a:pPr>
                      <a:r>
                        <a:rPr sz="1000">
                          <a:solidFill>
                            <a:srgbClr val="000000"/>
                          </a:solidFill>
                          <a:latin typeface="Arial"/>
                          <a:ea typeface="Arial"/>
                        </a:rPr>
                        <a:t>	9,808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24,544	</a:t>
                      </a:r>
                    </a:p>
                  </a:txBody>
                  <a:tcPr marL="0" marR="9144" marT="0" marB="18288" anchor="b">
                    <a:lnL w="0"/>
                    <a:lnR w="0"/>
                    <a:lnT w="0"/>
                    <a:lnB w="0"/>
                    <a:solidFill>
                      <a:srgbClr val="FFFFFF"/>
                    </a:solidFill>
                  </a:tcPr>
                </a:tc>
                <a:extLst>
                  <a:ext uri="{0D108BD9-81ED-4DB2-BD59-A6C34878D82A}">
                    <a16:rowId xmlns:a16="http://schemas.microsoft.com/office/drawing/2014/main" val="10003"/>
                  </a:ext>
                </a:extLst>
              </a:tr>
              <a:tr h="247650">
                <a:tc>
                  <a:txBody>
                    <a:bodyPr/>
                    <a:lstStyle/>
                    <a:p>
                      <a:pPr algn="l">
                        <a:lnSpc>
                          <a:spcPct val="99600"/>
                        </a:lnSpc>
                      </a:pPr>
                      <a:r>
                        <a:rPr sz="1000" b="1">
                          <a:solidFill>
                            <a:srgbClr val="000000"/>
                          </a:solidFill>
                          <a:latin typeface="Arial"/>
                          <a:ea typeface="Arial"/>
                        </a:rPr>
                        <a:t>Non-interest income</a:t>
                      </a:r>
                    </a:p>
                  </a:txBody>
                  <a:tcPr marL="27432" marR="27432" marT="0" marB="18288" anchor="b">
                    <a:lnL w="0"/>
                    <a:lnR w="0"/>
                    <a:lnT w="0"/>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57,140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60,130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51,730	</a:t>
                      </a:r>
                    </a:p>
                  </a:txBody>
                  <a:tcPr marL="0" marR="9144" marT="0" marB="18288" anchor="b">
                    <a:lnL w="0"/>
                    <a:lnR w="0"/>
                    <a:lnT w="0"/>
                    <a:lnB w="0"/>
                    <a:solidFill>
                      <a:srgbClr val="FFFFFF"/>
                    </a:solidFill>
                  </a:tcPr>
                </a:tc>
                <a:extLst>
                  <a:ext uri="{0D108BD9-81ED-4DB2-BD59-A6C34878D82A}">
                    <a16:rowId xmlns:a16="http://schemas.microsoft.com/office/drawing/2014/main" val="10004"/>
                  </a:ext>
                </a:extLst>
              </a:tr>
              <a:tr h="257175">
                <a:tc>
                  <a:txBody>
                    <a:bodyPr/>
                    <a:lstStyle/>
                    <a:p>
                      <a:pPr algn="l">
                        <a:lnSpc>
                          <a:spcPct val="99600"/>
                        </a:lnSpc>
                      </a:pPr>
                      <a:r>
                        <a:rPr sz="1000" b="1">
                          <a:solidFill>
                            <a:srgbClr val="000000"/>
                          </a:solidFill>
                          <a:latin typeface="Arial"/>
                          <a:ea typeface="Arial"/>
                        </a:rPr>
                        <a:t>Securities gains (losses)</a:t>
                      </a:r>
                    </a:p>
                  </a:txBody>
                  <a:tcPr marL="27432" marR="27432" marT="0" marB="18288" anchor="b">
                    <a:lnL w="0"/>
                    <a:lnR w="0"/>
                    <a:lnT w="0"/>
                    <a:lnB w="0"/>
                    <a:solidFill>
                      <a:srgbClr val="FFFFFF"/>
                    </a:solidFill>
                  </a:tcPr>
                </a:tc>
                <a:tc>
                  <a:txBody>
                    <a:bodyPr/>
                    <a:lstStyle/>
                    <a:p>
                      <a:pPr algn="r">
                        <a:lnSpc>
                          <a:spcPct val="99600"/>
                        </a:lnSpc>
                        <a:tabLst>
                          <a:tab pos="1237869" algn="l"/>
                          <a:tab pos="1519174" algn="l"/>
                        </a:tabLst>
                      </a:pPr>
                      <a:r>
                        <a:rPr sz="1000" b="1">
                          <a:solidFill>
                            <a:srgbClr val="000000"/>
                          </a:solidFill>
                          <a:latin typeface="Arial"/>
                          <a:ea typeface="Arial"/>
                        </a:rPr>
                        <a:t>	—	</a:t>
                      </a:r>
                    </a:p>
                  </a:txBody>
                  <a:tcPr marL="0" marR="9144" marT="0" marB="18288" anchor="b">
                    <a:lnL w="0"/>
                    <a:lnR w="0"/>
                    <a:lnT w="0"/>
                    <a:lnB w="0"/>
                    <a:solidFill>
                      <a:srgbClr val="FFFFFF"/>
                    </a:solidFill>
                  </a:tcPr>
                </a:tc>
                <a:tc>
                  <a:txBody>
                    <a:bodyPr/>
                    <a:lstStyle/>
                    <a:p>
                      <a:pPr algn="r">
                        <a:lnSpc>
                          <a:spcPct val="99600"/>
                        </a:lnSpc>
                        <a:tabLst>
                          <a:tab pos="1094867" algn="l"/>
                          <a:tab pos="1509649" algn="l"/>
                        </a:tabLst>
                      </a:pPr>
                      <a:r>
                        <a:rPr sz="1000">
                          <a:solidFill>
                            <a:srgbClr val="000000"/>
                          </a:solidFill>
                          <a:latin typeface="Arial"/>
                          <a:ea typeface="Arial"/>
                        </a:rPr>
                        <a:t>	(752)	</a:t>
                      </a:r>
                    </a:p>
                  </a:txBody>
                  <a:tcPr marL="0" marR="9144" marT="0" marB="18288" anchor="b">
                    <a:lnL w="0"/>
                    <a:lnR w="0"/>
                    <a:lnT w="0"/>
                    <a:lnB w="0"/>
                    <a:solidFill>
                      <a:srgbClr val="FFFFFF"/>
                    </a:solidFill>
                  </a:tcPr>
                </a:tc>
                <a:tc>
                  <a:txBody>
                    <a:bodyPr/>
                    <a:lstStyle/>
                    <a:p>
                      <a:pPr algn="r">
                        <a:lnSpc>
                          <a:spcPct val="99600"/>
                        </a:lnSpc>
                        <a:tabLst>
                          <a:tab pos="1214120" algn="l"/>
                          <a:tab pos="1509649" algn="l"/>
                        </a:tabLst>
                      </a:pPr>
                      <a:r>
                        <a:rPr sz="1000">
                          <a:solidFill>
                            <a:srgbClr val="000000"/>
                          </a:solidFill>
                          <a:latin typeface="Arial"/>
                          <a:ea typeface="Arial"/>
                        </a:rPr>
                        <a:t>	23	</a:t>
                      </a:r>
                    </a:p>
                  </a:txBody>
                  <a:tcPr marL="0" marR="9144" marT="0" marB="18288" anchor="b">
                    <a:lnL w="0"/>
                    <a:lnR w="0"/>
                    <a:lnT w="0"/>
                    <a:lnB w="0"/>
                    <a:solidFill>
                      <a:srgbClr val="FFFFFF"/>
                    </a:solidFill>
                  </a:tcPr>
                </a:tc>
                <a:extLst>
                  <a:ext uri="{0D108BD9-81ED-4DB2-BD59-A6C34878D82A}">
                    <a16:rowId xmlns:a16="http://schemas.microsoft.com/office/drawing/2014/main" val="10005"/>
                  </a:ext>
                </a:extLst>
              </a:tr>
              <a:tr h="257175">
                <a:tc>
                  <a:txBody>
                    <a:bodyPr/>
                    <a:lstStyle/>
                    <a:p>
                      <a:pPr algn="l">
                        <a:lnSpc>
                          <a:spcPct val="99600"/>
                        </a:lnSpc>
                      </a:pPr>
                      <a:r>
                        <a:rPr sz="1000" b="1">
                          <a:solidFill>
                            <a:srgbClr val="000000"/>
                          </a:solidFill>
                          <a:latin typeface="Arial"/>
                          <a:ea typeface="Arial"/>
                        </a:rPr>
                        <a:t>Non-interest expense</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177,600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180,552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159,616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6"/>
                  </a:ext>
                </a:extLst>
              </a:tr>
              <a:tr h="257175">
                <a:tc>
                  <a:txBody>
                    <a:bodyPr/>
                    <a:lstStyle/>
                    <a:p>
                      <a:pPr algn="l">
                        <a:lnSpc>
                          <a:spcPct val="99600"/>
                        </a:lnSpc>
                      </a:pPr>
                      <a:r>
                        <a:rPr sz="1000" b="1">
                          <a:solidFill>
                            <a:srgbClr val="000000"/>
                          </a:solidFill>
                          <a:latin typeface="Arial"/>
                          <a:ea typeface="Arial"/>
                        </a:rPr>
                        <a:t>Income before income taxes</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75,552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81,024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83,180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7"/>
                  </a:ext>
                </a:extLst>
              </a:tr>
              <a:tr h="257175">
                <a:tc>
                  <a:txBody>
                    <a:bodyPr/>
                    <a:lstStyle/>
                    <a:p>
                      <a:pPr algn="l">
                        <a:lnSpc>
                          <a:spcPct val="99600"/>
                        </a:lnSpc>
                      </a:pPr>
                      <a:r>
                        <a:rPr sz="1000" b="1">
                          <a:solidFill>
                            <a:srgbClr val="000000"/>
                          </a:solidFill>
                          <a:latin typeface="Arial"/>
                          <a:ea typeface="Arial"/>
                        </a:rPr>
                        <a:t>Income taxes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13,611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16,761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14,866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8"/>
                  </a:ext>
                </a:extLst>
              </a:tr>
              <a:tr h="257175">
                <a:tc>
                  <a:txBody>
                    <a:bodyPr/>
                    <a:lstStyle/>
                    <a:p>
                      <a:pPr algn="l">
                        <a:lnSpc>
                          <a:spcPct val="99600"/>
                        </a:lnSpc>
                      </a:pPr>
                      <a:r>
                        <a:rPr sz="1000" b="1">
                          <a:solidFill>
                            <a:srgbClr val="000000"/>
                          </a:solidFill>
                          <a:latin typeface="Arial"/>
                          <a:ea typeface="Arial"/>
                        </a:rPr>
                        <a:t>Net income</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61,941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64,263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68,314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9"/>
                  </a:ext>
                </a:extLst>
              </a:tr>
              <a:tr h="257175">
                <a:tc>
                  <a:txBody>
                    <a:bodyPr/>
                    <a:lstStyle/>
                    <a:p>
                      <a:pPr algn="l">
                        <a:lnSpc>
                          <a:spcPct val="99600"/>
                        </a:lnSpc>
                      </a:pPr>
                      <a:r>
                        <a:rPr sz="1000" b="1">
                          <a:solidFill>
                            <a:srgbClr val="000000"/>
                          </a:solidFill>
                          <a:latin typeface="Arial"/>
                          <a:ea typeface="Arial"/>
                        </a:rPr>
                        <a:t>Preferred stock dividends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98601" algn="l"/>
                          <a:tab pos="1519174" algn="l"/>
                        </a:tabLst>
                      </a:pPr>
                      <a:r>
                        <a:rPr sz="1000" b="1">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0"/>
                  </a:ext>
                </a:extLst>
              </a:tr>
              <a:tr h="257175">
                <a:tc>
                  <a:txBody>
                    <a:bodyPr/>
                    <a:lstStyle/>
                    <a:p>
                      <a:pPr algn="l">
                        <a:lnSpc>
                          <a:spcPct val="99600"/>
                        </a:lnSpc>
                      </a:pPr>
                      <a:r>
                        <a:rPr sz="1000" b="1">
                          <a:solidFill>
                            <a:srgbClr val="000000"/>
                          </a:solidFill>
                          <a:latin typeface="Arial"/>
                          <a:ea typeface="Arial"/>
                        </a:rPr>
                        <a:t>Net income available to common shareholders</a:t>
                      </a:r>
                    </a:p>
                  </a:txBody>
                  <a:tcPr marL="27432" marR="27432" marT="0" marB="18288" anchor="b">
                    <a:lnL w="0"/>
                    <a:lnR w="0"/>
                    <a:lnT w="12700" cmpd="sng">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$59,379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$61,701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$65,752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1"/>
                  </a:ext>
                </a:extLst>
              </a:tr>
              <a:tr h="409575">
                <a:tc>
                  <a:txBody>
                    <a:bodyPr/>
                    <a:lstStyle/>
                    <a:p>
                      <a:pPr algn="l">
                        <a:lnSpc>
                          <a:spcPct val="99600"/>
                        </a:lnSpc>
                      </a:pPr>
                      <a:r>
                        <a:rPr sz="1000" b="1">
                          <a:solidFill>
                            <a:srgbClr val="000000"/>
                          </a:solidFill>
                          <a:latin typeface="Arial"/>
                          <a:ea typeface="Arial"/>
                        </a:rPr>
                        <a:t>Net income available to common shareholders, per share (diluted)</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$0.36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$0.37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$0.39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2"/>
                  </a:ext>
                </a:extLst>
              </a:tr>
              <a:tr h="390525">
                <a:tc>
                  <a:txBody>
                    <a:bodyPr/>
                    <a:lstStyle/>
                    <a:p>
                      <a:pPr algn="l" defTabSz="457200">
                        <a:lnSpc>
                          <a:spcPct val="100000"/>
                        </a:lnSpc>
                        <a:spcBef>
                          <a:spcPct val="0"/>
                        </a:spcBef>
                        <a:spcAft>
                          <a:spcPct val="0"/>
                        </a:spcAft>
                      </a:pPr>
                      <a:r>
                        <a:rPr sz="1000" b="1" dirty="0">
                          <a:solidFill>
                            <a:srgbClr val="000000"/>
                          </a:solidFill>
                          <a:latin typeface="Arial"/>
                          <a:ea typeface="Arial"/>
                        </a:rPr>
                        <a:t>Operating net income available to common shareholders, per share (diluted)</a:t>
                      </a:r>
                      <a:r>
                        <a:rPr sz="1000" b="1" baseline="30000" dirty="0">
                          <a:solidFill>
                            <a:srgbClr val="000000"/>
                          </a:solidFill>
                          <a:latin typeface="Arial"/>
                          <a:ea typeface="Arial"/>
                        </a:rPr>
                        <a:t>(1)</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$0.40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$0.42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$0.39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257175">
                <a:tc>
                  <a:txBody>
                    <a:bodyPr/>
                    <a:lstStyle/>
                    <a:p>
                      <a:pPr algn="l">
                        <a:lnSpc>
                          <a:spcPct val="99600"/>
                        </a:lnSpc>
                      </a:pPr>
                      <a:r>
                        <a:rPr sz="1000" b="1">
                          <a:solidFill>
                            <a:srgbClr val="000000"/>
                          </a:solidFill>
                          <a:latin typeface="Arial"/>
                          <a:ea typeface="Arial"/>
                        </a:rPr>
                        <a:t>ROAA</a:t>
                      </a:r>
                    </a:p>
                  </a:txBody>
                  <a:tcPr marL="27432" marR="27432" marT="0" marB="18288" anchor="b">
                    <a:lnL w="0"/>
                    <a:lnR w="0"/>
                    <a:lnT w="38100" cmpd="dbl">
                      <a:solidFill>
                        <a:srgbClr val="000000"/>
                      </a:solidFill>
                      <a:prstDash val="solid"/>
                    </a:lnT>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0.91%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0.93%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1.03%	</a:t>
                      </a:r>
                    </a:p>
                  </a:txBody>
                  <a:tcPr marL="0" marR="9144" marT="0" marB="18288" anchor="b">
                    <a:lnL w="0"/>
                    <a:lnR w="0"/>
                    <a:lnT w="38100" cmpd="dbl">
                      <a:solidFill>
                        <a:srgbClr val="000000"/>
                      </a:solidFill>
                      <a:prstDash val="solid"/>
                    </a:lnT>
                    <a:lnB w="0"/>
                    <a:noFill/>
                  </a:tcPr>
                </a:tc>
                <a:extLst>
                  <a:ext uri="{0D108BD9-81ED-4DB2-BD59-A6C34878D82A}">
                    <a16:rowId xmlns:a16="http://schemas.microsoft.com/office/drawing/2014/main" val="10014"/>
                  </a:ext>
                </a:extLst>
              </a:tr>
              <a:tr h="257175">
                <a:tc>
                  <a:txBody>
                    <a:bodyPr/>
                    <a:lstStyle/>
                    <a:p>
                      <a:pPr algn="l" defTabSz="457200">
                        <a:lnSpc>
                          <a:spcPct val="100000"/>
                        </a:lnSpc>
                        <a:spcBef>
                          <a:spcPct val="0"/>
                        </a:spcBef>
                        <a:spcAft>
                          <a:spcPct val="0"/>
                        </a:spcAft>
                      </a:pPr>
                      <a:r>
                        <a:rPr sz="1000" b="1">
                          <a:solidFill>
                            <a:srgbClr val="000000"/>
                          </a:solidFill>
                          <a:latin typeface="Arial"/>
                          <a:ea typeface="Arial"/>
                        </a:rPr>
                        <a:t>Operating ROAA</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1.00%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1.03%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1.04%	</a:t>
                      </a:r>
                    </a:p>
                  </a:txBody>
                  <a:tcPr marL="0" marR="9144" marT="0" marB="18288" anchor="b">
                    <a:lnL w="0"/>
                    <a:lnR w="0"/>
                    <a:lnT w="0"/>
                    <a:lnB w="0"/>
                    <a:noFill/>
                  </a:tcPr>
                </a:tc>
                <a:extLst>
                  <a:ext uri="{0D108BD9-81ED-4DB2-BD59-A6C34878D82A}">
                    <a16:rowId xmlns:a16="http://schemas.microsoft.com/office/drawing/2014/main" val="10015"/>
                  </a:ext>
                </a:extLst>
              </a:tr>
              <a:tr h="257175">
                <a:tc>
                  <a:txBody>
                    <a:bodyPr/>
                    <a:lstStyle/>
                    <a:p>
                      <a:pPr algn="l">
                        <a:lnSpc>
                          <a:spcPct val="99600"/>
                        </a:lnSpc>
                      </a:pPr>
                      <a:r>
                        <a:rPr sz="1000" b="1">
                          <a:solidFill>
                            <a:srgbClr val="000000"/>
                          </a:solidFill>
                          <a:latin typeface="Arial"/>
                          <a:ea typeface="Arial"/>
                        </a:rPr>
                        <a:t>ROAE</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9.28%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10.09%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11.02%	</a:t>
                      </a:r>
                    </a:p>
                  </a:txBody>
                  <a:tcPr marL="0" marR="9144" marT="0" marB="18288" anchor="b">
                    <a:lnL w="0"/>
                    <a:lnR w="0"/>
                    <a:lnT w="0"/>
                    <a:lnB w="0"/>
                    <a:noFill/>
                  </a:tcPr>
                </a:tc>
                <a:extLst>
                  <a:ext uri="{0D108BD9-81ED-4DB2-BD59-A6C34878D82A}">
                    <a16:rowId xmlns:a16="http://schemas.microsoft.com/office/drawing/2014/main" val="10016"/>
                  </a:ext>
                </a:extLst>
              </a:tr>
              <a:tr h="257175">
                <a:tc>
                  <a:txBody>
                    <a:bodyPr/>
                    <a:lstStyle/>
                    <a:p>
                      <a:pPr algn="l" defTabSz="457200">
                        <a:lnSpc>
                          <a:spcPct val="100000"/>
                        </a:lnSpc>
                        <a:spcBef>
                          <a:spcPct val="0"/>
                        </a:spcBef>
                        <a:spcAft>
                          <a:spcPct val="0"/>
                        </a:spcAft>
                      </a:pPr>
                      <a:r>
                        <a:rPr lang="en-US" sz="1000" b="1" dirty="0">
                          <a:solidFill>
                            <a:srgbClr val="000000"/>
                          </a:solidFill>
                          <a:latin typeface="Arial"/>
                          <a:ea typeface="Arial"/>
                        </a:rPr>
                        <a:t>Operating </a:t>
                      </a:r>
                      <a:r>
                        <a:rPr sz="1000" b="1" dirty="0">
                          <a:solidFill>
                            <a:srgbClr val="000000"/>
                          </a:solidFill>
                          <a:latin typeface="Arial"/>
                          <a:ea typeface="Arial"/>
                        </a:rPr>
                        <a:t>ROAE (tangible)</a:t>
                      </a:r>
                      <a:r>
                        <a:rPr sz="1000" b="1" baseline="30000" dirty="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13.08%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14.68%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14.46%	</a:t>
                      </a:r>
                    </a:p>
                  </a:txBody>
                  <a:tcPr marL="0" marR="9144" marT="0" marB="18288" anchor="b">
                    <a:lnL w="0"/>
                    <a:lnR w="0"/>
                    <a:lnT w="0"/>
                    <a:lnB w="0"/>
                    <a:noFill/>
                  </a:tcPr>
                </a:tc>
                <a:extLst>
                  <a:ext uri="{0D108BD9-81ED-4DB2-BD59-A6C34878D82A}">
                    <a16:rowId xmlns:a16="http://schemas.microsoft.com/office/drawing/2014/main" val="10017"/>
                  </a:ext>
                </a:extLst>
              </a:tr>
              <a:tr h="257175">
                <a:tc>
                  <a:txBody>
                    <a:bodyPr/>
                    <a:lstStyle/>
                    <a:p>
                      <a:pPr algn="l" defTabSz="457200">
                        <a:lnSpc>
                          <a:spcPct val="100000"/>
                        </a:lnSpc>
                        <a:spcBef>
                          <a:spcPct val="0"/>
                        </a:spcBef>
                        <a:spcAft>
                          <a:spcPct val="0"/>
                        </a:spcAft>
                      </a:pPr>
                      <a:r>
                        <a:rPr sz="1000" b="1">
                          <a:solidFill>
                            <a:srgbClr val="000000"/>
                          </a:solidFill>
                          <a:latin typeface="Arial"/>
                          <a:ea typeface="Arial"/>
                        </a:rPr>
                        <a:t>Efficiency ratio</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63.2%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62.0%	</a:t>
                      </a:r>
                    </a:p>
                  </a:txBody>
                  <a:tcPr marL="0" marR="9144" marT="0" marB="18288" anchor="b">
                    <a:lnL w="0"/>
                    <a:lnR w="0"/>
                    <a:lnT w="0"/>
                    <a:lnB w="0"/>
                    <a:noFill/>
                  </a:tcPr>
                </a:tc>
                <a:tc>
                  <a:txBody>
                    <a:bodyPr/>
                    <a:lstStyle/>
                    <a:p>
                      <a:pPr algn="r">
                        <a:lnSpc>
                          <a:spcPct val="99600"/>
                        </a:lnSpc>
                        <a:tabLst>
                          <a:tab pos="889" algn="l"/>
                          <a:tab pos="414909" algn="l"/>
                        </a:tabLst>
                      </a:pPr>
                      <a:r>
                        <a:rPr sz="1000" dirty="0">
                          <a:solidFill>
                            <a:srgbClr val="000000"/>
                          </a:solidFill>
                          <a:latin typeface="Arial"/>
                          <a:ea typeface="Arial"/>
                        </a:rPr>
                        <a:t>	58.5%	</a:t>
                      </a:r>
                    </a:p>
                  </a:txBody>
                  <a:tcPr marL="0" marR="9144" marT="0" marB="18288" anchor="b">
                    <a:lnL w="0"/>
                    <a:lnR w="0"/>
                    <a:lnT w="0"/>
                    <a:lnB w="0"/>
                    <a:noFill/>
                  </a:tcPr>
                </a:tc>
                <a:extLst>
                  <a:ext uri="{0D108BD9-81ED-4DB2-BD59-A6C34878D82A}">
                    <a16:rowId xmlns:a16="http://schemas.microsoft.com/office/drawing/2014/main" val="10018"/>
                  </a:ext>
                </a:extLst>
              </a:tr>
            </a:tbl>
          </a:graphicData>
        </a:graphic>
      </p:graphicFrame>
      <p:sp>
        <p:nvSpPr>
          <p:cNvPr id="5" name="New shape"/>
          <p:cNvSpPr/>
          <p:nvPr/>
        </p:nvSpPr>
        <p:spPr>
          <a:xfrm>
            <a:off x="0" y="0"/>
            <a:ext cx="8961120" cy="6678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18074" y="100076"/>
            <a:ext cx="8961120" cy="66421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8706995" y="6397627"/>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fld id="{B46DDF63-4C91-4C17-9907-8D7B465B490E}" type="slidenum">
              <a:rPr kumimoji="0" sz="1200" b="0" i="0" u="none" strike="noStrike" kern="1200" cap="none" spc="0" normalizeH="0" baseline="0" noProof="0">
                <a:ln>
                  <a:noFill/>
                </a:ln>
                <a:solidFill>
                  <a:srgbClr val="FFFFFF"/>
                </a:solidFill>
                <a:effectLst/>
                <a:uLnTx/>
                <a:uFillTx/>
                <a:latin typeface="Arial"/>
                <a:ea typeface="Arial"/>
                <a:cs typeface="Arial"/>
              </a:rPr>
              <a:pPr marL="0" marR="0" lvl="0" indent="0" algn="ctr" defTabSz="457200" rtl="0" eaLnBrk="1" fontAlgn="auto" latinLnBrk="0" hangingPunct="1">
                <a:lnSpc>
                  <a:spcPct val="100000"/>
                </a:lnSpc>
                <a:spcBef>
                  <a:spcPct val="0"/>
                </a:spcBef>
                <a:spcAft>
                  <a:spcPct val="0"/>
                </a:spcAft>
                <a:buClrTx/>
                <a:buSzTx/>
                <a:buFontTx/>
                <a:buNone/>
                <a:tabLst/>
                <a:defRPr/>
              </a:pPr>
              <a:t>9</a:t>
            </a:fld>
            <a:endParaRPr kumimoji="0" sz="1200" b="0" i="0" u="none" strike="noStrike" kern="1200" cap="none" spc="0" normalizeH="0" baseline="0" noProof="0" dirty="0">
              <a:ln>
                <a:noFill/>
              </a:ln>
              <a:solidFill>
                <a:srgbClr val="FFFFFF"/>
              </a:solidFill>
              <a:effectLst/>
              <a:uLnTx/>
              <a:uFillTx/>
              <a:latin typeface="Arial"/>
              <a:ea typeface="Arial"/>
              <a:cs typeface="Arial"/>
            </a:endParaRPr>
          </a:p>
        </p:txBody>
      </p:sp>
      <p:sp>
        <p:nvSpPr>
          <p:cNvPr id="4" name="New shape">
            <a:extLst>
              <a:ext uri="{FF2B5EF4-FFF2-40B4-BE49-F238E27FC236}">
                <a16:creationId xmlns:a16="http://schemas.microsoft.com/office/drawing/2014/main" id="{94A11CE4-69CE-42B7-3B61-D3365E3DF149}"/>
              </a:ext>
            </a:extLst>
          </p:cNvPr>
          <p:cNvSpPr/>
          <p:nvPr/>
        </p:nvSpPr>
        <p:spPr>
          <a:xfrm>
            <a:off x="201548" y="172339"/>
            <a:ext cx="8771001"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defTabSz="457200">
              <a:lnSpc>
                <a:spcPct val="90000"/>
              </a:lnSpc>
              <a:spcBef>
                <a:spcPct val="0"/>
              </a:spcBef>
              <a:spcAft>
                <a:spcPct val="0"/>
              </a:spcAft>
            </a:pPr>
            <a:r>
              <a:rPr lang="en-US" sz="2000" b="1" dirty="0">
                <a:solidFill>
                  <a:srgbClr val="004689"/>
                </a:solidFill>
                <a:latin typeface="Segoe UI" panose="020B0502040204020203" pitchFamily="34" charset="0"/>
                <a:cs typeface="Segoe UI" panose="020B0502040204020203" pitchFamily="34" charset="0"/>
              </a:rPr>
              <a:t>NONINTEREST-BEARING DEPOSIT TRENDS</a:t>
            </a:r>
          </a:p>
        </p:txBody>
      </p:sp>
      <p:sp>
        <p:nvSpPr>
          <p:cNvPr id="3" name="Text Placeholder 5">
            <a:extLst>
              <a:ext uri="{FF2B5EF4-FFF2-40B4-BE49-F238E27FC236}">
                <a16:creationId xmlns:a16="http://schemas.microsoft.com/office/drawing/2014/main" id="{8045836F-1538-41A9-F82B-9E224A94788C}"/>
              </a:ext>
            </a:extLst>
          </p:cNvPr>
          <p:cNvSpPr txBox="1">
            <a:spLocks/>
          </p:cNvSpPr>
          <p:nvPr/>
        </p:nvSpPr>
        <p:spPr>
          <a:xfrm>
            <a:off x="346229" y="859341"/>
            <a:ext cx="8207810" cy="1388636"/>
          </a:xfrm>
          <a:prstGeom prst="rect">
            <a:avLst/>
          </a:prstGeom>
          <a:solidFill>
            <a:schemeClr val="accent1">
              <a:lumMod val="20000"/>
              <a:lumOff val="80000"/>
            </a:schemeClr>
          </a:solidFill>
          <a:ln>
            <a:solidFill>
              <a:sysClr val="window" lastClr="FFFFFF">
                <a:lumMod val="50000"/>
              </a:sysClr>
            </a:solidFill>
          </a:ln>
        </p:spPr>
        <p:txBody>
          <a:bodyPr lIns="91440" tIns="45720" rIns="91440" bIns="45720" anchor="ctr" anchorCtr="0">
            <a:noAutofit/>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Arial" panose="020B0604020202020204" pitchFamily="34" charset="0"/>
              <a:buChar char="•"/>
              <a:defRPr/>
            </a:pPr>
            <a:r>
              <a:rPr lang="en-US" altLang="en-US" sz="1200" dirty="0"/>
              <a:t>Growth in the Corporation’s commercial banking business, as well as the historically low levels of interest rates for much of the post-2008 period, led to a generally increasing trend in the percentage of noninterest-bearing deposits.</a:t>
            </a:r>
          </a:p>
          <a:p>
            <a:pPr>
              <a:spcBef>
                <a:spcPts val="600"/>
              </a:spcBef>
              <a:buFont typeface="Arial" panose="020B0604020202020204" pitchFamily="34" charset="0"/>
              <a:buChar char="•"/>
              <a:defRPr/>
            </a:pPr>
            <a:r>
              <a:rPr lang="en-US" altLang="en-US" sz="1200" dirty="0"/>
              <a:t>Prior to 2008, noninterest-bearing deposits averaged 15%-20% of total deposits. As of March 31, 2024, noninterest-bearing deposits were 23.4% of total deposits down from a peak of 35% in June 2022.</a:t>
            </a:r>
          </a:p>
          <a:p>
            <a:pPr>
              <a:spcBef>
                <a:spcPts val="600"/>
              </a:spcBef>
              <a:buFont typeface="Arial" panose="020B0604020202020204" pitchFamily="34" charset="0"/>
              <a:buChar char="•"/>
              <a:defRPr/>
            </a:pPr>
            <a:r>
              <a:rPr lang="en-US" altLang="en-US" sz="1200" dirty="0"/>
              <a:t>Deposit growth, including growth in noninterest-bearing deposits, remains a key component of the Corporation’s relationship banking strategy.</a:t>
            </a:r>
          </a:p>
        </p:txBody>
      </p:sp>
      <p:sp>
        <p:nvSpPr>
          <p:cNvPr id="12" name="TextBox 11">
            <a:extLst>
              <a:ext uri="{FF2B5EF4-FFF2-40B4-BE49-F238E27FC236}">
                <a16:creationId xmlns:a16="http://schemas.microsoft.com/office/drawing/2014/main" id="{35BED747-45E6-2DF3-E77F-CF9F2344B59A}"/>
              </a:ext>
            </a:extLst>
          </p:cNvPr>
          <p:cNvSpPr txBox="1"/>
          <p:nvPr/>
        </p:nvSpPr>
        <p:spPr>
          <a:xfrm>
            <a:off x="1407224" y="6371015"/>
            <a:ext cx="6911276" cy="353943"/>
          </a:xfrm>
          <a:prstGeom prst="rect">
            <a:avLst/>
          </a:prstGeom>
          <a:noFill/>
        </p:spPr>
        <p:txBody>
          <a:bodyPr wrap="square" lIns="91440" tIns="45720" rIns="91440" bIns="45720" rtlCol="0" anchor="t">
            <a:spAutoFit/>
          </a:bodyPr>
          <a:lstStyle/>
          <a:p>
            <a:r>
              <a:rPr lang="en-US" sz="850" i="1" dirty="0">
                <a:solidFill>
                  <a:schemeClr val="tx1">
                    <a:lumMod val="65000"/>
                    <a:lumOff val="35000"/>
                  </a:schemeClr>
                </a:solidFill>
                <a:latin typeface="Calibri"/>
                <a:ea typeface="MS PGothic"/>
                <a:cs typeface="Calibri"/>
              </a:rPr>
              <a:t>Source: S&amp;P Global Market Intelligence, Federal Reserve Bank of New York and Board of Governors of the Federal Reserve System (US);</a:t>
            </a:r>
          </a:p>
          <a:p>
            <a:r>
              <a:rPr lang="en-US" sz="850" i="1" dirty="0">
                <a:solidFill>
                  <a:schemeClr val="tx1">
                    <a:lumMod val="65000"/>
                    <a:lumOff val="35000"/>
                  </a:schemeClr>
                </a:solidFill>
                <a:latin typeface="Calibri"/>
                <a:ea typeface="MS PGothic"/>
                <a:cs typeface="Calibri"/>
              </a:rPr>
              <a:t>              Corporation’s reported results for NIM and percentage of noninterest-bearing deposits at March 31,2024. </a:t>
            </a:r>
          </a:p>
        </p:txBody>
      </p:sp>
      <p:sp>
        <p:nvSpPr>
          <p:cNvPr id="6" name="Text Placeholder 8">
            <a:extLst>
              <a:ext uri="{FF2B5EF4-FFF2-40B4-BE49-F238E27FC236}">
                <a16:creationId xmlns:a16="http://schemas.microsoft.com/office/drawing/2014/main" id="{3F100CEE-D092-94F8-D001-9E0431BB4492}"/>
              </a:ext>
            </a:extLst>
          </p:cNvPr>
          <p:cNvSpPr txBox="1">
            <a:spLocks/>
          </p:cNvSpPr>
          <p:nvPr/>
        </p:nvSpPr>
        <p:spPr bwMode="auto">
          <a:xfrm>
            <a:off x="731131" y="2308988"/>
            <a:ext cx="7962977" cy="41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50000"/>
              </a:lnSpc>
              <a:spcBef>
                <a:spcPts val="750"/>
              </a:spcBef>
              <a:spcAft>
                <a:spcPct val="0"/>
              </a:spcAft>
              <a:buFont typeface="Arial" panose="020B0604020202020204" pitchFamily="34" charset="0"/>
              <a:buNone/>
              <a:defRPr sz="1050" kern="1200">
                <a:solidFill>
                  <a:srgbClr val="7F7F7F"/>
                </a:solidFill>
                <a:latin typeface="Segoe UI" panose="020B0502040204020203" pitchFamily="34" charset="0"/>
                <a:ea typeface="MS PGothic" panose="020B0600070205080204" pitchFamily="34" charset="-128"/>
                <a:cs typeface="Segoe UI" panose="020B0502040204020203" pitchFamily="34" charset="0"/>
              </a:defRPr>
            </a:lvl1pPr>
            <a:lvl2pPr marL="3429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2pPr>
            <a:lvl3pPr marL="6858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3pPr>
            <a:lvl4pPr marL="10287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4pPr>
            <a:lvl5pPr marL="1371600" indent="0" algn="l" rtl="0" eaLnBrk="0" fontAlgn="base" hangingPunct="0">
              <a:lnSpc>
                <a:spcPct val="150000"/>
              </a:lnSpc>
              <a:spcBef>
                <a:spcPts val="375"/>
              </a:spcBef>
              <a:spcAft>
                <a:spcPct val="0"/>
              </a:spcAft>
              <a:buFont typeface="Arial" panose="020B0604020202020204" pitchFamily="34" charset="0"/>
              <a:buNone/>
              <a:defRPr sz="1050" kern="1200">
                <a:solidFill>
                  <a:srgbClr val="7F7F7F"/>
                </a:solidFill>
                <a:latin typeface="Open Sans"/>
                <a:ea typeface="MS PGothic" panose="020B0600070205080204" pitchFamily="34" charset="-128"/>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750"/>
              </a:spcBef>
              <a:spcAft>
                <a:spcPct val="0"/>
              </a:spcAft>
              <a:buClrTx/>
              <a:buSzTx/>
              <a:buFont typeface="Arial" panose="020B0604020202020204" pitchFamily="34" charset="0"/>
              <a:buNone/>
              <a:tabLst/>
              <a:defRPr/>
            </a:pPr>
            <a:r>
              <a:rPr kumimoji="0" lang="en-US" altLang="en-US" sz="135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Noninterest-Bearing Deposits, Net Interest Margin (“NIM”) and Fed Funds Effective Rate</a:t>
            </a:r>
          </a:p>
          <a:p>
            <a:pPr marR="0" lvl="0" algn="l" defTabSz="914400" rtl="0" eaLnBrk="0" fontAlgn="base" latinLnBrk="0" hangingPunct="0">
              <a:lnSpc>
                <a:spcPct val="150000"/>
              </a:lnSpc>
              <a:spcBef>
                <a:spcPts val="750"/>
              </a:spcBef>
              <a:spcAft>
                <a:spcPct val="0"/>
              </a:spcAft>
              <a:buClrTx/>
              <a:buSzTx/>
              <a:tabLst/>
              <a:defRPr/>
            </a:pPr>
            <a:endParaRPr kumimoji="0" 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914400" rtl="0" eaLnBrk="0" fontAlgn="base" latinLnBrk="0" hangingPunct="0">
              <a:lnSpc>
                <a:spcPct val="150000"/>
              </a:lnSpc>
              <a:spcBef>
                <a:spcPts val="750"/>
              </a:spcBef>
              <a:spcAft>
                <a:spcPct val="0"/>
              </a:spcAft>
              <a:buClrTx/>
              <a:buSzTx/>
              <a:buFont typeface="Arial" panose="020B0604020202020204" pitchFamily="34" charset="0"/>
              <a:buChar char="•"/>
              <a:tabLst/>
              <a:defRPr/>
            </a:pPr>
            <a:endParaRPr kumimoji="0" 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285750" marR="0" lvl="0" indent="-285750" algn="l" defTabSz="914400" rtl="0" eaLnBrk="0" fontAlgn="base" latinLnBrk="0" hangingPunct="0">
              <a:lnSpc>
                <a:spcPct val="150000"/>
              </a:lnSpc>
              <a:spcBef>
                <a:spcPts val="750"/>
              </a:spcBef>
              <a:spcAft>
                <a:spcPct val="0"/>
              </a:spcAft>
              <a:buClrTx/>
              <a:buSzTx/>
              <a:buFont typeface="Arial" panose="020B0604020202020204" pitchFamily="34" charset="0"/>
              <a:buChar char="•"/>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a:p>
            <a:pPr marL="0" marR="0" lvl="0" indent="0" algn="l" defTabSz="914400" rtl="0" eaLnBrk="0" fontAlgn="base" latinLnBrk="0" hangingPunct="0">
              <a:lnSpc>
                <a:spcPct val="150000"/>
              </a:lnSpc>
              <a:spcBef>
                <a:spcPts val="750"/>
              </a:spcBef>
              <a:spcAft>
                <a:spcPct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srgbClr val="7F7F7F"/>
              </a:solidFill>
              <a:effectLst/>
              <a:uLnTx/>
              <a:uFillTx/>
              <a:latin typeface="Segoe UI" panose="020B0502040204020203" pitchFamily="34" charset="0"/>
              <a:ea typeface="MS PGothic" panose="020B0600070205080204" pitchFamily="34" charset="-128"/>
              <a:cs typeface="Segoe UI" panose="020B0502040204020203" pitchFamily="34" charset="0"/>
            </a:endParaRPr>
          </a:p>
        </p:txBody>
      </p:sp>
      <p:pic>
        <p:nvPicPr>
          <p:cNvPr id="7" name="Picture 6">
            <a:extLst>
              <a:ext uri="{FF2B5EF4-FFF2-40B4-BE49-F238E27FC236}">
                <a16:creationId xmlns:a16="http://schemas.microsoft.com/office/drawing/2014/main" id="{A06B7A61-A310-C523-E9F4-C3FD088A68CF}"/>
              </a:ext>
            </a:extLst>
          </p:cNvPr>
          <p:cNvPicPr>
            <a:picLocks noChangeAspect="1"/>
          </p:cNvPicPr>
          <p:nvPr/>
        </p:nvPicPr>
        <p:blipFill>
          <a:blip r:embed="rId2"/>
          <a:stretch>
            <a:fillRect/>
          </a:stretch>
        </p:blipFill>
        <p:spPr>
          <a:xfrm>
            <a:off x="648070" y="2661407"/>
            <a:ext cx="7764799" cy="3709608"/>
          </a:xfrm>
          <a:prstGeom prst="rect">
            <a:avLst/>
          </a:prstGeom>
        </p:spPr>
      </p:pic>
    </p:spTree>
    <p:extLst>
      <p:ext uri="{BB962C8B-B14F-4D97-AF65-F5344CB8AC3E}">
        <p14:creationId xmlns:p14="http://schemas.microsoft.com/office/powerpoint/2010/main" val="251191114"/>
      </p:ext>
    </p:extLst>
  </p:cSld>
  <p:clrMapOvr>
    <a:masterClrMapping/>
  </p:clrMapOvr>
  <p:transition/>
</p:sld>
</file>

<file path=ppt/theme/theme1.xml><?xml version="1.0" encoding="utf-8"?>
<a:theme xmlns:a="http://schemas.openxmlformats.org/drawingml/2006/main" name="FULT_Template">
  <a:themeElements>
    <a:clrScheme name="Custom 2">
      <a:dk1>
        <a:sysClr val="windowText" lastClr="000000"/>
      </a:dk1>
      <a:lt1>
        <a:sysClr val="window" lastClr="FFFFFF"/>
      </a:lt1>
      <a:dk2>
        <a:srgbClr val="263B80"/>
      </a:dk2>
      <a:lt2>
        <a:srgbClr val="D9D9D6"/>
      </a:lt2>
      <a:accent1>
        <a:srgbClr val="89ABE3"/>
      </a:accent1>
      <a:accent2>
        <a:srgbClr val="EAB917"/>
      </a:accent2>
      <a:accent3>
        <a:srgbClr val="6ABA89"/>
      </a:accent3>
      <a:accent4>
        <a:srgbClr val="263B80"/>
      </a:accent4>
      <a:accent5>
        <a:srgbClr val="F4DB8C"/>
      </a:accent5>
      <a:accent6>
        <a:srgbClr val="B0DAC0"/>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2AF29E-9B68-C74C-8271-7AB3AB45E901}" vid="{EADB4621-46B1-1047-88A8-E2B705E5D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on Record - 24 Month - Superseded" ma:contentTypeID="0x01010015EB703F470B3D419A56E8E31E6D5C830800041882564F1D054DACF30D40B1DF7140" ma:contentTypeVersion="17" ma:contentTypeDescription="The record will be retained for 24 months when the current version is superseded." ma:contentTypeScope="" ma:versionID="d8719e0b5f435f30f6af3b9db9bdb555">
  <xsd:schema xmlns:xsd="http://www.w3.org/2001/XMLSchema" xmlns:xs="http://www.w3.org/2001/XMLSchema" xmlns:p="http://schemas.microsoft.com/office/2006/metadata/properties" xmlns:ns2="6c1cc4ce-9648-414b-91a3-491e33545427" targetNamespace="http://schemas.microsoft.com/office/2006/metadata/properties" ma:root="true" ma:fieldsID="28794c8ee7a3e964024749923d7b1083" ns2:_="">
    <xsd:import namespace="6c1cc4ce-9648-414b-91a3-491e33545427"/>
    <xsd:element name="properties">
      <xsd:complexType>
        <xsd:sequence>
          <xsd:element name="documentManagement">
            <xsd:complexType>
              <xsd:all>
                <xsd:element ref="ns2:Date_x0020_Approved" minOccurs="0"/>
                <xsd:element ref="ns2:Document_x0020_Owner"/>
                <xsd:element ref="ns2:Next_x0020_Review_x0020_Date" minOccurs="0"/>
                <xsd:element ref="ns2:j1c1575394e94f19a3e5a6379c27a775" minOccurs="0"/>
                <xsd:element ref="ns2:d6b25eef379945c3ab5abd81989f91f6" minOccurs="0"/>
                <xsd:element ref="ns2:i40ee0d533714ade9d5fb3f5525526f2" minOccurs="0"/>
                <xsd:element ref="ns2:TaxCatchAllLabel" minOccurs="0"/>
                <xsd:element ref="ns2:TaxKeywordTaxHTField" minOccurs="0"/>
                <xsd:element ref="ns2:jddffe80eaad4e25874b64bff0e56cc7" minOccurs="0"/>
                <xsd:element ref="ns2:TaxCatchAll" minOccurs="0"/>
                <xsd:element ref="ns2:h0d1cb9501ff476a8bf50d5e7ef47688" minOccurs="0"/>
                <xsd:element ref="ns2:f1426a94fc71401e98c50b9f5d2a2599" minOccurs="0"/>
                <xsd:element ref="ns2:o4165d91cc8e4970aaf43e7e654ebbbe" minOccurs="0"/>
                <xsd:element ref="ns2:de21d71a706c4f7eb3d15aeaa08a3754" minOccurs="0"/>
                <xsd:element ref="ns2:df62a0a2c4c545149989cc0ff1f1db35" minOccurs="0"/>
                <xsd:element ref="ns2:fb9e4af7cf5c42b2a8be152976a59f5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cc4ce-9648-414b-91a3-491e33545427" elementFormDefault="qualified">
    <xsd:import namespace="http://schemas.microsoft.com/office/2006/documentManagement/types"/>
    <xsd:import namespace="http://schemas.microsoft.com/office/infopath/2007/PartnerControls"/>
    <xsd:element name="Date_x0020_Approved" ma:index="7" nillable="true" ma:displayName="Date Approved" ma:format="DateTime" ma:internalName="Date_x0020_Approved" ma:readOnly="false">
      <xsd:simpleType>
        <xsd:restriction base="dms:DateTime"/>
      </xsd:simpleType>
    </xsd:element>
    <xsd:element name="Document_x0020_Owner" ma:index="8" ma:displayName="Document Owner"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ext_x0020_Review_x0020_Date" ma:index="9" nillable="true" ma:displayName="Next Review Date" ma:format="DateOnly" ma:internalName="Next_x0020_Review_x0020_Date" ma:readOnly="false">
      <xsd:simpleType>
        <xsd:restriction base="dms:DateTime"/>
      </xsd:simpleType>
    </xsd:element>
    <xsd:element name="j1c1575394e94f19a3e5a6379c27a775" ma:index="13" ma:taxonomy="true" ma:internalName="j1c1575394e94f19a3e5a6379c27a775" ma:taxonomyFieldName="Publishing_x0020_Dept" ma:displayName="Functional Area" ma:readOnly="false" ma:fieldId="{31c15753-94e9-4f19-a3e5-a6379c27a775}" ma:sspId="352c443e-b76f-4595-ba16-ee2ac9bedac7" ma:termSetId="31aeb704-9302-432b-a4e7-6a47762fd02c" ma:anchorId="00000000-0000-0000-0000-000000000000" ma:open="false" ma:isKeyword="false">
      <xsd:complexType>
        <xsd:sequence>
          <xsd:element ref="pc:Terms" minOccurs="0" maxOccurs="1"/>
        </xsd:sequence>
      </xsd:complexType>
    </xsd:element>
    <xsd:element name="d6b25eef379945c3ab5abd81989f91f6" ma:index="14" nillable="true" ma:taxonomy="true" ma:internalName="d6b25eef379945c3ab5abd81989f91f6" ma:taxonomyFieldName="Target_x0020_User" ma:displayName="Target User" ma:readOnly="false" ma:fieldId="{d6b25eef-3799-45c3-ab5a-bd81989f91f6}" ma:taxonomyMulti="true" ma:sspId="352c443e-b76f-4595-ba16-ee2ac9bedac7" ma:termSetId="dd0cf996-a88f-48b0-914e-853ef34cd80b" ma:anchorId="00000000-0000-0000-0000-000000000000" ma:open="false" ma:isKeyword="false">
      <xsd:complexType>
        <xsd:sequence>
          <xsd:element ref="pc:Terms" minOccurs="0" maxOccurs="1"/>
        </xsd:sequence>
      </xsd:complexType>
    </xsd:element>
    <xsd:element name="i40ee0d533714ade9d5fb3f5525526f2" ma:index="15" nillable="true" ma:taxonomy="true" ma:internalName="i40ee0d533714ade9d5fb3f5525526f2" ma:taxonomyFieldName="Customer_x0020_Type" ma:displayName="Customer Type" ma:readOnly="false" ma:fieldId="{240ee0d5-3371-4ade-9d5f-b3f5525526f2}" ma:taxonomyMulti="true" ma:sspId="352c443e-b76f-4595-ba16-ee2ac9bedac7" ma:termSetId="17719011-715e-469d-8ce3-aebb372c155b" ma:anchorId="00000000-0000-0000-0000-000000000000" ma:open="false" ma:isKeyword="false">
      <xsd:complexType>
        <xsd:sequence>
          <xsd:element ref="pc:Terms" minOccurs="0" maxOccurs="1"/>
        </xsd:sequence>
      </xsd:complexType>
    </xsd:element>
    <xsd:element name="TaxCatchAllLabel" ma:index="16" nillable="true" ma:displayName="Taxonomy Catch All Column1" ma:hidden="true" ma:list="{3a53edd0-332c-4b7e-80e9-57d32692e611}" ma:internalName="TaxCatchAllLabel" ma:readOnly="true" ma:showField="CatchAllDataLabel" ma:web="dcff941d-f66f-4b49-b77c-012726003d74">
      <xsd:complexType>
        <xsd:complexContent>
          <xsd:extension base="dms:MultiChoiceLookup">
            <xsd:sequence>
              <xsd:element name="Value" type="dms:Lookup" maxOccurs="unbounded" minOccurs="0" nillable="true"/>
            </xsd:sequence>
          </xsd:extension>
        </xsd:complexContent>
      </xsd:complexType>
    </xsd:element>
    <xsd:element name="TaxKeywordTaxHTField" ma:index="17" nillable="true" ma:taxonomy="true" ma:internalName="TaxKeywordTaxHTField" ma:taxonomyFieldName="TaxKeyword" ma:displayName="Enterprise Keywords" ma:readOnly="false" ma:fieldId="{23f27201-bee3-471e-b2e7-b64fd8b7ca38}" ma:taxonomyMulti="true" ma:sspId="352c443e-b76f-4595-ba16-ee2ac9bedac7" ma:termSetId="00000000-0000-0000-0000-000000000000" ma:anchorId="00000000-0000-0000-0000-000000000000" ma:open="true" ma:isKeyword="true">
      <xsd:complexType>
        <xsd:sequence>
          <xsd:element ref="pc:Terms" minOccurs="0" maxOccurs="1"/>
        </xsd:sequence>
      </xsd:complexType>
    </xsd:element>
    <xsd:element name="jddffe80eaad4e25874b64bff0e56cc7" ma:index="24" ma:taxonomy="true" ma:internalName="jddffe80eaad4e25874b64bff0e56cc7" ma:taxonomyFieldName="Security" ma:displayName="Security" ma:readOnly="false" ma:fieldId="{3ddffe80-eaad-4e25-874b-64bff0e56cc7}" ma:sspId="352c443e-b76f-4595-ba16-ee2ac9bedac7" ma:termSetId="bef62431-6374-4c2c-a667-c92e09bea30f"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3a53edd0-332c-4b7e-80e9-57d32692e611}" ma:internalName="TaxCatchAll" ma:readOnly="false" ma:showField="CatchAllData" ma:web="dcff941d-f66f-4b49-b77c-012726003d74">
      <xsd:complexType>
        <xsd:complexContent>
          <xsd:extension base="dms:MultiChoiceLookup">
            <xsd:sequence>
              <xsd:element name="Value" type="dms:Lookup" maxOccurs="unbounded" minOccurs="0" nillable="true"/>
            </xsd:sequence>
          </xsd:extension>
        </xsd:complexContent>
      </xsd:complexType>
    </xsd:element>
    <xsd:element name="h0d1cb9501ff476a8bf50d5e7ef47688" ma:index="26" nillable="true" ma:displayName="Use_0" ma:hidden="true" ma:internalName="h0d1cb9501ff476a8bf50d5e7ef47688" ma:readOnly="false">
      <xsd:simpleType>
        <xsd:restriction base="dms:Note"/>
      </xsd:simpleType>
    </xsd:element>
    <xsd:element name="f1426a94fc71401e98c50b9f5d2a2599" ma:index="27" ma:taxonomy="true" ma:internalName="f1426a94fc71401e98c50b9f5d2a2599" ma:taxonomyFieldName="Knowledge_x0020_Type" ma:displayName="Knowledge Type" ma:readOnly="false" ma:fieldId="{f1426a94-fc71-401e-98c5-0b9f5d2a2599}" ma:sspId="352c443e-b76f-4595-ba16-ee2ac9bedac7" ma:termSetId="3fd882ce-be91-4009-bbae-3916fa95434d" ma:anchorId="00000000-0000-0000-0000-000000000000" ma:open="false" ma:isKeyword="false">
      <xsd:complexType>
        <xsd:sequence>
          <xsd:element ref="pc:Terms" minOccurs="0" maxOccurs="1"/>
        </xsd:sequence>
      </xsd:complexType>
    </xsd:element>
    <xsd:element name="o4165d91cc8e4970aaf43e7e654ebbbe" ma:index="28" nillable="true" ma:taxonomy="true" ma:internalName="o4165d91cc8e4970aaf43e7e654ebbbe" ma:taxonomyFieldName="Product_x0020_Type" ma:displayName="Product Type" ma:readOnly="false" ma:fieldId="{84165d91-cc8e-4970-aaf4-3e7e654ebbbe}" ma:taxonomyMulti="true" ma:sspId="352c443e-b76f-4595-ba16-ee2ac9bedac7" ma:termSetId="bb221ada-a81d-41c5-b4c1-dbb6b04a6e71" ma:anchorId="00000000-0000-0000-0000-000000000000" ma:open="false" ma:isKeyword="false">
      <xsd:complexType>
        <xsd:sequence>
          <xsd:element ref="pc:Terms" minOccurs="0" maxOccurs="1"/>
        </xsd:sequence>
      </xsd:complexType>
    </xsd:element>
    <xsd:element name="de21d71a706c4f7eb3d15aeaa08a3754" ma:index="29" ma:taxonomy="true" ma:internalName="de21d71a706c4f7eb3d15aeaa08a3754" ma:taxonomyFieldName="RetentionCode" ma:displayName="RetentionCode" ma:default="" ma:fieldId="{de21d71a-706c-4f7e-b3d1-5aeaa08a3754}" ma:sspId="352c443e-b76f-4595-ba16-ee2ac9bedac7" ma:termSetId="e8d82907-4a11-41c7-8155-853776e93d51" ma:anchorId="00000000-0000-0000-0000-000000000000" ma:open="false" ma:isKeyword="false">
      <xsd:complexType>
        <xsd:sequence>
          <xsd:element ref="pc:Terms" minOccurs="0" maxOccurs="1"/>
        </xsd:sequence>
      </xsd:complexType>
    </xsd:element>
    <xsd:element name="df62a0a2c4c545149989cc0ff1f1db35" ma:index="31" nillable="true" ma:displayName="Topic_0" ma:hidden="true" ma:internalName="df62a0a2c4c545149989cc0ff1f1db35" ma:readOnly="false">
      <xsd:simpleType>
        <xsd:restriction base="dms:Note"/>
      </xsd:simpleType>
    </xsd:element>
    <xsd:element name="fb9e4af7cf5c42b2a8be152976a59f56" ma:index="32" nillable="true" ma:displayName="Use_0" ma:hidden="true" ma:internalName="fb9e4af7cf5c42b2a8be152976a59f56"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xt_x0020_Review_x0020_Date xmlns="6c1cc4ce-9648-414b-91a3-491e33545427">2020-10-23T04:00:00+00:00</Next_x0020_Review_x0020_Date>
    <h0d1cb9501ff476a8bf50d5e7ef47688 xmlns="6c1cc4ce-9648-414b-91a3-491e33545427" xsi:nil="true"/>
    <TaxCatchAll xmlns="6c1cc4ce-9648-414b-91a3-491e33545427">
      <Value>5027</Value>
      <Value>725</Value>
      <Value>26</Value>
      <Value>773</Value>
      <Value>3728</Value>
      <Value>5021</Value>
      <Value>25</Value>
      <Value>5172</Value>
      <Value>5462</Value>
      <Value>2</Value>
      <Value>5452</Value>
    </TaxCatchAll>
    <o4165d91cc8e4970aaf43e7e654ebbbe xmlns="6c1cc4ce-9648-414b-91a3-491e33545427">
      <Terms xmlns="http://schemas.microsoft.com/office/infopath/2007/PartnerControls"/>
    </o4165d91cc8e4970aaf43e7e654ebbbe>
    <j1c1575394e94f19a3e5a6379c27a775 xmlns="6c1cc4ce-9648-414b-91a3-491e33545427">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8d8990c8-c793-46b9-a3ee-c4e3a65513d6</TermId>
        </TermInfo>
      </Terms>
    </j1c1575394e94f19a3e5a6379c27a775>
    <de21d71a706c4f7eb3d15aeaa08a3754 xmlns="6c1cc4ce-9648-414b-91a3-491e33545427">
      <Terms xmlns="http://schemas.microsoft.com/office/infopath/2007/PartnerControls">
        <TermInfo xmlns="http://schemas.microsoft.com/office/infopath/2007/PartnerControls">
          <TermName xmlns="http://schemas.microsoft.com/office/infopath/2007/PartnerControls">99999 NON-RECORD</TermName>
          <TermId xmlns="http://schemas.microsoft.com/office/infopath/2007/PartnerControls">489515dc-b565-42b8-83c8-1f78099ad06a</TermId>
        </TermInfo>
      </Terms>
    </de21d71a706c4f7eb3d15aeaa08a3754>
    <Date_x0020_Approved xmlns="6c1cc4ce-9648-414b-91a3-491e33545427">2019-10-23T04:00:00+00:00</Date_x0020_Approved>
    <f1426a94fc71401e98c50b9f5d2a2599 xmlns="6c1cc4ce-9648-414b-91a3-491e33545427">
      <Terms xmlns="http://schemas.microsoft.com/office/infopath/2007/PartnerControls">
        <TermInfo xmlns="http://schemas.microsoft.com/office/infopath/2007/PartnerControls">
          <TermName xmlns="http://schemas.microsoft.com/office/infopath/2007/PartnerControls">Tools</TermName>
          <TermId xmlns="http://schemas.microsoft.com/office/infopath/2007/PartnerControls">713c96aa-e317-44e1-b1ec-17f545cb7c80</TermId>
        </TermInfo>
      </Terms>
    </f1426a94fc71401e98c50b9f5d2a2599>
    <TaxKeywordTaxHTField xmlns="6c1cc4ce-9648-414b-91a3-491e33545427">
      <Terms xmlns="http://schemas.microsoft.com/office/infopath/2007/PartnerControls">
        <TermInfo xmlns="http://schemas.microsoft.com/office/infopath/2007/PartnerControls">
          <TermName xmlns="http://schemas.microsoft.com/office/infopath/2007/PartnerControls">PPT FFC Internal</TermName>
          <TermId xmlns="http://schemas.microsoft.com/office/infopath/2007/PartnerControls">23746d57-457e-4953-be15-9af68239c845</TermId>
        </TermInfo>
        <TermInfo xmlns="http://schemas.microsoft.com/office/infopath/2007/PartnerControls">
          <TermName xmlns="http://schemas.microsoft.com/office/infopath/2007/PartnerControls">FFC Internal PowerPoint Template</TermName>
          <TermId xmlns="http://schemas.microsoft.com/office/infopath/2007/PartnerControls">86f22336-4b04-43ec-b23c-950670dba6e7</TermId>
        </TermInfo>
        <TermInfo xmlns="http://schemas.microsoft.com/office/infopath/2007/PartnerControls">
          <TermName xmlns="http://schemas.microsoft.com/office/infopath/2007/PartnerControls">PowerPoint FFC Internal Template</TermName>
          <TermId xmlns="http://schemas.microsoft.com/office/infopath/2007/PartnerControls">df2f6735-a9c5-4442-89fc-3ac79f7db533</TermId>
        </TermInfo>
        <TermInfo xmlns="http://schemas.microsoft.com/office/infopath/2007/PartnerControls">
          <TermName xmlns="http://schemas.microsoft.com/office/infopath/2007/PartnerControls">PPT FFC Internal wide</TermName>
          <TermId xmlns="http://schemas.microsoft.com/office/infopath/2007/PartnerControls">9519049e-785d-4182-82ce-fdaea81033e5</TermId>
        </TermInfo>
        <TermInfo xmlns="http://schemas.microsoft.com/office/infopath/2007/PartnerControls">
          <TermName xmlns="http://schemas.microsoft.com/office/infopath/2007/PartnerControls">widescreen PPT FBK Internal template</TermName>
          <TermId xmlns="http://schemas.microsoft.com/office/infopath/2007/PartnerControls">1a989f66-237f-4628-9fdc-5810239409a7</TermId>
        </TermInfo>
      </Terms>
    </TaxKeywordTaxHTField>
    <i40ee0d533714ade9d5fb3f5525526f2 xmlns="6c1cc4ce-9648-414b-91a3-491e33545427">
      <Terms xmlns="http://schemas.microsoft.com/office/infopath/2007/PartnerControls"/>
    </i40ee0d533714ade9d5fb3f5525526f2>
    <fb9e4af7cf5c42b2a8be152976a59f56 xmlns="6c1cc4ce-9648-414b-91a3-491e33545427" xsi:nil="true"/>
    <d6b25eef379945c3ab5abd81989f91f6 xmlns="6c1cc4ce-9648-414b-91a3-491e33545427">
      <Terms xmlns="http://schemas.microsoft.com/office/infopath/2007/PartnerControls"/>
    </d6b25eef379945c3ab5abd81989f91f6>
    <Document_x0020_Owner xmlns="6c1cc4ce-9648-414b-91a3-491e33545427">
      <UserInfo>
        <DisplayName>Totani, Wendy</DisplayName>
        <AccountId>705</AccountId>
        <AccountType/>
      </UserInfo>
    </Document_x0020_Owner>
    <jddffe80eaad4e25874b64bff0e56cc7 xmlns="6c1cc4ce-9648-414b-91a3-491e33545427">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d4866e20-f4d8-4145-8fad-0f05c48efde7</TermId>
        </TermInfo>
      </Terms>
    </jddffe80eaad4e25874b64bff0e56cc7>
    <df62a0a2c4c545149989cc0ff1f1db35 xmlns="6c1cc4ce-9648-414b-91a3-491e33545427" xsi:nil="true"/>
  </documentManagement>
</p:properties>
</file>

<file path=customXml/item4.xml><?xml version="1.0" encoding="utf-8"?>
<?mso-contentType ?>
<SharedContentType xmlns="Microsoft.SharePoint.Taxonomy.ContentTypeSync" SourceId="352c443e-b76f-4595-ba16-ee2ac9bedac7" ContentTypeId="0x01010015EB703F470B3D419A56E8E31E6D5C8308" PreviousValue="false"/>
</file>

<file path=customXml/itemProps1.xml><?xml version="1.0" encoding="utf-8"?>
<ds:datastoreItem xmlns:ds="http://schemas.openxmlformats.org/officeDocument/2006/customXml" ds:itemID="{8E08BCB8-8626-460E-926D-8C757FB28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cc4ce-9648-414b-91a3-491e33545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42C87C-BC3B-4D36-AEDD-74ADAAF2C95F}">
  <ds:schemaRefs>
    <ds:schemaRef ds:uri="http://schemas.microsoft.com/sharepoint/v3/contenttype/forms"/>
  </ds:schemaRefs>
</ds:datastoreItem>
</file>

<file path=customXml/itemProps3.xml><?xml version="1.0" encoding="utf-8"?>
<ds:datastoreItem xmlns:ds="http://schemas.openxmlformats.org/officeDocument/2006/customXml" ds:itemID="{BDFA1788-E728-4142-9C28-D0E175CB542B}">
  <ds:schemaRefs>
    <ds:schemaRef ds:uri="http://purl.org/dc/terms/"/>
    <ds:schemaRef ds:uri="http://purl.org/dc/dcmitype/"/>
    <ds:schemaRef ds:uri="http://schemas.microsoft.com/office/2006/documentManagement/types"/>
    <ds:schemaRef ds:uri="6c1cc4ce-9648-414b-91a3-491e33545427"/>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A5125E48-B823-434A-BD85-784C37C0B4F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11618</TotalTime>
  <Words>3332</Words>
  <Application>Microsoft Office PowerPoint</Application>
  <PresentationFormat>On-screen Show (4:3)</PresentationFormat>
  <Paragraphs>492</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Courier New</vt:lpstr>
      <vt:lpstr>Open Sans</vt:lpstr>
      <vt:lpstr>Segoe UI</vt:lpstr>
      <vt:lpstr>Segoe UI Semibold</vt:lpstr>
      <vt:lpstr>Times New Roman</vt:lpstr>
      <vt:lpstr>FULT_Template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FFC_Internal_TEMPLATE_Wide</dc:title>
  <dc:creator>Microsoft Office User</dc:creator>
  <cp:keywords>PowerPoint FFC Internal Template; widescreen PPT FBK Internal template; PPT FFC Internal; PPT FFC Internal wide; FFC Internal PowerPoint Template</cp:keywords>
  <cp:lastModifiedBy>Lafferty, Patrick</cp:lastModifiedBy>
  <cp:revision>364</cp:revision>
  <cp:lastPrinted>2024-01-16T18:00:19Z</cp:lastPrinted>
  <dcterms:created xsi:type="dcterms:W3CDTF">2019-01-28T20:12:17Z</dcterms:created>
  <dcterms:modified xsi:type="dcterms:W3CDTF">2024-04-15T22:44:05Z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0x01010015EB703F470B3D419A56E8E31E6D5C830800041882564F1D054DACF30D40B1DF7140</vt:lpwstr>
  </property>
  <property fmtid="{D5CDD505-2E9C-101B-9397-08002B2CF9AE}" pid="3" name="TaxKeyword">
    <vt:lpwstr>5021;#PPT FFC Internal|23746d57-457e-4953-be15-9af68239c845;#5172;#FFC Internal PowerPoint Template|86f22336-4b04-43ec-b23c-950670dba6e7;#5027;#PowerPoint FFC Internal Template|df2f6735-a9c5-4442-89fc-3ac79f7db533;#5452;#PPT FFC Internal wide|9519049e-785d-4182-82ce-fdaea81033e5;#5462;#widescreen PPT FBK Internal template|1a989f66-237f-4628-9fdc-5810239409a7</vt:lpwstr>
  </property>
  <property fmtid="{D5CDD505-2E9C-101B-9397-08002B2CF9AE}" pid="4" name="Security">
    <vt:lpwstr>26;#Public|d4866e20-f4d8-4145-8fad-0f05c48efde7</vt:lpwstr>
  </property>
  <property fmtid="{D5CDD505-2E9C-101B-9397-08002B2CF9AE}" pid="5" name="n995033c65394d73a18b9f79da013310">
    <vt:lpwstr>Internal|5aec8e2e-caa4-4bf6-8344-f2b55eab4f1b</vt:lpwstr>
  </property>
  <property fmtid="{D5CDD505-2E9C-101B-9397-08002B2CF9AE}" pid="6" name="Customer Type">
    <vt:lpwstr/>
  </property>
  <property fmtid="{D5CDD505-2E9C-101B-9397-08002B2CF9AE}" pid="7" name="Publishing Dept">
    <vt:lpwstr>773;#Marketing|8d8990c8-c793-46b9-a3ee-c4e3a65513d6</vt:lpwstr>
  </property>
  <property fmtid="{D5CDD505-2E9C-101B-9397-08002B2CF9AE}" pid="8" name="Knowledge Type">
    <vt:lpwstr>2;#Tools|713c96aa-e317-44e1-b1ec-17f545cb7c80</vt:lpwstr>
  </property>
  <property fmtid="{D5CDD505-2E9C-101B-9397-08002B2CF9AE}" pid="9" name="RetentionCode">
    <vt:lpwstr>3728;#99999 NON-RECORD|489515dc-b565-42b8-83c8-1f78099ad06a</vt:lpwstr>
  </property>
  <property fmtid="{D5CDD505-2E9C-101B-9397-08002B2CF9AE}" pid="10" name="Use">
    <vt:lpwstr>725;#Internal|5aec8e2e-caa4-4bf6-8344-f2b55eab4f1b</vt:lpwstr>
  </property>
  <property fmtid="{D5CDD505-2E9C-101B-9397-08002B2CF9AE}" pid="11" name="Target User">
    <vt:lpwstr/>
  </property>
  <property fmtid="{D5CDD505-2E9C-101B-9397-08002B2CF9AE}" pid="12" name="Product Type">
    <vt:lpwstr/>
  </property>
  <property fmtid="{D5CDD505-2E9C-101B-9397-08002B2CF9AE}" pid="13" name="Affiliate">
    <vt:lpwstr>25;#FFC - Corporate Standard|197fdab1-71ce-45b1-8d15-a6b4edbe1bed</vt:lpwstr>
  </property>
  <property fmtid="{D5CDD505-2E9C-101B-9397-08002B2CF9AE}" pid="14" name="f6ebb33fda14403086c0a76420f58e8e">
    <vt:lpwstr>FFC - Corporate Standard|197fdab1-71ce-45b1-8d15-a6b4edbe1bed</vt:lpwstr>
  </property>
  <property fmtid="{D5CDD505-2E9C-101B-9397-08002B2CF9AE}" pid="15" name="_AdHocReviewCycleID">
    <vt:i4>493569515</vt:i4>
  </property>
  <property fmtid="{D5CDD505-2E9C-101B-9397-08002B2CF9AE}" pid="16" name="_NewReviewCycle">
    <vt:lpwstr/>
  </property>
  <property fmtid="{D5CDD505-2E9C-101B-9397-08002B2CF9AE}" pid="17" name="_EmailSubject">
    <vt:lpwstr>Final Earnings Release and Conference Call slides attached</vt:lpwstr>
  </property>
  <property fmtid="{D5CDD505-2E9C-101B-9397-08002B2CF9AE}" pid="18" name="_AuthorEmail">
    <vt:lpwstr>TThomas@fultonbank.com</vt:lpwstr>
  </property>
  <property fmtid="{D5CDD505-2E9C-101B-9397-08002B2CF9AE}" pid="19" name="_AuthorEmailDisplayName">
    <vt:lpwstr>Thomas, Theresa</vt:lpwstr>
  </property>
  <property fmtid="{D5CDD505-2E9C-101B-9397-08002B2CF9AE}" pid="20" name="_PreviousAdHocReviewCycleID">
    <vt:i4>1807013244</vt:i4>
  </property>
</Properties>
</file>