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1378" r:id="rId2"/>
    <p:sldId id="1392" r:id="rId3"/>
    <p:sldId id="1295" r:id="rId4"/>
    <p:sldId id="1303" r:id="rId5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4567"/>
    <a:srgbClr val="FFFFFF"/>
    <a:srgbClr val="1F4E79"/>
    <a:srgbClr val="42708A"/>
    <a:srgbClr val="203864"/>
    <a:srgbClr val="174F6F"/>
    <a:srgbClr val="59B4EA"/>
    <a:srgbClr val="36A4E6"/>
    <a:srgbClr val="FEF7F3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C16C3-2F00-45ED-B423-4050C47EE7FD}" v="3" dt="2024-05-08T23:56:29.82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6327"/>
  </p:normalViewPr>
  <p:slideViewPr>
    <p:cSldViewPr snapToGrid="0" snapToObjects="1">
      <p:cViewPr varScale="1">
        <p:scale>
          <a:sx n="103" d="100"/>
          <a:sy n="103" d="100"/>
        </p:scale>
        <p:origin x="13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28" d="100"/>
          <a:sy n="128" d="100"/>
        </p:scale>
        <p:origin x="472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e Cowles" userId="4e50b9010f83e134" providerId="LiveId" clId="{E93C16C3-2F00-45ED-B423-4050C47EE7FD}"/>
    <pc:docChg chg="undo custSel modSld">
      <pc:chgData name="Nichole Cowles" userId="4e50b9010f83e134" providerId="LiveId" clId="{E93C16C3-2F00-45ED-B423-4050C47EE7FD}" dt="2024-05-08T23:58:31.216" v="47" actId="14100"/>
      <pc:docMkLst>
        <pc:docMk/>
      </pc:docMkLst>
      <pc:sldChg chg="addSp modSp mod">
        <pc:chgData name="Nichole Cowles" userId="4e50b9010f83e134" providerId="LiveId" clId="{E93C16C3-2F00-45ED-B423-4050C47EE7FD}" dt="2024-05-08T23:57:12.642" v="35" actId="108"/>
        <pc:sldMkLst>
          <pc:docMk/>
          <pc:sldMk cId="4268449564" sldId="1295"/>
        </pc:sldMkLst>
        <pc:spChg chg="add mod">
          <ac:chgData name="Nichole Cowles" userId="4e50b9010f83e134" providerId="LiveId" clId="{E93C16C3-2F00-45ED-B423-4050C47EE7FD}" dt="2024-05-08T23:57:12.642" v="35" actId="108"/>
          <ac:spMkLst>
            <pc:docMk/>
            <pc:sldMk cId="4268449564" sldId="1295"/>
            <ac:spMk id="29" creationId="{106C8F65-75B6-84E5-81E7-3D09AACC0804}"/>
          </ac:spMkLst>
        </pc:spChg>
        <pc:picChg chg="mod">
          <ac:chgData name="Nichole Cowles" userId="4e50b9010f83e134" providerId="LiveId" clId="{E93C16C3-2F00-45ED-B423-4050C47EE7FD}" dt="2024-05-08T23:56:29.820" v="27" actId="1076"/>
          <ac:picMkLst>
            <pc:docMk/>
            <pc:sldMk cId="4268449564" sldId="1295"/>
            <ac:picMk id="1025" creationId="{53B2381C-5E97-7576-F2E0-749CB91C415F}"/>
          </ac:picMkLst>
        </pc:picChg>
      </pc:sldChg>
      <pc:sldChg chg="addSp delSp modSp mod">
        <pc:chgData name="Nichole Cowles" userId="4e50b9010f83e134" providerId="LiveId" clId="{E93C16C3-2F00-45ED-B423-4050C47EE7FD}" dt="2024-05-08T23:58:31.216" v="47" actId="14100"/>
        <pc:sldMkLst>
          <pc:docMk/>
          <pc:sldMk cId="758133925" sldId="1303"/>
        </pc:sldMkLst>
        <pc:spChg chg="del">
          <ac:chgData name="Nichole Cowles" userId="4e50b9010f83e134" providerId="LiveId" clId="{E93C16C3-2F00-45ED-B423-4050C47EE7FD}" dt="2024-05-08T23:57:53.628" v="41" actId="478"/>
          <ac:spMkLst>
            <pc:docMk/>
            <pc:sldMk cId="758133925" sldId="1303"/>
            <ac:spMk id="2" creationId="{86B6A46B-793C-D860-5ED7-2AA6D94AFBA7}"/>
          </ac:spMkLst>
        </pc:spChg>
        <pc:spChg chg="del">
          <ac:chgData name="Nichole Cowles" userId="4e50b9010f83e134" providerId="LiveId" clId="{E93C16C3-2F00-45ED-B423-4050C47EE7FD}" dt="2024-05-08T23:52:32.167" v="1" actId="478"/>
          <ac:spMkLst>
            <pc:docMk/>
            <pc:sldMk cId="758133925" sldId="1303"/>
            <ac:spMk id="10" creationId="{993A139F-5459-0A9E-2EFA-9D8BCEE4367E}"/>
          </ac:spMkLst>
        </pc:spChg>
        <pc:spChg chg="add mod">
          <ac:chgData name="Nichole Cowles" userId="4e50b9010f83e134" providerId="LiveId" clId="{E93C16C3-2F00-45ED-B423-4050C47EE7FD}" dt="2024-05-08T23:58:31.216" v="47" actId="14100"/>
          <ac:spMkLst>
            <pc:docMk/>
            <pc:sldMk cId="758133925" sldId="1303"/>
            <ac:spMk id="15" creationId="{17162B87-18AB-6BA6-A54E-786911468F67}"/>
          </ac:spMkLst>
        </pc:spChg>
        <pc:grpChg chg="del">
          <ac:chgData name="Nichole Cowles" userId="4e50b9010f83e134" providerId="LiveId" clId="{E93C16C3-2F00-45ED-B423-4050C47EE7FD}" dt="2024-05-08T23:52:29.497" v="0" actId="478"/>
          <ac:grpSpMkLst>
            <pc:docMk/>
            <pc:sldMk cId="758133925" sldId="1303"/>
            <ac:grpSpMk id="12" creationId="{7C7EE1BA-F7ED-A793-E34C-59FEEC0C9436}"/>
          </ac:grpSpMkLst>
        </pc:grpChg>
        <pc:picChg chg="add mod">
          <ac:chgData name="Nichole Cowles" userId="4e50b9010f83e134" providerId="LiveId" clId="{E93C16C3-2F00-45ED-B423-4050C47EE7FD}" dt="2024-05-08T23:58:12.816" v="44" actId="1076"/>
          <ac:picMkLst>
            <pc:docMk/>
            <pc:sldMk cId="758133925" sldId="1303"/>
            <ac:picMk id="13" creationId="{A7C4B1F9-4EE6-2D3A-85AC-AFE404FEB338}"/>
          </ac:picMkLst>
        </pc:picChg>
      </pc:sldChg>
      <pc:sldChg chg="addSp modSp mod">
        <pc:chgData name="Nichole Cowles" userId="4e50b9010f83e134" providerId="LiveId" clId="{E93C16C3-2F00-45ED-B423-4050C47EE7FD}" dt="2024-05-08T23:55:49.181" v="16" actId="207"/>
        <pc:sldMkLst>
          <pc:docMk/>
          <pc:sldMk cId="1606994509" sldId="1378"/>
        </pc:sldMkLst>
        <pc:spChg chg="add mod">
          <ac:chgData name="Nichole Cowles" userId="4e50b9010f83e134" providerId="LiveId" clId="{E93C16C3-2F00-45ED-B423-4050C47EE7FD}" dt="2024-05-08T23:55:49.181" v="16" actId="207"/>
          <ac:spMkLst>
            <pc:docMk/>
            <pc:sldMk cId="1606994509" sldId="1378"/>
            <ac:spMk id="13" creationId="{56441B97-64F2-3E59-F210-BC45633F6CD0}"/>
          </ac:spMkLst>
        </pc:spChg>
        <pc:picChg chg="mod">
          <ac:chgData name="Nichole Cowles" userId="4e50b9010f83e134" providerId="LiveId" clId="{E93C16C3-2F00-45ED-B423-4050C47EE7FD}" dt="2024-05-08T23:55:07.820" v="12" actId="12788"/>
          <ac:picMkLst>
            <pc:docMk/>
            <pc:sldMk cId="1606994509" sldId="1378"/>
            <ac:picMk id="11" creationId="{F6248F09-82B2-DB25-7602-3DF12E40DF0F}"/>
          </ac:picMkLst>
        </pc:picChg>
      </pc:sldChg>
      <pc:sldChg chg="addSp modSp mod">
        <pc:chgData name="Nichole Cowles" userId="4e50b9010f83e134" providerId="LiveId" clId="{E93C16C3-2F00-45ED-B423-4050C47EE7FD}" dt="2024-05-08T23:57:07.648" v="34" actId="14100"/>
        <pc:sldMkLst>
          <pc:docMk/>
          <pc:sldMk cId="313118824" sldId="1392"/>
        </pc:sldMkLst>
        <pc:spChg chg="add mod">
          <ac:chgData name="Nichole Cowles" userId="4e50b9010f83e134" providerId="LiveId" clId="{E93C16C3-2F00-45ED-B423-4050C47EE7FD}" dt="2024-05-08T23:57:07.648" v="34" actId="14100"/>
          <ac:spMkLst>
            <pc:docMk/>
            <pc:sldMk cId="313118824" sldId="1392"/>
            <ac:spMk id="4" creationId="{9267D1F1-F068-55DC-BEB8-56B00BBFDCF0}"/>
          </ac:spMkLst>
        </pc:spChg>
        <pc:picChg chg="mod">
          <ac:chgData name="Nichole Cowles" userId="4e50b9010f83e134" providerId="LiveId" clId="{E93C16C3-2F00-45ED-B423-4050C47EE7FD}" dt="2024-05-08T23:56:21.024" v="25" actId="1076"/>
          <ac:picMkLst>
            <pc:docMk/>
            <pc:sldMk cId="313118824" sldId="1392"/>
            <ac:picMk id="2" creationId="{4D1E9B46-6673-987B-38DE-38D47B9F2F6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4F4B61-BEB0-F34A-9C02-162AA31CE5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0C1C-D4C9-B844-A4E3-515C3BF341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1C10D3DF-4ED2-7045-9498-502C48C15B78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D5300-C78E-F346-9FD8-7B78BE6761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D986A7-9030-3D49-8F93-F8A2FB8A44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5E36D8DF-3A69-F840-B03C-ADF23676AC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910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/>
          <a:lstStyle>
            <a:lvl1pPr algn="r">
              <a:defRPr sz="1200"/>
            </a:lvl1pPr>
          </a:lstStyle>
          <a:p>
            <a:fld id="{EE5124C8-85BB-ED4C-A2D8-4EA60D523220}" type="datetimeFigureOut">
              <a:rPr lang="en-US" smtClean="0"/>
              <a:t>5/8/2024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8" tIns="46584" rIns="93168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8" tIns="46584" rIns="93168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4"/>
          </a:xfrm>
          <a:prstGeom prst="rect">
            <a:avLst/>
          </a:prstGeom>
        </p:spPr>
        <p:txBody>
          <a:bodyPr vert="horz" lIns="93168" tIns="46584" rIns="93168" bIns="46584" rtlCol="0" anchor="b"/>
          <a:lstStyle>
            <a:lvl1pPr algn="r">
              <a:defRPr sz="1200"/>
            </a:lvl1pPr>
          </a:lstStyle>
          <a:p>
            <a:fld id="{0740B5CB-175F-354A-99A7-297577AB1F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3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293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0677AB-E499-EA7B-32BD-DBF9AD12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A4972-2B8B-5ECB-45E9-E8F6AEF32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C218D-17A2-71B1-357C-1B1232FDA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6BBD4-0376-4EC4-9BA9-C9E6270E5467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6817-44B6-CEF6-E6FD-D3AC59E6D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38B9-F5DC-138C-9E67-4747B115A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AF3D2-FCE4-419F-9054-F96C77DB8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4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6248F09-82B2-DB25-7602-3DF12E40DF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509" y="158620"/>
            <a:ext cx="7213633" cy="540965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6441B97-64F2-3E59-F210-BC45633F6CD0}"/>
              </a:ext>
            </a:extLst>
          </p:cNvPr>
          <p:cNvSpPr txBox="1"/>
          <p:nvPr/>
        </p:nvSpPr>
        <p:spPr>
          <a:xfrm>
            <a:off x="839754" y="5567989"/>
            <a:ext cx="7511143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Figure 1. Cross section through drill holes WG456, WG457 and legacy holes showing continuity of +20.0 g/t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AuEq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grades on a dip length of potentially +200 meters (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AuEq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calculated at 85:1 Ag: Ag and assays are uncut).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99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1E9B46-6673-987B-38DE-38D47B9F2F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060" y="233266"/>
            <a:ext cx="6821973" cy="575698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67D1F1-F068-55DC-BEB8-56B00BBFDCF0}"/>
              </a:ext>
            </a:extLst>
          </p:cNvPr>
          <p:cNvSpPr txBox="1"/>
          <p:nvPr/>
        </p:nvSpPr>
        <p:spPr>
          <a:xfrm>
            <a:off x="1127061" y="5992359"/>
            <a:ext cx="6821972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 i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Figure 2. Cross section 500N, showing Discovery Zone adjacent to the Gravel Creek resource outline. </a:t>
            </a:r>
          </a:p>
        </p:txBody>
      </p:sp>
    </p:spTree>
    <p:extLst>
      <p:ext uri="{BB962C8B-B14F-4D97-AF65-F5344CB8AC3E}">
        <p14:creationId xmlns:p14="http://schemas.microsoft.com/office/powerpoint/2010/main" val="31311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F93E6-0802-4B93-C2F7-5E82E2F01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831108785">
            <a:extLst>
              <a:ext uri="{FF2B5EF4-FFF2-40B4-BE49-F238E27FC236}">
                <a16:creationId xmlns:a16="http://schemas.microsoft.com/office/drawing/2014/main" id="{53B2381C-5E97-7576-F2E0-749CB91C4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866" y="170625"/>
            <a:ext cx="6153539" cy="5587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106C8F65-75B6-84E5-81E7-3D09AACC0804}"/>
              </a:ext>
            </a:extLst>
          </p:cNvPr>
          <p:cNvSpPr txBox="1"/>
          <p:nvPr/>
        </p:nvSpPr>
        <p:spPr>
          <a:xfrm>
            <a:off x="1604866" y="5764045"/>
            <a:ext cx="60648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 i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Figure 3. Plan view of 1700-meter elevation, showing Gravel Creek resource zone, +5.0 g/t Au legacy intercepts and location of cross sections for 2024 oriented core drilling.</a:t>
            </a:r>
          </a:p>
        </p:txBody>
      </p:sp>
    </p:spTree>
    <p:extLst>
      <p:ext uri="{BB962C8B-B14F-4D97-AF65-F5344CB8AC3E}">
        <p14:creationId xmlns:p14="http://schemas.microsoft.com/office/powerpoint/2010/main" val="426844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7C4B1F9-4EE6-2D3A-85AC-AFE404FE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666" y="149757"/>
            <a:ext cx="6606627" cy="5560578"/>
          </a:xfrm>
          <a:prstGeom prst="rect">
            <a:avLst/>
          </a:prstGeom>
          <a:noFill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7162B87-18AB-6BA6-A54E-786911468F67}"/>
              </a:ext>
            </a:extLst>
          </p:cNvPr>
          <p:cNvSpPr txBox="1"/>
          <p:nvPr/>
        </p:nvSpPr>
        <p:spPr>
          <a:xfrm>
            <a:off x="149290" y="5645020"/>
            <a:ext cx="8780106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 i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Figure 4. Section shows multiple high-grade Au-Ag intercepts are present at the northeast extent of drilling in </a:t>
            </a:r>
            <a:r>
              <a:rPr lang="en-US" dirty="0" err="1"/>
              <a:t>Jarbidge</a:t>
            </a:r>
            <a:r>
              <a:rPr lang="en-US" dirty="0"/>
              <a:t> rhyolite, including 3.04m @ 53.50 g/t </a:t>
            </a:r>
            <a:r>
              <a:rPr lang="en-US" dirty="0" err="1"/>
              <a:t>AuEq</a:t>
            </a:r>
            <a:r>
              <a:rPr lang="en-US" dirty="0"/>
              <a:t>, 0.3m @ 60.05 g/t </a:t>
            </a:r>
            <a:r>
              <a:rPr lang="en-US" dirty="0" err="1"/>
              <a:t>AuEq</a:t>
            </a:r>
            <a:r>
              <a:rPr lang="en-US" dirty="0"/>
              <a:t> and 1.95m @ 21.96 g/t </a:t>
            </a:r>
            <a:r>
              <a:rPr lang="en-US" dirty="0" err="1"/>
              <a:t>AuEq</a:t>
            </a:r>
            <a:r>
              <a:rPr lang="en-US" dirty="0"/>
              <a:t> (</a:t>
            </a:r>
            <a:r>
              <a:rPr lang="en-US" dirty="0" err="1"/>
              <a:t>AuEq</a:t>
            </a:r>
            <a:r>
              <a:rPr lang="en-US" dirty="0"/>
              <a:t> calculated at 85:1 Ag: Ag and assays are uncut).</a:t>
            </a:r>
          </a:p>
        </p:txBody>
      </p:sp>
    </p:spTree>
    <p:extLst>
      <p:ext uri="{BB962C8B-B14F-4D97-AF65-F5344CB8AC3E}">
        <p14:creationId xmlns:p14="http://schemas.microsoft.com/office/powerpoint/2010/main" val="7581339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32310</TotalTime>
  <Words>156</Words>
  <Application>Microsoft Office PowerPoint</Application>
  <PresentationFormat>Letter Paper (8.5x11 in)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Stanciulescu</dc:creator>
  <cp:lastModifiedBy>Nichole Cowles</cp:lastModifiedBy>
  <cp:revision>643</cp:revision>
  <cp:lastPrinted>2024-05-07T18:48:26Z</cp:lastPrinted>
  <dcterms:created xsi:type="dcterms:W3CDTF">2021-11-17T23:00:52Z</dcterms:created>
  <dcterms:modified xsi:type="dcterms:W3CDTF">2024-05-08T23:58:32Z</dcterms:modified>
</cp:coreProperties>
</file>