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tags/tag156.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handoutMasterIdLst>
    <p:handoutMasterId r:id="rId11"/>
  </p:handoutMasterIdLst>
  <p:sldIdLst>
    <p:sldId id="452" r:id="rId2"/>
    <p:sldId id="473" r:id="rId3"/>
    <p:sldId id="475" r:id="rId4"/>
    <p:sldId id="476" r:id="rId5"/>
    <p:sldId id="467" r:id="rId6"/>
    <p:sldId id="457" r:id="rId7"/>
    <p:sldId id="470" r:id="rId8"/>
    <p:sldId id="466" r:id="rId9"/>
  </p:sldIdLst>
  <p:sldSz cx="10058400" cy="7772400"/>
  <p:notesSz cx="7315200" cy="96012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73"/>
            <p14:sldId id="475"/>
            <p14:sldId id="476"/>
            <p14:sldId id="467"/>
            <p14:sldId id="457"/>
            <p14:sldId id="470"/>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00539B"/>
    <a:srgbClr val="0077E1"/>
    <a:srgbClr val="FFC000"/>
    <a:srgbClr val="D50F0F"/>
    <a:srgbClr val="D4EBFF"/>
    <a:srgbClr val="ED7D31"/>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D8622-C642-43B6-9E96-6B6F9179E982}" v="17" dt="2025-07-24T18:12:59.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90" autoAdjust="0"/>
    <p:restoredTop sz="94660"/>
  </p:normalViewPr>
  <p:slideViewPr>
    <p:cSldViewPr snapToGrid="0">
      <p:cViewPr varScale="1">
        <p:scale>
          <a:sx n="99" d="100"/>
          <a:sy n="99" d="100"/>
        </p:scale>
        <p:origin x="1518" y="78"/>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Stevenson" userId="5071bd8132b5a7b6" providerId="LiveId" clId="{9EFD8622-C642-43B6-9E96-6B6F9179E982}"/>
    <pc:docChg chg="undo custSel addSld delSld modSld sldOrd modSection">
      <pc:chgData name="Julie Stevenson" userId="5071bd8132b5a7b6" providerId="LiveId" clId="{9EFD8622-C642-43B6-9E96-6B6F9179E982}" dt="2025-07-24T18:15:58.733" v="421" actId="20577"/>
      <pc:docMkLst>
        <pc:docMk/>
      </pc:docMkLst>
      <pc:sldChg chg="ord">
        <pc:chgData name="Julie Stevenson" userId="5071bd8132b5a7b6" providerId="LiveId" clId="{9EFD8622-C642-43B6-9E96-6B6F9179E982}" dt="2025-07-24T17:24:28.051" v="379"/>
        <pc:sldMkLst>
          <pc:docMk/>
          <pc:sldMk cId="1994296086" sldId="457"/>
        </pc:sldMkLst>
      </pc:sldChg>
      <pc:sldChg chg="addSp delSp modSp mod">
        <pc:chgData name="Julie Stevenson" userId="5071bd8132b5a7b6" providerId="LiveId" clId="{9EFD8622-C642-43B6-9E96-6B6F9179E982}" dt="2025-07-24T18:13:02.899" v="410" actId="14100"/>
        <pc:sldMkLst>
          <pc:docMk/>
          <pc:sldMk cId="1743337245" sldId="466"/>
        </pc:sldMkLst>
        <pc:graphicFrameChg chg="add mod">
          <ac:chgData name="Julie Stevenson" userId="5071bd8132b5a7b6" providerId="LiveId" clId="{9EFD8622-C642-43B6-9E96-6B6F9179E982}" dt="2025-07-24T16:24:55.285" v="370"/>
          <ac:graphicFrameMkLst>
            <pc:docMk/>
            <pc:sldMk cId="1743337245" sldId="466"/>
            <ac:graphicFrameMk id="5" creationId="{1E81D915-F976-BFCD-3E9C-BEC35FDE0D08}"/>
          </ac:graphicFrameMkLst>
        </pc:graphicFrameChg>
        <pc:graphicFrameChg chg="add mod">
          <ac:chgData name="Julie Stevenson" userId="5071bd8132b5a7b6" providerId="LiveId" clId="{9EFD8622-C642-43B6-9E96-6B6F9179E982}" dt="2025-07-24T18:12:48.956" v="408"/>
          <ac:graphicFrameMkLst>
            <pc:docMk/>
            <pc:sldMk cId="1743337245" sldId="466"/>
            <ac:graphicFrameMk id="5" creationId="{281254CD-46C9-7665-B5B2-DA4E5E123208}"/>
          </ac:graphicFrameMkLst>
        </pc:graphicFrameChg>
        <pc:graphicFrameChg chg="del mod modGraphic">
          <ac:chgData name="Julie Stevenson" userId="5071bd8132b5a7b6" providerId="LiveId" clId="{9EFD8622-C642-43B6-9E96-6B6F9179E982}" dt="2025-07-24T16:24:53.093" v="369" actId="478"/>
          <ac:graphicFrameMkLst>
            <pc:docMk/>
            <pc:sldMk cId="1743337245" sldId="466"/>
            <ac:graphicFrameMk id="8" creationId="{25FFFE71-9250-ABC6-5E8F-E62541067F30}"/>
          </ac:graphicFrameMkLst>
        </pc:graphicFrameChg>
        <pc:graphicFrameChg chg="add mod modGraphic">
          <ac:chgData name="Julie Stevenson" userId="5071bd8132b5a7b6" providerId="LiveId" clId="{9EFD8622-C642-43B6-9E96-6B6F9179E982}" dt="2025-07-24T18:13:02.899" v="410" actId="14100"/>
          <ac:graphicFrameMkLst>
            <pc:docMk/>
            <pc:sldMk cId="1743337245" sldId="466"/>
            <ac:graphicFrameMk id="8" creationId="{46CF6047-74AB-D556-572D-0D6699EBC27C}"/>
          </ac:graphicFrameMkLst>
        </pc:graphicFrameChg>
        <pc:graphicFrameChg chg="add del mod modGraphic">
          <ac:chgData name="Julie Stevenson" userId="5071bd8132b5a7b6" providerId="LiveId" clId="{9EFD8622-C642-43B6-9E96-6B6F9179E982}" dt="2025-07-24T18:12:46.917" v="407" actId="478"/>
          <ac:graphicFrameMkLst>
            <pc:docMk/>
            <pc:sldMk cId="1743337245" sldId="466"/>
            <ac:graphicFrameMk id="9" creationId="{83D5C725-7EBE-B111-F5FB-0452E593B744}"/>
          </ac:graphicFrameMkLst>
        </pc:graphicFrameChg>
      </pc:sldChg>
      <pc:sldChg chg="modSp add mod">
        <pc:chgData name="Julie Stevenson" userId="5071bd8132b5a7b6" providerId="LiveId" clId="{9EFD8622-C642-43B6-9E96-6B6F9179E982}" dt="2025-07-24T18:15:58.733" v="421" actId="20577"/>
        <pc:sldMkLst>
          <pc:docMk/>
          <pc:sldMk cId="0" sldId="467"/>
        </pc:sldMkLst>
        <pc:graphicFrameChg chg="mod modGraphic">
          <ac:chgData name="Julie Stevenson" userId="5071bd8132b5a7b6" providerId="LiveId" clId="{9EFD8622-C642-43B6-9E96-6B6F9179E982}" dt="2025-07-24T18:15:58.733" v="421" actId="20577"/>
          <ac:graphicFrameMkLst>
            <pc:docMk/>
            <pc:sldMk cId="0" sldId="467"/>
            <ac:graphicFrameMk id="5" creationId="{B9D8FA69-F098-CBDF-107C-17AD09BDE6AD}"/>
          </ac:graphicFrameMkLst>
        </pc:graphicFrameChg>
      </pc:sldChg>
      <pc:sldChg chg="modSp add del mod">
        <pc:chgData name="Julie Stevenson" userId="5071bd8132b5a7b6" providerId="LiveId" clId="{9EFD8622-C642-43B6-9E96-6B6F9179E982}" dt="2025-07-24T18:12:36.361" v="405" actId="20577"/>
        <pc:sldMkLst>
          <pc:docMk/>
          <pc:sldMk cId="687870449" sldId="476"/>
        </pc:sldMkLst>
        <pc:spChg chg="mod">
          <ac:chgData name="Julie Stevenson" userId="5071bd8132b5a7b6" providerId="LiveId" clId="{9EFD8622-C642-43B6-9E96-6B6F9179E982}" dt="2025-07-23T21:34:30.069" v="116" actId="20577"/>
          <ac:spMkLst>
            <pc:docMk/>
            <pc:sldMk cId="687870449" sldId="476"/>
            <ac:spMk id="3" creationId="{944286D9-0E58-90A4-6805-BC7B11711329}"/>
          </ac:spMkLst>
        </pc:spChg>
        <pc:spChg chg="mod">
          <ac:chgData name="Julie Stevenson" userId="5071bd8132b5a7b6" providerId="LiveId" clId="{9EFD8622-C642-43B6-9E96-6B6F9179E982}" dt="2025-07-24T15:38:06.655" v="192" actId="1076"/>
          <ac:spMkLst>
            <pc:docMk/>
            <pc:sldMk cId="687870449" sldId="476"/>
            <ac:spMk id="44036" creationId="{01A47B3F-BB13-299D-8659-C140E9EBEFB5}"/>
          </ac:spMkLst>
        </pc:spChg>
        <pc:graphicFrameChg chg="mod modGraphic">
          <ac:chgData name="Julie Stevenson" userId="5071bd8132b5a7b6" providerId="LiveId" clId="{9EFD8622-C642-43B6-9E96-6B6F9179E982}" dt="2025-07-24T18:12:36.361" v="405" actId="20577"/>
          <ac:graphicFrameMkLst>
            <pc:docMk/>
            <pc:sldMk cId="687870449" sldId="476"/>
            <ac:graphicFrameMk id="5" creationId="{B2F449E4-D276-1040-13FE-7040BF3DD54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455380272166"/>
          <c:y val="0.11328731946453488"/>
          <c:w val="0.89726034645669295"/>
          <c:h val="0.74926587056560401"/>
        </c:manualLayout>
      </c:layout>
      <c:barChart>
        <c:barDir val="col"/>
        <c:grouping val="clustered"/>
        <c:varyColors val="0"/>
        <c:ser>
          <c:idx val="0"/>
          <c:order val="0"/>
          <c:tx>
            <c:strRef>
              <c:f>Sheet1!$B$2</c:f>
              <c:strCache>
                <c:ptCount val="1"/>
                <c:pt idx="0">
                  <c:v>Loans Yield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2024Q2</c:v>
                </c:pt>
                <c:pt idx="1">
                  <c:v>2024Q3</c:v>
                </c:pt>
                <c:pt idx="2">
                  <c:v>2024Q4</c:v>
                </c:pt>
                <c:pt idx="3">
                  <c:v>2025Q1</c:v>
                </c:pt>
                <c:pt idx="4">
                  <c:v>2025Q2</c:v>
                </c:pt>
              </c:strCache>
            </c:strRef>
          </c:cat>
          <c:val>
            <c:numRef>
              <c:f>Sheet1!$B$7:$B$11</c:f>
              <c:numCache>
                <c:formatCode>0.00%</c:formatCode>
                <c:ptCount val="5"/>
                <c:pt idx="0">
                  <c:v>6.1800000000000001E-2</c:v>
                </c:pt>
                <c:pt idx="1">
                  <c:v>6.0299999999999999E-2</c:v>
                </c:pt>
                <c:pt idx="2">
                  <c:v>6.0900000000000003E-2</c:v>
                </c:pt>
                <c:pt idx="3">
                  <c:v>6.0499999999999998E-2</c:v>
                </c:pt>
                <c:pt idx="4">
                  <c:v>6.1699999999999998E-2</c:v>
                </c:pt>
              </c:numCache>
            </c:numRef>
          </c:val>
          <c:extLst>
            <c:ext xmlns:c16="http://schemas.microsoft.com/office/drawing/2014/chart" uri="{C3380CC4-5D6E-409C-BE32-E72D297353CC}">
              <c16:uniqueId val="{0000000A-73D2-44C4-B981-6D9FB51EAC0A}"/>
            </c:ext>
          </c:extLst>
        </c:ser>
        <c:ser>
          <c:idx val="1"/>
          <c:order val="1"/>
          <c:tx>
            <c:strRef>
              <c:f>Sheet1!$C$2</c:f>
              <c:strCache>
                <c:ptCount val="1"/>
                <c:pt idx="0">
                  <c:v>Securities Yield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2024Q2</c:v>
                </c:pt>
                <c:pt idx="1">
                  <c:v>2024Q3</c:v>
                </c:pt>
                <c:pt idx="2">
                  <c:v>2024Q4</c:v>
                </c:pt>
                <c:pt idx="3">
                  <c:v>2025Q1</c:v>
                </c:pt>
                <c:pt idx="4">
                  <c:v>2025Q2</c:v>
                </c:pt>
              </c:strCache>
            </c:strRef>
          </c:cat>
          <c:val>
            <c:numRef>
              <c:f>Sheet1!$C$7:$C$11</c:f>
              <c:numCache>
                <c:formatCode>0.00%</c:formatCode>
                <c:ptCount val="5"/>
                <c:pt idx="0">
                  <c:v>4.9599999999999998E-2</c:v>
                </c:pt>
                <c:pt idx="1">
                  <c:v>4.7500000000000001E-2</c:v>
                </c:pt>
                <c:pt idx="2">
                  <c:v>4.48E-2</c:v>
                </c:pt>
                <c:pt idx="3">
                  <c:v>4.5700000000000005E-2</c:v>
                </c:pt>
                <c:pt idx="4">
                  <c:v>4.5499999999999999E-2</c:v>
                </c:pt>
              </c:numCache>
            </c:numRef>
          </c:val>
          <c:extLst>
            <c:ext xmlns:c16="http://schemas.microsoft.com/office/drawing/2014/chart" uri="{C3380CC4-5D6E-409C-BE32-E72D297353CC}">
              <c16:uniqueId val="{0000000B-73D2-44C4-B981-6D9FB51EAC0A}"/>
            </c:ext>
          </c:extLst>
        </c:ser>
        <c:dLbls>
          <c:dLblPos val="outEnd"/>
          <c:showLegendKey val="0"/>
          <c:showVal val="1"/>
          <c:showCatName val="0"/>
          <c:showSerName val="0"/>
          <c:showPercent val="0"/>
          <c:showBubbleSize val="0"/>
        </c:dLbls>
        <c:gapWidth val="219"/>
        <c:overlap val="-27"/>
        <c:axId val="933384991"/>
        <c:axId val="568722479"/>
      </c:barChart>
      <c:catAx>
        <c:axId val="93338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7.0000000000000007E-2"/>
          <c:min val="0"/>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33384991"/>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57171662555"/>
          <c:y val="5.599928908474368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0077E1">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2024Q2</c:v>
                </c:pt>
                <c:pt idx="1">
                  <c:v>2024Q3</c:v>
                </c:pt>
                <c:pt idx="2">
                  <c:v>2024Q4</c:v>
                </c:pt>
                <c:pt idx="3">
                  <c:v>2025Q1</c:v>
                </c:pt>
                <c:pt idx="4">
                  <c:v>2025Q2</c:v>
                </c:pt>
              </c:strCache>
            </c:strRef>
          </c:cat>
          <c:val>
            <c:numRef>
              <c:f>Sheet1!$B$9:$B$13</c:f>
              <c:numCache>
                <c:formatCode>"$"#,##0.00_);[Red]\("$"#,##0.00\)</c:formatCode>
                <c:ptCount val="5"/>
                <c:pt idx="0">
                  <c:v>0.16</c:v>
                </c:pt>
                <c:pt idx="1">
                  <c:v>0.26</c:v>
                </c:pt>
                <c:pt idx="2">
                  <c:v>0.2</c:v>
                </c:pt>
                <c:pt idx="3" formatCode="&quot;$&quot;#,##0.00">
                  <c:v>0.28999999999999998</c:v>
                </c:pt>
                <c:pt idx="4" formatCode="&quot;$&quot;#,##0.00">
                  <c:v>0.33</c:v>
                </c:pt>
              </c:numCache>
            </c:numRef>
          </c:val>
          <c:extLst>
            <c:ext xmlns:c16="http://schemas.microsoft.com/office/drawing/2014/chart" uri="{C3380CC4-5D6E-409C-BE32-E72D297353CC}">
              <c16:uniqueId val="{00000000-1346-44B9-8441-E05E8DDCA84A}"/>
            </c:ext>
          </c:extLst>
        </c:ser>
        <c:ser>
          <c:idx val="1"/>
          <c:order val="1"/>
          <c:tx>
            <c:strRef>
              <c:f>Sheet1!$C$2</c:f>
              <c:strCache>
                <c:ptCount val="1"/>
                <c:pt idx="0">
                  <c:v>Adjusted diluted earnings per share (1)</c:v>
                </c:pt>
              </c:strCache>
            </c:strRef>
          </c:tx>
          <c:spPr>
            <a:solidFill>
              <a:srgbClr val="1F497D">
                <a:lumMod val="20000"/>
                <a:lumOff val="80000"/>
              </a:srgb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2024Q2</c:v>
                </c:pt>
                <c:pt idx="1">
                  <c:v>2024Q3</c:v>
                </c:pt>
                <c:pt idx="2">
                  <c:v>2024Q4</c:v>
                </c:pt>
                <c:pt idx="3">
                  <c:v>2025Q1</c:v>
                </c:pt>
                <c:pt idx="4">
                  <c:v>2025Q2</c:v>
                </c:pt>
              </c:strCache>
            </c:strRef>
          </c:cat>
          <c:val>
            <c:numRef>
              <c:f>Sheet1!$C$9:$C$13</c:f>
              <c:numCache>
                <c:formatCode>"$"#,##0.00_);[Red]\("$"#,##0.00\)</c:formatCode>
                <c:ptCount val="5"/>
                <c:pt idx="0">
                  <c:v>0.27</c:v>
                </c:pt>
                <c:pt idx="1">
                  <c:v>0.28999999999999998</c:v>
                </c:pt>
                <c:pt idx="2">
                  <c:v>0.26</c:v>
                </c:pt>
                <c:pt idx="3" formatCode="&quot;$&quot;#,##0.00">
                  <c:v>0.3</c:v>
                </c:pt>
                <c:pt idx="4" formatCode="&quot;$&quot;#,##0.00">
                  <c:v>0.36</c:v>
                </c:pt>
              </c:numCache>
            </c:numRef>
          </c:val>
          <c:extLst>
            <c:ext xmlns:c16="http://schemas.microsoft.com/office/drawing/2014/chart" uri="{C3380CC4-5D6E-409C-BE32-E72D297353CC}">
              <c16:uniqueId val="{00000000-6EE2-4420-9FAC-10C38A0E828B}"/>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5"/>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17111058542577E-2"/>
          <c:y val="0.11471982994530425"/>
          <c:w val="0.89726034645669295"/>
          <c:h val="0.74926587056560401"/>
        </c:manualLayout>
      </c:layout>
      <c:barChart>
        <c:barDir val="col"/>
        <c:grouping val="clustered"/>
        <c:varyColors val="0"/>
        <c:ser>
          <c:idx val="0"/>
          <c:order val="0"/>
          <c:tx>
            <c:strRef>
              <c:f>Sheet1!$B$2</c:f>
              <c:strCache>
                <c:ptCount val="1"/>
                <c:pt idx="0">
                  <c:v>Adjusted Tangible Book Value (1)</c:v>
                </c:pt>
              </c:strCache>
            </c:strRef>
          </c:tx>
          <c:spPr>
            <a:solidFill>
              <a:srgbClr val="00245A">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Sheet1!$A$9:$A$13</c:f>
              <c:strCache>
                <c:ptCount val="5"/>
                <c:pt idx="0">
                  <c:v>2024Q2</c:v>
                </c:pt>
                <c:pt idx="1">
                  <c:v>2024Q3</c:v>
                </c:pt>
                <c:pt idx="2">
                  <c:v>2024Q4</c:v>
                </c:pt>
                <c:pt idx="3">
                  <c:v>2025Q1</c:v>
                </c:pt>
                <c:pt idx="4">
                  <c:v>2025Q2</c:v>
                </c:pt>
              </c:strCache>
            </c:strRef>
          </c:cat>
          <c:val>
            <c:numRef>
              <c:f>Sheet1!$B$9:$B$13</c:f>
              <c:numCache>
                <c:formatCode>"$"#,##0.00_);[Red]\("$"#,##0.00\)</c:formatCode>
                <c:ptCount val="5"/>
                <c:pt idx="0">
                  <c:v>16.64</c:v>
                </c:pt>
                <c:pt idx="1">
                  <c:v>17.18</c:v>
                </c:pt>
                <c:pt idx="2">
                  <c:v>17.3</c:v>
                </c:pt>
                <c:pt idx="3" formatCode="General">
                  <c:v>16.399999999999999</c:v>
                </c:pt>
                <c:pt idx="4">
                  <c:v>16.670000000000002</c:v>
                </c:pt>
              </c:numCache>
            </c:numRef>
          </c:val>
          <c:extLst>
            <c:ext xmlns:c16="http://schemas.microsoft.com/office/drawing/2014/chart" uri="{C3380CC4-5D6E-409C-BE32-E72D297353CC}">
              <c16:uniqueId val="{00000000-E825-479E-A0BA-4EC60613DBC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scaling>
        <c:delete val="0"/>
        <c:axPos val="l"/>
        <c:numFmt formatCode="&quot;$&quot;#,##0.00_);\(&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2"/>
      </c:valAx>
      <c:spPr>
        <a:noFill/>
        <a:ln>
          <a:noFill/>
        </a:ln>
        <a:effectLst/>
      </c:spPr>
    </c:plotArea>
    <c:legend>
      <c:legendPos val="t"/>
      <c:layout>
        <c:manualLayout>
          <c:xMode val="edge"/>
          <c:yMode val="edge"/>
          <c:x val="0.37314268457183386"/>
          <c:y val="3.2657175514318369E-2"/>
          <c:w val="0.36430257558294182"/>
          <c:h val="9.1848948991806137E-2"/>
        </c:manualLayout>
      </c:layout>
      <c:overlay val="0"/>
      <c:spPr>
        <a:noFill/>
        <a:ln>
          <a:noFill/>
        </a:ln>
        <a:effectLst/>
      </c:spPr>
      <c:txPr>
        <a:bodyPr rot="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6/30/2023</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0.15206801662196157"/>
                  <c:y val="-0.1846554336957880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06038753792232"/>
                      <c:h val="0.16048911854768155"/>
                    </c:manualLayout>
                  </c15:layout>
                </c:ext>
                <c:ext xmlns:c16="http://schemas.microsoft.com/office/drawing/2014/chart" uri="{C3380CC4-5D6E-409C-BE32-E72D297353CC}">
                  <c16:uniqueId val="{00000001-E940-4E4C-94E4-E76EF28D7336}"/>
                </c:ext>
              </c:extLst>
            </c:dLbl>
            <c:dLbl>
              <c:idx val="1"/>
              <c:layout>
                <c:manualLayout>
                  <c:x val="0.31985025151963453"/>
                  <c:y val="6.053833114610673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1.992788280409491E-2"/>
                  <c:y val="-1.634580833645794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41592024901559"/>
                      <c:h val="0.14433332552180977"/>
                    </c:manualLayout>
                  </c15:layout>
                </c:ext>
                <c:ext xmlns:c16="http://schemas.microsoft.com/office/drawing/2014/chart" uri="{C3380CC4-5D6E-409C-BE32-E72D297353CC}">
                  <c16:uniqueId val="{00000005-E940-4E4C-94E4-E76EF28D7336}"/>
                </c:ext>
              </c:extLst>
            </c:dLbl>
            <c:dLbl>
              <c:idx val="3"/>
              <c:layout>
                <c:manualLayout>
                  <c:x val="3.7307746992751099E-2"/>
                  <c:y val="-1.984126984126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163696</c:v>
                </c:pt>
                <c:pt idx="1">
                  <c:v>165170</c:v>
                </c:pt>
                <c:pt idx="2" formatCode="_(* #,##0_);_(* \(#,##0\);_(* &quot;—&quot;_);_(@_)">
                  <c:v>50651</c:v>
                </c:pt>
                <c:pt idx="3" formatCode="_(* #,##0_);_(* \(#,##0\);_(* &quot;—&quot;_);_(@_)">
                  <c:v>73538</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12/31/2023</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453054</c:v>
                </c:pt>
                <c:pt idx="1">
                  <c:v>129779</c:v>
                </c:pt>
                <c:pt idx="2" formatCode="_(* #,##0_);_(* \(#,##0\);_(* &quot;—&quot;_);_(@_)">
                  <c:v>148302</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2.852549177320577E-2"/>
                  <c:y val="-3.573791557305337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8.089929725824585E-2"/>
                  <c:y val="-2.141165530024760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78364330802733"/>
                      <c:h val="0.12331056274215721"/>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Certificates of deposits</c:v>
                </c:pt>
              </c:strCache>
            </c:strRef>
          </c:cat>
          <c:val>
            <c:numRef>
              <c:f>'Deposit Mix'!$B$2:$B$6</c:f>
              <c:numCache>
                <c:formatCode>_(* #,##0_);_(* \(#,##0\);_(* "-"??_);_(@_)</c:formatCode>
                <c:ptCount val="5"/>
                <c:pt idx="0" formatCode="_(&quot;$&quot;* #,##0_);_(&quot;$&quot;* \(#,##0\);_(&quot;$&quot;* &quot;-&quot;_);_(@_)">
                  <c:v>89084</c:v>
                </c:pt>
                <c:pt idx="1">
                  <c:v>167859</c:v>
                </c:pt>
                <c:pt idx="2">
                  <c:v>83713</c:v>
                </c:pt>
                <c:pt idx="3">
                  <c:v>151882</c:v>
                </c:pt>
                <c:pt idx="4">
                  <c:v>256800</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5"/>
            <a:ext cx="3169589" cy="481534"/>
          </a:xfrm>
          <a:prstGeom prst="rect">
            <a:avLst/>
          </a:prstGeom>
        </p:spPr>
        <p:txBody>
          <a:bodyPr vert="horz" lIns="95769" tIns="47886" rIns="95769" bIns="47886" rtlCol="0"/>
          <a:lstStyle>
            <a:lvl1pPr algn="l">
              <a:defRPr sz="1400"/>
            </a:lvl1pPr>
          </a:lstStyle>
          <a:p>
            <a:endParaRPr lang="en-US" dirty="0"/>
          </a:p>
        </p:txBody>
      </p:sp>
      <p:sp>
        <p:nvSpPr>
          <p:cNvPr id="3" name="Date Placeholder 2"/>
          <p:cNvSpPr>
            <a:spLocks noGrp="1"/>
          </p:cNvSpPr>
          <p:nvPr>
            <p:ph type="dt" sz="quarter" idx="1"/>
          </p:nvPr>
        </p:nvSpPr>
        <p:spPr>
          <a:xfrm>
            <a:off x="4143969" y="5"/>
            <a:ext cx="3169589" cy="481534"/>
          </a:xfrm>
          <a:prstGeom prst="rect">
            <a:avLst/>
          </a:prstGeom>
        </p:spPr>
        <p:txBody>
          <a:bodyPr vert="horz" lIns="95769" tIns="47886" rIns="95769" bIns="47886" rtlCol="0"/>
          <a:lstStyle>
            <a:lvl1pPr algn="r">
              <a:defRPr sz="1400"/>
            </a:lvl1pPr>
          </a:lstStyle>
          <a:p>
            <a:fld id="{9DA7E85F-53F8-4749-9126-D81EAA869503}" type="datetimeFigureOut">
              <a:rPr lang="en-US" smtClean="0"/>
              <a:t>7/24/2025</a:t>
            </a:fld>
            <a:endParaRPr lang="en-US" dirty="0"/>
          </a:p>
        </p:txBody>
      </p:sp>
      <p:sp>
        <p:nvSpPr>
          <p:cNvPr id="4" name="Footer Placeholder 3"/>
          <p:cNvSpPr>
            <a:spLocks noGrp="1"/>
          </p:cNvSpPr>
          <p:nvPr>
            <p:ph type="ftr" sz="quarter" idx="2"/>
          </p:nvPr>
        </p:nvSpPr>
        <p:spPr>
          <a:xfrm>
            <a:off x="10" y="9119680"/>
            <a:ext cx="3169589" cy="481534"/>
          </a:xfrm>
          <a:prstGeom prst="rect">
            <a:avLst/>
          </a:prstGeom>
        </p:spPr>
        <p:txBody>
          <a:bodyPr vert="horz" lIns="95769" tIns="47886" rIns="95769" bIns="47886" rtlCol="0" anchor="b"/>
          <a:lstStyle>
            <a:lvl1pPr algn="l">
              <a:defRPr sz="1400"/>
            </a:lvl1pPr>
          </a:lstStyle>
          <a:p>
            <a:endParaRPr lang="en-US" dirty="0"/>
          </a:p>
        </p:txBody>
      </p:sp>
      <p:sp>
        <p:nvSpPr>
          <p:cNvPr id="5" name="Slide Number Placeholder 4"/>
          <p:cNvSpPr>
            <a:spLocks noGrp="1"/>
          </p:cNvSpPr>
          <p:nvPr>
            <p:ph type="sldNum" sz="quarter" idx="3"/>
          </p:nvPr>
        </p:nvSpPr>
        <p:spPr>
          <a:xfrm>
            <a:off x="4143969" y="9119680"/>
            <a:ext cx="3169589" cy="481534"/>
          </a:xfrm>
          <a:prstGeom prst="rect">
            <a:avLst/>
          </a:prstGeom>
        </p:spPr>
        <p:txBody>
          <a:bodyPr vert="horz" lIns="95769" tIns="47886" rIns="95769" bIns="47886" rtlCol="0" anchor="b"/>
          <a:lstStyle>
            <a:lvl1pPr algn="r">
              <a:defRPr sz="14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5"/>
            <a:ext cx="3169589" cy="481534"/>
          </a:xfrm>
          <a:prstGeom prst="rect">
            <a:avLst/>
          </a:prstGeom>
        </p:spPr>
        <p:txBody>
          <a:bodyPr vert="horz" lIns="95769" tIns="47886" rIns="95769" bIns="47886" rtlCol="0"/>
          <a:lstStyle>
            <a:lvl1pPr algn="l">
              <a:defRPr sz="1400"/>
            </a:lvl1pPr>
          </a:lstStyle>
          <a:p>
            <a:endParaRPr lang="en-US" dirty="0"/>
          </a:p>
        </p:txBody>
      </p:sp>
      <p:sp>
        <p:nvSpPr>
          <p:cNvPr id="3" name="Date Placeholder 2"/>
          <p:cNvSpPr>
            <a:spLocks noGrp="1"/>
          </p:cNvSpPr>
          <p:nvPr>
            <p:ph type="dt" idx="1"/>
          </p:nvPr>
        </p:nvSpPr>
        <p:spPr>
          <a:xfrm>
            <a:off x="4143969" y="5"/>
            <a:ext cx="3169589" cy="481534"/>
          </a:xfrm>
          <a:prstGeom prst="rect">
            <a:avLst/>
          </a:prstGeom>
        </p:spPr>
        <p:txBody>
          <a:bodyPr vert="horz" lIns="95769" tIns="47886" rIns="95769" bIns="47886" rtlCol="0"/>
          <a:lstStyle>
            <a:lvl1pPr algn="r">
              <a:defRPr sz="1400"/>
            </a:lvl1pPr>
          </a:lstStyle>
          <a:p>
            <a:fld id="{6E448A7D-8641-4259-AD86-7C4601A5B6E5}" type="datetimeFigureOut">
              <a:rPr lang="en-US" smtClean="0"/>
              <a:t>7/24/2025</a:t>
            </a:fld>
            <a:endParaRPr lang="en-US" dirty="0"/>
          </a:p>
        </p:txBody>
      </p:sp>
      <p:sp>
        <p:nvSpPr>
          <p:cNvPr id="4" name="Slide Image Placeholder 3"/>
          <p:cNvSpPr>
            <a:spLocks noGrp="1" noRot="1" noChangeAspect="1"/>
          </p:cNvSpPr>
          <p:nvPr>
            <p:ph type="sldImg" idx="2"/>
          </p:nvPr>
        </p:nvSpPr>
        <p:spPr>
          <a:xfrm>
            <a:off x="1560513" y="1200150"/>
            <a:ext cx="4194175" cy="3240088"/>
          </a:xfrm>
          <a:prstGeom prst="rect">
            <a:avLst/>
          </a:prstGeom>
          <a:noFill/>
          <a:ln w="12700">
            <a:solidFill>
              <a:prstClr val="black"/>
            </a:solidFill>
          </a:ln>
        </p:spPr>
        <p:txBody>
          <a:bodyPr vert="horz" lIns="95769" tIns="47886" rIns="95769" bIns="47886" rtlCol="0" anchor="ctr"/>
          <a:lstStyle/>
          <a:p>
            <a:endParaRPr lang="en-US" dirty="0"/>
          </a:p>
        </p:txBody>
      </p:sp>
      <p:sp>
        <p:nvSpPr>
          <p:cNvPr id="5" name="Notes Placeholder 4"/>
          <p:cNvSpPr>
            <a:spLocks noGrp="1"/>
          </p:cNvSpPr>
          <p:nvPr>
            <p:ph type="body" sz="quarter" idx="3"/>
          </p:nvPr>
        </p:nvSpPr>
        <p:spPr>
          <a:xfrm>
            <a:off x="731201" y="4620446"/>
            <a:ext cx="5852821" cy="3780205"/>
          </a:xfrm>
          <a:prstGeom prst="rect">
            <a:avLst/>
          </a:prstGeom>
        </p:spPr>
        <p:txBody>
          <a:bodyPr vert="horz" lIns="95769" tIns="47886" rIns="95769" bIns="478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9119680"/>
            <a:ext cx="3169589" cy="481534"/>
          </a:xfrm>
          <a:prstGeom prst="rect">
            <a:avLst/>
          </a:prstGeom>
        </p:spPr>
        <p:txBody>
          <a:bodyPr vert="horz" lIns="95769" tIns="47886" rIns="95769" bIns="47886"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969" y="9119680"/>
            <a:ext cx="3169589" cy="481534"/>
          </a:xfrm>
          <a:prstGeom prst="rect">
            <a:avLst/>
          </a:prstGeom>
        </p:spPr>
        <p:txBody>
          <a:bodyPr vert="horz" lIns="95769" tIns="47886" rIns="95769" bIns="47886" rtlCol="0" anchor="b"/>
          <a:lstStyle>
            <a:lvl1pPr algn="r">
              <a:defRPr sz="14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D162E23-D5E8-A3C9-64E7-8B9E9C927071}"/>
              </a:ext>
            </a:extLst>
          </p:cNvPr>
          <p:cNvGrpSpPr/>
          <p:nvPr/>
        </p:nvGrpSpPr>
        <p:grpSpPr>
          <a:xfrm>
            <a:off x="3740150" y="5503030"/>
            <a:ext cx="2681591" cy="816807"/>
            <a:chOff x="3209290" y="5678657"/>
            <a:chExt cx="3891901" cy="1234876"/>
          </a:xfrm>
          <a:solidFill>
            <a:schemeClr val="bg1"/>
          </a:solidFill>
        </p:grpSpPr>
        <p:pic>
          <p:nvPicPr>
            <p:cNvPr id="3" name="Picture 2" descr="Logo&#10;&#10;Description automatically generated">
              <a:extLst>
                <a:ext uri="{FF2B5EF4-FFF2-40B4-BE49-F238E27FC236}">
                  <a16:creationId xmlns:a16="http://schemas.microsoft.com/office/drawing/2014/main" id="{251AFB8B-0D75-87C6-9809-C563615E5EEF}"/>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41BA2161-89B3-6280-94A5-57E05490D553}"/>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3773289B-E521-FE1E-ADAE-86C1490F2CB4}"/>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5634"/>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5634"/>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11" name="Chart 10">
            <a:extLst>
              <a:ext uri="{FF2B5EF4-FFF2-40B4-BE49-F238E27FC236}">
                <a16:creationId xmlns:a16="http://schemas.microsoft.com/office/drawing/2014/main" id="{3F4649A9-A83A-8CFA-7AFB-64676A94BC0C}"/>
              </a:ext>
            </a:extLst>
          </p:cNvPr>
          <p:cNvGraphicFramePr>
            <a:graphicFrameLocks/>
          </p:cNvGraphicFramePr>
          <p:nvPr>
            <p:extLst>
              <p:ext uri="{D42A27DB-BD31-4B8C-83A1-F6EECF244321}">
                <p14:modId xmlns:p14="http://schemas.microsoft.com/office/powerpoint/2010/main" val="3685813315"/>
              </p:ext>
            </p:extLst>
          </p:nvPr>
        </p:nvGraphicFramePr>
        <p:xfrm>
          <a:off x="3538310" y="1722063"/>
          <a:ext cx="5984915" cy="4859711"/>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156416"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E6684E-CE7B-27AB-17FD-C028B8E17B88}"/>
              </a:ext>
            </a:extLst>
          </p:cNvPr>
          <p:cNvSpPr txBox="1"/>
          <p:nvPr/>
        </p:nvSpPr>
        <p:spPr>
          <a:xfrm>
            <a:off x="576699" y="2416303"/>
            <a:ext cx="1361992" cy="584775"/>
          </a:xfrm>
          <a:prstGeom prst="rect">
            <a:avLst/>
          </a:prstGeom>
          <a:noFill/>
        </p:spPr>
        <p:txBody>
          <a:bodyPr wrap="square" rtlCol="0">
            <a:spAutoFit/>
          </a:bodyPr>
          <a:lstStyle/>
          <a:p>
            <a:pPr algn="ctr"/>
            <a:r>
              <a:rPr lang="en-US" dirty="0">
                <a:solidFill>
                  <a:schemeClr val="bg1"/>
                </a:solidFill>
              </a:rPr>
              <a:t>$933.8 </a:t>
            </a:r>
            <a:r>
              <a:rPr lang="en-US" sz="1400" dirty="0">
                <a:solidFill>
                  <a:schemeClr val="bg1"/>
                </a:solidFill>
              </a:rPr>
              <a:t>million in assets</a:t>
            </a:r>
          </a:p>
        </p:txBody>
      </p:sp>
      <p:sp>
        <p:nvSpPr>
          <p:cNvPr id="20" name="TextBox 19">
            <a:extLst>
              <a:ext uri="{FF2B5EF4-FFF2-40B4-BE49-F238E27FC236}">
                <a16:creationId xmlns:a16="http://schemas.microsoft.com/office/drawing/2014/main" id="{FBF16D90-A5E6-43CD-0610-09F9480C9871}"/>
              </a:ext>
            </a:extLst>
          </p:cNvPr>
          <p:cNvSpPr txBox="1"/>
          <p:nvPr/>
        </p:nvSpPr>
        <p:spPr>
          <a:xfrm>
            <a:off x="547503" y="3900793"/>
            <a:ext cx="1361992" cy="584775"/>
          </a:xfrm>
          <a:prstGeom prst="rect">
            <a:avLst/>
          </a:prstGeom>
          <a:noFill/>
        </p:spPr>
        <p:txBody>
          <a:bodyPr wrap="square" rtlCol="0">
            <a:spAutoFit/>
          </a:bodyPr>
          <a:lstStyle/>
          <a:p>
            <a:pPr algn="ctr"/>
            <a:r>
              <a:rPr lang="en-US" dirty="0">
                <a:solidFill>
                  <a:schemeClr val="bg1"/>
                </a:solidFill>
              </a:rPr>
              <a:t>$731.1</a:t>
            </a:r>
          </a:p>
          <a:p>
            <a:pPr algn="ctr"/>
            <a:r>
              <a:rPr lang="en-US" sz="1400" dirty="0">
                <a:solidFill>
                  <a:schemeClr val="bg1"/>
                </a:solidFill>
              </a:rPr>
              <a:t>million in loans</a:t>
            </a:r>
          </a:p>
        </p:txBody>
      </p:sp>
      <p:sp>
        <p:nvSpPr>
          <p:cNvPr id="21" name="TextBox 20">
            <a:extLst>
              <a:ext uri="{FF2B5EF4-FFF2-40B4-BE49-F238E27FC236}">
                <a16:creationId xmlns:a16="http://schemas.microsoft.com/office/drawing/2014/main" id="{BE661D7E-ECA9-4E9E-BB01-2BA9BAF538E1}"/>
              </a:ext>
            </a:extLst>
          </p:cNvPr>
          <p:cNvSpPr txBox="1"/>
          <p:nvPr/>
        </p:nvSpPr>
        <p:spPr>
          <a:xfrm>
            <a:off x="535174" y="5462893"/>
            <a:ext cx="1456912" cy="800219"/>
          </a:xfrm>
          <a:prstGeom prst="rect">
            <a:avLst/>
          </a:prstGeom>
          <a:noFill/>
        </p:spPr>
        <p:txBody>
          <a:bodyPr wrap="square" rtlCol="0">
            <a:spAutoFit/>
          </a:bodyPr>
          <a:lstStyle/>
          <a:p>
            <a:pPr algn="ctr"/>
            <a:r>
              <a:rPr lang="en-US" dirty="0">
                <a:solidFill>
                  <a:schemeClr val="bg1"/>
                </a:solidFill>
              </a:rPr>
              <a:t>$749.3    </a:t>
            </a:r>
            <a:r>
              <a:rPr lang="en-US" sz="1400" dirty="0">
                <a:solidFill>
                  <a:schemeClr val="bg1"/>
                </a:solidFill>
              </a:rPr>
              <a:t>million in deposits</a:t>
            </a:r>
          </a:p>
        </p:txBody>
      </p:sp>
      <p:sp>
        <p:nvSpPr>
          <p:cNvPr id="22" name="TextBox 21">
            <a:extLst>
              <a:ext uri="{FF2B5EF4-FFF2-40B4-BE49-F238E27FC236}">
                <a16:creationId xmlns:a16="http://schemas.microsoft.com/office/drawing/2014/main" id="{D6789A84-D1A4-996E-1116-57F731F622FF}"/>
              </a:ext>
            </a:extLst>
          </p:cNvPr>
          <p:cNvSpPr txBox="1"/>
          <p:nvPr/>
        </p:nvSpPr>
        <p:spPr>
          <a:xfrm>
            <a:off x="2105945" y="2416303"/>
            <a:ext cx="1361992" cy="584775"/>
          </a:xfrm>
          <a:prstGeom prst="rect">
            <a:avLst/>
          </a:prstGeom>
          <a:noFill/>
        </p:spPr>
        <p:txBody>
          <a:bodyPr wrap="square" rtlCol="0">
            <a:spAutoFit/>
          </a:bodyPr>
          <a:lstStyle/>
          <a:p>
            <a:pPr algn="ctr"/>
            <a:r>
              <a:rPr lang="en-US" dirty="0">
                <a:solidFill>
                  <a:schemeClr val="bg1"/>
                </a:solidFill>
              </a:rPr>
              <a:t>7.7%</a:t>
            </a:r>
          </a:p>
          <a:p>
            <a:pPr algn="ctr"/>
            <a:r>
              <a:rPr lang="en-US" sz="1400" dirty="0">
                <a:solidFill>
                  <a:schemeClr val="bg1"/>
                </a:solidFill>
              </a:rPr>
              <a:t>growth in assets</a:t>
            </a:r>
          </a:p>
        </p:txBody>
      </p:sp>
      <p:sp>
        <p:nvSpPr>
          <p:cNvPr id="23" name="TextBox 22">
            <a:extLst>
              <a:ext uri="{FF2B5EF4-FFF2-40B4-BE49-F238E27FC236}">
                <a16:creationId xmlns:a16="http://schemas.microsoft.com/office/drawing/2014/main" id="{4C19DF26-8489-AC50-22DE-EA76311A0D43}"/>
              </a:ext>
            </a:extLst>
          </p:cNvPr>
          <p:cNvSpPr txBox="1"/>
          <p:nvPr/>
        </p:nvSpPr>
        <p:spPr>
          <a:xfrm>
            <a:off x="2011136" y="5470096"/>
            <a:ext cx="1361992" cy="800219"/>
          </a:xfrm>
          <a:prstGeom prst="rect">
            <a:avLst/>
          </a:prstGeom>
          <a:noFill/>
        </p:spPr>
        <p:txBody>
          <a:bodyPr wrap="square" rtlCol="0">
            <a:spAutoFit/>
          </a:bodyPr>
          <a:lstStyle/>
          <a:p>
            <a:pPr algn="ctr"/>
            <a:r>
              <a:rPr lang="en-US" dirty="0">
                <a:solidFill>
                  <a:schemeClr val="bg1"/>
                </a:solidFill>
              </a:rPr>
              <a:t>11.3%</a:t>
            </a:r>
            <a:endParaRPr lang="en-US" dirty="0"/>
          </a:p>
          <a:p>
            <a:pPr algn="ctr"/>
            <a:r>
              <a:rPr lang="en-US" sz="1400" dirty="0">
                <a:solidFill>
                  <a:schemeClr val="bg1"/>
                </a:solidFill>
              </a:rPr>
              <a:t>growth in deposits</a:t>
            </a:r>
          </a:p>
        </p:txBody>
      </p:sp>
      <p:sp>
        <p:nvSpPr>
          <p:cNvPr id="24" name="TextBox 23">
            <a:extLst>
              <a:ext uri="{FF2B5EF4-FFF2-40B4-BE49-F238E27FC236}">
                <a16:creationId xmlns:a16="http://schemas.microsoft.com/office/drawing/2014/main" id="{C034B8FF-5493-40CD-B1E6-CCE59BFA3ECA}"/>
              </a:ext>
            </a:extLst>
          </p:cNvPr>
          <p:cNvSpPr txBox="1"/>
          <p:nvPr/>
        </p:nvSpPr>
        <p:spPr>
          <a:xfrm>
            <a:off x="2074677" y="3835477"/>
            <a:ext cx="1286122" cy="800219"/>
          </a:xfrm>
          <a:prstGeom prst="rect">
            <a:avLst/>
          </a:prstGeom>
          <a:noFill/>
        </p:spPr>
        <p:txBody>
          <a:bodyPr wrap="square" rtlCol="0">
            <a:spAutoFit/>
          </a:bodyPr>
          <a:lstStyle/>
          <a:p>
            <a:pPr algn="ctr"/>
            <a:r>
              <a:rPr lang="en-US" dirty="0">
                <a:solidFill>
                  <a:schemeClr val="bg1"/>
                </a:solidFill>
              </a:rPr>
              <a:t>$124.1 </a:t>
            </a:r>
            <a:r>
              <a:rPr lang="en-US" sz="1400" dirty="0">
                <a:solidFill>
                  <a:schemeClr val="bg1"/>
                </a:solidFill>
              </a:rPr>
              <a:t>million in equity</a:t>
            </a:r>
          </a:p>
        </p:txBody>
      </p:sp>
      <p:sp>
        <p:nvSpPr>
          <p:cNvPr id="2" name="TextBox 1">
            <a:extLst>
              <a:ext uri="{FF2B5EF4-FFF2-40B4-BE49-F238E27FC236}">
                <a16:creationId xmlns:a16="http://schemas.microsoft.com/office/drawing/2014/main" id="{C382E637-31CC-7B37-25A0-FF0A3D99252B}"/>
              </a:ext>
            </a:extLst>
          </p:cNvPr>
          <p:cNvSpPr txBox="1"/>
          <p:nvPr/>
        </p:nvSpPr>
        <p:spPr>
          <a:xfrm>
            <a:off x="535174" y="1582826"/>
            <a:ext cx="1361992" cy="338554"/>
          </a:xfrm>
          <a:prstGeom prst="rect">
            <a:avLst/>
          </a:prstGeom>
          <a:noFill/>
        </p:spPr>
        <p:txBody>
          <a:bodyPr wrap="square" rtlCol="0">
            <a:spAutoFit/>
          </a:bodyPr>
          <a:lstStyle/>
          <a:p>
            <a:pPr algn="ctr"/>
            <a:r>
              <a:rPr lang="en-US" sz="1600" dirty="0">
                <a:solidFill>
                  <a:schemeClr val="bg1"/>
                </a:solidFill>
              </a:rPr>
              <a:t>As of 2025 Q2</a:t>
            </a:r>
          </a:p>
        </p:txBody>
      </p:sp>
      <p:cxnSp>
        <p:nvCxnSpPr>
          <p:cNvPr id="15" name="Straight Connector 14">
            <a:extLst>
              <a:ext uri="{FF2B5EF4-FFF2-40B4-BE49-F238E27FC236}">
                <a16:creationId xmlns:a16="http://schemas.microsoft.com/office/drawing/2014/main" id="{155E8C43-F554-091B-E317-9BC9BD1541DF}"/>
              </a:ext>
            </a:extLst>
          </p:cNvPr>
          <p:cNvCxnSpPr/>
          <p:nvPr/>
        </p:nvCxnSpPr>
        <p:spPr>
          <a:xfrm>
            <a:off x="629043" y="1927641"/>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07382-C5C9-E04F-DBA5-CB08778BB849}"/>
              </a:ext>
            </a:extLst>
          </p:cNvPr>
          <p:cNvSpPr txBox="1"/>
          <p:nvPr/>
        </p:nvSpPr>
        <p:spPr>
          <a:xfrm>
            <a:off x="2011136" y="1587713"/>
            <a:ext cx="1361992" cy="338554"/>
          </a:xfrm>
          <a:prstGeom prst="rect">
            <a:avLst/>
          </a:prstGeom>
          <a:noFill/>
        </p:spPr>
        <p:txBody>
          <a:bodyPr wrap="square" rtlCol="0">
            <a:spAutoFit/>
          </a:bodyPr>
          <a:lstStyle/>
          <a:p>
            <a:pPr algn="ctr"/>
            <a:r>
              <a:rPr lang="en-US" sz="1600" dirty="0">
                <a:solidFill>
                  <a:schemeClr val="bg1"/>
                </a:solidFill>
              </a:rPr>
              <a:t>2025</a:t>
            </a:r>
          </a:p>
        </p:txBody>
      </p:sp>
      <p:cxnSp>
        <p:nvCxnSpPr>
          <p:cNvPr id="17" name="Straight Connector 16">
            <a:extLst>
              <a:ext uri="{FF2B5EF4-FFF2-40B4-BE49-F238E27FC236}">
                <a16:creationId xmlns:a16="http://schemas.microsoft.com/office/drawing/2014/main" id="{D0275041-0786-EFCD-EFCC-75E507F694E2}"/>
              </a:ext>
            </a:extLst>
          </p:cNvPr>
          <p:cNvCxnSpPr/>
          <p:nvPr/>
        </p:nvCxnSpPr>
        <p:spPr>
          <a:xfrm>
            <a:off x="2156416" y="1922723"/>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7391"/>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7391"/>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29048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28830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52419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242445" y="52308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590514-C6E3-2CDF-6B97-B7DBEBEEF406}"/>
              </a:ext>
            </a:extLst>
          </p:cNvPr>
          <p:cNvSpPr txBox="1"/>
          <p:nvPr/>
        </p:nvSpPr>
        <p:spPr>
          <a:xfrm>
            <a:off x="2120715" y="1900581"/>
            <a:ext cx="1361992" cy="1015663"/>
          </a:xfrm>
          <a:prstGeom prst="rect">
            <a:avLst/>
          </a:prstGeom>
          <a:noFill/>
        </p:spPr>
        <p:txBody>
          <a:bodyPr wrap="square" rtlCol="0">
            <a:spAutoFit/>
          </a:bodyPr>
          <a:lstStyle/>
          <a:p>
            <a:pPr algn="ctr"/>
            <a:r>
              <a:rPr lang="en-US" dirty="0">
                <a:solidFill>
                  <a:schemeClr val="bg1"/>
                </a:solidFill>
              </a:rPr>
              <a:t>$2.3 million </a:t>
            </a:r>
            <a:r>
              <a:rPr lang="en-US" sz="1400" dirty="0">
                <a:solidFill>
                  <a:schemeClr val="bg1"/>
                </a:solidFill>
              </a:rPr>
              <a:t>in adjusted Q2 2025 earnings (1)</a:t>
            </a:r>
          </a:p>
        </p:txBody>
      </p:sp>
      <p:sp>
        <p:nvSpPr>
          <p:cNvPr id="22" name="TextBox 21">
            <a:extLst>
              <a:ext uri="{FF2B5EF4-FFF2-40B4-BE49-F238E27FC236}">
                <a16:creationId xmlns:a16="http://schemas.microsoft.com/office/drawing/2014/main" id="{210EE3B7-E9D9-15D0-9235-E206C2FD134B}"/>
              </a:ext>
            </a:extLst>
          </p:cNvPr>
          <p:cNvSpPr txBox="1"/>
          <p:nvPr/>
        </p:nvSpPr>
        <p:spPr>
          <a:xfrm>
            <a:off x="547502" y="1947240"/>
            <a:ext cx="1361992" cy="800219"/>
          </a:xfrm>
          <a:prstGeom prst="rect">
            <a:avLst/>
          </a:prstGeom>
          <a:noFill/>
        </p:spPr>
        <p:txBody>
          <a:bodyPr wrap="square" rtlCol="0">
            <a:spAutoFit/>
          </a:bodyPr>
          <a:lstStyle/>
          <a:p>
            <a:pPr algn="ctr"/>
            <a:r>
              <a:rPr lang="en-US" dirty="0">
                <a:solidFill>
                  <a:schemeClr val="bg1"/>
                </a:solidFill>
              </a:rPr>
              <a:t>$2.2 million </a:t>
            </a:r>
            <a:r>
              <a:rPr lang="en-US" sz="1400" dirty="0">
                <a:solidFill>
                  <a:schemeClr val="bg1"/>
                </a:solidFill>
              </a:rPr>
              <a:t>in Q2 2025 earnings</a:t>
            </a:r>
          </a:p>
        </p:txBody>
      </p:sp>
      <p:sp>
        <p:nvSpPr>
          <p:cNvPr id="24" name="TextBox 23">
            <a:extLst>
              <a:ext uri="{FF2B5EF4-FFF2-40B4-BE49-F238E27FC236}">
                <a16:creationId xmlns:a16="http://schemas.microsoft.com/office/drawing/2014/main" id="{99E6D4FB-668A-B2FF-658E-5AB9E75FF611}"/>
              </a:ext>
            </a:extLst>
          </p:cNvPr>
          <p:cNvSpPr txBox="1"/>
          <p:nvPr/>
        </p:nvSpPr>
        <p:spPr>
          <a:xfrm>
            <a:off x="363765" y="3688516"/>
            <a:ext cx="1692357" cy="984885"/>
          </a:xfrm>
          <a:prstGeom prst="rect">
            <a:avLst/>
          </a:prstGeom>
          <a:noFill/>
        </p:spPr>
        <p:txBody>
          <a:bodyPr wrap="square" rtlCol="0">
            <a:spAutoFit/>
          </a:bodyPr>
          <a:lstStyle/>
          <a:p>
            <a:pPr algn="ctr"/>
            <a:r>
              <a:rPr lang="en-US" sz="2000" dirty="0">
                <a:solidFill>
                  <a:schemeClr val="bg1"/>
                </a:solidFill>
              </a:rPr>
              <a:t>$0.33 </a:t>
            </a:r>
          </a:p>
          <a:p>
            <a:pPr algn="ctr"/>
            <a:r>
              <a:rPr lang="en-US" sz="1400" dirty="0">
                <a:solidFill>
                  <a:schemeClr val="bg1"/>
                </a:solidFill>
              </a:rPr>
              <a:t>diluted EPS</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p:txBody>
      </p:sp>
      <p:graphicFrame>
        <p:nvGraphicFramePr>
          <p:cNvPr id="4" name="Chart 3">
            <a:extLst>
              <a:ext uri="{FF2B5EF4-FFF2-40B4-BE49-F238E27FC236}">
                <a16:creationId xmlns:a16="http://schemas.microsoft.com/office/drawing/2014/main" id="{413A41BF-BF1D-C9C4-C8B1-A26B3720608D}"/>
              </a:ext>
            </a:extLst>
          </p:cNvPr>
          <p:cNvGraphicFramePr>
            <a:graphicFrameLocks/>
          </p:cNvGraphicFramePr>
          <p:nvPr>
            <p:extLst>
              <p:ext uri="{D42A27DB-BD31-4B8C-83A1-F6EECF244321}">
                <p14:modId xmlns:p14="http://schemas.microsoft.com/office/powerpoint/2010/main" val="2944498273"/>
              </p:ext>
            </p:extLst>
          </p:nvPr>
        </p:nvGraphicFramePr>
        <p:xfrm>
          <a:off x="4517523" y="1589087"/>
          <a:ext cx="4809897" cy="25813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9D10960-2A90-9394-04B8-B11EF62E27A9}"/>
              </a:ext>
            </a:extLst>
          </p:cNvPr>
          <p:cNvGraphicFramePr>
            <a:graphicFrameLocks/>
          </p:cNvGraphicFramePr>
          <p:nvPr>
            <p:extLst>
              <p:ext uri="{D42A27DB-BD31-4B8C-83A1-F6EECF244321}">
                <p14:modId xmlns:p14="http://schemas.microsoft.com/office/powerpoint/2010/main" val="2388718849"/>
              </p:ext>
            </p:extLst>
          </p:nvPr>
        </p:nvGraphicFramePr>
        <p:xfrm>
          <a:off x="4339317" y="4213654"/>
          <a:ext cx="5052992" cy="2333331"/>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37CBC0D3-4DC7-50BD-8EED-59C6ABE3E8AF}"/>
              </a:ext>
            </a:extLst>
          </p:cNvPr>
          <p:cNvSpPr txBox="1"/>
          <p:nvPr/>
        </p:nvSpPr>
        <p:spPr>
          <a:xfrm>
            <a:off x="3285650" y="6980716"/>
            <a:ext cx="6280625" cy="246221"/>
          </a:xfrm>
          <a:prstGeom prst="rect">
            <a:avLst/>
          </a:prstGeom>
          <a:noFill/>
        </p:spPr>
        <p:txBody>
          <a:bodyPr wrap="square" rtlCol="0">
            <a:spAutoFit/>
          </a:bodyPr>
          <a:lstStyle/>
          <a:p>
            <a:r>
              <a:rPr lang="en-US" sz="1000" dirty="0">
                <a:effectLst/>
                <a:latin typeface="Calibri" panose="020F0502020204030204" pitchFamily="34" charset="0"/>
              </a:rPr>
              <a:t>(1) See Non-GAAP Reconciliation</a:t>
            </a:r>
          </a:p>
        </p:txBody>
      </p:sp>
      <p:sp>
        <p:nvSpPr>
          <p:cNvPr id="2" name="TextBox 1">
            <a:extLst>
              <a:ext uri="{FF2B5EF4-FFF2-40B4-BE49-F238E27FC236}">
                <a16:creationId xmlns:a16="http://schemas.microsoft.com/office/drawing/2014/main" id="{1DBEE9A4-7708-E26D-938E-E692F2A7510B}"/>
              </a:ext>
            </a:extLst>
          </p:cNvPr>
          <p:cNvSpPr txBox="1"/>
          <p:nvPr/>
        </p:nvSpPr>
        <p:spPr>
          <a:xfrm>
            <a:off x="1939546" y="3700274"/>
            <a:ext cx="1692357" cy="800219"/>
          </a:xfrm>
          <a:prstGeom prst="rect">
            <a:avLst/>
          </a:prstGeom>
          <a:noFill/>
        </p:spPr>
        <p:txBody>
          <a:bodyPr wrap="square" rtlCol="0">
            <a:spAutoFit/>
          </a:bodyPr>
          <a:lstStyle/>
          <a:p>
            <a:pPr algn="ctr"/>
            <a:r>
              <a:rPr lang="en-US" dirty="0">
                <a:solidFill>
                  <a:schemeClr val="bg1"/>
                </a:solidFill>
              </a:rPr>
              <a:t>$0.36 </a:t>
            </a:r>
          </a:p>
          <a:p>
            <a:pPr algn="ctr"/>
            <a:r>
              <a:rPr lang="en-US" sz="1400" dirty="0">
                <a:solidFill>
                  <a:schemeClr val="bg1"/>
                </a:solidFill>
              </a:rPr>
              <a:t>adjusted </a:t>
            </a:r>
          </a:p>
          <a:p>
            <a:pPr algn="ctr"/>
            <a:r>
              <a:rPr lang="en-US" sz="1400" dirty="0">
                <a:solidFill>
                  <a:schemeClr val="bg1"/>
                </a:solidFill>
              </a:rPr>
              <a:t>diluted EPS (1)</a:t>
            </a:r>
          </a:p>
        </p:txBody>
      </p:sp>
      <p:sp>
        <p:nvSpPr>
          <p:cNvPr id="16" name="TextBox 15">
            <a:extLst>
              <a:ext uri="{FF2B5EF4-FFF2-40B4-BE49-F238E27FC236}">
                <a16:creationId xmlns:a16="http://schemas.microsoft.com/office/drawing/2014/main" id="{F138BAA6-6757-C75F-192F-5BFA41809970}"/>
              </a:ext>
            </a:extLst>
          </p:cNvPr>
          <p:cNvSpPr txBox="1"/>
          <p:nvPr/>
        </p:nvSpPr>
        <p:spPr>
          <a:xfrm>
            <a:off x="326842" y="5383590"/>
            <a:ext cx="1692357" cy="1323439"/>
          </a:xfrm>
          <a:prstGeom prst="rect">
            <a:avLst/>
          </a:prstGeom>
          <a:noFill/>
        </p:spPr>
        <p:txBody>
          <a:bodyPr wrap="square" rtlCol="0">
            <a:spAutoFit/>
          </a:bodyPr>
          <a:lstStyle/>
          <a:p>
            <a:pPr algn="ctr"/>
            <a:endParaRPr lang="en-US" dirty="0">
              <a:solidFill>
                <a:schemeClr val="bg1"/>
              </a:solidFill>
            </a:endParaRPr>
          </a:p>
          <a:p>
            <a:pPr algn="ctr"/>
            <a:r>
              <a:rPr lang="en-US" dirty="0">
                <a:solidFill>
                  <a:schemeClr val="bg1"/>
                </a:solidFill>
              </a:rPr>
              <a:t>Return on Assets</a:t>
            </a:r>
          </a:p>
          <a:p>
            <a:pPr algn="ctr"/>
            <a:r>
              <a:rPr lang="en-US" dirty="0">
                <a:solidFill>
                  <a:schemeClr val="bg1"/>
                </a:solidFill>
              </a:rPr>
              <a:t>0.94%</a:t>
            </a:r>
          </a:p>
          <a:p>
            <a:pPr algn="ctr"/>
            <a:endParaRPr lang="en-US" sz="800" dirty="0">
              <a:solidFill>
                <a:schemeClr val="bg1"/>
              </a:solidFill>
            </a:endParaRPr>
          </a:p>
        </p:txBody>
      </p:sp>
      <p:sp>
        <p:nvSpPr>
          <p:cNvPr id="17" name="TextBox 16">
            <a:extLst>
              <a:ext uri="{FF2B5EF4-FFF2-40B4-BE49-F238E27FC236}">
                <a16:creationId xmlns:a16="http://schemas.microsoft.com/office/drawing/2014/main" id="{E6C6D25E-1DA8-0AA0-3425-DC4B09028819}"/>
              </a:ext>
            </a:extLst>
          </p:cNvPr>
          <p:cNvSpPr txBox="1"/>
          <p:nvPr/>
        </p:nvSpPr>
        <p:spPr>
          <a:xfrm>
            <a:off x="1992086" y="5644272"/>
            <a:ext cx="1692357" cy="1292662"/>
          </a:xfrm>
          <a:prstGeom prst="rect">
            <a:avLst/>
          </a:prstGeom>
          <a:noFill/>
        </p:spPr>
        <p:txBody>
          <a:bodyPr wrap="square" rtlCol="0">
            <a:spAutoFit/>
          </a:bodyPr>
          <a:lstStyle/>
          <a:p>
            <a:pPr algn="ctr"/>
            <a:r>
              <a:rPr lang="en-US" dirty="0">
                <a:solidFill>
                  <a:schemeClr val="bg1"/>
                </a:solidFill>
              </a:rPr>
              <a:t>Return on Equity</a:t>
            </a:r>
          </a:p>
          <a:p>
            <a:pPr algn="ctr"/>
            <a:r>
              <a:rPr lang="en-US" dirty="0">
                <a:solidFill>
                  <a:schemeClr val="bg1"/>
                </a:solidFill>
              </a:rPr>
              <a:t>7.01%</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p:txBody>
      </p:sp>
    </p:spTree>
    <p:extLst>
      <p:ext uri="{BB962C8B-B14F-4D97-AF65-F5344CB8AC3E}">
        <p14:creationId xmlns:p14="http://schemas.microsoft.com/office/powerpoint/2010/main" val="53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75B53-E208-90E6-A253-0C786598EFE6}"/>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78493E81-E831-A4C8-CE81-AD09B430C214}"/>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D48DE43-F4F7-30F5-181C-63C3E1226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01A47B3F-BB13-299D-8659-C140E9EBEFB5}"/>
              </a:ext>
            </a:extLst>
          </p:cNvPr>
          <p:cNvSpPr txBox="1">
            <a:spLocks noChangeArrowheads="1"/>
          </p:cNvSpPr>
          <p:nvPr/>
        </p:nvSpPr>
        <p:spPr bwMode="auto">
          <a:xfrm>
            <a:off x="470617" y="1146158"/>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Operating income and Adjusted diluted earnings per share </a:t>
            </a:r>
            <a:r>
              <a:rPr lang="en-US" altLang="en-US" sz="900" b="1" dirty="0">
                <a:solidFill>
                  <a:srgbClr val="FFFFFF"/>
                </a:solidFill>
                <a:latin typeface="Arial" panose="020B0604020202020204" pitchFamily="34" charset="0"/>
                <a:cs typeface="Arial" panose="020B0604020202020204" pitchFamily="34" charset="0"/>
              </a:rPr>
              <a:t>(1)</a:t>
            </a:r>
            <a:endParaRPr lang="en-US" altLang="en-US" sz="1200" b="1" dirty="0">
              <a:solidFill>
                <a:srgbClr val="FFFFFF"/>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CC2AFE8E-4535-AF26-0DC3-EE8A33646F9A}"/>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2F449E4-D276-1040-13FE-7040BF3DD541}"/>
              </a:ext>
            </a:extLst>
          </p:cNvPr>
          <p:cNvGraphicFramePr>
            <a:graphicFrameLocks noGrp="1"/>
          </p:cNvGraphicFramePr>
          <p:nvPr>
            <p:extLst>
              <p:ext uri="{D42A27DB-BD31-4B8C-83A1-F6EECF244321}">
                <p14:modId xmlns:p14="http://schemas.microsoft.com/office/powerpoint/2010/main" val="1635222337"/>
              </p:ext>
            </p:extLst>
          </p:nvPr>
        </p:nvGraphicFramePr>
        <p:xfrm>
          <a:off x="463063" y="1926370"/>
          <a:ext cx="8995729" cy="5061600"/>
        </p:xfrm>
        <a:graphic>
          <a:graphicData uri="http://schemas.openxmlformats.org/drawingml/2006/table">
            <a:tbl>
              <a:tblPr firstRow="1" bandRow="1">
                <a:tableStyleId>{5C22544A-7EE6-4342-B048-85BDC9FD1C3A}</a:tableStyleId>
              </a:tblPr>
              <a:tblGrid>
                <a:gridCol w="2076747">
                  <a:extLst>
                    <a:ext uri="{9D8B030D-6E8A-4147-A177-3AD203B41FA5}">
                      <a16:colId xmlns:a16="http://schemas.microsoft.com/office/drawing/2014/main" val="20000"/>
                    </a:ext>
                  </a:extLst>
                </a:gridCol>
                <a:gridCol w="1694179">
                  <a:extLst>
                    <a:ext uri="{9D8B030D-6E8A-4147-A177-3AD203B41FA5}">
                      <a16:colId xmlns:a16="http://schemas.microsoft.com/office/drawing/2014/main" val="20001"/>
                    </a:ext>
                  </a:extLst>
                </a:gridCol>
                <a:gridCol w="1741601">
                  <a:extLst>
                    <a:ext uri="{9D8B030D-6E8A-4147-A177-3AD203B41FA5}">
                      <a16:colId xmlns:a16="http://schemas.microsoft.com/office/drawing/2014/main" val="20002"/>
                    </a:ext>
                  </a:extLst>
                </a:gridCol>
                <a:gridCol w="1741601">
                  <a:extLst>
                    <a:ext uri="{9D8B030D-6E8A-4147-A177-3AD203B41FA5}">
                      <a16:colId xmlns:a16="http://schemas.microsoft.com/office/drawing/2014/main" val="2962732253"/>
                    </a:ext>
                  </a:extLst>
                </a:gridCol>
                <a:gridCol w="1741601">
                  <a:extLst>
                    <a:ext uri="{9D8B030D-6E8A-4147-A177-3AD203B41FA5}">
                      <a16:colId xmlns:a16="http://schemas.microsoft.com/office/drawing/2014/main" val="2302545703"/>
                    </a:ext>
                  </a:extLst>
                </a:gridCol>
              </a:tblGrid>
              <a:tr h="567197">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Quarter ended June 30, 2025</a:t>
                      </a:r>
                    </a:p>
                  </a:txBody>
                  <a:tcPr marL="91438" marR="91438" marT="45716" marB="45716">
                    <a:solidFill>
                      <a:schemeClr val="tx2">
                        <a:lumMod val="75000"/>
                      </a:schemeClr>
                    </a:solidFill>
                  </a:tcPr>
                </a:tc>
                <a:tc>
                  <a:txBody>
                    <a:bodyPr/>
                    <a:lstStyle/>
                    <a:p>
                      <a:pPr algn="ctr"/>
                      <a:r>
                        <a:rPr lang="en-US" sz="1400" u="sng" dirty="0"/>
                        <a:t>Quarter ended June 30, 2024</a:t>
                      </a:r>
                    </a:p>
                  </a:txBody>
                  <a:tcPr marL="91438" marR="91438" marT="45716" marB="45716">
                    <a:solidFill>
                      <a:schemeClr val="tx2">
                        <a:lumMod val="75000"/>
                      </a:schemeClr>
                    </a:solid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400" u="sng" dirty="0"/>
                        <a:t>Six months ended June 30, 2025</a:t>
                      </a:r>
                    </a:p>
                    <a:p>
                      <a:pPr algn="ctr"/>
                      <a:endParaRPr lang="en-US" sz="1400" u="sng" dirty="0"/>
                    </a:p>
                  </a:txBody>
                  <a:tcPr marL="91438" marR="91438" marT="45716" marB="45716">
                    <a:solidFill>
                      <a:schemeClr val="tx2">
                        <a:lumMod val="75000"/>
                      </a:schemeClr>
                    </a:solidFill>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lang="en-US" sz="1400" u="sng" dirty="0"/>
                        <a:t>Six months ended June 30, 2024</a:t>
                      </a:r>
                    </a:p>
                    <a:p>
                      <a:pPr algn="ctr"/>
                      <a:endParaRPr lang="en-US" sz="1400" u="sng" dirty="0"/>
                    </a:p>
                  </a:txBody>
                  <a:tcPr marL="91438" marR="91438" marT="45716" marB="45716">
                    <a:solidFill>
                      <a:schemeClr val="tx2">
                        <a:lumMod val="75000"/>
                      </a:schemeClr>
                    </a:solidFill>
                  </a:tcPr>
                </a:tc>
                <a:extLst>
                  <a:ext uri="{0D108BD9-81ED-4DB2-BD59-A6C34878D82A}">
                    <a16:rowId xmlns:a16="http://schemas.microsoft.com/office/drawing/2014/main" val="10000"/>
                  </a:ext>
                </a:extLst>
              </a:tr>
              <a:tr h="43385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Income (GAAP)</a:t>
                      </a:r>
                    </a:p>
                  </a:txBody>
                  <a:tcPr marL="91438" marR="91438" marT="45716" marB="45716"/>
                </a:tc>
                <a:tc>
                  <a:txBody>
                    <a:bodyPr/>
                    <a:lstStyle/>
                    <a:p>
                      <a:pPr algn="r"/>
                      <a:r>
                        <a:rPr lang="en-US" sz="1400" dirty="0"/>
                        <a:t>$2,152</a:t>
                      </a:r>
                    </a:p>
                  </a:txBody>
                  <a:tcPr marL="91438" marR="91438" marT="45716" marB="45716"/>
                </a:tc>
                <a:tc>
                  <a:txBody>
                    <a:bodyPr/>
                    <a:lstStyle/>
                    <a:p>
                      <a:pPr algn="r"/>
                      <a:r>
                        <a:rPr lang="en-US" sz="1400" dirty="0"/>
                        <a:t>$1,031</a:t>
                      </a:r>
                    </a:p>
                  </a:txBody>
                  <a:tcPr marL="91438" marR="91438" marT="45716" marB="45716"/>
                </a:tc>
                <a:tc>
                  <a:txBody>
                    <a:bodyPr/>
                    <a:lstStyle/>
                    <a:p>
                      <a:pPr algn="r"/>
                      <a:r>
                        <a:rPr lang="en-US" sz="1400" dirty="0"/>
                        <a:t>3,983</a:t>
                      </a:r>
                    </a:p>
                  </a:txBody>
                  <a:tcPr marL="91438" marR="91438" marT="45716" marB="45716"/>
                </a:tc>
                <a:tc>
                  <a:txBody>
                    <a:bodyPr/>
                    <a:lstStyle/>
                    <a:p>
                      <a:pPr algn="r"/>
                      <a:r>
                        <a:rPr lang="en-US" sz="1400" dirty="0"/>
                        <a:t>2,366</a:t>
                      </a:r>
                    </a:p>
                  </a:txBody>
                  <a:tcPr marL="91438" marR="91438" marT="45716" marB="45716"/>
                </a:tc>
                <a:extLst>
                  <a:ext uri="{0D108BD9-81ED-4DB2-BD59-A6C34878D82A}">
                    <a16:rowId xmlns:a16="http://schemas.microsoft.com/office/drawing/2014/main" val="10001"/>
                  </a:ext>
                </a:extLst>
              </a:tr>
              <a:tr h="333663">
                <a:tc>
                  <a:txBody>
                    <a:bodyPr/>
                    <a:lstStyle/>
                    <a:p>
                      <a:r>
                        <a:rPr lang="en-US" sz="1400" dirty="0"/>
                        <a:t>ESOP Expense related to dividend</a:t>
                      </a:r>
                    </a:p>
                    <a:p>
                      <a:endParaRPr lang="en-US" sz="1400" dirty="0"/>
                    </a:p>
                  </a:txBody>
                  <a:tcPr marL="91438" marR="91438" marT="45716" marB="45716"/>
                </a:tc>
                <a:tc>
                  <a:txBody>
                    <a:bodyPr/>
                    <a:lstStyle/>
                    <a:p>
                      <a:pPr algn="r"/>
                      <a:r>
                        <a:rPr lang="en-US" sz="1400" u="none" dirty="0"/>
                        <a:t>210</a:t>
                      </a:r>
                    </a:p>
                  </a:txBody>
                  <a:tcPr marL="91438" marR="91438" marT="45716" marB="45716"/>
                </a:tc>
                <a:tc>
                  <a:txBody>
                    <a:bodyPr/>
                    <a:lstStyle/>
                    <a:p>
                      <a:pPr algn="r"/>
                      <a:r>
                        <a:rPr lang="en-US" sz="1400" u="none" dirty="0"/>
                        <a:t> -</a:t>
                      </a:r>
                    </a:p>
                  </a:txBody>
                  <a:tcPr marL="91438" marR="91438" marT="45716" marB="45716"/>
                </a:tc>
                <a:tc>
                  <a:txBody>
                    <a:bodyPr/>
                    <a:lstStyle/>
                    <a:p>
                      <a:pPr algn="r"/>
                      <a:r>
                        <a:rPr lang="en-US" sz="1400" u="none" dirty="0"/>
                        <a:t>421</a:t>
                      </a:r>
                    </a:p>
                  </a:txBody>
                  <a:tcPr marL="91438" marR="91438" marT="45716" marB="45716"/>
                </a:tc>
                <a:tc>
                  <a:txBody>
                    <a:bodyPr/>
                    <a:lstStyle/>
                    <a:p>
                      <a:pPr algn="r"/>
                      <a:r>
                        <a:rPr lang="en-US" sz="1400" u="none" dirty="0"/>
                        <a:t>-</a:t>
                      </a:r>
                    </a:p>
                  </a:txBody>
                  <a:tcPr marL="91438" marR="91438" marT="45716" marB="45716"/>
                </a:tc>
                <a:extLst>
                  <a:ext uri="{0D108BD9-81ED-4DB2-BD59-A6C34878D82A}">
                    <a16:rowId xmlns:a16="http://schemas.microsoft.com/office/drawing/2014/main" val="10002"/>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Merger-related expenses</a:t>
                      </a:r>
                    </a:p>
                    <a:p>
                      <a:endParaRPr lang="en-US" sz="1400" dirty="0"/>
                    </a:p>
                  </a:txBody>
                  <a:tcPr marL="91438" marR="91438" marT="45716" marB="45716"/>
                </a:tc>
                <a:tc>
                  <a:txBody>
                    <a:bodyPr/>
                    <a:lstStyle/>
                    <a:p>
                      <a:pPr algn="r"/>
                      <a:r>
                        <a:rPr lang="en-US" sz="1400" dirty="0"/>
                        <a:t>-</a:t>
                      </a:r>
                    </a:p>
                    <a:p>
                      <a:pPr algn="r"/>
                      <a:endParaRPr lang="en-US" sz="1400" dirty="0"/>
                    </a:p>
                  </a:txBody>
                  <a:tcPr marL="91438" marR="91438" marT="45716" marB="45716"/>
                </a:tc>
                <a:tc>
                  <a:txBody>
                    <a:bodyPr/>
                    <a:lstStyle/>
                    <a:p>
                      <a:pPr algn="r"/>
                      <a:r>
                        <a:rPr lang="en-US" sz="1400" dirty="0"/>
                        <a:t>939</a:t>
                      </a:r>
                    </a:p>
                  </a:txBody>
                  <a:tcPr marL="91438" marR="91438" marT="45716" marB="45716"/>
                </a:tc>
                <a:tc>
                  <a:txBody>
                    <a:bodyPr/>
                    <a:lstStyle/>
                    <a:p>
                      <a:pPr algn="r"/>
                      <a:r>
                        <a:rPr lang="en-US" sz="1400" dirty="0"/>
                        <a:t>-</a:t>
                      </a:r>
                    </a:p>
                  </a:txBody>
                  <a:tcPr marL="91438" marR="91438" marT="45716" marB="45716"/>
                </a:tc>
                <a:tc>
                  <a:txBody>
                    <a:bodyPr/>
                    <a:lstStyle/>
                    <a:p>
                      <a:pPr algn="r"/>
                      <a:r>
                        <a:rPr lang="en-US" sz="1400" dirty="0"/>
                        <a:t>989</a:t>
                      </a:r>
                    </a:p>
                  </a:txBody>
                  <a:tcPr marL="91438" marR="91438" marT="45716" marB="45716"/>
                </a:tc>
                <a:extLst>
                  <a:ext uri="{0D108BD9-81ED-4DB2-BD59-A6C34878D82A}">
                    <a16:rowId xmlns:a16="http://schemas.microsoft.com/office/drawing/2014/main" val="10003"/>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Income tax expenses</a:t>
                      </a:r>
                    </a:p>
                    <a:p>
                      <a:endParaRPr lang="en-US" sz="1400" dirty="0"/>
                    </a:p>
                  </a:txBody>
                  <a:tcPr marL="91438" marR="91438" marT="45716" marB="45716"/>
                </a:tc>
                <a:tc>
                  <a:txBody>
                    <a:bodyPr/>
                    <a:lstStyle/>
                    <a:p>
                      <a:pPr algn="r"/>
                      <a:r>
                        <a:rPr lang="en-US" sz="1400" u="sng" dirty="0"/>
                        <a:t>    (46)</a:t>
                      </a:r>
                    </a:p>
                    <a:p>
                      <a:pPr algn="r"/>
                      <a:endParaRPr lang="en-US" sz="1400" dirty="0"/>
                    </a:p>
                  </a:txBody>
                  <a:tcPr marL="91438" marR="91438" marT="45716" marB="45716"/>
                </a:tc>
                <a:tc>
                  <a:txBody>
                    <a:bodyPr/>
                    <a:lstStyle/>
                    <a:p>
                      <a:pPr algn="r"/>
                      <a:r>
                        <a:rPr lang="en-US" sz="1400" u="sng" dirty="0"/>
                        <a:t>   (207)</a:t>
                      </a:r>
                    </a:p>
                  </a:txBody>
                  <a:tcPr marL="91438" marR="91438" marT="45716" marB="45716"/>
                </a:tc>
                <a:tc>
                  <a:txBody>
                    <a:bodyPr/>
                    <a:lstStyle/>
                    <a:p>
                      <a:pPr algn="r"/>
                      <a:r>
                        <a:rPr lang="en-US" sz="1400" u="sng" dirty="0"/>
                        <a:t>    (93)</a:t>
                      </a:r>
                    </a:p>
                  </a:txBody>
                  <a:tcPr marL="91438" marR="91438" marT="45716" marB="45716"/>
                </a:tc>
                <a:tc>
                  <a:txBody>
                    <a:bodyPr/>
                    <a:lstStyle/>
                    <a:p>
                      <a:pPr algn="r"/>
                      <a:r>
                        <a:rPr lang="en-US" sz="1400" u="sng" dirty="0"/>
                        <a:t> (218)</a:t>
                      </a:r>
                    </a:p>
                  </a:txBody>
                  <a:tcPr marL="91438" marR="91438" marT="45716" marB="45716"/>
                </a:tc>
                <a:extLst>
                  <a:ext uri="{0D108BD9-81ED-4DB2-BD59-A6C34878D82A}">
                    <a16:rowId xmlns:a16="http://schemas.microsoft.com/office/drawing/2014/main" val="10004"/>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Operating net income</a:t>
                      </a:r>
                    </a:p>
                    <a:p>
                      <a:endParaRPr lang="en-US" sz="1400" dirty="0"/>
                    </a:p>
                  </a:txBody>
                  <a:tcPr marL="91438" marR="91438" marT="45716" marB="45716"/>
                </a:tc>
                <a:tc>
                  <a:txBody>
                    <a:bodyPr/>
                    <a:lstStyle/>
                    <a:p>
                      <a:pPr algn="r"/>
                      <a:r>
                        <a:rPr lang="en-US" sz="1400" u="none" baseline="0" dirty="0"/>
                        <a:t>$</a:t>
                      </a:r>
                      <a:r>
                        <a:rPr lang="en-US" sz="1400" u="dbl" baseline="0" dirty="0"/>
                        <a:t>2,316</a:t>
                      </a:r>
                    </a:p>
                  </a:txBody>
                  <a:tcPr marL="91438" marR="91438" marT="45716" marB="45716"/>
                </a:tc>
                <a:tc>
                  <a:txBody>
                    <a:bodyPr/>
                    <a:lstStyle/>
                    <a:p>
                      <a:pPr marL="0" algn="r" defTabSz="1018824" rtl="0" eaLnBrk="1" latinLnBrk="0" hangingPunct="1"/>
                      <a:r>
                        <a:rPr lang="en-US" sz="1400" u="none" kern="1200" baseline="0" dirty="0">
                          <a:solidFill>
                            <a:schemeClr val="dk1"/>
                          </a:solidFill>
                          <a:latin typeface="+mn-lt"/>
                          <a:ea typeface="+mn-ea"/>
                          <a:cs typeface="+mn-cs"/>
                        </a:rPr>
                        <a:t>$</a:t>
                      </a:r>
                      <a:r>
                        <a:rPr lang="en-US" sz="1400" u="dbl" kern="1200" baseline="0" dirty="0">
                          <a:solidFill>
                            <a:schemeClr val="dk1"/>
                          </a:solidFill>
                          <a:latin typeface="+mn-lt"/>
                          <a:ea typeface="+mn-ea"/>
                          <a:cs typeface="+mn-cs"/>
                        </a:rPr>
                        <a:t>1,763</a:t>
                      </a:r>
                    </a:p>
                  </a:txBody>
                  <a:tcPr marL="91438" marR="91438" marT="45716" marB="45716"/>
                </a:tc>
                <a:tc>
                  <a:txBody>
                    <a:bodyPr/>
                    <a:lstStyle/>
                    <a:p>
                      <a:pPr marL="0" algn="r" defTabSz="1018824" rtl="0" eaLnBrk="1" latinLnBrk="0" hangingPunct="1"/>
                      <a:r>
                        <a:rPr lang="en-US" sz="1400" u="dbl" kern="1200" baseline="0" dirty="0">
                          <a:solidFill>
                            <a:schemeClr val="dk1"/>
                          </a:solidFill>
                          <a:latin typeface="+mn-lt"/>
                          <a:ea typeface="+mn-ea"/>
                          <a:cs typeface="+mn-cs"/>
                        </a:rPr>
                        <a:t>4,311</a:t>
                      </a:r>
                    </a:p>
                  </a:txBody>
                  <a:tcPr marL="91438" marR="91438" marT="45716" marB="45716"/>
                </a:tc>
                <a:tc>
                  <a:txBody>
                    <a:bodyPr/>
                    <a:lstStyle/>
                    <a:p>
                      <a:pPr marL="0" algn="r" defTabSz="1018824" rtl="0" eaLnBrk="1" latinLnBrk="0" hangingPunct="1"/>
                      <a:r>
                        <a:rPr lang="en-US" sz="1400" u="dbl" kern="1200" baseline="0" dirty="0">
                          <a:solidFill>
                            <a:schemeClr val="dk1"/>
                          </a:solidFill>
                          <a:latin typeface="+mn-lt"/>
                          <a:ea typeface="+mn-ea"/>
                          <a:cs typeface="+mn-cs"/>
                        </a:rPr>
                        <a:t>3,137</a:t>
                      </a:r>
                    </a:p>
                  </a:txBody>
                  <a:tcPr marL="91438" marR="91438" marT="45716" marB="45716"/>
                </a:tc>
                <a:extLst>
                  <a:ext uri="{0D108BD9-81ED-4DB2-BD59-A6C34878D82A}">
                    <a16:rowId xmlns:a16="http://schemas.microsoft.com/office/drawing/2014/main" val="10005"/>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Weighted Average Diluted Shares</a:t>
                      </a:r>
                    </a:p>
                    <a:p>
                      <a:endParaRPr lang="en-US" sz="1400" dirty="0"/>
                    </a:p>
                  </a:txBody>
                  <a:tcPr marL="91438" marR="91438" marT="45716" marB="45716"/>
                </a:tc>
                <a:tc>
                  <a:txBody>
                    <a:bodyPr/>
                    <a:lstStyle/>
                    <a:p>
                      <a:pPr algn="r"/>
                      <a:r>
                        <a:rPr lang="en-US" sz="1400" dirty="0"/>
                        <a:t>6,457</a:t>
                      </a:r>
                    </a:p>
                  </a:txBody>
                  <a:tcPr marL="91438" marR="91438" marT="45716" marB="45716"/>
                </a:tc>
                <a:tc>
                  <a:txBody>
                    <a:bodyPr/>
                    <a:lstStyle/>
                    <a:p>
                      <a:pPr algn="r"/>
                      <a:r>
                        <a:rPr lang="en-US" sz="1400"/>
                        <a:t>6,544</a:t>
                      </a:r>
                      <a:endParaRPr lang="en-US" sz="1400" dirty="0"/>
                    </a:p>
                  </a:txBody>
                  <a:tcPr marL="91438" marR="91438" marT="45716" marB="45716"/>
                </a:tc>
                <a:tc>
                  <a:txBody>
                    <a:bodyPr/>
                    <a:lstStyle/>
                    <a:p>
                      <a:pPr algn="r"/>
                      <a:r>
                        <a:rPr lang="en-US" sz="1400"/>
                        <a:t>6,505</a:t>
                      </a:r>
                      <a:endParaRPr lang="en-US" sz="1400" dirty="0"/>
                    </a:p>
                  </a:txBody>
                  <a:tcPr marL="91438" marR="91438" marT="45716" marB="45716"/>
                </a:tc>
                <a:tc>
                  <a:txBody>
                    <a:bodyPr/>
                    <a:lstStyle/>
                    <a:p>
                      <a:pPr algn="r"/>
                      <a:r>
                        <a:rPr lang="en-US" sz="1400" dirty="0"/>
                        <a:t>6,535</a:t>
                      </a:r>
                    </a:p>
                  </a:txBody>
                  <a:tcPr marL="91438" marR="91438" marT="45716" marB="45716"/>
                </a:tc>
                <a:extLst>
                  <a:ext uri="{0D108BD9-81ED-4DB2-BD59-A6C34878D82A}">
                    <a16:rowId xmlns:a16="http://schemas.microsoft.com/office/drawing/2014/main" val="10006"/>
                  </a:ext>
                </a:extLst>
              </a:tr>
              <a:tr h="56723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Adjusted diluted earnings per share </a:t>
                      </a:r>
                    </a:p>
                    <a:p>
                      <a:endParaRPr lang="en-US" sz="1400" dirty="0"/>
                    </a:p>
                  </a:txBody>
                  <a:tcPr marL="91438" marR="91438" marT="45716" marB="45716"/>
                </a:tc>
                <a:tc>
                  <a:txBody>
                    <a:bodyPr/>
                    <a:lstStyle/>
                    <a:p>
                      <a:pPr algn="r"/>
                      <a:r>
                        <a:rPr lang="en-US" sz="1400" b="1" u="none" dirty="0"/>
                        <a:t>$0.36</a:t>
                      </a:r>
                    </a:p>
                    <a:p>
                      <a:pPr algn="r"/>
                      <a:endParaRPr lang="en-US" sz="1400" b="1" dirty="0"/>
                    </a:p>
                  </a:txBody>
                  <a:tcPr marL="91438" marR="91438" marT="45716" marB="45716"/>
                </a:tc>
                <a:tc>
                  <a:txBody>
                    <a:bodyPr/>
                    <a:lstStyle/>
                    <a:p>
                      <a:pPr algn="r"/>
                      <a:r>
                        <a:rPr lang="en-US" sz="1400" b="1" dirty="0"/>
                        <a:t>$0.27</a:t>
                      </a:r>
                    </a:p>
                  </a:txBody>
                  <a:tcPr marL="91438" marR="91438" marT="45716" marB="45716"/>
                </a:tc>
                <a:tc>
                  <a:txBody>
                    <a:bodyPr/>
                    <a:lstStyle/>
                    <a:p>
                      <a:pPr algn="r"/>
                      <a:r>
                        <a:rPr lang="en-US" sz="1400" b="1" dirty="0"/>
                        <a:t>$0.66</a:t>
                      </a:r>
                    </a:p>
                  </a:txBody>
                  <a:tcPr marL="91438" marR="91438" marT="45716" marB="45716"/>
                </a:tc>
                <a:tc>
                  <a:txBody>
                    <a:bodyPr/>
                    <a:lstStyle/>
                    <a:p>
                      <a:pPr algn="r"/>
                      <a:r>
                        <a:rPr lang="en-US" sz="1400" b="1" dirty="0"/>
                        <a:t>$0.48</a:t>
                      </a:r>
                    </a:p>
                  </a:txBody>
                  <a:tcPr marL="91438" marR="91438" marT="45716" marB="45716"/>
                </a:tc>
                <a:extLst>
                  <a:ext uri="{0D108BD9-81ED-4DB2-BD59-A6C34878D82A}">
                    <a16:rowId xmlns:a16="http://schemas.microsoft.com/office/drawing/2014/main" val="10007"/>
                  </a:ext>
                </a:extLst>
              </a:tr>
            </a:tbl>
          </a:graphicData>
        </a:graphic>
      </p:graphicFrame>
      <p:sp>
        <p:nvSpPr>
          <p:cNvPr id="44091" name="TextBox 6">
            <a:extLst>
              <a:ext uri="{FF2B5EF4-FFF2-40B4-BE49-F238E27FC236}">
                <a16:creationId xmlns:a16="http://schemas.microsoft.com/office/drawing/2014/main" id="{945CE7BE-B20D-37DA-AAF8-1435EF1445B8}"/>
              </a:ext>
            </a:extLst>
          </p:cNvPr>
          <p:cNvSpPr txBox="1">
            <a:spLocks noChangeArrowheads="1"/>
          </p:cNvSpPr>
          <p:nvPr/>
        </p:nvSpPr>
        <p:spPr bwMode="auto">
          <a:xfrm>
            <a:off x="603249" y="1490663"/>
            <a:ext cx="57841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 except for adjusted diluted earnings per share)</a:t>
            </a:r>
          </a:p>
        </p:txBody>
      </p:sp>
      <p:grpSp>
        <p:nvGrpSpPr>
          <p:cNvPr id="6" name="Group 5">
            <a:extLst>
              <a:ext uri="{FF2B5EF4-FFF2-40B4-BE49-F238E27FC236}">
                <a16:creationId xmlns:a16="http://schemas.microsoft.com/office/drawing/2014/main" id="{E1ED0C38-E1CB-2281-68E8-C7518D3AD792}"/>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BCDF152C-51F8-4D2D-6D3D-E6771B1F3CC4}"/>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2ED1C85E-DD14-6F1B-524B-CE8481DB371E}"/>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26EFAD3A-8FDE-BBDE-1CBF-B9B2BB85AE64}"/>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5F80CEE0-55D0-B4C9-6B1D-2BAE6AFFDBED}"/>
              </a:ext>
            </a:extLst>
          </p:cNvPr>
          <p:cNvSpPr txBox="1"/>
          <p:nvPr/>
        </p:nvSpPr>
        <p:spPr>
          <a:xfrm>
            <a:off x="3449028" y="6955593"/>
            <a:ext cx="2050819" cy="523220"/>
          </a:xfrm>
          <a:prstGeom prst="rect">
            <a:avLst/>
          </a:prstGeom>
          <a:noFill/>
        </p:spPr>
        <p:txBody>
          <a:bodyPr wrap="square" rtlCol="0">
            <a:spAutoFit/>
          </a:bodyPr>
          <a:lstStyle/>
          <a:p>
            <a:r>
              <a:rPr lang="en-US" sz="1000" dirty="0">
                <a:effectLst/>
                <a:latin typeface="Calibri" panose="020F0502020204030204" pitchFamily="34" charset="0"/>
                <a:cs typeface="Calibri" panose="020F0502020204030204" pitchFamily="34" charset="0"/>
              </a:rPr>
              <a:t>(1) See Non-GAAP Reconciliation</a:t>
            </a:r>
          </a:p>
          <a:p>
            <a:endParaRPr lang="en-US" dirty="0"/>
          </a:p>
        </p:txBody>
      </p:sp>
    </p:spTree>
    <p:extLst>
      <p:ext uri="{BB962C8B-B14F-4D97-AF65-F5344CB8AC3E}">
        <p14:creationId xmlns:p14="http://schemas.microsoft.com/office/powerpoint/2010/main" val="68787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Tangible Book Value Calculation </a:t>
            </a:r>
            <a:r>
              <a:rPr lang="en-US" altLang="en-US" sz="900" b="1" dirty="0">
                <a:solidFill>
                  <a:srgbClr val="FFFFFF"/>
                </a:solidFill>
                <a:latin typeface="Arial" panose="020B0604020202020204" pitchFamily="34" charset="0"/>
                <a:cs typeface="Arial" panose="020B0604020202020204" pitchFamily="34" charset="0"/>
              </a:rPr>
              <a:t>(1)</a:t>
            </a:r>
            <a:r>
              <a:rPr lang="en-US" altLang="en-US" sz="1200" b="1" dirty="0">
                <a:solidFill>
                  <a:srgbClr val="FFFFFF"/>
                </a:solidFill>
                <a:latin typeface="Arial" panose="020B0604020202020204" pitchFamily="34" charset="0"/>
                <a:cs typeface="Arial" panose="020B0604020202020204" pitchFamily="34" charset="0"/>
              </a:rPr>
              <a:t> </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1334760585"/>
              </p:ext>
            </p:extLst>
          </p:nvPr>
        </p:nvGraphicFramePr>
        <p:xfrm>
          <a:off x="537321" y="1767661"/>
          <a:ext cx="9034645" cy="5023099"/>
        </p:xfrm>
        <a:graphic>
          <a:graphicData uri="http://schemas.openxmlformats.org/drawingml/2006/table">
            <a:tbl>
              <a:tblPr firstRow="1" bandRow="1">
                <a:tableStyleId>{5C22544A-7EE6-4342-B048-85BDC9FD1C3A}</a:tableStyleId>
              </a:tblPr>
              <a:tblGrid>
                <a:gridCol w="3282211">
                  <a:extLst>
                    <a:ext uri="{9D8B030D-6E8A-4147-A177-3AD203B41FA5}">
                      <a16:colId xmlns:a16="http://schemas.microsoft.com/office/drawing/2014/main" val="20000"/>
                    </a:ext>
                  </a:extLst>
                </a:gridCol>
                <a:gridCol w="1226746">
                  <a:extLst>
                    <a:ext uri="{9D8B030D-6E8A-4147-A177-3AD203B41FA5}">
                      <a16:colId xmlns:a16="http://schemas.microsoft.com/office/drawing/2014/main" val="20001"/>
                    </a:ext>
                  </a:extLst>
                </a:gridCol>
                <a:gridCol w="2262844">
                  <a:extLst>
                    <a:ext uri="{9D8B030D-6E8A-4147-A177-3AD203B41FA5}">
                      <a16:colId xmlns:a16="http://schemas.microsoft.com/office/drawing/2014/main" val="20002"/>
                    </a:ext>
                  </a:extLst>
                </a:gridCol>
                <a:gridCol w="2262844">
                  <a:extLst>
                    <a:ext uri="{9D8B030D-6E8A-4147-A177-3AD203B41FA5}">
                      <a16:colId xmlns:a16="http://schemas.microsoft.com/office/drawing/2014/main" val="20003"/>
                    </a:ext>
                  </a:extLst>
                </a:gridCol>
              </a:tblGrid>
              <a:tr h="543586">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Tangible Equity</a:t>
                      </a:r>
                    </a:p>
                  </a:txBody>
                  <a:tcPr marL="91438" marR="91438" marT="45716" marB="45716">
                    <a:solidFill>
                      <a:schemeClr val="tx2">
                        <a:lumMod val="75000"/>
                      </a:schemeClr>
                    </a:solidFill>
                  </a:tcPr>
                </a:tc>
                <a:tc>
                  <a:txBody>
                    <a:bodyPr/>
                    <a:lstStyle/>
                    <a:p>
                      <a:pPr algn="ctr"/>
                      <a:r>
                        <a:rPr lang="en-US" sz="1400" u="sng" dirty="0"/>
                        <a:t>Average </a:t>
                      </a:r>
                    </a:p>
                    <a:p>
                      <a:pPr algn="ctr"/>
                      <a:r>
                        <a:rPr lang="en-US" sz="1400" u="sng" dirty="0"/>
                        <a:t>Shares Outstanding</a:t>
                      </a:r>
                    </a:p>
                  </a:txBody>
                  <a:tcPr marL="91438" marR="91438" marT="45716" marB="45716">
                    <a:solidFill>
                      <a:schemeClr val="tx2">
                        <a:lumMod val="75000"/>
                      </a:schemeClr>
                    </a:solidFill>
                  </a:tcPr>
                </a:tc>
                <a:tc>
                  <a:txBody>
                    <a:bodyPr/>
                    <a:lstStyle/>
                    <a:p>
                      <a:pPr algn="ctr"/>
                      <a:r>
                        <a:rPr lang="en-US" sz="1400" u="sng" dirty="0"/>
                        <a:t>Tangible Book Value</a:t>
                      </a:r>
                    </a:p>
                  </a:txBody>
                  <a:tcPr marL="91438" marR="91438" marT="45716" marB="45716">
                    <a:solidFill>
                      <a:schemeClr val="tx2">
                        <a:lumMod val="75000"/>
                      </a:schemeClr>
                    </a:solidFill>
                  </a:tcPr>
                </a:tc>
                <a:extLst>
                  <a:ext uri="{0D108BD9-81ED-4DB2-BD59-A6C34878D82A}">
                    <a16:rowId xmlns:a16="http://schemas.microsoft.com/office/drawing/2014/main" val="10000"/>
                  </a:ext>
                </a:extLst>
              </a:tr>
              <a:tr h="31975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2024</a:t>
                      </a:r>
                    </a:p>
                  </a:txBody>
                  <a:tcPr marL="91438" marR="91438" marT="45716" marB="45716"/>
                </a:tc>
                <a:tc>
                  <a:txBody>
                    <a:bodyPr/>
                    <a:lstStyle/>
                    <a:p>
                      <a:pPr algn="r"/>
                      <a:r>
                        <a:rPr lang="en-US" sz="1400" dirty="0"/>
                        <a:t>$110,940</a:t>
                      </a:r>
                    </a:p>
                  </a:txBody>
                  <a:tcPr marL="91438" marR="91438" marT="45716" marB="45716"/>
                </a:tc>
                <a:tc>
                  <a:txBody>
                    <a:bodyPr/>
                    <a:lstStyle/>
                    <a:p>
                      <a:pPr algn="r"/>
                      <a:r>
                        <a:rPr lang="en-US" sz="1400"/>
                        <a:t>6,414</a:t>
                      </a:r>
                      <a:endParaRPr lang="en-US" sz="1400" dirty="0"/>
                    </a:p>
                  </a:txBody>
                  <a:tcPr marL="91438" marR="91438" marT="45716" marB="45716"/>
                </a:tc>
                <a:tc>
                  <a:txBody>
                    <a:bodyPr/>
                    <a:lstStyle/>
                    <a:p>
                      <a:pPr algn="r"/>
                      <a:r>
                        <a:rPr lang="en-US" sz="1400" u="sng" dirty="0"/>
                        <a:t>$17.30</a:t>
                      </a:r>
                    </a:p>
                  </a:txBody>
                  <a:tcPr marL="91438" marR="91438" marT="45716" marB="45716"/>
                </a:tc>
                <a:extLst>
                  <a:ext uri="{0D108BD9-81ED-4DB2-BD59-A6C34878D82A}">
                    <a16:rowId xmlns:a16="http://schemas.microsoft.com/office/drawing/2014/main" val="10001"/>
                  </a:ext>
                </a:extLst>
              </a:tr>
              <a:tr h="401162">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Effect of goodwill and other intangibles</a:t>
                      </a:r>
                    </a:p>
                  </a:txBody>
                  <a:tcPr marL="91438" marR="91438" marT="45716" marB="45716"/>
                </a:tc>
                <a:tc>
                  <a:txBody>
                    <a:bodyPr/>
                    <a:lstStyle/>
                    <a:p>
                      <a:pPr algn="r"/>
                      <a:r>
                        <a:rPr lang="en-US" sz="1400" dirty="0"/>
                        <a:t>96</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993933249"/>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AOCI Change</a:t>
                      </a:r>
                    </a:p>
                    <a:p>
                      <a:endParaRPr lang="en-US" sz="1400" dirty="0"/>
                    </a:p>
                  </a:txBody>
                  <a:tcPr marL="91438" marR="91438" marT="45716" marB="45716"/>
                </a:tc>
                <a:tc>
                  <a:txBody>
                    <a:bodyPr/>
                    <a:lstStyle/>
                    <a:p>
                      <a:pPr algn="r"/>
                      <a:r>
                        <a:rPr lang="en-US" sz="1400" dirty="0"/>
                        <a:t>711</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4"/>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Income (GAAP)</a:t>
                      </a:r>
                    </a:p>
                    <a:p>
                      <a:endParaRPr lang="en-US" sz="1400" dirty="0"/>
                    </a:p>
                  </a:txBody>
                  <a:tcPr marL="91438" marR="91438" marT="45716" marB="45716"/>
                </a:tc>
                <a:tc>
                  <a:txBody>
                    <a:bodyPr/>
                    <a:lstStyle/>
                    <a:p>
                      <a:pPr algn="r"/>
                      <a:r>
                        <a:rPr lang="en-US" sz="1400" dirty="0"/>
                        <a:t>3,983</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6"/>
                  </a:ext>
                </a:extLst>
              </a:tr>
              <a:tr h="401162">
                <a:tc>
                  <a:txBody>
                    <a:bodyPr/>
                    <a:lstStyle/>
                    <a:p>
                      <a:r>
                        <a:rPr lang="en-US" sz="1400" dirty="0"/>
                        <a:t>Dividend</a:t>
                      </a:r>
                    </a:p>
                  </a:txBody>
                  <a:tcPr marL="91438" marR="91438" marT="45716" marB="45716"/>
                </a:tc>
                <a:tc>
                  <a:txBody>
                    <a:bodyPr/>
                    <a:lstStyle/>
                    <a:p>
                      <a:pPr algn="r"/>
                      <a:r>
                        <a:rPr lang="en-US" sz="1400" dirty="0"/>
                        <a:t>(8,801)</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375241323"/>
                  </a:ext>
                </a:extLst>
              </a:tr>
              <a:tr h="319753">
                <a:tc>
                  <a:txBody>
                    <a:bodyPr/>
                    <a:lstStyle/>
                    <a:p>
                      <a:r>
                        <a:rPr lang="en-US" sz="1400" dirty="0"/>
                        <a:t>Common Stock Repurchase</a:t>
                      </a:r>
                    </a:p>
                  </a:txBody>
                  <a:tcPr marL="91438" marR="91438" marT="45716" marB="45716"/>
                </a:tc>
                <a:tc>
                  <a:txBody>
                    <a:bodyPr/>
                    <a:lstStyle/>
                    <a:p>
                      <a:pPr algn="r"/>
                      <a:r>
                        <a:rPr lang="en-US" sz="1400" dirty="0"/>
                        <a:t>(2,148)</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327354206"/>
                  </a:ext>
                </a:extLst>
              </a:tr>
              <a:tr h="319753">
                <a:tc>
                  <a:txBody>
                    <a:bodyPr/>
                    <a:lstStyle/>
                    <a:p>
                      <a:r>
                        <a:rPr lang="en-US" sz="1400" dirty="0"/>
                        <a:t>Stock options exercised</a:t>
                      </a:r>
                    </a:p>
                  </a:txBody>
                  <a:tcPr marL="91438" marR="91438" marT="45716" marB="45716"/>
                </a:tc>
                <a:tc>
                  <a:txBody>
                    <a:bodyPr/>
                    <a:lstStyle/>
                    <a:p>
                      <a:pPr algn="r"/>
                      <a:r>
                        <a:rPr lang="en-US" sz="1400" dirty="0"/>
                        <a:t>59</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3057280925"/>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Unearned ESOP change</a:t>
                      </a:r>
                    </a:p>
                  </a:txBody>
                  <a:tcPr marL="91438" marR="91438" marT="45716" marB="45716"/>
                </a:tc>
                <a:tc>
                  <a:txBody>
                    <a:bodyPr/>
                    <a:lstStyle/>
                    <a:p>
                      <a:pPr algn="r"/>
                      <a:endParaRPr lang="en-US" sz="1400" dirty="0"/>
                    </a:p>
                    <a:p>
                      <a:pPr algn="r"/>
                      <a:r>
                        <a:rPr lang="en-US" sz="1400" dirty="0"/>
                        <a:t>148</a:t>
                      </a:r>
                    </a:p>
                  </a:txBody>
                  <a:tcPr marL="91438" marR="91438" marT="45716" marB="45716"/>
                </a:tc>
                <a:tc>
                  <a:txBody>
                    <a:bodyPr/>
                    <a:lstStyle/>
                    <a:p>
                      <a:pPr algn="r"/>
                      <a:endParaRPr lang="en-US" sz="1400" dirty="0"/>
                    </a:p>
                  </a:txBody>
                  <a:tcPr marL="91438" marR="91438" marT="45716" marB="45716"/>
                </a:tc>
                <a:tc>
                  <a:txBody>
                    <a:bodyPr/>
                    <a:lstStyle/>
                    <a:p>
                      <a:pPr algn="r"/>
                      <a:endParaRPr lang="en-US" sz="1400" dirty="0"/>
                    </a:p>
                  </a:txBody>
                  <a:tcPr marL="91438" marR="91438" marT="45716" marB="45716"/>
                </a:tc>
                <a:extLst>
                  <a:ext uri="{0D108BD9-81ED-4DB2-BD59-A6C34878D82A}">
                    <a16:rowId xmlns:a16="http://schemas.microsoft.com/office/drawing/2014/main" val="4290367332"/>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Stock Compensation, net of taxes</a:t>
                      </a:r>
                    </a:p>
                    <a:p>
                      <a:endParaRPr lang="en-US" sz="1400" dirty="0"/>
                    </a:p>
                  </a:txBody>
                  <a:tcPr marL="91438" marR="91438" marT="45716" marB="45716"/>
                </a:tc>
                <a:tc>
                  <a:txBody>
                    <a:bodyPr/>
                    <a:lstStyle/>
                    <a:p>
                      <a:pPr algn="r"/>
                      <a:r>
                        <a:rPr lang="en-US" sz="1400" u="sng" dirty="0"/>
                        <a:t>       1,033</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7"/>
                  </a:ext>
                </a:extLst>
              </a:tr>
              <a:tr h="543586">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June 30, 2025</a:t>
                      </a:r>
                    </a:p>
                    <a:p>
                      <a:endParaRPr lang="en-US" sz="1400" dirty="0"/>
                    </a:p>
                  </a:txBody>
                  <a:tcPr marL="91438" marR="91438" marT="45716" marB="45716"/>
                </a:tc>
                <a:tc>
                  <a:txBody>
                    <a:bodyPr/>
                    <a:lstStyle/>
                    <a:p>
                      <a:pPr algn="r"/>
                      <a:r>
                        <a:rPr lang="en-US" sz="1400" dirty="0"/>
                        <a:t>$106,021</a:t>
                      </a:r>
                    </a:p>
                  </a:txBody>
                  <a:tcPr marL="91438" marR="91438" marT="45716" marB="45716"/>
                </a:tc>
                <a:tc>
                  <a:txBody>
                    <a:bodyPr/>
                    <a:lstStyle/>
                    <a:p>
                      <a:pPr algn="r"/>
                      <a:r>
                        <a:rPr lang="en-US" sz="1400" dirty="0"/>
                        <a:t>6,359</a:t>
                      </a:r>
                    </a:p>
                  </a:txBody>
                  <a:tcPr marL="91438" marR="91438" marT="45716" marB="45716"/>
                </a:tc>
                <a:tc>
                  <a:txBody>
                    <a:bodyPr/>
                    <a:lstStyle/>
                    <a:p>
                      <a:pPr algn="r"/>
                      <a:r>
                        <a:rPr lang="en-US" sz="1400" u="sng" dirty="0"/>
                        <a:t>$16.68</a:t>
                      </a:r>
                    </a:p>
                  </a:txBody>
                  <a:tcPr marL="91438" marR="91438" marT="45716" marB="45716"/>
                </a:tc>
                <a:extLst>
                  <a:ext uri="{0D108BD9-81ED-4DB2-BD59-A6C34878D82A}">
                    <a16:rowId xmlns:a16="http://schemas.microsoft.com/office/drawing/2014/main" val="10008"/>
                  </a:ext>
                </a:extLst>
              </a:tr>
            </a:tbl>
          </a:graphicData>
        </a:graphic>
      </p:graphicFrame>
      <p:sp>
        <p:nvSpPr>
          <p:cNvPr id="44091" name="TextBox 6">
            <a:extLst>
              <a:ext uri="{FF2B5EF4-FFF2-40B4-BE49-F238E27FC236}">
                <a16:creationId xmlns:a16="http://schemas.microsoft.com/office/drawing/2014/main" id="{5A5F8643-1255-47BD-AE60-7AB5A4B55F73}"/>
              </a:ext>
            </a:extLst>
          </p:cNvPr>
          <p:cNvSpPr txBox="1">
            <a:spLocks noChangeArrowheads="1"/>
          </p:cNvSpPr>
          <p:nvPr/>
        </p:nvSpPr>
        <p:spPr bwMode="auto">
          <a:xfrm>
            <a:off x="603249" y="1490663"/>
            <a:ext cx="43384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 except for tangible book value)</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TextBox 2">
            <a:extLst>
              <a:ext uri="{FF2B5EF4-FFF2-40B4-BE49-F238E27FC236}">
                <a16:creationId xmlns:a16="http://schemas.microsoft.com/office/drawing/2014/main" id="{822ED1D7-3F3E-4552-9FCF-7A147AF49CFD}"/>
              </a:ext>
            </a:extLst>
          </p:cNvPr>
          <p:cNvSpPr txBox="1"/>
          <p:nvPr/>
        </p:nvSpPr>
        <p:spPr>
          <a:xfrm>
            <a:off x="3449028" y="6955593"/>
            <a:ext cx="2050819" cy="523220"/>
          </a:xfrm>
          <a:prstGeom prst="rect">
            <a:avLst/>
          </a:prstGeom>
          <a:noFill/>
        </p:spPr>
        <p:txBody>
          <a:bodyPr wrap="square" rtlCol="0">
            <a:spAutoFit/>
          </a:bodyPr>
          <a:lstStyle/>
          <a:p>
            <a:r>
              <a:rPr lang="en-US" sz="1000" dirty="0">
                <a:effectLst/>
                <a:latin typeface="Calibri" panose="020F0502020204030204" pitchFamily="34" charset="0"/>
                <a:cs typeface="Calibri" panose="020F0502020204030204" pitchFamily="34" charset="0"/>
              </a:rPr>
              <a:t>(1) See Non-GAAP Reconciliation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47675" y="1174751"/>
            <a:ext cx="915035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Loan Composition as </a:t>
            </a:r>
            <a:r>
              <a:rPr lang="en-US" sz="1200" b="1">
                <a:solidFill>
                  <a:prstClr val="white"/>
                </a:solidFill>
                <a:latin typeface="Arial" panose="020B0604020202020204" pitchFamily="34" charset="0"/>
                <a:cs typeface="Arial" panose="020B0604020202020204" pitchFamily="34" charset="0"/>
              </a:rPr>
              <a:t>of June 30, </a:t>
            </a:r>
            <a:r>
              <a:rPr lang="en-US" sz="1200" b="1" dirty="0">
                <a:solidFill>
                  <a:prstClr val="white"/>
                </a:solidFill>
                <a:latin typeface="Arial" panose="020B0604020202020204" pitchFamily="34" charset="0"/>
                <a:cs typeface="Arial" panose="020B0604020202020204" pitchFamily="34" charset="0"/>
              </a:rPr>
              <a:t>2025</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1063619555"/>
              </p:ext>
            </p:extLst>
          </p:nvPr>
        </p:nvGraphicFramePr>
        <p:xfrm>
          <a:off x="4908176" y="1734706"/>
          <a:ext cx="4953901"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857324874"/>
              </p:ext>
            </p:extLst>
          </p:nvPr>
        </p:nvGraphicFramePr>
        <p:xfrm>
          <a:off x="788656"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4058423"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DF99E2-4D03-0293-E1B9-D74F03D1E7F2}"/>
              </a:ext>
            </a:extLst>
          </p:cNvPr>
          <p:cNvGrpSpPr/>
          <p:nvPr/>
        </p:nvGrpSpPr>
        <p:grpSpPr>
          <a:xfrm>
            <a:off x="492125" y="6955593"/>
            <a:ext cx="2681591" cy="816807"/>
            <a:chOff x="3209290" y="5678657"/>
            <a:chExt cx="3891901" cy="1234876"/>
          </a:xfrm>
          <a:solidFill>
            <a:schemeClr val="bg1"/>
          </a:solidFill>
        </p:grpSpPr>
        <p:pic>
          <p:nvPicPr>
            <p:cNvPr id="6" name="Picture 5" descr="Logo&#10;&#10;Description automatically generated">
              <a:extLst>
                <a:ext uri="{FF2B5EF4-FFF2-40B4-BE49-F238E27FC236}">
                  <a16:creationId xmlns:a16="http://schemas.microsoft.com/office/drawing/2014/main" id="{D3D300D0-64FF-6420-75C0-90E10572EC35}"/>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7" name="Picture 6" descr="Logo, company name&#10;&#10;Description automatically generated">
              <a:extLst>
                <a:ext uri="{FF2B5EF4-FFF2-40B4-BE49-F238E27FC236}">
                  <a16:creationId xmlns:a16="http://schemas.microsoft.com/office/drawing/2014/main" id="{9884C3B2-D791-E816-2432-B94C1F5A4A74}"/>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9" name="Picture 8" descr="Icon&#10;&#10;Description automatically generated with medium confidence">
              <a:extLst>
                <a:ext uri="{FF2B5EF4-FFF2-40B4-BE49-F238E27FC236}">
                  <a16:creationId xmlns:a16="http://schemas.microsoft.com/office/drawing/2014/main" id="{FB18FB6A-F4A4-19B6-8575-E03B6E8A33B0}"/>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199429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92125" y="1196976"/>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 Composition as of June 30, 2025</a:t>
            </a:r>
            <a:endParaRPr lang="en-US" sz="1200" baseline="30000" dirty="0">
              <a:solidFill>
                <a:prstClr val="whit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2229130438"/>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2D9E6EF6-EE44-EC7F-7052-3F8190EDF745}"/>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E4731F9A-854D-1D3B-58B6-D864BD183C58}"/>
                </a:ext>
              </a:extLst>
            </p:cNvPr>
            <p:cNvPicPr>
              <a:picLocks noChangeAspect="1"/>
            </p:cNvPicPr>
            <p:nvPr/>
          </p:nvPicPr>
          <p:blipFill>
            <a:blip r:embed="rId4"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242C9E3A-595F-B067-AECA-BFEFE375CD87}"/>
                </a:ext>
              </a:extLst>
            </p:cNvPr>
            <p:cNvPicPr>
              <a:picLocks noChangeAspect="1"/>
            </p:cNvPicPr>
            <p:nvPr/>
          </p:nvPicPr>
          <p:blipFill>
            <a:blip r:embed="rId5"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E3CF5F2D-1ABF-E693-A3A6-F35FEDA2EE7B}"/>
                </a:ext>
              </a:extLst>
            </p:cNvPr>
            <p:cNvPicPr>
              <a:picLocks noChangeAspect="1"/>
            </p:cNvPicPr>
            <p:nvPr/>
          </p:nvPicPr>
          <p:blipFill>
            <a:blip r:embed="rId6"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232055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NON-GAAP RECONCILIATION</a:t>
            </a:r>
          </a:p>
        </p:txBody>
      </p:sp>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8610600" y="135064"/>
            <a:ext cx="987425" cy="938909"/>
          </a:xfrm>
          <a:prstGeom prst="rect">
            <a:avLst/>
          </a:prstGeom>
        </p:spPr>
      </p:pic>
      <p:grpSp>
        <p:nvGrpSpPr>
          <p:cNvPr id="2" name="Group 1">
            <a:extLst>
              <a:ext uri="{FF2B5EF4-FFF2-40B4-BE49-F238E27FC236}">
                <a16:creationId xmlns:a16="http://schemas.microsoft.com/office/drawing/2014/main" id="{7ADD6047-C7F0-FB51-DE78-69C720E60B91}"/>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4E3B0A63-019B-63C7-309A-1A7A1C933D58}"/>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6" name="Picture 5" descr="Logo, company name&#10;&#10;Description automatically generated">
              <a:extLst>
                <a:ext uri="{FF2B5EF4-FFF2-40B4-BE49-F238E27FC236}">
                  <a16:creationId xmlns:a16="http://schemas.microsoft.com/office/drawing/2014/main" id="{5F0F2D4F-E57E-51C6-D136-3C0F32EE13E8}"/>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7" name="Picture 6" descr="Icon&#10;&#10;Description automatically generated with medium confidence">
              <a:extLst>
                <a:ext uri="{FF2B5EF4-FFF2-40B4-BE49-F238E27FC236}">
                  <a16:creationId xmlns:a16="http://schemas.microsoft.com/office/drawing/2014/main" id="{60710C26-9153-DBAC-C688-60E6A062CA1D}"/>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graphicFrame>
        <p:nvGraphicFramePr>
          <p:cNvPr id="8" name="Table 7">
            <a:extLst>
              <a:ext uri="{FF2B5EF4-FFF2-40B4-BE49-F238E27FC236}">
                <a16:creationId xmlns:a16="http://schemas.microsoft.com/office/drawing/2014/main" id="{46CF6047-74AB-D556-572D-0D6699EBC27C}"/>
              </a:ext>
            </a:extLst>
          </p:cNvPr>
          <p:cNvGraphicFramePr>
            <a:graphicFrameLocks noGrp="1"/>
          </p:cNvGraphicFramePr>
          <p:nvPr>
            <p:extLst>
              <p:ext uri="{D42A27DB-BD31-4B8C-83A1-F6EECF244321}">
                <p14:modId xmlns:p14="http://schemas.microsoft.com/office/powerpoint/2010/main" val="714027019"/>
              </p:ext>
            </p:extLst>
          </p:nvPr>
        </p:nvGraphicFramePr>
        <p:xfrm>
          <a:off x="457199" y="1940633"/>
          <a:ext cx="9144002" cy="4051109"/>
        </p:xfrm>
        <a:graphic>
          <a:graphicData uri="http://schemas.openxmlformats.org/drawingml/2006/table">
            <a:tbl>
              <a:tblPr/>
              <a:tblGrid>
                <a:gridCol w="2704063">
                  <a:extLst>
                    <a:ext uri="{9D8B030D-6E8A-4147-A177-3AD203B41FA5}">
                      <a16:colId xmlns:a16="http://schemas.microsoft.com/office/drawing/2014/main" val="470841762"/>
                    </a:ext>
                  </a:extLst>
                </a:gridCol>
                <a:gridCol w="142319">
                  <a:extLst>
                    <a:ext uri="{9D8B030D-6E8A-4147-A177-3AD203B41FA5}">
                      <a16:colId xmlns:a16="http://schemas.microsoft.com/office/drawing/2014/main" val="2667625987"/>
                    </a:ext>
                  </a:extLst>
                </a:gridCol>
                <a:gridCol w="825451">
                  <a:extLst>
                    <a:ext uri="{9D8B030D-6E8A-4147-A177-3AD203B41FA5}">
                      <a16:colId xmlns:a16="http://schemas.microsoft.com/office/drawing/2014/main" val="401424517"/>
                    </a:ext>
                  </a:extLst>
                </a:gridCol>
                <a:gridCol w="113855">
                  <a:extLst>
                    <a:ext uri="{9D8B030D-6E8A-4147-A177-3AD203B41FA5}">
                      <a16:colId xmlns:a16="http://schemas.microsoft.com/office/drawing/2014/main" val="928922883"/>
                    </a:ext>
                  </a:extLst>
                </a:gridCol>
                <a:gridCol w="832567">
                  <a:extLst>
                    <a:ext uri="{9D8B030D-6E8A-4147-A177-3AD203B41FA5}">
                      <a16:colId xmlns:a16="http://schemas.microsoft.com/office/drawing/2014/main" val="2286832502"/>
                    </a:ext>
                  </a:extLst>
                </a:gridCol>
                <a:gridCol w="78275">
                  <a:extLst>
                    <a:ext uri="{9D8B030D-6E8A-4147-A177-3AD203B41FA5}">
                      <a16:colId xmlns:a16="http://schemas.microsoft.com/office/drawing/2014/main" val="3614936479"/>
                    </a:ext>
                  </a:extLst>
                </a:gridCol>
                <a:gridCol w="825451">
                  <a:extLst>
                    <a:ext uri="{9D8B030D-6E8A-4147-A177-3AD203B41FA5}">
                      <a16:colId xmlns:a16="http://schemas.microsoft.com/office/drawing/2014/main" val="2378363755"/>
                    </a:ext>
                  </a:extLst>
                </a:gridCol>
                <a:gridCol w="106739">
                  <a:extLst>
                    <a:ext uri="{9D8B030D-6E8A-4147-A177-3AD203B41FA5}">
                      <a16:colId xmlns:a16="http://schemas.microsoft.com/office/drawing/2014/main" val="684005581"/>
                    </a:ext>
                  </a:extLst>
                </a:gridCol>
                <a:gridCol w="818335">
                  <a:extLst>
                    <a:ext uri="{9D8B030D-6E8A-4147-A177-3AD203B41FA5}">
                      <a16:colId xmlns:a16="http://schemas.microsoft.com/office/drawing/2014/main" val="2275273880"/>
                    </a:ext>
                  </a:extLst>
                </a:gridCol>
                <a:gridCol w="49812">
                  <a:extLst>
                    <a:ext uri="{9D8B030D-6E8A-4147-A177-3AD203B41FA5}">
                      <a16:colId xmlns:a16="http://schemas.microsoft.com/office/drawing/2014/main" val="3966799849"/>
                    </a:ext>
                  </a:extLst>
                </a:gridCol>
                <a:gridCol w="818335">
                  <a:extLst>
                    <a:ext uri="{9D8B030D-6E8A-4147-A177-3AD203B41FA5}">
                      <a16:colId xmlns:a16="http://schemas.microsoft.com/office/drawing/2014/main" val="1039600565"/>
                    </a:ext>
                  </a:extLst>
                </a:gridCol>
                <a:gridCol w="99623">
                  <a:extLst>
                    <a:ext uri="{9D8B030D-6E8A-4147-A177-3AD203B41FA5}">
                      <a16:colId xmlns:a16="http://schemas.microsoft.com/office/drawing/2014/main" val="2400494306"/>
                    </a:ext>
                  </a:extLst>
                </a:gridCol>
                <a:gridCol w="818335">
                  <a:extLst>
                    <a:ext uri="{9D8B030D-6E8A-4147-A177-3AD203B41FA5}">
                      <a16:colId xmlns:a16="http://schemas.microsoft.com/office/drawing/2014/main" val="3542812403"/>
                    </a:ext>
                  </a:extLst>
                </a:gridCol>
                <a:gridCol w="92507">
                  <a:extLst>
                    <a:ext uri="{9D8B030D-6E8A-4147-A177-3AD203B41FA5}">
                      <a16:colId xmlns:a16="http://schemas.microsoft.com/office/drawing/2014/main" val="672425340"/>
                    </a:ext>
                  </a:extLst>
                </a:gridCol>
                <a:gridCol w="818335">
                  <a:extLst>
                    <a:ext uri="{9D8B030D-6E8A-4147-A177-3AD203B41FA5}">
                      <a16:colId xmlns:a16="http://schemas.microsoft.com/office/drawing/2014/main" val="3938903656"/>
                    </a:ext>
                  </a:extLst>
                </a:gridCol>
              </a:tblGrid>
              <a:tr h="192436">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gridSpan="9">
                  <a:txBody>
                    <a:bodyPr/>
                    <a:lstStyle/>
                    <a:p>
                      <a:pPr algn="ctr" fontAlgn="b"/>
                      <a:r>
                        <a:rPr lang="en-US" sz="700" b="1" i="0" u="none" strike="noStrike">
                          <a:solidFill>
                            <a:srgbClr val="000000"/>
                          </a:solidFill>
                          <a:effectLst/>
                          <a:latin typeface="Times New Roman" panose="02020603050405020304" pitchFamily="18" charset="0"/>
                        </a:rPr>
                        <a:t>For the Three Months Ended</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3">
                  <a:txBody>
                    <a:bodyPr/>
                    <a:lstStyle/>
                    <a:p>
                      <a:pPr algn="ctr" fontAlgn="b"/>
                      <a:r>
                        <a:rPr lang="en-US" sz="700" b="1" i="0" u="none" strike="noStrike">
                          <a:solidFill>
                            <a:srgbClr val="000000"/>
                          </a:solidFill>
                          <a:effectLst/>
                          <a:latin typeface="Times New Roman" panose="02020603050405020304" pitchFamily="18" charset="0"/>
                        </a:rPr>
                        <a:t>For the Year Ended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539691"/>
                  </a:ext>
                </a:extLst>
              </a:tr>
              <a:tr h="248839">
                <a:tc>
                  <a:txBody>
                    <a:bodyPr/>
                    <a:lstStyle/>
                    <a:p>
                      <a:pPr algn="l" fontAlgn="b"/>
                      <a:r>
                        <a:rPr lang="en-US" sz="700" b="1" i="0" u="none" strike="noStrike">
                          <a:solidFill>
                            <a:srgbClr val="000000"/>
                          </a:solidFill>
                          <a:effectLst/>
                          <a:latin typeface="Times New Roman" panose="02020603050405020304" pitchFamily="18" charset="0"/>
                        </a:rPr>
                        <a:t>Non-GAAP Reconciliation</a:t>
                      </a:r>
                    </a:p>
                  </a:txBody>
                  <a:tcPr marL="0" marR="0" marT="0" marB="0" anchor="b">
                    <a:lnL>
                      <a:noFill/>
                    </a:lnL>
                    <a:lnR>
                      <a:noFill/>
                    </a:lnR>
                    <a:lnT>
                      <a:noFill/>
                    </a:lnT>
                    <a:lnB>
                      <a:noFill/>
                    </a:lnB>
                    <a:noFill/>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r>
                        <a:rPr lang="en-US" sz="700" b="1" i="0" u="none" strike="noStrike">
                          <a:solidFill>
                            <a:srgbClr val="000000"/>
                          </a:solidFill>
                          <a:effectLst/>
                          <a:latin typeface="Times New Roman" panose="02020603050405020304" pitchFamily="18" charset="0"/>
                        </a:rPr>
                        <a:t>June 30,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solidFill>
                            <a:srgbClr val="000000"/>
                          </a:solidFill>
                          <a:effectLst/>
                          <a:latin typeface="Times New Roman" panose="02020603050405020304" pitchFamily="18" charset="0"/>
                        </a:rPr>
                        <a:t>March 31,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solidFill>
                            <a:srgbClr val="000000"/>
                          </a:solidFill>
                          <a:effectLst/>
                          <a:latin typeface="Times New Roman" panose="02020603050405020304" pitchFamily="18" charset="0"/>
                        </a:rPr>
                        <a:t>December 31,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solidFill>
                            <a:srgbClr val="000000"/>
                          </a:solidFill>
                          <a:effectLst/>
                          <a:latin typeface="Times New Roman" panose="02020603050405020304" pitchFamily="18" charset="0"/>
                        </a:rPr>
                        <a:t>September 30,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solidFill>
                            <a:srgbClr val="000000"/>
                          </a:solidFill>
                          <a:effectLst/>
                          <a:latin typeface="Times New Roman" panose="02020603050405020304" pitchFamily="18" charset="0"/>
                        </a:rPr>
                        <a:t>June 30,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r>
                        <a:rPr lang="en-US" sz="700" b="1" i="0" u="none" strike="noStrike">
                          <a:solidFill>
                            <a:srgbClr val="000000"/>
                          </a:solidFill>
                          <a:effectLst/>
                          <a:latin typeface="Times New Roman" panose="02020603050405020304" pitchFamily="18" charset="0"/>
                        </a:rPr>
                        <a:t>June 30,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700" b="1" i="0" u="none" strike="noStrike">
                          <a:solidFill>
                            <a:srgbClr val="000000"/>
                          </a:solidFill>
                          <a:effectLst/>
                          <a:latin typeface="Times New Roman" panose="02020603050405020304" pitchFamily="18" charset="0"/>
                        </a:rPr>
                        <a:t>June 30, 2024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2784313"/>
                  </a:ext>
                </a:extLst>
              </a:tr>
              <a:tr h="192436">
                <a:tc>
                  <a:txBody>
                    <a:bodyPr/>
                    <a:lstStyle/>
                    <a:p>
                      <a:pPr algn="l" fontAlgn="b"/>
                      <a:r>
                        <a:rPr lang="en-US" sz="700" b="1" i="0" u="none" strike="noStrike">
                          <a:solidFill>
                            <a:srgbClr val="000000"/>
                          </a:solidFill>
                          <a:effectLst/>
                          <a:latin typeface="Times New Roman" panose="02020603050405020304" pitchFamily="18" charset="0"/>
                        </a:rPr>
                        <a:t>Operating net income reconciliation</a:t>
                      </a:r>
                    </a:p>
                  </a:txBody>
                  <a:tcPr marL="0" marR="0" marT="0" marB="0" anchor="b">
                    <a:lnL>
                      <a:noFill/>
                    </a:lnL>
                    <a:lnR>
                      <a:noFill/>
                    </a:lnR>
                    <a:lnT>
                      <a:noFill/>
                    </a:lnT>
                    <a:lnB>
                      <a:noFill/>
                    </a:lnB>
                    <a:noFill/>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endParaRPr lang="en-US" sz="7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75315128"/>
                  </a:ext>
                </a:extLst>
              </a:tr>
              <a:tr h="192436">
                <a:tc>
                  <a:txBody>
                    <a:bodyPr/>
                    <a:lstStyle/>
                    <a:p>
                      <a:pPr algn="l" fontAlgn="b"/>
                      <a:r>
                        <a:rPr lang="en-US" sz="700" b="0" i="0" u="none" strike="noStrike">
                          <a:solidFill>
                            <a:srgbClr val="000000"/>
                          </a:solidFill>
                          <a:effectLst/>
                          <a:latin typeface="Times New Roman" panose="02020603050405020304" pitchFamily="18" charset="0"/>
                        </a:rPr>
                        <a:t>Net income (GAAP)</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2,152 </a:t>
                      </a:r>
                    </a:p>
                  </a:txBody>
                  <a:tcPr marL="0" marR="0" marT="0" marB="0" anchor="b">
                    <a:lnL>
                      <a:noFill/>
                    </a:lnL>
                    <a:lnR>
                      <a:noFill/>
                    </a:lnR>
                    <a:lnT>
                      <a:noFill/>
                    </a:lnT>
                    <a:lnB>
                      <a:noFill/>
                    </a:lnB>
                    <a:solidFill>
                      <a:srgbClr val="CFF0FC"/>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1,831 </a:t>
                      </a:r>
                    </a:p>
                  </a:txBody>
                  <a:tcPr marL="0" marR="0" marT="0" marB="0" anchor="b">
                    <a:lnL>
                      <a:noFill/>
                    </a:lnL>
                    <a:lnR>
                      <a:noFill/>
                    </a:lnR>
                    <a:lnT>
                      <a:noFill/>
                    </a:lnT>
                    <a:lnB>
                      <a:noFill/>
                    </a:lnB>
                    <a:solidFill>
                      <a:srgbClr val="CFF0FC"/>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1,345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1,730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1,031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3,983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2,366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1780430826"/>
                  </a:ext>
                </a:extLst>
              </a:tr>
              <a:tr h="192436">
                <a:tc>
                  <a:txBody>
                    <a:bodyPr/>
                    <a:lstStyle/>
                    <a:p>
                      <a:pPr algn="l" fontAlgn="b"/>
                      <a:r>
                        <a:rPr lang="en-US" sz="700" b="0" i="0" u="none" strike="noStrike">
                          <a:solidFill>
                            <a:srgbClr val="000000"/>
                          </a:solidFill>
                          <a:effectLst/>
                          <a:latin typeface="Times New Roman" panose="02020603050405020304" pitchFamily="18" charset="0"/>
                        </a:rPr>
                        <a:t>Net loss on securities available for sale</a:t>
                      </a:r>
                    </a:p>
                  </a:txBody>
                  <a:tcPr marL="0" marR="0" marT="0" marB="0" anchor="b">
                    <a:lnL>
                      <a:noFill/>
                    </a:lnL>
                    <a:lnR>
                      <a:noFill/>
                    </a:lnR>
                    <a:lnT>
                      <a:noFill/>
                    </a:lnT>
                    <a:lnB>
                      <a:noFill/>
                    </a:lnB>
                    <a:solidFill>
                      <a:srgbClr val="FFFFFF"/>
                    </a:solidFill>
                  </a:tcPr>
                </a:tc>
                <a:tc>
                  <a:txBody>
                    <a:bodyPr/>
                    <a:lstStyle/>
                    <a:p>
                      <a:pPr algn="l" fontAlgn="b"/>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ct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385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16248727"/>
                  </a:ext>
                </a:extLst>
              </a:tr>
              <a:tr h="192436">
                <a:tc>
                  <a:txBody>
                    <a:bodyPr/>
                    <a:lstStyle/>
                    <a:p>
                      <a:pPr algn="l" fontAlgn="b"/>
                      <a:r>
                        <a:rPr lang="en-US" sz="700" b="0" i="0" u="none" strike="noStrike">
                          <a:solidFill>
                            <a:srgbClr val="000000"/>
                          </a:solidFill>
                          <a:effectLst/>
                          <a:latin typeface="Times New Roman" panose="02020603050405020304" pitchFamily="18" charset="0"/>
                        </a:rPr>
                        <a:t>ESOP Compensation expense related to dividend</a:t>
                      </a:r>
                    </a:p>
                  </a:txBody>
                  <a:tcPr marL="0" marR="0" marT="0" marB="0" anchor="b">
                    <a:lnL>
                      <a:noFill/>
                    </a:lnL>
                    <a:lnR>
                      <a:noFill/>
                    </a:lnR>
                    <a:lnT>
                      <a:noFill/>
                    </a:lnT>
                    <a:lnB>
                      <a:noFill/>
                    </a:lnB>
                    <a:solidFill>
                      <a:srgbClr val="CFF0FC"/>
                    </a:solidFill>
                  </a:tcPr>
                </a:tc>
                <a:tc>
                  <a:txBody>
                    <a:bodyPr/>
                    <a:lstStyle/>
                    <a:p>
                      <a:pPr algn="l" fontAlgn="b"/>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210 </a:t>
                      </a:r>
                    </a:p>
                  </a:txBody>
                  <a:tcPr marL="0" marR="0" marT="0" marB="0" anchor="b">
                    <a:lnL>
                      <a:noFill/>
                    </a:lnL>
                    <a:lnR>
                      <a:noFill/>
                    </a:lnR>
                    <a:lnT>
                      <a:noFill/>
                    </a:lnT>
                    <a:lnB>
                      <a:noFill/>
                    </a:lnB>
                    <a:solidFill>
                      <a:srgbClr val="CFF0FC"/>
                    </a:solidFill>
                  </a:tcPr>
                </a:tc>
                <a:tc>
                  <a:txBody>
                    <a:bodyPr/>
                    <a:lstStyle/>
                    <a:p>
                      <a:pPr algn="ct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211 </a:t>
                      </a:r>
                    </a:p>
                  </a:txBody>
                  <a:tcPr marL="0" marR="0" marT="0" marB="0" anchor="b">
                    <a:lnL>
                      <a:noFill/>
                    </a:lnL>
                    <a:lnR>
                      <a:noFill/>
                    </a:lnR>
                    <a:lnT>
                      <a:noFill/>
                    </a:lnT>
                    <a:lnB>
                      <a:noFill/>
                    </a:lnB>
                    <a:solidFill>
                      <a:srgbClr val="CFF0FC"/>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421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142841167"/>
                  </a:ext>
                </a:extLst>
              </a:tr>
              <a:tr h="192436">
                <a:tc>
                  <a:txBody>
                    <a:bodyPr/>
                    <a:lstStyle/>
                    <a:p>
                      <a:pPr algn="l" fontAlgn="b"/>
                      <a:r>
                        <a:rPr lang="en-US" sz="700" b="0" i="0" u="none" strike="noStrike">
                          <a:solidFill>
                            <a:srgbClr val="000000"/>
                          </a:solidFill>
                          <a:effectLst/>
                          <a:latin typeface="Times New Roman" panose="02020603050405020304" pitchFamily="18" charset="0"/>
                        </a:rPr>
                        <a:t>Merger-related expenses</a:t>
                      </a:r>
                    </a:p>
                  </a:txBody>
                  <a:tcPr marL="0" marR="0" marT="0" marB="0" anchor="b">
                    <a:lnL>
                      <a:noFill/>
                    </a:lnL>
                    <a:lnR>
                      <a:noFill/>
                    </a:lnR>
                    <a:lnT>
                      <a:noFill/>
                    </a:lnT>
                    <a:lnB>
                      <a:noFill/>
                    </a:lnB>
                    <a:solidFill>
                      <a:srgbClr val="FFFFFF"/>
                    </a:solidFill>
                  </a:tcPr>
                </a:tc>
                <a:tc>
                  <a:txBody>
                    <a:bodyPr/>
                    <a:lstStyle/>
                    <a:p>
                      <a:pPr algn="l" fontAlgn="b"/>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ct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119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196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939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989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99019366"/>
                  </a:ext>
                </a:extLst>
              </a:tr>
              <a:tr h="192436">
                <a:tc>
                  <a:txBody>
                    <a:bodyPr/>
                    <a:lstStyle/>
                    <a:p>
                      <a:pPr algn="l" fontAlgn="b"/>
                      <a:r>
                        <a:rPr lang="en-US" sz="700" b="0" i="0" u="none" strike="noStrike">
                          <a:solidFill>
                            <a:srgbClr val="000000"/>
                          </a:solidFill>
                          <a:effectLst/>
                          <a:latin typeface="Times New Roman" panose="02020603050405020304" pitchFamily="18" charset="0"/>
                        </a:rPr>
                        <a:t>Income tax expense</a:t>
                      </a:r>
                    </a:p>
                  </a:txBody>
                  <a:tcPr marL="0" marR="0" marT="0" marB="0" anchor="b">
                    <a:lnL>
                      <a:noFill/>
                    </a:lnL>
                    <a:lnR>
                      <a:noFill/>
                    </a:lnR>
                    <a:lnT>
                      <a:noFill/>
                    </a:lnT>
                    <a:lnB>
                      <a:noFill/>
                    </a:lnB>
                    <a:solidFill>
                      <a:srgbClr val="CFF0FC"/>
                    </a:solidFill>
                  </a:tcPr>
                </a:tc>
                <a:tc>
                  <a:txBody>
                    <a:bodyPr/>
                    <a:lstStyle/>
                    <a:p>
                      <a:pPr algn="l" fontAlgn="b"/>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(111)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(43)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(207)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(93)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(218)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2252121539"/>
                  </a:ext>
                </a:extLst>
              </a:tr>
              <a:tr h="199072">
                <a:tc gridSpan="2">
                  <a:txBody>
                    <a:bodyPr/>
                    <a:lstStyle/>
                    <a:p>
                      <a:pPr algn="l" fontAlgn="ctr"/>
                      <a:r>
                        <a:rPr lang="en-US" sz="700" b="0" i="0" u="none" strike="noStrike">
                          <a:solidFill>
                            <a:srgbClr val="000000"/>
                          </a:solidFill>
                          <a:effectLst/>
                          <a:latin typeface="Times New Roman" panose="02020603050405020304" pitchFamily="18" charset="0"/>
                        </a:rPr>
                        <a:t>Operating net income </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700" b="0" i="0" u="none" strike="noStrike">
                          <a:solidFill>
                            <a:srgbClr val="000000"/>
                          </a:solidFill>
                          <a:effectLst/>
                          <a:latin typeface="Times New Roman" panose="02020603050405020304" pitchFamily="18" charset="0"/>
                        </a:rPr>
                        <a:t> $                     2,316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                     1,996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                     1,738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                     1,883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                     1,763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                     4,311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                     3,137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6912001"/>
                  </a:ext>
                </a:extLst>
              </a:tr>
              <a:tr h="199072">
                <a:tc>
                  <a:txBody>
                    <a:bodyPr/>
                    <a:lstStyle/>
                    <a:p>
                      <a:pPr algn="l" fontAlgn="b"/>
                      <a:r>
                        <a:rPr lang="en-US" sz="700" b="0" i="0" u="none" strike="noStrike">
                          <a:solidFill>
                            <a:srgbClr val="000000"/>
                          </a:solidFill>
                          <a:effectLst/>
                          <a:latin typeface="Times New Roman" panose="02020603050405020304" pitchFamily="18" charset="0"/>
                        </a:rPr>
                        <a:t>Weighted average diluted shares</a:t>
                      </a:r>
                    </a:p>
                  </a:txBody>
                  <a:tcPr marL="0" marR="0" marT="0" marB="0" anchor="b">
                    <a:lnL>
                      <a:noFill/>
                    </a:lnL>
                    <a:lnR>
                      <a:noFill/>
                    </a:lnR>
                    <a:lnT>
                      <a:noFill/>
                    </a:lnT>
                    <a:lnB>
                      <a:noFill/>
                    </a:lnB>
                    <a:solidFill>
                      <a:srgbClr val="CFF0FC"/>
                    </a:solidFill>
                  </a:tcPr>
                </a:tc>
                <a:tc>
                  <a:txBody>
                    <a:bodyPr/>
                    <a:lstStyle/>
                    <a:p>
                      <a:pPr algn="l" fontAlgn="b"/>
                      <a:r>
                        <a:rPr lang="en-US" sz="7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r>
                        <a:rPr lang="en-US" sz="700" b="0" i="0" u="none" strike="noStrike">
                          <a:solidFill>
                            <a:srgbClr val="000000"/>
                          </a:solidFill>
                          <a:effectLst/>
                          <a:latin typeface="Times New Roman" panose="02020603050405020304" pitchFamily="18" charset="0"/>
                        </a:rPr>
                        <a:t>                 6,457,397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ct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r>
                        <a:rPr lang="en-US" sz="700" b="0" i="0" u="none" strike="noStrike">
                          <a:solidFill>
                            <a:srgbClr val="000000"/>
                          </a:solidFill>
                          <a:effectLst/>
                          <a:latin typeface="Times New Roman" panose="02020603050405020304" pitchFamily="18" charset="0"/>
                        </a:rPr>
                        <a:t>                  6,547,817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r>
                        <a:rPr lang="en-US" sz="700" b="0" i="0" u="none" strike="noStrike">
                          <a:solidFill>
                            <a:srgbClr val="000000"/>
                          </a:solidFill>
                          <a:effectLst/>
                          <a:latin typeface="Times New Roman" panose="02020603050405020304" pitchFamily="18" charset="0"/>
                        </a:rPr>
                        <a:t>                 6,620,602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r>
                        <a:rPr lang="en-US" sz="700" b="0" i="0" u="none" strike="noStrike">
                          <a:solidFill>
                            <a:srgbClr val="000000"/>
                          </a:solidFill>
                          <a:effectLst/>
                          <a:latin typeface="Times New Roman" panose="02020603050405020304" pitchFamily="18" charset="0"/>
                        </a:rPr>
                        <a:t>                 6,611,468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r>
                        <a:rPr lang="en-US" sz="700" b="0" i="0" u="none" strike="noStrike">
                          <a:solidFill>
                            <a:srgbClr val="000000"/>
                          </a:solidFill>
                          <a:effectLst/>
                          <a:latin typeface="Times New Roman" panose="02020603050405020304" pitchFamily="18" charset="0"/>
                        </a:rPr>
                        <a:t>                 6,544,450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r>
                        <a:rPr lang="en-US" sz="700" b="0" i="0" u="none" strike="noStrike">
                          <a:solidFill>
                            <a:srgbClr val="000000"/>
                          </a:solidFill>
                          <a:effectLst/>
                          <a:latin typeface="Times New Roman" panose="02020603050405020304" pitchFamily="18" charset="0"/>
                        </a:rPr>
                        <a:t>                 6,504,838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ctr" fontAlgn="b"/>
                      <a:r>
                        <a:rPr lang="en-US" sz="700" b="0" i="0" u="none" strike="noStrike">
                          <a:solidFill>
                            <a:srgbClr val="000000"/>
                          </a:solidFill>
                          <a:effectLst/>
                          <a:latin typeface="Times New Roman" panose="02020603050405020304" pitchFamily="18" charset="0"/>
                        </a:rPr>
                        <a:t>                 6,534,751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CFF0FC"/>
                    </a:solidFill>
                  </a:tcPr>
                </a:tc>
                <a:extLst>
                  <a:ext uri="{0D108BD9-81ED-4DB2-BD59-A6C34878D82A}">
                    <a16:rowId xmlns:a16="http://schemas.microsoft.com/office/drawing/2014/main" val="1786262330"/>
                  </a:ext>
                </a:extLst>
              </a:tr>
              <a:tr h="192436">
                <a:tc>
                  <a:txBody>
                    <a:bodyPr/>
                    <a:lstStyle/>
                    <a:p>
                      <a:pPr algn="l" fontAlgn="b"/>
                      <a:r>
                        <a:rPr lang="en-US" sz="700" b="0" i="0" u="none" strike="noStrike">
                          <a:solidFill>
                            <a:srgbClr val="000000"/>
                          </a:solidFill>
                          <a:effectLst/>
                          <a:latin typeface="Times New Roman" panose="02020603050405020304" pitchFamily="18" charset="0"/>
                        </a:rPr>
                        <a:t>Adjusted diluted earnings per share</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0.36 </a:t>
                      </a:r>
                    </a:p>
                  </a:txBody>
                  <a:tcPr marL="0" marR="0" marT="0" marB="0" anchor="b">
                    <a:lnL>
                      <a:noFill/>
                    </a:lnL>
                    <a:lnR>
                      <a:noFill/>
                    </a:lnR>
                    <a:lnT>
                      <a:noFill/>
                    </a:lnT>
                    <a:lnB>
                      <a:noFill/>
                    </a:lnB>
                    <a:solidFill>
                      <a:srgbClr val="FFFFFF"/>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0.30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0.26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0.29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0.27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0.66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0.48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418424772"/>
                  </a:ext>
                </a:extLst>
              </a:tr>
              <a:tr h="258792">
                <a:tc gridSpan="15">
                  <a:txBody>
                    <a:bodyPr/>
                    <a:lstStyle/>
                    <a:p>
                      <a:pPr algn="l" fontAlgn="ctr"/>
                      <a:r>
                        <a:rPr lang="en-US" sz="700" b="1" i="0" u="none" strike="noStrike">
                          <a:solidFill>
                            <a:srgbClr val="000000"/>
                          </a:solidFill>
                          <a:effectLst/>
                          <a:latin typeface="Times New Roman" panose="02020603050405020304" pitchFamily="18" charset="0"/>
                        </a:rPr>
                        <a:t>Tangible book value per common share reconciliation</a:t>
                      </a:r>
                    </a:p>
                  </a:txBody>
                  <a:tcPr marL="0" marR="0" marT="0" marB="0" anchor="ctr">
                    <a:lnL>
                      <a:noFill/>
                    </a:lnL>
                    <a:lnR>
                      <a:noFill/>
                    </a:lnR>
                    <a:lnT>
                      <a:noFill/>
                    </a:lnT>
                    <a:lnB>
                      <a:noFill/>
                    </a:lnB>
                    <a:solidFill>
                      <a:srgbClr val="CFF0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2150417"/>
                  </a:ext>
                </a:extLst>
              </a:tr>
              <a:tr h="192436">
                <a:tc>
                  <a:txBody>
                    <a:bodyPr/>
                    <a:lstStyle/>
                    <a:p>
                      <a:pPr algn="l" fontAlgn="b"/>
                      <a:r>
                        <a:rPr lang="en-US" sz="700" b="0" i="0" u="none" strike="noStrike">
                          <a:solidFill>
                            <a:srgbClr val="000000"/>
                          </a:solidFill>
                          <a:effectLst/>
                          <a:latin typeface="Times New Roman" panose="02020603050405020304" pitchFamily="18" charset="0"/>
                        </a:rPr>
                        <a:t>Book Value per common share (GAAP)</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19.66 </a:t>
                      </a:r>
                    </a:p>
                  </a:txBody>
                  <a:tcPr marL="0" marR="0" marT="0" marB="0" anchor="b">
                    <a:lnL>
                      <a:noFill/>
                    </a:lnL>
                    <a:lnR>
                      <a:noFill/>
                    </a:lnR>
                    <a:lnT>
                      <a:noFill/>
                    </a:lnT>
                    <a:lnB>
                      <a:noFill/>
                    </a:lnB>
                    <a:solidFill>
                      <a:srgbClr val="FFFFFF"/>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19.25 </a:t>
                      </a:r>
                    </a:p>
                  </a:txBody>
                  <a:tcPr marL="0" marR="0" marT="0" marB="0" anchor="b">
                    <a:lnL>
                      <a:noFill/>
                    </a:lnL>
                    <a:lnR>
                      <a:noFill/>
                    </a:lnR>
                    <a:lnT>
                      <a:noFill/>
                    </a:lnT>
                    <a:lnB>
                      <a:noFill/>
                    </a:lnB>
                    <a:solidFill>
                      <a:srgbClr val="FFFFFF"/>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20.14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20.02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19.49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19.52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19.49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50409917"/>
                  </a:ext>
                </a:extLst>
              </a:tr>
              <a:tr h="192436">
                <a:tc>
                  <a:txBody>
                    <a:bodyPr/>
                    <a:lstStyle/>
                    <a:p>
                      <a:pPr algn="l" fontAlgn="b"/>
                      <a:r>
                        <a:rPr lang="en-US" sz="700" b="0" i="0" u="none" strike="noStrike">
                          <a:solidFill>
                            <a:srgbClr val="000000"/>
                          </a:solidFill>
                          <a:effectLst/>
                          <a:latin typeface="Times New Roman" panose="02020603050405020304" pitchFamily="18" charset="0"/>
                        </a:rPr>
                        <a:t> Effect of goodwill and other intangibles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(2.86)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(2.85)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(2.84)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(2.84)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(2.85)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(2.84)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                        (2.85)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3409126720"/>
                  </a:ext>
                </a:extLst>
              </a:tr>
              <a:tr h="199072">
                <a:tc gridSpan="2">
                  <a:txBody>
                    <a:bodyPr/>
                    <a:lstStyle/>
                    <a:p>
                      <a:pPr algn="l" fontAlgn="ctr"/>
                      <a:r>
                        <a:rPr lang="en-US" sz="700" b="0" i="0" u="none" strike="noStrike">
                          <a:solidFill>
                            <a:srgbClr val="000000"/>
                          </a:solidFill>
                          <a:effectLst/>
                          <a:latin typeface="Times New Roman" panose="02020603050405020304" pitchFamily="18" charset="0"/>
                        </a:rPr>
                        <a:t>Tangible book value per common share </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700" b="0" i="0" u="none" strike="noStrike">
                          <a:solidFill>
                            <a:srgbClr val="000000"/>
                          </a:solidFill>
                          <a:effectLst/>
                          <a:latin typeface="Times New Roman" panose="02020603050405020304" pitchFamily="18" charset="0"/>
                        </a:rPr>
                        <a:t> $                     16.80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16.40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17.30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17.18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16.64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16.68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 $                     16.64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1133171"/>
                  </a:ext>
                </a:extLst>
              </a:tr>
              <a:tr h="238886">
                <a:tc gridSpan="15">
                  <a:txBody>
                    <a:bodyPr/>
                    <a:lstStyle/>
                    <a:p>
                      <a:pPr algn="l" fontAlgn="ctr"/>
                      <a:r>
                        <a:rPr lang="en-US" sz="700" b="1" i="0" u="none" strike="noStrike">
                          <a:solidFill>
                            <a:srgbClr val="000000"/>
                          </a:solidFill>
                          <a:effectLst/>
                          <a:latin typeface="Times New Roman" panose="02020603050405020304" pitchFamily="18" charset="0"/>
                        </a:rPr>
                        <a:t>Tangible equity to tangible assets reconciliation</a:t>
                      </a:r>
                    </a:p>
                  </a:txBody>
                  <a:tcPr marL="0" marR="0" marT="0" marB="0" anchor="ctr">
                    <a:lnL>
                      <a:noFill/>
                    </a:lnL>
                    <a:lnR>
                      <a:noFill/>
                    </a:lnR>
                    <a:lnT>
                      <a:noFill/>
                    </a:lnT>
                    <a:lnB>
                      <a:noFill/>
                    </a:lnB>
                    <a:solidFill>
                      <a:srgbClr val="CFF0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6177601"/>
                  </a:ext>
                </a:extLst>
              </a:tr>
              <a:tr h="192436">
                <a:tc gridSpan="2">
                  <a:txBody>
                    <a:bodyPr/>
                    <a:lstStyle/>
                    <a:p>
                      <a:pPr algn="l" fontAlgn="ctr"/>
                      <a:r>
                        <a:rPr lang="en-US" sz="700" b="0" i="0" u="none" strike="noStrike">
                          <a:solidFill>
                            <a:srgbClr val="000000"/>
                          </a:solidFill>
                          <a:effectLst/>
                          <a:latin typeface="Times New Roman" panose="02020603050405020304" pitchFamily="18" charset="0"/>
                        </a:rPr>
                        <a:t>Equity to assets (GAAP)</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700" b="0" i="0" u="none" strike="noStrike">
                          <a:solidFill>
                            <a:srgbClr val="000000"/>
                          </a:solidFill>
                          <a:effectLst/>
                          <a:latin typeface="Times New Roman" panose="02020603050405020304" pitchFamily="18" charset="0"/>
                        </a:rPr>
                        <a:t>13.29%</a:t>
                      </a:r>
                    </a:p>
                  </a:txBody>
                  <a:tcPr marL="0" marR="0" marT="0" marB="0" anchor="b">
                    <a:lnL>
                      <a:noFill/>
                    </a:lnL>
                    <a:lnR>
                      <a:noFill/>
                    </a:lnR>
                    <a:lnT>
                      <a:noFill/>
                    </a:lnT>
                    <a:lnB>
                      <a:noFill/>
                    </a:lnB>
                    <a:solidFill>
                      <a:srgbClr val="FFFFFF"/>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13.40%</a:t>
                      </a:r>
                    </a:p>
                  </a:txBody>
                  <a:tcPr marL="0" marR="0" marT="0" marB="0" anchor="b">
                    <a:lnL>
                      <a:noFill/>
                    </a:lnL>
                    <a:lnR>
                      <a:noFill/>
                    </a:lnR>
                    <a:lnT>
                      <a:noFill/>
                    </a:lnT>
                    <a:lnB>
                      <a:noFill/>
                    </a:lnB>
                    <a:solidFill>
                      <a:srgbClr val="FFFFFF"/>
                    </a:solidFill>
                  </a:tcPr>
                </a:tc>
                <a:tc>
                  <a:txBody>
                    <a:bodyPr/>
                    <a:lstStyle/>
                    <a:p>
                      <a:pPr algn="r" fontAlgn="b"/>
                      <a:r>
                        <a:rPr lang="en-US" sz="8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14.90%</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14.61%</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14.32%</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13.29%</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14.32%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755972341"/>
                  </a:ext>
                </a:extLst>
              </a:tr>
              <a:tr h="192436">
                <a:tc>
                  <a:txBody>
                    <a:bodyPr/>
                    <a:lstStyle/>
                    <a:p>
                      <a:pPr algn="l" fontAlgn="b"/>
                      <a:r>
                        <a:rPr lang="en-US" sz="700" b="0" i="0" u="none" strike="noStrike">
                          <a:solidFill>
                            <a:srgbClr val="000000"/>
                          </a:solidFill>
                          <a:effectLst/>
                          <a:latin typeface="Times New Roman" panose="02020603050405020304" pitchFamily="18" charset="0"/>
                        </a:rPr>
                        <a:t>Effect of goodwill and other intangibles</a:t>
                      </a:r>
                    </a:p>
                  </a:txBody>
                  <a:tcPr marL="0" marR="0" marT="0" marB="0" anchor="b">
                    <a:lnL>
                      <a:noFill/>
                    </a:lnL>
                    <a:lnR>
                      <a:noFill/>
                    </a:lnR>
                    <a:lnT>
                      <a:noFill/>
                    </a:lnT>
                    <a:lnB>
                      <a:noFill/>
                    </a:lnB>
                    <a:solidFill>
                      <a:srgbClr val="CFF0FC"/>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(1.71)%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(1.75)%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(1.81)%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(1.81)%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(1.83)%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(1.71)%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tc>
                  <a:txBody>
                    <a:bodyPr/>
                    <a:lstStyle/>
                    <a:p>
                      <a:pPr algn="r"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700" b="0" i="0" u="none" strike="noStrike">
                          <a:solidFill>
                            <a:srgbClr val="000000"/>
                          </a:solidFill>
                          <a:effectLst/>
                          <a:latin typeface="Times New Roman" panose="02020603050405020304" pitchFamily="18" charset="0"/>
                        </a:rPr>
                        <a:t>(1.83)%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3410667479"/>
                  </a:ext>
                </a:extLst>
              </a:tr>
              <a:tr h="199072">
                <a:tc>
                  <a:txBody>
                    <a:bodyPr/>
                    <a:lstStyle/>
                    <a:p>
                      <a:pPr algn="l" fontAlgn="b"/>
                      <a:r>
                        <a:rPr lang="en-US" sz="700" b="0" i="0" u="none" strike="noStrike">
                          <a:solidFill>
                            <a:srgbClr val="000000"/>
                          </a:solidFill>
                          <a:effectLst/>
                          <a:latin typeface="Times New Roman" panose="02020603050405020304" pitchFamily="18" charset="0"/>
                        </a:rPr>
                        <a:t>Tangible equity to tangible assets  (1)</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11.58%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11.65%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13.08%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12.80%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12.49%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11.58%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r>
                        <a:rPr lang="en-US" sz="700" b="0" i="0" u="none" strike="noStrike">
                          <a:solidFill>
                            <a:srgbClr val="000000"/>
                          </a:solidFill>
                          <a:effectLst/>
                          <a:latin typeface="Times New Roman" panose="02020603050405020304" pitchFamily="18" charset="0"/>
                        </a:rPr>
                        <a:t>12.49%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1341909"/>
                  </a:ext>
                </a:extLst>
              </a:tr>
              <a:tr h="199072">
                <a:tc gridSpan="15">
                  <a:txBody>
                    <a:bodyPr/>
                    <a:lstStyle/>
                    <a:p>
                      <a:pPr algn="l" fontAlgn="b"/>
                      <a:r>
                        <a:rPr lang="en-US" sz="700" b="0" i="0" u="none" strike="noStrike" dirty="0">
                          <a:solidFill>
                            <a:srgbClr val="000000"/>
                          </a:solidFill>
                          <a:effectLst/>
                          <a:latin typeface="Times New Roman" panose="02020603050405020304" pitchFamily="18" charset="0"/>
                        </a:rPr>
                        <a:t>(1)  Tangible assets is total assets less intangible assets.  Tangible equity is total equity less intangible assets.</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9479547"/>
                  </a:ext>
                </a:extLst>
              </a:tr>
            </a:tbl>
          </a:graphicData>
        </a:graphic>
      </p:graphicFrame>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106009</TotalTime>
  <Words>899</Words>
  <Application>Microsoft Office PowerPoint</Application>
  <PresentationFormat>Custom</PresentationFormat>
  <Paragraphs>333</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Times New Roman</vt:lpstr>
      <vt:lpstr>Wingdings</vt:lpstr>
      <vt:lpstr>PT IB Presentation Template_v19</vt:lpstr>
      <vt:lpstr>PowerPoint Presentation</vt:lpstr>
      <vt:lpstr>AFBI Selected Data      </vt:lpstr>
      <vt:lpstr>AFBI Selected Data      </vt:lpstr>
      <vt:lpstr>AFBI Selected Data      </vt:lpstr>
      <vt:lpstr>AFBI Selected Data      </vt:lpstr>
      <vt:lpstr>AFBI Selected Data      </vt:lpstr>
      <vt:lpstr>AFBI Selected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Brandi Pajot</cp:lastModifiedBy>
  <cp:revision>1554</cp:revision>
  <cp:lastPrinted>2025-07-21T14:48:47Z</cp:lastPrinted>
  <dcterms:created xsi:type="dcterms:W3CDTF">2018-11-05T14:26:41Z</dcterms:created>
  <dcterms:modified xsi:type="dcterms:W3CDTF">2025-07-24T18:24:53Z</dcterms:modified>
</cp:coreProperties>
</file>