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tags/tag156.xml" ContentType="application/vnd.openxmlformats-officedocument.presentationml.tags+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handoutMasterIdLst>
    <p:handoutMasterId r:id="rId11"/>
  </p:handoutMasterIdLst>
  <p:sldIdLst>
    <p:sldId id="452" r:id="rId2"/>
    <p:sldId id="473" r:id="rId3"/>
    <p:sldId id="475" r:id="rId4"/>
    <p:sldId id="476" r:id="rId5"/>
    <p:sldId id="467" r:id="rId6"/>
    <p:sldId id="457" r:id="rId7"/>
    <p:sldId id="470" r:id="rId8"/>
    <p:sldId id="466" r:id="rId9"/>
  </p:sldIdLst>
  <p:sldSz cx="10058400" cy="7772400"/>
  <p:notesSz cx="7315200" cy="96012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71DE23-B574-45DF-B71E-7616F45FF4A9}">
          <p14:sldIdLst>
            <p14:sldId id="452"/>
            <p14:sldId id="473"/>
            <p14:sldId id="475"/>
            <p14:sldId id="476"/>
            <p14:sldId id="467"/>
            <p14:sldId id="457"/>
            <p14:sldId id="470"/>
            <p14:sldId id="466"/>
          </p14:sldIdLst>
        </p14:section>
      </p14:sectionLst>
    </p:ext>
    <p:ext uri="{EFAFB233-063F-42B5-8137-9DF3F51BA10A}">
      <p15:sldGuideLst xmlns:p15="http://schemas.microsoft.com/office/powerpoint/2012/main">
        <p15:guide id="1" orient="horz" pos="6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5A"/>
    <a:srgbClr val="00539B"/>
    <a:srgbClr val="0077E1"/>
    <a:srgbClr val="FFC000"/>
    <a:srgbClr val="D50F0F"/>
    <a:srgbClr val="D4EBFF"/>
    <a:srgbClr val="ED7D31"/>
    <a:srgbClr val="008ED4"/>
    <a:srgbClr val="035616"/>
    <a:srgbClr val="166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3B8B6B-69D0-4BC7-8642-E77DE3E753D2}" v="2" dt="2025-10-17T20:26:57.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90" autoAdjust="0"/>
    <p:restoredTop sz="94660"/>
  </p:normalViewPr>
  <p:slideViewPr>
    <p:cSldViewPr snapToGrid="0">
      <p:cViewPr varScale="1">
        <p:scale>
          <a:sx n="95" d="100"/>
          <a:sy n="95" d="100"/>
        </p:scale>
        <p:origin x="1036" y="288"/>
      </p:cViewPr>
      <p:guideLst>
        <p:guide orient="horz" pos="648"/>
        <p:guide pos="316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1455380272166"/>
          <c:y val="0.11328731946453488"/>
          <c:w val="0.89726034645669295"/>
          <c:h val="0.74926587056560401"/>
        </c:manualLayout>
      </c:layout>
      <c:barChart>
        <c:barDir val="col"/>
        <c:grouping val="clustered"/>
        <c:varyColors val="0"/>
        <c:ser>
          <c:idx val="0"/>
          <c:order val="0"/>
          <c:tx>
            <c:strRef>
              <c:f>Sheet1!$B$2</c:f>
              <c:strCache>
                <c:ptCount val="1"/>
                <c:pt idx="0">
                  <c:v>Loans Yield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2024Q3</c:v>
                </c:pt>
                <c:pt idx="1">
                  <c:v>2024Q4</c:v>
                </c:pt>
                <c:pt idx="2">
                  <c:v>2025Q1</c:v>
                </c:pt>
                <c:pt idx="3">
                  <c:v>2025Q2</c:v>
                </c:pt>
                <c:pt idx="4">
                  <c:v>2025Q3</c:v>
                </c:pt>
              </c:strCache>
            </c:strRef>
          </c:cat>
          <c:val>
            <c:numRef>
              <c:f>Sheet1!$B$8:$B$12</c:f>
              <c:numCache>
                <c:formatCode>0.00%</c:formatCode>
                <c:ptCount val="5"/>
                <c:pt idx="0">
                  <c:v>6.0299999999999999E-2</c:v>
                </c:pt>
                <c:pt idx="1">
                  <c:v>6.0900000000000003E-2</c:v>
                </c:pt>
                <c:pt idx="2">
                  <c:v>6.0499999999999998E-2</c:v>
                </c:pt>
                <c:pt idx="3">
                  <c:v>6.1699999999999998E-2</c:v>
                </c:pt>
                <c:pt idx="4">
                  <c:v>6.0700000000000004E-2</c:v>
                </c:pt>
              </c:numCache>
            </c:numRef>
          </c:val>
          <c:extLst>
            <c:ext xmlns:c16="http://schemas.microsoft.com/office/drawing/2014/chart" uri="{C3380CC4-5D6E-409C-BE32-E72D297353CC}">
              <c16:uniqueId val="{0000000A-73D2-44C4-B981-6D9FB51EAC0A}"/>
            </c:ext>
          </c:extLst>
        </c:ser>
        <c:ser>
          <c:idx val="1"/>
          <c:order val="1"/>
          <c:tx>
            <c:strRef>
              <c:f>Sheet1!$C$2</c:f>
              <c:strCache>
                <c:ptCount val="1"/>
                <c:pt idx="0">
                  <c:v>Securities Yield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2024Q3</c:v>
                </c:pt>
                <c:pt idx="1">
                  <c:v>2024Q4</c:v>
                </c:pt>
                <c:pt idx="2">
                  <c:v>2025Q1</c:v>
                </c:pt>
                <c:pt idx="3">
                  <c:v>2025Q2</c:v>
                </c:pt>
                <c:pt idx="4">
                  <c:v>2025Q3</c:v>
                </c:pt>
              </c:strCache>
            </c:strRef>
          </c:cat>
          <c:val>
            <c:numRef>
              <c:f>Sheet1!$C$8:$C$12</c:f>
              <c:numCache>
                <c:formatCode>0.00%</c:formatCode>
                <c:ptCount val="5"/>
                <c:pt idx="0">
                  <c:v>4.7500000000000001E-2</c:v>
                </c:pt>
                <c:pt idx="1">
                  <c:v>4.48E-2</c:v>
                </c:pt>
                <c:pt idx="2">
                  <c:v>4.5700000000000005E-2</c:v>
                </c:pt>
                <c:pt idx="3">
                  <c:v>4.5499999999999999E-2</c:v>
                </c:pt>
                <c:pt idx="4">
                  <c:v>4.58E-2</c:v>
                </c:pt>
              </c:numCache>
            </c:numRef>
          </c:val>
          <c:extLst>
            <c:ext xmlns:c16="http://schemas.microsoft.com/office/drawing/2014/chart" uri="{C3380CC4-5D6E-409C-BE32-E72D297353CC}">
              <c16:uniqueId val="{0000000B-73D2-44C4-B981-6D9FB51EAC0A}"/>
            </c:ext>
          </c:extLst>
        </c:ser>
        <c:dLbls>
          <c:dLblPos val="outEnd"/>
          <c:showLegendKey val="0"/>
          <c:showVal val="1"/>
          <c:showCatName val="0"/>
          <c:showSerName val="0"/>
          <c:showPercent val="0"/>
          <c:showBubbleSize val="0"/>
        </c:dLbls>
        <c:gapWidth val="219"/>
        <c:overlap val="-27"/>
        <c:axId val="933384991"/>
        <c:axId val="568722479"/>
      </c:barChart>
      <c:catAx>
        <c:axId val="933384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7.0000000000000007E-2"/>
          <c:min val="0"/>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933384991"/>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73957171662555"/>
          <c:y val="5.5999289084743685E-2"/>
          <c:w val="0.89726034645669295"/>
          <c:h val="0.74926587056560401"/>
        </c:manualLayout>
      </c:layout>
      <c:barChart>
        <c:barDir val="col"/>
        <c:grouping val="clustered"/>
        <c:varyColors val="0"/>
        <c:ser>
          <c:idx val="0"/>
          <c:order val="0"/>
          <c:tx>
            <c:strRef>
              <c:f>Sheet1!$B$2</c:f>
              <c:strCache>
                <c:ptCount val="1"/>
                <c:pt idx="0">
                  <c:v>Diluted Earnings per share</c:v>
                </c:pt>
              </c:strCache>
            </c:strRef>
          </c:tx>
          <c:spPr>
            <a:solidFill>
              <a:srgbClr val="0077E1">
                <a:alpha val="89804"/>
              </a:srgbClr>
            </a:soli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Sheet1!$A$9:$A$14</c:f>
              <c:strCache>
                <c:ptCount val="6"/>
                <c:pt idx="0">
                  <c:v>2024Q2</c:v>
                </c:pt>
                <c:pt idx="1">
                  <c:v>2024Q3</c:v>
                </c:pt>
                <c:pt idx="2">
                  <c:v>2024Q4</c:v>
                </c:pt>
                <c:pt idx="3">
                  <c:v>2025Q1</c:v>
                </c:pt>
                <c:pt idx="4">
                  <c:v>2025Q2</c:v>
                </c:pt>
                <c:pt idx="5">
                  <c:v>2025Q3</c:v>
                </c:pt>
              </c:strCache>
            </c:strRef>
          </c:cat>
          <c:val>
            <c:numRef>
              <c:f>Sheet1!$B$9:$B$14</c:f>
              <c:numCache>
                <c:formatCode>"$"#,##0.00_);[Red]\("$"#,##0.00\)</c:formatCode>
                <c:ptCount val="6"/>
                <c:pt idx="0">
                  <c:v>0.16</c:v>
                </c:pt>
                <c:pt idx="1">
                  <c:v>0.26</c:v>
                </c:pt>
                <c:pt idx="2">
                  <c:v>0.2</c:v>
                </c:pt>
                <c:pt idx="3" formatCode="&quot;$&quot;#,##0.00">
                  <c:v>0.28999999999999998</c:v>
                </c:pt>
                <c:pt idx="4" formatCode="&quot;$&quot;#,##0.00">
                  <c:v>0.33</c:v>
                </c:pt>
                <c:pt idx="5">
                  <c:v>0.34</c:v>
                </c:pt>
              </c:numCache>
            </c:numRef>
          </c:val>
          <c:extLst>
            <c:ext xmlns:c16="http://schemas.microsoft.com/office/drawing/2014/chart" uri="{C3380CC4-5D6E-409C-BE32-E72D297353CC}">
              <c16:uniqueId val="{00000000-1346-44B9-8441-E05E8DDCA84A}"/>
            </c:ext>
          </c:extLst>
        </c:ser>
        <c:ser>
          <c:idx val="1"/>
          <c:order val="1"/>
          <c:tx>
            <c:strRef>
              <c:f>Sheet1!$C$2</c:f>
              <c:strCache>
                <c:ptCount val="1"/>
                <c:pt idx="0">
                  <c:v>Adjusted diluted earnings per share (1)</c:v>
                </c:pt>
              </c:strCache>
            </c:strRef>
          </c:tx>
          <c:spPr>
            <a:solidFill>
              <a:srgbClr val="1F497D">
                <a:lumMod val="20000"/>
                <a:lumOff val="80000"/>
              </a:srgb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Sheet1!$A$9:$A$14</c:f>
              <c:strCache>
                <c:ptCount val="6"/>
                <c:pt idx="0">
                  <c:v>2024Q2</c:v>
                </c:pt>
                <c:pt idx="1">
                  <c:v>2024Q3</c:v>
                </c:pt>
                <c:pt idx="2">
                  <c:v>2024Q4</c:v>
                </c:pt>
                <c:pt idx="3">
                  <c:v>2025Q1</c:v>
                </c:pt>
                <c:pt idx="4">
                  <c:v>2025Q2</c:v>
                </c:pt>
                <c:pt idx="5">
                  <c:v>2025Q3</c:v>
                </c:pt>
              </c:strCache>
            </c:strRef>
          </c:cat>
          <c:val>
            <c:numRef>
              <c:f>Sheet1!$C$9:$C$14</c:f>
              <c:numCache>
                <c:formatCode>"$"#,##0.00_);[Red]\("$"#,##0.00\)</c:formatCode>
                <c:ptCount val="6"/>
                <c:pt idx="0">
                  <c:v>0.27</c:v>
                </c:pt>
                <c:pt idx="1">
                  <c:v>0.28999999999999998</c:v>
                </c:pt>
                <c:pt idx="2">
                  <c:v>0.26</c:v>
                </c:pt>
                <c:pt idx="3" formatCode="&quot;$&quot;#,##0.00">
                  <c:v>0.3</c:v>
                </c:pt>
                <c:pt idx="4" formatCode="&quot;$&quot;#,##0.00">
                  <c:v>0.36</c:v>
                </c:pt>
                <c:pt idx="5">
                  <c:v>0.37</c:v>
                </c:pt>
              </c:numCache>
            </c:numRef>
          </c:val>
          <c:extLst>
            <c:ext xmlns:c16="http://schemas.microsoft.com/office/drawing/2014/chart" uri="{C3380CC4-5D6E-409C-BE32-E72D297353CC}">
              <c16:uniqueId val="{00000000-6EE2-4420-9FAC-10C38A0E828B}"/>
            </c:ext>
          </c:extLst>
        </c:ser>
        <c:dLbls>
          <c:showLegendKey val="0"/>
          <c:showVal val="0"/>
          <c:showCatName val="0"/>
          <c:showSerName val="0"/>
          <c:showPercent val="0"/>
          <c:showBubbleSize val="0"/>
        </c:dLbls>
        <c:gapWidth val="100"/>
        <c:overlap val="-25"/>
        <c:axId val="933384991"/>
        <c:axId val="568722479"/>
      </c:barChart>
      <c:catAx>
        <c:axId val="93338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0.5"/>
          <c:min val="1.0000000000000002E-3"/>
        </c:scaling>
        <c:delete val="0"/>
        <c:axPos val="l"/>
        <c:numFmt formatCode="&quot;$&quot;#,##0.00_);\(&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0.1"/>
        <c:min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17111058542577E-2"/>
          <c:y val="0.11471982994530425"/>
          <c:w val="0.89726034645669295"/>
          <c:h val="0.74926587056560401"/>
        </c:manualLayout>
      </c:layout>
      <c:barChart>
        <c:barDir val="col"/>
        <c:grouping val="clustered"/>
        <c:varyColors val="0"/>
        <c:ser>
          <c:idx val="0"/>
          <c:order val="0"/>
          <c:tx>
            <c:strRef>
              <c:f>Sheet1!$B$2</c:f>
              <c:strCache>
                <c:ptCount val="1"/>
                <c:pt idx="0">
                  <c:v>Adjusted Tangible Book Value (1)</c:v>
                </c:pt>
              </c:strCache>
            </c:strRef>
          </c:tx>
          <c:spPr>
            <a:solidFill>
              <a:srgbClr val="00245A">
                <a:alpha val="89804"/>
              </a:srgbClr>
            </a:soli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Sheet1!$A$10:$A$14</c:f>
              <c:strCache>
                <c:ptCount val="5"/>
                <c:pt idx="0">
                  <c:v>2024Q3</c:v>
                </c:pt>
                <c:pt idx="1">
                  <c:v>2024Q4</c:v>
                </c:pt>
                <c:pt idx="2">
                  <c:v>2025Q1</c:v>
                </c:pt>
                <c:pt idx="3">
                  <c:v>2025Q2</c:v>
                </c:pt>
                <c:pt idx="4">
                  <c:v>2025Q3</c:v>
                </c:pt>
              </c:strCache>
            </c:strRef>
          </c:cat>
          <c:val>
            <c:numRef>
              <c:f>Sheet1!$B$10:$B$14</c:f>
              <c:numCache>
                <c:formatCode>"$"#,##0.00_);[Red]\("$"#,##0.00\)</c:formatCode>
                <c:ptCount val="5"/>
                <c:pt idx="0">
                  <c:v>17.18</c:v>
                </c:pt>
                <c:pt idx="1">
                  <c:v>17.3</c:v>
                </c:pt>
                <c:pt idx="2" formatCode="General">
                  <c:v>16.399999999999999</c:v>
                </c:pt>
                <c:pt idx="3">
                  <c:v>16.8</c:v>
                </c:pt>
                <c:pt idx="4">
                  <c:v>17.34</c:v>
                </c:pt>
              </c:numCache>
            </c:numRef>
          </c:val>
          <c:extLst>
            <c:ext xmlns:c16="http://schemas.microsoft.com/office/drawing/2014/chart" uri="{C3380CC4-5D6E-409C-BE32-E72D297353CC}">
              <c16:uniqueId val="{00000000-E825-479E-A0BA-4EC60613DBCF}"/>
            </c:ext>
          </c:extLst>
        </c:ser>
        <c:dLbls>
          <c:showLegendKey val="0"/>
          <c:showVal val="0"/>
          <c:showCatName val="0"/>
          <c:showSerName val="0"/>
          <c:showPercent val="0"/>
          <c:showBubbleSize val="0"/>
        </c:dLbls>
        <c:gapWidth val="100"/>
        <c:overlap val="-25"/>
        <c:axId val="933384991"/>
        <c:axId val="568722479"/>
      </c:barChart>
      <c:catAx>
        <c:axId val="933384991"/>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scaling>
        <c:delete val="0"/>
        <c:axPos val="l"/>
        <c:numFmt formatCode="&quot;$&quot;#,##0.00_);\(&quot;$&quot;#,##0.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2"/>
      </c:valAx>
      <c:spPr>
        <a:noFill/>
        <a:ln>
          <a:noFill/>
        </a:ln>
        <a:effectLst/>
      </c:spPr>
    </c:plotArea>
    <c:legend>
      <c:legendPos val="t"/>
      <c:layout>
        <c:manualLayout>
          <c:xMode val="edge"/>
          <c:yMode val="edge"/>
          <c:x val="0.37314268457183386"/>
          <c:y val="3.2657175514318369E-2"/>
          <c:w val="0.36430257558294182"/>
          <c:h val="9.1848948991806137E-2"/>
        </c:manualLayout>
      </c:layout>
      <c:overlay val="0"/>
      <c:spPr>
        <a:noFill/>
        <a:ln>
          <a:noFill/>
        </a:ln>
        <a:effectLst/>
      </c:spPr>
      <c:txPr>
        <a:bodyPr rot="0" spcFirstLastPara="1" vertOverflow="ellipsis" vert="horz" wrap="square" anchor="b" anchorCtr="0"/>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9483952918063"/>
          <c:y val="0.19625788963879517"/>
          <c:w val="0.65359030912062721"/>
          <c:h val="0.54311863360829893"/>
        </c:manualLayout>
      </c:layout>
      <c:pieChart>
        <c:varyColors val="1"/>
        <c:ser>
          <c:idx val="0"/>
          <c:order val="0"/>
          <c:tx>
            <c:strRef>
              <c:f>'Loan Portfolio'!$B$1</c:f>
              <c:strCache>
                <c:ptCount val="1"/>
                <c:pt idx="0">
                  <c:v>6/30/2023</c:v>
                </c:pt>
              </c:strCache>
            </c:strRef>
          </c:tx>
          <c:dPt>
            <c:idx val="0"/>
            <c:bubble3D val="0"/>
            <c:spPr>
              <a:solidFill>
                <a:srgbClr val="1F497D">
                  <a:lumMod val="50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940-4E4C-94E4-E76EF28D7336}"/>
              </c:ext>
            </c:extLst>
          </c:dPt>
          <c:dPt>
            <c:idx val="1"/>
            <c:bubble3D val="0"/>
            <c:spPr>
              <a:solidFill>
                <a:srgbClr val="0077E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940-4E4C-94E4-E76EF28D7336}"/>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940-4E4C-94E4-E76EF28D7336}"/>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F2F1-4C1A-B9EF-EF6ECBEEC41D}"/>
              </c:ext>
            </c:extLst>
          </c:dPt>
          <c:dLbls>
            <c:dLbl>
              <c:idx val="0"/>
              <c:layout>
                <c:manualLayout>
                  <c:x val="-0.15206801662196157"/>
                  <c:y val="-0.1846554336957880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2106038753792232"/>
                      <c:h val="0.16048911854768155"/>
                    </c:manualLayout>
                  </c15:layout>
                </c:ext>
                <c:ext xmlns:c16="http://schemas.microsoft.com/office/drawing/2014/chart" uri="{C3380CC4-5D6E-409C-BE32-E72D297353CC}">
                  <c16:uniqueId val="{00000001-E940-4E4C-94E4-E76EF28D7336}"/>
                </c:ext>
              </c:extLst>
            </c:dLbl>
            <c:dLbl>
              <c:idx val="1"/>
              <c:layout>
                <c:manualLayout>
                  <c:x val="0.31985025151963453"/>
                  <c:y val="6.0538331146106739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8720111112808409"/>
                      <c:h val="0.15552880108736408"/>
                    </c:manualLayout>
                  </c15:layout>
                </c:ext>
                <c:ext xmlns:c16="http://schemas.microsoft.com/office/drawing/2014/chart" uri="{C3380CC4-5D6E-409C-BE32-E72D297353CC}">
                  <c16:uniqueId val="{00000003-E940-4E4C-94E4-E76EF28D7336}"/>
                </c:ext>
              </c:extLst>
            </c:dLbl>
            <c:dLbl>
              <c:idx val="2"/>
              <c:layout>
                <c:manualLayout>
                  <c:x val="-1.992788280409491E-2"/>
                  <c:y val="-1.6345808336457941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441592024901559"/>
                      <c:h val="0.14433332552180977"/>
                    </c:manualLayout>
                  </c15:layout>
                </c:ext>
                <c:ext xmlns:c16="http://schemas.microsoft.com/office/drawing/2014/chart" uri="{C3380CC4-5D6E-409C-BE32-E72D297353CC}">
                  <c16:uniqueId val="{00000005-E940-4E4C-94E4-E76EF28D7336}"/>
                </c:ext>
              </c:extLst>
            </c:dLbl>
            <c:dLbl>
              <c:idx val="3"/>
              <c:layout>
                <c:manualLayout>
                  <c:x val="3.7307746992751099E-2"/>
                  <c:y val="-1.98412698412698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723163894917546"/>
                      <c:h val="9.8251585739282596E-2"/>
                    </c:manualLayout>
                  </c15:layout>
                </c:ext>
                <c:ext xmlns:c16="http://schemas.microsoft.com/office/drawing/2014/chart" uri="{C3380CC4-5D6E-409C-BE32-E72D297353CC}">
                  <c16:uniqueId val="{00000000-F2F1-4C1A-B9EF-EF6ECBEEC41D}"/>
                </c:ext>
              </c:extLst>
            </c:dLbl>
            <c:spPr>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'Loan Portfolio'!$A$2:$A$5</c:f>
              <c:strCache>
                <c:ptCount val="4"/>
                <c:pt idx="0">
                  <c:v>Commercial real estate (owner occupied)</c:v>
                </c:pt>
                <c:pt idx="1">
                  <c:v>Commercial  real estate (non-owner occupied)</c:v>
                </c:pt>
                <c:pt idx="2">
                  <c:v>Residential mortgage 1-4 family</c:v>
                </c:pt>
                <c:pt idx="3">
                  <c:v>Construction, Land and AD</c:v>
                </c:pt>
              </c:strCache>
            </c:strRef>
          </c:cat>
          <c:val>
            <c:numRef>
              <c:f>'Loan Portfolio'!$B$2:$B$5</c:f>
              <c:numCache>
                <c:formatCode>_(* #,##0_);_(* \(#,##0\);_(* "-"??_);_(@_)</c:formatCode>
                <c:ptCount val="4"/>
                <c:pt idx="0" formatCode="_(&quot;$&quot;* #,##0_);_(&quot;$&quot;* \(#,##0\);_(&quot;$&quot;* &quot;&quot;_);_(@_)">
                  <c:v>163796</c:v>
                </c:pt>
                <c:pt idx="1">
                  <c:v>164015</c:v>
                </c:pt>
                <c:pt idx="2" formatCode="_(* #,##0_);_(* \(#,##0\);_(* &quot;—&quot;_);_(@_)">
                  <c:v>48512</c:v>
                </c:pt>
                <c:pt idx="3" formatCode="_(* #,##0_);_(* \(#,##0\);_(* &quot;—&quot;_);_(@_)">
                  <c:v>74463</c:v>
                </c:pt>
              </c:numCache>
            </c:numRef>
          </c:val>
          <c:extLst>
            <c:ext xmlns:c16="http://schemas.microsoft.com/office/drawing/2014/chart" uri="{C3380CC4-5D6E-409C-BE32-E72D297353CC}">
              <c16:uniqueId val="{0000000E-E940-4E4C-94E4-E76EF28D7336}"/>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244916218634359"/>
          <c:y val="0.17145630233720785"/>
          <c:w val="0.68343660071889611"/>
          <c:h val="0.56792022090988625"/>
        </c:manualLayout>
      </c:layout>
      <c:pieChart>
        <c:varyColors val="1"/>
        <c:ser>
          <c:idx val="0"/>
          <c:order val="0"/>
          <c:tx>
            <c:strRef>
              <c:f>'Loan Portfolio'!$B$1</c:f>
              <c:strCache>
                <c:ptCount val="1"/>
                <c:pt idx="0">
                  <c:v>12/31/2023</c:v>
                </c:pt>
              </c:strCache>
            </c:strRef>
          </c:tx>
          <c:dPt>
            <c:idx val="0"/>
            <c:bubble3D val="0"/>
            <c:spPr>
              <a:solidFill>
                <a:schemeClr val="accent1"/>
              </a:solidFill>
              <a:ln>
                <a:noFill/>
              </a:ln>
              <a:effectLst>
                <a:outerShdw blurRad="63500" sx="106000" sy="106000" algn="ctr" rotWithShape="0">
                  <a:prstClr val="black">
                    <a:alpha val="20000"/>
                  </a:prstClr>
                </a:outerShdw>
              </a:effectLst>
            </c:spPr>
            <c:extLst>
              <c:ext xmlns:c16="http://schemas.microsoft.com/office/drawing/2014/chart" uri="{C3380CC4-5D6E-409C-BE32-E72D297353CC}">
                <c16:uniqueId val="{00000001-FBCC-42BE-9C6D-682FEC6D01D7}"/>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BCC-42BE-9C6D-682FEC6D01D7}"/>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BCC-42BE-9C6D-682FEC6D01D7}"/>
              </c:ext>
            </c:extLst>
          </c:dPt>
          <c:dLbls>
            <c:dLbl>
              <c:idx val="0"/>
              <c:layout>
                <c:manualLayout>
                  <c:x val="-0.103024345878568"/>
                  <c:y val="-0.4773142614985626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967574953668426"/>
                      <c:h val="0.17537007092863391"/>
                    </c:manualLayout>
                  </c15:layout>
                </c:ext>
                <c:ext xmlns:c16="http://schemas.microsoft.com/office/drawing/2014/chart" uri="{C3380CC4-5D6E-409C-BE32-E72D297353CC}">
                  <c16:uniqueId val="{00000001-FBCC-42BE-9C6D-682FEC6D01D7}"/>
                </c:ext>
              </c:extLst>
            </c:dLbl>
            <c:dLbl>
              <c:idx val="1"/>
              <c:layout>
                <c:manualLayout>
                  <c:x val="1.9894903451946888E-2"/>
                  <c:y val="5.9748390826145819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10793610476108"/>
                      <c:h val="0.12576689632545932"/>
                    </c:manualLayout>
                  </c15:layout>
                </c:ext>
                <c:ext xmlns:c16="http://schemas.microsoft.com/office/drawing/2014/chart" uri="{C3380CC4-5D6E-409C-BE32-E72D297353CC}">
                  <c16:uniqueId val="{00000003-FBCC-42BE-9C6D-682FEC6D01D7}"/>
                </c:ext>
              </c:extLst>
            </c:dLbl>
            <c:dLbl>
              <c:idx val="2"/>
              <c:layout>
                <c:manualLayout>
                  <c:x val="4.6019103976724568E-2"/>
                  <c:y val="-2.573115860517435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857449270454093"/>
                      <c:h val="0.15116274528183976"/>
                    </c:manualLayout>
                  </c15:layout>
                </c:ext>
                <c:ext xmlns:c16="http://schemas.microsoft.com/office/drawing/2014/chart" uri="{C3380CC4-5D6E-409C-BE32-E72D297353CC}">
                  <c16:uniqueId val="{00000005-FBCC-42BE-9C6D-682FEC6D01D7}"/>
                </c:ext>
              </c:extLst>
            </c:dLbl>
            <c:spPr>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'Loan Portfolio'!$A$2:$A$4</c:f>
              <c:strCache>
                <c:ptCount val="3"/>
                <c:pt idx="0">
                  <c:v>Real Estate</c:v>
                </c:pt>
                <c:pt idx="1">
                  <c:v>Consumer Installment</c:v>
                </c:pt>
                <c:pt idx="2">
                  <c:v>Commercial and industrial</c:v>
                </c:pt>
              </c:strCache>
            </c:strRef>
          </c:cat>
          <c:val>
            <c:numRef>
              <c:f>'Loan Portfolio'!$B$2:$B$4</c:f>
              <c:numCache>
                <c:formatCode>_(* #,##0_);_(* \(#,##0\);_(* "-"??_);_(@_)</c:formatCode>
                <c:ptCount val="3"/>
                <c:pt idx="0" formatCode="_(&quot;$&quot;* #,##0_);_(&quot;$&quot;* \(#,##0\);_(&quot;$&quot;* &quot;&quot;_);_(@_)">
                  <c:v>450786</c:v>
                </c:pt>
                <c:pt idx="1">
                  <c:v>132541</c:v>
                </c:pt>
                <c:pt idx="2" formatCode="_(* #,##0_);_(* \(#,##0\);_(* &quot;—&quot;_);_(@_)">
                  <c:v>146212</c:v>
                </c:pt>
              </c:numCache>
            </c:numRef>
          </c:val>
          <c:extLst>
            <c:ext xmlns:c16="http://schemas.microsoft.com/office/drawing/2014/chart" uri="{C3380CC4-5D6E-409C-BE32-E72D297353CC}">
              <c16:uniqueId val="{0000000E-FBCC-42BE-9C6D-682FEC6D01D7}"/>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B49-4893-B3F6-CB0136E71064}"/>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B49-4893-B3F6-CB0136E71064}"/>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B49-4893-B3F6-CB0136E71064}"/>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B49-4893-B3F6-CB0136E71064}"/>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B49-4893-B3F6-CB0136E71064}"/>
              </c:ext>
            </c:extLst>
          </c:dPt>
          <c:dLbls>
            <c:dLbl>
              <c:idx val="0"/>
              <c:layout>
                <c:manualLayout>
                  <c:x val="7.1478208980827074E-2"/>
                  <c:y val="-4.770885898569964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8308544765237676E-2"/>
                      <c:h val="0.14732338145231846"/>
                    </c:manualLayout>
                  </c15:layout>
                </c:ext>
                <c:ext xmlns:c16="http://schemas.microsoft.com/office/drawing/2014/chart" uri="{C3380CC4-5D6E-409C-BE32-E72D297353CC}">
                  <c16:uniqueId val="{00000001-8B49-4893-B3F6-CB0136E71064}"/>
                </c:ext>
              </c:extLst>
            </c:dLbl>
            <c:dLbl>
              <c:idx val="1"/>
              <c:layout>
                <c:manualLayout>
                  <c:x val="2.852549177320577E-2"/>
                  <c:y val="-3.5737915573053371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87076077855854"/>
                      <c:h val="0.15803278496437945"/>
                    </c:manualLayout>
                  </c15:layout>
                </c:ext>
                <c:ext xmlns:c16="http://schemas.microsoft.com/office/drawing/2014/chart" uri="{C3380CC4-5D6E-409C-BE32-E72D297353CC}">
                  <c16:uniqueId val="{00000003-8B49-4893-B3F6-CB0136E71064}"/>
                </c:ext>
              </c:extLst>
            </c:dLbl>
            <c:dLbl>
              <c:idx val="2"/>
              <c:layout>
                <c:manualLayout>
                  <c:x val="8.089929725824585E-2"/>
                  <c:y val="-2.1411655300247606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878364330802733"/>
                      <c:h val="0.12331056274215721"/>
                    </c:manualLayout>
                  </c15:layout>
                </c:ext>
                <c:ext xmlns:c16="http://schemas.microsoft.com/office/drawing/2014/chart" uri="{C3380CC4-5D6E-409C-BE32-E72D297353CC}">
                  <c16:uniqueId val="{00000005-8B49-4893-B3F6-CB0136E71064}"/>
                </c:ext>
              </c:extLst>
            </c:dLbl>
            <c:dLbl>
              <c:idx val="3"/>
              <c:layout>
                <c:manualLayout>
                  <c:x val="-3.2433513015174179E-2"/>
                  <c:y val="-3.4983908261467404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777878907609667"/>
                      <c:h val="0.15217023653293338"/>
                    </c:manualLayout>
                  </c15:layout>
                </c:ext>
                <c:ext xmlns:c16="http://schemas.microsoft.com/office/drawing/2014/chart" uri="{C3380CC4-5D6E-409C-BE32-E72D297353CC}">
                  <c16:uniqueId val="{00000007-8B49-4893-B3F6-CB0136E71064}"/>
                </c:ext>
              </c:extLst>
            </c:dLbl>
            <c:dLbl>
              <c:idx val="4"/>
              <c:layout>
                <c:manualLayout>
                  <c:x val="-5.4199005553589592E-2"/>
                  <c:y val="-1.1889721231213242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890017780035559"/>
                      <c:h val="0.15320643513310836"/>
                    </c:manualLayout>
                  </c15:layout>
                </c:ext>
                <c:ext xmlns:c16="http://schemas.microsoft.com/office/drawing/2014/chart" uri="{C3380CC4-5D6E-409C-BE32-E72D297353CC}">
                  <c16:uniqueId val="{00000009-8B49-4893-B3F6-CB0136E7106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'Deposit Mix'!$A$2:$A$6</c:f>
              <c:strCache>
                <c:ptCount val="5"/>
                <c:pt idx="0">
                  <c:v>Savings accounts</c:v>
                </c:pt>
                <c:pt idx="1">
                  <c:v>Money market accounts</c:v>
                </c:pt>
                <c:pt idx="2">
                  <c:v>Interest-bearing checking</c:v>
                </c:pt>
                <c:pt idx="3">
                  <c:v>Non-interest-bearing checking</c:v>
                </c:pt>
                <c:pt idx="4">
                  <c:v>Certificates of deposits</c:v>
                </c:pt>
              </c:strCache>
            </c:strRef>
          </c:cat>
          <c:val>
            <c:numRef>
              <c:f>'Deposit Mix'!$B$2:$B$6</c:f>
              <c:numCache>
                <c:formatCode>_(* #,##0_);_(* \(#,##0\);_(* "-"??_);_(@_)</c:formatCode>
                <c:ptCount val="5"/>
                <c:pt idx="0" formatCode="_(&quot;$&quot;* #,##0_);_(&quot;$&quot;* \(#,##0\);_(&quot;$&quot;* &quot;-&quot;_);_(@_)">
                  <c:v>93938</c:v>
                </c:pt>
                <c:pt idx="1">
                  <c:v>176477</c:v>
                </c:pt>
                <c:pt idx="2">
                  <c:v>86824</c:v>
                </c:pt>
                <c:pt idx="3">
                  <c:v>150613</c:v>
                </c:pt>
                <c:pt idx="4">
                  <c:v>231524</c:v>
                </c:pt>
              </c:numCache>
            </c:numRef>
          </c:val>
          <c:extLst>
            <c:ext xmlns:c16="http://schemas.microsoft.com/office/drawing/2014/chart" uri="{C3380CC4-5D6E-409C-BE32-E72D297353CC}">
              <c16:uniqueId val="{0000000A-8B49-4893-B3F6-CB0136E7106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5"/>
            <a:ext cx="3169589" cy="481534"/>
          </a:xfrm>
          <a:prstGeom prst="rect">
            <a:avLst/>
          </a:prstGeom>
        </p:spPr>
        <p:txBody>
          <a:bodyPr vert="horz" lIns="95769" tIns="47886" rIns="95769" bIns="47886" rtlCol="0"/>
          <a:lstStyle>
            <a:lvl1pPr algn="l">
              <a:defRPr sz="1400"/>
            </a:lvl1pPr>
          </a:lstStyle>
          <a:p>
            <a:endParaRPr lang="en-US" dirty="0"/>
          </a:p>
        </p:txBody>
      </p:sp>
      <p:sp>
        <p:nvSpPr>
          <p:cNvPr id="3" name="Date Placeholder 2"/>
          <p:cNvSpPr>
            <a:spLocks noGrp="1"/>
          </p:cNvSpPr>
          <p:nvPr>
            <p:ph type="dt" sz="quarter" idx="1"/>
          </p:nvPr>
        </p:nvSpPr>
        <p:spPr>
          <a:xfrm>
            <a:off x="4143969" y="5"/>
            <a:ext cx="3169589" cy="481534"/>
          </a:xfrm>
          <a:prstGeom prst="rect">
            <a:avLst/>
          </a:prstGeom>
        </p:spPr>
        <p:txBody>
          <a:bodyPr vert="horz" lIns="95769" tIns="47886" rIns="95769" bIns="47886" rtlCol="0"/>
          <a:lstStyle>
            <a:lvl1pPr algn="r">
              <a:defRPr sz="1400"/>
            </a:lvl1pPr>
          </a:lstStyle>
          <a:p>
            <a:fld id="{9DA7E85F-53F8-4749-9126-D81EAA869503}" type="datetimeFigureOut">
              <a:rPr lang="en-US" smtClean="0"/>
              <a:t>10/23/2025</a:t>
            </a:fld>
            <a:endParaRPr lang="en-US" dirty="0"/>
          </a:p>
        </p:txBody>
      </p:sp>
      <p:sp>
        <p:nvSpPr>
          <p:cNvPr id="4" name="Footer Placeholder 3"/>
          <p:cNvSpPr>
            <a:spLocks noGrp="1"/>
          </p:cNvSpPr>
          <p:nvPr>
            <p:ph type="ftr" sz="quarter" idx="2"/>
          </p:nvPr>
        </p:nvSpPr>
        <p:spPr>
          <a:xfrm>
            <a:off x="10" y="9119680"/>
            <a:ext cx="3169589" cy="481534"/>
          </a:xfrm>
          <a:prstGeom prst="rect">
            <a:avLst/>
          </a:prstGeom>
        </p:spPr>
        <p:txBody>
          <a:bodyPr vert="horz" lIns="95769" tIns="47886" rIns="95769" bIns="47886" rtlCol="0" anchor="b"/>
          <a:lstStyle>
            <a:lvl1pPr algn="l">
              <a:defRPr sz="1400"/>
            </a:lvl1pPr>
          </a:lstStyle>
          <a:p>
            <a:endParaRPr lang="en-US" dirty="0"/>
          </a:p>
        </p:txBody>
      </p:sp>
      <p:sp>
        <p:nvSpPr>
          <p:cNvPr id="5" name="Slide Number Placeholder 4"/>
          <p:cNvSpPr>
            <a:spLocks noGrp="1"/>
          </p:cNvSpPr>
          <p:nvPr>
            <p:ph type="sldNum" sz="quarter" idx="3"/>
          </p:nvPr>
        </p:nvSpPr>
        <p:spPr>
          <a:xfrm>
            <a:off x="4143969" y="9119680"/>
            <a:ext cx="3169589" cy="481534"/>
          </a:xfrm>
          <a:prstGeom prst="rect">
            <a:avLst/>
          </a:prstGeom>
        </p:spPr>
        <p:txBody>
          <a:bodyPr vert="horz" lIns="95769" tIns="47886" rIns="95769" bIns="47886" rtlCol="0" anchor="b"/>
          <a:lstStyle>
            <a:lvl1pPr algn="r">
              <a:defRPr sz="1400"/>
            </a:lvl1pPr>
          </a:lstStyle>
          <a:p>
            <a:fld id="{B28C5044-CCDF-42E7-8EDA-1FF3A1DFE6E5}" type="slidenum">
              <a:rPr lang="en-US" smtClean="0"/>
              <a:t>‹#›</a:t>
            </a:fld>
            <a:endParaRPr lang="en-US" dirty="0"/>
          </a:p>
        </p:txBody>
      </p:sp>
    </p:spTree>
    <p:extLst>
      <p:ext uri="{BB962C8B-B14F-4D97-AF65-F5344CB8AC3E}">
        <p14:creationId xmlns:p14="http://schemas.microsoft.com/office/powerpoint/2010/main" val="6788512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5"/>
            <a:ext cx="3169589" cy="481534"/>
          </a:xfrm>
          <a:prstGeom prst="rect">
            <a:avLst/>
          </a:prstGeom>
        </p:spPr>
        <p:txBody>
          <a:bodyPr vert="horz" lIns="95769" tIns="47886" rIns="95769" bIns="47886" rtlCol="0"/>
          <a:lstStyle>
            <a:lvl1pPr algn="l">
              <a:defRPr sz="1400"/>
            </a:lvl1pPr>
          </a:lstStyle>
          <a:p>
            <a:endParaRPr lang="en-US" dirty="0"/>
          </a:p>
        </p:txBody>
      </p:sp>
      <p:sp>
        <p:nvSpPr>
          <p:cNvPr id="3" name="Date Placeholder 2"/>
          <p:cNvSpPr>
            <a:spLocks noGrp="1"/>
          </p:cNvSpPr>
          <p:nvPr>
            <p:ph type="dt" idx="1"/>
          </p:nvPr>
        </p:nvSpPr>
        <p:spPr>
          <a:xfrm>
            <a:off x="4143969" y="5"/>
            <a:ext cx="3169589" cy="481534"/>
          </a:xfrm>
          <a:prstGeom prst="rect">
            <a:avLst/>
          </a:prstGeom>
        </p:spPr>
        <p:txBody>
          <a:bodyPr vert="horz" lIns="95769" tIns="47886" rIns="95769" bIns="47886" rtlCol="0"/>
          <a:lstStyle>
            <a:lvl1pPr algn="r">
              <a:defRPr sz="1400"/>
            </a:lvl1pPr>
          </a:lstStyle>
          <a:p>
            <a:fld id="{6E448A7D-8641-4259-AD86-7C4601A5B6E5}" type="datetimeFigureOut">
              <a:rPr lang="en-US" smtClean="0"/>
              <a:t>10/23/2025</a:t>
            </a:fld>
            <a:endParaRPr lang="en-US" dirty="0"/>
          </a:p>
        </p:txBody>
      </p:sp>
      <p:sp>
        <p:nvSpPr>
          <p:cNvPr id="4" name="Slide Image Placeholder 3"/>
          <p:cNvSpPr>
            <a:spLocks noGrp="1" noRot="1" noChangeAspect="1"/>
          </p:cNvSpPr>
          <p:nvPr>
            <p:ph type="sldImg" idx="2"/>
          </p:nvPr>
        </p:nvSpPr>
        <p:spPr>
          <a:xfrm>
            <a:off x="1560513" y="1200150"/>
            <a:ext cx="4194175" cy="3240088"/>
          </a:xfrm>
          <a:prstGeom prst="rect">
            <a:avLst/>
          </a:prstGeom>
          <a:noFill/>
          <a:ln w="12700">
            <a:solidFill>
              <a:prstClr val="black"/>
            </a:solidFill>
          </a:ln>
        </p:spPr>
        <p:txBody>
          <a:bodyPr vert="horz" lIns="95769" tIns="47886" rIns="95769" bIns="47886" rtlCol="0" anchor="ctr"/>
          <a:lstStyle/>
          <a:p>
            <a:endParaRPr lang="en-US" dirty="0"/>
          </a:p>
        </p:txBody>
      </p:sp>
      <p:sp>
        <p:nvSpPr>
          <p:cNvPr id="5" name="Notes Placeholder 4"/>
          <p:cNvSpPr>
            <a:spLocks noGrp="1"/>
          </p:cNvSpPr>
          <p:nvPr>
            <p:ph type="body" sz="quarter" idx="3"/>
          </p:nvPr>
        </p:nvSpPr>
        <p:spPr>
          <a:xfrm>
            <a:off x="731201" y="4620446"/>
            <a:ext cx="5852821" cy="3780205"/>
          </a:xfrm>
          <a:prstGeom prst="rect">
            <a:avLst/>
          </a:prstGeom>
        </p:spPr>
        <p:txBody>
          <a:bodyPr vert="horz" lIns="95769" tIns="47886" rIns="95769" bIns="478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0" y="9119680"/>
            <a:ext cx="3169589" cy="481534"/>
          </a:xfrm>
          <a:prstGeom prst="rect">
            <a:avLst/>
          </a:prstGeom>
        </p:spPr>
        <p:txBody>
          <a:bodyPr vert="horz" lIns="95769" tIns="47886" rIns="95769" bIns="47886" rtlCol="0" anchor="b"/>
          <a:lstStyle>
            <a:lvl1pPr algn="l">
              <a:defRPr sz="1400"/>
            </a:lvl1pPr>
          </a:lstStyle>
          <a:p>
            <a:endParaRPr lang="en-US" dirty="0"/>
          </a:p>
        </p:txBody>
      </p:sp>
      <p:sp>
        <p:nvSpPr>
          <p:cNvPr id="7" name="Slide Number Placeholder 6"/>
          <p:cNvSpPr>
            <a:spLocks noGrp="1"/>
          </p:cNvSpPr>
          <p:nvPr>
            <p:ph type="sldNum" sz="quarter" idx="5"/>
          </p:nvPr>
        </p:nvSpPr>
        <p:spPr>
          <a:xfrm>
            <a:off x="4143969" y="9119680"/>
            <a:ext cx="3169589" cy="481534"/>
          </a:xfrm>
          <a:prstGeom prst="rect">
            <a:avLst/>
          </a:prstGeom>
        </p:spPr>
        <p:txBody>
          <a:bodyPr vert="horz" lIns="95769" tIns="47886" rIns="95769" bIns="47886" rtlCol="0" anchor="b"/>
          <a:lstStyle>
            <a:lvl1pPr algn="r">
              <a:defRPr sz="1400"/>
            </a:lvl1pPr>
          </a:lstStyle>
          <a:p>
            <a:fld id="{4FF7B904-E05F-49A9-94B8-AFEAA6A33390}" type="slidenum">
              <a:rPr lang="en-US" smtClean="0"/>
              <a:t>‹#›</a:t>
            </a:fld>
            <a:endParaRPr lang="en-US" dirty="0"/>
          </a:p>
        </p:txBody>
      </p:sp>
    </p:spTree>
    <p:extLst>
      <p:ext uri="{BB962C8B-B14F-4D97-AF65-F5344CB8AC3E}">
        <p14:creationId xmlns:p14="http://schemas.microsoft.com/office/powerpoint/2010/main" val="298592223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172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9140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1.xml"/><Relationship Id="rId5" Type="http://schemas.openxmlformats.org/officeDocument/2006/relationships/tags" Target="../tags/tag47.xml"/><Relationship Id="rId4" Type="http://schemas.openxmlformats.org/officeDocument/2006/relationships/tags" Target="../tags/tag4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Master" Target="../slideMasters/slideMaster1.xml"/><Relationship Id="rId5" Type="http://schemas.openxmlformats.org/officeDocument/2006/relationships/tags" Target="../tags/tag52.xml"/><Relationship Id="rId4" Type="http://schemas.openxmlformats.org/officeDocument/2006/relationships/tags" Target="../tags/tag5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2.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1.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jpe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Master" Target="../slideMasters/slideMaster1.xml"/><Relationship Id="rId5" Type="http://schemas.openxmlformats.org/officeDocument/2006/relationships/tags" Target="../tags/tag76.xml"/><Relationship Id="rId4" Type="http://schemas.openxmlformats.org/officeDocument/2006/relationships/tags" Target="../tags/tag7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1.xml"/><Relationship Id="rId5" Type="http://schemas.openxmlformats.org/officeDocument/2006/relationships/tags" Target="../tags/tag81.xml"/><Relationship Id="rId4" Type="http://schemas.openxmlformats.org/officeDocument/2006/relationships/tags" Target="../tags/tag8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5.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Master" Target="../slideMasters/slideMaster1.xml"/><Relationship Id="rId5" Type="http://schemas.openxmlformats.org/officeDocument/2006/relationships/tags" Target="../tags/tag94.xml"/><Relationship Id="rId4" Type="http://schemas.openxmlformats.org/officeDocument/2006/relationships/tags" Target="../tags/tag9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Master" Target="../slideMasters/slideMaster1.xml"/><Relationship Id="rId5" Type="http://schemas.openxmlformats.org/officeDocument/2006/relationships/tags" Target="../tags/tag99.xml"/><Relationship Id="rId4" Type="http://schemas.openxmlformats.org/officeDocument/2006/relationships/tags" Target="../tags/tag9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jpe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1.jpe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Master" Target="../slideMasters/slideMaster1.xml"/><Relationship Id="rId5" Type="http://schemas.openxmlformats.org/officeDocument/2006/relationships/tags" Target="../tags/tag109.xml"/><Relationship Id="rId4" Type="http://schemas.openxmlformats.org/officeDocument/2006/relationships/tags" Target="../tags/tag108.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1.jpe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1.xml"/><Relationship Id="rId5" Type="http://schemas.openxmlformats.org/officeDocument/2006/relationships/tags" Target="../tags/tag114.xml"/><Relationship Id="rId4" Type="http://schemas.openxmlformats.org/officeDocument/2006/relationships/tags" Target="../tags/tag11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jpe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Master" Target="../slideMasters/slideMaster1.xml"/><Relationship Id="rId5" Type="http://schemas.openxmlformats.org/officeDocument/2006/relationships/tags" Target="../tags/tag119.xml"/><Relationship Id="rId4" Type="http://schemas.openxmlformats.org/officeDocument/2006/relationships/tags" Target="../tags/tag118.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1.jpe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1.xml"/><Relationship Id="rId5" Type="http://schemas.openxmlformats.org/officeDocument/2006/relationships/tags" Target="../tags/tag124.xml"/><Relationship Id="rId4" Type="http://schemas.openxmlformats.org/officeDocument/2006/relationships/tags" Target="../tags/tag12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jpe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Master" Target="../slideMasters/slideMaster1.xml"/><Relationship Id="rId5" Type="http://schemas.openxmlformats.org/officeDocument/2006/relationships/tags" Target="../tags/tag129.xml"/><Relationship Id="rId4" Type="http://schemas.openxmlformats.org/officeDocument/2006/relationships/tags" Target="../tags/tag128.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jpe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Master" Target="../slideMasters/slideMaster1.xml"/><Relationship Id="rId5" Type="http://schemas.openxmlformats.org/officeDocument/2006/relationships/tags" Target="../tags/tag134.xml"/><Relationship Id="rId4" Type="http://schemas.openxmlformats.org/officeDocument/2006/relationships/tags" Target="../tags/tag13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1.jpe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Master" Target="../slideMasters/slideMaster1.xml"/><Relationship Id="rId5" Type="http://schemas.openxmlformats.org/officeDocument/2006/relationships/tags" Target="../tags/tag139.xml"/><Relationship Id="rId4" Type="http://schemas.openxmlformats.org/officeDocument/2006/relationships/tags" Target="../tags/tag138.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1.jpe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Master" Target="../slideMasters/slideMaster1.xml"/><Relationship Id="rId5" Type="http://schemas.openxmlformats.org/officeDocument/2006/relationships/tags" Target="../tags/tag144.xml"/><Relationship Id="rId4" Type="http://schemas.openxmlformats.org/officeDocument/2006/relationships/tags" Target="../tags/tag14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1.jpe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Master" Target="../slideMasters/slideMaster1.xml"/><Relationship Id="rId5" Type="http://schemas.openxmlformats.org/officeDocument/2006/relationships/tags" Target="../tags/tag149.xml"/><Relationship Id="rId4" Type="http://schemas.openxmlformats.org/officeDocument/2006/relationships/tags" Target="../tags/tag148.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1.xml"/><Relationship Id="rId1" Type="http://schemas.openxmlformats.org/officeDocument/2006/relationships/tags" Target="../tags/tag150.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image" Target="../media/image3.png"/><Relationship Id="rId4" Type="http://schemas.openxmlformats.org/officeDocument/2006/relationships/hyperlink" Target="http://www.performancetrust.com/"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1.xml"/><Relationship Id="rId5" Type="http://schemas.openxmlformats.org/officeDocument/2006/relationships/tags" Target="../tags/tag28.xml"/><Relationship Id="rId4" Type="http://schemas.openxmlformats.org/officeDocument/2006/relationships/tags" Target="../tags/tag2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1.xml"/><Relationship Id="rId5" Type="http://schemas.openxmlformats.org/officeDocument/2006/relationships/tags" Target="../tags/tag38.xml"/><Relationship Id="rId4" Type="http://schemas.openxmlformats.org/officeDocument/2006/relationships/tags" Target="../tags/tag3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ver_Title"/>
          <p:cNvSpPr>
            <a:spLocks noGrp="1"/>
          </p:cNvSpPr>
          <p:nvPr>
            <p:ph type="ctrTitle" hasCustomPrompt="1"/>
          </p:nvPr>
        </p:nvSpPr>
        <p:spPr>
          <a:xfrm>
            <a:off x="457200" y="2849880"/>
            <a:ext cx="9144000" cy="863600"/>
          </a:xfrm>
          <a:noFill/>
        </p:spPr>
        <p:txBody>
          <a:bodyPr lIns="0" tIns="0" rIns="101882" b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[Presentation Title, Arial, Bold, 24 Point Font]</a:t>
            </a:r>
          </a:p>
        </p:txBody>
      </p:sp>
      <p:sp>
        <p:nvSpPr>
          <p:cNvPr id="8" name="_Cover_Presenter_Info"/>
          <p:cNvSpPr>
            <a:spLocks noGrp="1"/>
          </p:cNvSpPr>
          <p:nvPr>
            <p:ph type="body" sz="quarter" idx="10" hasCustomPrompt="1"/>
          </p:nvPr>
        </p:nvSpPr>
        <p:spPr>
          <a:xfrm>
            <a:off x="460766" y="5095240"/>
            <a:ext cx="4274820" cy="1554480"/>
          </a:xfrm>
        </p:spPr>
        <p:txBody>
          <a:bodyPr lIns="0" rIns="0">
            <a:noAutofit/>
          </a:bodyPr>
          <a:lstStyle>
            <a:lvl1pPr marL="382059" marR="0" indent="-382059" algn="l" defTabSz="1018824" rtl="0" eaLnBrk="1" fontAlgn="auto" latinLnBrk="0" hangingPunct="1">
              <a:lnSpc>
                <a:spcPct val="100000"/>
              </a:lnSpc>
              <a:spcBef>
                <a:spcPct val="20000"/>
              </a:spcBef>
              <a:spcAft>
                <a:spcPts val="0"/>
              </a:spcAft>
              <a:buClrTx/>
              <a:buSzTx/>
              <a:buFont typeface="Arial" pitchFamily="34" charset="0"/>
              <a:buNone/>
              <a:tabLst/>
              <a:defRPr sz="1200" b="0" u="none" baseline="0">
                <a:solidFill>
                  <a:schemeClr val="tx1"/>
                </a:solidFill>
                <a:latin typeface="Arial" panose="020B0604020202020204" pitchFamily="34" charset="0"/>
                <a:cs typeface="Arial" panose="020B0604020202020204" pitchFamily="34" charset="0"/>
              </a:defRPr>
            </a:lvl1pPr>
            <a:lvl2pPr>
              <a:buNone/>
              <a:defRPr sz="1100"/>
            </a:lvl2pPr>
            <a:lvl3pPr>
              <a:buNone/>
              <a:defRPr sz="1100"/>
            </a:lvl3pPr>
            <a:lvl4pPr>
              <a:buNone/>
              <a:defRPr sz="1100"/>
            </a:lvl4pPr>
            <a:lvl5pPr>
              <a:defRPr sz="1100"/>
            </a:lvl5pPr>
          </a:lstStyle>
          <a:p>
            <a:pPr lvl="0"/>
            <a:r>
              <a:rPr lang="en-US" dirty="0"/>
              <a:t>[Name, Arial, Bold, 12 Point Font]</a:t>
            </a:r>
          </a:p>
          <a:p>
            <a:pPr lvl="0"/>
            <a:r>
              <a:rPr lang="en-US" dirty="0"/>
              <a:t>[Title, Arial, 12 Point Font]</a:t>
            </a:r>
          </a:p>
          <a:p>
            <a:r>
              <a:rPr lang="en-US" dirty="0"/>
              <a:t>Financial Institutions </a:t>
            </a:r>
            <a:r>
              <a:rPr lang="en-US" b="1" dirty="0"/>
              <a:t>|</a:t>
            </a:r>
            <a:r>
              <a:rPr lang="en-US" dirty="0"/>
              <a:t> Investment Banking Group</a:t>
            </a:r>
          </a:p>
          <a:p>
            <a:r>
              <a:rPr lang="en-US" dirty="0"/>
              <a:t>PERFORMANCE TRUST CAPITAL PARTNERS, LLC</a:t>
            </a:r>
          </a:p>
          <a:p>
            <a:pPr lvl="0"/>
            <a:r>
              <a:rPr lang="en-US" dirty="0"/>
              <a:t>[Work Phone] (w) </a:t>
            </a:r>
            <a:r>
              <a:rPr lang="en-US" b="1" dirty="0"/>
              <a:t>|</a:t>
            </a:r>
            <a:r>
              <a:rPr lang="en-US" dirty="0"/>
              <a:t> [Cell Phone] (c)</a:t>
            </a:r>
          </a:p>
          <a:p>
            <a:pPr lvl="0"/>
            <a:r>
              <a:rPr lang="en-US" dirty="0"/>
              <a:t>[Email Address]</a:t>
            </a:r>
          </a:p>
          <a:p>
            <a:pPr lvl="0"/>
            <a:endParaRPr lang="en-US" dirty="0"/>
          </a:p>
        </p:txBody>
      </p:sp>
      <p:sp>
        <p:nvSpPr>
          <p:cNvPr id="15" name="Text Placeholder 14"/>
          <p:cNvSpPr>
            <a:spLocks noGrp="1"/>
          </p:cNvSpPr>
          <p:nvPr>
            <p:ph type="body" sz="quarter" idx="14" hasCustomPrompt="1"/>
          </p:nvPr>
        </p:nvSpPr>
        <p:spPr>
          <a:xfrm>
            <a:off x="459092" y="4404360"/>
            <a:ext cx="3019195" cy="259080"/>
          </a:xfrm>
        </p:spPr>
        <p:txBody>
          <a:bodyPr lIns="0" tIns="0" rIns="0" bIns="0">
            <a:noAutofit/>
          </a:bodyPr>
          <a:lstStyle>
            <a:lvl1pPr>
              <a:buNone/>
              <a:defRPr sz="1400" baseline="0">
                <a:solidFill>
                  <a:schemeClr val="tx1"/>
                </a:solidFill>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US" dirty="0"/>
              <a:t>[Date, Arial, 14 Point Font]</a:t>
            </a:r>
          </a:p>
        </p:txBody>
      </p:sp>
      <p:sp>
        <p:nvSpPr>
          <p:cNvPr id="5" name="Text Placeholder 4"/>
          <p:cNvSpPr>
            <a:spLocks noGrp="1"/>
          </p:cNvSpPr>
          <p:nvPr>
            <p:ph type="body" sz="quarter" idx="30" hasCustomPrompt="1"/>
          </p:nvPr>
        </p:nvSpPr>
        <p:spPr>
          <a:xfrm>
            <a:off x="457200" y="3713480"/>
            <a:ext cx="9144000" cy="518160"/>
          </a:xfrm>
        </p:spPr>
        <p:txBody>
          <a:bodyPr lIns="0" rIns="101882" anchor="ctr" anchorCtr="0">
            <a:noAutofit/>
          </a:bodyPr>
          <a:lstStyle>
            <a:lvl1pPr marL="0" indent="0">
              <a:buNone/>
              <a:defRPr sz="1800" baseline="0">
                <a:solidFill>
                  <a:srgbClr val="00539B"/>
                </a:solidFill>
                <a:latin typeface="Arial" panose="020B0604020202020204" pitchFamily="34" charset="0"/>
                <a:cs typeface="Arial" panose="020B0604020202020204" pitchFamily="34" charset="0"/>
              </a:defRPr>
            </a:lvl1pPr>
          </a:lstStyle>
          <a:p>
            <a:pPr lvl="0"/>
            <a:r>
              <a:rPr lang="en-US" dirty="0"/>
              <a:t>[Presentation Subtitle, Arial, 18 Point Font]</a:t>
            </a:r>
          </a:p>
        </p:txBody>
      </p:sp>
      <p:sp>
        <p:nvSpPr>
          <p:cNvPr id="10" name="_Cover_Presenter_Info"/>
          <p:cNvSpPr>
            <a:spLocks noGrp="1"/>
          </p:cNvSpPr>
          <p:nvPr>
            <p:ph type="body" sz="quarter" idx="31" hasCustomPrompt="1"/>
          </p:nvPr>
        </p:nvSpPr>
        <p:spPr>
          <a:xfrm>
            <a:off x="5325899" y="5095240"/>
            <a:ext cx="4274820" cy="1554480"/>
          </a:xfrm>
        </p:spPr>
        <p:txBody>
          <a:bodyPr lIns="0" rIns="0">
            <a:noAutofit/>
          </a:bodyPr>
          <a:lstStyle>
            <a:lvl1pPr marL="382059" marR="0" indent="-382059" algn="l" defTabSz="1018824" rtl="0" eaLnBrk="1" fontAlgn="auto" latinLnBrk="0" hangingPunct="1">
              <a:lnSpc>
                <a:spcPct val="100000"/>
              </a:lnSpc>
              <a:spcBef>
                <a:spcPct val="20000"/>
              </a:spcBef>
              <a:spcAft>
                <a:spcPts val="0"/>
              </a:spcAft>
              <a:buClrTx/>
              <a:buSzTx/>
              <a:buFont typeface="Arial" pitchFamily="34" charset="0"/>
              <a:buNone/>
              <a:tabLst/>
              <a:defRPr sz="1200" b="0" u="none" baseline="0">
                <a:solidFill>
                  <a:schemeClr val="tx1"/>
                </a:solidFill>
                <a:latin typeface="Arial" panose="020B0604020202020204" pitchFamily="34" charset="0"/>
                <a:cs typeface="Arial" panose="020B0604020202020204" pitchFamily="34" charset="0"/>
              </a:defRPr>
            </a:lvl1pPr>
            <a:lvl2pPr>
              <a:buNone/>
              <a:defRPr sz="1100"/>
            </a:lvl2pPr>
            <a:lvl3pPr>
              <a:buNone/>
              <a:defRPr sz="1100"/>
            </a:lvl3pPr>
            <a:lvl4pPr>
              <a:buNone/>
              <a:defRPr sz="1100"/>
            </a:lvl4pPr>
            <a:lvl5pPr>
              <a:defRPr sz="1100"/>
            </a:lvl5pPr>
          </a:lstStyle>
          <a:p>
            <a:pPr lvl="0"/>
            <a:r>
              <a:rPr lang="en-US" dirty="0"/>
              <a:t>[Name, Arial, Bold, 12 Point Font]</a:t>
            </a:r>
          </a:p>
          <a:p>
            <a:pPr lvl="0"/>
            <a:r>
              <a:rPr lang="en-US" dirty="0"/>
              <a:t>[Title, Arial, 12 Point Font]</a:t>
            </a:r>
          </a:p>
          <a:p>
            <a:r>
              <a:rPr lang="en-US" dirty="0"/>
              <a:t>Financial Institutions </a:t>
            </a:r>
            <a:r>
              <a:rPr lang="en-US" b="1" dirty="0"/>
              <a:t>|</a:t>
            </a:r>
            <a:r>
              <a:rPr lang="en-US" dirty="0"/>
              <a:t> Investment Banking Group</a:t>
            </a:r>
          </a:p>
          <a:p>
            <a:r>
              <a:rPr lang="en-US" dirty="0"/>
              <a:t>PERFORMANCE TRUST CAPITAL PARTNERS, LLC</a:t>
            </a:r>
          </a:p>
          <a:p>
            <a:pPr lvl="0"/>
            <a:r>
              <a:rPr lang="en-US" dirty="0"/>
              <a:t>[Work Phone] (w) </a:t>
            </a:r>
            <a:r>
              <a:rPr lang="en-US" b="1" dirty="0"/>
              <a:t>|</a:t>
            </a:r>
            <a:r>
              <a:rPr lang="en-US" dirty="0"/>
              <a:t> [Cell Phone] (c)</a:t>
            </a:r>
          </a:p>
          <a:p>
            <a:pPr lvl="0"/>
            <a:r>
              <a:rPr lang="en-US" dirty="0"/>
              <a:t>[Email Address]</a:t>
            </a:r>
          </a:p>
        </p:txBody>
      </p:sp>
      <p:sp>
        <p:nvSpPr>
          <p:cNvPr id="9" name="TextBox 8" hidden="1"/>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8921"/>
      </p:ext>
    </p:extLst>
  </p:cSld>
  <p:clrMapOvr>
    <a:masterClrMapping/>
  </p:clrMapOvr>
  <p:extLst>
    <p:ext uri="{DCECCB84-F9BA-43D5-87BE-67443E8EF086}">
      <p15:sldGuideLst xmlns:p15="http://schemas.microsoft.com/office/powerpoint/2012/main">
        <p15:guide id="0" orient="horz" pos="2448">
          <p15:clr>
            <a:srgbClr val="FBAE40"/>
          </p15:clr>
        </p15:guide>
        <p15:guide id="1" orient="horz" pos="2160">
          <p15:clr>
            <a:srgbClr val="FBAE40"/>
          </p15:clr>
        </p15:guide>
        <p15:guide id="2" pos="2880">
          <p15:clr>
            <a:srgbClr val="FBAE40"/>
          </p15:clr>
        </p15:guide>
        <p15:guide id="3" pos="23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eft/Right Tiles_Alt 1">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200"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Half_Left"/>
          <p:cNvSpPr>
            <a:spLocks noGrp="1"/>
          </p:cNvSpPr>
          <p:nvPr>
            <p:ph type="body" sz="quarter" idx="21" hasCustomPrompt="1"/>
          </p:nvPr>
        </p:nvSpPr>
        <p:spPr>
          <a:xfrm>
            <a:off x="4572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TextBox 23"/>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16"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08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ft/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5300" y="2286482"/>
            <a:ext cx="4480560" cy="393801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8863"/>
            <a:ext cx="4480560" cy="393801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6" name="Text Placeholder 4"/>
          <p:cNvSpPr>
            <a:spLocks noGrp="1"/>
          </p:cNvSpPr>
          <p:nvPr>
            <p:ph type="body" sz="quarter" idx="31" hasCustomPrompt="1"/>
          </p:nvPr>
        </p:nvSpPr>
        <p:spPr>
          <a:xfrm>
            <a:off x="457200" y="636270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07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Bottom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88011"/>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18056"/>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406087"/>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766416"/>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TextBox 20"/>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3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Bottom Tiles_Alt 1">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1676711"/>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113195"/>
            <a:ext cx="9144000" cy="310896"/>
          </a:xfrm>
          <a:solidFill>
            <a:srgbClr val="00539B"/>
          </a:solidFill>
        </p:spPr>
        <p:txBody>
          <a:bodyPr vert="horz" lIns="101882" tIns="50941" rIns="101882" bIns="50941" rtlCol="0" anchor="ctr" anchorCtr="0">
            <a:noAutofit/>
          </a:bodyPr>
          <a:lstStyle>
            <a:lvl1pPr>
              <a:defRPr lang="en-US" sz="1400" b="1" baseline="0" dirty="0" smtClean="0">
                <a:solidFill>
                  <a:schemeClr val="bg1"/>
                </a:solidFill>
              </a:defRPr>
            </a:lvl1pPr>
          </a:lstStyle>
          <a:p>
            <a:pPr lvl="0" algn="ctr">
              <a:buNone/>
            </a:pPr>
            <a:r>
              <a:rPr lang="en-US" dirty="0"/>
              <a:t>[Shape Title,  Arial, Bold, 14 Point Font]</a:t>
            </a:r>
          </a:p>
        </p:txBody>
      </p:sp>
      <p:sp>
        <p:nvSpPr>
          <p:cNvPr id="15" name="_Content_Half_Bottom_With_Title"/>
          <p:cNvSpPr>
            <a:spLocks noGrp="1"/>
          </p:cNvSpPr>
          <p:nvPr>
            <p:ph idx="23" hasCustomPrompt="1"/>
          </p:nvPr>
        </p:nvSpPr>
        <p:spPr>
          <a:xfrm>
            <a:off x="457200" y="4497336"/>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TextBox 1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hidden="1"/>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7" name="Picture 16"/>
          <p:cNvPicPr>
            <a:picLocks noChangeAspect="1"/>
          </p:cNvPicPr>
          <p:nvPr userDrawn="1"/>
        </p:nvPicPr>
        <p:blipFill>
          <a:blip r:embed="rId7"/>
          <a:stretch>
            <a:fillRect/>
          </a:stretch>
        </p:blipFill>
        <p:spPr>
          <a:xfrm>
            <a:off x="457200" y="6958595"/>
            <a:ext cx="993649" cy="697038"/>
          </a:xfrm>
          <a:prstGeom prst="rect">
            <a:avLst/>
          </a:prstGeom>
        </p:spPr>
      </p:pic>
    </p:spTree>
    <p:extLst>
      <p:ext uri="{BB962C8B-B14F-4D97-AF65-F5344CB8AC3E}">
        <p14:creationId xmlns:p14="http://schemas.microsoft.com/office/powerpoint/2010/main" val="407291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p/Bottom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73781"/>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0472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145280"/>
            <a:ext cx="9144000" cy="310896"/>
          </a:xfrm>
          <a:solidFill>
            <a:srgbClr val="00539B"/>
          </a:solidFill>
        </p:spPr>
        <p:txBody>
          <a:bodyPr vert="horz" lIns="101882" tIns="50941" rIns="101882" bIns="50941" rtlCol="0" anchor="ctr" anchorCtr="0">
            <a:noAutofit/>
          </a:bodyPr>
          <a:lstStyle>
            <a:lvl1pPr>
              <a:defRPr lang="en-US" sz="1400" b="1" baseline="0" dirty="0" smtClean="0">
                <a:solidFill>
                  <a:schemeClr val="bg1"/>
                </a:solidFill>
              </a:defRPr>
            </a:lvl1pPr>
          </a:lstStyle>
          <a:p>
            <a:pPr lvl="0" algn="ctr">
              <a:buNone/>
            </a:pPr>
            <a:r>
              <a:rPr lang="en-US" dirty="0"/>
              <a:t>[Shape Title,  Arial, Bold, 14 Point Font]</a:t>
            </a:r>
          </a:p>
        </p:txBody>
      </p:sp>
      <p:sp>
        <p:nvSpPr>
          <p:cNvPr id="15" name="_Content_Half_Bottom_With_Title"/>
          <p:cNvSpPr>
            <a:spLocks noGrp="1"/>
          </p:cNvSpPr>
          <p:nvPr>
            <p:ph idx="23" hasCustomPrompt="1"/>
          </p:nvPr>
        </p:nvSpPr>
        <p:spPr>
          <a:xfrm>
            <a:off x="457200" y="4511167"/>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3" name="Text Placeholder 4"/>
          <p:cNvSpPr>
            <a:spLocks noGrp="1"/>
          </p:cNvSpPr>
          <p:nvPr>
            <p:ph type="body" sz="quarter" idx="31" hasCustomPrompt="1"/>
          </p:nvPr>
        </p:nvSpPr>
        <p:spPr>
          <a:xfrm>
            <a:off x="457200" y="641985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1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821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ft/Top-Bottom 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681" y="2286481"/>
            <a:ext cx="4480560" cy="4488175"/>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296"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2"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4"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6" name="_Title_Quad_BottomRight"/>
          <p:cNvSpPr>
            <a:spLocks noGrp="1"/>
          </p:cNvSpPr>
          <p:nvPr>
            <p:ph type="body" sz="quarter" idx="26" hasCustomPrompt="1"/>
          </p:nvPr>
        </p:nvSpPr>
        <p:spPr>
          <a:xfrm>
            <a:off x="5117782" y="4381572"/>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8" name="_Content_Quad_BottomRight_With_Title"/>
          <p:cNvSpPr>
            <a:spLocks noGrp="1"/>
          </p:cNvSpPr>
          <p:nvPr>
            <p:ph idx="32" hasCustomPrompt="1"/>
          </p:nvPr>
        </p:nvSpPr>
        <p:spPr>
          <a:xfrm>
            <a:off x="5117782"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57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eft/Top-Bottom Right Tiles_Alt 1">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5300" y="1676712"/>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Half_Left"/>
          <p:cNvSpPr>
            <a:spLocks noGrp="1"/>
          </p:cNvSpPr>
          <p:nvPr>
            <p:ph type="body" sz="quarter" idx="21" hasCustomPrompt="1"/>
          </p:nvPr>
        </p:nvSpPr>
        <p:spPr>
          <a:xfrm>
            <a:off x="4553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_Content_Quad_TopRight_With_Title"/>
          <p:cNvSpPr>
            <a:spLocks noGrp="1"/>
          </p:cNvSpPr>
          <p:nvPr>
            <p:ph idx="24" hasCustomPrompt="1"/>
          </p:nvPr>
        </p:nvSpPr>
        <p:spPr>
          <a:xfrm>
            <a:off x="5117782"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294933"/>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4" name="_Title_Quad_BottomRight"/>
          <p:cNvSpPr>
            <a:spLocks noGrp="1"/>
          </p:cNvSpPr>
          <p:nvPr>
            <p:ph type="body" sz="quarter" idx="26" hasCustomPrompt="1"/>
          </p:nvPr>
        </p:nvSpPr>
        <p:spPr>
          <a:xfrm>
            <a:off x="5117782" y="4113195"/>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6" name="_Content_Quad_BottomRight_With_Title"/>
          <p:cNvSpPr>
            <a:spLocks noGrp="1"/>
          </p:cNvSpPr>
          <p:nvPr>
            <p:ph idx="32" hasCustomPrompt="1"/>
          </p:nvPr>
        </p:nvSpPr>
        <p:spPr>
          <a:xfrm>
            <a:off x="5117782" y="4497336"/>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TextBox 2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19" name="Picture 18"/>
          <p:cNvPicPr>
            <a:picLocks noChangeAspect="1"/>
          </p:cNvPicPr>
          <p:nvPr userDrawn="1"/>
        </p:nvPicPr>
        <p:blipFill>
          <a:blip r:embed="rId6"/>
          <a:stretch>
            <a:fillRect/>
          </a:stretch>
        </p:blipFill>
        <p:spPr>
          <a:xfrm>
            <a:off x="457200" y="6958595"/>
            <a:ext cx="993649" cy="697038"/>
          </a:xfrm>
          <a:prstGeom prst="rect">
            <a:avLst/>
          </a:prstGeom>
        </p:spPr>
      </p:pic>
    </p:spTree>
    <p:extLst>
      <p:ext uri="{BB962C8B-B14F-4D97-AF65-F5344CB8AC3E}">
        <p14:creationId xmlns:p14="http://schemas.microsoft.com/office/powerpoint/2010/main" val="368989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eft/Top-Bottom 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681" y="2265052"/>
            <a:ext cx="4480560" cy="405993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_Content_Quad_TopRight_With_Title"/>
          <p:cNvSpPr>
            <a:spLocks noGrp="1"/>
          </p:cNvSpPr>
          <p:nvPr>
            <p:ph idx="24" hasCustomPrompt="1"/>
          </p:nvPr>
        </p:nvSpPr>
        <p:spPr>
          <a:xfrm>
            <a:off x="5117782" y="2260290"/>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8" name="_Title_Quad_BottomRight"/>
          <p:cNvSpPr>
            <a:spLocks noGrp="1"/>
          </p:cNvSpPr>
          <p:nvPr>
            <p:ph type="body" sz="quarter" idx="26" hasCustomPrompt="1"/>
          </p:nvPr>
        </p:nvSpPr>
        <p:spPr>
          <a:xfrm>
            <a:off x="5117782" y="4135756"/>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9" name="_Content_Quad_BottomRight_With_Title"/>
          <p:cNvSpPr>
            <a:spLocks noGrp="1"/>
          </p:cNvSpPr>
          <p:nvPr>
            <p:ph idx="32" hasCustomPrompt="1"/>
          </p:nvPr>
        </p:nvSpPr>
        <p:spPr>
          <a:xfrm>
            <a:off x="5117782" y="4493706"/>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43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p-Bottom Left/Right Til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Half_Right"/>
          <p:cNvSpPr>
            <a:spLocks noGrp="1"/>
          </p:cNvSpPr>
          <p:nvPr>
            <p:ph type="body" sz="quarter" idx="22"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6481"/>
            <a:ext cx="4480560" cy="4490557"/>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2" name="_Content_Quad_TopLeft_With_Title"/>
          <p:cNvSpPr>
            <a:spLocks noGrp="1"/>
          </p:cNvSpPr>
          <p:nvPr>
            <p:ph idx="1" hasCustomPrompt="1"/>
          </p:nvPr>
        </p:nvSpPr>
        <p:spPr>
          <a:xfrm>
            <a:off x="455300" y="2284100"/>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4"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6" name="_Title_Quad_BottomLeft"/>
          <p:cNvSpPr>
            <a:spLocks noGrp="1"/>
          </p:cNvSpPr>
          <p:nvPr>
            <p:ph type="body" sz="quarter" idx="32" hasCustomPrompt="1"/>
          </p:nvPr>
        </p:nvSpPr>
        <p:spPr>
          <a:xfrm>
            <a:off x="457681" y="4384746"/>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8" name="_Content_Quad_BottomLeft_With_Title"/>
          <p:cNvSpPr>
            <a:spLocks noGrp="1"/>
          </p:cNvSpPr>
          <p:nvPr>
            <p:ph idx="33" hasCustomPrompt="1"/>
          </p:nvPr>
        </p:nvSpPr>
        <p:spPr>
          <a:xfrm>
            <a:off x="455300"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9" name="TextBox 2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1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op-Bottom Left/Right Tiles_Alt 1">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9" name="_Title_Half_Right"/>
          <p:cNvSpPr>
            <a:spLocks noGrp="1"/>
          </p:cNvSpPr>
          <p:nvPr>
            <p:ph type="body" sz="quarter" idx="22" hasCustomPrompt="1"/>
          </p:nvPr>
        </p:nvSpPr>
        <p:spPr>
          <a:xfrm>
            <a:off x="5117782" y="1292570"/>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_Content_Quad_TopLeft_With_Title"/>
          <p:cNvSpPr>
            <a:spLocks noGrp="1"/>
          </p:cNvSpPr>
          <p:nvPr>
            <p:ph idx="1" hasCustomPrompt="1"/>
          </p:nvPr>
        </p:nvSpPr>
        <p:spPr>
          <a:xfrm>
            <a:off x="455300"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Left"/>
          <p:cNvSpPr>
            <a:spLocks noGrp="1"/>
          </p:cNvSpPr>
          <p:nvPr>
            <p:ph type="body" sz="quarter" idx="21" hasCustomPrompt="1"/>
          </p:nvPr>
        </p:nvSpPr>
        <p:spPr>
          <a:xfrm>
            <a:off x="455300" y="129257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4" name="_Title_Quad_BottomLeft"/>
          <p:cNvSpPr>
            <a:spLocks noGrp="1"/>
          </p:cNvSpPr>
          <p:nvPr>
            <p:ph type="body" sz="quarter" idx="32" hasCustomPrompt="1"/>
          </p:nvPr>
        </p:nvSpPr>
        <p:spPr>
          <a:xfrm>
            <a:off x="455300" y="4111752"/>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6" name="_Content_Quad_BottomLeft_With_Title"/>
          <p:cNvSpPr>
            <a:spLocks noGrp="1"/>
          </p:cNvSpPr>
          <p:nvPr>
            <p:ph idx="33" hasCustomPrompt="1"/>
          </p:nvPr>
        </p:nvSpPr>
        <p:spPr>
          <a:xfrm>
            <a:off x="455300" y="449732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TextBox 16" hidden="1"/>
          <p:cNvSpPr txBox="1"/>
          <p:nvPr>
            <p:custDataLst>
              <p:tags r:id="rId4"/>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1"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20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Agenda Level 3" hidden="1"/>
          <p:cNvGrpSpPr/>
          <p:nvPr/>
        </p:nvGrpSpPr>
        <p:grpSpPr>
          <a:xfrm>
            <a:off x="1492638" y="3281677"/>
            <a:ext cx="8062842" cy="400109"/>
            <a:chOff x="1356945" y="1998175"/>
            <a:chExt cx="7329856" cy="353038"/>
          </a:xfrm>
        </p:grpSpPr>
        <p:sp>
          <p:nvSpPr>
            <p:cNvPr id="32"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33"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31" name="Agenda Level 2 Active" hidden="1"/>
          <p:cNvGrpSpPr/>
          <p:nvPr/>
        </p:nvGrpSpPr>
        <p:grpSpPr>
          <a:xfrm>
            <a:off x="996168" y="2769534"/>
            <a:ext cx="8559313" cy="418577"/>
            <a:chOff x="905607" y="2443707"/>
            <a:chExt cx="7781194" cy="369333"/>
          </a:xfrm>
        </p:grpSpPr>
        <p:sp>
          <p:nvSpPr>
            <p:cNvPr id="20"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21"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26"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30" name="Agenda Level 2" hidden="1"/>
          <p:cNvGrpSpPr/>
          <p:nvPr/>
        </p:nvGrpSpPr>
        <p:grpSpPr>
          <a:xfrm>
            <a:off x="996168" y="2264598"/>
            <a:ext cx="8559313" cy="418576"/>
            <a:chOff x="905607" y="1998175"/>
            <a:chExt cx="7781194" cy="369332"/>
          </a:xfrm>
        </p:grpSpPr>
        <p:sp>
          <p:nvSpPr>
            <p:cNvPr id="18"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19"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25"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29" name="Agenda Level 1 Active" hidden="1"/>
          <p:cNvGrpSpPr/>
          <p:nvPr/>
        </p:nvGrpSpPr>
        <p:grpSpPr>
          <a:xfrm>
            <a:off x="499696" y="1756873"/>
            <a:ext cx="9059008" cy="418576"/>
            <a:chOff x="454269" y="1550182"/>
            <a:chExt cx="8235462" cy="369332"/>
          </a:xfrm>
        </p:grpSpPr>
        <p:sp>
          <p:nvSpPr>
            <p:cNvPr id="12"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13"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22"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28" name="Agenda Level 1" hidden="1"/>
          <p:cNvGrpSpPr/>
          <p:nvPr/>
        </p:nvGrpSpPr>
        <p:grpSpPr>
          <a:xfrm>
            <a:off x="496474" y="1255541"/>
            <a:ext cx="9065455" cy="418576"/>
            <a:chOff x="451339" y="1107830"/>
            <a:chExt cx="8241323" cy="369332"/>
          </a:xfrm>
        </p:grpSpPr>
        <p:sp>
          <p:nvSpPr>
            <p:cNvPr id="3"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11"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23"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sp>
        <p:nvSpPr>
          <p:cNvPr id="38" name="Title 37"/>
          <p:cNvSpPr>
            <a:spLocks noGrp="1"/>
          </p:cNvSpPr>
          <p:nvPr>
            <p:ph type="title"/>
          </p:nvPr>
        </p:nvSpPr>
        <p:spPr/>
        <p:txBody>
          <a:bodyPr vert="horz" lIns="0" tIns="50941" rIns="101882" bIns="50941" rtlCol="0" anchor="ctr">
            <a:noAutofit/>
          </a:bodyPr>
          <a:lstStyle>
            <a:lvl1pPr>
              <a:defRPr lang="en-US" baseline="0" dirty="0">
                <a:solidFill>
                  <a:srgbClr val="00539B"/>
                </a:solidFill>
              </a:defRPr>
            </a:lvl1pPr>
          </a:lstStyle>
          <a:p>
            <a:pPr lvl="0"/>
            <a:r>
              <a:rPr lang="en-US" dirty="0"/>
              <a:t>Click to edit Master title style</a:t>
            </a:r>
          </a:p>
        </p:txBody>
      </p:sp>
      <p:cxnSp>
        <p:nvCxnSpPr>
          <p:cNvPr id="35" name="Straight Connector 34"/>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7" name="Slide Number Placeholder 6"/>
          <p:cNvSpPr>
            <a:spLocks noGrp="1"/>
          </p:cNvSpPr>
          <p:nvPr>
            <p:ph type="sldNum" sz="quarter" idx="18"/>
          </p:nvPr>
        </p:nvSpPr>
        <p:spPr>
          <a:xfrm>
            <a:off x="9100180"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sp>
        <p:nvSpPr>
          <p:cNvPr id="39" name="TextBox 38"/>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grpSp>
        <p:nvGrpSpPr>
          <p:cNvPr id="34" name="Agenda Level 3" hidden="1"/>
          <p:cNvGrpSpPr/>
          <p:nvPr/>
        </p:nvGrpSpPr>
        <p:grpSpPr>
          <a:xfrm>
            <a:off x="1492638" y="3281677"/>
            <a:ext cx="8062842" cy="400109"/>
            <a:chOff x="1356945" y="1998175"/>
            <a:chExt cx="7329856" cy="353038"/>
          </a:xfrm>
        </p:grpSpPr>
        <p:sp>
          <p:nvSpPr>
            <p:cNvPr id="41"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42"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43" name="Agenda Level 2 Active" hidden="1"/>
          <p:cNvGrpSpPr/>
          <p:nvPr/>
        </p:nvGrpSpPr>
        <p:grpSpPr>
          <a:xfrm>
            <a:off x="996168" y="2769534"/>
            <a:ext cx="8559313" cy="418577"/>
            <a:chOff x="905607" y="2443707"/>
            <a:chExt cx="7781194" cy="369333"/>
          </a:xfrm>
        </p:grpSpPr>
        <p:sp>
          <p:nvSpPr>
            <p:cNvPr id="44"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45"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46"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47" name="Agenda Level 2" hidden="1"/>
          <p:cNvGrpSpPr/>
          <p:nvPr/>
        </p:nvGrpSpPr>
        <p:grpSpPr>
          <a:xfrm>
            <a:off x="996168" y="2264598"/>
            <a:ext cx="8559313" cy="418576"/>
            <a:chOff x="905607" y="1998175"/>
            <a:chExt cx="7781194" cy="369332"/>
          </a:xfrm>
        </p:grpSpPr>
        <p:sp>
          <p:nvSpPr>
            <p:cNvPr id="48"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49"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50"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51" name="Agenda Level 1 Active" hidden="1"/>
          <p:cNvGrpSpPr/>
          <p:nvPr/>
        </p:nvGrpSpPr>
        <p:grpSpPr>
          <a:xfrm>
            <a:off x="499696" y="1756873"/>
            <a:ext cx="9059008" cy="418576"/>
            <a:chOff x="454269" y="1550182"/>
            <a:chExt cx="8235462" cy="369332"/>
          </a:xfrm>
        </p:grpSpPr>
        <p:sp>
          <p:nvSpPr>
            <p:cNvPr id="52"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53"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54"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55" name="Agenda Level 1" hidden="1"/>
          <p:cNvGrpSpPr/>
          <p:nvPr/>
        </p:nvGrpSpPr>
        <p:grpSpPr>
          <a:xfrm>
            <a:off x="496474" y="1255541"/>
            <a:ext cx="9065455" cy="418576"/>
            <a:chOff x="451339" y="1107830"/>
            <a:chExt cx="8241323" cy="369332"/>
          </a:xfrm>
        </p:grpSpPr>
        <p:sp>
          <p:nvSpPr>
            <p:cNvPr id="56"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57"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58"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cxnSp>
        <p:nvCxnSpPr>
          <p:cNvPr id="59" name="Straight Connector 58"/>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grpSp>
        <p:nvGrpSpPr>
          <p:cNvPr id="63" name="Agenda Level 3" hidden="1"/>
          <p:cNvGrpSpPr/>
          <p:nvPr/>
        </p:nvGrpSpPr>
        <p:grpSpPr>
          <a:xfrm>
            <a:off x="1492638" y="3281677"/>
            <a:ext cx="8062842" cy="400109"/>
            <a:chOff x="1356945" y="1998175"/>
            <a:chExt cx="7329856" cy="353038"/>
          </a:xfrm>
        </p:grpSpPr>
        <p:sp>
          <p:nvSpPr>
            <p:cNvPr id="64"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65"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66" name="Agenda Level 2 Active" hidden="1"/>
          <p:cNvGrpSpPr/>
          <p:nvPr/>
        </p:nvGrpSpPr>
        <p:grpSpPr>
          <a:xfrm>
            <a:off x="996168" y="2769534"/>
            <a:ext cx="8559313" cy="418577"/>
            <a:chOff x="905607" y="2443707"/>
            <a:chExt cx="7781194" cy="369333"/>
          </a:xfrm>
        </p:grpSpPr>
        <p:sp>
          <p:nvSpPr>
            <p:cNvPr id="67"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68"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69"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0" name="Agenda Level 2" hidden="1"/>
          <p:cNvGrpSpPr/>
          <p:nvPr/>
        </p:nvGrpSpPr>
        <p:grpSpPr>
          <a:xfrm>
            <a:off x="996168" y="2264598"/>
            <a:ext cx="8559313" cy="418576"/>
            <a:chOff x="905607" y="1998175"/>
            <a:chExt cx="7781194" cy="369332"/>
          </a:xfrm>
        </p:grpSpPr>
        <p:sp>
          <p:nvSpPr>
            <p:cNvPr id="71"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72"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73"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4" name="Agenda Level 1 Active" hidden="1"/>
          <p:cNvGrpSpPr/>
          <p:nvPr/>
        </p:nvGrpSpPr>
        <p:grpSpPr>
          <a:xfrm>
            <a:off x="499696" y="1756873"/>
            <a:ext cx="9059008" cy="418576"/>
            <a:chOff x="454269" y="1550182"/>
            <a:chExt cx="8235462" cy="369332"/>
          </a:xfrm>
        </p:grpSpPr>
        <p:sp>
          <p:nvSpPr>
            <p:cNvPr id="75"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76"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77"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8" name="Agenda Level 1" hidden="1"/>
          <p:cNvGrpSpPr/>
          <p:nvPr/>
        </p:nvGrpSpPr>
        <p:grpSpPr>
          <a:xfrm>
            <a:off x="496474" y="1255541"/>
            <a:ext cx="9065455" cy="418576"/>
            <a:chOff x="451339" y="1107830"/>
            <a:chExt cx="8241323" cy="369332"/>
          </a:xfrm>
        </p:grpSpPr>
        <p:sp>
          <p:nvSpPr>
            <p:cNvPr id="79"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80"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81"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cxnSp>
        <p:nvCxnSpPr>
          <p:cNvPr id="82" name="Straight Connector 81"/>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pic>
        <p:nvPicPr>
          <p:cNvPr id="85" name="Picture 2" descr="Image result for newton federal bank"/>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637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op-Bottom Left/Right Tiles_Alt 2">
    <p:spTree>
      <p:nvGrpSpPr>
        <p:cNvPr id="1" name=""/>
        <p:cNvGrpSpPr/>
        <p:nvPr/>
      </p:nvGrpSpPr>
      <p:grpSpPr>
        <a:xfrm>
          <a:off x="0" y="0"/>
          <a:ext cx="0" cy="0"/>
          <a:chOff x="0" y="0"/>
          <a:chExt cx="0" cy="0"/>
        </a:xfrm>
      </p:grpSpPr>
      <p:sp>
        <p:nvSpPr>
          <p:cNvPr id="2" name="_Content_Slide_Title"/>
          <p:cNvSpPr>
            <a:spLocks noGrp="1"/>
          </p:cNvSpPr>
          <p:nvPr>
            <p:ph type="title" hasCustomPrompt="1"/>
            <p:custDataLst>
              <p:tags r:id="rId1"/>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Half_Right"/>
          <p:cNvSpPr>
            <a:spLocks noGrp="1"/>
          </p:cNvSpPr>
          <p:nvPr>
            <p:ph type="body" sz="quarter" idx="22" hasCustomPrompt="1"/>
          </p:nvPr>
        </p:nvSpPr>
        <p:spPr>
          <a:xfrm>
            <a:off x="5117782" y="1904721"/>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20163" y="2267434"/>
            <a:ext cx="448056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2"/>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_Content_Quad_TopLeft_With_Title"/>
          <p:cNvSpPr>
            <a:spLocks noGrp="1"/>
          </p:cNvSpPr>
          <p:nvPr>
            <p:ph idx="1" hasCustomPrompt="1"/>
          </p:nvPr>
        </p:nvSpPr>
        <p:spPr>
          <a:xfrm>
            <a:off x="455300" y="2257909"/>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8" name="_Title_Quad_BottomLeft"/>
          <p:cNvSpPr>
            <a:spLocks noGrp="1"/>
          </p:cNvSpPr>
          <p:nvPr>
            <p:ph type="body" sz="quarter" idx="32" hasCustomPrompt="1"/>
          </p:nvPr>
        </p:nvSpPr>
        <p:spPr>
          <a:xfrm>
            <a:off x="455300" y="4145280"/>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9" name="_Content_Quad_BottomLeft_With_Title"/>
          <p:cNvSpPr>
            <a:spLocks noGrp="1"/>
          </p:cNvSpPr>
          <p:nvPr>
            <p:ph idx="33" hasCustomPrompt="1"/>
          </p:nvPr>
        </p:nvSpPr>
        <p:spPr>
          <a:xfrm>
            <a:off x="457681" y="4496087"/>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3"/>
            </p:custDataLst>
          </p:nvPr>
        </p:nvSpPr>
        <p:spPr>
          <a:xfrm>
            <a:off x="8147304" y="7265768"/>
            <a:ext cx="1408176" cy="207264"/>
          </a:xfrm>
          <a:prstGeom prst="rect">
            <a:avLst/>
          </a:prstGeom>
          <a:noFill/>
        </p:spPr>
        <p:txBody>
          <a:bodyPr wrap="none" lIns="0" tIns="0" rIns="0" bIns="0" rtlCol="0" anchor="ctr" anchorCtr="0">
            <a:noAutofit/>
          </a:bodyPr>
          <a:lstStyle/>
          <a:p>
            <a:pPr algn="r"/>
            <a:r>
              <a:rPr lang="en-US" sz="1200" b="1" dirty="0">
                <a:solidFill>
                  <a:srgbClr val="FF0000"/>
                </a:solidFill>
                <a:latin typeface="Arial" panose="020B0604020202020204" pitchFamily="34" charset="0"/>
                <a:cs typeface="Arial" panose="020B0604020202020204" pitchFamily="34" charset="0"/>
              </a:rPr>
              <a:t>CONFIDENTIAL</a:t>
            </a:r>
          </a:p>
        </p:txBody>
      </p:sp>
      <p:sp>
        <p:nvSpPr>
          <p:cNvPr id="27" name="TextBox 26"/>
          <p:cNvSpPr txBox="1"/>
          <p:nvPr>
            <p:custDataLst>
              <p:tags r:id="rId4"/>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marL="382059" indent="-382059" algn="ctr">
              <a:buNone/>
              <a:defRPr lang="en-US" sz="1800" b="1" dirty="0" smtClean="0">
                <a:solidFill>
                  <a:schemeClr val="bg1"/>
                </a:solidFill>
              </a:defRPr>
            </a:lvl1pPr>
          </a:lstStyle>
          <a:p>
            <a:pPr marL="0" lvl="0" indent="0" algn="ctr"/>
            <a:r>
              <a:rPr lang="en-US" dirty="0"/>
              <a:t>Slide Message</a:t>
            </a:r>
          </a:p>
        </p:txBody>
      </p:sp>
      <p:pic>
        <p:nvPicPr>
          <p:cNvPr id="21"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823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p/Bottom Left-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86481"/>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0472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5418"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Quad_BottomLeft"/>
          <p:cNvSpPr>
            <a:spLocks noGrp="1"/>
          </p:cNvSpPr>
          <p:nvPr>
            <p:ph type="body" sz="quarter" idx="22" hasCustomPrompt="1"/>
          </p:nvPr>
        </p:nvSpPr>
        <p:spPr>
          <a:xfrm>
            <a:off x="457681" y="4387127"/>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18" name="_Content_Quad_BottomLeft_With_Title"/>
          <p:cNvSpPr>
            <a:spLocks noGrp="1"/>
          </p:cNvSpPr>
          <p:nvPr>
            <p:ph idx="23" hasCustomPrompt="1"/>
          </p:nvPr>
        </p:nvSpPr>
        <p:spPr>
          <a:xfrm>
            <a:off x="457681"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1" name="_Title_Quad_BottomRight"/>
          <p:cNvSpPr>
            <a:spLocks noGrp="1"/>
          </p:cNvSpPr>
          <p:nvPr>
            <p:ph type="body" sz="quarter" idx="26" hasCustomPrompt="1"/>
          </p:nvPr>
        </p:nvSpPr>
        <p:spPr>
          <a:xfrm>
            <a:off x="5120640" y="4391882"/>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3" name="_Content_Quad_BottomRight_With_Title"/>
          <p:cNvSpPr>
            <a:spLocks noGrp="1"/>
          </p:cNvSpPr>
          <p:nvPr>
            <p:ph idx="32" hasCustomPrompt="1"/>
          </p:nvPr>
        </p:nvSpPr>
        <p:spPr>
          <a:xfrm>
            <a:off x="5117782"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932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p/Bottom Left-Right Tiles_Alt 1">
    <p:spTree>
      <p:nvGrpSpPr>
        <p:cNvPr id="1" name=""/>
        <p:cNvGrpSpPr/>
        <p:nvPr/>
      </p:nvGrpSpPr>
      <p:grpSpPr>
        <a:xfrm>
          <a:off x="0" y="0"/>
          <a:ext cx="0" cy="0"/>
          <a:chOff x="0" y="0"/>
          <a:chExt cx="0" cy="0"/>
        </a:xfrm>
      </p:grpSpPr>
      <p:sp>
        <p:nvSpPr>
          <p:cNvPr id="5"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1676711"/>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7" name="_Title_Quad_BottomLeft"/>
          <p:cNvSpPr>
            <a:spLocks noGrp="1"/>
          </p:cNvSpPr>
          <p:nvPr>
            <p:ph type="body" sz="quarter" idx="22" hasCustomPrompt="1"/>
          </p:nvPr>
        </p:nvSpPr>
        <p:spPr>
          <a:xfrm>
            <a:off x="458470" y="4112387"/>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18" name="_Content_Quad_BottomLeft_With_Title"/>
          <p:cNvSpPr>
            <a:spLocks noGrp="1"/>
          </p:cNvSpPr>
          <p:nvPr>
            <p:ph idx="23" hasCustomPrompt="1"/>
          </p:nvPr>
        </p:nvSpPr>
        <p:spPr>
          <a:xfrm>
            <a:off x="458470"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1" name="_Title_Quad_BottomRight"/>
          <p:cNvSpPr>
            <a:spLocks noGrp="1"/>
          </p:cNvSpPr>
          <p:nvPr>
            <p:ph type="body" sz="quarter" idx="26" hasCustomPrompt="1"/>
          </p:nvPr>
        </p:nvSpPr>
        <p:spPr>
          <a:xfrm>
            <a:off x="5116195" y="4112387"/>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3" name="_Content_Quad_BottomRight_With_Title"/>
          <p:cNvSpPr>
            <a:spLocks noGrp="1"/>
          </p:cNvSpPr>
          <p:nvPr>
            <p:ph idx="32" hasCustomPrompt="1"/>
          </p:nvPr>
        </p:nvSpPr>
        <p:spPr>
          <a:xfrm>
            <a:off x="5116195"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6" name="TextBox 2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972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p/Bottom Left-Right Tiles_Alt 2">
    <p:spTree>
      <p:nvGrpSpPr>
        <p:cNvPr id="1" name=""/>
        <p:cNvGrpSpPr/>
        <p:nvPr/>
      </p:nvGrpSpPr>
      <p:grpSpPr>
        <a:xfrm>
          <a:off x="0" y="0"/>
          <a:ext cx="0" cy="0"/>
          <a:chOff x="0" y="0"/>
          <a:chExt cx="0" cy="0"/>
        </a:xfrm>
      </p:grpSpPr>
      <p:sp>
        <p:nvSpPr>
          <p:cNvPr id="5"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4819" y="2263621"/>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4819" y="188186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_Title_Quad_BottomLeft"/>
          <p:cNvSpPr>
            <a:spLocks noGrp="1"/>
          </p:cNvSpPr>
          <p:nvPr>
            <p:ph type="body" sz="quarter" idx="22" hasCustomPrompt="1"/>
          </p:nvPr>
        </p:nvSpPr>
        <p:spPr>
          <a:xfrm>
            <a:off x="455300" y="414528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3" name="_Content_Quad_BottomLeft_With_Title"/>
          <p:cNvSpPr>
            <a:spLocks noGrp="1"/>
          </p:cNvSpPr>
          <p:nvPr>
            <p:ph idx="23" hasCustomPrompt="1"/>
          </p:nvPr>
        </p:nvSpPr>
        <p:spPr>
          <a:xfrm>
            <a:off x="455300" y="4507992"/>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BottomRight"/>
          <p:cNvSpPr>
            <a:spLocks noGrp="1"/>
          </p:cNvSpPr>
          <p:nvPr>
            <p:ph type="body" sz="quarter" idx="26" hasCustomPrompt="1"/>
          </p:nvPr>
        </p:nvSpPr>
        <p:spPr>
          <a:xfrm>
            <a:off x="5120163"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8" name="_Content_Quad_BottomRight_With_Title"/>
          <p:cNvSpPr>
            <a:spLocks noGrp="1"/>
          </p:cNvSpPr>
          <p:nvPr>
            <p:ph idx="32" hasCustomPrompt="1"/>
          </p:nvPr>
        </p:nvSpPr>
        <p:spPr>
          <a:xfrm>
            <a:off x="5120163" y="4507992"/>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9"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122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Left-Right/Bottom Til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7200" y="4387769"/>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767945"/>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Content_Quad_TopLeft_With_Title"/>
          <p:cNvSpPr>
            <a:spLocks noGrp="1"/>
          </p:cNvSpPr>
          <p:nvPr>
            <p:ph idx="1" hasCustomPrompt="1"/>
          </p:nvPr>
        </p:nvSpPr>
        <p:spPr>
          <a:xfrm>
            <a:off x="455289"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Title_Quad_TopLeft"/>
          <p:cNvSpPr>
            <a:spLocks noGrp="1"/>
          </p:cNvSpPr>
          <p:nvPr>
            <p:ph type="body" sz="quarter" idx="21" hasCustomPrompt="1"/>
          </p:nvPr>
        </p:nvSpPr>
        <p:spPr>
          <a:xfrm>
            <a:off x="455290" y="190234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1"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67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p Left-Right/Bottom Tiles_Alt 1">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4819" y="4113195"/>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4819" y="4492574"/>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7" name="_Content_Quad_TopLeft_With_Title"/>
          <p:cNvSpPr>
            <a:spLocks noGrp="1"/>
          </p:cNvSpPr>
          <p:nvPr>
            <p:ph idx="1" hasCustomPrompt="1"/>
          </p:nvPr>
        </p:nvSpPr>
        <p:spPr>
          <a:xfrm>
            <a:off x="457681"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Title_Quad_TopLeft"/>
          <p:cNvSpPr>
            <a:spLocks noGrp="1"/>
          </p:cNvSpPr>
          <p:nvPr>
            <p:ph type="body" sz="quarter" idx="21" hasCustomPrompt="1"/>
          </p:nvPr>
        </p:nvSpPr>
        <p:spPr>
          <a:xfrm>
            <a:off x="457681"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1" name="_Content_Quad_TopRight_With_Title"/>
          <p:cNvSpPr>
            <a:spLocks noGrp="1"/>
          </p:cNvSpPr>
          <p:nvPr>
            <p:ph idx="24" hasCustomPrompt="1"/>
          </p:nvPr>
        </p:nvSpPr>
        <p:spPr>
          <a:xfrm>
            <a:off x="5120163" y="1674330"/>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Right"/>
          <p:cNvSpPr>
            <a:spLocks noGrp="1"/>
          </p:cNvSpPr>
          <p:nvPr>
            <p:ph type="body" sz="quarter" idx="25" hasCustomPrompt="1"/>
          </p:nvPr>
        </p:nvSpPr>
        <p:spPr>
          <a:xfrm>
            <a:off x="5117782"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10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op Left-Right/Bottom Tiles_Alt 2">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7200" y="4145280"/>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507992"/>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_Content_Quad_TopLeft_With_Title"/>
          <p:cNvSpPr>
            <a:spLocks noGrp="1"/>
          </p:cNvSpPr>
          <p:nvPr>
            <p:ph idx="1" hasCustomPrompt="1"/>
          </p:nvPr>
        </p:nvSpPr>
        <p:spPr>
          <a:xfrm>
            <a:off x="455300" y="226362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Left"/>
          <p:cNvSpPr>
            <a:spLocks noGrp="1"/>
          </p:cNvSpPr>
          <p:nvPr>
            <p:ph type="body" sz="quarter" idx="21" hasCustomPrompt="1"/>
          </p:nvPr>
        </p:nvSpPr>
        <p:spPr>
          <a:xfrm>
            <a:off x="457681" y="188186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6" name="_Content_Quad_TopRight_With_Title"/>
          <p:cNvSpPr>
            <a:spLocks noGrp="1"/>
          </p:cNvSpPr>
          <p:nvPr>
            <p:ph idx="24" hasCustomPrompt="1"/>
          </p:nvPr>
        </p:nvSpPr>
        <p:spPr>
          <a:xfrm>
            <a:off x="5117782" y="226362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_Title_Quad_TopRight"/>
          <p:cNvSpPr>
            <a:spLocks noGrp="1"/>
          </p:cNvSpPr>
          <p:nvPr>
            <p:ph type="body" sz="quarter" idx="25" hasCustomPrompt="1"/>
          </p:nvPr>
        </p:nvSpPr>
        <p:spPr>
          <a:xfrm>
            <a:off x="5117782" y="188186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9"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255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ft/Center/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2284100"/>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902340"/>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1"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6160"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2286481"/>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2286481"/>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8" name="TextBox 2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4"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53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ft/Center/Right Tiles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1664805"/>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294951"/>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2" y="129495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7007" y="1297332"/>
            <a:ext cx="2924386"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1676711"/>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1676711"/>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7" name="TextBox 26"/>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4"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95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Center/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2284100"/>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902340"/>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2"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7007" y="1904721"/>
            <a:ext cx="2924386"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2286481"/>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2286481"/>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51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lysheet">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_Section_Tab_Title"/>
          <p:cNvSpPr>
            <a:spLocks noGrp="1"/>
          </p:cNvSpPr>
          <p:nvPr>
            <p:ph type="body" idx="1" hasCustomPrompt="1"/>
            <p:custDataLst>
              <p:tags r:id="rId2"/>
            </p:custDataLst>
          </p:nvPr>
        </p:nvSpPr>
        <p:spPr>
          <a:xfrm>
            <a:off x="457200" y="3200400"/>
            <a:ext cx="9144000" cy="1371600"/>
          </a:xfrm>
        </p:spPr>
        <p:txBody>
          <a:bodyPr vert="horz" lIns="0" tIns="50941" rIns="101882" bIns="50941" rtlCol="0" anchor="ctr">
            <a:noAutofit/>
          </a:bodyPr>
          <a:lstStyle>
            <a:lvl1pPr marL="514350" indent="-514350">
              <a:lnSpc>
                <a:spcPct val="200000"/>
              </a:lnSpc>
              <a:buFont typeface="+mj-lt"/>
              <a:buAutoNum type="romanUcPeriod"/>
              <a:defRPr lang="en-US" sz="2400" b="1" baseline="0" dirty="0" smtClean="0">
                <a:solidFill>
                  <a:srgbClr val="00539B"/>
                </a:solidFill>
                <a:latin typeface="Arial" panose="020B0604020202020204" pitchFamily="34" charset="0"/>
                <a:ea typeface="+mj-ea"/>
                <a:cs typeface="Arial" panose="020B0604020202020204" pitchFamily="34" charset="0"/>
              </a:defRPr>
            </a:lvl1pPr>
            <a:lvl2pPr marL="966612" indent="-457200">
              <a:lnSpc>
                <a:spcPct val="200000"/>
              </a:lnSpc>
              <a:buClr>
                <a:srgbClr val="00539B"/>
              </a:buClr>
              <a:buFont typeface="+mj-lt"/>
              <a:buAutoNum type="alphaUcPeriod"/>
              <a:defRPr sz="2400">
                <a:solidFill>
                  <a:srgbClr val="00539B"/>
                </a:solidFill>
              </a:defRPr>
            </a:lvl2pPr>
          </a:lstStyle>
          <a:p>
            <a:pPr lvl="0">
              <a:spcBef>
                <a:spcPct val="0"/>
              </a:spcBef>
            </a:pPr>
            <a:r>
              <a:rPr lang="en-US" dirty="0"/>
              <a:t>[Flysheet Title, Arial, Bold, 24 Point Font]</a:t>
            </a:r>
          </a:p>
          <a:p>
            <a:pPr lvl="1">
              <a:spcBef>
                <a:spcPct val="0"/>
              </a:spcBef>
            </a:pPr>
            <a:r>
              <a:rPr lang="en-US" dirty="0"/>
              <a:t>[Subtopic, Arial, 20 Point Font]</a:t>
            </a:r>
          </a:p>
        </p:txBody>
      </p:sp>
      <p:sp>
        <p:nvSpPr>
          <p:cNvPr id="11" name="Slide Number Placeholder 10"/>
          <p:cNvSpPr>
            <a:spLocks noGrp="1"/>
          </p:cNvSpPr>
          <p:nvPr>
            <p:ph type="sldNum" sz="quarter" idx="32"/>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2" name="Straight Connector 11"/>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3"/>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8" name="Picture 2" descr="Image result for newton federal bank"/>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44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adran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2284100"/>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382365"/>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90234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379984"/>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9"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149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adrant Tiles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1674330"/>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115576"/>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115576"/>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829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adran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2252350"/>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90234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498468"/>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225473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498468"/>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9" name="_Slide_Message"/>
          <p:cNvSpPr>
            <a:spLocks noGrp="1"/>
          </p:cNvSpPr>
          <p:nvPr>
            <p:ph type="body" sz="quarter" idx="18" hasCustomPrompt="1"/>
          </p:nvPr>
        </p:nvSpPr>
        <p:spPr>
          <a:xfrm>
            <a:off x="454819"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35" name="TextBox 3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2"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394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egal Notic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sp>
        <p:nvSpPr>
          <p:cNvPr id="2" name="TextBox 1"/>
          <p:cNvSpPr txBox="1"/>
          <p:nvPr/>
        </p:nvSpPr>
        <p:spPr>
          <a:xfrm>
            <a:off x="502920" y="1036320"/>
            <a:ext cx="9052560" cy="5181600"/>
          </a:xfrm>
          <a:prstGeom prst="rect">
            <a:avLst/>
          </a:prstGeom>
        </p:spPr>
        <p:txBody>
          <a:bodyPr vert="horz" lIns="0" tIns="0" rIns="0" bIns="0" rtlCol="0">
            <a:no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(the “Presentation”) was prepared solely for discussion purposes with the party or parties (“the Company”) to whom Performance Trust Capital Partners (“PTCP”) has provided it and is not to be reprinted or redistributed without the permission of PTCP.</a:t>
            </a: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   </a:t>
            </a: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In preparing this Presentation, we have relied upon information provided by the Company and/or other publicly available information.  We have (i) not independently verified any of such information, and (ii) assumed such information is complete and accurate in all material respects.  </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may contain statements that are forward-looking statements.  Such forward-looking statements are based upon information provided by the Company and/or publicly available information.  Actual results may differ from those set forth in the forward-looking statements and are subject to significant risks and uncertainties.  These risks and uncertainties could cause the results to differ materially from those set forth in the forward-looking statements. </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Please note that this Presentation is also based on economic, market and other conditions as in effect on, and the information regarding the business and operations of companies in the Presentation as represented to PTCP by the Company and/or public information as of the date hereof, and does not purport to take into consideration any information or events arising subsequent to such date.  It should be understood that subsequent developments may affect this Presentation and that we do not have any obligation to update, revise, or reaffirm this Presentation.  PTCP makes no representation or warranty that there has been no material change in the information provided or reviewed by us in connection herewith.</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The information contained herein is confidential and has been prepared exclusively for the benefit and use of the Company, and may not be used for any other purpose or be discussed, reproduced, disseminated, quoted or referred to at anytime, in any manner or for any purpose without PTCP’s express prior written consent.  This Presentation is not for the benefit of, and does not convey any rights or remedies to, any holder of securities of the Company or any other person.</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should not be construed as providing an opinion to the Company and does not constitute a recommendation by PTCP to the Company, or security holders of the Company, on the business, the corporate strategy, the valuation, the regulatory environment nor the competitive environment in which the Company or its affiliates operates.  Any information included herein concerning valuation of the Company is hypothetical and is based on certain assumptions discussed with management.  These assumptions may not be valid, and may also change over time. This presentation should not be construed as a fairness opinion.  A fairness opinion would contain additional financial information, models and methodologies.  In addition, a fairness opinion is based on the specific terms of a proposed transaction, including many “non-financial” terms and conditions that actually do provide or limit value to the shareholders of the Company.  The information contained herein should not be relied upon to determine if any given transaction would be “fair” to the Company.</a:t>
            </a:r>
          </a:p>
        </p:txBody>
      </p:sp>
      <p:sp>
        <p:nvSpPr>
          <p:cNvPr id="9" name="TextBox 8" hidden="1"/>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103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tentionally Left Blank">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975735" y="3785235"/>
            <a:ext cx="2106930" cy="201930"/>
          </a:xfrm>
          <a:prstGeom prst="rect">
            <a:avLst/>
          </a:prstGeom>
        </p:spPr>
        <p:txBody>
          <a:bodyPr vert="horz" lIns="0" tIns="0" rIns="0" bIns="0" rtlCol="0">
            <a:no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page intentionally left blank]</a:t>
            </a:r>
          </a:p>
        </p:txBody>
      </p:sp>
    </p:spTree>
    <p:extLst>
      <p:ext uri="{BB962C8B-B14F-4D97-AF65-F5344CB8AC3E}">
        <p14:creationId xmlns:p14="http://schemas.microsoft.com/office/powerpoint/2010/main" val="2039397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095418"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sp>
        <p:nvSpPr>
          <p:cNvPr id="2" name="TextBox 1"/>
          <p:cNvSpPr txBox="1"/>
          <p:nvPr/>
        </p:nvSpPr>
        <p:spPr>
          <a:xfrm>
            <a:off x="502920" y="604520"/>
            <a:ext cx="9052560" cy="6304280"/>
          </a:xfrm>
          <a:prstGeom prst="rect">
            <a:avLst/>
          </a:prstGeom>
        </p:spPr>
        <p:txBody>
          <a:bodyPr vert="horz" lIns="0" tIns="0" rIns="0" bIns="0" rtlCol="0">
            <a:norm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spcAft>
                <a:spcPts val="0"/>
              </a:spcAft>
            </a:pPr>
            <a:r>
              <a:rPr lang="en-US" sz="1100" b="1" dirty="0">
                <a:solidFill>
                  <a:schemeClr val="tx1"/>
                </a:solidFill>
                <a:latin typeface="Arial" panose="020B0604020202020204" pitchFamily="34" charset="0"/>
                <a:cs typeface="Arial" panose="020B0604020202020204" pitchFamily="34" charset="0"/>
              </a:rPr>
              <a:t>PERFORMANCE TRUST CAPITAL</a:t>
            </a:r>
            <a:r>
              <a:rPr lang="en-US" sz="1100" b="1" baseline="0" dirty="0">
                <a:solidFill>
                  <a:schemeClr val="tx1"/>
                </a:solidFill>
                <a:latin typeface="Arial" panose="020B0604020202020204" pitchFamily="34" charset="0"/>
                <a:cs typeface="Arial" panose="020B0604020202020204" pitchFamily="34" charset="0"/>
              </a:rPr>
              <a:t> PARTNERS, LLC</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500 W. Madison Street</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Suite 450</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Chicago, IL 60661</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(312) 521-1000</a:t>
            </a:r>
          </a:p>
          <a:p>
            <a:pPr lvl="0">
              <a:spcAft>
                <a:spcPts val="0"/>
              </a:spcAft>
            </a:pPr>
            <a:r>
              <a:rPr lang="en-US" sz="1100" u="sng" baseline="0" dirty="0">
                <a:solidFill>
                  <a:schemeClr val="tx1"/>
                </a:solidFill>
                <a:latin typeface="Arial" panose="020B0604020202020204" pitchFamily="34" charset="0"/>
                <a:cs typeface="Arial" panose="020B0604020202020204" pitchFamily="34" charset="0"/>
                <a:hlinkClick r:id="rId4"/>
              </a:rPr>
              <a:t>www.performancetrust.com</a:t>
            </a:r>
            <a:r>
              <a:rPr lang="en-US" sz="1100" u="sng" baseline="0" dirty="0">
                <a:solidFill>
                  <a:schemeClr val="tx1"/>
                </a:solidFill>
                <a:latin typeface="Arial" panose="020B0604020202020204" pitchFamily="34" charset="0"/>
                <a:cs typeface="Arial" panose="020B0604020202020204" pitchFamily="34" charset="0"/>
              </a:rPr>
              <a:t> </a:t>
            </a:r>
            <a:endParaRPr lang="en-US" sz="1100" u="sng" dirty="0">
              <a:solidFill>
                <a:schemeClr val="tx1"/>
              </a:solidFill>
              <a:latin typeface="Arial" panose="020B0604020202020204" pitchFamily="34" charset="0"/>
              <a:cs typeface="Arial" panose="020B0604020202020204" pitchFamily="34" charset="0"/>
            </a:endParaRPr>
          </a:p>
        </p:txBody>
      </p:sp>
      <p:sp>
        <p:nvSpPr>
          <p:cNvPr id="9" name="TextBox 8"/>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7040023"/>
            <a:ext cx="1371600" cy="480808"/>
          </a:xfrm>
          <a:prstGeom prst="rect">
            <a:avLst/>
          </a:prstGeom>
        </p:spPr>
      </p:pic>
    </p:spTree>
    <p:extLst>
      <p:ext uri="{BB962C8B-B14F-4D97-AF65-F5344CB8AC3E}">
        <p14:creationId xmlns:p14="http://schemas.microsoft.com/office/powerpoint/2010/main" val="1406036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57E809-D836-4B9A-B1A3-AA7B503E17F9}" type="slidenum">
              <a:rPr lang="en-US" smtClean="0"/>
              <a:t>‹#›</a:t>
            </a:fld>
            <a:endParaRPr lang="en-US" dirty="0"/>
          </a:p>
        </p:txBody>
      </p:sp>
    </p:spTree>
    <p:extLst>
      <p:ext uri="{BB962C8B-B14F-4D97-AF65-F5344CB8AC3E}">
        <p14:creationId xmlns:p14="http://schemas.microsoft.com/office/powerpoint/2010/main" val="361008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Canvas">
    <p:spTree>
      <p:nvGrpSpPr>
        <p:cNvPr id="1" name=""/>
        <p:cNvGrpSpPr/>
        <p:nvPr/>
      </p:nvGrpSpPr>
      <p:grpSpPr>
        <a:xfrm>
          <a:off x="0" y="0"/>
          <a:ext cx="0" cy="0"/>
          <a:chOff x="0" y="0"/>
          <a:chExt cx="0" cy="0"/>
        </a:xfrm>
      </p:grpSpPr>
      <p:sp>
        <p:nvSpPr>
          <p:cNvPr id="3"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18" name="_Slide_Message"/>
          <p:cNvSpPr>
            <a:spLocks noGrp="1"/>
          </p:cNvSpPr>
          <p:nvPr>
            <p:ph type="body" sz="quarter" idx="18" hasCustomPrompt="1"/>
          </p:nvPr>
        </p:nvSpPr>
        <p:spPr>
          <a:xfrm>
            <a:off x="457200" y="1297438"/>
            <a:ext cx="9144000" cy="5486400"/>
          </a:xfrm>
        </p:spPr>
        <p:txBody>
          <a:bodyPr vert="horz" lIns="101882" tIns="50941" rIns="101882" bIns="50941" rtlCol="0">
            <a:noAutofit/>
          </a:bodyPr>
          <a:lstStyle>
            <a:lvl1pPr marL="382059" indent="-382059">
              <a:buFont typeface="Arial" panose="020B0604020202020204" pitchFamily="34" charset="0"/>
              <a:buChar cha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24"/>
          </p:nvPr>
        </p:nvSpPr>
        <p:spPr>
          <a:xfrm>
            <a:off x="9097010"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5" name="Text Placeholder 6"/>
          <p:cNvSpPr>
            <a:spLocks noGrp="1"/>
          </p:cNvSpPr>
          <p:nvPr>
            <p:ph type="body" sz="quarter" idx="30" hasCustomPrompt="1"/>
            <p:custDataLst>
              <p:tags r:id="rId3"/>
            </p:custDataLst>
          </p:nvPr>
        </p:nvSpPr>
        <p:spPr>
          <a:xfrm>
            <a:off x="2505074" y="6995160"/>
            <a:ext cx="5898263"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5" name="TextBox 1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4" name="TextBox 3" hidden="1"/>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a:t>
            </a:r>
          </a:p>
        </p:txBody>
      </p:sp>
      <p:pic>
        <p:nvPicPr>
          <p:cNvPr id="13" name="Picture 12"/>
          <p:cNvPicPr>
            <a:picLocks noChangeAspect="1"/>
          </p:cNvPicPr>
          <p:nvPr userDrawn="1"/>
        </p:nvPicPr>
        <p:blipFill>
          <a:blip r:embed="rId7"/>
          <a:stretch>
            <a:fillRect/>
          </a:stretch>
        </p:blipFill>
        <p:spPr>
          <a:xfrm>
            <a:off x="457200" y="6958595"/>
            <a:ext cx="993649" cy="697038"/>
          </a:xfrm>
          <a:prstGeom prst="rect">
            <a:avLst/>
          </a:prstGeom>
        </p:spPr>
      </p:pic>
    </p:spTree>
    <p:extLst>
      <p:ext uri="{BB962C8B-B14F-4D97-AF65-F5344CB8AC3E}">
        <p14:creationId xmlns:p14="http://schemas.microsoft.com/office/powerpoint/2010/main" val="239219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Canvas_Alt 1">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18" name="_Slide_Message"/>
          <p:cNvSpPr>
            <a:spLocks noGrp="1"/>
          </p:cNvSpPr>
          <p:nvPr>
            <p:ph type="body" sz="quarter" idx="18" hasCustomPrompt="1"/>
          </p:nvPr>
        </p:nvSpPr>
        <p:spPr>
          <a:xfrm>
            <a:off x="457200" y="1295019"/>
            <a:ext cx="9144000" cy="49377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5"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9" name="TextBox 1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5" name="Text Placeholder 4"/>
          <p:cNvSpPr>
            <a:spLocks noGrp="1"/>
          </p:cNvSpPr>
          <p:nvPr>
            <p:ph type="body" sz="quarter" idx="31" hasCustomPrompt="1"/>
          </p:nvPr>
        </p:nvSpPr>
        <p:spPr>
          <a:xfrm>
            <a:off x="457200" y="6362700"/>
            <a:ext cx="9144000" cy="411480"/>
          </a:xfrm>
          <a:solidFill>
            <a:srgbClr val="00539B"/>
          </a:solidFill>
        </p:spPr>
        <p:txBody>
          <a:bodyPr wrap="square" lIns="101882" tIns="50941" rIns="101882" bIns="50941" rtlCol="0" anchor="ctr">
            <a:noAutofit/>
          </a:bodyPr>
          <a:lstStyle>
            <a:lvl1pPr marL="0" indent="0" algn="ctr">
              <a:buNone/>
              <a:defRPr lang="en-US" sz="1800" b="1" smtClean="0">
                <a:solidFill>
                  <a:schemeClr val="bg1"/>
                </a:solidFill>
              </a:defRPr>
            </a:lvl1pPr>
            <a:lvl2pPr>
              <a:defRPr lang="en-US" smtClean="0">
                <a:latin typeface="+mn-lt"/>
                <a:cs typeface="+mn-cs"/>
              </a:defRPr>
            </a:lvl2pPr>
            <a:lvl3pPr>
              <a:defRPr lang="en-US" smtClean="0">
                <a:latin typeface="+mn-lt"/>
                <a:cs typeface="+mn-cs"/>
              </a:defRPr>
            </a:lvl3pPr>
            <a:lvl4pPr>
              <a:defRPr lang="en-US" smtClean="0">
                <a:latin typeface="+mn-lt"/>
                <a:cs typeface="+mn-cs"/>
              </a:defRPr>
            </a:lvl4pPr>
            <a:lvl5pPr>
              <a:defRPr lang="en-US">
                <a:latin typeface="+mn-lt"/>
                <a:cs typeface="+mn-cs"/>
              </a:defRPr>
            </a:lvl5pPr>
          </a:lstStyle>
          <a:p>
            <a:pPr marL="0" lvl="0"/>
            <a:r>
              <a:rPr lang="en-US" dirty="0"/>
              <a:t>Slide Message</a:t>
            </a:r>
          </a:p>
        </p:txBody>
      </p:sp>
      <p:pic>
        <p:nvPicPr>
          <p:cNvPr id="15"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53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ngle Tile">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2282527"/>
            <a:ext cx="914400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Single"/>
          <p:cNvSpPr>
            <a:spLocks noGrp="1"/>
          </p:cNvSpPr>
          <p:nvPr>
            <p:ph type="body" sz="quarter" idx="21" hasCustomPrompt="1"/>
          </p:nvPr>
        </p:nvSpPr>
        <p:spPr>
          <a:xfrm>
            <a:off x="457200" y="1888054"/>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6" name="TextBox 15"/>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5" name="TextBox 1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97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ngle Tile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1793241"/>
            <a:ext cx="9144000" cy="50292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_Title_Single"/>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5" name="TextBox 1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33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Tile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2286000"/>
            <a:ext cx="9144000" cy="40233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Single"/>
          <p:cNvSpPr>
            <a:spLocks noGrp="1"/>
          </p:cNvSpPr>
          <p:nvPr>
            <p:ph type="body" sz="quarter" idx="21" hasCustomPrompt="1"/>
          </p:nvPr>
        </p:nvSpPr>
        <p:spPr>
          <a:xfrm>
            <a:off x="457200" y="1900428"/>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TextBox 23"/>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3" name="Text Placeholder 4"/>
          <p:cNvSpPr>
            <a:spLocks noGrp="1"/>
          </p:cNvSpPr>
          <p:nvPr>
            <p:ph type="body" sz="quarter" idx="31" hasCustomPrompt="1"/>
          </p:nvPr>
        </p:nvSpPr>
        <p:spPr>
          <a:xfrm>
            <a:off x="457200" y="636270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05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eft/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200" y="2286483"/>
            <a:ext cx="448056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72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6483"/>
            <a:ext cx="448056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7" name="TextBox 26"/>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2"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2990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1066"/>
            <a:ext cx="9144000" cy="518160"/>
          </a:xfrm>
          <a:prstGeom prst="rect">
            <a:avLst/>
          </a:prstGeom>
        </p:spPr>
        <p:txBody>
          <a:bodyPr vert="horz" lIns="101882" tIns="50941" rIns="101882" bIns="5094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13563"/>
            <a:ext cx="914400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681" y="6995160"/>
            <a:ext cx="1005840" cy="601066"/>
          </a:xfrm>
          <a:prstGeom prst="rect">
            <a:avLst/>
          </a:prstGeom>
        </p:spPr>
        <p:txBody>
          <a:bodyPr vert="horz" lIns="0" tIns="0" rIns="0" bIns="0" rtlCol="0" anchor="t"/>
          <a:lstStyle>
            <a:lvl1pPr algn="l">
              <a:defRPr sz="1300">
                <a:solidFill>
                  <a:schemeClr val="tx1"/>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1911096" y="6995160"/>
            <a:ext cx="7075742" cy="601066"/>
          </a:xfrm>
          <a:prstGeom prst="rect">
            <a:avLst/>
          </a:prstGeom>
        </p:spPr>
        <p:txBody>
          <a:bodyPr vert="horz" lIns="0" tIns="0" rIns="0" bIns="0" rtlCol="0" anchor="t"/>
          <a:lstStyle>
            <a:lvl1pPr algn="l">
              <a:defRPr sz="800">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9097799" y="6995160"/>
            <a:ext cx="502920" cy="601066"/>
          </a:xfrm>
          <a:prstGeom prst="rect">
            <a:avLst/>
          </a:prstGeom>
        </p:spPr>
        <p:txBody>
          <a:bodyPr vert="horz" lIns="0" tIns="0" rIns="0" bIns="0" rtlCol="0" anchor="t"/>
          <a:lstStyle>
            <a:lvl1pPr algn="r">
              <a:defRPr sz="1300" b="0">
                <a:solidFill>
                  <a:schemeClr val="tx1"/>
                </a:solidFill>
                <a:latin typeface="Arial" panose="020B0604020202020204" pitchFamily="34" charset="0"/>
                <a:cs typeface="Arial" panose="020B0604020202020204" pitchFamily="34" charset="0"/>
              </a:defRPr>
            </a:lvl1pPr>
          </a:lstStyle>
          <a:p>
            <a:fld id="{2D57E809-D836-4B9A-B1A3-AA7B503E17F9}" type="slidenum">
              <a:rPr lang="en-US" smtClean="0"/>
              <a:t>‹#›</a:t>
            </a:fld>
            <a:endParaRPr lang="en-US" dirty="0"/>
          </a:p>
        </p:txBody>
      </p:sp>
    </p:spTree>
    <p:extLst>
      <p:ext uri="{BB962C8B-B14F-4D97-AF65-F5344CB8AC3E}">
        <p14:creationId xmlns:p14="http://schemas.microsoft.com/office/powerpoint/2010/main" val="7613420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68" r:id="rId36"/>
  </p:sldLayoutIdLst>
  <p:hf sldNum="0" hdr="0" ftr="0" dt="0"/>
  <p:txStyles>
    <p:titleStyle>
      <a:lvl1pPr algn="l" defTabSz="1018824" rtl="0" eaLnBrk="1" latinLnBrk="0" hangingPunct="1">
        <a:spcBef>
          <a:spcPct val="0"/>
        </a:spcBef>
        <a:buNone/>
        <a:defRPr sz="2400" b="1" kern="1200">
          <a:solidFill>
            <a:srgbClr val="00539B"/>
          </a:solidFill>
          <a:latin typeface="Arial" panose="020B0604020202020204" pitchFamily="34" charset="0"/>
          <a:ea typeface="+mj-ea"/>
          <a:cs typeface="Arial" panose="020B0604020202020204" pitchFamily="34" charset="0"/>
        </a:defRPr>
      </a:lvl1pPr>
    </p:titleStyle>
    <p:bodyStyle>
      <a:lvl1pPr marL="382059" indent="-382059" algn="l" defTabSz="1018824" rtl="0" eaLnBrk="1" latinLnBrk="0" hangingPunct="1">
        <a:spcBef>
          <a:spcPct val="20000"/>
        </a:spcBef>
        <a:buClr>
          <a:srgbClr val="00539B"/>
        </a:buClr>
        <a:buFont typeface="Arial Narrow" panose="020B060602020203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27795" indent="-318383"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73531" indent="-254706" algn="l" defTabSz="1018824"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82943" indent="-254706"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292355" indent="-254706"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5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3.xml"/><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7.jpeg"/><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5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4"/>
          <a:stretch>
            <a:fillRect/>
          </a:stretch>
        </p:blipFill>
        <p:spPr>
          <a:xfrm>
            <a:off x="3209290" y="1536809"/>
            <a:ext cx="3891901" cy="3700677"/>
          </a:xfrm>
          <a:prstGeom prst="rect">
            <a:avLst/>
          </a:prstGeom>
        </p:spPr>
      </p:pic>
      <p:sp>
        <p:nvSpPr>
          <p:cNvPr id="4" name="Rectangle 3">
            <a:extLst>
              <a:ext uri="{FF2B5EF4-FFF2-40B4-BE49-F238E27FC236}">
                <a16:creationId xmlns:a16="http://schemas.microsoft.com/office/drawing/2014/main" id="{1123582A-0E99-0EAC-8E2F-6078EEBFC681}"/>
              </a:ext>
            </a:extLst>
          </p:cNvPr>
          <p:cNvSpPr/>
          <p:nvPr/>
        </p:nvSpPr>
        <p:spPr>
          <a:xfrm>
            <a:off x="272375" y="6926094"/>
            <a:ext cx="1478604" cy="846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0D162E23-D5E8-A3C9-64E7-8B9E9C927071}"/>
              </a:ext>
            </a:extLst>
          </p:cNvPr>
          <p:cNvGrpSpPr/>
          <p:nvPr/>
        </p:nvGrpSpPr>
        <p:grpSpPr>
          <a:xfrm>
            <a:off x="3740150" y="5503030"/>
            <a:ext cx="2681591" cy="816807"/>
            <a:chOff x="3209290" y="5678657"/>
            <a:chExt cx="3891901" cy="1234876"/>
          </a:xfrm>
          <a:solidFill>
            <a:schemeClr val="bg1"/>
          </a:solidFill>
        </p:grpSpPr>
        <p:pic>
          <p:nvPicPr>
            <p:cNvPr id="3" name="Picture 2" descr="Logo&#10;&#10;Description automatically generated">
              <a:extLst>
                <a:ext uri="{FF2B5EF4-FFF2-40B4-BE49-F238E27FC236}">
                  <a16:creationId xmlns:a16="http://schemas.microsoft.com/office/drawing/2014/main" id="{251AFB8B-0D75-87C6-9809-C563615E5EEF}"/>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5" name="Picture 4" descr="Logo, company name&#10;&#10;Description automatically generated">
              <a:extLst>
                <a:ext uri="{FF2B5EF4-FFF2-40B4-BE49-F238E27FC236}">
                  <a16:creationId xmlns:a16="http://schemas.microsoft.com/office/drawing/2014/main" id="{41BA2161-89B3-6280-94A5-57E05490D553}"/>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6" name="Picture 5" descr="Icon&#10;&#10;Description automatically generated with medium confidence">
              <a:extLst>
                <a:ext uri="{FF2B5EF4-FFF2-40B4-BE49-F238E27FC236}">
                  <a16:creationId xmlns:a16="http://schemas.microsoft.com/office/drawing/2014/main" id="{3773289B-E521-FE1E-ADAE-86C1490F2CB4}"/>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spTree>
    <p:custDataLst>
      <p:tags r:id="rId1"/>
    </p:custDataLst>
    <p:extLst>
      <p:ext uri="{BB962C8B-B14F-4D97-AF65-F5344CB8AC3E}">
        <p14:creationId xmlns:p14="http://schemas.microsoft.com/office/powerpoint/2010/main" val="201398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COMPANY HIGHLIGHTS</a:t>
            </a:r>
          </a:p>
        </p:txBody>
      </p:sp>
      <p:graphicFrame>
        <p:nvGraphicFramePr>
          <p:cNvPr id="4" name="Table 3">
            <a:extLst>
              <a:ext uri="{FF2B5EF4-FFF2-40B4-BE49-F238E27FC236}">
                <a16:creationId xmlns:a16="http://schemas.microsoft.com/office/drawing/2014/main" id="{CF0F18C2-DEFE-C656-7FEA-E803FEA4C0A1}"/>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3" name="Rectangle 2">
            <a:extLst>
              <a:ext uri="{FF2B5EF4-FFF2-40B4-BE49-F238E27FC236}">
                <a16:creationId xmlns:a16="http://schemas.microsoft.com/office/drawing/2014/main" id="{F2477653-1833-C885-9B0C-E0D8EB640CC3}"/>
              </a:ext>
            </a:extLst>
          </p:cNvPr>
          <p:cNvSpPr/>
          <p:nvPr/>
        </p:nvSpPr>
        <p:spPr>
          <a:xfrm>
            <a:off x="1992086" y="1465634"/>
            <a:ext cx="1527175" cy="5357952"/>
          </a:xfrm>
          <a:prstGeom prst="rect">
            <a:avLst/>
          </a:prstGeom>
          <a:solidFill>
            <a:srgbClr val="3D85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7" name="Rectangle 6">
            <a:extLst>
              <a:ext uri="{FF2B5EF4-FFF2-40B4-BE49-F238E27FC236}">
                <a16:creationId xmlns:a16="http://schemas.microsoft.com/office/drawing/2014/main" id="{C10C29A0-2581-90BA-4B8A-4BB374F57347}"/>
              </a:ext>
            </a:extLst>
          </p:cNvPr>
          <p:cNvSpPr/>
          <p:nvPr/>
        </p:nvSpPr>
        <p:spPr>
          <a:xfrm>
            <a:off x="464911" y="1465634"/>
            <a:ext cx="1527175" cy="5357952"/>
          </a:xfrm>
          <a:prstGeom prst="rect">
            <a:avLst/>
          </a:prstGeom>
          <a:solidFill>
            <a:srgbClr val="1C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aphicFrame>
        <p:nvGraphicFramePr>
          <p:cNvPr id="11" name="Chart 10">
            <a:extLst>
              <a:ext uri="{FF2B5EF4-FFF2-40B4-BE49-F238E27FC236}">
                <a16:creationId xmlns:a16="http://schemas.microsoft.com/office/drawing/2014/main" id="{3F4649A9-A83A-8CFA-7AFB-64676A94BC0C}"/>
              </a:ext>
            </a:extLst>
          </p:cNvPr>
          <p:cNvGraphicFramePr>
            <a:graphicFrameLocks/>
          </p:cNvGraphicFramePr>
          <p:nvPr>
            <p:extLst>
              <p:ext uri="{D42A27DB-BD31-4B8C-83A1-F6EECF244321}">
                <p14:modId xmlns:p14="http://schemas.microsoft.com/office/powerpoint/2010/main" val="2306362900"/>
              </p:ext>
            </p:extLst>
          </p:nvPr>
        </p:nvGraphicFramePr>
        <p:xfrm>
          <a:off x="3538310" y="1722063"/>
          <a:ext cx="5984915" cy="4859711"/>
        </p:xfrm>
        <a:graphic>
          <a:graphicData uri="http://schemas.openxmlformats.org/drawingml/2006/chart">
            <c:chart xmlns:c="http://schemas.openxmlformats.org/drawingml/2006/chart" xmlns:r="http://schemas.openxmlformats.org/officeDocument/2006/relationships" r:id="rId6"/>
          </a:graphicData>
        </a:graphic>
      </p:graphicFrame>
      <p:cxnSp>
        <p:nvCxnSpPr>
          <p:cNvPr id="5" name="Straight Connector 4">
            <a:extLst>
              <a:ext uri="{FF2B5EF4-FFF2-40B4-BE49-F238E27FC236}">
                <a16:creationId xmlns:a16="http://schemas.microsoft.com/office/drawing/2014/main" id="{96F25A73-A815-FE14-5B5B-544D27A9C2E0}"/>
              </a:ext>
            </a:extLst>
          </p:cNvPr>
          <p:cNvCxnSpPr/>
          <p:nvPr/>
        </p:nvCxnSpPr>
        <p:spPr>
          <a:xfrm>
            <a:off x="666091" y="34121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8E5FAB-BD19-6119-0B0E-0C8D7AF965BC}"/>
              </a:ext>
            </a:extLst>
          </p:cNvPr>
          <p:cNvCxnSpPr/>
          <p:nvPr/>
        </p:nvCxnSpPr>
        <p:spPr>
          <a:xfrm>
            <a:off x="2187596" y="34121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EF88B7-B1B5-8E22-15F4-C616706FA626}"/>
              </a:ext>
            </a:extLst>
          </p:cNvPr>
          <p:cNvCxnSpPr/>
          <p:nvPr/>
        </p:nvCxnSpPr>
        <p:spPr>
          <a:xfrm>
            <a:off x="666091" y="49742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0535EE-CF58-48AF-C113-306BA1874209}"/>
              </a:ext>
            </a:extLst>
          </p:cNvPr>
          <p:cNvCxnSpPr/>
          <p:nvPr/>
        </p:nvCxnSpPr>
        <p:spPr>
          <a:xfrm>
            <a:off x="2156416" y="49742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8E6684E-CE7B-27AB-17FD-C028B8E17B88}"/>
              </a:ext>
            </a:extLst>
          </p:cNvPr>
          <p:cNvSpPr txBox="1"/>
          <p:nvPr/>
        </p:nvSpPr>
        <p:spPr>
          <a:xfrm>
            <a:off x="576699" y="2416303"/>
            <a:ext cx="1361992" cy="584775"/>
          </a:xfrm>
          <a:prstGeom prst="rect">
            <a:avLst/>
          </a:prstGeom>
          <a:noFill/>
        </p:spPr>
        <p:txBody>
          <a:bodyPr wrap="square" rtlCol="0">
            <a:spAutoFit/>
          </a:bodyPr>
          <a:lstStyle/>
          <a:p>
            <a:pPr algn="ctr"/>
            <a:r>
              <a:rPr lang="en-US" dirty="0">
                <a:solidFill>
                  <a:schemeClr val="bg1"/>
                </a:solidFill>
              </a:rPr>
              <a:t>$925.2 </a:t>
            </a:r>
            <a:r>
              <a:rPr lang="en-US" sz="1400" dirty="0">
                <a:solidFill>
                  <a:schemeClr val="bg1"/>
                </a:solidFill>
              </a:rPr>
              <a:t>million in assets</a:t>
            </a:r>
          </a:p>
        </p:txBody>
      </p:sp>
      <p:sp>
        <p:nvSpPr>
          <p:cNvPr id="20" name="TextBox 19">
            <a:extLst>
              <a:ext uri="{FF2B5EF4-FFF2-40B4-BE49-F238E27FC236}">
                <a16:creationId xmlns:a16="http://schemas.microsoft.com/office/drawing/2014/main" id="{FBF16D90-A5E6-43CD-0610-09F9480C9871}"/>
              </a:ext>
            </a:extLst>
          </p:cNvPr>
          <p:cNvSpPr txBox="1"/>
          <p:nvPr/>
        </p:nvSpPr>
        <p:spPr>
          <a:xfrm>
            <a:off x="547503" y="3900793"/>
            <a:ext cx="1361992" cy="584775"/>
          </a:xfrm>
          <a:prstGeom prst="rect">
            <a:avLst/>
          </a:prstGeom>
          <a:noFill/>
        </p:spPr>
        <p:txBody>
          <a:bodyPr wrap="square" rtlCol="0">
            <a:spAutoFit/>
          </a:bodyPr>
          <a:lstStyle/>
          <a:p>
            <a:pPr algn="ctr"/>
            <a:r>
              <a:rPr lang="en-US" dirty="0">
                <a:solidFill>
                  <a:schemeClr val="bg1"/>
                </a:solidFill>
              </a:rPr>
              <a:t>$729.5</a:t>
            </a:r>
          </a:p>
          <a:p>
            <a:pPr algn="ctr"/>
            <a:r>
              <a:rPr lang="en-US" sz="1400" dirty="0">
                <a:solidFill>
                  <a:schemeClr val="bg1"/>
                </a:solidFill>
              </a:rPr>
              <a:t>million in loans</a:t>
            </a:r>
          </a:p>
        </p:txBody>
      </p:sp>
      <p:sp>
        <p:nvSpPr>
          <p:cNvPr id="21" name="TextBox 20">
            <a:extLst>
              <a:ext uri="{FF2B5EF4-FFF2-40B4-BE49-F238E27FC236}">
                <a16:creationId xmlns:a16="http://schemas.microsoft.com/office/drawing/2014/main" id="{BE661D7E-ECA9-4E9E-BB01-2BA9BAF538E1}"/>
              </a:ext>
            </a:extLst>
          </p:cNvPr>
          <p:cNvSpPr txBox="1"/>
          <p:nvPr/>
        </p:nvSpPr>
        <p:spPr>
          <a:xfrm>
            <a:off x="535174" y="5462893"/>
            <a:ext cx="1456912" cy="584775"/>
          </a:xfrm>
          <a:prstGeom prst="rect">
            <a:avLst/>
          </a:prstGeom>
          <a:noFill/>
        </p:spPr>
        <p:txBody>
          <a:bodyPr wrap="square" rtlCol="0">
            <a:spAutoFit/>
          </a:bodyPr>
          <a:lstStyle/>
          <a:p>
            <a:pPr algn="ctr"/>
            <a:r>
              <a:rPr lang="en-US" dirty="0">
                <a:solidFill>
                  <a:schemeClr val="bg1"/>
                </a:solidFill>
              </a:rPr>
              <a:t>$ 739.4 </a:t>
            </a:r>
            <a:r>
              <a:rPr lang="en-US" sz="1400" dirty="0">
                <a:solidFill>
                  <a:schemeClr val="bg1"/>
                </a:solidFill>
              </a:rPr>
              <a:t>million in deposits</a:t>
            </a:r>
          </a:p>
        </p:txBody>
      </p:sp>
      <p:sp>
        <p:nvSpPr>
          <p:cNvPr id="22" name="TextBox 21">
            <a:extLst>
              <a:ext uri="{FF2B5EF4-FFF2-40B4-BE49-F238E27FC236}">
                <a16:creationId xmlns:a16="http://schemas.microsoft.com/office/drawing/2014/main" id="{D6789A84-D1A4-996E-1116-57F731F622FF}"/>
              </a:ext>
            </a:extLst>
          </p:cNvPr>
          <p:cNvSpPr txBox="1"/>
          <p:nvPr/>
        </p:nvSpPr>
        <p:spPr>
          <a:xfrm>
            <a:off x="2105945" y="2416303"/>
            <a:ext cx="1361992" cy="584775"/>
          </a:xfrm>
          <a:prstGeom prst="rect">
            <a:avLst/>
          </a:prstGeom>
          <a:noFill/>
        </p:spPr>
        <p:txBody>
          <a:bodyPr wrap="square" rtlCol="0">
            <a:spAutoFit/>
          </a:bodyPr>
          <a:lstStyle/>
          <a:p>
            <a:pPr algn="ctr"/>
            <a:r>
              <a:rPr lang="en-US" dirty="0">
                <a:solidFill>
                  <a:schemeClr val="bg1"/>
                </a:solidFill>
              </a:rPr>
              <a:t>6.7%</a:t>
            </a:r>
          </a:p>
          <a:p>
            <a:pPr algn="ctr"/>
            <a:r>
              <a:rPr lang="en-US" sz="1400" dirty="0">
                <a:solidFill>
                  <a:schemeClr val="bg1"/>
                </a:solidFill>
              </a:rPr>
              <a:t>growth in assets</a:t>
            </a:r>
          </a:p>
        </p:txBody>
      </p:sp>
      <p:sp>
        <p:nvSpPr>
          <p:cNvPr id="23" name="TextBox 22">
            <a:extLst>
              <a:ext uri="{FF2B5EF4-FFF2-40B4-BE49-F238E27FC236}">
                <a16:creationId xmlns:a16="http://schemas.microsoft.com/office/drawing/2014/main" id="{4C19DF26-8489-AC50-22DE-EA76311A0D43}"/>
              </a:ext>
            </a:extLst>
          </p:cNvPr>
          <p:cNvSpPr txBox="1"/>
          <p:nvPr/>
        </p:nvSpPr>
        <p:spPr>
          <a:xfrm>
            <a:off x="2011136" y="5470096"/>
            <a:ext cx="1361992" cy="800219"/>
          </a:xfrm>
          <a:prstGeom prst="rect">
            <a:avLst/>
          </a:prstGeom>
          <a:noFill/>
        </p:spPr>
        <p:txBody>
          <a:bodyPr wrap="square" rtlCol="0">
            <a:spAutoFit/>
          </a:bodyPr>
          <a:lstStyle/>
          <a:p>
            <a:pPr algn="ctr"/>
            <a:r>
              <a:rPr lang="en-US" dirty="0">
                <a:solidFill>
                  <a:schemeClr val="bg1"/>
                </a:solidFill>
              </a:rPr>
              <a:t>9.8%</a:t>
            </a:r>
            <a:endParaRPr lang="en-US" dirty="0"/>
          </a:p>
          <a:p>
            <a:pPr algn="ctr"/>
            <a:r>
              <a:rPr lang="en-US" sz="1400" dirty="0">
                <a:solidFill>
                  <a:schemeClr val="bg1"/>
                </a:solidFill>
              </a:rPr>
              <a:t>growth in deposits</a:t>
            </a:r>
          </a:p>
        </p:txBody>
      </p:sp>
      <p:sp>
        <p:nvSpPr>
          <p:cNvPr id="24" name="TextBox 23">
            <a:extLst>
              <a:ext uri="{FF2B5EF4-FFF2-40B4-BE49-F238E27FC236}">
                <a16:creationId xmlns:a16="http://schemas.microsoft.com/office/drawing/2014/main" id="{C034B8FF-5493-40CD-B1E6-CCE59BFA3ECA}"/>
              </a:ext>
            </a:extLst>
          </p:cNvPr>
          <p:cNvSpPr txBox="1"/>
          <p:nvPr/>
        </p:nvSpPr>
        <p:spPr>
          <a:xfrm>
            <a:off x="2074677" y="3835477"/>
            <a:ext cx="1286122" cy="800219"/>
          </a:xfrm>
          <a:prstGeom prst="rect">
            <a:avLst/>
          </a:prstGeom>
          <a:noFill/>
        </p:spPr>
        <p:txBody>
          <a:bodyPr wrap="square" rtlCol="0">
            <a:spAutoFit/>
          </a:bodyPr>
          <a:lstStyle/>
          <a:p>
            <a:pPr algn="ctr"/>
            <a:r>
              <a:rPr lang="en-US" dirty="0">
                <a:solidFill>
                  <a:schemeClr val="bg1"/>
                </a:solidFill>
              </a:rPr>
              <a:t>$125.4 </a:t>
            </a:r>
            <a:r>
              <a:rPr lang="en-US" sz="1400" dirty="0">
                <a:solidFill>
                  <a:schemeClr val="bg1"/>
                </a:solidFill>
              </a:rPr>
              <a:t>million in equity</a:t>
            </a:r>
          </a:p>
        </p:txBody>
      </p:sp>
      <p:sp>
        <p:nvSpPr>
          <p:cNvPr id="2" name="TextBox 1">
            <a:extLst>
              <a:ext uri="{FF2B5EF4-FFF2-40B4-BE49-F238E27FC236}">
                <a16:creationId xmlns:a16="http://schemas.microsoft.com/office/drawing/2014/main" id="{C382E637-31CC-7B37-25A0-FF0A3D99252B}"/>
              </a:ext>
            </a:extLst>
          </p:cNvPr>
          <p:cNvSpPr txBox="1"/>
          <p:nvPr/>
        </p:nvSpPr>
        <p:spPr>
          <a:xfrm>
            <a:off x="535174" y="1582826"/>
            <a:ext cx="1361992" cy="338554"/>
          </a:xfrm>
          <a:prstGeom prst="rect">
            <a:avLst/>
          </a:prstGeom>
          <a:noFill/>
        </p:spPr>
        <p:txBody>
          <a:bodyPr wrap="square" rtlCol="0">
            <a:spAutoFit/>
          </a:bodyPr>
          <a:lstStyle/>
          <a:p>
            <a:pPr algn="ctr"/>
            <a:r>
              <a:rPr lang="en-US" sz="1600" dirty="0">
                <a:solidFill>
                  <a:schemeClr val="bg1"/>
                </a:solidFill>
              </a:rPr>
              <a:t>As of 2025 Q3</a:t>
            </a:r>
          </a:p>
        </p:txBody>
      </p:sp>
      <p:cxnSp>
        <p:nvCxnSpPr>
          <p:cNvPr id="15" name="Straight Connector 14">
            <a:extLst>
              <a:ext uri="{FF2B5EF4-FFF2-40B4-BE49-F238E27FC236}">
                <a16:creationId xmlns:a16="http://schemas.microsoft.com/office/drawing/2014/main" id="{155E8C43-F554-091B-E317-9BC9BD1541DF}"/>
              </a:ext>
            </a:extLst>
          </p:cNvPr>
          <p:cNvCxnSpPr/>
          <p:nvPr/>
        </p:nvCxnSpPr>
        <p:spPr>
          <a:xfrm>
            <a:off x="629043" y="1927641"/>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A007382-C5C9-E04F-DBA5-CB08778BB849}"/>
              </a:ext>
            </a:extLst>
          </p:cNvPr>
          <p:cNvSpPr txBox="1"/>
          <p:nvPr/>
        </p:nvSpPr>
        <p:spPr>
          <a:xfrm>
            <a:off x="2011136" y="1587713"/>
            <a:ext cx="1361992" cy="338554"/>
          </a:xfrm>
          <a:prstGeom prst="rect">
            <a:avLst/>
          </a:prstGeom>
          <a:noFill/>
        </p:spPr>
        <p:txBody>
          <a:bodyPr wrap="square" rtlCol="0">
            <a:spAutoFit/>
          </a:bodyPr>
          <a:lstStyle/>
          <a:p>
            <a:pPr algn="ctr"/>
            <a:r>
              <a:rPr lang="en-US" sz="1600" dirty="0">
                <a:solidFill>
                  <a:schemeClr val="bg1"/>
                </a:solidFill>
              </a:rPr>
              <a:t>2025</a:t>
            </a:r>
          </a:p>
        </p:txBody>
      </p:sp>
      <p:cxnSp>
        <p:nvCxnSpPr>
          <p:cNvPr id="17" name="Straight Connector 16">
            <a:extLst>
              <a:ext uri="{FF2B5EF4-FFF2-40B4-BE49-F238E27FC236}">
                <a16:creationId xmlns:a16="http://schemas.microsoft.com/office/drawing/2014/main" id="{D0275041-0786-EFCD-EFCC-75E507F694E2}"/>
              </a:ext>
            </a:extLst>
          </p:cNvPr>
          <p:cNvCxnSpPr/>
          <p:nvPr/>
        </p:nvCxnSpPr>
        <p:spPr>
          <a:xfrm>
            <a:off x="2156416" y="1922723"/>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54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COMPANY HIGHLIGHTS</a:t>
            </a:r>
          </a:p>
        </p:txBody>
      </p:sp>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3" name="Rectangle 2">
            <a:extLst>
              <a:ext uri="{FF2B5EF4-FFF2-40B4-BE49-F238E27FC236}">
                <a16:creationId xmlns:a16="http://schemas.microsoft.com/office/drawing/2014/main" id="{F2477653-1833-C885-9B0C-E0D8EB640CC3}"/>
              </a:ext>
            </a:extLst>
          </p:cNvPr>
          <p:cNvSpPr/>
          <p:nvPr/>
        </p:nvSpPr>
        <p:spPr>
          <a:xfrm>
            <a:off x="1992086" y="1467391"/>
            <a:ext cx="1527175" cy="5357952"/>
          </a:xfrm>
          <a:prstGeom prst="rect">
            <a:avLst/>
          </a:prstGeom>
          <a:solidFill>
            <a:srgbClr val="3D85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7" name="Rectangle 6">
            <a:extLst>
              <a:ext uri="{FF2B5EF4-FFF2-40B4-BE49-F238E27FC236}">
                <a16:creationId xmlns:a16="http://schemas.microsoft.com/office/drawing/2014/main" id="{C10C29A0-2581-90BA-4B8A-4BB374F57347}"/>
              </a:ext>
            </a:extLst>
          </p:cNvPr>
          <p:cNvSpPr/>
          <p:nvPr/>
        </p:nvSpPr>
        <p:spPr>
          <a:xfrm>
            <a:off x="464911" y="1467391"/>
            <a:ext cx="1527175" cy="5357952"/>
          </a:xfrm>
          <a:prstGeom prst="rect">
            <a:avLst/>
          </a:prstGeom>
          <a:solidFill>
            <a:srgbClr val="1C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5" name="Straight Connector 4">
            <a:extLst>
              <a:ext uri="{FF2B5EF4-FFF2-40B4-BE49-F238E27FC236}">
                <a16:creationId xmlns:a16="http://schemas.microsoft.com/office/drawing/2014/main" id="{96F25A73-A815-FE14-5B5B-544D27A9C2E0}"/>
              </a:ext>
            </a:extLst>
          </p:cNvPr>
          <p:cNvCxnSpPr/>
          <p:nvPr/>
        </p:nvCxnSpPr>
        <p:spPr>
          <a:xfrm>
            <a:off x="666091" y="3290485"/>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8E5FAB-BD19-6119-0B0E-0C8D7AF965BC}"/>
              </a:ext>
            </a:extLst>
          </p:cNvPr>
          <p:cNvCxnSpPr/>
          <p:nvPr/>
        </p:nvCxnSpPr>
        <p:spPr>
          <a:xfrm>
            <a:off x="2187596" y="3288305"/>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EF88B7-B1B5-8E22-15F4-C616706FA626}"/>
              </a:ext>
            </a:extLst>
          </p:cNvPr>
          <p:cNvCxnSpPr/>
          <p:nvPr/>
        </p:nvCxnSpPr>
        <p:spPr>
          <a:xfrm>
            <a:off x="666091" y="524190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0535EE-CF58-48AF-C113-306BA1874209}"/>
              </a:ext>
            </a:extLst>
          </p:cNvPr>
          <p:cNvCxnSpPr/>
          <p:nvPr/>
        </p:nvCxnSpPr>
        <p:spPr>
          <a:xfrm>
            <a:off x="2242445" y="523080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6590514-C6E3-2CDF-6B97-B7DBEBEEF406}"/>
              </a:ext>
            </a:extLst>
          </p:cNvPr>
          <p:cNvSpPr txBox="1"/>
          <p:nvPr/>
        </p:nvSpPr>
        <p:spPr>
          <a:xfrm>
            <a:off x="2120715" y="1900581"/>
            <a:ext cx="1361992" cy="1015663"/>
          </a:xfrm>
          <a:prstGeom prst="rect">
            <a:avLst/>
          </a:prstGeom>
          <a:noFill/>
        </p:spPr>
        <p:txBody>
          <a:bodyPr wrap="square" rtlCol="0">
            <a:spAutoFit/>
          </a:bodyPr>
          <a:lstStyle/>
          <a:p>
            <a:pPr algn="ctr"/>
            <a:r>
              <a:rPr lang="en-US" dirty="0">
                <a:solidFill>
                  <a:schemeClr val="bg1"/>
                </a:solidFill>
              </a:rPr>
              <a:t>$2.4 million </a:t>
            </a:r>
            <a:r>
              <a:rPr lang="en-US" sz="1400" dirty="0">
                <a:solidFill>
                  <a:schemeClr val="bg1"/>
                </a:solidFill>
              </a:rPr>
              <a:t>in adjusted Q3 2025 earnings (1)</a:t>
            </a:r>
          </a:p>
        </p:txBody>
      </p:sp>
      <p:sp>
        <p:nvSpPr>
          <p:cNvPr id="22" name="TextBox 21">
            <a:extLst>
              <a:ext uri="{FF2B5EF4-FFF2-40B4-BE49-F238E27FC236}">
                <a16:creationId xmlns:a16="http://schemas.microsoft.com/office/drawing/2014/main" id="{210EE3B7-E9D9-15D0-9235-E206C2FD134B}"/>
              </a:ext>
            </a:extLst>
          </p:cNvPr>
          <p:cNvSpPr txBox="1"/>
          <p:nvPr/>
        </p:nvSpPr>
        <p:spPr>
          <a:xfrm>
            <a:off x="547502" y="1947240"/>
            <a:ext cx="1361992" cy="800219"/>
          </a:xfrm>
          <a:prstGeom prst="rect">
            <a:avLst/>
          </a:prstGeom>
          <a:noFill/>
        </p:spPr>
        <p:txBody>
          <a:bodyPr wrap="square" rtlCol="0">
            <a:spAutoFit/>
          </a:bodyPr>
          <a:lstStyle/>
          <a:p>
            <a:pPr algn="ctr"/>
            <a:r>
              <a:rPr lang="en-US" dirty="0">
                <a:solidFill>
                  <a:schemeClr val="bg1"/>
                </a:solidFill>
              </a:rPr>
              <a:t>$2.2 million </a:t>
            </a:r>
            <a:r>
              <a:rPr lang="en-US" sz="1400" dirty="0">
                <a:solidFill>
                  <a:schemeClr val="bg1"/>
                </a:solidFill>
              </a:rPr>
              <a:t>in Q3 2025 earnings</a:t>
            </a:r>
          </a:p>
        </p:txBody>
      </p:sp>
      <p:sp>
        <p:nvSpPr>
          <p:cNvPr id="24" name="TextBox 23">
            <a:extLst>
              <a:ext uri="{FF2B5EF4-FFF2-40B4-BE49-F238E27FC236}">
                <a16:creationId xmlns:a16="http://schemas.microsoft.com/office/drawing/2014/main" id="{99E6D4FB-668A-B2FF-658E-5AB9E75FF611}"/>
              </a:ext>
            </a:extLst>
          </p:cNvPr>
          <p:cNvSpPr txBox="1"/>
          <p:nvPr/>
        </p:nvSpPr>
        <p:spPr>
          <a:xfrm>
            <a:off x="363765" y="3688516"/>
            <a:ext cx="1692357" cy="984885"/>
          </a:xfrm>
          <a:prstGeom prst="rect">
            <a:avLst/>
          </a:prstGeom>
          <a:noFill/>
        </p:spPr>
        <p:txBody>
          <a:bodyPr wrap="square" rtlCol="0">
            <a:spAutoFit/>
          </a:bodyPr>
          <a:lstStyle/>
          <a:p>
            <a:pPr algn="ctr"/>
            <a:r>
              <a:rPr lang="en-US" sz="2000" dirty="0">
                <a:solidFill>
                  <a:schemeClr val="bg1"/>
                </a:solidFill>
              </a:rPr>
              <a:t>$0.34</a:t>
            </a:r>
          </a:p>
          <a:p>
            <a:pPr algn="ctr"/>
            <a:r>
              <a:rPr lang="en-US" sz="1400" dirty="0">
                <a:solidFill>
                  <a:schemeClr val="bg1"/>
                </a:solidFill>
              </a:rPr>
              <a:t>diluted EPS</a:t>
            </a: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p:txBody>
      </p:sp>
      <p:graphicFrame>
        <p:nvGraphicFramePr>
          <p:cNvPr id="4" name="Chart 3">
            <a:extLst>
              <a:ext uri="{FF2B5EF4-FFF2-40B4-BE49-F238E27FC236}">
                <a16:creationId xmlns:a16="http://schemas.microsoft.com/office/drawing/2014/main" id="{413A41BF-BF1D-C9C4-C8B1-A26B3720608D}"/>
              </a:ext>
            </a:extLst>
          </p:cNvPr>
          <p:cNvGraphicFramePr>
            <a:graphicFrameLocks/>
          </p:cNvGraphicFramePr>
          <p:nvPr>
            <p:extLst>
              <p:ext uri="{D42A27DB-BD31-4B8C-83A1-F6EECF244321}">
                <p14:modId xmlns:p14="http://schemas.microsoft.com/office/powerpoint/2010/main" val="69265318"/>
              </p:ext>
            </p:extLst>
          </p:nvPr>
        </p:nvGraphicFramePr>
        <p:xfrm>
          <a:off x="4517523" y="1589087"/>
          <a:ext cx="4809897" cy="258131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39D10960-2A90-9394-04B8-B11EF62E27A9}"/>
              </a:ext>
            </a:extLst>
          </p:cNvPr>
          <p:cNvGraphicFramePr>
            <a:graphicFrameLocks/>
          </p:cNvGraphicFramePr>
          <p:nvPr>
            <p:extLst>
              <p:ext uri="{D42A27DB-BD31-4B8C-83A1-F6EECF244321}">
                <p14:modId xmlns:p14="http://schemas.microsoft.com/office/powerpoint/2010/main" val="4028686959"/>
              </p:ext>
            </p:extLst>
          </p:nvPr>
        </p:nvGraphicFramePr>
        <p:xfrm>
          <a:off x="4339317" y="4213654"/>
          <a:ext cx="5052992" cy="2333331"/>
        </p:xfrm>
        <a:graphic>
          <a:graphicData uri="http://schemas.openxmlformats.org/drawingml/2006/chart">
            <c:chart xmlns:c="http://schemas.openxmlformats.org/drawingml/2006/chart" xmlns:r="http://schemas.openxmlformats.org/officeDocument/2006/relationships" r:id="rId7"/>
          </a:graphicData>
        </a:graphic>
      </p:graphicFrame>
      <p:sp>
        <p:nvSpPr>
          <p:cNvPr id="15" name="TextBox 14">
            <a:extLst>
              <a:ext uri="{FF2B5EF4-FFF2-40B4-BE49-F238E27FC236}">
                <a16:creationId xmlns:a16="http://schemas.microsoft.com/office/drawing/2014/main" id="{37CBC0D3-4DC7-50BD-8EED-59C6ABE3E8AF}"/>
              </a:ext>
            </a:extLst>
          </p:cNvPr>
          <p:cNvSpPr txBox="1"/>
          <p:nvPr/>
        </p:nvSpPr>
        <p:spPr>
          <a:xfrm>
            <a:off x="3285650" y="6980716"/>
            <a:ext cx="6280625" cy="246221"/>
          </a:xfrm>
          <a:prstGeom prst="rect">
            <a:avLst/>
          </a:prstGeom>
          <a:noFill/>
        </p:spPr>
        <p:txBody>
          <a:bodyPr wrap="square" rtlCol="0">
            <a:spAutoFit/>
          </a:bodyPr>
          <a:lstStyle/>
          <a:p>
            <a:r>
              <a:rPr lang="en-US" sz="1000" dirty="0">
                <a:effectLst/>
                <a:latin typeface="Calibri" panose="020F0502020204030204" pitchFamily="34" charset="0"/>
              </a:rPr>
              <a:t>(1) See Non-GAAP Reconciliation</a:t>
            </a:r>
          </a:p>
        </p:txBody>
      </p:sp>
      <p:sp>
        <p:nvSpPr>
          <p:cNvPr id="2" name="TextBox 1">
            <a:extLst>
              <a:ext uri="{FF2B5EF4-FFF2-40B4-BE49-F238E27FC236}">
                <a16:creationId xmlns:a16="http://schemas.microsoft.com/office/drawing/2014/main" id="{1DBEE9A4-7708-E26D-938E-E692F2A7510B}"/>
              </a:ext>
            </a:extLst>
          </p:cNvPr>
          <p:cNvSpPr txBox="1"/>
          <p:nvPr/>
        </p:nvSpPr>
        <p:spPr>
          <a:xfrm>
            <a:off x="1939546" y="3700274"/>
            <a:ext cx="1692357" cy="800219"/>
          </a:xfrm>
          <a:prstGeom prst="rect">
            <a:avLst/>
          </a:prstGeom>
          <a:noFill/>
        </p:spPr>
        <p:txBody>
          <a:bodyPr wrap="square" rtlCol="0">
            <a:spAutoFit/>
          </a:bodyPr>
          <a:lstStyle/>
          <a:p>
            <a:pPr algn="ctr"/>
            <a:r>
              <a:rPr lang="en-US" dirty="0">
                <a:solidFill>
                  <a:schemeClr val="bg1"/>
                </a:solidFill>
              </a:rPr>
              <a:t>$0.37</a:t>
            </a:r>
          </a:p>
          <a:p>
            <a:pPr algn="ctr"/>
            <a:r>
              <a:rPr lang="en-US" sz="1400" dirty="0">
                <a:solidFill>
                  <a:schemeClr val="bg1"/>
                </a:solidFill>
              </a:rPr>
              <a:t>adjusted </a:t>
            </a:r>
          </a:p>
          <a:p>
            <a:pPr algn="ctr"/>
            <a:r>
              <a:rPr lang="en-US" sz="1400" dirty="0">
                <a:solidFill>
                  <a:schemeClr val="bg1"/>
                </a:solidFill>
              </a:rPr>
              <a:t>diluted EPS (1)</a:t>
            </a:r>
          </a:p>
        </p:txBody>
      </p:sp>
      <p:sp>
        <p:nvSpPr>
          <p:cNvPr id="16" name="TextBox 15">
            <a:extLst>
              <a:ext uri="{FF2B5EF4-FFF2-40B4-BE49-F238E27FC236}">
                <a16:creationId xmlns:a16="http://schemas.microsoft.com/office/drawing/2014/main" id="{F138BAA6-6757-C75F-192F-5BFA41809970}"/>
              </a:ext>
            </a:extLst>
          </p:cNvPr>
          <p:cNvSpPr txBox="1"/>
          <p:nvPr/>
        </p:nvSpPr>
        <p:spPr>
          <a:xfrm>
            <a:off x="326842" y="5383590"/>
            <a:ext cx="1692357" cy="1323439"/>
          </a:xfrm>
          <a:prstGeom prst="rect">
            <a:avLst/>
          </a:prstGeom>
          <a:noFill/>
        </p:spPr>
        <p:txBody>
          <a:bodyPr wrap="square" rtlCol="0">
            <a:spAutoFit/>
          </a:bodyPr>
          <a:lstStyle/>
          <a:p>
            <a:pPr algn="ctr"/>
            <a:endParaRPr lang="en-US" dirty="0">
              <a:solidFill>
                <a:schemeClr val="bg1"/>
              </a:solidFill>
            </a:endParaRPr>
          </a:p>
          <a:p>
            <a:pPr algn="ctr"/>
            <a:r>
              <a:rPr lang="en-US" dirty="0">
                <a:solidFill>
                  <a:schemeClr val="bg1"/>
                </a:solidFill>
              </a:rPr>
              <a:t>Return on Assets</a:t>
            </a:r>
          </a:p>
          <a:p>
            <a:pPr algn="ctr"/>
            <a:r>
              <a:rPr lang="en-US" dirty="0">
                <a:solidFill>
                  <a:schemeClr val="bg1"/>
                </a:solidFill>
              </a:rPr>
              <a:t>0.94%</a:t>
            </a:r>
          </a:p>
          <a:p>
            <a:pPr algn="ctr"/>
            <a:endParaRPr lang="en-US" sz="800" dirty="0">
              <a:solidFill>
                <a:schemeClr val="bg1"/>
              </a:solidFill>
            </a:endParaRPr>
          </a:p>
        </p:txBody>
      </p:sp>
      <p:sp>
        <p:nvSpPr>
          <p:cNvPr id="17" name="TextBox 16">
            <a:extLst>
              <a:ext uri="{FF2B5EF4-FFF2-40B4-BE49-F238E27FC236}">
                <a16:creationId xmlns:a16="http://schemas.microsoft.com/office/drawing/2014/main" id="{E6C6D25E-1DA8-0AA0-3425-DC4B09028819}"/>
              </a:ext>
            </a:extLst>
          </p:cNvPr>
          <p:cNvSpPr txBox="1"/>
          <p:nvPr/>
        </p:nvSpPr>
        <p:spPr>
          <a:xfrm>
            <a:off x="1992086" y="5644272"/>
            <a:ext cx="1692357" cy="1292662"/>
          </a:xfrm>
          <a:prstGeom prst="rect">
            <a:avLst/>
          </a:prstGeom>
          <a:noFill/>
        </p:spPr>
        <p:txBody>
          <a:bodyPr wrap="square" rtlCol="0">
            <a:spAutoFit/>
          </a:bodyPr>
          <a:lstStyle/>
          <a:p>
            <a:pPr algn="ctr"/>
            <a:r>
              <a:rPr lang="en-US" dirty="0">
                <a:solidFill>
                  <a:schemeClr val="bg1"/>
                </a:solidFill>
              </a:rPr>
              <a:t>Return on Equity</a:t>
            </a:r>
          </a:p>
          <a:p>
            <a:pPr algn="ctr"/>
            <a:r>
              <a:rPr lang="en-US" dirty="0">
                <a:solidFill>
                  <a:schemeClr val="bg1"/>
                </a:solidFill>
              </a:rPr>
              <a:t>7.03%</a:t>
            </a: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p:txBody>
      </p:sp>
    </p:spTree>
    <p:extLst>
      <p:ext uri="{BB962C8B-B14F-4D97-AF65-F5344CB8AC3E}">
        <p14:creationId xmlns:p14="http://schemas.microsoft.com/office/powerpoint/2010/main" val="5394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75B53-E208-90E6-A253-0C786598EFE6}"/>
            </a:ext>
          </a:extLst>
        </p:cNvPr>
        <p:cNvGrpSpPr/>
        <p:nvPr/>
      </p:nvGrpSpPr>
      <p:grpSpPr>
        <a:xfrm>
          <a:off x="0" y="0"/>
          <a:ext cx="0" cy="0"/>
          <a:chOff x="0" y="0"/>
          <a:chExt cx="0" cy="0"/>
        </a:xfrm>
      </p:grpSpPr>
      <p:sp>
        <p:nvSpPr>
          <p:cNvPr id="44034" name="Title 1">
            <a:extLst>
              <a:ext uri="{FF2B5EF4-FFF2-40B4-BE49-F238E27FC236}">
                <a16:creationId xmlns:a16="http://schemas.microsoft.com/office/drawing/2014/main" id="{78493E81-E831-A4C8-CE81-AD09B430C214}"/>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D48DE43-F4F7-30F5-181C-63C3E1226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01A47B3F-BB13-299D-8659-C140E9EBEFB5}"/>
              </a:ext>
            </a:extLst>
          </p:cNvPr>
          <p:cNvSpPr txBox="1">
            <a:spLocks noChangeArrowheads="1"/>
          </p:cNvSpPr>
          <p:nvPr/>
        </p:nvSpPr>
        <p:spPr bwMode="auto">
          <a:xfrm>
            <a:off x="470617" y="1146158"/>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Operating income and Adjusted diluted earnings per share </a:t>
            </a:r>
            <a:r>
              <a:rPr lang="en-US" altLang="en-US" sz="900" b="1" dirty="0">
                <a:solidFill>
                  <a:srgbClr val="FFFFFF"/>
                </a:solidFill>
                <a:latin typeface="Arial" panose="020B0604020202020204" pitchFamily="34" charset="0"/>
                <a:cs typeface="Arial" panose="020B0604020202020204" pitchFamily="34" charset="0"/>
              </a:rPr>
              <a:t>(1)</a:t>
            </a:r>
            <a:endParaRPr lang="en-US" altLang="en-US" sz="1200" b="1" dirty="0">
              <a:solidFill>
                <a:srgbClr val="FFFFFF"/>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CC2AFE8E-4535-AF26-0DC3-EE8A33646F9A}"/>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aphicFrame>
        <p:nvGraphicFramePr>
          <p:cNvPr id="5" name="Table 5">
            <a:extLst>
              <a:ext uri="{FF2B5EF4-FFF2-40B4-BE49-F238E27FC236}">
                <a16:creationId xmlns:a16="http://schemas.microsoft.com/office/drawing/2014/main" id="{B2F449E4-D276-1040-13FE-7040BF3DD541}"/>
              </a:ext>
            </a:extLst>
          </p:cNvPr>
          <p:cNvGraphicFramePr>
            <a:graphicFrameLocks noGrp="1"/>
          </p:cNvGraphicFramePr>
          <p:nvPr>
            <p:extLst>
              <p:ext uri="{D42A27DB-BD31-4B8C-83A1-F6EECF244321}">
                <p14:modId xmlns:p14="http://schemas.microsoft.com/office/powerpoint/2010/main" val="283345435"/>
              </p:ext>
            </p:extLst>
          </p:nvPr>
        </p:nvGraphicFramePr>
        <p:xfrm>
          <a:off x="463063" y="1926370"/>
          <a:ext cx="8995729" cy="5061600"/>
        </p:xfrm>
        <a:graphic>
          <a:graphicData uri="http://schemas.openxmlformats.org/drawingml/2006/table">
            <a:tbl>
              <a:tblPr firstRow="1" bandRow="1">
                <a:tableStyleId>{5C22544A-7EE6-4342-B048-85BDC9FD1C3A}</a:tableStyleId>
              </a:tblPr>
              <a:tblGrid>
                <a:gridCol w="2076747">
                  <a:extLst>
                    <a:ext uri="{9D8B030D-6E8A-4147-A177-3AD203B41FA5}">
                      <a16:colId xmlns:a16="http://schemas.microsoft.com/office/drawing/2014/main" val="20000"/>
                    </a:ext>
                  </a:extLst>
                </a:gridCol>
                <a:gridCol w="1694179">
                  <a:extLst>
                    <a:ext uri="{9D8B030D-6E8A-4147-A177-3AD203B41FA5}">
                      <a16:colId xmlns:a16="http://schemas.microsoft.com/office/drawing/2014/main" val="20001"/>
                    </a:ext>
                  </a:extLst>
                </a:gridCol>
                <a:gridCol w="1741601">
                  <a:extLst>
                    <a:ext uri="{9D8B030D-6E8A-4147-A177-3AD203B41FA5}">
                      <a16:colId xmlns:a16="http://schemas.microsoft.com/office/drawing/2014/main" val="20002"/>
                    </a:ext>
                  </a:extLst>
                </a:gridCol>
                <a:gridCol w="1741601">
                  <a:extLst>
                    <a:ext uri="{9D8B030D-6E8A-4147-A177-3AD203B41FA5}">
                      <a16:colId xmlns:a16="http://schemas.microsoft.com/office/drawing/2014/main" val="2962732253"/>
                    </a:ext>
                  </a:extLst>
                </a:gridCol>
                <a:gridCol w="1741601">
                  <a:extLst>
                    <a:ext uri="{9D8B030D-6E8A-4147-A177-3AD203B41FA5}">
                      <a16:colId xmlns:a16="http://schemas.microsoft.com/office/drawing/2014/main" val="2302545703"/>
                    </a:ext>
                  </a:extLst>
                </a:gridCol>
              </a:tblGrid>
              <a:tr h="567197">
                <a:tc>
                  <a:txBody>
                    <a:bodyPr/>
                    <a:lstStyle/>
                    <a:p>
                      <a:pPr algn="ctr"/>
                      <a:endParaRPr lang="en-US" sz="1400" u="sng" dirty="0"/>
                    </a:p>
                  </a:txBody>
                  <a:tcPr marL="91438" marR="91438" marT="45716" marB="45716">
                    <a:solidFill>
                      <a:schemeClr val="tx2">
                        <a:lumMod val="75000"/>
                      </a:schemeClr>
                    </a:solidFill>
                  </a:tcPr>
                </a:tc>
                <a:tc>
                  <a:txBody>
                    <a:bodyPr/>
                    <a:lstStyle/>
                    <a:p>
                      <a:pPr algn="ctr"/>
                      <a:r>
                        <a:rPr lang="en-US" sz="1400" u="sng" dirty="0"/>
                        <a:t>Quarter ended September 30, 2025</a:t>
                      </a:r>
                    </a:p>
                  </a:txBody>
                  <a:tcPr marL="91438" marR="91438" marT="45716" marB="45716">
                    <a:solidFill>
                      <a:schemeClr val="tx2">
                        <a:lumMod val="75000"/>
                      </a:schemeClr>
                    </a:solidFill>
                  </a:tcPr>
                </a:tc>
                <a:tc>
                  <a:txBody>
                    <a:bodyPr/>
                    <a:lstStyle/>
                    <a:p>
                      <a:pPr algn="ctr"/>
                      <a:r>
                        <a:rPr lang="en-US" sz="1400" u="sng" dirty="0"/>
                        <a:t>Quarter ended September 30, 2024</a:t>
                      </a:r>
                    </a:p>
                  </a:txBody>
                  <a:tcPr marL="91438" marR="91438" marT="45716" marB="45716">
                    <a:solidFill>
                      <a:schemeClr val="tx2">
                        <a:lumMod val="75000"/>
                      </a:schemeClr>
                    </a:solidFill>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lang="en-US" sz="1400" u="sng" dirty="0"/>
                        <a:t>Nine months ended September 30, 2025</a:t>
                      </a:r>
                    </a:p>
                    <a:p>
                      <a:pPr algn="ctr"/>
                      <a:endParaRPr lang="en-US" sz="1400" u="sng" dirty="0"/>
                    </a:p>
                  </a:txBody>
                  <a:tcPr marL="91438" marR="91438" marT="45716" marB="45716">
                    <a:solidFill>
                      <a:schemeClr val="tx2">
                        <a:lumMod val="75000"/>
                      </a:schemeClr>
                    </a:solidFill>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lang="en-US" sz="1400" u="sng" dirty="0"/>
                        <a:t>Nine months ended September 30, 2024</a:t>
                      </a:r>
                    </a:p>
                    <a:p>
                      <a:pPr algn="ctr"/>
                      <a:endParaRPr lang="en-US" sz="1400" u="sng" dirty="0"/>
                    </a:p>
                  </a:txBody>
                  <a:tcPr marL="91438" marR="91438" marT="45716" marB="45716">
                    <a:solidFill>
                      <a:schemeClr val="tx2">
                        <a:lumMod val="75000"/>
                      </a:schemeClr>
                    </a:solidFill>
                  </a:tcPr>
                </a:tc>
                <a:extLst>
                  <a:ext uri="{0D108BD9-81ED-4DB2-BD59-A6C34878D82A}">
                    <a16:rowId xmlns:a16="http://schemas.microsoft.com/office/drawing/2014/main" val="10000"/>
                  </a:ext>
                </a:extLst>
              </a:tr>
              <a:tr h="43385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Net Income (GAAP)</a:t>
                      </a:r>
                    </a:p>
                  </a:txBody>
                  <a:tcPr marL="91438" marR="91438" marT="45716" marB="45716"/>
                </a:tc>
                <a:tc>
                  <a:txBody>
                    <a:bodyPr/>
                    <a:lstStyle/>
                    <a:p>
                      <a:pPr algn="r"/>
                      <a:r>
                        <a:rPr lang="en-US" sz="1400" dirty="0"/>
                        <a:t>$2,217</a:t>
                      </a:r>
                    </a:p>
                  </a:txBody>
                  <a:tcPr marL="91438" marR="91438" marT="45716" marB="45716"/>
                </a:tc>
                <a:tc>
                  <a:txBody>
                    <a:bodyPr/>
                    <a:lstStyle/>
                    <a:p>
                      <a:pPr algn="r"/>
                      <a:r>
                        <a:rPr lang="en-US" sz="1400" dirty="0"/>
                        <a:t>$1,730</a:t>
                      </a:r>
                    </a:p>
                  </a:txBody>
                  <a:tcPr marL="91438" marR="91438" marT="45716" marB="45716"/>
                </a:tc>
                <a:tc>
                  <a:txBody>
                    <a:bodyPr/>
                    <a:lstStyle/>
                    <a:p>
                      <a:pPr algn="r"/>
                      <a:r>
                        <a:rPr lang="en-US" sz="1400" dirty="0"/>
                        <a:t>6,201</a:t>
                      </a:r>
                    </a:p>
                  </a:txBody>
                  <a:tcPr marL="91438" marR="91438" marT="45716" marB="45716"/>
                </a:tc>
                <a:tc>
                  <a:txBody>
                    <a:bodyPr/>
                    <a:lstStyle/>
                    <a:p>
                      <a:pPr algn="r"/>
                      <a:r>
                        <a:rPr lang="en-US" sz="1400" dirty="0"/>
                        <a:t>4,096</a:t>
                      </a:r>
                    </a:p>
                  </a:txBody>
                  <a:tcPr marL="91438" marR="91438" marT="45716" marB="45716"/>
                </a:tc>
                <a:extLst>
                  <a:ext uri="{0D108BD9-81ED-4DB2-BD59-A6C34878D82A}">
                    <a16:rowId xmlns:a16="http://schemas.microsoft.com/office/drawing/2014/main" val="10001"/>
                  </a:ext>
                </a:extLst>
              </a:tr>
              <a:tr h="333663">
                <a:tc>
                  <a:txBody>
                    <a:bodyPr/>
                    <a:lstStyle/>
                    <a:p>
                      <a:r>
                        <a:rPr lang="en-US" sz="1400" dirty="0"/>
                        <a:t>ESOP Expense related to dividend</a:t>
                      </a:r>
                    </a:p>
                    <a:p>
                      <a:endParaRPr lang="en-US" sz="1400" dirty="0"/>
                    </a:p>
                  </a:txBody>
                  <a:tcPr marL="91438" marR="91438" marT="45716" marB="45716"/>
                </a:tc>
                <a:tc>
                  <a:txBody>
                    <a:bodyPr/>
                    <a:lstStyle/>
                    <a:p>
                      <a:pPr algn="r"/>
                      <a:r>
                        <a:rPr lang="en-US" sz="1400" u="none" dirty="0"/>
                        <a:t>220</a:t>
                      </a:r>
                    </a:p>
                  </a:txBody>
                  <a:tcPr marL="91438" marR="91438" marT="45716" marB="45716"/>
                </a:tc>
                <a:tc>
                  <a:txBody>
                    <a:bodyPr/>
                    <a:lstStyle/>
                    <a:p>
                      <a:pPr algn="r"/>
                      <a:r>
                        <a:rPr lang="en-US" sz="1400" u="none" dirty="0"/>
                        <a:t> -</a:t>
                      </a:r>
                    </a:p>
                  </a:txBody>
                  <a:tcPr marL="91438" marR="91438" marT="45716" marB="45716"/>
                </a:tc>
                <a:tc>
                  <a:txBody>
                    <a:bodyPr/>
                    <a:lstStyle/>
                    <a:p>
                      <a:pPr algn="r"/>
                      <a:r>
                        <a:rPr lang="en-US" sz="1400" u="none" dirty="0"/>
                        <a:t>641</a:t>
                      </a:r>
                    </a:p>
                  </a:txBody>
                  <a:tcPr marL="91438" marR="91438" marT="45716" marB="45716"/>
                </a:tc>
                <a:tc>
                  <a:txBody>
                    <a:bodyPr/>
                    <a:lstStyle/>
                    <a:p>
                      <a:pPr algn="r"/>
                      <a:r>
                        <a:rPr lang="en-US" sz="1400" u="none" dirty="0"/>
                        <a:t>-</a:t>
                      </a:r>
                    </a:p>
                  </a:txBody>
                  <a:tcPr marL="91438" marR="91438" marT="45716" marB="45716"/>
                </a:tc>
                <a:extLst>
                  <a:ext uri="{0D108BD9-81ED-4DB2-BD59-A6C34878D82A}">
                    <a16:rowId xmlns:a16="http://schemas.microsoft.com/office/drawing/2014/main" val="10002"/>
                  </a:ext>
                </a:extLst>
              </a:tr>
              <a:tr h="56723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Merger-related expenses</a:t>
                      </a:r>
                    </a:p>
                    <a:p>
                      <a:endParaRPr lang="en-US" sz="1400" dirty="0"/>
                    </a:p>
                  </a:txBody>
                  <a:tcPr marL="91438" marR="91438" marT="45716" marB="45716"/>
                </a:tc>
                <a:tc>
                  <a:txBody>
                    <a:bodyPr/>
                    <a:lstStyle/>
                    <a:p>
                      <a:pPr algn="r"/>
                      <a:r>
                        <a:rPr lang="en-US" sz="1400" dirty="0"/>
                        <a:t>-</a:t>
                      </a:r>
                    </a:p>
                    <a:p>
                      <a:pPr algn="r"/>
                      <a:endParaRPr lang="en-US" sz="1400" dirty="0"/>
                    </a:p>
                  </a:txBody>
                  <a:tcPr marL="91438" marR="91438" marT="45716" marB="45716"/>
                </a:tc>
                <a:tc>
                  <a:txBody>
                    <a:bodyPr/>
                    <a:lstStyle/>
                    <a:p>
                      <a:pPr algn="r"/>
                      <a:r>
                        <a:rPr lang="en-US" sz="1400" dirty="0"/>
                        <a:t>196</a:t>
                      </a:r>
                    </a:p>
                  </a:txBody>
                  <a:tcPr marL="91438" marR="91438" marT="45716" marB="45716"/>
                </a:tc>
                <a:tc>
                  <a:txBody>
                    <a:bodyPr/>
                    <a:lstStyle/>
                    <a:p>
                      <a:pPr algn="r"/>
                      <a:r>
                        <a:rPr lang="en-US" sz="1400" dirty="0"/>
                        <a:t>-</a:t>
                      </a:r>
                    </a:p>
                  </a:txBody>
                  <a:tcPr marL="91438" marR="91438" marT="45716" marB="45716"/>
                </a:tc>
                <a:tc>
                  <a:txBody>
                    <a:bodyPr/>
                    <a:lstStyle/>
                    <a:p>
                      <a:pPr algn="r"/>
                      <a:r>
                        <a:rPr lang="en-US" sz="1400" dirty="0"/>
                        <a:t>1,185</a:t>
                      </a:r>
                    </a:p>
                  </a:txBody>
                  <a:tcPr marL="91438" marR="91438" marT="45716" marB="45716"/>
                </a:tc>
                <a:extLst>
                  <a:ext uri="{0D108BD9-81ED-4DB2-BD59-A6C34878D82A}">
                    <a16:rowId xmlns:a16="http://schemas.microsoft.com/office/drawing/2014/main" val="10003"/>
                  </a:ext>
                </a:extLst>
              </a:tr>
              <a:tr h="56723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Income tax expenses</a:t>
                      </a:r>
                    </a:p>
                    <a:p>
                      <a:endParaRPr lang="en-US" sz="1400" dirty="0"/>
                    </a:p>
                  </a:txBody>
                  <a:tcPr marL="91438" marR="91438" marT="45716" marB="45716"/>
                </a:tc>
                <a:tc>
                  <a:txBody>
                    <a:bodyPr/>
                    <a:lstStyle/>
                    <a:p>
                      <a:pPr algn="r"/>
                      <a:r>
                        <a:rPr lang="en-US" sz="1400" u="sng" dirty="0"/>
                        <a:t>    (48)</a:t>
                      </a:r>
                    </a:p>
                    <a:p>
                      <a:pPr algn="r"/>
                      <a:endParaRPr lang="en-US" sz="1400" dirty="0"/>
                    </a:p>
                  </a:txBody>
                  <a:tcPr marL="91438" marR="91438" marT="45716" marB="45716"/>
                </a:tc>
                <a:tc>
                  <a:txBody>
                    <a:bodyPr/>
                    <a:lstStyle/>
                    <a:p>
                      <a:pPr algn="r"/>
                      <a:r>
                        <a:rPr lang="en-US" sz="1400" u="sng" dirty="0"/>
                        <a:t>   (43)</a:t>
                      </a:r>
                    </a:p>
                  </a:txBody>
                  <a:tcPr marL="91438" marR="91438" marT="45716" marB="45716"/>
                </a:tc>
                <a:tc>
                  <a:txBody>
                    <a:bodyPr/>
                    <a:lstStyle/>
                    <a:p>
                      <a:pPr algn="r"/>
                      <a:r>
                        <a:rPr lang="en-US" sz="1400" u="sng" dirty="0"/>
                        <a:t>    (140)</a:t>
                      </a:r>
                    </a:p>
                  </a:txBody>
                  <a:tcPr marL="91438" marR="91438" marT="45716" marB="45716"/>
                </a:tc>
                <a:tc>
                  <a:txBody>
                    <a:bodyPr/>
                    <a:lstStyle/>
                    <a:p>
                      <a:pPr algn="r"/>
                      <a:r>
                        <a:rPr lang="en-US" sz="1400" u="sng" dirty="0"/>
                        <a:t> (261)</a:t>
                      </a:r>
                    </a:p>
                  </a:txBody>
                  <a:tcPr marL="91438" marR="91438" marT="45716" marB="45716"/>
                </a:tc>
                <a:extLst>
                  <a:ext uri="{0D108BD9-81ED-4DB2-BD59-A6C34878D82A}">
                    <a16:rowId xmlns:a16="http://schemas.microsoft.com/office/drawing/2014/main" val="10004"/>
                  </a:ext>
                </a:extLst>
              </a:tr>
              <a:tr h="56723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Operating net income</a:t>
                      </a:r>
                    </a:p>
                    <a:p>
                      <a:endParaRPr lang="en-US" sz="1400" dirty="0"/>
                    </a:p>
                  </a:txBody>
                  <a:tcPr marL="91438" marR="91438" marT="45716" marB="45716"/>
                </a:tc>
                <a:tc>
                  <a:txBody>
                    <a:bodyPr/>
                    <a:lstStyle/>
                    <a:p>
                      <a:pPr algn="r"/>
                      <a:r>
                        <a:rPr lang="en-US" sz="1400" u="none" baseline="0" dirty="0"/>
                        <a:t>$2,389</a:t>
                      </a:r>
                      <a:endParaRPr lang="en-US" sz="1400" u="dbl" baseline="0" dirty="0"/>
                    </a:p>
                  </a:txBody>
                  <a:tcPr marL="91438" marR="91438" marT="45716" marB="45716"/>
                </a:tc>
                <a:tc>
                  <a:txBody>
                    <a:bodyPr/>
                    <a:lstStyle/>
                    <a:p>
                      <a:pPr marL="0" algn="r" defTabSz="1018824" rtl="0" eaLnBrk="1" latinLnBrk="0" hangingPunct="1"/>
                      <a:r>
                        <a:rPr lang="en-US" sz="1400" u="none" kern="1200" baseline="0" dirty="0">
                          <a:solidFill>
                            <a:schemeClr val="dk1"/>
                          </a:solidFill>
                          <a:latin typeface="+mn-lt"/>
                          <a:ea typeface="+mn-ea"/>
                          <a:cs typeface="+mn-cs"/>
                        </a:rPr>
                        <a:t>$</a:t>
                      </a:r>
                      <a:r>
                        <a:rPr lang="en-US" sz="1400" u="dbl" kern="1200" baseline="0" dirty="0">
                          <a:solidFill>
                            <a:schemeClr val="dk1"/>
                          </a:solidFill>
                          <a:latin typeface="+mn-lt"/>
                          <a:ea typeface="+mn-ea"/>
                          <a:cs typeface="+mn-cs"/>
                        </a:rPr>
                        <a:t>1,883</a:t>
                      </a:r>
                    </a:p>
                  </a:txBody>
                  <a:tcPr marL="91438" marR="91438" marT="45716" marB="45716"/>
                </a:tc>
                <a:tc>
                  <a:txBody>
                    <a:bodyPr/>
                    <a:lstStyle/>
                    <a:p>
                      <a:pPr marL="0" algn="r" defTabSz="1018824" rtl="0" eaLnBrk="1" latinLnBrk="0" hangingPunct="1"/>
                      <a:r>
                        <a:rPr lang="en-US" sz="1400" u="dbl" kern="1200" baseline="0" dirty="0">
                          <a:solidFill>
                            <a:schemeClr val="dk1"/>
                          </a:solidFill>
                          <a:latin typeface="+mn-lt"/>
                          <a:ea typeface="+mn-ea"/>
                          <a:cs typeface="+mn-cs"/>
                        </a:rPr>
                        <a:t>6,702</a:t>
                      </a:r>
                    </a:p>
                  </a:txBody>
                  <a:tcPr marL="91438" marR="91438" marT="45716" marB="45716"/>
                </a:tc>
                <a:tc>
                  <a:txBody>
                    <a:bodyPr/>
                    <a:lstStyle/>
                    <a:p>
                      <a:pPr marL="0" algn="r" defTabSz="1018824" rtl="0" eaLnBrk="1" latinLnBrk="0" hangingPunct="1"/>
                      <a:r>
                        <a:rPr lang="en-US" sz="1400" u="dbl" kern="1200" baseline="0" dirty="0">
                          <a:solidFill>
                            <a:schemeClr val="dk1"/>
                          </a:solidFill>
                          <a:latin typeface="+mn-lt"/>
                          <a:ea typeface="+mn-ea"/>
                          <a:cs typeface="+mn-cs"/>
                        </a:rPr>
                        <a:t>5,020</a:t>
                      </a:r>
                    </a:p>
                  </a:txBody>
                  <a:tcPr marL="91438" marR="91438" marT="45716" marB="45716"/>
                </a:tc>
                <a:extLst>
                  <a:ext uri="{0D108BD9-81ED-4DB2-BD59-A6C34878D82A}">
                    <a16:rowId xmlns:a16="http://schemas.microsoft.com/office/drawing/2014/main" val="10005"/>
                  </a:ext>
                </a:extLst>
              </a:tr>
              <a:tr h="56723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Weighted Average Diluted Shares</a:t>
                      </a:r>
                    </a:p>
                    <a:p>
                      <a:endParaRPr lang="en-US" sz="1400" dirty="0"/>
                    </a:p>
                  </a:txBody>
                  <a:tcPr marL="91438" marR="91438" marT="45716" marB="45716"/>
                </a:tc>
                <a:tc>
                  <a:txBody>
                    <a:bodyPr/>
                    <a:lstStyle/>
                    <a:p>
                      <a:pPr algn="r"/>
                      <a:r>
                        <a:rPr lang="en-US" sz="1400" dirty="0"/>
                        <a:t>6,427</a:t>
                      </a:r>
                    </a:p>
                  </a:txBody>
                  <a:tcPr marL="91438" marR="91438" marT="45716" marB="45716"/>
                </a:tc>
                <a:tc>
                  <a:txBody>
                    <a:bodyPr/>
                    <a:lstStyle/>
                    <a:p>
                      <a:pPr algn="r"/>
                      <a:r>
                        <a:rPr lang="en-US" sz="1400" dirty="0"/>
                        <a:t>6,611</a:t>
                      </a:r>
                    </a:p>
                  </a:txBody>
                  <a:tcPr marL="91438" marR="91438" marT="45716" marB="45716"/>
                </a:tc>
                <a:tc>
                  <a:txBody>
                    <a:bodyPr/>
                    <a:lstStyle/>
                    <a:p>
                      <a:pPr algn="r"/>
                      <a:r>
                        <a:rPr lang="en-US" sz="1400" dirty="0"/>
                        <a:t>6,482</a:t>
                      </a:r>
                    </a:p>
                  </a:txBody>
                  <a:tcPr marL="91438" marR="91438" marT="45716" marB="45716"/>
                </a:tc>
                <a:tc>
                  <a:txBody>
                    <a:bodyPr/>
                    <a:lstStyle/>
                    <a:p>
                      <a:pPr algn="r"/>
                      <a:r>
                        <a:rPr lang="en-US" sz="1400" dirty="0"/>
                        <a:t>6,555</a:t>
                      </a:r>
                    </a:p>
                  </a:txBody>
                  <a:tcPr marL="91438" marR="91438" marT="45716" marB="45716"/>
                </a:tc>
                <a:extLst>
                  <a:ext uri="{0D108BD9-81ED-4DB2-BD59-A6C34878D82A}">
                    <a16:rowId xmlns:a16="http://schemas.microsoft.com/office/drawing/2014/main" val="10006"/>
                  </a:ext>
                </a:extLst>
              </a:tr>
              <a:tr h="56723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Adjusted diluted earnings per share </a:t>
                      </a:r>
                    </a:p>
                    <a:p>
                      <a:endParaRPr lang="en-US" sz="1400" dirty="0"/>
                    </a:p>
                  </a:txBody>
                  <a:tcPr marL="91438" marR="91438" marT="45716" marB="45716"/>
                </a:tc>
                <a:tc>
                  <a:txBody>
                    <a:bodyPr/>
                    <a:lstStyle/>
                    <a:p>
                      <a:pPr algn="r"/>
                      <a:r>
                        <a:rPr lang="en-US" sz="1400" b="1" u="none" dirty="0"/>
                        <a:t>$0.37</a:t>
                      </a:r>
                    </a:p>
                    <a:p>
                      <a:pPr algn="r"/>
                      <a:endParaRPr lang="en-US" sz="1400" b="1" dirty="0"/>
                    </a:p>
                  </a:txBody>
                  <a:tcPr marL="91438" marR="91438" marT="45716" marB="45716"/>
                </a:tc>
                <a:tc>
                  <a:txBody>
                    <a:bodyPr/>
                    <a:lstStyle/>
                    <a:p>
                      <a:pPr algn="r"/>
                      <a:r>
                        <a:rPr lang="en-US" sz="1400" b="1" dirty="0"/>
                        <a:t>$0.29</a:t>
                      </a:r>
                    </a:p>
                  </a:txBody>
                  <a:tcPr marL="91438" marR="91438" marT="45716" marB="45716"/>
                </a:tc>
                <a:tc>
                  <a:txBody>
                    <a:bodyPr/>
                    <a:lstStyle/>
                    <a:p>
                      <a:pPr algn="r"/>
                      <a:r>
                        <a:rPr lang="en-US" sz="1400" b="1" dirty="0"/>
                        <a:t>$1.03</a:t>
                      </a:r>
                    </a:p>
                  </a:txBody>
                  <a:tcPr marL="91438" marR="91438" marT="45716" marB="45716"/>
                </a:tc>
                <a:tc>
                  <a:txBody>
                    <a:bodyPr/>
                    <a:lstStyle/>
                    <a:p>
                      <a:pPr algn="r"/>
                      <a:r>
                        <a:rPr lang="en-US" sz="1400" b="1" dirty="0"/>
                        <a:t>$0.77</a:t>
                      </a:r>
                    </a:p>
                  </a:txBody>
                  <a:tcPr marL="91438" marR="91438" marT="45716" marB="45716"/>
                </a:tc>
                <a:extLst>
                  <a:ext uri="{0D108BD9-81ED-4DB2-BD59-A6C34878D82A}">
                    <a16:rowId xmlns:a16="http://schemas.microsoft.com/office/drawing/2014/main" val="10007"/>
                  </a:ext>
                </a:extLst>
              </a:tr>
            </a:tbl>
          </a:graphicData>
        </a:graphic>
      </p:graphicFrame>
      <p:sp>
        <p:nvSpPr>
          <p:cNvPr id="44091" name="TextBox 6">
            <a:extLst>
              <a:ext uri="{FF2B5EF4-FFF2-40B4-BE49-F238E27FC236}">
                <a16:creationId xmlns:a16="http://schemas.microsoft.com/office/drawing/2014/main" id="{945CE7BE-B20D-37DA-AAF8-1435EF1445B8}"/>
              </a:ext>
            </a:extLst>
          </p:cNvPr>
          <p:cNvSpPr txBox="1">
            <a:spLocks noChangeArrowheads="1"/>
          </p:cNvSpPr>
          <p:nvPr/>
        </p:nvSpPr>
        <p:spPr bwMode="auto">
          <a:xfrm>
            <a:off x="603249" y="1490663"/>
            <a:ext cx="57841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t>(in thousands, including shares, except for adjusted diluted earnings per share)</a:t>
            </a:r>
          </a:p>
        </p:txBody>
      </p:sp>
      <p:grpSp>
        <p:nvGrpSpPr>
          <p:cNvPr id="6" name="Group 5">
            <a:extLst>
              <a:ext uri="{FF2B5EF4-FFF2-40B4-BE49-F238E27FC236}">
                <a16:creationId xmlns:a16="http://schemas.microsoft.com/office/drawing/2014/main" id="{E1ED0C38-E1CB-2281-68E8-C7518D3AD792}"/>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BCDF152C-51F8-4D2D-6D3D-E6771B1F3CC4}"/>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2ED1C85E-DD14-6F1B-524B-CE8481DB371E}"/>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26EFAD3A-8FDE-BBDE-1CBF-B9B2BB85AE64}"/>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2" name="TextBox 1">
            <a:extLst>
              <a:ext uri="{FF2B5EF4-FFF2-40B4-BE49-F238E27FC236}">
                <a16:creationId xmlns:a16="http://schemas.microsoft.com/office/drawing/2014/main" id="{5F80CEE0-55D0-B4C9-6B1D-2BAE6AFFDBED}"/>
              </a:ext>
            </a:extLst>
          </p:cNvPr>
          <p:cNvSpPr txBox="1"/>
          <p:nvPr/>
        </p:nvSpPr>
        <p:spPr>
          <a:xfrm>
            <a:off x="3449028" y="6955593"/>
            <a:ext cx="2050819" cy="523220"/>
          </a:xfrm>
          <a:prstGeom prst="rect">
            <a:avLst/>
          </a:prstGeom>
          <a:noFill/>
        </p:spPr>
        <p:txBody>
          <a:bodyPr wrap="square" rtlCol="0">
            <a:spAutoFit/>
          </a:bodyPr>
          <a:lstStyle/>
          <a:p>
            <a:r>
              <a:rPr lang="en-US" sz="1000" dirty="0">
                <a:effectLst/>
                <a:latin typeface="Calibri" panose="020F0502020204030204" pitchFamily="34" charset="0"/>
                <a:cs typeface="Calibri" panose="020F0502020204030204" pitchFamily="34" charset="0"/>
              </a:rPr>
              <a:t>(1) See Non-GAAP Reconciliation</a:t>
            </a:r>
          </a:p>
          <a:p>
            <a:endParaRPr lang="en-US" dirty="0"/>
          </a:p>
        </p:txBody>
      </p:sp>
    </p:spTree>
    <p:extLst>
      <p:ext uri="{BB962C8B-B14F-4D97-AF65-F5344CB8AC3E}">
        <p14:creationId xmlns:p14="http://schemas.microsoft.com/office/powerpoint/2010/main" val="68787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Tangible Book Value Calculation </a:t>
            </a:r>
            <a:r>
              <a:rPr lang="en-US" altLang="en-US" sz="900" b="1" dirty="0">
                <a:solidFill>
                  <a:srgbClr val="FFFFFF"/>
                </a:solidFill>
                <a:latin typeface="Arial" panose="020B0604020202020204" pitchFamily="34" charset="0"/>
                <a:cs typeface="Arial" panose="020B0604020202020204" pitchFamily="34" charset="0"/>
              </a:rPr>
              <a:t>(1)</a:t>
            </a:r>
            <a:r>
              <a:rPr lang="en-US" altLang="en-US" sz="1200" b="1" dirty="0">
                <a:solidFill>
                  <a:srgbClr val="FFFFFF"/>
                </a:solidFill>
                <a:latin typeface="Arial" panose="020B0604020202020204" pitchFamily="34" charset="0"/>
                <a:cs typeface="Arial" panose="020B0604020202020204" pitchFamily="34" charset="0"/>
              </a:rPr>
              <a:t> </a:t>
            </a:r>
          </a:p>
        </p:txBody>
      </p:sp>
      <p:graphicFrame>
        <p:nvGraphicFramePr>
          <p:cNvPr id="4" name="Table 3">
            <a:extLst>
              <a:ext uri="{FF2B5EF4-FFF2-40B4-BE49-F238E27FC236}">
                <a16:creationId xmlns:a16="http://schemas.microsoft.com/office/drawing/2014/main" id="{CF0F18C2-DEFE-C656-7FEA-E803FEA4C0A1}"/>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aphicFrame>
        <p:nvGraphicFramePr>
          <p:cNvPr id="5" name="Table 5">
            <a:extLst>
              <a:ext uri="{FF2B5EF4-FFF2-40B4-BE49-F238E27FC236}">
                <a16:creationId xmlns:a16="http://schemas.microsoft.com/office/drawing/2014/main" id="{B9D8FA69-F098-CBDF-107C-17AD09BDE6AD}"/>
              </a:ext>
            </a:extLst>
          </p:cNvPr>
          <p:cNvGraphicFramePr>
            <a:graphicFrameLocks noGrp="1"/>
          </p:cNvGraphicFramePr>
          <p:nvPr>
            <p:extLst>
              <p:ext uri="{D42A27DB-BD31-4B8C-83A1-F6EECF244321}">
                <p14:modId xmlns:p14="http://schemas.microsoft.com/office/powerpoint/2010/main" val="1581239673"/>
              </p:ext>
            </p:extLst>
          </p:nvPr>
        </p:nvGraphicFramePr>
        <p:xfrm>
          <a:off x="537321" y="1767661"/>
          <a:ext cx="9034645" cy="5023099"/>
        </p:xfrm>
        <a:graphic>
          <a:graphicData uri="http://schemas.openxmlformats.org/drawingml/2006/table">
            <a:tbl>
              <a:tblPr firstRow="1" bandRow="1">
                <a:tableStyleId>{5C22544A-7EE6-4342-B048-85BDC9FD1C3A}</a:tableStyleId>
              </a:tblPr>
              <a:tblGrid>
                <a:gridCol w="3282211">
                  <a:extLst>
                    <a:ext uri="{9D8B030D-6E8A-4147-A177-3AD203B41FA5}">
                      <a16:colId xmlns:a16="http://schemas.microsoft.com/office/drawing/2014/main" val="20000"/>
                    </a:ext>
                  </a:extLst>
                </a:gridCol>
                <a:gridCol w="1226746">
                  <a:extLst>
                    <a:ext uri="{9D8B030D-6E8A-4147-A177-3AD203B41FA5}">
                      <a16:colId xmlns:a16="http://schemas.microsoft.com/office/drawing/2014/main" val="20001"/>
                    </a:ext>
                  </a:extLst>
                </a:gridCol>
                <a:gridCol w="2262844">
                  <a:extLst>
                    <a:ext uri="{9D8B030D-6E8A-4147-A177-3AD203B41FA5}">
                      <a16:colId xmlns:a16="http://schemas.microsoft.com/office/drawing/2014/main" val="20002"/>
                    </a:ext>
                  </a:extLst>
                </a:gridCol>
                <a:gridCol w="2262844">
                  <a:extLst>
                    <a:ext uri="{9D8B030D-6E8A-4147-A177-3AD203B41FA5}">
                      <a16:colId xmlns:a16="http://schemas.microsoft.com/office/drawing/2014/main" val="20003"/>
                    </a:ext>
                  </a:extLst>
                </a:gridCol>
              </a:tblGrid>
              <a:tr h="543586">
                <a:tc>
                  <a:txBody>
                    <a:bodyPr/>
                    <a:lstStyle/>
                    <a:p>
                      <a:pPr algn="ctr"/>
                      <a:endParaRPr lang="en-US" sz="1400" u="sng" dirty="0"/>
                    </a:p>
                  </a:txBody>
                  <a:tcPr marL="91438" marR="91438" marT="45716" marB="45716">
                    <a:solidFill>
                      <a:schemeClr val="tx2">
                        <a:lumMod val="75000"/>
                      </a:schemeClr>
                    </a:solidFill>
                  </a:tcPr>
                </a:tc>
                <a:tc>
                  <a:txBody>
                    <a:bodyPr/>
                    <a:lstStyle/>
                    <a:p>
                      <a:pPr algn="ctr"/>
                      <a:r>
                        <a:rPr lang="en-US" sz="1400" u="sng" dirty="0"/>
                        <a:t>Tangible Equity</a:t>
                      </a:r>
                    </a:p>
                  </a:txBody>
                  <a:tcPr marL="91438" marR="91438" marT="45716" marB="45716">
                    <a:solidFill>
                      <a:schemeClr val="tx2">
                        <a:lumMod val="75000"/>
                      </a:schemeClr>
                    </a:solidFill>
                  </a:tcPr>
                </a:tc>
                <a:tc>
                  <a:txBody>
                    <a:bodyPr/>
                    <a:lstStyle/>
                    <a:p>
                      <a:pPr algn="ctr"/>
                      <a:r>
                        <a:rPr lang="en-US" sz="1400" u="sng" dirty="0"/>
                        <a:t> Shares Outstanding</a:t>
                      </a:r>
                    </a:p>
                  </a:txBody>
                  <a:tcPr marL="91438" marR="91438" marT="45716" marB="45716">
                    <a:solidFill>
                      <a:schemeClr val="tx2">
                        <a:lumMod val="75000"/>
                      </a:schemeClr>
                    </a:solidFill>
                  </a:tcPr>
                </a:tc>
                <a:tc>
                  <a:txBody>
                    <a:bodyPr/>
                    <a:lstStyle/>
                    <a:p>
                      <a:pPr algn="ctr"/>
                      <a:r>
                        <a:rPr lang="en-US" sz="1400" u="sng" dirty="0"/>
                        <a:t>Tangible Book Value</a:t>
                      </a:r>
                    </a:p>
                  </a:txBody>
                  <a:tcPr marL="91438" marR="91438" marT="45716" marB="45716">
                    <a:solidFill>
                      <a:schemeClr val="tx2">
                        <a:lumMod val="75000"/>
                      </a:schemeClr>
                    </a:solidFill>
                  </a:tcPr>
                </a:tc>
                <a:extLst>
                  <a:ext uri="{0D108BD9-81ED-4DB2-BD59-A6C34878D82A}">
                    <a16:rowId xmlns:a16="http://schemas.microsoft.com/office/drawing/2014/main" val="10000"/>
                  </a:ext>
                </a:extLst>
              </a:tr>
              <a:tr h="31975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Ending balance December 31, 2024</a:t>
                      </a:r>
                    </a:p>
                  </a:txBody>
                  <a:tcPr marL="91438" marR="91438" marT="45716" marB="45716"/>
                </a:tc>
                <a:tc>
                  <a:txBody>
                    <a:bodyPr/>
                    <a:lstStyle/>
                    <a:p>
                      <a:pPr algn="r"/>
                      <a:r>
                        <a:rPr lang="en-US" sz="1400" dirty="0"/>
                        <a:t>$110,940</a:t>
                      </a:r>
                    </a:p>
                  </a:txBody>
                  <a:tcPr marL="91438" marR="91438" marT="45716" marB="45716"/>
                </a:tc>
                <a:tc>
                  <a:txBody>
                    <a:bodyPr/>
                    <a:lstStyle/>
                    <a:p>
                      <a:pPr algn="r"/>
                      <a:r>
                        <a:rPr lang="en-US" sz="1400"/>
                        <a:t>6,414</a:t>
                      </a:r>
                      <a:endParaRPr lang="en-US" sz="1400" dirty="0"/>
                    </a:p>
                  </a:txBody>
                  <a:tcPr marL="91438" marR="91438" marT="45716" marB="45716"/>
                </a:tc>
                <a:tc>
                  <a:txBody>
                    <a:bodyPr/>
                    <a:lstStyle/>
                    <a:p>
                      <a:pPr algn="r"/>
                      <a:r>
                        <a:rPr lang="en-US" sz="1400" u="none" dirty="0"/>
                        <a:t>$17.30</a:t>
                      </a:r>
                    </a:p>
                  </a:txBody>
                  <a:tcPr marL="91438" marR="91438" marT="45716" marB="45716"/>
                </a:tc>
                <a:extLst>
                  <a:ext uri="{0D108BD9-81ED-4DB2-BD59-A6C34878D82A}">
                    <a16:rowId xmlns:a16="http://schemas.microsoft.com/office/drawing/2014/main" val="10001"/>
                  </a:ext>
                </a:extLst>
              </a:tr>
              <a:tr h="401162">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Effect of goodwill and other intangibles</a:t>
                      </a:r>
                    </a:p>
                  </a:txBody>
                  <a:tcPr marL="91438" marR="91438" marT="45716" marB="45716"/>
                </a:tc>
                <a:tc>
                  <a:txBody>
                    <a:bodyPr/>
                    <a:lstStyle/>
                    <a:p>
                      <a:pPr algn="r"/>
                      <a:r>
                        <a:rPr lang="en-US" sz="1400" dirty="0"/>
                        <a:t>143</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993933249"/>
                  </a:ext>
                </a:extLst>
              </a:tr>
              <a:tr h="543586">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AOCI Change</a:t>
                      </a:r>
                    </a:p>
                    <a:p>
                      <a:endParaRPr lang="en-US" sz="1400" dirty="0"/>
                    </a:p>
                  </a:txBody>
                  <a:tcPr marL="91438" marR="91438" marT="45716" marB="45716"/>
                </a:tc>
                <a:tc>
                  <a:txBody>
                    <a:bodyPr/>
                    <a:lstStyle/>
                    <a:p>
                      <a:pPr algn="r"/>
                      <a:r>
                        <a:rPr lang="en-US" sz="1400" dirty="0"/>
                        <a:t>1,237</a:t>
                      </a:r>
                    </a:p>
                    <a:p>
                      <a:pPr algn="r"/>
                      <a:endParaRPr lang="en-US" sz="1400" dirty="0"/>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4"/>
                  </a:ext>
                </a:extLst>
              </a:tr>
              <a:tr h="543586">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Net Income (GAAP)</a:t>
                      </a:r>
                    </a:p>
                    <a:p>
                      <a:endParaRPr lang="en-US" sz="1400" dirty="0"/>
                    </a:p>
                  </a:txBody>
                  <a:tcPr marL="91438" marR="91438" marT="45716" marB="45716"/>
                </a:tc>
                <a:tc>
                  <a:txBody>
                    <a:bodyPr/>
                    <a:lstStyle/>
                    <a:p>
                      <a:pPr algn="r"/>
                      <a:r>
                        <a:rPr lang="en-US" sz="1400" dirty="0"/>
                        <a:t>6,201</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6"/>
                  </a:ext>
                </a:extLst>
              </a:tr>
              <a:tr h="401162">
                <a:tc>
                  <a:txBody>
                    <a:bodyPr/>
                    <a:lstStyle/>
                    <a:p>
                      <a:r>
                        <a:rPr lang="en-US" sz="1400" dirty="0"/>
                        <a:t>Dividend</a:t>
                      </a:r>
                    </a:p>
                  </a:txBody>
                  <a:tcPr marL="91438" marR="91438" marT="45716" marB="45716"/>
                </a:tc>
                <a:tc>
                  <a:txBody>
                    <a:bodyPr/>
                    <a:lstStyle/>
                    <a:p>
                      <a:pPr algn="r"/>
                      <a:r>
                        <a:rPr lang="en-US" sz="1400" dirty="0"/>
                        <a:t>(8,801)</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375241323"/>
                  </a:ext>
                </a:extLst>
              </a:tr>
              <a:tr h="319753">
                <a:tc>
                  <a:txBody>
                    <a:bodyPr/>
                    <a:lstStyle/>
                    <a:p>
                      <a:r>
                        <a:rPr lang="en-US" sz="1400" dirty="0"/>
                        <a:t>Common Stock Repurchase</a:t>
                      </a:r>
                    </a:p>
                  </a:txBody>
                  <a:tcPr marL="91438" marR="91438" marT="45716" marB="45716"/>
                </a:tc>
                <a:tc>
                  <a:txBody>
                    <a:bodyPr/>
                    <a:lstStyle/>
                    <a:p>
                      <a:pPr algn="r"/>
                      <a:r>
                        <a:rPr lang="en-US" sz="1400" dirty="0"/>
                        <a:t>(4,092)</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327354206"/>
                  </a:ext>
                </a:extLst>
              </a:tr>
              <a:tr h="319753">
                <a:tc>
                  <a:txBody>
                    <a:bodyPr/>
                    <a:lstStyle/>
                    <a:p>
                      <a:r>
                        <a:rPr lang="en-US" sz="1400" dirty="0"/>
                        <a:t>Stock options exercised</a:t>
                      </a:r>
                    </a:p>
                  </a:txBody>
                  <a:tcPr marL="91438" marR="91438" marT="45716" marB="45716"/>
                </a:tc>
                <a:tc>
                  <a:txBody>
                    <a:bodyPr/>
                    <a:lstStyle/>
                    <a:p>
                      <a:pPr algn="r"/>
                      <a:r>
                        <a:rPr lang="en-US" sz="1400" dirty="0"/>
                        <a:t>59</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3057280925"/>
                  </a:ext>
                </a:extLst>
              </a:tr>
              <a:tr h="543586">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Unearned ESOP change</a:t>
                      </a:r>
                    </a:p>
                  </a:txBody>
                  <a:tcPr marL="91438" marR="91438" marT="45716" marB="45716"/>
                </a:tc>
                <a:tc>
                  <a:txBody>
                    <a:bodyPr/>
                    <a:lstStyle/>
                    <a:p>
                      <a:pPr algn="r"/>
                      <a:endParaRPr lang="en-US" sz="1400" dirty="0"/>
                    </a:p>
                    <a:p>
                      <a:pPr algn="r"/>
                      <a:r>
                        <a:rPr lang="en-US" sz="1400"/>
                        <a:t>224</a:t>
                      </a:r>
                      <a:endParaRPr lang="en-US" sz="1400" dirty="0"/>
                    </a:p>
                  </a:txBody>
                  <a:tcPr marL="91438" marR="91438" marT="45716" marB="45716"/>
                </a:tc>
                <a:tc>
                  <a:txBody>
                    <a:bodyPr/>
                    <a:lstStyle/>
                    <a:p>
                      <a:pPr algn="r"/>
                      <a:endParaRPr lang="en-US" sz="1400" dirty="0"/>
                    </a:p>
                  </a:txBody>
                  <a:tcPr marL="91438" marR="91438" marT="45716" marB="45716"/>
                </a:tc>
                <a:tc>
                  <a:txBody>
                    <a:bodyPr/>
                    <a:lstStyle/>
                    <a:p>
                      <a:pPr algn="r"/>
                      <a:endParaRPr lang="en-US" sz="1400" dirty="0"/>
                    </a:p>
                  </a:txBody>
                  <a:tcPr marL="91438" marR="91438" marT="45716" marB="45716"/>
                </a:tc>
                <a:extLst>
                  <a:ext uri="{0D108BD9-81ED-4DB2-BD59-A6C34878D82A}">
                    <a16:rowId xmlns:a16="http://schemas.microsoft.com/office/drawing/2014/main" val="4290367332"/>
                  </a:ext>
                </a:extLst>
              </a:tr>
              <a:tr h="543586">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Stock Compensation, net of taxes</a:t>
                      </a:r>
                    </a:p>
                    <a:p>
                      <a:endParaRPr lang="en-US" sz="1400" dirty="0"/>
                    </a:p>
                  </a:txBody>
                  <a:tcPr marL="91438" marR="91438" marT="45716" marB="45716"/>
                </a:tc>
                <a:tc>
                  <a:txBody>
                    <a:bodyPr/>
                    <a:lstStyle/>
                    <a:p>
                      <a:pPr algn="r"/>
                      <a:r>
                        <a:rPr lang="en-US" sz="1400" u="sng" dirty="0"/>
                        <a:t>       1,462</a:t>
                      </a:r>
                    </a:p>
                    <a:p>
                      <a:pPr algn="r"/>
                      <a:endParaRPr lang="en-US" sz="1400" dirty="0"/>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7"/>
                  </a:ext>
                </a:extLst>
              </a:tr>
              <a:tr h="543586">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Ending balance September 30, 2025</a:t>
                      </a:r>
                    </a:p>
                    <a:p>
                      <a:endParaRPr lang="en-US" sz="1400" dirty="0"/>
                    </a:p>
                  </a:txBody>
                  <a:tcPr marL="91438" marR="91438" marT="45716" marB="45716"/>
                </a:tc>
                <a:tc>
                  <a:txBody>
                    <a:bodyPr/>
                    <a:lstStyle/>
                    <a:p>
                      <a:pPr algn="r"/>
                      <a:r>
                        <a:rPr lang="en-US" sz="1400" dirty="0"/>
                        <a:t>$107,373</a:t>
                      </a:r>
                    </a:p>
                  </a:txBody>
                  <a:tcPr marL="91438" marR="91438" marT="45716" marB="45716"/>
                </a:tc>
                <a:tc>
                  <a:txBody>
                    <a:bodyPr/>
                    <a:lstStyle/>
                    <a:p>
                      <a:pPr algn="r"/>
                      <a:r>
                        <a:rPr lang="en-US" sz="1400" dirty="0"/>
                        <a:t>6,194</a:t>
                      </a:r>
                    </a:p>
                  </a:txBody>
                  <a:tcPr marL="91438" marR="91438" marT="45716" marB="45716"/>
                </a:tc>
                <a:tc>
                  <a:txBody>
                    <a:bodyPr/>
                    <a:lstStyle/>
                    <a:p>
                      <a:pPr algn="r"/>
                      <a:r>
                        <a:rPr lang="en-US" sz="1400" u="sng" dirty="0"/>
                        <a:t>$17.34</a:t>
                      </a:r>
                    </a:p>
                  </a:txBody>
                  <a:tcPr marL="91438" marR="91438" marT="45716" marB="45716"/>
                </a:tc>
                <a:extLst>
                  <a:ext uri="{0D108BD9-81ED-4DB2-BD59-A6C34878D82A}">
                    <a16:rowId xmlns:a16="http://schemas.microsoft.com/office/drawing/2014/main" val="10008"/>
                  </a:ext>
                </a:extLst>
              </a:tr>
            </a:tbl>
          </a:graphicData>
        </a:graphic>
      </p:graphicFrame>
      <p:sp>
        <p:nvSpPr>
          <p:cNvPr id="44091" name="TextBox 6">
            <a:extLst>
              <a:ext uri="{FF2B5EF4-FFF2-40B4-BE49-F238E27FC236}">
                <a16:creationId xmlns:a16="http://schemas.microsoft.com/office/drawing/2014/main" id="{5A5F8643-1255-47BD-AE60-7AB5A4B55F73}"/>
              </a:ext>
            </a:extLst>
          </p:cNvPr>
          <p:cNvSpPr txBox="1">
            <a:spLocks noChangeArrowheads="1"/>
          </p:cNvSpPr>
          <p:nvPr/>
        </p:nvSpPr>
        <p:spPr bwMode="auto">
          <a:xfrm>
            <a:off x="603249" y="1490663"/>
            <a:ext cx="43384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t>(in thousands, including shares, except for tangible book value)</a:t>
            </a:r>
          </a:p>
        </p:txBody>
      </p:sp>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2" name="TextBox 1">
            <a:extLst>
              <a:ext uri="{FF2B5EF4-FFF2-40B4-BE49-F238E27FC236}">
                <a16:creationId xmlns:a16="http://schemas.microsoft.com/office/drawing/2014/main" id="{0807C371-A24A-4D2F-33D6-134AAD7B81F0}"/>
              </a:ext>
            </a:extLst>
          </p:cNvPr>
          <p:cNvSpPr txBox="1"/>
          <p:nvPr/>
        </p:nvSpPr>
        <p:spPr>
          <a:xfrm>
            <a:off x="3449028" y="6955593"/>
            <a:ext cx="2050819" cy="523220"/>
          </a:xfrm>
          <a:prstGeom prst="rect">
            <a:avLst/>
          </a:prstGeom>
          <a:noFill/>
        </p:spPr>
        <p:txBody>
          <a:bodyPr wrap="square" rtlCol="0">
            <a:spAutoFit/>
          </a:bodyPr>
          <a:lstStyle/>
          <a:p>
            <a:r>
              <a:rPr lang="en-US" sz="1000" dirty="0">
                <a:effectLst/>
                <a:latin typeface="Calibri" panose="020F0502020204030204" pitchFamily="34" charset="0"/>
                <a:cs typeface="Calibri" panose="020F0502020204030204" pitchFamily="34" charset="0"/>
              </a:rPr>
              <a:t>(1) See Non-GAAP Reconciliation</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0" name="TextBox 9">
            <a:extLst>
              <a:ext uri="{FF2B5EF4-FFF2-40B4-BE49-F238E27FC236}">
                <a16:creationId xmlns:a16="http://schemas.microsoft.com/office/drawing/2014/main" id="{F0E650EE-5D71-450A-BFFC-5F8EE501DCD1}"/>
              </a:ext>
            </a:extLst>
          </p:cNvPr>
          <p:cNvSpPr txBox="1"/>
          <p:nvPr/>
        </p:nvSpPr>
        <p:spPr>
          <a:xfrm>
            <a:off x="447675" y="1174751"/>
            <a:ext cx="9150350"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Loan Composition as of September 30, 2025</a:t>
            </a: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graphicFrame>
        <p:nvGraphicFramePr>
          <p:cNvPr id="21" name="Chart 20">
            <a:extLst>
              <a:ext uri="{FF2B5EF4-FFF2-40B4-BE49-F238E27FC236}">
                <a16:creationId xmlns:a16="http://schemas.microsoft.com/office/drawing/2014/main" id="{37A94A77-F88E-4728-A060-FC873C57BA1B}"/>
              </a:ext>
            </a:extLst>
          </p:cNvPr>
          <p:cNvGraphicFramePr>
            <a:graphicFrameLocks/>
          </p:cNvGraphicFramePr>
          <p:nvPr>
            <p:extLst>
              <p:ext uri="{D42A27DB-BD31-4B8C-83A1-F6EECF244321}">
                <p14:modId xmlns:p14="http://schemas.microsoft.com/office/powerpoint/2010/main" val="3325725841"/>
              </p:ext>
            </p:extLst>
          </p:nvPr>
        </p:nvGraphicFramePr>
        <p:xfrm>
          <a:off x="4908176" y="1734706"/>
          <a:ext cx="4953901" cy="5120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494416F5-4A8E-5B2D-B1E7-6AF232D96640}"/>
              </a:ext>
            </a:extLst>
          </p:cNvPr>
          <p:cNvGraphicFramePr>
            <a:graphicFrameLocks/>
          </p:cNvGraphicFramePr>
          <p:nvPr>
            <p:extLst>
              <p:ext uri="{D42A27DB-BD31-4B8C-83A1-F6EECF244321}">
                <p14:modId xmlns:p14="http://schemas.microsoft.com/office/powerpoint/2010/main" val="1189393612"/>
              </p:ext>
            </p:extLst>
          </p:nvPr>
        </p:nvGraphicFramePr>
        <p:xfrm>
          <a:off x="788656" y="1844350"/>
          <a:ext cx="4255135" cy="512064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0A66953B-9857-2B91-E486-C9FA1952F224}"/>
              </a:ext>
            </a:extLst>
          </p:cNvPr>
          <p:cNvCxnSpPr>
            <a:cxnSpLocks/>
          </p:cNvCxnSpPr>
          <p:nvPr/>
        </p:nvCxnSpPr>
        <p:spPr>
          <a:xfrm>
            <a:off x="3871609" y="2898844"/>
            <a:ext cx="252364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55882D-2413-B469-C960-DD00961D092E}"/>
              </a:ext>
            </a:extLst>
          </p:cNvPr>
          <p:cNvCxnSpPr>
            <a:cxnSpLocks/>
          </p:cNvCxnSpPr>
          <p:nvPr/>
        </p:nvCxnSpPr>
        <p:spPr>
          <a:xfrm>
            <a:off x="4058423" y="5379396"/>
            <a:ext cx="216926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2DF99E2-4D03-0293-E1B9-D74F03D1E7F2}"/>
              </a:ext>
            </a:extLst>
          </p:cNvPr>
          <p:cNvGrpSpPr/>
          <p:nvPr/>
        </p:nvGrpSpPr>
        <p:grpSpPr>
          <a:xfrm>
            <a:off x="492125" y="6955593"/>
            <a:ext cx="2681591" cy="816807"/>
            <a:chOff x="3209290" y="5678657"/>
            <a:chExt cx="3891901" cy="1234876"/>
          </a:xfrm>
          <a:solidFill>
            <a:schemeClr val="bg1"/>
          </a:solidFill>
        </p:grpSpPr>
        <p:pic>
          <p:nvPicPr>
            <p:cNvPr id="6" name="Picture 5" descr="Logo&#10;&#10;Description automatically generated">
              <a:extLst>
                <a:ext uri="{FF2B5EF4-FFF2-40B4-BE49-F238E27FC236}">
                  <a16:creationId xmlns:a16="http://schemas.microsoft.com/office/drawing/2014/main" id="{D3D300D0-64FF-6420-75C0-90E10572EC35}"/>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7" name="Picture 6" descr="Logo, company name&#10;&#10;Description automatically generated">
              <a:extLst>
                <a:ext uri="{FF2B5EF4-FFF2-40B4-BE49-F238E27FC236}">
                  <a16:creationId xmlns:a16="http://schemas.microsoft.com/office/drawing/2014/main" id="{9884C3B2-D791-E816-2432-B94C1F5A4A74}"/>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9" name="Picture 8" descr="Icon&#10;&#10;Description automatically generated with medium confidence">
              <a:extLst>
                <a:ext uri="{FF2B5EF4-FFF2-40B4-BE49-F238E27FC236}">
                  <a16:creationId xmlns:a16="http://schemas.microsoft.com/office/drawing/2014/main" id="{FB18FB6A-F4A4-19B6-8575-E03B6E8A33B0}"/>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199429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2" name="TextBox 11">
            <a:extLst>
              <a:ext uri="{FF2B5EF4-FFF2-40B4-BE49-F238E27FC236}">
                <a16:creationId xmlns:a16="http://schemas.microsoft.com/office/drawing/2014/main" id="{DA257917-93B0-4B54-8EE2-A66CB8AD242F}"/>
              </a:ext>
            </a:extLst>
          </p:cNvPr>
          <p:cNvSpPr txBox="1"/>
          <p:nvPr/>
        </p:nvSpPr>
        <p:spPr>
          <a:xfrm>
            <a:off x="492125" y="1196976"/>
            <a:ext cx="9144000"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Deposit Composition as </a:t>
            </a:r>
            <a:r>
              <a:rPr lang="en-US" sz="1200" b="1">
                <a:solidFill>
                  <a:prstClr val="white"/>
                </a:solidFill>
                <a:latin typeface="Arial" panose="020B0604020202020204" pitchFamily="34" charset="0"/>
                <a:cs typeface="Arial" panose="020B0604020202020204" pitchFamily="34" charset="0"/>
              </a:rPr>
              <a:t>of September 30</a:t>
            </a:r>
            <a:r>
              <a:rPr lang="en-US" sz="1200" b="1" dirty="0">
                <a:solidFill>
                  <a:prstClr val="white"/>
                </a:solidFill>
                <a:latin typeface="Arial" panose="020B0604020202020204" pitchFamily="34" charset="0"/>
                <a:cs typeface="Arial" panose="020B0604020202020204" pitchFamily="34" charset="0"/>
              </a:rPr>
              <a:t>, 2025</a:t>
            </a:r>
            <a:endParaRPr lang="en-US" sz="1200" baseline="30000" dirty="0">
              <a:solidFill>
                <a:prstClr val="white"/>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graphicFrame>
        <p:nvGraphicFramePr>
          <p:cNvPr id="23" name="Chart 22">
            <a:extLst>
              <a:ext uri="{FF2B5EF4-FFF2-40B4-BE49-F238E27FC236}">
                <a16:creationId xmlns:a16="http://schemas.microsoft.com/office/drawing/2014/main" id="{083AFCDF-C5F8-40A1-8C52-1A4A840E0572}"/>
              </a:ext>
            </a:extLst>
          </p:cNvPr>
          <p:cNvGraphicFramePr>
            <a:graphicFrameLocks/>
          </p:cNvGraphicFramePr>
          <p:nvPr>
            <p:extLst>
              <p:ext uri="{D42A27DB-BD31-4B8C-83A1-F6EECF244321}">
                <p14:modId xmlns:p14="http://schemas.microsoft.com/office/powerpoint/2010/main" val="3233538426"/>
              </p:ext>
            </p:extLst>
          </p:nvPr>
        </p:nvGraphicFramePr>
        <p:xfrm>
          <a:off x="774065" y="1616629"/>
          <a:ext cx="8503920" cy="512064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2D9E6EF6-EE44-EC7F-7052-3F8190EDF745}"/>
              </a:ext>
            </a:extLst>
          </p:cNvPr>
          <p:cNvGrpSpPr/>
          <p:nvPr/>
        </p:nvGrpSpPr>
        <p:grpSpPr>
          <a:xfrm>
            <a:off x="492125" y="6955593"/>
            <a:ext cx="2681591" cy="816807"/>
            <a:chOff x="3209290" y="5678657"/>
            <a:chExt cx="3891901" cy="1234876"/>
          </a:xfrm>
          <a:solidFill>
            <a:schemeClr val="bg1"/>
          </a:solidFill>
        </p:grpSpPr>
        <p:pic>
          <p:nvPicPr>
            <p:cNvPr id="4" name="Picture 3" descr="Logo&#10;&#10;Description automatically generated">
              <a:extLst>
                <a:ext uri="{FF2B5EF4-FFF2-40B4-BE49-F238E27FC236}">
                  <a16:creationId xmlns:a16="http://schemas.microsoft.com/office/drawing/2014/main" id="{E4731F9A-854D-1D3B-58B6-D864BD183C58}"/>
                </a:ext>
              </a:extLst>
            </p:cNvPr>
            <p:cNvPicPr>
              <a:picLocks noChangeAspect="1"/>
            </p:cNvPicPr>
            <p:nvPr/>
          </p:nvPicPr>
          <p:blipFill>
            <a:blip r:embed="rId4" cstate="print"/>
            <a:stretch>
              <a:fillRect/>
            </a:stretch>
          </p:blipFill>
          <p:spPr>
            <a:xfrm>
              <a:off x="3209290" y="5678657"/>
              <a:ext cx="1419663" cy="1234876"/>
            </a:xfrm>
            <a:prstGeom prst="rect">
              <a:avLst/>
            </a:prstGeom>
            <a:grpFill/>
          </p:spPr>
        </p:pic>
        <p:pic>
          <p:nvPicPr>
            <p:cNvPr id="5" name="Picture 4" descr="Logo, company name&#10;&#10;Description automatically generated">
              <a:extLst>
                <a:ext uri="{FF2B5EF4-FFF2-40B4-BE49-F238E27FC236}">
                  <a16:creationId xmlns:a16="http://schemas.microsoft.com/office/drawing/2014/main" id="{242C9E3A-595F-B067-AECA-BFEFE375CD87}"/>
                </a:ext>
              </a:extLst>
            </p:cNvPr>
            <p:cNvPicPr>
              <a:picLocks noChangeAspect="1"/>
            </p:cNvPicPr>
            <p:nvPr/>
          </p:nvPicPr>
          <p:blipFill>
            <a:blip r:embed="rId5" cstate="print"/>
            <a:stretch>
              <a:fillRect/>
            </a:stretch>
          </p:blipFill>
          <p:spPr>
            <a:xfrm>
              <a:off x="4560880" y="5691219"/>
              <a:ext cx="1188720" cy="1188720"/>
            </a:xfrm>
            <a:prstGeom prst="rect">
              <a:avLst/>
            </a:prstGeom>
            <a:grpFill/>
          </p:spPr>
        </p:pic>
        <p:pic>
          <p:nvPicPr>
            <p:cNvPr id="6" name="Picture 5" descr="Icon&#10;&#10;Description automatically generated with medium confidence">
              <a:extLst>
                <a:ext uri="{FF2B5EF4-FFF2-40B4-BE49-F238E27FC236}">
                  <a16:creationId xmlns:a16="http://schemas.microsoft.com/office/drawing/2014/main" id="{E3CF5F2D-1ABF-E693-A3A6-F35FEDA2EE7B}"/>
                </a:ext>
              </a:extLst>
            </p:cNvPr>
            <p:cNvPicPr>
              <a:picLocks noChangeAspect="1"/>
            </p:cNvPicPr>
            <p:nvPr/>
          </p:nvPicPr>
          <p:blipFill>
            <a:blip r:embed="rId6"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232055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4520"/>
            <a:ext cx="9144000" cy="518160"/>
          </a:xfrm>
        </p:spPr>
        <p:txBody>
          <a:bodyPr/>
          <a:lstStyle/>
          <a:p>
            <a:r>
              <a:rPr lang="en-US" dirty="0"/>
              <a:t>AFBI Share Information</a:t>
            </a:r>
          </a:p>
        </p:txBody>
      </p:sp>
      <p:sp>
        <p:nvSpPr>
          <p:cNvPr id="13" name="TextBox 12"/>
          <p:cNvSpPr txBox="1"/>
          <p:nvPr/>
        </p:nvSpPr>
        <p:spPr>
          <a:xfrm>
            <a:off x="456693" y="1283738"/>
            <a:ext cx="9140825"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NON-GAAP RECONCILIATION</a:t>
            </a:r>
          </a:p>
        </p:txBody>
      </p:sp>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4"/>
          <a:stretch>
            <a:fillRect/>
          </a:stretch>
        </p:blipFill>
        <p:spPr>
          <a:xfrm>
            <a:off x="8610600" y="135064"/>
            <a:ext cx="987425" cy="938909"/>
          </a:xfrm>
          <a:prstGeom prst="rect">
            <a:avLst/>
          </a:prstGeom>
        </p:spPr>
      </p:pic>
      <p:grpSp>
        <p:nvGrpSpPr>
          <p:cNvPr id="2" name="Group 1">
            <a:extLst>
              <a:ext uri="{FF2B5EF4-FFF2-40B4-BE49-F238E27FC236}">
                <a16:creationId xmlns:a16="http://schemas.microsoft.com/office/drawing/2014/main" id="{7ADD6047-C7F0-FB51-DE78-69C720E60B91}"/>
              </a:ext>
            </a:extLst>
          </p:cNvPr>
          <p:cNvGrpSpPr/>
          <p:nvPr/>
        </p:nvGrpSpPr>
        <p:grpSpPr>
          <a:xfrm>
            <a:off x="492125" y="6955593"/>
            <a:ext cx="2681591" cy="816807"/>
            <a:chOff x="3209290" y="5678657"/>
            <a:chExt cx="3891901" cy="1234876"/>
          </a:xfrm>
          <a:solidFill>
            <a:schemeClr val="bg1"/>
          </a:solidFill>
        </p:grpSpPr>
        <p:pic>
          <p:nvPicPr>
            <p:cNvPr id="4" name="Picture 3" descr="Logo&#10;&#10;Description automatically generated">
              <a:extLst>
                <a:ext uri="{FF2B5EF4-FFF2-40B4-BE49-F238E27FC236}">
                  <a16:creationId xmlns:a16="http://schemas.microsoft.com/office/drawing/2014/main" id="{4E3B0A63-019B-63C7-309A-1A7A1C933D58}"/>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6" name="Picture 5" descr="Logo, company name&#10;&#10;Description automatically generated">
              <a:extLst>
                <a:ext uri="{FF2B5EF4-FFF2-40B4-BE49-F238E27FC236}">
                  <a16:creationId xmlns:a16="http://schemas.microsoft.com/office/drawing/2014/main" id="{5F0F2D4F-E57E-51C6-D136-3C0F32EE13E8}"/>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7" name="Picture 6" descr="Icon&#10;&#10;Description automatically generated with medium confidence">
              <a:extLst>
                <a:ext uri="{FF2B5EF4-FFF2-40B4-BE49-F238E27FC236}">
                  <a16:creationId xmlns:a16="http://schemas.microsoft.com/office/drawing/2014/main" id="{60710C26-9153-DBAC-C688-60E6A062CA1D}"/>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graphicFrame>
        <p:nvGraphicFramePr>
          <p:cNvPr id="5" name="Table 4">
            <a:extLst>
              <a:ext uri="{FF2B5EF4-FFF2-40B4-BE49-F238E27FC236}">
                <a16:creationId xmlns:a16="http://schemas.microsoft.com/office/drawing/2014/main" id="{D43B1F34-2E8E-B9DC-A69C-8DDA81BF89BA}"/>
              </a:ext>
            </a:extLst>
          </p:cNvPr>
          <p:cNvGraphicFramePr>
            <a:graphicFrameLocks noGrp="1"/>
          </p:cNvGraphicFramePr>
          <p:nvPr>
            <p:extLst>
              <p:ext uri="{D42A27DB-BD31-4B8C-83A1-F6EECF244321}">
                <p14:modId xmlns:p14="http://schemas.microsoft.com/office/powerpoint/2010/main" val="2434806834"/>
              </p:ext>
            </p:extLst>
          </p:nvPr>
        </p:nvGraphicFramePr>
        <p:xfrm>
          <a:off x="396688" y="1911020"/>
          <a:ext cx="9144002" cy="3723297"/>
        </p:xfrm>
        <a:graphic>
          <a:graphicData uri="http://schemas.openxmlformats.org/drawingml/2006/table">
            <a:tbl>
              <a:tblPr/>
              <a:tblGrid>
                <a:gridCol w="2704063">
                  <a:extLst>
                    <a:ext uri="{9D8B030D-6E8A-4147-A177-3AD203B41FA5}">
                      <a16:colId xmlns:a16="http://schemas.microsoft.com/office/drawing/2014/main" val="2451381450"/>
                    </a:ext>
                  </a:extLst>
                </a:gridCol>
                <a:gridCol w="142319">
                  <a:extLst>
                    <a:ext uri="{9D8B030D-6E8A-4147-A177-3AD203B41FA5}">
                      <a16:colId xmlns:a16="http://schemas.microsoft.com/office/drawing/2014/main" val="1535410457"/>
                    </a:ext>
                  </a:extLst>
                </a:gridCol>
                <a:gridCol w="825451">
                  <a:extLst>
                    <a:ext uri="{9D8B030D-6E8A-4147-A177-3AD203B41FA5}">
                      <a16:colId xmlns:a16="http://schemas.microsoft.com/office/drawing/2014/main" val="4015726739"/>
                    </a:ext>
                  </a:extLst>
                </a:gridCol>
                <a:gridCol w="113855">
                  <a:extLst>
                    <a:ext uri="{9D8B030D-6E8A-4147-A177-3AD203B41FA5}">
                      <a16:colId xmlns:a16="http://schemas.microsoft.com/office/drawing/2014/main" val="2030574730"/>
                    </a:ext>
                  </a:extLst>
                </a:gridCol>
                <a:gridCol w="832567">
                  <a:extLst>
                    <a:ext uri="{9D8B030D-6E8A-4147-A177-3AD203B41FA5}">
                      <a16:colId xmlns:a16="http://schemas.microsoft.com/office/drawing/2014/main" val="522540520"/>
                    </a:ext>
                  </a:extLst>
                </a:gridCol>
                <a:gridCol w="78275">
                  <a:extLst>
                    <a:ext uri="{9D8B030D-6E8A-4147-A177-3AD203B41FA5}">
                      <a16:colId xmlns:a16="http://schemas.microsoft.com/office/drawing/2014/main" val="3130786905"/>
                    </a:ext>
                  </a:extLst>
                </a:gridCol>
                <a:gridCol w="825451">
                  <a:extLst>
                    <a:ext uri="{9D8B030D-6E8A-4147-A177-3AD203B41FA5}">
                      <a16:colId xmlns:a16="http://schemas.microsoft.com/office/drawing/2014/main" val="287817147"/>
                    </a:ext>
                  </a:extLst>
                </a:gridCol>
                <a:gridCol w="106739">
                  <a:extLst>
                    <a:ext uri="{9D8B030D-6E8A-4147-A177-3AD203B41FA5}">
                      <a16:colId xmlns:a16="http://schemas.microsoft.com/office/drawing/2014/main" val="687534290"/>
                    </a:ext>
                  </a:extLst>
                </a:gridCol>
                <a:gridCol w="818335">
                  <a:extLst>
                    <a:ext uri="{9D8B030D-6E8A-4147-A177-3AD203B41FA5}">
                      <a16:colId xmlns:a16="http://schemas.microsoft.com/office/drawing/2014/main" val="1720521187"/>
                    </a:ext>
                  </a:extLst>
                </a:gridCol>
                <a:gridCol w="49812">
                  <a:extLst>
                    <a:ext uri="{9D8B030D-6E8A-4147-A177-3AD203B41FA5}">
                      <a16:colId xmlns:a16="http://schemas.microsoft.com/office/drawing/2014/main" val="1426512273"/>
                    </a:ext>
                  </a:extLst>
                </a:gridCol>
                <a:gridCol w="818335">
                  <a:extLst>
                    <a:ext uri="{9D8B030D-6E8A-4147-A177-3AD203B41FA5}">
                      <a16:colId xmlns:a16="http://schemas.microsoft.com/office/drawing/2014/main" val="2545699196"/>
                    </a:ext>
                  </a:extLst>
                </a:gridCol>
                <a:gridCol w="99623">
                  <a:extLst>
                    <a:ext uri="{9D8B030D-6E8A-4147-A177-3AD203B41FA5}">
                      <a16:colId xmlns:a16="http://schemas.microsoft.com/office/drawing/2014/main" val="2762056209"/>
                    </a:ext>
                  </a:extLst>
                </a:gridCol>
                <a:gridCol w="818335">
                  <a:extLst>
                    <a:ext uri="{9D8B030D-6E8A-4147-A177-3AD203B41FA5}">
                      <a16:colId xmlns:a16="http://schemas.microsoft.com/office/drawing/2014/main" val="3984412405"/>
                    </a:ext>
                  </a:extLst>
                </a:gridCol>
                <a:gridCol w="92507">
                  <a:extLst>
                    <a:ext uri="{9D8B030D-6E8A-4147-A177-3AD203B41FA5}">
                      <a16:colId xmlns:a16="http://schemas.microsoft.com/office/drawing/2014/main" val="66267916"/>
                    </a:ext>
                  </a:extLst>
                </a:gridCol>
                <a:gridCol w="818335">
                  <a:extLst>
                    <a:ext uri="{9D8B030D-6E8A-4147-A177-3AD203B41FA5}">
                      <a16:colId xmlns:a16="http://schemas.microsoft.com/office/drawing/2014/main" val="1568722418"/>
                    </a:ext>
                  </a:extLst>
                </a:gridCol>
              </a:tblGrid>
              <a:tr h="178600">
                <a:tc>
                  <a:txBody>
                    <a:bodyPr/>
                    <a:lstStyle/>
                    <a:p>
                      <a:pPr algn="l"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l"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gridSpan="9">
                  <a:txBody>
                    <a:bodyPr/>
                    <a:lstStyle/>
                    <a:p>
                      <a:pPr algn="ctr" fontAlgn="b">
                        <a:buNone/>
                      </a:pPr>
                      <a:r>
                        <a:rPr lang="en-US" sz="700" b="1" i="0" u="none" strike="noStrike">
                          <a:solidFill>
                            <a:srgbClr val="000000"/>
                          </a:solidFill>
                          <a:effectLst/>
                          <a:latin typeface="Times New Roman" panose="02020603050405020304" pitchFamily="18" charset="0"/>
                        </a:rPr>
                        <a:t>For the Three Months Ended</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gridSpan="3">
                  <a:txBody>
                    <a:bodyPr/>
                    <a:lstStyle/>
                    <a:p>
                      <a:pPr algn="ctr" fontAlgn="b">
                        <a:buNone/>
                      </a:pPr>
                      <a:r>
                        <a:rPr lang="en-US" sz="700" b="1" i="0" u="none" strike="noStrike">
                          <a:solidFill>
                            <a:srgbClr val="000000"/>
                          </a:solidFill>
                          <a:effectLst/>
                          <a:latin typeface="Times New Roman" panose="02020603050405020304" pitchFamily="18" charset="0"/>
                        </a:rPr>
                        <a:t>For the Year Ended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0610297"/>
                  </a:ext>
                </a:extLst>
              </a:tr>
              <a:tr h="230948">
                <a:tc>
                  <a:txBody>
                    <a:bodyPr/>
                    <a:lstStyle/>
                    <a:p>
                      <a:pPr algn="l" fontAlgn="b">
                        <a:buNone/>
                      </a:pPr>
                      <a:r>
                        <a:rPr lang="en-US" sz="700" b="1" i="0" u="none" strike="noStrike">
                          <a:solidFill>
                            <a:srgbClr val="000000"/>
                          </a:solidFill>
                          <a:effectLst/>
                          <a:latin typeface="Times New Roman" panose="02020603050405020304" pitchFamily="18" charset="0"/>
                        </a:rPr>
                        <a:t>Non-GAAP Reconciliation</a:t>
                      </a:r>
                    </a:p>
                  </a:txBody>
                  <a:tcPr marL="0" marR="0" marT="0" marB="0" anchor="b">
                    <a:lnL>
                      <a:noFill/>
                    </a:lnL>
                    <a:lnR>
                      <a:noFill/>
                    </a:lnR>
                    <a:lnT>
                      <a:noFill/>
                    </a:lnT>
                    <a:lnB>
                      <a:noFill/>
                    </a:lnB>
                    <a:noFill/>
                  </a:tcPr>
                </a:tc>
                <a:tc>
                  <a:txBody>
                    <a:bodyPr/>
                    <a:lstStyle/>
                    <a:p>
                      <a:pPr algn="l"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r>
                        <a:rPr lang="en-US" sz="700" b="1" i="0" u="none" strike="noStrike">
                          <a:solidFill>
                            <a:srgbClr val="000000"/>
                          </a:solidFill>
                          <a:effectLst/>
                          <a:latin typeface="Times New Roman" panose="02020603050405020304" pitchFamily="18" charset="0"/>
                        </a:rPr>
                        <a:t>September 30, 2025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700" b="1" i="0" u="none" strike="noStrike">
                          <a:solidFill>
                            <a:srgbClr val="000000"/>
                          </a:solidFill>
                          <a:effectLst/>
                          <a:latin typeface="Times New Roman" panose="02020603050405020304" pitchFamily="18" charset="0"/>
                        </a:rPr>
                        <a:t>June 30, 2025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700" b="1" i="0" u="none" strike="noStrike">
                          <a:solidFill>
                            <a:srgbClr val="000000"/>
                          </a:solidFill>
                          <a:effectLst/>
                          <a:latin typeface="Times New Roman" panose="02020603050405020304" pitchFamily="18" charset="0"/>
                        </a:rPr>
                        <a:t>March 31, 2025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700" b="1" i="0" u="none" strike="noStrike">
                          <a:solidFill>
                            <a:srgbClr val="000000"/>
                          </a:solidFill>
                          <a:effectLst/>
                          <a:latin typeface="Times New Roman" panose="02020603050405020304" pitchFamily="18" charset="0"/>
                        </a:rPr>
                        <a:t>December 31, 2024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700" b="1" i="0" u="none" strike="noStrike">
                          <a:solidFill>
                            <a:srgbClr val="000000"/>
                          </a:solidFill>
                          <a:effectLst/>
                          <a:latin typeface="Times New Roman" panose="02020603050405020304" pitchFamily="18" charset="0"/>
                        </a:rPr>
                        <a:t>September 30, 2024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r>
                        <a:rPr lang="en-US" sz="700" b="1" i="0" u="none" strike="noStrike">
                          <a:solidFill>
                            <a:srgbClr val="000000"/>
                          </a:solidFill>
                          <a:effectLst/>
                          <a:latin typeface="Times New Roman" panose="02020603050405020304" pitchFamily="18" charset="0"/>
                        </a:rPr>
                        <a:t>September 30, 2025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700" b="1" i="0" u="none" strike="noStrike">
                          <a:solidFill>
                            <a:srgbClr val="000000"/>
                          </a:solidFill>
                          <a:effectLst/>
                          <a:latin typeface="Times New Roman" panose="02020603050405020304" pitchFamily="18" charset="0"/>
                        </a:rPr>
                        <a:t>September 30, 2024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2737842"/>
                  </a:ext>
                </a:extLst>
              </a:tr>
              <a:tr h="178600">
                <a:tc>
                  <a:txBody>
                    <a:bodyPr/>
                    <a:lstStyle/>
                    <a:p>
                      <a:pPr algn="l" fontAlgn="b">
                        <a:buNone/>
                      </a:pPr>
                      <a:r>
                        <a:rPr lang="en-US" sz="700" b="1" i="0" u="none" strike="noStrike">
                          <a:solidFill>
                            <a:srgbClr val="000000"/>
                          </a:solidFill>
                          <a:effectLst/>
                          <a:latin typeface="Times New Roman" panose="02020603050405020304" pitchFamily="18" charset="0"/>
                        </a:rPr>
                        <a:t>Operating net income reconciliation</a:t>
                      </a:r>
                    </a:p>
                  </a:txBody>
                  <a:tcPr marL="0" marR="0" marT="0" marB="0" anchor="b">
                    <a:lnL>
                      <a:noFill/>
                    </a:lnL>
                    <a:lnR>
                      <a:noFill/>
                    </a:lnR>
                    <a:lnT>
                      <a:noFill/>
                    </a:lnT>
                    <a:lnB>
                      <a:noFill/>
                    </a:lnB>
                    <a:noFill/>
                  </a:tcPr>
                </a:tc>
                <a:tc>
                  <a:txBody>
                    <a:bodyPr/>
                    <a:lstStyle/>
                    <a:p>
                      <a:pPr algn="l"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72800707"/>
                  </a:ext>
                </a:extLst>
              </a:tr>
              <a:tr h="178600">
                <a:tc>
                  <a:txBody>
                    <a:bodyPr/>
                    <a:lstStyle/>
                    <a:p>
                      <a:pPr algn="l" fontAlgn="b">
                        <a:buNone/>
                      </a:pPr>
                      <a:r>
                        <a:rPr lang="en-US" sz="700" b="0" i="0" u="none" strike="noStrike">
                          <a:solidFill>
                            <a:srgbClr val="000000"/>
                          </a:solidFill>
                          <a:effectLst/>
                          <a:latin typeface="Times New Roman" panose="02020603050405020304" pitchFamily="18" charset="0"/>
                        </a:rPr>
                        <a:t>Net income (GAAP)</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2,217 </a:t>
                      </a:r>
                    </a:p>
                  </a:txBody>
                  <a:tcPr marL="0" marR="0" marT="0" marB="0" anchor="b">
                    <a:lnL>
                      <a:noFill/>
                    </a:lnL>
                    <a:lnR>
                      <a:noFill/>
                    </a:lnR>
                    <a:lnT>
                      <a:noFill/>
                    </a:lnT>
                    <a:lnB>
                      <a:noFill/>
                    </a:lnB>
                    <a:solidFill>
                      <a:srgbClr val="CFF0FC"/>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2,152 </a:t>
                      </a:r>
                    </a:p>
                  </a:txBody>
                  <a:tcPr marL="0" marR="0" marT="0" marB="0" anchor="b">
                    <a:lnL>
                      <a:noFill/>
                    </a:lnL>
                    <a:lnR>
                      <a:noFill/>
                    </a:lnR>
                    <a:lnT>
                      <a:noFill/>
                    </a:lnT>
                    <a:lnB>
                      <a:noFill/>
                    </a:lnB>
                    <a:solidFill>
                      <a:srgbClr val="CFF0FC"/>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1,831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1,345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1,730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6,201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4,096 </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2910142705"/>
                  </a:ext>
                </a:extLst>
              </a:tr>
              <a:tr h="178600">
                <a:tc>
                  <a:txBody>
                    <a:bodyPr/>
                    <a:lstStyle/>
                    <a:p>
                      <a:pPr algn="l" fontAlgn="b">
                        <a:buNone/>
                      </a:pPr>
                      <a:r>
                        <a:rPr lang="en-US" sz="700" b="0" i="0" u="none" strike="noStrike">
                          <a:solidFill>
                            <a:srgbClr val="000000"/>
                          </a:solidFill>
                          <a:effectLst/>
                          <a:latin typeface="Times New Roman" panose="02020603050405020304" pitchFamily="18" charset="0"/>
                        </a:rPr>
                        <a:t>Net loss on securities available for sale</a:t>
                      </a:r>
                    </a:p>
                  </a:txBody>
                  <a:tcPr marL="0" marR="0" marT="0" marB="0" anchor="b">
                    <a:lnL>
                      <a:noFill/>
                    </a:lnL>
                    <a:lnR>
                      <a:noFill/>
                    </a:lnR>
                    <a:lnT>
                      <a:noFill/>
                    </a:lnT>
                    <a:lnB>
                      <a:noFill/>
                    </a:lnB>
                    <a:solidFill>
                      <a:srgbClr val="FFFFFF"/>
                    </a:solidFill>
                  </a:tcPr>
                </a:tc>
                <a:tc>
                  <a:txBody>
                    <a:bodyPr/>
                    <a:lstStyle/>
                    <a:p>
                      <a:pPr algn="l" fontAlgn="b">
                        <a:buNone/>
                      </a:pPr>
                      <a:r>
                        <a:rPr lang="en-US" sz="7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ct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385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774467436"/>
                  </a:ext>
                </a:extLst>
              </a:tr>
              <a:tr h="178600">
                <a:tc>
                  <a:txBody>
                    <a:bodyPr/>
                    <a:lstStyle/>
                    <a:p>
                      <a:pPr algn="l" fontAlgn="b">
                        <a:buNone/>
                      </a:pPr>
                      <a:r>
                        <a:rPr lang="en-US" sz="700" b="0" i="0" u="none" strike="noStrike">
                          <a:solidFill>
                            <a:srgbClr val="000000"/>
                          </a:solidFill>
                          <a:effectLst/>
                          <a:latin typeface="Times New Roman" panose="02020603050405020304" pitchFamily="18" charset="0"/>
                        </a:rPr>
                        <a:t>ESOP Compensation expense related to dividend</a:t>
                      </a:r>
                    </a:p>
                  </a:txBody>
                  <a:tcPr marL="0" marR="0" marT="0" marB="0" anchor="b">
                    <a:lnL>
                      <a:noFill/>
                    </a:lnL>
                    <a:lnR>
                      <a:noFill/>
                    </a:lnR>
                    <a:lnT>
                      <a:noFill/>
                    </a:lnT>
                    <a:lnB>
                      <a:noFill/>
                    </a:lnB>
                    <a:solidFill>
                      <a:srgbClr val="CFF0FC"/>
                    </a:solidFill>
                  </a:tcPr>
                </a:tc>
                <a:tc>
                  <a:txBody>
                    <a:bodyPr/>
                    <a:lstStyle/>
                    <a:p>
                      <a:pPr algn="l" fontAlgn="b">
                        <a:buNone/>
                      </a:pPr>
                      <a:r>
                        <a:rPr lang="en-US" sz="7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220 </a:t>
                      </a:r>
                    </a:p>
                  </a:txBody>
                  <a:tcPr marL="0" marR="0" marT="0" marB="0" anchor="b">
                    <a:lnL>
                      <a:noFill/>
                    </a:lnL>
                    <a:lnR>
                      <a:noFill/>
                    </a:lnR>
                    <a:lnT>
                      <a:noFill/>
                    </a:lnT>
                    <a:lnB>
                      <a:noFill/>
                    </a:lnB>
                    <a:solidFill>
                      <a:srgbClr val="CFF0FC"/>
                    </a:solidFill>
                  </a:tcPr>
                </a:tc>
                <a:tc>
                  <a:txBody>
                    <a:bodyPr/>
                    <a:lstStyle/>
                    <a:p>
                      <a:pPr algn="ct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210 </a:t>
                      </a:r>
                    </a:p>
                  </a:txBody>
                  <a:tcPr marL="0" marR="0" marT="0" marB="0" anchor="b">
                    <a:lnL>
                      <a:noFill/>
                    </a:lnL>
                    <a:lnR>
                      <a:noFill/>
                    </a:lnR>
                    <a:lnT>
                      <a:noFill/>
                    </a:lnT>
                    <a:lnB>
                      <a:noFill/>
                    </a:lnB>
                    <a:solidFill>
                      <a:srgbClr val="CFF0FC"/>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211 </a:t>
                      </a:r>
                    </a:p>
                  </a:txBody>
                  <a:tcPr marL="0" marR="0" marT="0" marB="0" anchor="b">
                    <a:lnL>
                      <a:noFill/>
                    </a:lnL>
                    <a:lnR>
                      <a:noFill/>
                    </a:lnR>
                    <a:lnT>
                      <a:noFill/>
                    </a:lnT>
                    <a:lnB>
                      <a:noFill/>
                    </a:lnB>
                    <a:solidFill>
                      <a:srgbClr val="CFF0FC"/>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CFF0FC"/>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641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99025198"/>
                  </a:ext>
                </a:extLst>
              </a:tr>
              <a:tr h="178600">
                <a:tc>
                  <a:txBody>
                    <a:bodyPr/>
                    <a:lstStyle/>
                    <a:p>
                      <a:pPr algn="l" fontAlgn="b">
                        <a:buNone/>
                      </a:pPr>
                      <a:r>
                        <a:rPr lang="en-US" sz="700" b="0" i="0" u="none" strike="noStrike">
                          <a:solidFill>
                            <a:srgbClr val="000000"/>
                          </a:solidFill>
                          <a:effectLst/>
                          <a:latin typeface="Times New Roman" panose="02020603050405020304" pitchFamily="18" charset="0"/>
                        </a:rPr>
                        <a:t>Merger-related expenses</a:t>
                      </a:r>
                    </a:p>
                  </a:txBody>
                  <a:tcPr marL="0" marR="0" marT="0" marB="0" anchor="b">
                    <a:lnL>
                      <a:noFill/>
                    </a:lnL>
                    <a:lnR>
                      <a:noFill/>
                    </a:lnR>
                    <a:lnT>
                      <a:noFill/>
                    </a:lnT>
                    <a:lnB>
                      <a:noFill/>
                    </a:lnB>
                    <a:solidFill>
                      <a:srgbClr val="FFFFFF"/>
                    </a:solidFill>
                  </a:tcPr>
                </a:tc>
                <a:tc>
                  <a:txBody>
                    <a:bodyPr/>
                    <a:lstStyle/>
                    <a:p>
                      <a:pPr algn="l" fontAlgn="b">
                        <a:buNone/>
                      </a:pPr>
                      <a:r>
                        <a:rPr lang="en-US" sz="7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ct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119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196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1,185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11115993"/>
                  </a:ext>
                </a:extLst>
              </a:tr>
              <a:tr h="142059">
                <a:tc>
                  <a:txBody>
                    <a:bodyPr/>
                    <a:lstStyle/>
                    <a:p>
                      <a:pPr algn="l" fontAlgn="b">
                        <a:buNone/>
                      </a:pPr>
                      <a:r>
                        <a:rPr lang="en-US" sz="700" b="0" i="0" u="none" strike="noStrike">
                          <a:solidFill>
                            <a:srgbClr val="000000"/>
                          </a:solidFill>
                          <a:effectLst/>
                          <a:latin typeface="Times New Roman" panose="02020603050405020304" pitchFamily="18" charset="0"/>
                        </a:rPr>
                        <a:t>Income tax expense</a:t>
                      </a:r>
                    </a:p>
                  </a:txBody>
                  <a:tcPr marL="0" marR="0" marT="0" marB="0" anchor="b">
                    <a:lnL>
                      <a:noFill/>
                    </a:lnL>
                    <a:lnR>
                      <a:noFill/>
                    </a:lnR>
                    <a:lnT>
                      <a:noFill/>
                    </a:lnT>
                    <a:lnB>
                      <a:noFill/>
                    </a:lnB>
                    <a:solidFill>
                      <a:srgbClr val="CFF0FC"/>
                    </a:solidFill>
                  </a:tcPr>
                </a:tc>
                <a:tc>
                  <a:txBody>
                    <a:bodyPr/>
                    <a:lstStyle/>
                    <a:p>
                      <a:pPr algn="l" fontAlgn="b">
                        <a:buNone/>
                      </a:pPr>
                      <a:r>
                        <a:rPr lang="en-US" sz="7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(48)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(46)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(46)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(111)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(43)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(140)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(261)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extLst>
                  <a:ext uri="{0D108BD9-81ED-4DB2-BD59-A6C34878D82A}">
                    <a16:rowId xmlns:a16="http://schemas.microsoft.com/office/drawing/2014/main" val="687347393"/>
                  </a:ext>
                </a:extLst>
              </a:tr>
              <a:tr h="184759">
                <a:tc gridSpan="2">
                  <a:txBody>
                    <a:bodyPr/>
                    <a:lstStyle/>
                    <a:p>
                      <a:pPr algn="l" fontAlgn="ctr">
                        <a:buNone/>
                      </a:pPr>
                      <a:r>
                        <a:rPr lang="en-US" sz="700" b="0" i="0" u="none" strike="noStrike">
                          <a:solidFill>
                            <a:srgbClr val="000000"/>
                          </a:solidFill>
                          <a:effectLst/>
                          <a:latin typeface="Times New Roman" panose="02020603050405020304" pitchFamily="18" charset="0"/>
                        </a:rPr>
                        <a:t>Operating net income </a:t>
                      </a:r>
                    </a:p>
                  </a:txBody>
                  <a:tcPr marL="0" marR="0" marT="0" marB="0" anchor="ctr">
                    <a:lnL>
                      <a:noFill/>
                    </a:lnL>
                    <a:lnR>
                      <a:noFill/>
                    </a:lnR>
                    <a:lnT>
                      <a:noFill/>
                    </a:lnT>
                    <a:lnB>
                      <a:noFill/>
                    </a:lnB>
                    <a:solidFill>
                      <a:srgbClr val="FFFFFF"/>
                    </a:solidFill>
                  </a:tcPr>
                </a:tc>
                <a:tc hMerge="1">
                  <a:txBody>
                    <a:bodyPr/>
                    <a:lstStyle/>
                    <a:p>
                      <a:endParaRPr lang="en-US"/>
                    </a:p>
                  </a:txBody>
                  <a:tcPr/>
                </a:tc>
                <a:tc>
                  <a:txBody>
                    <a:bodyPr/>
                    <a:lstStyle/>
                    <a:p>
                      <a:pPr algn="l" fontAlgn="b">
                        <a:buNone/>
                      </a:pPr>
                      <a:r>
                        <a:rPr lang="en-US" sz="700" b="0" i="0" u="none" strike="noStrike">
                          <a:solidFill>
                            <a:srgbClr val="000000"/>
                          </a:solidFill>
                          <a:effectLst/>
                          <a:latin typeface="Times New Roman" panose="02020603050405020304" pitchFamily="18" charset="0"/>
                        </a:rPr>
                        <a:t> $                     2,389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                     2,316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                     1,996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                     1,738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                     1,883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                     6,702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                     5,020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8632676"/>
                  </a:ext>
                </a:extLst>
              </a:tr>
              <a:tr h="184759">
                <a:tc>
                  <a:txBody>
                    <a:bodyPr/>
                    <a:lstStyle/>
                    <a:p>
                      <a:pPr algn="l" fontAlgn="b">
                        <a:buNone/>
                      </a:pPr>
                      <a:r>
                        <a:rPr lang="en-US" sz="700" b="0" i="0" u="none" strike="noStrike">
                          <a:solidFill>
                            <a:srgbClr val="000000"/>
                          </a:solidFill>
                          <a:effectLst/>
                          <a:latin typeface="Times New Roman" panose="02020603050405020304" pitchFamily="18" charset="0"/>
                        </a:rPr>
                        <a:t>Weighted average diluted shares</a:t>
                      </a:r>
                    </a:p>
                  </a:txBody>
                  <a:tcPr marL="0" marR="0" marT="0" marB="0" anchor="b">
                    <a:lnL>
                      <a:noFill/>
                    </a:lnL>
                    <a:lnR>
                      <a:noFill/>
                    </a:lnR>
                    <a:lnT>
                      <a:noFill/>
                    </a:lnT>
                    <a:lnB>
                      <a:noFill/>
                    </a:lnB>
                    <a:solidFill>
                      <a:srgbClr val="CFF0FC"/>
                    </a:solidFill>
                  </a:tcPr>
                </a:tc>
                <a:tc>
                  <a:txBody>
                    <a:bodyPr/>
                    <a:lstStyle/>
                    <a:p>
                      <a:pPr algn="l" fontAlgn="b">
                        <a:buNone/>
                      </a:pPr>
                      <a:r>
                        <a:rPr lang="en-US" sz="7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buNone/>
                      </a:pPr>
                      <a:r>
                        <a:rPr lang="en-US" sz="700" b="0" i="0" u="none" strike="noStrike">
                          <a:solidFill>
                            <a:srgbClr val="000000"/>
                          </a:solidFill>
                          <a:effectLst/>
                          <a:latin typeface="Times New Roman" panose="02020603050405020304" pitchFamily="18" charset="0"/>
                        </a:rPr>
                        <a:t>                 6,427,697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tc>
                  <a:txBody>
                    <a:bodyPr/>
                    <a:lstStyle/>
                    <a:p>
                      <a:pPr algn="ct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buNone/>
                      </a:pPr>
                      <a:r>
                        <a:rPr lang="en-US" sz="700" b="0" i="0" u="none" strike="noStrike">
                          <a:solidFill>
                            <a:srgbClr val="000000"/>
                          </a:solidFill>
                          <a:effectLst/>
                          <a:latin typeface="Times New Roman" panose="02020603050405020304" pitchFamily="18" charset="0"/>
                        </a:rPr>
                        <a:t>                  6,457,397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buNone/>
                      </a:pPr>
                      <a:r>
                        <a:rPr lang="en-US" sz="700" b="0" i="0" u="none" strike="noStrike">
                          <a:solidFill>
                            <a:srgbClr val="000000"/>
                          </a:solidFill>
                          <a:effectLst/>
                          <a:latin typeface="Times New Roman" panose="02020603050405020304" pitchFamily="18" charset="0"/>
                        </a:rPr>
                        <a:t>                 6,547,817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buNone/>
                      </a:pPr>
                      <a:r>
                        <a:rPr lang="en-US" sz="700" b="0" i="0" u="none" strike="noStrike">
                          <a:solidFill>
                            <a:srgbClr val="000000"/>
                          </a:solidFill>
                          <a:effectLst/>
                          <a:latin typeface="Times New Roman" panose="02020603050405020304" pitchFamily="18" charset="0"/>
                        </a:rPr>
                        <a:t>                 6,620,602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buNone/>
                      </a:pPr>
                      <a:r>
                        <a:rPr lang="en-US" sz="700" b="0" i="0" u="none" strike="noStrike">
                          <a:solidFill>
                            <a:srgbClr val="000000"/>
                          </a:solidFill>
                          <a:effectLst/>
                          <a:latin typeface="Times New Roman" panose="02020603050405020304" pitchFamily="18" charset="0"/>
                        </a:rPr>
                        <a:t>                 6,611,468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buNone/>
                      </a:pPr>
                      <a:r>
                        <a:rPr lang="en-US" sz="700" b="0" i="0" u="none" strike="noStrike">
                          <a:solidFill>
                            <a:srgbClr val="000000"/>
                          </a:solidFill>
                          <a:effectLst/>
                          <a:latin typeface="Times New Roman" panose="02020603050405020304" pitchFamily="18" charset="0"/>
                        </a:rPr>
                        <a:t>                 6,481,644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buNone/>
                      </a:pPr>
                      <a:r>
                        <a:rPr lang="en-US" sz="700" b="0" i="0" u="none" strike="noStrike">
                          <a:solidFill>
                            <a:srgbClr val="000000"/>
                          </a:solidFill>
                          <a:effectLst/>
                          <a:latin typeface="Times New Roman" panose="02020603050405020304" pitchFamily="18" charset="0"/>
                        </a:rPr>
                        <a:t>                 6,555,096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extLst>
                  <a:ext uri="{0D108BD9-81ED-4DB2-BD59-A6C34878D82A}">
                    <a16:rowId xmlns:a16="http://schemas.microsoft.com/office/drawing/2014/main" val="3904215818"/>
                  </a:ext>
                </a:extLst>
              </a:tr>
              <a:tr h="178600">
                <a:tc>
                  <a:txBody>
                    <a:bodyPr/>
                    <a:lstStyle/>
                    <a:p>
                      <a:pPr algn="l" fontAlgn="b">
                        <a:buNone/>
                      </a:pPr>
                      <a:r>
                        <a:rPr lang="en-US" sz="700" b="0" i="0" u="none" strike="noStrike">
                          <a:solidFill>
                            <a:srgbClr val="000000"/>
                          </a:solidFill>
                          <a:effectLst/>
                          <a:latin typeface="Times New Roman" panose="02020603050405020304" pitchFamily="18" charset="0"/>
                        </a:rPr>
                        <a:t>Adjusted diluted earnings per share</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0.37 </a:t>
                      </a:r>
                    </a:p>
                  </a:txBody>
                  <a:tcPr marL="0" marR="0" marT="0" marB="0" anchor="b">
                    <a:lnL>
                      <a:noFill/>
                    </a:lnL>
                    <a:lnR>
                      <a:noFill/>
                    </a:lnR>
                    <a:lnT>
                      <a:noFill/>
                    </a:lnT>
                    <a:lnB>
                      <a:noFill/>
                    </a:lnB>
                    <a:solidFill>
                      <a:srgbClr val="FFFFFF"/>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0.36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0.30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0.26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0.29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1.03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0.77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023735227"/>
                  </a:ext>
                </a:extLst>
              </a:tr>
              <a:tr h="240185">
                <a:tc gridSpan="15">
                  <a:txBody>
                    <a:bodyPr/>
                    <a:lstStyle/>
                    <a:p>
                      <a:pPr algn="l" fontAlgn="ctr">
                        <a:buNone/>
                      </a:pPr>
                      <a:r>
                        <a:rPr lang="en-US" sz="700" b="1" i="0" u="none" strike="noStrike">
                          <a:solidFill>
                            <a:srgbClr val="000000"/>
                          </a:solidFill>
                          <a:effectLst/>
                          <a:latin typeface="Times New Roman" panose="02020603050405020304" pitchFamily="18" charset="0"/>
                        </a:rPr>
                        <a:t>Tangible book value per common share reconciliation</a:t>
                      </a:r>
                    </a:p>
                  </a:txBody>
                  <a:tcPr marL="0" marR="0" marT="0" marB="0" anchor="ctr">
                    <a:lnL>
                      <a:noFill/>
                    </a:lnL>
                    <a:lnR>
                      <a:noFill/>
                    </a:lnR>
                    <a:lnT>
                      <a:noFill/>
                    </a:lnT>
                    <a:lnB>
                      <a:noFill/>
                    </a:lnB>
                    <a:solidFill>
                      <a:srgbClr val="CFF0F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9333428"/>
                  </a:ext>
                </a:extLst>
              </a:tr>
              <a:tr h="178600">
                <a:tc>
                  <a:txBody>
                    <a:bodyPr/>
                    <a:lstStyle/>
                    <a:p>
                      <a:pPr algn="l" fontAlgn="b">
                        <a:buNone/>
                      </a:pPr>
                      <a:r>
                        <a:rPr lang="en-US" sz="700" b="0" i="0" u="none" strike="noStrike">
                          <a:solidFill>
                            <a:srgbClr val="000000"/>
                          </a:solidFill>
                          <a:effectLst/>
                          <a:latin typeface="Times New Roman" panose="02020603050405020304" pitchFamily="18" charset="0"/>
                        </a:rPr>
                        <a:t>Book Value per common share (GAAP)</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20.25 </a:t>
                      </a:r>
                    </a:p>
                  </a:txBody>
                  <a:tcPr marL="0" marR="0" marT="0" marB="0" anchor="b">
                    <a:lnL>
                      <a:noFill/>
                    </a:lnL>
                    <a:lnR>
                      <a:noFill/>
                    </a:lnR>
                    <a:lnT>
                      <a:noFill/>
                    </a:lnT>
                    <a:lnB>
                      <a:noFill/>
                    </a:lnB>
                    <a:solidFill>
                      <a:srgbClr val="FFFFFF"/>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19.66 </a:t>
                      </a:r>
                    </a:p>
                  </a:txBody>
                  <a:tcPr marL="0" marR="0" marT="0" marB="0" anchor="b">
                    <a:lnL>
                      <a:noFill/>
                    </a:lnL>
                    <a:lnR>
                      <a:noFill/>
                    </a:lnR>
                    <a:lnT>
                      <a:noFill/>
                    </a:lnT>
                    <a:lnB>
                      <a:noFill/>
                    </a:lnB>
                    <a:solidFill>
                      <a:srgbClr val="FFFFFF"/>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19.25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20.14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20.02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20.25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20.02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098630519"/>
                  </a:ext>
                </a:extLst>
              </a:tr>
              <a:tr h="178600">
                <a:tc>
                  <a:txBody>
                    <a:bodyPr/>
                    <a:lstStyle/>
                    <a:p>
                      <a:pPr algn="l" fontAlgn="b">
                        <a:buNone/>
                      </a:pPr>
                      <a:r>
                        <a:rPr lang="en-US" sz="700" b="0" i="0" u="none" strike="noStrike">
                          <a:solidFill>
                            <a:srgbClr val="000000"/>
                          </a:solidFill>
                          <a:effectLst/>
                          <a:latin typeface="Times New Roman" panose="02020603050405020304" pitchFamily="18" charset="0"/>
                        </a:rPr>
                        <a:t> Effect of goodwill and other intangibles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(2.91)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(2.86)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(2.85)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(2.84)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(2.84)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(2.91)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(2.84)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extLst>
                  <a:ext uri="{0D108BD9-81ED-4DB2-BD59-A6C34878D82A}">
                    <a16:rowId xmlns:a16="http://schemas.microsoft.com/office/drawing/2014/main" val="180578359"/>
                  </a:ext>
                </a:extLst>
              </a:tr>
              <a:tr h="184759">
                <a:tc gridSpan="2">
                  <a:txBody>
                    <a:bodyPr/>
                    <a:lstStyle/>
                    <a:p>
                      <a:pPr algn="l" fontAlgn="ctr">
                        <a:buNone/>
                      </a:pPr>
                      <a:r>
                        <a:rPr lang="en-US" sz="700" b="0" i="0" u="none" strike="noStrike">
                          <a:solidFill>
                            <a:srgbClr val="000000"/>
                          </a:solidFill>
                          <a:effectLst/>
                          <a:latin typeface="Times New Roman" panose="02020603050405020304" pitchFamily="18" charset="0"/>
                        </a:rPr>
                        <a:t>Tangible book value per common share </a:t>
                      </a:r>
                    </a:p>
                  </a:txBody>
                  <a:tcPr marL="0" marR="0" marT="0" marB="0" anchor="ctr">
                    <a:lnL>
                      <a:noFill/>
                    </a:lnL>
                    <a:lnR>
                      <a:noFill/>
                    </a:lnR>
                    <a:lnT>
                      <a:noFill/>
                    </a:lnT>
                    <a:lnB>
                      <a:noFill/>
                    </a:lnB>
                    <a:solidFill>
                      <a:srgbClr val="FFFFFF"/>
                    </a:solidFill>
                  </a:tcPr>
                </a:tc>
                <a:tc hMerge="1">
                  <a:txBody>
                    <a:bodyPr/>
                    <a:lstStyle/>
                    <a:p>
                      <a:endParaRPr lang="en-US"/>
                    </a:p>
                  </a:txBody>
                  <a:tcPr/>
                </a:tc>
                <a:tc>
                  <a:txBody>
                    <a:bodyPr/>
                    <a:lstStyle/>
                    <a:p>
                      <a:pPr algn="r" fontAlgn="b">
                        <a:buNone/>
                      </a:pPr>
                      <a:r>
                        <a:rPr lang="en-US" sz="700" b="0" i="0" u="none" strike="noStrike">
                          <a:solidFill>
                            <a:srgbClr val="000000"/>
                          </a:solidFill>
                          <a:effectLst/>
                          <a:latin typeface="Times New Roman" panose="02020603050405020304" pitchFamily="18" charset="0"/>
                        </a:rPr>
                        <a:t> $                     17.34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16.80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16.40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17.30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17.18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17.34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17.18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7153787"/>
                  </a:ext>
                </a:extLst>
              </a:tr>
              <a:tr h="221710">
                <a:tc gridSpan="15">
                  <a:txBody>
                    <a:bodyPr/>
                    <a:lstStyle/>
                    <a:p>
                      <a:pPr algn="l" fontAlgn="ctr">
                        <a:buNone/>
                      </a:pPr>
                      <a:r>
                        <a:rPr lang="en-US" sz="700" b="1" i="0" u="none" strike="noStrike">
                          <a:solidFill>
                            <a:srgbClr val="000000"/>
                          </a:solidFill>
                          <a:effectLst/>
                          <a:latin typeface="Times New Roman" panose="02020603050405020304" pitchFamily="18" charset="0"/>
                        </a:rPr>
                        <a:t>Tangible equity to tangible assets reconciliation</a:t>
                      </a:r>
                    </a:p>
                  </a:txBody>
                  <a:tcPr marL="0" marR="0" marT="0" marB="0" anchor="ctr">
                    <a:lnL>
                      <a:noFill/>
                    </a:lnL>
                    <a:lnR>
                      <a:noFill/>
                    </a:lnR>
                    <a:lnT>
                      <a:noFill/>
                    </a:lnT>
                    <a:lnB>
                      <a:noFill/>
                    </a:lnB>
                    <a:solidFill>
                      <a:srgbClr val="CFF0F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6051558"/>
                  </a:ext>
                </a:extLst>
              </a:tr>
              <a:tr h="178600">
                <a:tc gridSpan="2">
                  <a:txBody>
                    <a:bodyPr/>
                    <a:lstStyle/>
                    <a:p>
                      <a:pPr algn="l" fontAlgn="ctr">
                        <a:buNone/>
                      </a:pPr>
                      <a:r>
                        <a:rPr lang="en-US" sz="700" b="0" i="0" u="none" strike="noStrike">
                          <a:solidFill>
                            <a:srgbClr val="000000"/>
                          </a:solidFill>
                          <a:effectLst/>
                          <a:latin typeface="Times New Roman" panose="02020603050405020304" pitchFamily="18" charset="0"/>
                        </a:rPr>
                        <a:t>Equity to assets (GAAP)</a:t>
                      </a:r>
                    </a:p>
                  </a:txBody>
                  <a:tcPr marL="0" marR="0" marT="0" marB="0" anchor="ctr">
                    <a:lnL>
                      <a:noFill/>
                    </a:lnL>
                    <a:lnR>
                      <a:noFill/>
                    </a:lnR>
                    <a:lnT>
                      <a:noFill/>
                    </a:lnT>
                    <a:lnB>
                      <a:noFill/>
                    </a:lnB>
                    <a:solidFill>
                      <a:srgbClr val="FFFFFF"/>
                    </a:solidFill>
                  </a:tcPr>
                </a:tc>
                <a:tc hMerge="1">
                  <a:txBody>
                    <a:bodyPr/>
                    <a:lstStyle/>
                    <a:p>
                      <a:endParaRPr lang="en-US"/>
                    </a:p>
                  </a:txBody>
                  <a:tcPr/>
                </a:tc>
                <a:tc>
                  <a:txBody>
                    <a:bodyPr/>
                    <a:lstStyle/>
                    <a:p>
                      <a:pPr algn="r" fontAlgn="b">
                        <a:buNone/>
                      </a:pPr>
                      <a:r>
                        <a:rPr lang="en-US" sz="700" b="0" i="0" u="none" strike="noStrike">
                          <a:solidFill>
                            <a:srgbClr val="000000"/>
                          </a:solidFill>
                          <a:effectLst/>
                          <a:latin typeface="Times New Roman" panose="02020603050405020304" pitchFamily="18" charset="0"/>
                        </a:rPr>
                        <a:t>13.55%</a:t>
                      </a:r>
                    </a:p>
                  </a:txBody>
                  <a:tcPr marL="0" marR="0" marT="0" marB="0" anchor="b">
                    <a:lnL>
                      <a:noFill/>
                    </a:lnL>
                    <a:lnR>
                      <a:noFill/>
                    </a:lnR>
                    <a:lnT>
                      <a:noFill/>
                    </a:lnT>
                    <a:lnB>
                      <a:noFill/>
                    </a:lnB>
                    <a:solidFill>
                      <a:srgbClr val="FFFFFF"/>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13.29%</a:t>
                      </a:r>
                    </a:p>
                  </a:txBody>
                  <a:tcPr marL="0" marR="0" marT="0" marB="0" anchor="b">
                    <a:lnL>
                      <a:noFill/>
                    </a:lnL>
                    <a:lnR>
                      <a:noFill/>
                    </a:lnR>
                    <a:lnT>
                      <a:noFill/>
                    </a:lnT>
                    <a:lnB>
                      <a:noFill/>
                    </a:lnB>
                    <a:solidFill>
                      <a:srgbClr val="FFFFFF"/>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13.40%</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14.90%</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14.61%</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13.55%</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14.61%</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375644148"/>
                  </a:ext>
                </a:extLst>
              </a:tr>
              <a:tr h="178600">
                <a:tc>
                  <a:txBody>
                    <a:bodyPr/>
                    <a:lstStyle/>
                    <a:p>
                      <a:pPr algn="l" fontAlgn="b">
                        <a:buNone/>
                      </a:pPr>
                      <a:r>
                        <a:rPr lang="en-US" sz="700" b="0" i="0" u="none" strike="noStrike">
                          <a:solidFill>
                            <a:srgbClr val="000000"/>
                          </a:solidFill>
                          <a:effectLst/>
                          <a:latin typeface="Times New Roman" panose="02020603050405020304" pitchFamily="18" charset="0"/>
                        </a:rPr>
                        <a:t>Effect of goodwill and other intangibles</a:t>
                      </a:r>
                    </a:p>
                  </a:txBody>
                  <a:tcPr marL="0" marR="0" marT="0" marB="0" anchor="b">
                    <a:lnL>
                      <a:noFill/>
                    </a:lnL>
                    <a:lnR>
                      <a:noFill/>
                    </a:lnR>
                    <a:lnT>
                      <a:noFill/>
                    </a:lnT>
                    <a:lnB>
                      <a:noFill/>
                    </a:lnB>
                    <a:solidFill>
                      <a:srgbClr val="CFF0FC"/>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(1.72)%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(1.71)%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(1.75)%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(1.81)%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(1.81)%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(1.72)%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(1.81)%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extLst>
                  <a:ext uri="{0D108BD9-81ED-4DB2-BD59-A6C34878D82A}">
                    <a16:rowId xmlns:a16="http://schemas.microsoft.com/office/drawing/2014/main" val="1484903409"/>
                  </a:ext>
                </a:extLst>
              </a:tr>
              <a:tr h="184759">
                <a:tc>
                  <a:txBody>
                    <a:bodyPr/>
                    <a:lstStyle/>
                    <a:p>
                      <a:pPr algn="l" fontAlgn="b">
                        <a:buNone/>
                      </a:pPr>
                      <a:r>
                        <a:rPr lang="en-US" sz="700" b="0" i="0" u="none" strike="noStrike">
                          <a:solidFill>
                            <a:srgbClr val="000000"/>
                          </a:solidFill>
                          <a:effectLst/>
                          <a:latin typeface="Times New Roman" panose="02020603050405020304" pitchFamily="18" charset="0"/>
                        </a:rPr>
                        <a:t>Tangible equity to tangible assets  (1)</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11.84%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11.58%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11.65%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13.08%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12.80%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11.84%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12.80%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8800305"/>
                  </a:ext>
                </a:extLst>
              </a:tr>
              <a:tr h="184759">
                <a:tc gridSpan="15">
                  <a:txBody>
                    <a:bodyPr/>
                    <a:lstStyle/>
                    <a:p>
                      <a:pPr algn="l" fontAlgn="b">
                        <a:buNone/>
                      </a:pPr>
                      <a:r>
                        <a:rPr lang="en-US" sz="700" b="0" i="0" u="none" strike="noStrike" dirty="0">
                          <a:solidFill>
                            <a:srgbClr val="000000"/>
                          </a:solidFill>
                          <a:effectLst/>
                          <a:latin typeface="Times New Roman" panose="02020603050405020304" pitchFamily="18" charset="0"/>
                        </a:rPr>
                        <a:t>(1)  Tangible assets is total assets less intangible assets.  Tangible equity is total equity less intangible assets.</a:t>
                      </a:r>
                    </a:p>
                  </a:txBody>
                  <a:tcPr marL="0" marR="0" marT="0"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9495702"/>
                  </a:ext>
                </a:extLst>
              </a:tr>
            </a:tbl>
          </a:graphicData>
        </a:graphic>
      </p:graphicFrame>
    </p:spTree>
    <p:custDataLst>
      <p:tags r:id="rId1"/>
    </p:custDataLst>
    <p:extLst>
      <p:ext uri="{BB962C8B-B14F-4D97-AF65-F5344CB8AC3E}">
        <p14:creationId xmlns:p14="http://schemas.microsoft.com/office/powerpoint/2010/main" val="1743337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 name="DH_TOC_SUBSECTIONS" val="1"/>
</p:tagLst>
</file>

<file path=ppt/tags/tag1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0.xml><?xml version="1.0" encoding="utf-8"?>
<p:tagLst xmlns:a="http://schemas.openxmlformats.org/drawingml/2006/main" xmlns:r="http://schemas.openxmlformats.org/officeDocument/2006/relationships" xmlns:p="http://schemas.openxmlformats.org/presentationml/2006/main">
  <p:tag name="MM_SLIDE_TYPE" val="6"/>
</p:tagLst>
</file>

<file path=ppt/tags/tag10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03.xml><?xml version="1.0" encoding="utf-8"?>
<p:tagLst xmlns:a="http://schemas.openxmlformats.org/drawingml/2006/main" xmlns:r="http://schemas.openxmlformats.org/officeDocument/2006/relationships" xmlns:p="http://schemas.openxmlformats.org/presentationml/2006/main">
  <p:tag name="MM_SHAPE_TYPE" val="STAMP"/>
</p:tagLst>
</file>

<file path=ppt/tags/tag10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05.xml><?xml version="1.0" encoding="utf-8"?>
<p:tagLst xmlns:a="http://schemas.openxmlformats.org/drawingml/2006/main" xmlns:r="http://schemas.openxmlformats.org/officeDocument/2006/relationships" xmlns:p="http://schemas.openxmlformats.org/presentationml/2006/main">
  <p:tag name="MM_SLIDE_TYPE" val="6"/>
</p:tagLst>
</file>

<file path=ppt/tags/tag10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08.xml><?xml version="1.0" encoding="utf-8"?>
<p:tagLst xmlns:a="http://schemas.openxmlformats.org/drawingml/2006/main" xmlns:r="http://schemas.openxmlformats.org/officeDocument/2006/relationships" xmlns:p="http://schemas.openxmlformats.org/presentationml/2006/main">
  <p:tag name="MM_SHAPE_TYPE" val="STAMP"/>
</p:tagLst>
</file>

<file path=ppt/tags/tag10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0.xml><?xml version="1.0" encoding="utf-8"?>
<p:tagLst xmlns:a="http://schemas.openxmlformats.org/drawingml/2006/main" xmlns:r="http://schemas.openxmlformats.org/officeDocument/2006/relationships" xmlns:p="http://schemas.openxmlformats.org/presentationml/2006/main">
  <p:tag name="MM_SLIDE_TYPE" val="6"/>
</p:tagLst>
</file>

<file path=ppt/tags/tag11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1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3.xml><?xml version="1.0" encoding="utf-8"?>
<p:tagLst xmlns:a="http://schemas.openxmlformats.org/drawingml/2006/main" xmlns:r="http://schemas.openxmlformats.org/officeDocument/2006/relationships" xmlns:p="http://schemas.openxmlformats.org/presentationml/2006/main">
  <p:tag name="MM_SHAPE_TYPE" val="STAMP"/>
</p:tagLst>
</file>

<file path=ppt/tags/tag11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15.xml><?xml version="1.0" encoding="utf-8"?>
<p:tagLst xmlns:a="http://schemas.openxmlformats.org/drawingml/2006/main" xmlns:r="http://schemas.openxmlformats.org/officeDocument/2006/relationships" xmlns:p="http://schemas.openxmlformats.org/presentationml/2006/main">
  <p:tag name="MM_SLIDE_TYPE" val="6"/>
</p:tagLst>
</file>

<file path=ppt/tags/tag11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1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8.xml><?xml version="1.0" encoding="utf-8"?>
<p:tagLst xmlns:a="http://schemas.openxmlformats.org/drawingml/2006/main" xmlns:r="http://schemas.openxmlformats.org/officeDocument/2006/relationships" xmlns:p="http://schemas.openxmlformats.org/presentationml/2006/main">
  <p:tag name="MM_SHAPE_TYPE" val="STAMP"/>
</p:tagLst>
</file>

<file path=ppt/tags/tag11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2.xml><?xml version="1.0" encoding="utf-8"?>
<p:tagLst xmlns:a="http://schemas.openxmlformats.org/drawingml/2006/main" xmlns:r="http://schemas.openxmlformats.org/officeDocument/2006/relationships" xmlns:p="http://schemas.openxmlformats.org/presentationml/2006/main">
  <p:tag name="MM_SHAPE_TYPE" val="STAMP"/>
</p:tagLst>
</file>

<file path=ppt/tags/tag120.xml><?xml version="1.0" encoding="utf-8"?>
<p:tagLst xmlns:a="http://schemas.openxmlformats.org/drawingml/2006/main" xmlns:r="http://schemas.openxmlformats.org/officeDocument/2006/relationships" xmlns:p="http://schemas.openxmlformats.org/presentationml/2006/main">
  <p:tag name="MM_SLIDE_TYPE" val="6"/>
</p:tagLst>
</file>

<file path=ppt/tags/tag12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2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23.xml><?xml version="1.0" encoding="utf-8"?>
<p:tagLst xmlns:a="http://schemas.openxmlformats.org/drawingml/2006/main" xmlns:r="http://schemas.openxmlformats.org/officeDocument/2006/relationships" xmlns:p="http://schemas.openxmlformats.org/presentationml/2006/main">
  <p:tag name="MM_SHAPE_TYPE" val="STAMP"/>
</p:tagLst>
</file>

<file path=ppt/tags/tag12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25.xml><?xml version="1.0" encoding="utf-8"?>
<p:tagLst xmlns:a="http://schemas.openxmlformats.org/drawingml/2006/main" xmlns:r="http://schemas.openxmlformats.org/officeDocument/2006/relationships" xmlns:p="http://schemas.openxmlformats.org/presentationml/2006/main">
  <p:tag name="MM_SLIDE_TYPE" val="6"/>
</p:tagLst>
</file>

<file path=ppt/tags/tag12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2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28.xml><?xml version="1.0" encoding="utf-8"?>
<p:tagLst xmlns:a="http://schemas.openxmlformats.org/drawingml/2006/main" xmlns:r="http://schemas.openxmlformats.org/officeDocument/2006/relationships" xmlns:p="http://schemas.openxmlformats.org/presentationml/2006/main">
  <p:tag name="MM_SHAPE_TYPE" val="STAMP"/>
</p:tagLst>
</file>

<file path=ppt/tags/tag12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0.xml><?xml version="1.0" encoding="utf-8"?>
<p:tagLst xmlns:a="http://schemas.openxmlformats.org/drawingml/2006/main" xmlns:r="http://schemas.openxmlformats.org/officeDocument/2006/relationships" xmlns:p="http://schemas.openxmlformats.org/presentationml/2006/main">
  <p:tag name="MM_SLIDE_TYPE" val="6"/>
</p:tagLst>
</file>

<file path=ppt/tags/tag13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3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33.xml><?xml version="1.0" encoding="utf-8"?>
<p:tagLst xmlns:a="http://schemas.openxmlformats.org/drawingml/2006/main" xmlns:r="http://schemas.openxmlformats.org/officeDocument/2006/relationships" xmlns:p="http://schemas.openxmlformats.org/presentationml/2006/main">
  <p:tag name="MM_SHAPE_TYPE" val="STAMP"/>
</p:tagLst>
</file>

<file path=ppt/tags/tag13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5.xml><?xml version="1.0" encoding="utf-8"?>
<p:tagLst xmlns:a="http://schemas.openxmlformats.org/drawingml/2006/main" xmlns:r="http://schemas.openxmlformats.org/officeDocument/2006/relationships" xmlns:p="http://schemas.openxmlformats.org/presentationml/2006/main">
  <p:tag name="MM_SLIDE_TYPE" val="6"/>
</p:tagLst>
</file>

<file path=ppt/tags/tag13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3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38.xml><?xml version="1.0" encoding="utf-8"?>
<p:tagLst xmlns:a="http://schemas.openxmlformats.org/drawingml/2006/main" xmlns:r="http://schemas.openxmlformats.org/officeDocument/2006/relationships" xmlns:p="http://schemas.openxmlformats.org/presentationml/2006/main">
  <p:tag name="MM_SHAPE_TYPE" val="STAMP"/>
</p:tagLst>
</file>

<file path=ppt/tags/tag13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40.xml><?xml version="1.0" encoding="utf-8"?>
<p:tagLst xmlns:a="http://schemas.openxmlformats.org/drawingml/2006/main" xmlns:r="http://schemas.openxmlformats.org/officeDocument/2006/relationships" xmlns:p="http://schemas.openxmlformats.org/presentationml/2006/main">
  <p:tag name="MM_SLIDE_TYPE" val="6"/>
</p:tagLst>
</file>

<file path=ppt/tags/tag14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4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43.xml><?xml version="1.0" encoding="utf-8"?>
<p:tagLst xmlns:a="http://schemas.openxmlformats.org/drawingml/2006/main" xmlns:r="http://schemas.openxmlformats.org/officeDocument/2006/relationships" xmlns:p="http://schemas.openxmlformats.org/presentationml/2006/main">
  <p:tag name="MM_SHAPE_TYPE" val="STAMP"/>
</p:tagLst>
</file>

<file path=ppt/tags/tag14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45.xml><?xml version="1.0" encoding="utf-8"?>
<p:tagLst xmlns:a="http://schemas.openxmlformats.org/drawingml/2006/main" xmlns:r="http://schemas.openxmlformats.org/officeDocument/2006/relationships" xmlns:p="http://schemas.openxmlformats.org/presentationml/2006/main">
  <p:tag name="MM_SLIDE_TYPE" val="6"/>
</p:tagLst>
</file>

<file path=ppt/tags/tag14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4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48.xml><?xml version="1.0" encoding="utf-8"?>
<p:tagLst xmlns:a="http://schemas.openxmlformats.org/drawingml/2006/main" xmlns:r="http://schemas.openxmlformats.org/officeDocument/2006/relationships" xmlns:p="http://schemas.openxmlformats.org/presentationml/2006/main">
  <p:tag name="MM_SHAPE_TYPE" val="STAMP"/>
</p:tagLst>
</file>

<file path=ppt/tags/tag14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50.xml><?xml version="1.0" encoding="utf-8"?>
<p:tagLst xmlns:a="http://schemas.openxmlformats.org/drawingml/2006/main" xmlns:r="http://schemas.openxmlformats.org/officeDocument/2006/relationships" xmlns:p="http://schemas.openxmlformats.org/presentationml/2006/main">
  <p:tag name="MM_SLIDE_TYPE" val="4"/>
</p:tagLst>
</file>

<file path=ppt/tags/tag151.xml><?xml version="1.0" encoding="utf-8"?>
<p:tagLst xmlns:a="http://schemas.openxmlformats.org/drawingml/2006/main" xmlns:r="http://schemas.openxmlformats.org/officeDocument/2006/relationships" xmlns:p="http://schemas.openxmlformats.org/presentationml/2006/main">
  <p:tag name="MM_SHAPE_TYPE" val="STAMP"/>
</p:tagLst>
</file>

<file path=ppt/tags/tag152.xml><?xml version="1.0" encoding="utf-8"?>
<p:tagLst xmlns:a="http://schemas.openxmlformats.org/drawingml/2006/main" xmlns:r="http://schemas.openxmlformats.org/officeDocument/2006/relationships" xmlns:p="http://schemas.openxmlformats.org/presentationml/2006/main">
  <p:tag name="MM_SLIDE_TYPE" val="8"/>
</p:tagLst>
</file>

<file path=ppt/tags/tag153.xml><?xml version="1.0" encoding="utf-8"?>
<p:tagLst xmlns:a="http://schemas.openxmlformats.org/drawingml/2006/main" xmlns:r="http://schemas.openxmlformats.org/officeDocument/2006/relationships" xmlns:p="http://schemas.openxmlformats.org/presentationml/2006/main">
  <p:tag name="MM_SLIDE_TYPE" val="5"/>
</p:tagLst>
</file>

<file path=ppt/tags/tag154.xml><?xml version="1.0" encoding="utf-8"?>
<p:tagLst xmlns:a="http://schemas.openxmlformats.org/drawingml/2006/main" xmlns:r="http://schemas.openxmlformats.org/officeDocument/2006/relationships" xmlns:p="http://schemas.openxmlformats.org/presentationml/2006/main">
  <p:tag name="MM_SHAPE_TYPE" val="STAMP"/>
</p:tagLst>
</file>

<file path=ppt/tags/tag155.xml><?xml version="1.0" encoding="utf-8"?>
<p:tagLst xmlns:a="http://schemas.openxmlformats.org/drawingml/2006/main" xmlns:r="http://schemas.openxmlformats.org/officeDocument/2006/relationships" xmlns:p="http://schemas.openxmlformats.org/presentationml/2006/main">
  <p:tag name="MM_SLIDE_TYPE" val="6"/>
</p:tagLst>
</file>

<file path=ppt/tags/tag156.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7.xml><?xml version="1.0" encoding="utf-8"?>
<p:tagLst xmlns:a="http://schemas.openxmlformats.org/drawingml/2006/main" xmlns:r="http://schemas.openxmlformats.org/officeDocument/2006/relationships" xmlns:p="http://schemas.openxmlformats.org/presentationml/2006/main">
  <p:tag name="MM_SHAPE_TYPE" val="STAMP"/>
</p:tagLst>
</file>

<file path=ppt/tags/tag1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9.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1"/>
</p:tagLst>
</file>

<file path=ppt/tags/tag2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2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22.xml><?xml version="1.0" encoding="utf-8"?>
<p:tagLst xmlns:a="http://schemas.openxmlformats.org/drawingml/2006/main" xmlns:r="http://schemas.openxmlformats.org/officeDocument/2006/relationships" xmlns:p="http://schemas.openxmlformats.org/presentationml/2006/main">
  <p:tag name="MM_SHAPE_TYPE" val="STAMP"/>
</p:tagLst>
</file>

<file path=ppt/tags/tag2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24.xml><?xml version="1.0" encoding="utf-8"?>
<p:tagLst xmlns:a="http://schemas.openxmlformats.org/drawingml/2006/main" xmlns:r="http://schemas.openxmlformats.org/officeDocument/2006/relationships" xmlns:p="http://schemas.openxmlformats.org/presentationml/2006/main">
  <p:tag name="MM_SLIDE_TYPE" val="6"/>
</p:tagLst>
</file>

<file path=ppt/tags/tag2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2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27.xml><?xml version="1.0" encoding="utf-8"?>
<p:tagLst xmlns:a="http://schemas.openxmlformats.org/drawingml/2006/main" xmlns:r="http://schemas.openxmlformats.org/officeDocument/2006/relationships" xmlns:p="http://schemas.openxmlformats.org/presentationml/2006/main">
  <p:tag name="MM_SHAPE_TYPE" val="STAMP"/>
</p:tagLst>
</file>

<file path=ppt/tags/tag2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29.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HAPE_TYPE" val="STAMP"/>
</p:tagLst>
</file>

<file path=ppt/tags/tag3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3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32.xml><?xml version="1.0" encoding="utf-8"?>
<p:tagLst xmlns:a="http://schemas.openxmlformats.org/drawingml/2006/main" xmlns:r="http://schemas.openxmlformats.org/officeDocument/2006/relationships" xmlns:p="http://schemas.openxmlformats.org/presentationml/2006/main">
  <p:tag name="MM_SHAPE_TYPE" val="STAMP"/>
</p:tagLst>
</file>

<file path=ppt/tags/tag3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34.xml><?xml version="1.0" encoding="utf-8"?>
<p:tagLst xmlns:a="http://schemas.openxmlformats.org/drawingml/2006/main" xmlns:r="http://schemas.openxmlformats.org/officeDocument/2006/relationships" xmlns:p="http://schemas.openxmlformats.org/presentationml/2006/main">
  <p:tag name="MM_SLIDE_TYPE" val="6"/>
</p:tagLst>
</file>

<file path=ppt/tags/tag3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3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37.xml><?xml version="1.0" encoding="utf-8"?>
<p:tagLst xmlns:a="http://schemas.openxmlformats.org/drawingml/2006/main" xmlns:r="http://schemas.openxmlformats.org/officeDocument/2006/relationships" xmlns:p="http://schemas.openxmlformats.org/presentationml/2006/main">
  <p:tag name="MM_SHAPE_TYPE" val="STAMP"/>
</p:tagLst>
</file>

<file path=ppt/tags/tag3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39.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2"/>
</p:tagLst>
</file>

<file path=ppt/tags/tag4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4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42.xml><?xml version="1.0" encoding="utf-8"?>
<p:tagLst xmlns:a="http://schemas.openxmlformats.org/drawingml/2006/main" xmlns:r="http://schemas.openxmlformats.org/officeDocument/2006/relationships" xmlns:p="http://schemas.openxmlformats.org/presentationml/2006/main">
  <p:tag name="MM_SHAPE_TYPE" val="STAMP"/>
</p:tagLst>
</file>

<file path=ppt/tags/tag43.xml><?xml version="1.0" encoding="utf-8"?>
<p:tagLst xmlns:a="http://schemas.openxmlformats.org/drawingml/2006/main" xmlns:r="http://schemas.openxmlformats.org/officeDocument/2006/relationships" xmlns:p="http://schemas.openxmlformats.org/presentationml/2006/main">
  <p:tag name="MM_SLIDE_TYPE" val="6"/>
</p:tagLst>
</file>

<file path=ppt/tags/tag4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4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46.xml><?xml version="1.0" encoding="utf-8"?>
<p:tagLst xmlns:a="http://schemas.openxmlformats.org/drawingml/2006/main" xmlns:r="http://schemas.openxmlformats.org/officeDocument/2006/relationships" xmlns:p="http://schemas.openxmlformats.org/presentationml/2006/main">
  <p:tag name="MM_SHAPE_TYPE" val="STAMP"/>
</p:tagLst>
</file>

<file path=ppt/tags/tag4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48.xml><?xml version="1.0" encoding="utf-8"?>
<p:tagLst xmlns:a="http://schemas.openxmlformats.org/drawingml/2006/main" xmlns:r="http://schemas.openxmlformats.org/officeDocument/2006/relationships" xmlns:p="http://schemas.openxmlformats.org/presentationml/2006/main">
  <p:tag name="MM_SLIDE_TYPE" val="6"/>
</p:tagLst>
</file>

<file path=ppt/tags/tag4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5.xml><?xml version="1.0" encoding="utf-8"?>
<p:tagLst xmlns:a="http://schemas.openxmlformats.org/drawingml/2006/main" xmlns:r="http://schemas.openxmlformats.org/officeDocument/2006/relationships" xmlns:p="http://schemas.openxmlformats.org/presentationml/2006/main">
  <p:tag name="MM_SHAPE_TYPE" val="STAMP"/>
</p:tagLst>
</file>

<file path=ppt/tags/tag5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51.xml><?xml version="1.0" encoding="utf-8"?>
<p:tagLst xmlns:a="http://schemas.openxmlformats.org/drawingml/2006/main" xmlns:r="http://schemas.openxmlformats.org/officeDocument/2006/relationships" xmlns:p="http://schemas.openxmlformats.org/presentationml/2006/main">
  <p:tag name="MM_SHAPE_TYPE" val="STAMP"/>
</p:tagLst>
</file>

<file path=ppt/tags/tag52.xml><?xml version="1.0" encoding="utf-8"?>
<p:tagLst xmlns:a="http://schemas.openxmlformats.org/drawingml/2006/main" xmlns:r="http://schemas.openxmlformats.org/officeDocument/2006/relationships" xmlns:p="http://schemas.openxmlformats.org/presentationml/2006/main">
  <p:tag name="MM_SHAPE_TYPE" val="SECTION"/>
</p:tagLst>
</file>

<file path=ppt/tags/tag53.xml><?xml version="1.0" encoding="utf-8"?>
<p:tagLst xmlns:a="http://schemas.openxmlformats.org/drawingml/2006/main" xmlns:r="http://schemas.openxmlformats.org/officeDocument/2006/relationships" xmlns:p="http://schemas.openxmlformats.org/presentationml/2006/main">
  <p:tag name="MM_SLIDE_TYPE" val="6"/>
</p:tagLst>
</file>

<file path=ppt/tags/tag5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5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56.xml><?xml version="1.0" encoding="utf-8"?>
<p:tagLst xmlns:a="http://schemas.openxmlformats.org/drawingml/2006/main" xmlns:r="http://schemas.openxmlformats.org/officeDocument/2006/relationships" xmlns:p="http://schemas.openxmlformats.org/presentationml/2006/main">
  <p:tag name="MM_SHAPE_TYPE" val="STAMP"/>
</p:tagLst>
</file>

<file path=ppt/tags/tag5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58.xml><?xml version="1.0" encoding="utf-8"?>
<p:tagLst xmlns:a="http://schemas.openxmlformats.org/drawingml/2006/main" xmlns:r="http://schemas.openxmlformats.org/officeDocument/2006/relationships" xmlns:p="http://schemas.openxmlformats.org/presentationml/2006/main">
  <p:tag name="MM_SLIDE_TYPE" val="6"/>
</p:tagLst>
</file>

<file path=ppt/tags/tag5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6.xml><?xml version="1.0" encoding="utf-8"?>
<p:tagLst xmlns:a="http://schemas.openxmlformats.org/drawingml/2006/main" xmlns:r="http://schemas.openxmlformats.org/officeDocument/2006/relationships" xmlns:p="http://schemas.openxmlformats.org/presentationml/2006/main">
  <p:tag name="MM_SLIDE_TYPE" val="3"/>
</p:tagLst>
</file>

<file path=ppt/tags/tag6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61.xml><?xml version="1.0" encoding="utf-8"?>
<p:tagLst xmlns:a="http://schemas.openxmlformats.org/drawingml/2006/main" xmlns:r="http://schemas.openxmlformats.org/officeDocument/2006/relationships" xmlns:p="http://schemas.openxmlformats.org/presentationml/2006/main">
  <p:tag name="MM_SHAPE_TYPE" val="STAMP"/>
</p:tagLst>
</file>

<file path=ppt/tags/tag62.xml><?xml version="1.0" encoding="utf-8"?>
<p:tagLst xmlns:a="http://schemas.openxmlformats.org/drawingml/2006/main" xmlns:r="http://schemas.openxmlformats.org/officeDocument/2006/relationships" xmlns:p="http://schemas.openxmlformats.org/presentationml/2006/main">
  <p:tag name="MM_SHAPE_TYPE" val="SECTION"/>
</p:tagLst>
</file>

<file path=ppt/tags/tag63.xml><?xml version="1.0" encoding="utf-8"?>
<p:tagLst xmlns:a="http://schemas.openxmlformats.org/drawingml/2006/main" xmlns:r="http://schemas.openxmlformats.org/officeDocument/2006/relationships" xmlns:p="http://schemas.openxmlformats.org/presentationml/2006/main">
  <p:tag name="MM_SLIDE_TYPE" val="6"/>
</p:tagLst>
</file>

<file path=ppt/tags/tag6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6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66.xml><?xml version="1.0" encoding="utf-8"?>
<p:tagLst xmlns:a="http://schemas.openxmlformats.org/drawingml/2006/main" xmlns:r="http://schemas.openxmlformats.org/officeDocument/2006/relationships" xmlns:p="http://schemas.openxmlformats.org/presentationml/2006/main">
  <p:tag name="MM_SHAPE_TYPE" val="STAMP"/>
</p:tagLst>
</file>

<file path=ppt/tags/tag6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68.xml><?xml version="1.0" encoding="utf-8"?>
<p:tagLst xmlns:a="http://schemas.openxmlformats.org/drawingml/2006/main" xmlns:r="http://schemas.openxmlformats.org/officeDocument/2006/relationships" xmlns:p="http://schemas.openxmlformats.org/presentationml/2006/main">
  <p:tag name="MM_SLIDE_TYPE" val="6"/>
</p:tagLst>
</file>

<file path=ppt/tags/tag6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xml><?xml version="1.0" encoding="utf-8"?>
<p:tagLst xmlns:a="http://schemas.openxmlformats.org/drawingml/2006/main" xmlns:r="http://schemas.openxmlformats.org/officeDocument/2006/relationships" xmlns:p="http://schemas.openxmlformats.org/presentationml/2006/main">
  <p:tag name="MMSHAPETYPE" val="MMShapeSection"/>
</p:tagLst>
</file>

<file path=ppt/tags/tag7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71.xml><?xml version="1.0" encoding="utf-8"?>
<p:tagLst xmlns:a="http://schemas.openxmlformats.org/drawingml/2006/main" xmlns:r="http://schemas.openxmlformats.org/officeDocument/2006/relationships" xmlns:p="http://schemas.openxmlformats.org/presentationml/2006/main">
  <p:tag name="MM_SHAPE_TYPE" val="STAMP"/>
</p:tagLst>
</file>

<file path=ppt/tags/tag72.xml><?xml version="1.0" encoding="utf-8"?>
<p:tagLst xmlns:a="http://schemas.openxmlformats.org/drawingml/2006/main" xmlns:r="http://schemas.openxmlformats.org/officeDocument/2006/relationships" xmlns:p="http://schemas.openxmlformats.org/presentationml/2006/main">
  <p:tag name="MM_SLIDE_TYPE" val="6"/>
</p:tagLst>
</file>

<file path=ppt/tags/tag73.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4.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75.xml><?xml version="1.0" encoding="utf-8"?>
<p:tagLst xmlns:a="http://schemas.openxmlformats.org/drawingml/2006/main" xmlns:r="http://schemas.openxmlformats.org/officeDocument/2006/relationships" xmlns:p="http://schemas.openxmlformats.org/presentationml/2006/main">
  <p:tag name="MM_SHAPE_TYPE" val="STAMP"/>
</p:tagLst>
</file>

<file path=ppt/tags/tag76.xml><?xml version="1.0" encoding="utf-8"?>
<p:tagLst xmlns:a="http://schemas.openxmlformats.org/drawingml/2006/main" xmlns:r="http://schemas.openxmlformats.org/officeDocument/2006/relationships" xmlns:p="http://schemas.openxmlformats.org/presentationml/2006/main">
  <p:tag name="MM_SHAPE_TYPE" val="SECTION"/>
</p:tagLst>
</file>

<file path=ppt/tags/tag77.xml><?xml version="1.0" encoding="utf-8"?>
<p:tagLst xmlns:a="http://schemas.openxmlformats.org/drawingml/2006/main" xmlns:r="http://schemas.openxmlformats.org/officeDocument/2006/relationships" xmlns:p="http://schemas.openxmlformats.org/presentationml/2006/main">
  <p:tag name="MM_SLIDE_TYPE" val="6"/>
</p:tagLst>
</file>

<file path=ppt/tags/tag78.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9.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xml><?xml version="1.0" encoding="utf-8"?>
<p:tagLst xmlns:a="http://schemas.openxmlformats.org/drawingml/2006/main" xmlns:r="http://schemas.openxmlformats.org/officeDocument/2006/relationships" xmlns:p="http://schemas.openxmlformats.org/presentationml/2006/main">
  <p:tag name="MM_SHAPE_TYPE" val="STAMP"/>
</p:tagLst>
</file>

<file path=ppt/tags/tag80.xml><?xml version="1.0" encoding="utf-8"?>
<p:tagLst xmlns:a="http://schemas.openxmlformats.org/drawingml/2006/main" xmlns:r="http://schemas.openxmlformats.org/officeDocument/2006/relationships" xmlns:p="http://schemas.openxmlformats.org/presentationml/2006/main">
  <p:tag name="MM_SHAPE_TYPE" val="STAMP"/>
</p:tagLst>
</file>

<file path=ppt/tags/tag81.xml><?xml version="1.0" encoding="utf-8"?>
<p:tagLst xmlns:a="http://schemas.openxmlformats.org/drawingml/2006/main" xmlns:r="http://schemas.openxmlformats.org/officeDocument/2006/relationships" xmlns:p="http://schemas.openxmlformats.org/presentationml/2006/main">
  <p:tag name="MM_SHAPE_TYPE" val="SECTION"/>
</p:tagLst>
</file>

<file path=ppt/tags/tag82.xml><?xml version="1.0" encoding="utf-8"?>
<p:tagLst xmlns:a="http://schemas.openxmlformats.org/drawingml/2006/main" xmlns:r="http://schemas.openxmlformats.org/officeDocument/2006/relationships" xmlns:p="http://schemas.openxmlformats.org/presentationml/2006/main">
  <p:tag name="MM_SLIDE_TYPE" val="6"/>
</p:tagLst>
</file>

<file path=ppt/tags/tag83.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84.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5.xml><?xml version="1.0" encoding="utf-8"?>
<p:tagLst xmlns:a="http://schemas.openxmlformats.org/drawingml/2006/main" xmlns:r="http://schemas.openxmlformats.org/officeDocument/2006/relationships" xmlns:p="http://schemas.openxmlformats.org/presentationml/2006/main">
  <p:tag name="MM_SHAPE_TYPE" val="SECTION"/>
</p:tagLst>
</file>

<file path=ppt/tags/tag8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8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8.xml><?xml version="1.0" encoding="utf-8"?>
<p:tagLst xmlns:a="http://schemas.openxmlformats.org/drawingml/2006/main" xmlns:r="http://schemas.openxmlformats.org/officeDocument/2006/relationships" xmlns:p="http://schemas.openxmlformats.org/presentationml/2006/main">
  <p:tag name="MM_SHAPE_TYPE" val="STAMP"/>
</p:tagLst>
</file>

<file path=ppt/tags/tag8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ags/tag90.xml><?xml version="1.0" encoding="utf-8"?>
<p:tagLst xmlns:a="http://schemas.openxmlformats.org/drawingml/2006/main" xmlns:r="http://schemas.openxmlformats.org/officeDocument/2006/relationships" xmlns:p="http://schemas.openxmlformats.org/presentationml/2006/main">
  <p:tag name="MM_SLIDE_TYPE" val="6"/>
</p:tagLst>
</file>

<file path=ppt/tags/tag9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9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93.xml><?xml version="1.0" encoding="utf-8"?>
<p:tagLst xmlns:a="http://schemas.openxmlformats.org/drawingml/2006/main" xmlns:r="http://schemas.openxmlformats.org/officeDocument/2006/relationships" xmlns:p="http://schemas.openxmlformats.org/presentationml/2006/main">
  <p:tag name="MM_SHAPE_TYPE" val="STAMP"/>
</p:tagLst>
</file>

<file path=ppt/tags/tag9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95.xml><?xml version="1.0" encoding="utf-8"?>
<p:tagLst xmlns:a="http://schemas.openxmlformats.org/drawingml/2006/main" xmlns:r="http://schemas.openxmlformats.org/officeDocument/2006/relationships" xmlns:p="http://schemas.openxmlformats.org/presentationml/2006/main">
  <p:tag name="MM_SLIDE_TYPE" val="6"/>
</p:tagLst>
</file>

<file path=ppt/tags/tag9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9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98.xml><?xml version="1.0" encoding="utf-8"?>
<p:tagLst xmlns:a="http://schemas.openxmlformats.org/drawingml/2006/main" xmlns:r="http://schemas.openxmlformats.org/officeDocument/2006/relationships" xmlns:p="http://schemas.openxmlformats.org/presentationml/2006/main">
  <p:tag name="MM_SHAPE_TYPE" val="STAMP"/>
</p:tagLst>
</file>

<file path=ppt/tags/tag99.xml><?xml version="1.0" encoding="utf-8"?>
<p:tagLst xmlns:a="http://schemas.openxmlformats.org/drawingml/2006/main" xmlns:r="http://schemas.openxmlformats.org/officeDocument/2006/relationships" xmlns:p="http://schemas.openxmlformats.org/presentationml/2006/main">
  <p:tag name="MM_SHAPE_TYPE" val="SECTION"/>
</p:tagLst>
</file>

<file path=ppt/theme/theme1.xml><?xml version="1.0" encoding="utf-8"?>
<a:theme xmlns:a="http://schemas.openxmlformats.org/drawingml/2006/main" name="PT IB Presentation Template_v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T Presentation Template_v23" id="{FED0E5F6-367E-4FFF-AEA3-E79A478F16CE}" vid="{A7E57827-C231-4CA4-95C1-123A2B05AE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106053</TotalTime>
  <Words>900</Words>
  <Application>Microsoft Office PowerPoint</Application>
  <PresentationFormat>Custom</PresentationFormat>
  <Paragraphs>332</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Times New Roman</vt:lpstr>
      <vt:lpstr>Wingdings</vt:lpstr>
      <vt:lpstr>PT IB Presentation Template_v19</vt:lpstr>
      <vt:lpstr>PowerPoint Presentation</vt:lpstr>
      <vt:lpstr>AFBI Selected Data      </vt:lpstr>
      <vt:lpstr>AFBI Selected Data      </vt:lpstr>
      <vt:lpstr>AFBI Selected Data      </vt:lpstr>
      <vt:lpstr>AFBI Selected Data      </vt:lpstr>
      <vt:lpstr>AFBI Selected Data      </vt:lpstr>
      <vt:lpstr>AFBI Selected Data      </vt:lpstr>
      <vt:lpstr>AFBI Share Information</vt:lpstr>
    </vt:vector>
  </TitlesOfParts>
  <Company>PTCP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dc:creator>
  <cp:lastModifiedBy>Julie Stevenson</cp:lastModifiedBy>
  <cp:revision>1556</cp:revision>
  <cp:lastPrinted>2025-07-21T14:48:47Z</cp:lastPrinted>
  <dcterms:created xsi:type="dcterms:W3CDTF">2018-11-05T14:26:41Z</dcterms:created>
  <dcterms:modified xsi:type="dcterms:W3CDTF">2025-10-23T18:46:12Z</dcterms:modified>
</cp:coreProperties>
</file>