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1" r:id="rId2"/>
  </p:sldMasterIdLst>
  <p:notesMasterIdLst>
    <p:notesMasterId r:id="rId9"/>
  </p:notesMasterIdLst>
  <p:handoutMasterIdLst>
    <p:handoutMasterId r:id="rId10"/>
  </p:handoutMasterIdLst>
  <p:sldIdLst>
    <p:sldId id="320" r:id="rId3"/>
    <p:sldId id="337" r:id="rId4"/>
    <p:sldId id="322" r:id="rId5"/>
    <p:sldId id="327" r:id="rId6"/>
    <p:sldId id="332" r:id="rId7"/>
    <p:sldId id="325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42C"/>
    <a:srgbClr val="BC302F"/>
    <a:srgbClr val="FF0000"/>
    <a:srgbClr val="00487A"/>
    <a:srgbClr val="D9D9D9"/>
    <a:srgbClr val="AFAFAF"/>
    <a:srgbClr val="AFD3EB"/>
    <a:srgbClr val="3F6A5E"/>
    <a:srgbClr val="0F2D53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0" autoAdjust="0"/>
    <p:restoredTop sz="96327" autoAdjust="0"/>
  </p:normalViewPr>
  <p:slideViewPr>
    <p:cSldViewPr>
      <p:cViewPr varScale="1">
        <p:scale>
          <a:sx n="78" d="100"/>
          <a:sy n="78" d="100"/>
        </p:scale>
        <p:origin x="1806" y="29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5000" y="19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Tcb-fsrv22\tcb\Accounting\CFO\Investor%20Decks\Investor%20Deck%20Worksheet%209.30.2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Tcb-fsrv22\tcb\Accounting\CFO\Investor%20Decks\Investor%20Deck%20Worksheet%209.30.2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'Balance Sheet'!$A$5</c:f>
              <c:strCache>
                <c:ptCount val="1"/>
                <c:pt idx="0">
                  <c:v>Assets</c:v>
                </c:pt>
              </c:strCache>
            </c:strRef>
          </c:tx>
          <c:spPr>
            <a:solidFill>
              <a:srgbClr val="D924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'Balance Sheet'!$I$4:$M$4</c:f>
              <c:strCache>
                <c:ptCount val="5"/>
                <c:pt idx="0">
                  <c:v>3Q '24</c:v>
                </c:pt>
                <c:pt idx="1">
                  <c:v>4Q '24</c:v>
                </c:pt>
                <c:pt idx="2">
                  <c:v>1Q '25</c:v>
                </c:pt>
                <c:pt idx="3">
                  <c:v>2Q '25</c:v>
                </c:pt>
                <c:pt idx="4">
                  <c:v>3Q '25</c:v>
                </c:pt>
              </c:strCache>
            </c:strRef>
          </c:cat>
          <c:val>
            <c:numRef>
              <c:f>'Balance Sheet'!$I$5:$M$5</c:f>
              <c:numCache>
                <c:formatCode>_(* #,##0_);_(* \(#,##0\);_(* "-"??_);_(@_)</c:formatCode>
                <c:ptCount val="5"/>
                <c:pt idx="0">
                  <c:v>1475506</c:v>
                </c:pt>
                <c:pt idx="1">
                  <c:v>1471051</c:v>
                </c:pt>
                <c:pt idx="2">
                  <c:v>1585829</c:v>
                </c:pt>
                <c:pt idx="3">
                  <c:v>1640384</c:v>
                </c:pt>
                <c:pt idx="4">
                  <c:v>1593140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02-4CD8-B30C-ADA54CD3B1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0377679"/>
        <c:axId val="260374319"/>
      </c:barChart>
      <c:catAx>
        <c:axId val="260377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374319"/>
        <c:crosses val="autoZero"/>
        <c:auto val="1"/>
        <c:lblAlgn val="ctr"/>
        <c:lblOffset val="100"/>
        <c:noMultiLvlLbl val="0"/>
      </c:catAx>
      <c:valAx>
        <c:axId val="260374319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260377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Tangible Book Value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Capital!$AE$17</c:f>
              <c:strCache>
                <c:ptCount val="1"/>
                <c:pt idx="0">
                  <c:v>TBV / Share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Capital!$AM$16:$AQ$16</c:f>
              <c:strCache>
                <c:ptCount val="5"/>
                <c:pt idx="0">
                  <c:v>3Q '24</c:v>
                </c:pt>
                <c:pt idx="1">
                  <c:v>4Q '24</c:v>
                </c:pt>
                <c:pt idx="2">
                  <c:v>1Q '25</c:v>
                </c:pt>
                <c:pt idx="3">
                  <c:v>2Q '25</c:v>
                </c:pt>
                <c:pt idx="4">
                  <c:v>3Q '25</c:v>
                </c:pt>
              </c:strCache>
            </c:strRef>
          </c:cat>
          <c:val>
            <c:numRef>
              <c:f>Capital!$AM$17:$AQ$17</c:f>
              <c:numCache>
                <c:formatCode>_(* #,##0.00_);_(* \(#,##0.00\);_(* "-"??_);_(@_)</c:formatCode>
                <c:ptCount val="5"/>
                <c:pt idx="0">
                  <c:v>6.6110691369137218</c:v>
                </c:pt>
                <c:pt idx="1">
                  <c:v>6.1847831698113609</c:v>
                </c:pt>
                <c:pt idx="2">
                  <c:v>6.6334212100951184</c:v>
                </c:pt>
                <c:pt idx="3">
                  <c:v>6.6709670549810012</c:v>
                </c:pt>
                <c:pt idx="4">
                  <c:v>7.9594916863188043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39-4E01-8313-A014D79E540E}"/>
            </c:ext>
          </c:extLst>
        </c:ser>
        <c:ser>
          <c:idx val="1"/>
          <c:order val="1"/>
          <c:tx>
            <c:strRef>
              <c:f>Capital!$AE$18</c:f>
              <c:strCache>
                <c:ptCount val="1"/>
                <c:pt idx="0">
                  <c:v>TBV ex OCI / Share</c:v>
                </c:pt>
              </c:strCache>
            </c:strRef>
          </c:tx>
          <c:spPr>
            <a:solidFill>
              <a:srgbClr val="D9242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666666666666666E-2"/>
                  <c:y val="-0.2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19.05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D39-4E01-8313-A014D79E540E}"/>
                </c:ext>
              </c:extLst>
            </c:dLbl>
            <c:dLbl>
              <c:idx val="1"/>
              <c:layout>
                <c:manualLayout>
                  <c:x val="1.6666666666666666E-2"/>
                  <c:y val="-0.2500000000000000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19.13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D39-4E01-8313-A014D79E540E}"/>
                </c:ext>
              </c:extLst>
            </c:dLbl>
            <c:dLbl>
              <c:idx val="2"/>
              <c:layout>
                <c:manualLayout>
                  <c:x val="1.3888888888888888E-2"/>
                  <c:y val="-0.2453703703703703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19.45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D39-4E01-8313-A014D79E540E}"/>
                </c:ext>
              </c:extLst>
            </c:dLbl>
            <c:dLbl>
              <c:idx val="3"/>
              <c:layout>
                <c:manualLayout>
                  <c:x val="5.5555555555555558E-3"/>
                  <c:y val="-0.236111111111111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19.71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D39-4E01-8313-A014D79E540E}"/>
                </c:ext>
              </c:extLst>
            </c:dLbl>
            <c:dLbl>
              <c:idx val="4"/>
              <c:layout>
                <c:manualLayout>
                  <c:x val="1.9444444444444344E-2"/>
                  <c:y val="-0.2268518518518518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20.14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D39-4E01-8313-A014D79E54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Capital!$AM$16:$AQ$16</c:f>
              <c:strCache>
                <c:ptCount val="5"/>
                <c:pt idx="0">
                  <c:v>3Q '24</c:v>
                </c:pt>
                <c:pt idx="1">
                  <c:v>4Q '24</c:v>
                </c:pt>
                <c:pt idx="2">
                  <c:v>1Q '25</c:v>
                </c:pt>
                <c:pt idx="3">
                  <c:v>2Q '25</c:v>
                </c:pt>
                <c:pt idx="4">
                  <c:v>3Q '25</c:v>
                </c:pt>
              </c:strCache>
            </c:strRef>
          </c:cat>
          <c:val>
            <c:numRef>
              <c:f>Capital!$AM$18:$AQ$18</c:f>
              <c:numCache>
                <c:formatCode>_(* #,##0.00_);_(* \(#,##0.00\);_(* "-"??_);_(@_)</c:formatCode>
                <c:ptCount val="5"/>
                <c:pt idx="0">
                  <c:v>12.435912969542107</c:v>
                </c:pt>
                <c:pt idx="1">
                  <c:v>12.945398320153</c:v>
                </c:pt>
                <c:pt idx="2">
                  <c:v>12.814301636970047</c:v>
                </c:pt>
                <c:pt idx="3">
                  <c:v>13.038065157781034</c:v>
                </c:pt>
                <c:pt idx="4">
                  <c:v>12.176159800401608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39-4E01-8313-A014D79E540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7442399"/>
        <c:axId val="107430399"/>
      </c:barChart>
      <c:catAx>
        <c:axId val="1074423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430399"/>
        <c:crosses val="autoZero"/>
        <c:auto val="1"/>
        <c:lblAlgn val="ctr"/>
        <c:lblOffset val="100"/>
        <c:noMultiLvlLbl val="0"/>
      </c:catAx>
      <c:valAx>
        <c:axId val="107430399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107442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Leverage Ratio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Capital!$A$30</c:f>
              <c:strCache>
                <c:ptCount val="1"/>
                <c:pt idx="0">
                  <c:v>Leverage Ratio</c:v>
                </c:pt>
              </c:strCache>
            </c:strRef>
          </c:tx>
          <c:spPr>
            <a:solidFill>
              <a:srgbClr val="D924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Capital!$O$29:$S$29</c:f>
              <c:strCache>
                <c:ptCount val="5"/>
                <c:pt idx="0">
                  <c:v>3Q '24</c:v>
                </c:pt>
                <c:pt idx="1">
                  <c:v>4Q '24</c:v>
                </c:pt>
                <c:pt idx="2">
                  <c:v>1Q '25</c:v>
                </c:pt>
                <c:pt idx="3">
                  <c:v>2Q '25</c:v>
                </c:pt>
                <c:pt idx="4">
                  <c:v>3Q '25</c:v>
                </c:pt>
              </c:strCache>
            </c:strRef>
          </c:cat>
          <c:val>
            <c:numRef>
              <c:f>Capital!$O$30:$S$30</c:f>
              <c:numCache>
                <c:formatCode>0.00%</c:formatCode>
                <c:ptCount val="5"/>
                <c:pt idx="0">
                  <c:v>8.2382521903547362E-2</c:v>
                </c:pt>
                <c:pt idx="1">
                  <c:v>8.3280713117289282E-2</c:v>
                </c:pt>
                <c:pt idx="2">
                  <c:v>8.1592980140980764E-2</c:v>
                </c:pt>
                <c:pt idx="3">
                  <c:v>8.2472112348663182E-2</c:v>
                </c:pt>
                <c:pt idx="4">
                  <c:v>8.2969170516822302E-2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D3-4568-9454-CA88776D8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7015679"/>
        <c:axId val="587013279"/>
      </c:barChart>
      <c:catAx>
        <c:axId val="587015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013279"/>
        <c:crosses val="autoZero"/>
        <c:auto val="1"/>
        <c:lblAlgn val="ctr"/>
        <c:lblOffset val="100"/>
        <c:noMultiLvlLbl val="0"/>
      </c:catAx>
      <c:valAx>
        <c:axId val="587013279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587015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'Balance Sheet'!$A$7</c:f>
              <c:strCache>
                <c:ptCount val="1"/>
                <c:pt idx="0">
                  <c:v>Securities</c:v>
                </c:pt>
              </c:strCache>
            </c:strRef>
          </c:tx>
          <c:spPr>
            <a:solidFill>
              <a:srgbClr val="D924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'Balance Sheet'!$I$6:$M$6</c:f>
              <c:strCache>
                <c:ptCount val="5"/>
                <c:pt idx="0">
                  <c:v> 3Q '24 </c:v>
                </c:pt>
                <c:pt idx="1">
                  <c:v> 4Q '24 </c:v>
                </c:pt>
                <c:pt idx="2">
                  <c:v> 1Q '25 </c:v>
                </c:pt>
                <c:pt idx="3">
                  <c:v> 2Q '25 </c:v>
                </c:pt>
                <c:pt idx="4">
                  <c:v> 3Q '25 </c:v>
                </c:pt>
              </c:strCache>
            </c:strRef>
          </c:cat>
          <c:val>
            <c:numRef>
              <c:f>'Balance Sheet'!$I$7:$M$7</c:f>
              <c:numCache>
                <c:formatCode>_(* #,##0_);_(* \(#,##0\);_(* "-"??_);_(@_)</c:formatCode>
                <c:ptCount val="5"/>
                <c:pt idx="0">
                  <c:v>555384</c:v>
                </c:pt>
                <c:pt idx="1">
                  <c:v>557558</c:v>
                </c:pt>
                <c:pt idx="2">
                  <c:v>549020</c:v>
                </c:pt>
                <c:pt idx="3">
                  <c:v>536210</c:v>
                </c:pt>
                <c:pt idx="4">
                  <c:v>531590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00-41AC-908E-18900D085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7408896"/>
        <c:axId val="887407456"/>
      </c:barChart>
      <c:catAx>
        <c:axId val="88740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407456"/>
        <c:crosses val="autoZero"/>
        <c:auto val="1"/>
        <c:lblAlgn val="ctr"/>
        <c:lblOffset val="100"/>
        <c:noMultiLvlLbl val="0"/>
      </c:catAx>
      <c:valAx>
        <c:axId val="887407456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88740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'Balance Sheet'!$A$9</c:f>
              <c:strCache>
                <c:ptCount val="1"/>
                <c:pt idx="0">
                  <c:v>Loans</c:v>
                </c:pt>
              </c:strCache>
            </c:strRef>
          </c:tx>
          <c:spPr>
            <a:solidFill>
              <a:srgbClr val="D924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'Balance Sheet'!$I$8:$M$8</c:f>
              <c:strCache>
                <c:ptCount val="5"/>
                <c:pt idx="0">
                  <c:v>3Q '24</c:v>
                </c:pt>
                <c:pt idx="1">
                  <c:v>4Q '24</c:v>
                </c:pt>
                <c:pt idx="2">
                  <c:v>1Q '25</c:v>
                </c:pt>
                <c:pt idx="3">
                  <c:v>2Q '25</c:v>
                </c:pt>
                <c:pt idx="4">
                  <c:v>3Q '25</c:v>
                </c:pt>
              </c:strCache>
            </c:strRef>
          </c:cat>
          <c:val>
            <c:numRef>
              <c:f>'Balance Sheet'!$I$9:$M$9</c:f>
              <c:numCache>
                <c:formatCode>_(* #,##0_);_(* \(#,##0\);_(* "-"??_);_(@_)</c:formatCode>
                <c:ptCount val="5"/>
                <c:pt idx="0">
                  <c:v>711544</c:v>
                </c:pt>
                <c:pt idx="1">
                  <c:v>766129</c:v>
                </c:pt>
                <c:pt idx="2">
                  <c:v>803886</c:v>
                </c:pt>
                <c:pt idx="3">
                  <c:v>817992</c:v>
                </c:pt>
                <c:pt idx="4">
                  <c:v>831202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3E-4D89-A700-35D184134C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0371439"/>
        <c:axId val="260372879"/>
      </c:barChart>
      <c:catAx>
        <c:axId val="260371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372879"/>
        <c:crosses val="autoZero"/>
        <c:auto val="1"/>
        <c:lblAlgn val="ctr"/>
        <c:lblOffset val="100"/>
        <c:noMultiLvlLbl val="0"/>
      </c:catAx>
      <c:valAx>
        <c:axId val="260372879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260371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Deposits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'Balance Sheet'!$A$11</c:f>
              <c:strCache>
                <c:ptCount val="1"/>
                <c:pt idx="0">
                  <c:v>Deposits</c:v>
                </c:pt>
              </c:strCache>
            </c:strRef>
          </c:tx>
          <c:spPr>
            <a:solidFill>
              <a:srgbClr val="D924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'Balance Sheet'!$I$10:$M$10</c:f>
              <c:strCache>
                <c:ptCount val="5"/>
                <c:pt idx="0">
                  <c:v>3Q '24</c:v>
                </c:pt>
                <c:pt idx="1">
                  <c:v>4Q '24</c:v>
                </c:pt>
                <c:pt idx="2">
                  <c:v>1Q '25</c:v>
                </c:pt>
                <c:pt idx="3">
                  <c:v>2Q '25</c:v>
                </c:pt>
                <c:pt idx="4">
                  <c:v>3Q '25</c:v>
                </c:pt>
              </c:strCache>
            </c:strRef>
          </c:cat>
          <c:val>
            <c:numRef>
              <c:f>'Balance Sheet'!$I$11:$M$11</c:f>
              <c:numCache>
                <c:formatCode>_(* #,##0_);_(* \(#,##0\);_(* "-"??_);_(@_)</c:formatCode>
                <c:ptCount val="5"/>
                <c:pt idx="0">
                  <c:v>1092863</c:v>
                </c:pt>
                <c:pt idx="1">
                  <c:v>1071720</c:v>
                </c:pt>
                <c:pt idx="2">
                  <c:v>1230503</c:v>
                </c:pt>
                <c:pt idx="3">
                  <c:v>1265501</c:v>
                </c:pt>
                <c:pt idx="4">
                  <c:v>1182778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E-46D0-A0D6-1169214ED0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3896223"/>
        <c:axId val="413893343"/>
      </c:barChart>
      <c:catAx>
        <c:axId val="413896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893343"/>
        <c:crosses val="autoZero"/>
        <c:auto val="1"/>
        <c:lblAlgn val="ctr"/>
        <c:lblOffset val="100"/>
        <c:noMultiLvlLbl val="0"/>
      </c:catAx>
      <c:valAx>
        <c:axId val="413893343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413896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NIM!$A$5</c:f>
              <c:strCache>
                <c:ptCount val="1"/>
                <c:pt idx="0">
                  <c:v>Cost of Funds</c:v>
                </c:pt>
              </c:strCache>
            </c:strRef>
          </c:tx>
          <c:spPr>
            <a:ln w="1905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512300369233506E-2"/>
                  <c:y val="5.1172784283293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39-4CDA-ABEA-A06AD7C254F7}"/>
                </c:ext>
              </c:extLst>
            </c:dLbl>
            <c:dLbl>
              <c:idx val="1"/>
              <c:layout>
                <c:manualLayout>
                  <c:x val="-1.4952978335335312E-2"/>
                  <c:y val="-3.3483323885437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39-4CDA-ABEA-A06AD7C254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NIM!$I$4:$M$4</c:f>
              <c:strCache>
                <c:ptCount val="5"/>
                <c:pt idx="0">
                  <c:v>3Q '24</c:v>
                </c:pt>
                <c:pt idx="1">
                  <c:v>4Q '24</c:v>
                </c:pt>
                <c:pt idx="2">
                  <c:v>1Q '25</c:v>
                </c:pt>
                <c:pt idx="3">
                  <c:v>2Q '25</c:v>
                </c:pt>
                <c:pt idx="4">
                  <c:v>3Q '25</c:v>
                </c:pt>
              </c:strCache>
            </c:strRef>
          </c:cat>
          <c:val>
            <c:numRef>
              <c:f>NIM!$I$5:$M$5</c:f>
              <c:numCache>
                <c:formatCode>0.00%</c:formatCode>
                <c:ptCount val="5"/>
                <c:pt idx="0">
                  <c:v>2.3210000000000001E-2</c:v>
                </c:pt>
                <c:pt idx="1">
                  <c:v>2.146E-2</c:v>
                </c:pt>
                <c:pt idx="2">
                  <c:v>2.0199999999999999E-2</c:v>
                </c:pt>
                <c:pt idx="3">
                  <c:v>1.9099999999999999E-2</c:v>
                </c:pt>
                <c:pt idx="4">
                  <c:v>1.9199999999999998E-2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39-4CDA-ABEA-A06AD7C254F7}"/>
            </c:ext>
          </c:extLst>
        </c:ser>
        <c:ser>
          <c:idx val="2"/>
          <c:order val="1"/>
          <c:tx>
            <c:strRef>
              <c:f>NIM!$A$6</c:f>
              <c:strCache>
                <c:ptCount val="1"/>
                <c:pt idx="0">
                  <c:v>Yield on Earning Assets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NIM!$I$4:$M$4</c:f>
              <c:strCache>
                <c:ptCount val="5"/>
                <c:pt idx="0">
                  <c:v>3Q '24</c:v>
                </c:pt>
                <c:pt idx="1">
                  <c:v>4Q '24</c:v>
                </c:pt>
                <c:pt idx="2">
                  <c:v>1Q '25</c:v>
                </c:pt>
                <c:pt idx="3">
                  <c:v>2Q '25</c:v>
                </c:pt>
                <c:pt idx="4">
                  <c:v>3Q '25</c:v>
                </c:pt>
              </c:strCache>
            </c:strRef>
          </c:cat>
          <c:val>
            <c:numRef>
              <c:f>NIM!$I$6:$M$6</c:f>
              <c:numCache>
                <c:formatCode>0.00%</c:formatCode>
                <c:ptCount val="5"/>
                <c:pt idx="0">
                  <c:v>4.929E-2</c:v>
                </c:pt>
                <c:pt idx="1">
                  <c:v>4.9840000000000002E-2</c:v>
                </c:pt>
                <c:pt idx="2">
                  <c:v>5.04E-2</c:v>
                </c:pt>
                <c:pt idx="3">
                  <c:v>5.0659999999999997E-2</c:v>
                </c:pt>
                <c:pt idx="4">
                  <c:v>5.0880000000000002E-2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B39-4CDA-ABEA-A06AD7C254F7}"/>
            </c:ext>
          </c:extLst>
        </c:ser>
        <c:ser>
          <c:idx val="4"/>
          <c:order val="2"/>
          <c:tx>
            <c:strRef>
              <c:f>NIM!$A$7</c:f>
              <c:strCache>
                <c:ptCount val="1"/>
                <c:pt idx="0">
                  <c:v>Yield on Loans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NIM!$I$4:$M$4</c:f>
              <c:strCache>
                <c:ptCount val="5"/>
                <c:pt idx="0">
                  <c:v>3Q '24</c:v>
                </c:pt>
                <c:pt idx="1">
                  <c:v>4Q '24</c:v>
                </c:pt>
                <c:pt idx="2">
                  <c:v>1Q '25</c:v>
                </c:pt>
                <c:pt idx="3">
                  <c:v>2Q '25</c:v>
                </c:pt>
                <c:pt idx="4">
                  <c:v>3Q '25</c:v>
                </c:pt>
              </c:strCache>
            </c:strRef>
          </c:cat>
          <c:val>
            <c:numRef>
              <c:f>NIM!$I$7:$M$7</c:f>
              <c:numCache>
                <c:formatCode>0.00%</c:formatCode>
                <c:ptCount val="5"/>
                <c:pt idx="0">
                  <c:v>6.93E-2</c:v>
                </c:pt>
                <c:pt idx="1">
                  <c:v>6.9639999999999994E-2</c:v>
                </c:pt>
                <c:pt idx="2">
                  <c:v>6.9919999999999996E-2</c:v>
                </c:pt>
                <c:pt idx="3">
                  <c:v>6.9720000000000004E-2</c:v>
                </c:pt>
                <c:pt idx="4">
                  <c:v>6.9599999999999995E-2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B39-4CDA-ABEA-A06AD7C254F7}"/>
            </c:ext>
          </c:extLst>
        </c:ser>
        <c:ser>
          <c:idx val="6"/>
          <c:order val="3"/>
          <c:tx>
            <c:strRef>
              <c:f>NIM!$A$8</c:f>
              <c:strCache>
                <c:ptCount val="1"/>
                <c:pt idx="0">
                  <c:v>Net Interest Margin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NIM!$I$4:$M$4</c:f>
              <c:strCache>
                <c:ptCount val="5"/>
                <c:pt idx="0">
                  <c:v>3Q '24</c:v>
                </c:pt>
                <c:pt idx="1">
                  <c:v>4Q '24</c:v>
                </c:pt>
                <c:pt idx="2">
                  <c:v>1Q '25</c:v>
                </c:pt>
                <c:pt idx="3">
                  <c:v>2Q '25</c:v>
                </c:pt>
                <c:pt idx="4">
                  <c:v>3Q '25</c:v>
                </c:pt>
              </c:strCache>
            </c:strRef>
          </c:cat>
          <c:val>
            <c:numRef>
              <c:f>NIM!$I$8:$M$8</c:f>
              <c:numCache>
                <c:formatCode>0.00%</c:formatCode>
                <c:ptCount val="5"/>
                <c:pt idx="0">
                  <c:v>2.6159999999999999E-2</c:v>
                </c:pt>
                <c:pt idx="1">
                  <c:v>2.8469999999999999E-2</c:v>
                </c:pt>
                <c:pt idx="2">
                  <c:v>3.0259999999999999E-2</c:v>
                </c:pt>
                <c:pt idx="3">
                  <c:v>3.1669999999999997E-2</c:v>
                </c:pt>
                <c:pt idx="4">
                  <c:v>3.1800000000000002E-2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B39-4CDA-ABEA-A06AD7C254F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45713919"/>
        <c:axId val="245718719"/>
      </c:lineChart>
      <c:catAx>
        <c:axId val="24571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718719"/>
        <c:crosses val="autoZero"/>
        <c:auto val="1"/>
        <c:lblAlgn val="ctr"/>
        <c:lblOffset val="100"/>
        <c:noMultiLvlLbl val="0"/>
      </c:catAx>
      <c:valAx>
        <c:axId val="245718719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45713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ROAA</a:t>
            </a:r>
            <a:r>
              <a:rPr lang="en-US" sz="1400" baseline="30000" dirty="0"/>
              <a:t>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'Profitability Ratios'!$A$5</c:f>
              <c:strCache>
                <c:ptCount val="1"/>
                <c:pt idx="0">
                  <c:v>ROAA</c:v>
                </c:pt>
              </c:strCache>
            </c:strRef>
          </c:tx>
          <c:spPr>
            <a:ln w="28575" cap="rnd">
              <a:solidFill>
                <a:srgbClr val="D9242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9242C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'Profitability Ratios'!$I$4:$M$4</c:f>
              <c:strCache>
                <c:ptCount val="5"/>
                <c:pt idx="0">
                  <c:v>3Q '24</c:v>
                </c:pt>
                <c:pt idx="1">
                  <c:v>4Q '24</c:v>
                </c:pt>
                <c:pt idx="2">
                  <c:v>1Q '25</c:v>
                </c:pt>
                <c:pt idx="3">
                  <c:v>2Q '25</c:v>
                </c:pt>
                <c:pt idx="4">
                  <c:v>3Q '25</c:v>
                </c:pt>
              </c:strCache>
            </c:strRef>
          </c:cat>
          <c:val>
            <c:numRef>
              <c:f>'Profitability Ratios'!$I$5:$M$5</c:f>
              <c:numCache>
                <c:formatCode>0.00%</c:formatCode>
                <c:ptCount val="5"/>
                <c:pt idx="0">
                  <c:v>1.8E-3</c:v>
                </c:pt>
                <c:pt idx="1">
                  <c:v>4.4000000000000003E-3</c:v>
                </c:pt>
                <c:pt idx="2">
                  <c:v>5.6899999999999997E-3</c:v>
                </c:pt>
                <c:pt idx="3">
                  <c:v>5.7000000000000002E-3</c:v>
                </c:pt>
                <c:pt idx="4">
                  <c:v>6.7299999999999999E-3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A3-4A76-B98C-B46C916F59D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41552415"/>
        <c:axId val="741552895"/>
      </c:lineChart>
      <c:catAx>
        <c:axId val="741552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1552895"/>
        <c:crosses val="autoZero"/>
        <c:auto val="1"/>
        <c:lblAlgn val="ctr"/>
        <c:lblOffset val="100"/>
        <c:noMultiLvlLbl val="0"/>
      </c:catAx>
      <c:valAx>
        <c:axId val="741552895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741552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ROAE</a:t>
            </a:r>
            <a:r>
              <a:rPr lang="en-US" sz="1400" baseline="30000" dirty="0"/>
              <a:t>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'Profitability Ratios'!$A$7</c:f>
              <c:strCache>
                <c:ptCount val="1"/>
                <c:pt idx="0">
                  <c:v>ROAE</c:v>
                </c:pt>
              </c:strCache>
            </c:strRef>
          </c:tx>
          <c:spPr>
            <a:ln w="28575" cap="rnd">
              <a:solidFill>
                <a:srgbClr val="D9242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EF5-4099-ABF1-D5A448280B28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EF5-4099-ABF1-D5A448280B28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8EF5-4099-ABF1-D5A448280B28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EF5-4099-ABF1-D5A448280B28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8EF5-4099-ABF1-D5A448280B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'Profitability Ratios'!$I$6:$M$6</c:f>
              <c:strCache>
                <c:ptCount val="5"/>
                <c:pt idx="0">
                  <c:v>3Q '24</c:v>
                </c:pt>
                <c:pt idx="1">
                  <c:v>4Q '24</c:v>
                </c:pt>
                <c:pt idx="2">
                  <c:v>1Q '25</c:v>
                </c:pt>
                <c:pt idx="3">
                  <c:v>2Q '25</c:v>
                </c:pt>
                <c:pt idx="4">
                  <c:v>3Q '25</c:v>
                </c:pt>
              </c:strCache>
            </c:strRef>
          </c:cat>
          <c:val>
            <c:numRef>
              <c:f>'Profitability Ratios'!$I$7:$M$7</c:f>
              <c:numCache>
                <c:formatCode>0.00%</c:formatCode>
                <c:ptCount val="5"/>
                <c:pt idx="0">
                  <c:v>4.1950000000000001E-2</c:v>
                </c:pt>
                <c:pt idx="1">
                  <c:v>0.10026</c:v>
                </c:pt>
                <c:pt idx="2">
                  <c:v>0.13372000000000001</c:v>
                </c:pt>
                <c:pt idx="3">
                  <c:v>0.13408</c:v>
                </c:pt>
                <c:pt idx="4">
                  <c:v>0.15368999999999999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EF5-4099-ABF1-D5A448280B2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5962207"/>
        <c:axId val="625969407"/>
      </c:lineChart>
      <c:catAx>
        <c:axId val="625962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969407"/>
        <c:crosses val="autoZero"/>
        <c:auto val="1"/>
        <c:lblAlgn val="ctr"/>
        <c:lblOffset val="100"/>
        <c:noMultiLvlLbl val="0"/>
      </c:catAx>
      <c:valAx>
        <c:axId val="625969407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625962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Efficiency Ratio</a:t>
            </a:r>
            <a:r>
              <a:rPr lang="en-US" sz="1400" baseline="30000" dirty="0"/>
              <a:t>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'Profitability Ratios'!$A$9</c:f>
              <c:strCache>
                <c:ptCount val="1"/>
                <c:pt idx="0">
                  <c:v>Efficiency Ratio</c:v>
                </c:pt>
              </c:strCache>
            </c:strRef>
          </c:tx>
          <c:spPr>
            <a:ln w="28575" cap="rnd">
              <a:solidFill>
                <a:srgbClr val="D9242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'Profitability Ratios'!$I$8:$M$8</c:f>
              <c:strCache>
                <c:ptCount val="5"/>
                <c:pt idx="0">
                  <c:v>3Q '24</c:v>
                </c:pt>
                <c:pt idx="1">
                  <c:v>4Q '24</c:v>
                </c:pt>
                <c:pt idx="2">
                  <c:v>1Q '25</c:v>
                </c:pt>
                <c:pt idx="3">
                  <c:v>2Q '25</c:v>
                </c:pt>
                <c:pt idx="4">
                  <c:v>3Q '25</c:v>
                </c:pt>
              </c:strCache>
            </c:strRef>
          </c:cat>
          <c:val>
            <c:numRef>
              <c:f>'Profitability Ratios'!$I$9:$M$9</c:f>
              <c:numCache>
                <c:formatCode>0.0%</c:formatCode>
                <c:ptCount val="5"/>
                <c:pt idx="0">
                  <c:v>0.93840000000000001</c:v>
                </c:pt>
                <c:pt idx="1">
                  <c:v>0.80252999999999997</c:v>
                </c:pt>
                <c:pt idx="2">
                  <c:v>0.75771999999999995</c:v>
                </c:pt>
                <c:pt idx="3">
                  <c:v>0.76585999999999999</c:v>
                </c:pt>
                <c:pt idx="4">
                  <c:v>0.75017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C3-4E59-88BE-5135CF865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9512159"/>
        <c:axId val="839514559"/>
      </c:lineChart>
      <c:catAx>
        <c:axId val="839512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514559"/>
        <c:crosses val="autoZero"/>
        <c:auto val="1"/>
        <c:lblAlgn val="ctr"/>
        <c:lblOffset val="100"/>
        <c:noMultiLvlLbl val="0"/>
      </c:catAx>
      <c:valAx>
        <c:axId val="83951455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839512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Total RB Capital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Capital!$A$32</c:f>
              <c:strCache>
                <c:ptCount val="1"/>
                <c:pt idx="0">
                  <c:v>Total RB Capital</c:v>
                </c:pt>
              </c:strCache>
            </c:strRef>
          </c:tx>
          <c:spPr>
            <a:solidFill>
              <a:srgbClr val="D9242C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Capital!$O$31:$S$31</c:f>
              <c:strCache>
                <c:ptCount val="5"/>
                <c:pt idx="0">
                  <c:v>3Q '24</c:v>
                </c:pt>
                <c:pt idx="1">
                  <c:v>4Q '24</c:v>
                </c:pt>
                <c:pt idx="2">
                  <c:v>1Q '25</c:v>
                </c:pt>
                <c:pt idx="3">
                  <c:v>2Q '25</c:v>
                </c:pt>
                <c:pt idx="4">
                  <c:v>3Q '25</c:v>
                </c:pt>
              </c:strCache>
            </c:strRef>
          </c:cat>
          <c:val>
            <c:numRef>
              <c:f>Capital!$O$32:$S$32</c:f>
              <c:numCache>
                <c:formatCode>0.0%</c:formatCode>
                <c:ptCount val="5"/>
                <c:pt idx="0">
                  <c:v>0.13687074915599659</c:v>
                </c:pt>
                <c:pt idx="1">
                  <c:v>0.13002544503941146</c:v>
                </c:pt>
                <c:pt idx="2" formatCode="0.00%">
                  <c:v>0.1280719965623959</c:v>
                </c:pt>
                <c:pt idx="3" formatCode="0.00%">
                  <c:v>0.12856734081006305</c:v>
                </c:pt>
                <c:pt idx="4" formatCode="0.00%">
                  <c:v>0.12918198337639084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10-4823-A71B-645F188DE7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988415"/>
        <c:axId val="36989375"/>
      </c:barChart>
      <c:catAx>
        <c:axId val="36988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89375"/>
        <c:crosses val="autoZero"/>
        <c:auto val="1"/>
        <c:lblAlgn val="ctr"/>
        <c:lblOffset val="100"/>
        <c:noMultiLvlLbl val="0"/>
      </c:catAx>
      <c:valAx>
        <c:axId val="36989375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6988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1BC39-0C90-4B05-B759-4934BF517987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F9141-EC13-44EA-BE2E-C350927AE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32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0A56CF-E525-4969-8B8A-741A1A0F7C22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4EE9FB-56A9-4BE3-BCC7-0E90AF467D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6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t="11803" r="382" b="3093"/>
          <a:stretch/>
        </p:blipFill>
        <p:spPr bwMode="auto">
          <a:xfrm>
            <a:off x="0" y="3228975"/>
            <a:ext cx="91440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SEPTEMBER 2015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t="11803" r="382" b="3093"/>
          <a:stretch/>
        </p:blipFill>
        <p:spPr bwMode="auto">
          <a:xfrm>
            <a:off x="0" y="0"/>
            <a:ext cx="91440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 rot="10800000" flipV="1">
            <a:off x="-442459" y="1143000"/>
            <a:ext cx="10180907" cy="3836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03" y="2900918"/>
            <a:ext cx="3307812" cy="134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 descr="Image result for charter bank bilox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047" y="3377887"/>
            <a:ext cx="2559593" cy="62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86539C3-AB70-659E-95BF-8A46B504BE31}"/>
              </a:ext>
            </a:extLst>
          </p:cNvPr>
          <p:cNvSpPr txBox="1">
            <a:spLocks/>
          </p:cNvSpPr>
          <p:nvPr userDrawn="1"/>
        </p:nvSpPr>
        <p:spPr>
          <a:xfrm>
            <a:off x="1298303" y="4091197"/>
            <a:ext cx="3048000" cy="4621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</a:rPr>
              <a:t>OTCQX: CIZN.  |.  March 2024</a:t>
            </a:r>
          </a:p>
        </p:txBody>
      </p:sp>
    </p:spTree>
    <p:extLst>
      <p:ext uri="{BB962C8B-B14F-4D97-AF65-F5344CB8AC3E}">
        <p14:creationId xmlns:p14="http://schemas.microsoft.com/office/powerpoint/2010/main" val="113896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944632"/>
          </a:xfrm>
          <a:prstGeom prst="rect">
            <a:avLst/>
          </a:prstGeom>
        </p:spPr>
        <p:txBody>
          <a:bodyPr anchor="ctr"/>
          <a:lstStyle>
            <a:lvl1pPr algn="r">
              <a:defRPr sz="2600" b="1" cap="all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6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D23E-D8CA-4F29-95AF-6924A04AAC6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944632"/>
          </a:xfrm>
          <a:prstGeom prst="rect">
            <a:avLst/>
          </a:prstGeom>
        </p:spPr>
        <p:txBody>
          <a:bodyPr anchor="ctr"/>
          <a:lstStyle>
            <a:lvl1pPr algn="r">
              <a:defRPr sz="2600" b="1" cap="all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525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4724400" y="1705767"/>
            <a:ext cx="4114800" cy="27432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11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411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D23E-D8CA-4F29-95AF-6924A04AAC6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304800" y="1676400"/>
            <a:ext cx="4114800" cy="27432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944632"/>
          </a:xfrm>
          <a:prstGeom prst="rect">
            <a:avLst/>
          </a:prstGeom>
        </p:spPr>
        <p:txBody>
          <a:bodyPr anchor="ctr"/>
          <a:lstStyle>
            <a:lvl1pPr algn="r">
              <a:defRPr sz="2600" b="1" cap="all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99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D23E-D8CA-4F29-95AF-6924A04AAC6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944632"/>
          </a:xfrm>
          <a:prstGeom prst="rect">
            <a:avLst/>
          </a:prstGeom>
        </p:spPr>
        <p:txBody>
          <a:bodyPr anchor="ctr"/>
          <a:lstStyle>
            <a:lvl1pPr algn="r">
              <a:defRPr sz="2600" b="1" cap="all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14"/>
          <p:cNvSpPr>
            <a:spLocks noGrp="1"/>
          </p:cNvSpPr>
          <p:nvPr>
            <p:ph sz="quarter" idx="15"/>
          </p:nvPr>
        </p:nvSpPr>
        <p:spPr>
          <a:xfrm>
            <a:off x="4724400" y="1705767"/>
            <a:ext cx="4114800" cy="27432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Content Placeholder 14"/>
          <p:cNvSpPr>
            <a:spLocks noGrp="1"/>
          </p:cNvSpPr>
          <p:nvPr>
            <p:ph sz="quarter" idx="14"/>
          </p:nvPr>
        </p:nvSpPr>
        <p:spPr>
          <a:xfrm>
            <a:off x="304800" y="1676400"/>
            <a:ext cx="4114800" cy="27432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6"/>
          </p:nvPr>
        </p:nvSpPr>
        <p:spPr>
          <a:xfrm>
            <a:off x="4724400" y="3916680"/>
            <a:ext cx="4114800" cy="27432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Content Placeholder 14"/>
          <p:cNvSpPr>
            <a:spLocks noGrp="1"/>
          </p:cNvSpPr>
          <p:nvPr>
            <p:ph sz="quarter" idx="17"/>
          </p:nvPr>
        </p:nvSpPr>
        <p:spPr>
          <a:xfrm>
            <a:off x="304800" y="3887313"/>
            <a:ext cx="4114800" cy="27432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643895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D23E-D8CA-4F29-95AF-6924A04AAC6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76200" y="274638"/>
            <a:ext cx="76200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D9242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944632"/>
          </a:xfrm>
          <a:prstGeom prst="rect">
            <a:avLst/>
          </a:prstGeom>
        </p:spPr>
        <p:txBody>
          <a:bodyPr anchor="ctr"/>
          <a:lstStyle>
            <a:lvl1pPr algn="r">
              <a:defRPr sz="2600" b="1" cap="all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505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D23E-D8CA-4F29-95AF-6924A04AAC6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944632"/>
          </a:xfrm>
          <a:prstGeom prst="rect">
            <a:avLst/>
          </a:prstGeom>
        </p:spPr>
        <p:txBody>
          <a:bodyPr anchor="ctr"/>
          <a:lstStyle>
            <a:lvl1pPr algn="r">
              <a:defRPr sz="2600" b="1" cap="all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3717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ior Slide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350000"/>
            <a:ext cx="9153144" cy="523875"/>
          </a:xfrm>
          <a:prstGeom prst="rect">
            <a:avLst/>
          </a:prstGeom>
          <a:solidFill>
            <a:srgbClr val="0534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4350" y="1494075"/>
            <a:ext cx="8229600" cy="3824288"/>
          </a:xfrm>
        </p:spPr>
        <p:txBody>
          <a:bodyPr/>
          <a:lstStyle>
            <a:lvl1pPr>
              <a:defRPr>
                <a:solidFill>
                  <a:srgbClr val="080808"/>
                </a:solidFill>
              </a:defRPr>
            </a:lvl1pPr>
            <a:lvl2pPr>
              <a:defRPr>
                <a:solidFill>
                  <a:srgbClr val="080808"/>
                </a:solidFill>
              </a:defRPr>
            </a:lvl2pPr>
            <a:lvl3pPr>
              <a:defRPr>
                <a:solidFill>
                  <a:srgbClr val="080808"/>
                </a:solidFill>
              </a:defRPr>
            </a:lvl3pPr>
            <a:lvl4pPr>
              <a:defRPr>
                <a:solidFill>
                  <a:srgbClr val="080808"/>
                </a:solidFill>
              </a:defRPr>
            </a:lvl4pPr>
            <a:lvl5pPr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8650" y="827926"/>
            <a:ext cx="81153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0721"/>
            <a:ext cx="8229600" cy="77046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500" baseline="0">
                <a:solidFill>
                  <a:srgbClr val="002D72"/>
                </a:solidFill>
              </a:defRPr>
            </a:lvl1pPr>
          </a:lstStyle>
          <a:p>
            <a:r>
              <a:rPr lang="en-US" dirty="0"/>
              <a:t>Interior Slide Headline Text</a:t>
            </a:r>
          </a:p>
        </p:txBody>
      </p:sp>
      <p:pic>
        <p:nvPicPr>
          <p:cNvPr id="14" name="Picture 13" descr="SSCorporation_Horizontal_RGB_r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841289"/>
            <a:ext cx="2095035" cy="1618891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12745" y="6442660"/>
            <a:ext cx="1857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fld id="{BDEEC09A-263D-8548-998B-4EBBED2D114E}" type="slidenum">
              <a:rPr lang="en-US" sz="1600">
                <a:solidFill>
                  <a:prstClr val="white"/>
                </a:solidFill>
                <a:cs typeface="Arial" charset="0"/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2700" y="6458996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BF3F"/>
              </a:buCl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49" y="6531271"/>
            <a:ext cx="1185151" cy="31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734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streetinsider.com/images/secattach/20150730/10764302_c1logohorzcmykhighresa0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6430159"/>
            <a:ext cx="2105624" cy="40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16675"/>
            <a:ext cx="533400" cy="365125"/>
          </a:xfrm>
        </p:spPr>
        <p:txBody>
          <a:bodyPr anchor="b"/>
          <a:lstStyle/>
          <a:p>
            <a:fld id="{19B7404F-4552-4D48-8C72-4075C72060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819650" y="6469840"/>
            <a:ext cx="1905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FIRST</a:t>
            </a:r>
            <a:r>
              <a:rPr lang="en-US" sz="1800" b="1" baseline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BANCORP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172200"/>
            <a:ext cx="3830638" cy="658813"/>
          </a:xfrm>
        </p:spPr>
        <p:txBody>
          <a:bodyPr>
            <a:normAutofit/>
          </a:bodyPr>
          <a:lstStyle>
            <a:lvl1pPr marL="0" indent="0">
              <a:buNone/>
              <a:defRPr sz="600" baseline="0"/>
            </a:lvl1pPr>
          </a:lstStyle>
          <a:p>
            <a:pPr lvl="0"/>
            <a:r>
              <a:rPr lang="en-US" sz="600" dirty="0" err="1"/>
              <a:t>Footnore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8016" y="685800"/>
            <a:ext cx="8887968" cy="0"/>
          </a:xfrm>
          <a:prstGeom prst="line">
            <a:avLst/>
          </a:prstGeom>
          <a:ln w="28575">
            <a:solidFill>
              <a:srgbClr val="953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28016" y="6172200"/>
            <a:ext cx="8887968" cy="0"/>
          </a:xfrm>
          <a:prstGeom prst="line">
            <a:avLst/>
          </a:prstGeom>
          <a:ln w="28575">
            <a:solidFill>
              <a:srgbClr val="953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50612"/>
            <a:ext cx="8710613" cy="6858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953637"/>
                </a:solidFill>
              </a:defRPr>
            </a:lvl1pPr>
          </a:lstStyle>
          <a:p>
            <a:pPr lvl="0"/>
            <a:r>
              <a:rPr lang="en-US" b="1" dirty="0"/>
              <a:t>Title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86866" y="6580483"/>
            <a:ext cx="0" cy="110931"/>
          </a:xfrm>
          <a:prstGeom prst="line">
            <a:avLst/>
          </a:prstGeom>
          <a:ln w="38100">
            <a:solidFill>
              <a:srgbClr val="60B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6433342" y="6636673"/>
            <a:ext cx="111811" cy="0"/>
          </a:xfrm>
          <a:prstGeom prst="line">
            <a:avLst/>
          </a:prstGeom>
          <a:ln w="38100">
            <a:solidFill>
              <a:srgbClr val="60B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989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streetinsider.com/images/secattach/20150730/10764302_c1logohorzcmykhighresa0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6430159"/>
            <a:ext cx="2105624" cy="40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16675"/>
            <a:ext cx="533400" cy="365125"/>
          </a:xfrm>
        </p:spPr>
        <p:txBody>
          <a:bodyPr anchor="b"/>
          <a:lstStyle/>
          <a:p>
            <a:fld id="{19B7404F-4552-4D48-8C72-4075C72060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819650" y="6469840"/>
            <a:ext cx="1905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FIRST</a:t>
            </a:r>
            <a:r>
              <a:rPr lang="en-US" sz="1800" b="1" baseline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BANCORP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172200"/>
            <a:ext cx="3830638" cy="658813"/>
          </a:xfrm>
        </p:spPr>
        <p:txBody>
          <a:bodyPr>
            <a:normAutofit/>
          </a:bodyPr>
          <a:lstStyle>
            <a:lvl1pPr marL="0" indent="0">
              <a:buNone/>
              <a:defRPr sz="600" baseline="0"/>
            </a:lvl1pPr>
          </a:lstStyle>
          <a:p>
            <a:pPr lvl="0"/>
            <a:r>
              <a:rPr lang="en-US" sz="600" dirty="0" err="1"/>
              <a:t>Footnore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8016" y="685800"/>
            <a:ext cx="8887968" cy="0"/>
          </a:xfrm>
          <a:prstGeom prst="line">
            <a:avLst/>
          </a:prstGeom>
          <a:ln w="28575">
            <a:solidFill>
              <a:srgbClr val="953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28016" y="6172200"/>
            <a:ext cx="8887968" cy="0"/>
          </a:xfrm>
          <a:prstGeom prst="line">
            <a:avLst/>
          </a:prstGeom>
          <a:ln w="28575">
            <a:solidFill>
              <a:srgbClr val="953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50612"/>
            <a:ext cx="8710613" cy="6858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953637"/>
                </a:solidFill>
              </a:defRPr>
            </a:lvl1pPr>
          </a:lstStyle>
          <a:p>
            <a:pPr lvl="0"/>
            <a:r>
              <a:rPr lang="en-US" b="1" dirty="0"/>
              <a:t>Title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86866" y="6580483"/>
            <a:ext cx="0" cy="110931"/>
          </a:xfrm>
          <a:prstGeom prst="line">
            <a:avLst/>
          </a:prstGeom>
          <a:ln w="38100">
            <a:solidFill>
              <a:srgbClr val="60B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6433342" y="6636673"/>
            <a:ext cx="111811" cy="0"/>
          </a:xfrm>
          <a:prstGeom prst="line">
            <a:avLst/>
          </a:prstGeom>
          <a:ln w="38100">
            <a:solidFill>
              <a:srgbClr val="60B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361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streetinsider.com/images/secattach/20150730/10764302_c1logohorzcmykhighresa0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6430159"/>
            <a:ext cx="2105624" cy="40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16675"/>
            <a:ext cx="533400" cy="365125"/>
          </a:xfrm>
        </p:spPr>
        <p:txBody>
          <a:bodyPr anchor="b"/>
          <a:lstStyle/>
          <a:p>
            <a:fld id="{19B7404F-4552-4D48-8C72-4075C72060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819650" y="6469840"/>
            <a:ext cx="1905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FIRST</a:t>
            </a:r>
            <a:r>
              <a:rPr lang="en-US" sz="1800" b="1" baseline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BANCORP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172200"/>
            <a:ext cx="3830638" cy="658813"/>
          </a:xfrm>
        </p:spPr>
        <p:txBody>
          <a:bodyPr>
            <a:normAutofit/>
          </a:bodyPr>
          <a:lstStyle>
            <a:lvl1pPr marL="0" indent="0">
              <a:buNone/>
              <a:defRPr sz="600" baseline="0"/>
            </a:lvl1pPr>
          </a:lstStyle>
          <a:p>
            <a:pPr lvl="0"/>
            <a:r>
              <a:rPr lang="en-US" sz="600" dirty="0" err="1"/>
              <a:t>Footnore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8016" y="685800"/>
            <a:ext cx="8887968" cy="0"/>
          </a:xfrm>
          <a:prstGeom prst="line">
            <a:avLst/>
          </a:prstGeom>
          <a:ln w="28575">
            <a:solidFill>
              <a:srgbClr val="953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28016" y="6172200"/>
            <a:ext cx="8887968" cy="0"/>
          </a:xfrm>
          <a:prstGeom prst="line">
            <a:avLst/>
          </a:prstGeom>
          <a:ln w="28575">
            <a:solidFill>
              <a:srgbClr val="953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50612"/>
            <a:ext cx="8710613" cy="6858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953637"/>
                </a:solidFill>
              </a:defRPr>
            </a:lvl1pPr>
          </a:lstStyle>
          <a:p>
            <a:pPr lvl="0"/>
            <a:r>
              <a:rPr lang="en-US" b="1" dirty="0"/>
              <a:t>Title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86866" y="6580483"/>
            <a:ext cx="0" cy="110931"/>
          </a:xfrm>
          <a:prstGeom prst="line">
            <a:avLst/>
          </a:prstGeom>
          <a:ln w="38100">
            <a:solidFill>
              <a:srgbClr val="60B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6433342" y="6636673"/>
            <a:ext cx="111811" cy="0"/>
          </a:xfrm>
          <a:prstGeom prst="line">
            <a:avLst/>
          </a:prstGeom>
          <a:ln w="38100">
            <a:solidFill>
              <a:srgbClr val="60B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01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t="11803" r="382" b="3093"/>
          <a:stretch/>
        </p:blipFill>
        <p:spPr bwMode="auto">
          <a:xfrm>
            <a:off x="0" y="3228975"/>
            <a:ext cx="91440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SEPTEMBER 2015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t="11803" r="382" b="3093"/>
          <a:stretch/>
        </p:blipFill>
        <p:spPr bwMode="auto">
          <a:xfrm>
            <a:off x="0" y="0"/>
            <a:ext cx="91440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 rot="10800000" flipV="1">
            <a:off x="-442459" y="1143000"/>
            <a:ext cx="10180907" cy="3836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57401"/>
            <a:ext cx="3307812" cy="134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41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52400" y="2819400"/>
            <a:ext cx="9067800" cy="1219200"/>
          </a:xfrm>
          <a:custGeom>
            <a:avLst/>
            <a:gdLst>
              <a:gd name="connsiteX0" fmla="*/ 0 w 5638800"/>
              <a:gd name="connsiteY0" fmla="*/ 0 h 1219200"/>
              <a:gd name="connsiteX1" fmla="*/ 5638800 w 5638800"/>
              <a:gd name="connsiteY1" fmla="*/ 0 h 1219200"/>
              <a:gd name="connsiteX2" fmla="*/ 5638800 w 5638800"/>
              <a:gd name="connsiteY2" fmla="*/ 1219200 h 1219200"/>
              <a:gd name="connsiteX3" fmla="*/ 0 w 5638800"/>
              <a:gd name="connsiteY3" fmla="*/ 1219200 h 1219200"/>
              <a:gd name="connsiteX4" fmla="*/ 0 w 5638800"/>
              <a:gd name="connsiteY4" fmla="*/ 0 h 1219200"/>
              <a:gd name="connsiteX0" fmla="*/ 0 w 5638800"/>
              <a:gd name="connsiteY0" fmla="*/ 0 h 1219200"/>
              <a:gd name="connsiteX1" fmla="*/ 5638800 w 5638800"/>
              <a:gd name="connsiteY1" fmla="*/ 0 h 1219200"/>
              <a:gd name="connsiteX2" fmla="*/ 3886200 w 5638800"/>
              <a:gd name="connsiteY2" fmla="*/ 1219200 h 1219200"/>
              <a:gd name="connsiteX3" fmla="*/ 0 w 5638800"/>
              <a:gd name="connsiteY3" fmla="*/ 1219200 h 1219200"/>
              <a:gd name="connsiteX4" fmla="*/ 0 w 5638800"/>
              <a:gd name="connsiteY4" fmla="*/ 0 h 1219200"/>
              <a:gd name="connsiteX0" fmla="*/ 0 w 5638800"/>
              <a:gd name="connsiteY0" fmla="*/ 0 h 1219200"/>
              <a:gd name="connsiteX1" fmla="*/ 5638800 w 5638800"/>
              <a:gd name="connsiteY1" fmla="*/ 0 h 1219200"/>
              <a:gd name="connsiteX2" fmla="*/ 4845744 w 5638800"/>
              <a:gd name="connsiteY2" fmla="*/ 1181100 h 1219200"/>
              <a:gd name="connsiteX3" fmla="*/ 0 w 5638800"/>
              <a:gd name="connsiteY3" fmla="*/ 1219200 h 1219200"/>
              <a:gd name="connsiteX4" fmla="*/ 0 w 5638800"/>
              <a:gd name="connsiteY4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800" h="1219200">
                <a:moveTo>
                  <a:pt x="0" y="0"/>
                </a:moveTo>
                <a:lnTo>
                  <a:pt x="5638800" y="0"/>
                </a:lnTo>
                <a:lnTo>
                  <a:pt x="4845744" y="1181100"/>
                </a:lnTo>
                <a:lnTo>
                  <a:pt x="0" y="1219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-152400" y="2857500"/>
            <a:ext cx="76200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rgbClr val="D9242C"/>
                </a:solidFill>
                <a:latin typeface="Arial" pitchFamily="34" charset="0"/>
                <a:cs typeface="Arial" pitchFamily="34" charset="0"/>
              </a:rPr>
              <a:t>OverVIEW OF A CIZN – State Capital</a:t>
            </a:r>
            <a:r>
              <a:rPr lang="en-US" sz="2200" baseline="0" dirty="0">
                <a:solidFill>
                  <a:srgbClr val="D9242C"/>
                </a:solidFill>
                <a:latin typeface="Arial" pitchFamily="34" charset="0"/>
                <a:cs typeface="Arial" pitchFamily="34" charset="0"/>
              </a:rPr>
              <a:t> PARTNERSHIP</a:t>
            </a:r>
            <a:endParaRPr lang="en-US" sz="2200" dirty="0">
              <a:solidFill>
                <a:srgbClr val="D9242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9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D23E-D8CA-4F29-95AF-6924A04AAC6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76200" y="274638"/>
            <a:ext cx="76200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D9242C"/>
                </a:solidFill>
                <a:latin typeface="Arial" pitchFamily="34" charset="0"/>
                <a:cs typeface="Arial" pitchFamily="34" charset="0"/>
              </a:rPr>
              <a:t>Contribution Analysis and pro forma financial summary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1705767"/>
            <a:ext cx="4114800" cy="274320"/>
          </a:xfrm>
          <a:noFill/>
          <a:ln>
            <a:solidFill>
              <a:srgbClr val="D9242C"/>
            </a:solidFill>
          </a:ln>
        </p:spPr>
        <p:txBody>
          <a:bodyPr anchor="b">
            <a:noAutofit/>
          </a:bodyPr>
          <a:lstStyle>
            <a:lvl1pPr marL="0" indent="0" algn="ctr">
              <a:buNone/>
              <a:defRPr sz="12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Contribution analysis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24400" y="1705767"/>
            <a:ext cx="4114800" cy="274320"/>
          </a:xfrm>
          <a:noFill/>
          <a:ln>
            <a:solidFill>
              <a:srgbClr val="D9242C"/>
            </a:solidFill>
          </a:ln>
        </p:spPr>
        <p:txBody>
          <a:bodyPr anchor="b">
            <a:noAutofit/>
          </a:bodyPr>
          <a:lstStyle>
            <a:lvl1pPr marL="0" indent="0" algn="ctr">
              <a:buNone/>
              <a:defRPr sz="12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Pro forma (2)</a:t>
            </a:r>
          </a:p>
        </p:txBody>
      </p:sp>
    </p:spTree>
    <p:extLst>
      <p:ext uri="{BB962C8B-B14F-4D97-AF65-F5344CB8AC3E}">
        <p14:creationId xmlns:p14="http://schemas.microsoft.com/office/powerpoint/2010/main" val="160595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D23E-D8CA-4F29-95AF-6924A04AAC6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1705767"/>
            <a:ext cx="4114800" cy="274320"/>
          </a:xfrm>
          <a:noFill/>
          <a:ln>
            <a:solidFill>
              <a:srgbClr val="D9242C"/>
            </a:solidFill>
          </a:ln>
        </p:spPr>
        <p:txBody>
          <a:bodyPr anchor="b">
            <a:noAutofit/>
          </a:bodyPr>
          <a:lstStyle>
            <a:lvl1pPr marL="0" indent="0" algn="ctr">
              <a:buNone/>
              <a:defRPr sz="12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Contribution analysis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24400" y="1705767"/>
            <a:ext cx="4114800" cy="274320"/>
          </a:xfrm>
          <a:noFill/>
          <a:ln>
            <a:solidFill>
              <a:srgbClr val="D9242C"/>
            </a:solidFill>
          </a:ln>
        </p:spPr>
        <p:txBody>
          <a:bodyPr anchor="b">
            <a:noAutofit/>
          </a:bodyPr>
          <a:lstStyle>
            <a:lvl1pPr marL="0" indent="0" algn="ctr">
              <a:buNone/>
              <a:defRPr sz="12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Pro forma (2)</a:t>
            </a:r>
          </a:p>
        </p:txBody>
      </p:sp>
    </p:spTree>
    <p:extLst>
      <p:ext uri="{BB962C8B-B14F-4D97-AF65-F5344CB8AC3E}">
        <p14:creationId xmlns:p14="http://schemas.microsoft.com/office/powerpoint/2010/main" val="232217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D23E-D8CA-4F29-95AF-6924A04AAC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76200" y="274638"/>
            <a:ext cx="76200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1705767"/>
            <a:ext cx="4114800" cy="274320"/>
          </a:xfrm>
          <a:noFill/>
          <a:ln>
            <a:solidFill>
              <a:srgbClr val="D9242C"/>
            </a:solidFill>
          </a:ln>
        </p:spPr>
        <p:txBody>
          <a:bodyPr anchor="b">
            <a:noAutofit/>
          </a:bodyPr>
          <a:lstStyle>
            <a:lvl1pPr marL="0" indent="0" algn="ctr">
              <a:buNone/>
              <a:defRPr sz="12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Contribution analysis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24400" y="1705767"/>
            <a:ext cx="4114800" cy="274320"/>
          </a:xfrm>
          <a:noFill/>
          <a:ln>
            <a:solidFill>
              <a:srgbClr val="D9242C"/>
            </a:solidFill>
          </a:ln>
        </p:spPr>
        <p:txBody>
          <a:bodyPr anchor="b">
            <a:noAutofit/>
          </a:bodyPr>
          <a:lstStyle>
            <a:lvl1pPr marL="0" indent="0" algn="ctr">
              <a:buNone/>
              <a:defRPr sz="12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Pro forma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04800" y="381000"/>
            <a:ext cx="7391400" cy="91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784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D23E-D8CA-4F29-95AF-6924A04AAC6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6200" y="274638"/>
            <a:ext cx="76200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D9242C"/>
                </a:solidFill>
                <a:latin typeface="Arial" pitchFamily="34" charset="0"/>
                <a:cs typeface="Arial" pitchFamily="34" charset="0"/>
              </a:rPr>
              <a:t>Transaction rationale</a:t>
            </a:r>
          </a:p>
        </p:txBody>
      </p:sp>
    </p:spTree>
    <p:extLst>
      <p:ext uri="{BB962C8B-B14F-4D97-AF65-F5344CB8AC3E}">
        <p14:creationId xmlns:p14="http://schemas.microsoft.com/office/powerpoint/2010/main" val="268690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D23E-D8CA-4F29-95AF-6924A04AAC6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6200" y="274638"/>
            <a:ext cx="76200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D9242C"/>
                </a:solidFill>
                <a:latin typeface="Arial" pitchFamily="34" charset="0"/>
                <a:cs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525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05767"/>
            <a:ext cx="4114800" cy="274320"/>
          </a:xfrm>
          <a:noFill/>
          <a:ln>
            <a:solidFill>
              <a:srgbClr val="D9242C"/>
            </a:solidFill>
          </a:ln>
        </p:spPr>
        <p:txBody>
          <a:bodyPr anchor="b">
            <a:noAutofit/>
          </a:bodyPr>
          <a:lstStyle>
            <a:lvl1pPr marL="0" indent="0" algn="ctr">
              <a:buNone/>
              <a:defRPr sz="12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11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411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D23E-D8CA-4F29-95AF-6924A04AAC6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6200" y="274638"/>
            <a:ext cx="76200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D9242C"/>
                </a:solidFill>
                <a:latin typeface="Arial" pitchFamily="34" charset="0"/>
                <a:cs typeface="Arial" pitchFamily="34" charset="0"/>
              </a:rPr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724400" y="1705767"/>
            <a:ext cx="4114800" cy="274320"/>
          </a:xfrm>
          <a:noFill/>
          <a:ln>
            <a:solidFill>
              <a:srgbClr val="D9242C"/>
            </a:solidFill>
          </a:ln>
        </p:spPr>
        <p:txBody>
          <a:bodyPr anchor="b">
            <a:noAutofit/>
          </a:bodyPr>
          <a:lstStyle>
            <a:lvl1pPr marL="0" indent="0" algn="ctr">
              <a:buNone/>
              <a:defRPr sz="12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20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9E0DA-7580-46B9-B0E9-DE520E0EEE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8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3" r:id="rId2"/>
    <p:sldLayoutId id="2147483672" r:id="rId3"/>
    <p:sldLayoutId id="2147483700" r:id="rId4"/>
    <p:sldLayoutId id="2147483701" r:id="rId5"/>
    <p:sldLayoutId id="2147483702" r:id="rId6"/>
    <p:sldLayoutId id="2147483689" r:id="rId7"/>
    <p:sldLayoutId id="2147483690" r:id="rId8"/>
    <p:sldLayoutId id="2147483691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4" b="51340"/>
          <a:stretch/>
        </p:blipFill>
        <p:spPr bwMode="auto">
          <a:xfrm>
            <a:off x="-121301" y="1"/>
            <a:ext cx="9300877" cy="99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AED23E-D8CA-4F29-95AF-6924A04AAC6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1" y="219074"/>
            <a:ext cx="8524875" cy="1000125"/>
          </a:xfrm>
          <a:custGeom>
            <a:avLst/>
            <a:gdLst>
              <a:gd name="connsiteX0" fmla="*/ 0 w 5638800"/>
              <a:gd name="connsiteY0" fmla="*/ 0 h 1219200"/>
              <a:gd name="connsiteX1" fmla="*/ 5638800 w 5638800"/>
              <a:gd name="connsiteY1" fmla="*/ 0 h 1219200"/>
              <a:gd name="connsiteX2" fmla="*/ 5638800 w 5638800"/>
              <a:gd name="connsiteY2" fmla="*/ 1219200 h 1219200"/>
              <a:gd name="connsiteX3" fmla="*/ 0 w 5638800"/>
              <a:gd name="connsiteY3" fmla="*/ 1219200 h 1219200"/>
              <a:gd name="connsiteX4" fmla="*/ 0 w 5638800"/>
              <a:gd name="connsiteY4" fmla="*/ 0 h 1219200"/>
              <a:gd name="connsiteX0" fmla="*/ 0 w 5638800"/>
              <a:gd name="connsiteY0" fmla="*/ 0 h 1219200"/>
              <a:gd name="connsiteX1" fmla="*/ 5638800 w 5638800"/>
              <a:gd name="connsiteY1" fmla="*/ 0 h 1219200"/>
              <a:gd name="connsiteX2" fmla="*/ 3886200 w 5638800"/>
              <a:gd name="connsiteY2" fmla="*/ 1219200 h 1219200"/>
              <a:gd name="connsiteX3" fmla="*/ 0 w 5638800"/>
              <a:gd name="connsiteY3" fmla="*/ 1219200 h 1219200"/>
              <a:gd name="connsiteX4" fmla="*/ 0 w 5638800"/>
              <a:gd name="connsiteY4" fmla="*/ 0 h 1219200"/>
              <a:gd name="connsiteX0" fmla="*/ 0 w 5638800"/>
              <a:gd name="connsiteY0" fmla="*/ 0 h 1219200"/>
              <a:gd name="connsiteX1" fmla="*/ 5638800 w 5638800"/>
              <a:gd name="connsiteY1" fmla="*/ 0 h 1219200"/>
              <a:gd name="connsiteX2" fmla="*/ 4845744 w 5638800"/>
              <a:gd name="connsiteY2" fmla="*/ 1181100 h 1219200"/>
              <a:gd name="connsiteX3" fmla="*/ 0 w 5638800"/>
              <a:gd name="connsiteY3" fmla="*/ 1219200 h 1219200"/>
              <a:gd name="connsiteX4" fmla="*/ 0 w 5638800"/>
              <a:gd name="connsiteY4" fmla="*/ 0 h 1219200"/>
              <a:gd name="connsiteX0" fmla="*/ 0 w 5301183"/>
              <a:gd name="connsiteY0" fmla="*/ 9525 h 1228725"/>
              <a:gd name="connsiteX1" fmla="*/ 5301183 w 5301183"/>
              <a:gd name="connsiteY1" fmla="*/ 0 h 1228725"/>
              <a:gd name="connsiteX2" fmla="*/ 4845744 w 5301183"/>
              <a:gd name="connsiteY2" fmla="*/ 1190625 h 1228725"/>
              <a:gd name="connsiteX3" fmla="*/ 0 w 5301183"/>
              <a:gd name="connsiteY3" fmla="*/ 1228725 h 1228725"/>
              <a:gd name="connsiteX4" fmla="*/ 0 w 5301183"/>
              <a:gd name="connsiteY4" fmla="*/ 9525 h 1228725"/>
              <a:gd name="connsiteX0" fmla="*/ 0 w 5301183"/>
              <a:gd name="connsiteY0" fmla="*/ 9525 h 1228725"/>
              <a:gd name="connsiteX1" fmla="*/ 5301183 w 5301183"/>
              <a:gd name="connsiteY1" fmla="*/ 0 h 1228725"/>
              <a:gd name="connsiteX2" fmla="*/ 4875360 w 5301183"/>
              <a:gd name="connsiteY2" fmla="*/ 1225731 h 1228725"/>
              <a:gd name="connsiteX3" fmla="*/ 0 w 5301183"/>
              <a:gd name="connsiteY3" fmla="*/ 1228725 h 1228725"/>
              <a:gd name="connsiteX4" fmla="*/ 0 w 5301183"/>
              <a:gd name="connsiteY4" fmla="*/ 9525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1183" h="1228725">
                <a:moveTo>
                  <a:pt x="0" y="9525"/>
                </a:moveTo>
                <a:lnTo>
                  <a:pt x="5301183" y="0"/>
                </a:lnTo>
                <a:lnTo>
                  <a:pt x="4875360" y="1225731"/>
                </a:lnTo>
                <a:lnTo>
                  <a:pt x="0" y="12287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6200" y="266700"/>
            <a:ext cx="76200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rgbClr val="D9242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763000" y="6356350"/>
            <a:ext cx="0" cy="365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8763000" y="6353175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05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709" r:id="rId7"/>
    <p:sldLayoutId id="2147483710" r:id="rId8"/>
    <p:sldLayoutId id="2147483711" r:id="rId9"/>
    <p:sldLayoutId id="2147483712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CB6CAC5-2F90-D28D-D8D0-7E84A4A12DF7}"/>
              </a:ext>
            </a:extLst>
          </p:cNvPr>
          <p:cNvSpPr txBox="1">
            <a:spLocks/>
          </p:cNvSpPr>
          <p:nvPr/>
        </p:nvSpPr>
        <p:spPr>
          <a:xfrm>
            <a:off x="0" y="3276600"/>
            <a:ext cx="9144000" cy="1219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</a:rPr>
              <a:t>Earnings supplemental</a:t>
            </a:r>
          </a:p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</a:rPr>
              <a:t>OTCQX: CIZN</a:t>
            </a:r>
          </a:p>
          <a:p>
            <a:pPr algn="ct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4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0B759-C7B0-1C2D-7E96-5D71A57D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D23E-D8CA-4F29-95AF-6924A04AAC6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DED363-F8B5-0D76-14BA-636A9636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Strategic focus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4917480-985E-070D-B3BE-29B2E2810F32}"/>
              </a:ext>
            </a:extLst>
          </p:cNvPr>
          <p:cNvSpPr txBox="1"/>
          <p:nvPr/>
        </p:nvSpPr>
        <p:spPr>
          <a:xfrm>
            <a:off x="143612" y="1524000"/>
            <a:ext cx="9022759" cy="3613159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8846" marR="5076" indent="-286790">
              <a:spcBef>
                <a:spcPts val="95"/>
              </a:spcBef>
              <a:buFont typeface="Arial"/>
              <a:buChar char="•"/>
              <a:tabLst>
                <a:tab pos="298846" algn="l"/>
              </a:tabLst>
            </a:pPr>
            <a:r>
              <a:rPr sz="1600" spc="50" dirty="0">
                <a:latin typeface="Calibri" panose="020F0502020204030204" pitchFamily="34" charset="0"/>
                <a:cs typeface="Calibri" panose="020F0502020204030204" pitchFamily="34" charset="0"/>
              </a:rPr>
              <a:t>Enhance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45" dirty="0">
                <a:latin typeface="Calibri" panose="020F0502020204030204" pitchFamily="34" charset="0"/>
                <a:cs typeface="Calibri" panose="020F0502020204030204" pitchFamily="34" charset="0"/>
              </a:rPr>
              <a:t>Profitability</a:t>
            </a:r>
            <a:r>
              <a:rPr sz="1600" spc="80" dirty="0">
                <a:latin typeface="Calibri" panose="020F0502020204030204" pitchFamily="34" charset="0"/>
                <a:cs typeface="Calibri" panose="020F0502020204030204" pitchFamily="34" charset="0"/>
              </a:rPr>
              <a:t> Levels</a:t>
            </a:r>
            <a:r>
              <a:rPr sz="16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sz="16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Net</a:t>
            </a:r>
            <a:r>
              <a:rPr sz="16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Interest</a:t>
            </a:r>
            <a:r>
              <a:rPr sz="16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Margin </a:t>
            </a:r>
            <a:r>
              <a:rPr sz="1600" spc="75" dirty="0">
                <a:latin typeface="Calibri" panose="020F0502020204030204" pitchFamily="34" charset="0"/>
                <a:cs typeface="Calibri" panose="020F0502020204030204" pitchFamily="34" charset="0"/>
              </a:rPr>
              <a:t>Expansion</a:t>
            </a:r>
            <a:r>
              <a:rPr lang="en-US" sz="1600" spc="75" dirty="0">
                <a:latin typeface="Calibri" panose="020F0502020204030204" pitchFamily="34" charset="0"/>
                <a:cs typeface="Calibri" panose="020F0502020204030204" pitchFamily="34" charset="0"/>
              </a:rPr>
              <a:t>, Increased Focus on Non-Interest Revenue Streams</a:t>
            </a:r>
            <a:r>
              <a:rPr sz="1600" spc="1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sz="1600" spc="1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Operational</a:t>
            </a:r>
            <a:r>
              <a:rPr sz="16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50" dirty="0"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r>
              <a:rPr sz="1600" spc="1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Improvement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846" marR="272832" indent="-286790">
              <a:spcBef>
                <a:spcPts val="1799"/>
              </a:spcBef>
              <a:buFont typeface="Arial"/>
              <a:buChar char="•"/>
              <a:tabLst>
                <a:tab pos="298846" algn="l"/>
              </a:tabLst>
            </a:pPr>
            <a:r>
              <a:rPr sz="1600" spc="65" dirty="0">
                <a:latin typeface="Calibri" panose="020F0502020204030204" pitchFamily="34" charset="0"/>
                <a:cs typeface="Calibri" panose="020F0502020204030204" pitchFamily="34" charset="0"/>
              </a:rPr>
              <a:t>Strengthen</a:t>
            </a:r>
            <a:r>
              <a:rPr sz="1600" spc="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65" dirty="0">
                <a:latin typeface="Calibri" panose="020F0502020204030204" pitchFamily="34" charset="0"/>
                <a:cs typeface="Calibri" panose="020F0502020204030204" pitchFamily="34" charset="0"/>
              </a:rPr>
              <a:t>Balance</a:t>
            </a:r>
            <a:r>
              <a:rPr sz="16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85" dirty="0">
                <a:latin typeface="Calibri" panose="020F0502020204030204" pitchFamily="34" charset="0"/>
                <a:cs typeface="Calibri" panose="020F0502020204030204" pitchFamily="34" charset="0"/>
              </a:rPr>
              <a:t>Sheet</a:t>
            </a:r>
            <a:r>
              <a:rPr sz="1600" spc="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Composition</a:t>
            </a:r>
            <a:r>
              <a:rPr sz="1600" spc="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1600" spc="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45" dirty="0">
                <a:latin typeface="Calibri" panose="020F0502020204030204" pitchFamily="34" charset="0"/>
                <a:cs typeface="Calibri" panose="020F0502020204030204" pitchFamily="34" charset="0"/>
              </a:rPr>
              <a:t>Increased </a:t>
            </a:r>
            <a:r>
              <a:rPr lang="en-US" sz="1600" spc="65" dirty="0">
                <a:latin typeface="Calibri" panose="020F0502020204030204" pitchFamily="34" charset="0"/>
                <a:cs typeface="Calibri" panose="020F0502020204030204" pitchFamily="34" charset="0"/>
              </a:rPr>
              <a:t>Focus on Lending Coupled with Build Out of Credit and Operational Infrastructure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846" marR="248086" indent="-286790">
              <a:spcBef>
                <a:spcPts val="3003"/>
              </a:spcBef>
              <a:buFont typeface="Arial"/>
              <a:buChar char="•"/>
              <a:tabLst>
                <a:tab pos="298846" algn="l"/>
              </a:tabLst>
            </a:pPr>
            <a:r>
              <a:rPr sz="1600" spc="75" dirty="0">
                <a:latin typeface="Calibri" panose="020F0502020204030204" pitchFamily="34" charset="0"/>
                <a:cs typeface="Calibri" panose="020F0502020204030204" pitchFamily="34" charset="0"/>
              </a:rPr>
              <a:t>Utilize</a:t>
            </a:r>
            <a:r>
              <a:rPr sz="1600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75" dirty="0">
                <a:latin typeface="Calibri" panose="020F0502020204030204" pitchFamily="34" charset="0"/>
                <a:cs typeface="Calibri" panose="020F0502020204030204" pitchFamily="34" charset="0"/>
              </a:rPr>
              <a:t>Liquidity</a:t>
            </a:r>
            <a:r>
              <a:rPr sz="16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Potential</a:t>
            </a:r>
            <a:r>
              <a:rPr sz="16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600" spc="60" dirty="0">
                <a:latin typeface="Calibri" panose="020F0502020204030204" pitchFamily="34" charset="0"/>
                <a:cs typeface="Calibri" panose="020F0502020204030204" pitchFamily="34" charset="0"/>
              </a:rPr>
              <a:t> Public/Institutional</a:t>
            </a:r>
            <a:r>
              <a:rPr sz="16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Funds </a:t>
            </a:r>
            <a:r>
              <a:rPr sz="1600" spc="85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70" dirty="0">
                <a:latin typeface="Calibri" panose="020F0502020204030204" pitchFamily="34" charset="0"/>
                <a:cs typeface="Calibri" panose="020F0502020204030204" pitchFamily="34" charset="0"/>
              </a:rPr>
              <a:t>Deploying</a:t>
            </a:r>
            <a:r>
              <a:rPr sz="16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50" dirty="0">
                <a:latin typeface="Calibri" panose="020F0502020204030204" pitchFamily="34" charset="0"/>
                <a:cs typeface="Calibri" panose="020F0502020204030204" pitchFamily="34" charset="0"/>
              </a:rPr>
              <a:t>Reciprocity</a:t>
            </a:r>
            <a:r>
              <a:rPr sz="16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sz="16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140" dirty="0">
                <a:latin typeface="Calibri" panose="020F0502020204030204" pitchFamily="34" charset="0"/>
                <a:cs typeface="Calibri" panose="020F0502020204030204" pitchFamily="34" charset="0"/>
              </a:rPr>
              <a:t>ICS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846" marR="249354" indent="-286790">
              <a:spcBef>
                <a:spcPts val="2998"/>
              </a:spcBef>
              <a:buFont typeface="Arial"/>
              <a:buChar char="•"/>
              <a:tabLst>
                <a:tab pos="298846" algn="l"/>
              </a:tabLst>
            </a:pPr>
            <a:r>
              <a:rPr sz="1600" spc="100" dirty="0">
                <a:latin typeface="Calibri" panose="020F0502020204030204" pitchFamily="34" charset="0"/>
                <a:cs typeface="Calibri" panose="020F0502020204030204" pitchFamily="34" charset="0"/>
              </a:rPr>
              <a:t>Shift</a:t>
            </a:r>
            <a:r>
              <a:rPr sz="16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Interest</a:t>
            </a:r>
            <a:r>
              <a:rPr sz="16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Rate </a:t>
            </a:r>
            <a:r>
              <a:rPr sz="1600" spc="80" dirty="0">
                <a:latin typeface="Calibri" panose="020F0502020204030204" pitchFamily="34" charset="0"/>
                <a:cs typeface="Calibri" panose="020F0502020204030204" pitchFamily="34" charset="0"/>
              </a:rPr>
              <a:t>Sensitivity</a:t>
            </a:r>
            <a:r>
              <a:rPr sz="16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70" dirty="0">
                <a:latin typeface="Calibri" panose="020F0502020204030204" pitchFamily="34" charset="0"/>
                <a:cs typeface="Calibri" panose="020F0502020204030204" pitchFamily="34" charset="0"/>
              </a:rPr>
              <a:t>Position</a:t>
            </a:r>
            <a:r>
              <a:rPr sz="16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16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70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16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130" dirty="0">
                <a:latin typeface="Calibri" panose="020F0502020204030204" pitchFamily="34" charset="0"/>
                <a:cs typeface="Calibri" panose="020F0502020204030204" pitchFamily="34" charset="0"/>
              </a:rPr>
              <a:t>Less </a:t>
            </a:r>
            <a:r>
              <a:rPr sz="1600" spc="80" dirty="0">
                <a:latin typeface="Calibri" panose="020F0502020204030204" pitchFamily="34" charset="0"/>
                <a:cs typeface="Calibri" panose="020F0502020204030204" pitchFamily="34" charset="0"/>
              </a:rPr>
              <a:t>Liability</a:t>
            </a:r>
            <a:r>
              <a:rPr sz="16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80" dirty="0">
                <a:latin typeface="Calibri" panose="020F0502020204030204" pitchFamily="34" charset="0"/>
                <a:cs typeface="Calibri" panose="020F0502020204030204" pitchFamily="34" charset="0"/>
              </a:rPr>
              <a:t>Sensitive</a:t>
            </a:r>
            <a:r>
              <a:rPr sz="16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sz="1600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Reduction</a:t>
            </a:r>
            <a:r>
              <a:rPr sz="1600" spc="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6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60" dirty="0">
                <a:latin typeface="Calibri" panose="020F0502020204030204" pitchFamily="34" charset="0"/>
                <a:cs typeface="Calibri" panose="020F0502020204030204" pitchFamily="34" charset="0"/>
              </a:rPr>
              <a:t>Bond</a:t>
            </a:r>
            <a:r>
              <a:rPr sz="16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Portfolio</a:t>
            </a:r>
            <a:r>
              <a:rPr lang="en-US"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16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Reinvestment</a:t>
            </a:r>
            <a:r>
              <a:rPr sz="16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6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105" dirty="0">
                <a:latin typeface="Calibri" panose="020F0502020204030204" pitchFamily="34" charset="0"/>
                <a:cs typeface="Calibri" panose="020F0502020204030204" pitchFamily="34" charset="0"/>
              </a:rPr>
              <a:t>Cash</a:t>
            </a:r>
            <a:r>
              <a:rPr sz="16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5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16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75" dirty="0">
                <a:latin typeface="Calibri" panose="020F0502020204030204" pitchFamily="34" charset="0"/>
                <a:cs typeface="Calibri" panose="020F0502020204030204" pitchFamily="34" charset="0"/>
              </a:rPr>
              <a:t>Loans</a:t>
            </a:r>
            <a:r>
              <a:rPr lang="en-US" sz="1600" spc="75" dirty="0">
                <a:latin typeface="Calibri" panose="020F0502020204030204" pitchFamily="34" charset="0"/>
                <a:cs typeface="Calibri" panose="020F0502020204030204" pitchFamily="34" charset="0"/>
              </a:rPr>
              <a:t> and Utilization of Financial Derivatives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846" marR="1251853" indent="-286790">
              <a:spcBef>
                <a:spcPts val="3003"/>
              </a:spcBef>
              <a:buFont typeface="Arial"/>
              <a:buChar char="•"/>
              <a:tabLst>
                <a:tab pos="298846" algn="l"/>
              </a:tabLst>
            </a:pP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Maintain </a:t>
            </a:r>
            <a:r>
              <a:rPr sz="1600" spc="85" dirty="0">
                <a:latin typeface="Calibri" panose="020F0502020204030204" pitchFamily="34" charset="0"/>
                <a:cs typeface="Calibri" panose="020F0502020204030204" pitchFamily="34" charset="0"/>
              </a:rPr>
              <a:t>Strong</a:t>
            </a:r>
            <a:r>
              <a:rPr sz="16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60" dirty="0">
                <a:latin typeface="Calibri" panose="020F0502020204030204" pitchFamily="34" charset="0"/>
                <a:cs typeface="Calibri" panose="020F0502020204030204" pitchFamily="34" charset="0"/>
              </a:rPr>
              <a:t>Regulatory</a:t>
            </a:r>
            <a:r>
              <a:rPr sz="16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Capital</a:t>
            </a:r>
            <a:r>
              <a:rPr sz="16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85" dirty="0">
                <a:latin typeface="Calibri" panose="020F0502020204030204" pitchFamily="34" charset="0"/>
                <a:cs typeface="Calibri" panose="020F0502020204030204" pitchFamily="34" charset="0"/>
              </a:rPr>
              <a:t>Ratios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While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Improving</a:t>
            </a:r>
            <a:r>
              <a:rPr sz="1600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/TA</a:t>
            </a:r>
            <a:r>
              <a:rPr sz="1600" spc="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Ratio</a:t>
            </a:r>
            <a:r>
              <a:rPr sz="1600" spc="1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95" dirty="0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sz="1600" spc="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Interest</a:t>
            </a:r>
            <a:r>
              <a:rPr sz="1600" spc="1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70" dirty="0">
                <a:latin typeface="Calibri" panose="020F0502020204030204" pitchFamily="34" charset="0"/>
                <a:cs typeface="Calibri" panose="020F0502020204030204" pitchFamily="34" charset="0"/>
              </a:rPr>
              <a:t>Rates</a:t>
            </a:r>
            <a:r>
              <a:rPr sz="1600" spc="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Drop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4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0197BF-9DD7-47E9-3B8A-165A0C313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D23E-D8CA-4F29-95AF-6924A04AAC6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37A3C1-2FD0-FB76-2794-665E7DCD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Balance sheet</a:t>
            </a:r>
            <a:r>
              <a:rPr lang="en-US" sz="1800" baseline="30000" dirty="0"/>
              <a:t>*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30E9C0E-3593-440B-2BB1-949619531A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584154"/>
              </p:ext>
            </p:extLst>
          </p:nvPr>
        </p:nvGraphicFramePr>
        <p:xfrm>
          <a:off x="78557" y="1350389"/>
          <a:ext cx="4572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14FE223-F206-BF8A-E187-5A614D2EE2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374539"/>
              </p:ext>
            </p:extLst>
          </p:nvPr>
        </p:nvGraphicFramePr>
        <p:xfrm>
          <a:off x="4648202" y="1350389"/>
          <a:ext cx="4305298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61A0C4D-166A-91A6-6F2D-EDACE67555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272574"/>
              </p:ext>
            </p:extLst>
          </p:nvPr>
        </p:nvGraphicFramePr>
        <p:xfrm>
          <a:off x="76202" y="3712589"/>
          <a:ext cx="4572000" cy="24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A4B7135-FECE-F5FA-9140-905272647C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770440"/>
              </p:ext>
            </p:extLst>
          </p:nvPr>
        </p:nvGraphicFramePr>
        <p:xfrm>
          <a:off x="4572000" y="3712587"/>
          <a:ext cx="4381500" cy="242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6CC04F4-39EB-320A-56BF-CED422B4C7DB}"/>
              </a:ext>
            </a:extLst>
          </p:cNvPr>
          <p:cNvSpPr txBox="1"/>
          <p:nvPr/>
        </p:nvSpPr>
        <p:spPr>
          <a:xfrm>
            <a:off x="304800" y="6477000"/>
            <a:ext cx="19367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D9242C"/>
                </a:solidFill>
              </a:rPr>
              <a:t>* Bank Only Financial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66381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0072C6-C935-5E4D-014D-85D3E353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D23E-D8CA-4F29-95AF-6924A04AAC6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F66176-C8C5-8259-9190-B49E8107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Historical NIM analysis</a:t>
            </a:r>
            <a:r>
              <a:rPr lang="en-US" sz="1800" baseline="30000" dirty="0"/>
              <a:t>*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B78D2A-13D8-A792-91F7-15581C20A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007306"/>
              </p:ext>
            </p:extLst>
          </p:nvPr>
        </p:nvGraphicFramePr>
        <p:xfrm>
          <a:off x="457199" y="1458190"/>
          <a:ext cx="8229600" cy="3740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88771369"/>
                    </a:ext>
                  </a:extLst>
                </a:gridCol>
              </a:tblGrid>
              <a:tr h="3740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Quarterly Yields &amp; Costs (%)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282" marR="9282" marT="9282" marB="0" anchor="ctr">
                    <a:solidFill>
                      <a:srgbClr val="D924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903245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493478-809B-92AE-C3AA-B750C66D38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752991"/>
              </p:ext>
            </p:extLst>
          </p:nvPr>
        </p:nvGraphicFramePr>
        <p:xfrm>
          <a:off x="357186" y="1799361"/>
          <a:ext cx="8429625" cy="3600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12C63E3-996C-F829-35A9-49201319464A}"/>
              </a:ext>
            </a:extLst>
          </p:cNvPr>
          <p:cNvSpPr txBox="1"/>
          <p:nvPr/>
        </p:nvSpPr>
        <p:spPr>
          <a:xfrm>
            <a:off x="304800" y="6477000"/>
            <a:ext cx="19367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D9242C"/>
                </a:solidFill>
              </a:rPr>
              <a:t>* Bank Only Financial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81306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29A148-302C-2FD9-661B-05E87CDCB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D23E-D8CA-4F29-95AF-6924A04AAC6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66C833-CB2A-83DA-29FF-A2D74AE5A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Profitability ratios</a:t>
            </a:r>
            <a:r>
              <a:rPr lang="en-US" sz="1800" baseline="30000" dirty="0"/>
              <a:t>*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A367A94-A9F7-B24A-D4B2-54CDFAB47C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738882"/>
              </p:ext>
            </p:extLst>
          </p:nvPr>
        </p:nvGraphicFramePr>
        <p:xfrm>
          <a:off x="152400" y="1538287"/>
          <a:ext cx="4572000" cy="1890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D1E0993-8F4D-869B-D6DB-4B2541DE49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246741"/>
              </p:ext>
            </p:extLst>
          </p:nvPr>
        </p:nvGraphicFramePr>
        <p:xfrm>
          <a:off x="4601066" y="1564407"/>
          <a:ext cx="4572000" cy="187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1406A30-9BF7-78AC-A1A7-D6C8D45979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52885"/>
              </p:ext>
            </p:extLst>
          </p:nvPr>
        </p:nvGraphicFramePr>
        <p:xfrm>
          <a:off x="2286000" y="3657600"/>
          <a:ext cx="4572000" cy="198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A3487E4-F728-1D7A-76C3-BE6524B0B208}"/>
              </a:ext>
            </a:extLst>
          </p:cNvPr>
          <p:cNvSpPr txBox="1"/>
          <p:nvPr/>
        </p:nvSpPr>
        <p:spPr>
          <a:xfrm>
            <a:off x="457200" y="6248400"/>
            <a:ext cx="29033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D9242C"/>
                </a:solidFill>
              </a:rPr>
              <a:t>* Quarter to date – Bank Only Financial Information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642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E60DB4-6578-647F-07B3-12C6F87A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D23E-D8CA-4F29-95AF-6924A04AAC6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ED72AC-135D-6E2C-574A-1F55DE9D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Capital</a:t>
            </a:r>
            <a:r>
              <a:rPr lang="en-US" sz="1800" baseline="30000" dirty="0"/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1934D8-0F92-A7CE-6BC8-C1F85BA04DBC}"/>
              </a:ext>
            </a:extLst>
          </p:cNvPr>
          <p:cNvSpPr txBox="1"/>
          <p:nvPr/>
        </p:nvSpPr>
        <p:spPr>
          <a:xfrm>
            <a:off x="4572000" y="4343013"/>
            <a:ext cx="42672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Strategic shift to loans from securities impacted capital ratios coupled with balance sheet growth to offset the impact of bond portfolio, capital accretion began to accelerate in 2Q ‘25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AOCI significantly impacts TBV, however, history of consistent TBV ex OCI / share.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19% TBV growth in 3Q ‘25 from prior quarter, should see TBV accelerate in the coming quarters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F8F294B-BDB3-24C4-D74C-82E47A028A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572613"/>
              </p:ext>
            </p:extLst>
          </p:nvPr>
        </p:nvGraphicFramePr>
        <p:xfrm>
          <a:off x="0" y="1371580"/>
          <a:ext cx="4343400" cy="2455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04C3B9E-005E-4F7C-A1E8-B97E1764E1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486424"/>
              </p:ext>
            </p:extLst>
          </p:nvPr>
        </p:nvGraphicFramePr>
        <p:xfrm>
          <a:off x="0" y="3916096"/>
          <a:ext cx="4572000" cy="2440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1A76568-AF03-4846-CCB8-581EE7535E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282253"/>
              </p:ext>
            </p:extLst>
          </p:nvPr>
        </p:nvGraphicFramePr>
        <p:xfrm>
          <a:off x="4572000" y="1371580"/>
          <a:ext cx="4495800" cy="2455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B9D5635-1BEF-292F-DD62-DEA450BA7F5C}"/>
              </a:ext>
            </a:extLst>
          </p:cNvPr>
          <p:cNvSpPr txBox="1"/>
          <p:nvPr/>
        </p:nvSpPr>
        <p:spPr>
          <a:xfrm>
            <a:off x="304800" y="6477000"/>
            <a:ext cx="19367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D9242C"/>
                </a:solidFill>
              </a:rPr>
              <a:t>* Bank Only Financial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554851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Custom 6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D9242C"/>
      </a:accent1>
      <a:accent2>
        <a:srgbClr val="DC4738"/>
      </a:accent2>
      <a:accent3>
        <a:srgbClr val="000000"/>
      </a:accent3>
      <a:accent4>
        <a:srgbClr val="FFFFFF"/>
      </a:accent4>
      <a:accent5>
        <a:srgbClr val="969696"/>
      </a:accent5>
      <a:accent6>
        <a:srgbClr val="686868"/>
      </a:accent6>
      <a:hlink>
        <a:srgbClr val="8B8BAF"/>
      </a:hlink>
      <a:folHlink>
        <a:srgbClr val="A814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7968</TotalTime>
  <Words>239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Narrow</vt:lpstr>
      <vt:lpstr>Arial</vt:lpstr>
      <vt:lpstr>Calibri</vt:lpstr>
      <vt:lpstr>Wingdings</vt:lpstr>
      <vt:lpstr>Office Theme</vt:lpstr>
      <vt:lpstr>2_Custom Design</vt:lpstr>
      <vt:lpstr>PowerPoint Presentation</vt:lpstr>
      <vt:lpstr>Strategic focus</vt:lpstr>
      <vt:lpstr>Balance sheet*</vt:lpstr>
      <vt:lpstr>Historical NIM analysis*</vt:lpstr>
      <vt:lpstr>Profitability ratios*</vt:lpstr>
      <vt:lpstr>Capital*</vt:lpstr>
    </vt:vector>
  </TitlesOfParts>
  <Company>Stifel Nicolaus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Colburn</dc:creator>
  <cp:lastModifiedBy>Kevin White</cp:lastModifiedBy>
  <cp:revision>584</cp:revision>
  <cp:lastPrinted>2024-03-12T19:43:20Z</cp:lastPrinted>
  <dcterms:created xsi:type="dcterms:W3CDTF">2015-08-27T19:20:04Z</dcterms:created>
  <dcterms:modified xsi:type="dcterms:W3CDTF">2025-10-27T22:00:46Z</dcterms:modified>
</cp:coreProperties>
</file>