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452" r:id="rId2"/>
    <p:sldId id="473" r:id="rId3"/>
    <p:sldId id="475" r:id="rId4"/>
    <p:sldId id="476" r:id="rId5"/>
    <p:sldId id="467" r:id="rId6"/>
    <p:sldId id="457" r:id="rId7"/>
    <p:sldId id="470" r:id="rId8"/>
    <p:sldId id="466" r:id="rId9"/>
  </p:sldIdLst>
  <p:sldSz cx="10058400" cy="7772400"/>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76"/>
            <p14:sldId id="467"/>
            <p14:sldId id="457"/>
            <p14:sldId id="470"/>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30448-765F-4873-A816-0319452CD335}" v="18" dt="2026-01-21T12:22:03.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91" d="100"/>
          <a:sy n="91" d="100"/>
        </p:scale>
        <p:origin x="1782" y="306"/>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evenson" userId="5071bd8132b5a7b6" providerId="LiveId" clId="{26060543-0F88-43E2-B029-13F316A89088}"/>
    <pc:docChg chg="modSld">
      <pc:chgData name="Julie Stevenson" userId="5071bd8132b5a7b6" providerId="LiveId" clId="{26060543-0F88-43E2-B029-13F316A89088}" dt="2026-01-21T22:45:59.254" v="37" actId="20577"/>
      <pc:docMkLst>
        <pc:docMk/>
      </pc:docMkLst>
      <pc:sldChg chg="modSp mod">
        <pc:chgData name="Julie Stevenson" userId="5071bd8132b5a7b6" providerId="LiveId" clId="{26060543-0F88-43E2-B029-13F316A89088}" dt="2026-01-21T13:52:00.379" v="2" actId="1076"/>
        <pc:sldMkLst>
          <pc:docMk/>
          <pc:sldMk cId="2421549264" sldId="473"/>
        </pc:sldMkLst>
        <pc:spChg chg="mod">
          <ac:chgData name="Julie Stevenson" userId="5071bd8132b5a7b6" providerId="LiveId" clId="{26060543-0F88-43E2-B029-13F316A89088}" dt="2026-01-21T13:52:00.379" v="2" actId="1076"/>
          <ac:spMkLst>
            <pc:docMk/>
            <pc:sldMk cId="2421549264" sldId="473"/>
            <ac:spMk id="22" creationId="{D6789A84-D1A4-996E-1116-57F731F622FF}"/>
          </ac:spMkLst>
        </pc:spChg>
        <pc:spChg chg="mod">
          <ac:chgData name="Julie Stevenson" userId="5071bd8132b5a7b6" providerId="LiveId" clId="{26060543-0F88-43E2-B029-13F316A89088}" dt="2026-01-21T13:51:49.780" v="1" actId="1076"/>
          <ac:spMkLst>
            <pc:docMk/>
            <pc:sldMk cId="2421549264" sldId="473"/>
            <ac:spMk id="24" creationId="{C034B8FF-5493-40CD-B1E6-CCE59BFA3ECA}"/>
          </ac:spMkLst>
        </pc:spChg>
      </pc:sldChg>
      <pc:sldChg chg="modSp mod">
        <pc:chgData name="Julie Stevenson" userId="5071bd8132b5a7b6" providerId="LiveId" clId="{26060543-0F88-43E2-B029-13F316A89088}" dt="2026-01-21T22:45:59.254" v="37" actId="20577"/>
        <pc:sldMkLst>
          <pc:docMk/>
          <pc:sldMk cId="687870449" sldId="476"/>
        </pc:sldMkLst>
        <pc:graphicFrameChg chg="modGraphic">
          <ac:chgData name="Julie Stevenson" userId="5071bd8132b5a7b6" providerId="LiveId" clId="{26060543-0F88-43E2-B029-13F316A89088}" dt="2026-01-21T22:45:59.254" v="37" actId="20577"/>
          <ac:graphicFrameMkLst>
            <pc:docMk/>
            <pc:sldMk cId="687870449" sldId="476"/>
            <ac:graphicFrameMk id="5" creationId="{B2F449E4-D276-1040-13FE-7040BF3DD54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2024Q4</c:v>
                </c:pt>
                <c:pt idx="1">
                  <c:v>2025Q1</c:v>
                </c:pt>
                <c:pt idx="2">
                  <c:v>2025Q2</c:v>
                </c:pt>
                <c:pt idx="3">
                  <c:v>2025Q3</c:v>
                </c:pt>
                <c:pt idx="4">
                  <c:v>2025Q4</c:v>
                </c:pt>
              </c:strCache>
            </c:strRef>
          </c:cat>
          <c:val>
            <c:numRef>
              <c:f>Sheet1!$B$9:$B$13</c:f>
              <c:numCache>
                <c:formatCode>0.00%</c:formatCode>
                <c:ptCount val="5"/>
                <c:pt idx="0">
                  <c:v>6.0900000000000003E-2</c:v>
                </c:pt>
                <c:pt idx="1">
                  <c:v>6.0499999999999998E-2</c:v>
                </c:pt>
                <c:pt idx="2">
                  <c:v>6.1699999999999998E-2</c:v>
                </c:pt>
                <c:pt idx="3">
                  <c:v>6.0700000000000004E-2</c:v>
                </c:pt>
                <c:pt idx="4">
                  <c:v>6.3299999999999995E-2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2024Q4</c:v>
                </c:pt>
                <c:pt idx="1">
                  <c:v>2025Q1</c:v>
                </c:pt>
                <c:pt idx="2">
                  <c:v>2025Q2</c:v>
                </c:pt>
                <c:pt idx="3">
                  <c:v>2025Q3</c:v>
                </c:pt>
                <c:pt idx="4">
                  <c:v>2025Q4</c:v>
                </c:pt>
              </c:strCache>
            </c:strRef>
          </c:cat>
          <c:val>
            <c:numRef>
              <c:f>Sheet1!$C$9:$C$13</c:f>
              <c:numCache>
                <c:formatCode>0.00%</c:formatCode>
                <c:ptCount val="5"/>
                <c:pt idx="0">
                  <c:v>4.48E-2</c:v>
                </c:pt>
                <c:pt idx="1">
                  <c:v>4.5700000000000005E-2</c:v>
                </c:pt>
                <c:pt idx="2">
                  <c:v>4.5499999999999999E-2</c:v>
                </c:pt>
                <c:pt idx="3">
                  <c:v>4.58E-2</c:v>
                </c:pt>
                <c:pt idx="4">
                  <c:v>4.36E-2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7.0000000000000007E-2"/>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2024Q4</c:v>
                </c:pt>
                <c:pt idx="1">
                  <c:v>2025Q1</c:v>
                </c:pt>
                <c:pt idx="2">
                  <c:v>2025Q2</c:v>
                </c:pt>
                <c:pt idx="3">
                  <c:v>2025Q3</c:v>
                </c:pt>
                <c:pt idx="4">
                  <c:v>2025Q4</c:v>
                </c:pt>
              </c:strCache>
            </c:strRef>
          </c:cat>
          <c:val>
            <c:numRef>
              <c:f>Sheet1!$B$11:$B$15</c:f>
              <c:numCache>
                <c:formatCode>"$"#,##0.00</c:formatCode>
                <c:ptCount val="5"/>
                <c:pt idx="0" formatCode="&quot;$&quot;#,##0.00_);[Red]\(&quot;$&quot;#,##0.00\)">
                  <c:v>0.2</c:v>
                </c:pt>
                <c:pt idx="1">
                  <c:v>0.28999999999999998</c:v>
                </c:pt>
                <c:pt idx="2">
                  <c:v>0.33</c:v>
                </c:pt>
                <c:pt idx="3" formatCode="&quot;$&quot;#,##0.00_);[Red]\(&quot;$&quot;#,##0.00\)">
                  <c:v>0.34</c:v>
                </c:pt>
                <c:pt idx="4" formatCode="&quot;$&quot;#,##0.00_);[Red]\(&quot;$&quot;#,##0.00\)">
                  <c:v>0.34</c:v>
                </c:pt>
              </c:numCache>
            </c:numRef>
          </c:val>
          <c:extLst>
            <c:ext xmlns:c16="http://schemas.microsoft.com/office/drawing/2014/chart" uri="{C3380CC4-5D6E-409C-BE32-E72D297353CC}">
              <c16:uniqueId val="{00000000-1346-44B9-8441-E05E8DDCA84A}"/>
            </c:ext>
          </c:extLst>
        </c:ser>
        <c:ser>
          <c:idx val="1"/>
          <c:order val="1"/>
          <c:tx>
            <c:strRef>
              <c:f>Sheet1!$C$2</c:f>
              <c:strCache>
                <c:ptCount val="1"/>
                <c:pt idx="0">
                  <c:v>Adjusted diluted earnings per share (1)</c:v>
                </c:pt>
              </c:strCache>
            </c:strRef>
          </c:tx>
          <c:spPr>
            <a:solidFill>
              <a:srgbClr val="1F497D">
                <a:lumMod val="20000"/>
                <a:lumOff val="80000"/>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2024Q4</c:v>
                </c:pt>
                <c:pt idx="1">
                  <c:v>2025Q1</c:v>
                </c:pt>
                <c:pt idx="2">
                  <c:v>2025Q2</c:v>
                </c:pt>
                <c:pt idx="3">
                  <c:v>2025Q3</c:v>
                </c:pt>
                <c:pt idx="4">
                  <c:v>2025Q4</c:v>
                </c:pt>
              </c:strCache>
            </c:strRef>
          </c:cat>
          <c:val>
            <c:numRef>
              <c:f>Sheet1!$C$11:$C$15</c:f>
              <c:numCache>
                <c:formatCode>"$"#,##0.00</c:formatCode>
                <c:ptCount val="5"/>
                <c:pt idx="0" formatCode="&quot;$&quot;#,##0.00_);[Red]\(&quot;$&quot;#,##0.00\)">
                  <c:v>0.26</c:v>
                </c:pt>
                <c:pt idx="1">
                  <c:v>0.3</c:v>
                </c:pt>
                <c:pt idx="2">
                  <c:v>0.36</c:v>
                </c:pt>
                <c:pt idx="3" formatCode="&quot;$&quot;#,##0.00_);[Red]\(&quot;$&quot;#,##0.00\)">
                  <c:v>0.37</c:v>
                </c:pt>
                <c:pt idx="4" formatCode="&quot;$&quot;#,##0.00_);[Red]\(&quot;$&quot;#,##0.00\)">
                  <c:v>0.4</c:v>
                </c:pt>
              </c:numCache>
            </c:numRef>
          </c:val>
          <c:extLst>
            <c:ext xmlns:c16="http://schemas.microsoft.com/office/drawing/2014/chart" uri="{C3380CC4-5D6E-409C-BE32-E72D297353CC}">
              <c16:uniqueId val="{00000000-6EE2-4420-9FAC-10C38A0E828B}"/>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5"/>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Adjusted Tangible Book Value (1)</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2024Q4</c:v>
                </c:pt>
                <c:pt idx="1">
                  <c:v>2025Q1</c:v>
                </c:pt>
                <c:pt idx="2">
                  <c:v>2025Q2</c:v>
                </c:pt>
                <c:pt idx="3">
                  <c:v>2025Q3</c:v>
                </c:pt>
                <c:pt idx="4">
                  <c:v>2025Q4</c:v>
                </c:pt>
              </c:strCache>
            </c:strRef>
          </c:cat>
          <c:val>
            <c:numRef>
              <c:f>Sheet1!$B$11:$B$15</c:f>
              <c:numCache>
                <c:formatCode>General</c:formatCode>
                <c:ptCount val="5"/>
                <c:pt idx="0" formatCode="&quot;$&quot;#,##0.00_);[Red]\(&quot;$&quot;#,##0.00\)">
                  <c:v>17.3</c:v>
                </c:pt>
                <c:pt idx="1">
                  <c:v>16.399999999999999</c:v>
                </c:pt>
                <c:pt idx="2" formatCode="&quot;$&quot;#,##0.00_);[Red]\(&quot;$&quot;#,##0.00\)">
                  <c:v>16.8</c:v>
                </c:pt>
                <c:pt idx="3" formatCode="&quot;$&quot;#,##0.00_);[Red]\(&quot;$&quot;#,##0.00\)">
                  <c:v>17.34</c:v>
                </c:pt>
                <c:pt idx="4" formatCode="&quot;$&quot;#,##0_);[Red]\(&quot;$&quot;#,##0\)">
                  <c:v>17.89</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2"/>
      </c:valAx>
      <c:spPr>
        <a:noFill/>
        <a:ln>
          <a:noFill/>
        </a:ln>
        <a:effectLst/>
      </c:spPr>
    </c:plotArea>
    <c:legend>
      <c:legendPos val="t"/>
      <c:layout>
        <c:manualLayout>
          <c:xMode val="edge"/>
          <c:yMode val="edge"/>
          <c:x val="0.37314268457183386"/>
          <c:y val="3.2657175514318369E-2"/>
          <c:w val="0.36430257558294182"/>
          <c:h val="9.1848948991806137E-2"/>
        </c:manualLayout>
      </c:layou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163225</c:v>
                </c:pt>
                <c:pt idx="1">
                  <c:v>176580</c:v>
                </c:pt>
                <c:pt idx="2" formatCode="_(* #,##0_);_(* \(#,##0\);_(* &quot;—&quot;_);_(@_)">
                  <c:v>47966</c:v>
                </c:pt>
                <c:pt idx="3" formatCode="_(* #,##0_);_(* \(#,##0\);_(* &quot;—&quot;_);_(@_)">
                  <c:v>72596</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460366</c:v>
                </c:pt>
                <c:pt idx="1">
                  <c:v>135824</c:v>
                </c:pt>
                <c:pt idx="2" formatCode="_(* #,##0_);_(* \(#,##0\);_(* &quot;—&quot;_);_(@_)">
                  <c:v>146491</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2.852549177320577E-2"/>
                  <c:y val="-3.57379155730533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Certificates of deposits</c:v>
                </c:pt>
              </c:strCache>
            </c:strRef>
          </c:cat>
          <c:val>
            <c:numRef>
              <c:f>'Deposit Mix'!$B$2:$B$6</c:f>
              <c:numCache>
                <c:formatCode>_(* #,##0_);_(* \(#,##0\);_(* "-"??_);_(@_)</c:formatCode>
                <c:ptCount val="5"/>
                <c:pt idx="0" formatCode="_(&quot;$&quot;* #,##0_);_(&quot;$&quot;* \(#,##0\);_(&quot;$&quot;* &quot;-&quot;_);_(@_)">
                  <c:v>96981</c:v>
                </c:pt>
                <c:pt idx="1">
                  <c:v>157439</c:v>
                </c:pt>
                <c:pt idx="2">
                  <c:v>82612</c:v>
                </c:pt>
                <c:pt idx="3">
                  <c:v>132796</c:v>
                </c:pt>
                <c:pt idx="4">
                  <c:v>225177</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sz="quarter" idx="1"/>
          </p:nvPr>
        </p:nvSpPr>
        <p:spPr>
          <a:xfrm>
            <a:off x="4143969" y="5"/>
            <a:ext cx="3169589" cy="481534"/>
          </a:xfrm>
          <a:prstGeom prst="rect">
            <a:avLst/>
          </a:prstGeom>
        </p:spPr>
        <p:txBody>
          <a:bodyPr vert="horz" lIns="95769" tIns="47886" rIns="95769" bIns="47886" rtlCol="0"/>
          <a:lstStyle>
            <a:lvl1pPr algn="r">
              <a:defRPr sz="1400"/>
            </a:lvl1pPr>
          </a:lstStyle>
          <a:p>
            <a:fld id="{9DA7E85F-53F8-4749-9126-D81EAA869503}" type="datetimeFigureOut">
              <a:rPr lang="en-US" smtClean="0"/>
              <a:t>1/21/2026</a:t>
            </a:fld>
            <a:endParaRPr lang="en-US" dirty="0"/>
          </a:p>
        </p:txBody>
      </p:sp>
      <p:sp>
        <p:nvSpPr>
          <p:cNvPr id="4" name="Footer Placeholder 3"/>
          <p:cNvSpPr>
            <a:spLocks noGrp="1"/>
          </p:cNvSpPr>
          <p:nvPr>
            <p:ph type="ftr" sz="quarter" idx="2"/>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5" name="Slide Number Placeholder 4"/>
          <p:cNvSpPr>
            <a:spLocks noGrp="1"/>
          </p:cNvSpPr>
          <p:nvPr>
            <p:ph type="sldNum" sz="quarter" idx="3"/>
          </p:nvPr>
        </p:nvSpPr>
        <p:spPr>
          <a:xfrm>
            <a:off x="4143969" y="9119680"/>
            <a:ext cx="3169589" cy="481534"/>
          </a:xfrm>
          <a:prstGeom prst="rect">
            <a:avLst/>
          </a:prstGeom>
        </p:spPr>
        <p:txBody>
          <a:bodyPr vert="horz" lIns="95769" tIns="47886" rIns="95769" bIns="47886" rtlCol="0" anchor="b"/>
          <a:lstStyle>
            <a:lvl1pPr algn="r">
              <a:defRPr sz="14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idx="1"/>
          </p:nvPr>
        </p:nvSpPr>
        <p:spPr>
          <a:xfrm>
            <a:off x="4143969" y="5"/>
            <a:ext cx="3169589" cy="481534"/>
          </a:xfrm>
          <a:prstGeom prst="rect">
            <a:avLst/>
          </a:prstGeom>
        </p:spPr>
        <p:txBody>
          <a:bodyPr vert="horz" lIns="95769" tIns="47886" rIns="95769" bIns="47886" rtlCol="0"/>
          <a:lstStyle>
            <a:lvl1pPr algn="r">
              <a:defRPr sz="1400"/>
            </a:lvl1pPr>
          </a:lstStyle>
          <a:p>
            <a:fld id="{6E448A7D-8641-4259-AD86-7C4601A5B6E5}" type="datetimeFigureOut">
              <a:rPr lang="en-US" smtClean="0"/>
              <a:t>1/21/2026</a:t>
            </a:fld>
            <a:endParaRPr lang="en-US" dirty="0"/>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5769" tIns="47886" rIns="95769" bIns="47886" rtlCol="0" anchor="ctr"/>
          <a:lstStyle/>
          <a:p>
            <a:endParaRPr lang="en-US" dirty="0"/>
          </a:p>
        </p:txBody>
      </p:sp>
      <p:sp>
        <p:nvSpPr>
          <p:cNvPr id="5" name="Notes Placeholder 4"/>
          <p:cNvSpPr>
            <a:spLocks noGrp="1"/>
          </p:cNvSpPr>
          <p:nvPr>
            <p:ph type="body" sz="quarter" idx="3"/>
          </p:nvPr>
        </p:nvSpPr>
        <p:spPr>
          <a:xfrm>
            <a:off x="731201" y="4620446"/>
            <a:ext cx="5852821" cy="3780205"/>
          </a:xfrm>
          <a:prstGeom prst="rect">
            <a:avLst/>
          </a:prstGeom>
        </p:spPr>
        <p:txBody>
          <a:bodyPr vert="horz" lIns="95769" tIns="47886" rIns="95769" bIns="478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969" y="9119680"/>
            <a:ext cx="3169589" cy="481534"/>
          </a:xfrm>
          <a:prstGeom prst="rect">
            <a:avLst/>
          </a:prstGeom>
        </p:spPr>
        <p:txBody>
          <a:bodyPr vert="horz" lIns="95769" tIns="47886" rIns="95769" bIns="47886" rtlCol="0" anchor="b"/>
          <a:lstStyle>
            <a:lvl1pPr algn="r">
              <a:defRPr sz="14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4087555117"/>
              </p:ext>
            </p:extLst>
          </p:nvPr>
        </p:nvGraphicFramePr>
        <p:xfrm>
          <a:off x="3538310" y="1722063"/>
          <a:ext cx="5984915" cy="4859711"/>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$ 881.7 </a:t>
            </a: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$742.7</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535174" y="5462893"/>
            <a:ext cx="1456912" cy="584775"/>
          </a:xfrm>
          <a:prstGeom prst="rect">
            <a:avLst/>
          </a:prstGeom>
          <a:noFill/>
        </p:spPr>
        <p:txBody>
          <a:bodyPr wrap="square" rtlCol="0">
            <a:spAutoFit/>
          </a:bodyPr>
          <a:lstStyle/>
          <a:p>
            <a:pPr algn="ctr"/>
            <a:r>
              <a:rPr lang="en-US" dirty="0">
                <a:solidFill>
                  <a:schemeClr val="bg1"/>
                </a:solidFill>
              </a:rPr>
              <a:t>$ 695.0 </a:t>
            </a: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074677" y="3883910"/>
            <a:ext cx="1361992" cy="584775"/>
          </a:xfrm>
          <a:prstGeom prst="rect">
            <a:avLst/>
          </a:prstGeom>
          <a:noFill/>
        </p:spPr>
        <p:txBody>
          <a:bodyPr wrap="square" rtlCol="0">
            <a:spAutoFit/>
          </a:bodyPr>
          <a:lstStyle/>
          <a:p>
            <a:pPr algn="ctr"/>
            <a:r>
              <a:rPr lang="en-US" dirty="0">
                <a:solidFill>
                  <a:schemeClr val="bg1"/>
                </a:solidFill>
              </a:rPr>
              <a:t>4.0%</a:t>
            </a:r>
          </a:p>
          <a:p>
            <a:pPr algn="ctr"/>
            <a:r>
              <a:rPr lang="en-US" sz="1400" dirty="0">
                <a:solidFill>
                  <a:schemeClr val="bg1"/>
                </a:solidFill>
              </a:rPr>
              <a:t>growth in loans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11136" y="5470096"/>
            <a:ext cx="1361992" cy="800219"/>
          </a:xfrm>
          <a:prstGeom prst="rect">
            <a:avLst/>
          </a:prstGeom>
          <a:noFill/>
        </p:spPr>
        <p:txBody>
          <a:bodyPr wrap="square" rtlCol="0">
            <a:spAutoFit/>
          </a:bodyPr>
          <a:lstStyle/>
          <a:p>
            <a:pPr algn="ctr"/>
            <a:r>
              <a:rPr lang="en-US" dirty="0">
                <a:solidFill>
                  <a:schemeClr val="bg1"/>
                </a:solidFill>
              </a:rPr>
              <a:t>3.20%</a:t>
            </a:r>
            <a:endParaRPr lang="en-US" dirty="0"/>
          </a:p>
          <a:p>
            <a:pPr algn="ctr"/>
            <a:r>
              <a:rPr lang="en-US" sz="1400" dirty="0">
                <a:solidFill>
                  <a:schemeClr val="bg1"/>
                </a:solidFill>
              </a:rPr>
              <a:t>growth in deposits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44098" y="2416303"/>
            <a:ext cx="1286122" cy="800219"/>
          </a:xfrm>
          <a:prstGeom prst="rect">
            <a:avLst/>
          </a:prstGeom>
          <a:noFill/>
        </p:spPr>
        <p:txBody>
          <a:bodyPr wrap="square" rtlCol="0">
            <a:spAutoFit/>
          </a:bodyPr>
          <a:lstStyle/>
          <a:p>
            <a:pPr algn="ctr"/>
            <a:r>
              <a:rPr lang="en-US" dirty="0">
                <a:solidFill>
                  <a:schemeClr val="bg1"/>
                </a:solidFill>
              </a:rPr>
              <a:t>$ 127.0 </a:t>
            </a:r>
            <a:r>
              <a:rPr lang="en-US" sz="1400" dirty="0">
                <a:solidFill>
                  <a:schemeClr val="bg1"/>
                </a:solidFill>
              </a:rPr>
              <a:t>million in equity</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2025 Q4</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2025</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2120715" y="1900581"/>
            <a:ext cx="1361992" cy="1015663"/>
          </a:xfrm>
          <a:prstGeom prst="rect">
            <a:avLst/>
          </a:prstGeom>
          <a:noFill/>
        </p:spPr>
        <p:txBody>
          <a:bodyPr wrap="square" rtlCol="0">
            <a:spAutoFit/>
          </a:bodyPr>
          <a:lstStyle/>
          <a:p>
            <a:pPr algn="ctr"/>
            <a:r>
              <a:rPr lang="en-US" dirty="0">
                <a:solidFill>
                  <a:schemeClr val="bg1"/>
                </a:solidFill>
              </a:rPr>
              <a:t>$2.5million </a:t>
            </a:r>
            <a:r>
              <a:rPr lang="en-US" sz="1400" dirty="0">
                <a:solidFill>
                  <a:schemeClr val="bg1"/>
                </a:solidFill>
              </a:rPr>
              <a:t>in adjusted Q4 2025 earnings (1)</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47502" y="1947240"/>
            <a:ext cx="1361992" cy="800219"/>
          </a:xfrm>
          <a:prstGeom prst="rect">
            <a:avLst/>
          </a:prstGeom>
          <a:noFill/>
        </p:spPr>
        <p:txBody>
          <a:bodyPr wrap="square" rtlCol="0">
            <a:spAutoFit/>
          </a:bodyPr>
          <a:lstStyle/>
          <a:p>
            <a:pPr algn="ctr"/>
            <a:r>
              <a:rPr lang="en-US" dirty="0">
                <a:solidFill>
                  <a:schemeClr val="bg1"/>
                </a:solidFill>
              </a:rPr>
              <a:t>$2.1 million </a:t>
            </a:r>
            <a:r>
              <a:rPr lang="en-US" sz="1400" dirty="0">
                <a:solidFill>
                  <a:schemeClr val="bg1"/>
                </a:solidFill>
              </a:rPr>
              <a:t>in Q4 2025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363765" y="3688516"/>
            <a:ext cx="1692357" cy="984885"/>
          </a:xfrm>
          <a:prstGeom prst="rect">
            <a:avLst/>
          </a:prstGeom>
          <a:noFill/>
        </p:spPr>
        <p:txBody>
          <a:bodyPr wrap="square" rtlCol="0">
            <a:spAutoFit/>
          </a:bodyPr>
          <a:lstStyle/>
          <a:p>
            <a:pPr algn="ctr"/>
            <a:r>
              <a:rPr lang="en-US" sz="2000" dirty="0">
                <a:solidFill>
                  <a:schemeClr val="bg1"/>
                </a:solidFill>
              </a:rPr>
              <a:t>$0.34</a:t>
            </a:r>
          </a:p>
          <a:p>
            <a:pPr algn="ctr"/>
            <a:r>
              <a:rPr lang="en-US" sz="1400" dirty="0">
                <a:solidFill>
                  <a:schemeClr val="bg1"/>
                </a:solidFill>
              </a:rPr>
              <a:t>diluted EPS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3314008375"/>
              </p:ext>
            </p:extLst>
          </p:nvPr>
        </p:nvGraphicFramePr>
        <p:xfrm>
          <a:off x="4517523" y="1589087"/>
          <a:ext cx="4874786" cy="25813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82151185"/>
              </p:ext>
            </p:extLst>
          </p:nvPr>
        </p:nvGraphicFramePr>
        <p:xfrm>
          <a:off x="4339317" y="4213654"/>
          <a:ext cx="5052992" cy="2333331"/>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37CBC0D3-4DC7-50BD-8EED-59C6ABE3E8AF}"/>
              </a:ext>
            </a:extLst>
          </p:cNvPr>
          <p:cNvSpPr txBox="1"/>
          <p:nvPr/>
        </p:nvSpPr>
        <p:spPr>
          <a:xfrm>
            <a:off x="3285650" y="6980716"/>
            <a:ext cx="6280625" cy="246221"/>
          </a:xfrm>
          <a:prstGeom prst="rect">
            <a:avLst/>
          </a:prstGeom>
          <a:noFill/>
        </p:spPr>
        <p:txBody>
          <a:bodyPr wrap="square" rtlCol="0">
            <a:spAutoFit/>
          </a:bodyPr>
          <a:lstStyle/>
          <a:p>
            <a:r>
              <a:rPr lang="en-US" sz="1000" dirty="0">
                <a:effectLst/>
                <a:latin typeface="Calibri" panose="020F0502020204030204" pitchFamily="34" charset="0"/>
              </a:rPr>
              <a:t>(1) See Non-GAAP Reconciliation</a:t>
            </a:r>
          </a:p>
        </p:txBody>
      </p:sp>
      <p:sp>
        <p:nvSpPr>
          <p:cNvPr id="2" name="TextBox 1">
            <a:extLst>
              <a:ext uri="{FF2B5EF4-FFF2-40B4-BE49-F238E27FC236}">
                <a16:creationId xmlns:a16="http://schemas.microsoft.com/office/drawing/2014/main" id="{1DBEE9A4-7708-E26D-938E-E692F2A7510B}"/>
              </a:ext>
            </a:extLst>
          </p:cNvPr>
          <p:cNvSpPr txBox="1"/>
          <p:nvPr/>
        </p:nvSpPr>
        <p:spPr>
          <a:xfrm>
            <a:off x="1939546" y="3700274"/>
            <a:ext cx="1692357" cy="800219"/>
          </a:xfrm>
          <a:prstGeom prst="rect">
            <a:avLst/>
          </a:prstGeom>
          <a:noFill/>
        </p:spPr>
        <p:txBody>
          <a:bodyPr wrap="square" rtlCol="0">
            <a:spAutoFit/>
          </a:bodyPr>
          <a:lstStyle/>
          <a:p>
            <a:pPr algn="ctr"/>
            <a:r>
              <a:rPr lang="en-US" dirty="0">
                <a:solidFill>
                  <a:schemeClr val="bg1"/>
                </a:solidFill>
              </a:rPr>
              <a:t>$0.40</a:t>
            </a:r>
          </a:p>
          <a:p>
            <a:pPr algn="ctr"/>
            <a:r>
              <a:rPr lang="en-US" sz="1400" dirty="0">
                <a:solidFill>
                  <a:schemeClr val="bg1"/>
                </a:solidFill>
              </a:rPr>
              <a:t>adjusted </a:t>
            </a:r>
          </a:p>
          <a:p>
            <a:pPr algn="ctr"/>
            <a:r>
              <a:rPr lang="en-US" sz="1400" dirty="0">
                <a:solidFill>
                  <a:schemeClr val="bg1"/>
                </a:solidFill>
              </a:rPr>
              <a:t>diluted EPS (1)</a:t>
            </a:r>
          </a:p>
        </p:txBody>
      </p:sp>
      <p:sp>
        <p:nvSpPr>
          <p:cNvPr id="16" name="TextBox 15">
            <a:extLst>
              <a:ext uri="{FF2B5EF4-FFF2-40B4-BE49-F238E27FC236}">
                <a16:creationId xmlns:a16="http://schemas.microsoft.com/office/drawing/2014/main" id="{F138BAA6-6757-C75F-192F-5BFA41809970}"/>
              </a:ext>
            </a:extLst>
          </p:cNvPr>
          <p:cNvSpPr txBox="1"/>
          <p:nvPr/>
        </p:nvSpPr>
        <p:spPr>
          <a:xfrm>
            <a:off x="326842" y="5383590"/>
            <a:ext cx="1692357" cy="1323439"/>
          </a:xfrm>
          <a:prstGeom prst="rect">
            <a:avLst/>
          </a:prstGeom>
          <a:noFill/>
        </p:spPr>
        <p:txBody>
          <a:bodyPr wrap="square" rtlCol="0">
            <a:spAutoFit/>
          </a:bodyPr>
          <a:lstStyle/>
          <a:p>
            <a:pPr algn="ctr"/>
            <a:endParaRPr lang="en-US" dirty="0">
              <a:solidFill>
                <a:schemeClr val="bg1"/>
              </a:solidFill>
            </a:endParaRPr>
          </a:p>
          <a:p>
            <a:pPr algn="ctr"/>
            <a:r>
              <a:rPr lang="en-US" dirty="0">
                <a:solidFill>
                  <a:schemeClr val="bg1"/>
                </a:solidFill>
              </a:rPr>
              <a:t>Return on Assets</a:t>
            </a:r>
          </a:p>
          <a:p>
            <a:pPr algn="ctr"/>
            <a:r>
              <a:rPr lang="en-US" dirty="0">
                <a:solidFill>
                  <a:schemeClr val="bg1"/>
                </a:solidFill>
              </a:rPr>
              <a:t>0.92%</a:t>
            </a:r>
          </a:p>
          <a:p>
            <a:pPr algn="ctr"/>
            <a:endParaRPr lang="en-US" sz="800" dirty="0">
              <a:solidFill>
                <a:schemeClr val="bg1"/>
              </a:solidFill>
            </a:endParaRPr>
          </a:p>
        </p:txBody>
      </p:sp>
      <p:sp>
        <p:nvSpPr>
          <p:cNvPr id="17" name="TextBox 16">
            <a:extLst>
              <a:ext uri="{FF2B5EF4-FFF2-40B4-BE49-F238E27FC236}">
                <a16:creationId xmlns:a16="http://schemas.microsoft.com/office/drawing/2014/main" id="{E6C6D25E-1DA8-0AA0-3425-DC4B09028819}"/>
              </a:ext>
            </a:extLst>
          </p:cNvPr>
          <p:cNvSpPr txBox="1"/>
          <p:nvPr/>
        </p:nvSpPr>
        <p:spPr>
          <a:xfrm>
            <a:off x="1992086" y="5644272"/>
            <a:ext cx="1692357" cy="1292662"/>
          </a:xfrm>
          <a:prstGeom prst="rect">
            <a:avLst/>
          </a:prstGeom>
          <a:noFill/>
        </p:spPr>
        <p:txBody>
          <a:bodyPr wrap="square" rtlCol="0">
            <a:spAutoFit/>
          </a:bodyPr>
          <a:lstStyle/>
          <a:p>
            <a:pPr algn="ctr"/>
            <a:r>
              <a:rPr lang="en-US" dirty="0">
                <a:solidFill>
                  <a:schemeClr val="bg1"/>
                </a:solidFill>
              </a:rPr>
              <a:t>Return on Equity</a:t>
            </a:r>
          </a:p>
          <a:p>
            <a:pPr algn="ctr"/>
            <a:r>
              <a:rPr lang="en-US" dirty="0">
                <a:solidFill>
                  <a:schemeClr val="bg1"/>
                </a:solidFill>
              </a:rPr>
              <a:t>6.69%</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75B53-E208-90E6-A253-0C786598EFE6}"/>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78493E81-E831-A4C8-CE81-AD09B430C214}"/>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D48DE43-F4F7-30F5-181C-63C3E1226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01A47B3F-BB13-299D-8659-C140E9EBEFB5}"/>
              </a:ext>
            </a:extLst>
          </p:cNvPr>
          <p:cNvSpPr txBox="1">
            <a:spLocks noChangeArrowheads="1"/>
          </p:cNvSpPr>
          <p:nvPr/>
        </p:nvSpPr>
        <p:spPr bwMode="auto">
          <a:xfrm>
            <a:off x="470617" y="1146158"/>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Operating income and Adjusted diluted earnings per share </a:t>
            </a:r>
            <a:r>
              <a:rPr lang="en-US" altLang="en-US" sz="900" b="1" dirty="0">
                <a:solidFill>
                  <a:srgbClr val="FFFFFF"/>
                </a:solidFill>
                <a:latin typeface="Arial" panose="020B0604020202020204" pitchFamily="34" charset="0"/>
                <a:cs typeface="Arial" panose="020B0604020202020204" pitchFamily="34" charset="0"/>
              </a:rPr>
              <a:t>(1)</a:t>
            </a:r>
            <a:endParaRPr lang="en-US" altLang="en-US" sz="1200" b="1" dirty="0">
              <a:solidFill>
                <a:srgbClr val="FFFFFF"/>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C2AFE8E-4535-AF26-0DC3-EE8A33646F9A}"/>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2F449E4-D276-1040-13FE-7040BF3DD541}"/>
              </a:ext>
            </a:extLst>
          </p:cNvPr>
          <p:cNvGraphicFramePr>
            <a:graphicFrameLocks noGrp="1"/>
          </p:cNvGraphicFramePr>
          <p:nvPr>
            <p:extLst>
              <p:ext uri="{D42A27DB-BD31-4B8C-83A1-F6EECF244321}">
                <p14:modId xmlns:p14="http://schemas.microsoft.com/office/powerpoint/2010/main" val="1702476624"/>
              </p:ext>
            </p:extLst>
          </p:nvPr>
        </p:nvGraphicFramePr>
        <p:xfrm>
          <a:off x="566407" y="1728306"/>
          <a:ext cx="9048210" cy="5061592"/>
        </p:xfrm>
        <a:graphic>
          <a:graphicData uri="http://schemas.openxmlformats.org/drawingml/2006/table">
            <a:tbl>
              <a:tblPr firstRow="1" bandRow="1">
                <a:tableStyleId>{5C22544A-7EE6-4342-B048-85BDC9FD1C3A}</a:tableStyleId>
              </a:tblPr>
              <a:tblGrid>
                <a:gridCol w="1703620">
                  <a:extLst>
                    <a:ext uri="{9D8B030D-6E8A-4147-A177-3AD203B41FA5}">
                      <a16:colId xmlns:a16="http://schemas.microsoft.com/office/drawing/2014/main" val="20000"/>
                    </a:ext>
                  </a:extLst>
                </a:gridCol>
                <a:gridCol w="1639821">
                  <a:extLst>
                    <a:ext uri="{9D8B030D-6E8A-4147-A177-3AD203B41FA5}">
                      <a16:colId xmlns:a16="http://schemas.microsoft.com/office/drawing/2014/main" val="20001"/>
                    </a:ext>
                  </a:extLst>
                </a:gridCol>
                <a:gridCol w="1702676">
                  <a:extLst>
                    <a:ext uri="{9D8B030D-6E8A-4147-A177-3AD203B41FA5}">
                      <a16:colId xmlns:a16="http://schemas.microsoft.com/office/drawing/2014/main" val="20002"/>
                    </a:ext>
                  </a:extLst>
                </a:gridCol>
                <a:gridCol w="2070538">
                  <a:extLst>
                    <a:ext uri="{9D8B030D-6E8A-4147-A177-3AD203B41FA5}">
                      <a16:colId xmlns:a16="http://schemas.microsoft.com/office/drawing/2014/main" val="2962732253"/>
                    </a:ext>
                  </a:extLst>
                </a:gridCol>
                <a:gridCol w="1931555">
                  <a:extLst>
                    <a:ext uri="{9D8B030D-6E8A-4147-A177-3AD203B41FA5}">
                      <a16:colId xmlns:a16="http://schemas.microsoft.com/office/drawing/2014/main" val="2302545703"/>
                    </a:ext>
                  </a:extLst>
                </a:gridCol>
              </a:tblGrid>
              <a:tr h="567197">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Quarter ended December 31, 2025</a:t>
                      </a:r>
                    </a:p>
                  </a:txBody>
                  <a:tcPr marL="91438" marR="91438" marT="45716" marB="45716">
                    <a:solidFill>
                      <a:schemeClr val="tx2">
                        <a:lumMod val="75000"/>
                      </a:schemeClr>
                    </a:solidFill>
                  </a:tcPr>
                </a:tc>
                <a:tc>
                  <a:txBody>
                    <a:bodyPr/>
                    <a:lstStyle/>
                    <a:p>
                      <a:pPr algn="ctr"/>
                      <a:r>
                        <a:rPr lang="en-US" sz="1400" u="sng" dirty="0"/>
                        <a:t>Quarter ended December 31, 2024</a:t>
                      </a:r>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Year ended                 December 31, 2025</a:t>
                      </a:r>
                    </a:p>
                    <a:p>
                      <a:pPr algn="ctr"/>
                      <a:endParaRPr lang="en-US" sz="1400" u="sng" dirty="0"/>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Year </a:t>
                      </a:r>
                      <a:r>
                        <a:rPr lang="en-US" sz="1400" u="sng"/>
                        <a:t>ended           December </a:t>
                      </a:r>
                      <a:r>
                        <a:rPr lang="en-US" sz="1400" u="sng" dirty="0"/>
                        <a:t>31, 2024</a:t>
                      </a:r>
                    </a:p>
                    <a:p>
                      <a:pPr algn="ctr"/>
                      <a:endParaRPr lang="en-US" sz="1400" u="sng" dirty="0"/>
                    </a:p>
                  </a:txBody>
                  <a:tcPr marL="91438" marR="91438" marT="45716" marB="45716">
                    <a:solidFill>
                      <a:schemeClr val="tx2">
                        <a:lumMod val="75000"/>
                      </a:schemeClr>
                    </a:solidFill>
                  </a:tcPr>
                </a:tc>
                <a:extLst>
                  <a:ext uri="{0D108BD9-81ED-4DB2-BD59-A6C34878D82A}">
                    <a16:rowId xmlns:a16="http://schemas.microsoft.com/office/drawing/2014/main" val="10000"/>
                  </a:ext>
                </a:extLst>
              </a:tr>
              <a:tr h="4338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Net Income (GAAP)</a:t>
                      </a:r>
                    </a:p>
                  </a:txBody>
                  <a:tcPr marL="91438" marR="91438" marT="45716" marB="45716"/>
                </a:tc>
                <a:tc>
                  <a:txBody>
                    <a:bodyPr/>
                    <a:lstStyle/>
                    <a:p>
                      <a:pPr algn="r"/>
                      <a:r>
                        <a:rPr lang="en-US" sz="1400" dirty="0"/>
                        <a:t>$2,132</a:t>
                      </a:r>
                    </a:p>
                  </a:txBody>
                  <a:tcPr marL="91438" marR="91438" marT="45716" marB="45716"/>
                </a:tc>
                <a:tc>
                  <a:txBody>
                    <a:bodyPr/>
                    <a:lstStyle/>
                    <a:p>
                      <a:pPr algn="r"/>
                      <a:r>
                        <a:rPr lang="en-US" sz="1400" dirty="0"/>
                        <a:t>$1,345</a:t>
                      </a:r>
                    </a:p>
                  </a:txBody>
                  <a:tcPr marL="91438" marR="91438" marT="45716" marB="45716"/>
                </a:tc>
                <a:tc>
                  <a:txBody>
                    <a:bodyPr/>
                    <a:lstStyle/>
                    <a:p>
                      <a:pPr algn="r"/>
                      <a:r>
                        <a:rPr lang="en-US" sz="1400" dirty="0"/>
                        <a:t>8,332</a:t>
                      </a:r>
                    </a:p>
                  </a:txBody>
                  <a:tcPr marL="91438" marR="91438" marT="45716" marB="45716"/>
                </a:tc>
                <a:tc>
                  <a:txBody>
                    <a:bodyPr/>
                    <a:lstStyle/>
                    <a:p>
                      <a:pPr algn="r"/>
                      <a:r>
                        <a:rPr lang="en-US" sz="1400" dirty="0"/>
                        <a:t>5,441</a:t>
                      </a:r>
                    </a:p>
                  </a:txBody>
                  <a:tcPr marL="91438" marR="91438" marT="45716" marB="45716"/>
                </a:tc>
                <a:extLst>
                  <a:ext uri="{0D108BD9-81ED-4DB2-BD59-A6C34878D82A}">
                    <a16:rowId xmlns:a16="http://schemas.microsoft.com/office/drawing/2014/main" val="10001"/>
                  </a:ext>
                </a:extLst>
              </a:tr>
              <a:tr h="333663">
                <a:tc>
                  <a:txBody>
                    <a:bodyPr/>
                    <a:lstStyle/>
                    <a:p>
                      <a:r>
                        <a:rPr lang="en-US" sz="1200" dirty="0"/>
                        <a:t>Net loss on securities available for sale</a:t>
                      </a:r>
                    </a:p>
                  </a:txBody>
                  <a:tcPr marL="91438" marR="91438" marT="45716" marB="45716"/>
                </a:tc>
                <a:tc>
                  <a:txBody>
                    <a:bodyPr/>
                    <a:lstStyle/>
                    <a:p>
                      <a:pPr algn="r"/>
                      <a:r>
                        <a:rPr lang="en-US" sz="1400" u="none" dirty="0"/>
                        <a:t>260</a:t>
                      </a:r>
                    </a:p>
                  </a:txBody>
                  <a:tcPr marL="91438" marR="91438" marT="45716" marB="45716"/>
                </a:tc>
                <a:tc>
                  <a:txBody>
                    <a:bodyPr/>
                    <a:lstStyle/>
                    <a:p>
                      <a:pPr algn="r"/>
                      <a:r>
                        <a:rPr lang="en-US" sz="1400" u="none" dirty="0"/>
                        <a:t>385</a:t>
                      </a:r>
                    </a:p>
                  </a:txBody>
                  <a:tcPr marL="91438" marR="91438" marT="45716" marB="45716"/>
                </a:tc>
                <a:tc>
                  <a:txBody>
                    <a:bodyPr/>
                    <a:lstStyle/>
                    <a:p>
                      <a:pPr algn="r"/>
                      <a:r>
                        <a:rPr lang="en-US" sz="1400" u="none" dirty="0"/>
                        <a:t>260</a:t>
                      </a:r>
                    </a:p>
                  </a:txBody>
                  <a:tcPr marL="91438" marR="91438" marT="45716" marB="45716"/>
                </a:tc>
                <a:tc>
                  <a:txBody>
                    <a:bodyPr/>
                    <a:lstStyle/>
                    <a:p>
                      <a:pPr algn="r"/>
                      <a:r>
                        <a:rPr lang="en-US" sz="1400" u="none" dirty="0"/>
                        <a:t>385</a:t>
                      </a:r>
                    </a:p>
                  </a:txBody>
                  <a:tcPr marL="91438" marR="91438" marT="45716" marB="45716"/>
                </a:tc>
                <a:extLst>
                  <a:ext uri="{0D108BD9-81ED-4DB2-BD59-A6C34878D82A}">
                    <a16:rowId xmlns:a16="http://schemas.microsoft.com/office/drawing/2014/main" val="4213571347"/>
                  </a:ext>
                </a:extLst>
              </a:tr>
              <a:tr h="124408">
                <a:tc>
                  <a:txBody>
                    <a:bodyPr/>
                    <a:lstStyle/>
                    <a:p>
                      <a:r>
                        <a:rPr lang="en-US" sz="1200" dirty="0"/>
                        <a:t>ESOP Expense related </a:t>
                      </a:r>
                      <a:r>
                        <a:rPr lang="en-US" sz="1200"/>
                        <a:t>to dividend</a:t>
                      </a:r>
                      <a:endParaRPr lang="en-US" sz="1200" dirty="0"/>
                    </a:p>
                  </a:txBody>
                  <a:tcPr marL="91438" marR="91438" marT="45716" marB="45716"/>
                </a:tc>
                <a:tc>
                  <a:txBody>
                    <a:bodyPr/>
                    <a:lstStyle/>
                    <a:p>
                      <a:pPr algn="r"/>
                      <a:r>
                        <a:rPr lang="en-US" sz="1400" u="none" dirty="0"/>
                        <a:t>225</a:t>
                      </a:r>
                    </a:p>
                  </a:txBody>
                  <a:tcPr marL="91438" marR="91438" marT="45716" marB="45716"/>
                </a:tc>
                <a:tc>
                  <a:txBody>
                    <a:bodyPr/>
                    <a:lstStyle/>
                    <a:p>
                      <a:pPr algn="r"/>
                      <a:r>
                        <a:rPr lang="en-US" sz="1400" u="none" dirty="0"/>
                        <a:t> __</a:t>
                      </a:r>
                    </a:p>
                  </a:txBody>
                  <a:tcPr marL="91438" marR="91438" marT="45716" marB="45716"/>
                </a:tc>
                <a:tc>
                  <a:txBody>
                    <a:bodyPr/>
                    <a:lstStyle/>
                    <a:p>
                      <a:pPr algn="r"/>
                      <a:r>
                        <a:rPr lang="en-US" sz="1400" u="none" dirty="0"/>
                        <a:t>866</a:t>
                      </a:r>
                    </a:p>
                  </a:txBody>
                  <a:tcPr marL="91438" marR="91438" marT="45716" marB="45716"/>
                </a:tc>
                <a:tc>
                  <a:txBody>
                    <a:bodyPr/>
                    <a:lstStyle/>
                    <a:p>
                      <a:pPr algn="r"/>
                      <a:r>
                        <a:rPr lang="en-US" sz="1400" u="none" dirty="0"/>
                        <a:t>__</a:t>
                      </a:r>
                    </a:p>
                  </a:txBody>
                  <a:tcPr marL="91438" marR="91438" marT="45716" marB="45716"/>
                </a:tc>
                <a:extLst>
                  <a:ext uri="{0D108BD9-81ED-4DB2-BD59-A6C34878D82A}">
                    <a16:rowId xmlns:a16="http://schemas.microsoft.com/office/drawing/2014/main" val="10002"/>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Merger-related expenses</a:t>
                      </a:r>
                      <a:endParaRPr lang="en-US" sz="1200" dirty="0"/>
                    </a:p>
                  </a:txBody>
                  <a:tcPr marL="91438" marR="91438" marT="45716" marB="45716"/>
                </a:tc>
                <a:tc>
                  <a:txBody>
                    <a:bodyPr/>
                    <a:lstStyle/>
                    <a:p>
                      <a:pPr algn="r"/>
                      <a:r>
                        <a:rPr lang="en-US" sz="1400" dirty="0"/>
                        <a:t>__</a:t>
                      </a:r>
                    </a:p>
                    <a:p>
                      <a:pPr algn="r"/>
                      <a:endParaRPr lang="en-US" sz="1400" dirty="0"/>
                    </a:p>
                  </a:txBody>
                  <a:tcPr marL="91438" marR="91438" marT="45716" marB="45716"/>
                </a:tc>
                <a:tc>
                  <a:txBody>
                    <a:bodyPr/>
                    <a:lstStyle/>
                    <a:p>
                      <a:pPr algn="r"/>
                      <a:r>
                        <a:rPr lang="en-US" sz="1400" dirty="0"/>
                        <a:t>119</a:t>
                      </a:r>
                    </a:p>
                  </a:txBody>
                  <a:tcPr marL="91438" marR="91438" marT="45716" marB="45716"/>
                </a:tc>
                <a:tc>
                  <a:txBody>
                    <a:bodyPr/>
                    <a:lstStyle/>
                    <a:p>
                      <a:pPr algn="r"/>
                      <a:r>
                        <a:rPr lang="en-US" sz="1400" dirty="0"/>
                        <a:t>__</a:t>
                      </a:r>
                    </a:p>
                  </a:txBody>
                  <a:tcPr marL="91438" marR="91438" marT="45716" marB="45716"/>
                </a:tc>
                <a:tc>
                  <a:txBody>
                    <a:bodyPr/>
                    <a:lstStyle/>
                    <a:p>
                      <a:pPr algn="r"/>
                      <a:r>
                        <a:rPr lang="en-US" sz="1400" dirty="0"/>
                        <a:t>1,304</a:t>
                      </a:r>
                    </a:p>
                  </a:txBody>
                  <a:tcPr marL="91438" marR="91438" marT="45716" marB="45716"/>
                </a:tc>
                <a:extLst>
                  <a:ext uri="{0D108BD9-81ED-4DB2-BD59-A6C34878D82A}">
                    <a16:rowId xmlns:a16="http://schemas.microsoft.com/office/drawing/2014/main" val="10003"/>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Income tax expenses</a:t>
                      </a:r>
                      <a:endParaRPr lang="en-US" sz="1200" dirty="0"/>
                    </a:p>
                  </a:txBody>
                  <a:tcPr marL="91438" marR="91438" marT="45716" marB="45716"/>
                </a:tc>
                <a:tc>
                  <a:txBody>
                    <a:bodyPr/>
                    <a:lstStyle/>
                    <a:p>
                      <a:pPr algn="r"/>
                      <a:r>
                        <a:rPr lang="en-US" sz="1400" u="sng" dirty="0"/>
                        <a:t>    (107)</a:t>
                      </a:r>
                    </a:p>
                    <a:p>
                      <a:pPr algn="r"/>
                      <a:endParaRPr lang="en-US" sz="1400" dirty="0"/>
                    </a:p>
                  </a:txBody>
                  <a:tcPr marL="91438" marR="91438" marT="45716" marB="45716"/>
                </a:tc>
                <a:tc>
                  <a:txBody>
                    <a:bodyPr/>
                    <a:lstStyle/>
                    <a:p>
                      <a:pPr algn="r"/>
                      <a:r>
                        <a:rPr lang="en-US" sz="1400" u="sng" dirty="0"/>
                        <a:t>  (111)   </a:t>
                      </a:r>
                    </a:p>
                  </a:txBody>
                  <a:tcPr marL="91438" marR="91438" marT="45716" marB="45716"/>
                </a:tc>
                <a:tc>
                  <a:txBody>
                    <a:bodyPr/>
                    <a:lstStyle/>
                    <a:p>
                      <a:pPr algn="r"/>
                      <a:r>
                        <a:rPr lang="en-US" sz="1400" u="sng" dirty="0"/>
                        <a:t>   (247)</a:t>
                      </a:r>
                    </a:p>
                  </a:txBody>
                  <a:tcPr marL="91438" marR="91438" marT="45716" marB="45716"/>
                </a:tc>
                <a:tc>
                  <a:txBody>
                    <a:bodyPr/>
                    <a:lstStyle/>
                    <a:p>
                      <a:pPr algn="r"/>
                      <a:r>
                        <a:rPr lang="en-US" sz="1400" u="sng" dirty="0"/>
                        <a:t> (372)</a:t>
                      </a:r>
                    </a:p>
                  </a:txBody>
                  <a:tcPr marL="91438" marR="91438" marT="45716" marB="45716"/>
                </a:tc>
                <a:extLst>
                  <a:ext uri="{0D108BD9-81ED-4DB2-BD59-A6C34878D82A}">
                    <a16:rowId xmlns:a16="http://schemas.microsoft.com/office/drawing/2014/main" val="10004"/>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Operating net income</a:t>
                      </a:r>
                      <a:endParaRPr lang="en-US" sz="1200" dirty="0"/>
                    </a:p>
                  </a:txBody>
                  <a:tcPr marL="91438" marR="91438" marT="45716" marB="45716"/>
                </a:tc>
                <a:tc>
                  <a:txBody>
                    <a:bodyPr/>
                    <a:lstStyle/>
                    <a:p>
                      <a:pPr algn="r"/>
                      <a:r>
                        <a:rPr lang="en-US" sz="1400" u="none" baseline="0" dirty="0"/>
                        <a:t>$</a:t>
                      </a:r>
                      <a:r>
                        <a:rPr lang="en-US" sz="1400" u="dbl" kern="1200" baseline="0" dirty="0">
                          <a:solidFill>
                            <a:schemeClr val="dk1"/>
                          </a:solidFill>
                          <a:latin typeface="+mn-lt"/>
                          <a:ea typeface="+mn-ea"/>
                          <a:cs typeface="+mn-cs"/>
                        </a:rPr>
                        <a:t>2,510</a:t>
                      </a:r>
                    </a:p>
                  </a:txBody>
                  <a:tcPr marL="91438" marR="91438" marT="45716" marB="45716"/>
                </a:tc>
                <a:tc>
                  <a:txBody>
                    <a:bodyPr/>
                    <a:lstStyle/>
                    <a:p>
                      <a:pPr marL="0" algn="r" defTabSz="1018824" rtl="0" eaLnBrk="1" latinLnBrk="0" hangingPunct="1"/>
                      <a:r>
                        <a:rPr lang="en-US" sz="1400" u="none" kern="1200" baseline="0">
                          <a:solidFill>
                            <a:schemeClr val="dk1"/>
                          </a:solidFill>
                          <a:latin typeface="+mn-lt"/>
                          <a:ea typeface="+mn-ea"/>
                          <a:cs typeface="+mn-cs"/>
                        </a:rPr>
                        <a:t>$</a:t>
                      </a:r>
                      <a:r>
                        <a:rPr lang="en-US" sz="1400" u="dbl" kern="1200" baseline="0">
                          <a:solidFill>
                            <a:schemeClr val="dk1"/>
                          </a:solidFill>
                          <a:latin typeface="+mn-lt"/>
                          <a:ea typeface="+mn-ea"/>
                          <a:cs typeface="+mn-cs"/>
                        </a:rPr>
                        <a:t>1,738</a:t>
                      </a:r>
                      <a:endParaRPr lang="en-US" sz="1400" u="dbl" kern="1200" baseline="0" dirty="0">
                        <a:solidFill>
                          <a:schemeClr val="dk1"/>
                        </a:solidFill>
                        <a:latin typeface="+mn-lt"/>
                        <a:ea typeface="+mn-ea"/>
                        <a:cs typeface="+mn-cs"/>
                      </a:endParaRPr>
                    </a:p>
                  </a:txBody>
                  <a:tcPr marL="91438" marR="91438" marT="45716" marB="45716"/>
                </a:tc>
                <a:tc>
                  <a:txBody>
                    <a:bodyPr/>
                    <a:lstStyle/>
                    <a:p>
                      <a:pPr marL="0" algn="r" defTabSz="1018824" rtl="0" eaLnBrk="1" latinLnBrk="0" hangingPunct="1"/>
                      <a:r>
                        <a:rPr lang="en-US" sz="1400" u="none" kern="1200" baseline="0" dirty="0">
                          <a:solidFill>
                            <a:schemeClr val="dk1"/>
                          </a:solidFill>
                          <a:latin typeface="+mn-lt"/>
                          <a:ea typeface="+mn-ea"/>
                          <a:cs typeface="+mn-cs"/>
                        </a:rPr>
                        <a:t>$</a:t>
                      </a:r>
                      <a:r>
                        <a:rPr lang="en-US" sz="1400" u="dbl" kern="1200" baseline="0" dirty="0">
                          <a:solidFill>
                            <a:schemeClr val="dk1"/>
                          </a:solidFill>
                          <a:latin typeface="+mn-lt"/>
                          <a:ea typeface="+mn-ea"/>
                          <a:cs typeface="+mn-cs"/>
                        </a:rPr>
                        <a:t>9,211</a:t>
                      </a:r>
                    </a:p>
                  </a:txBody>
                  <a:tcPr marL="91438" marR="91438" marT="45716" marB="45716"/>
                </a:tc>
                <a:tc>
                  <a:txBody>
                    <a:bodyPr/>
                    <a:lstStyle/>
                    <a:p>
                      <a:pPr marL="0" algn="r" defTabSz="1018824" rtl="0" eaLnBrk="1" latinLnBrk="0" hangingPunct="1"/>
                      <a:r>
                        <a:rPr lang="en-US" sz="1400" u="none" kern="1200" baseline="0" dirty="0">
                          <a:solidFill>
                            <a:schemeClr val="dk1"/>
                          </a:solidFill>
                          <a:latin typeface="+mn-lt"/>
                          <a:ea typeface="+mn-ea"/>
                          <a:cs typeface="+mn-cs"/>
                        </a:rPr>
                        <a:t>$</a:t>
                      </a:r>
                      <a:r>
                        <a:rPr lang="en-US" sz="1400" u="dbl" kern="1200" baseline="0" dirty="0">
                          <a:solidFill>
                            <a:schemeClr val="dk1"/>
                          </a:solidFill>
                          <a:latin typeface="+mn-lt"/>
                          <a:ea typeface="+mn-ea"/>
                          <a:cs typeface="+mn-cs"/>
                        </a:rPr>
                        <a:t>6,758</a:t>
                      </a:r>
                    </a:p>
                  </a:txBody>
                  <a:tcPr marL="91438" marR="91438" marT="45716" marB="45716"/>
                </a:tc>
                <a:extLst>
                  <a:ext uri="{0D108BD9-81ED-4DB2-BD59-A6C34878D82A}">
                    <a16:rowId xmlns:a16="http://schemas.microsoft.com/office/drawing/2014/main" val="10005"/>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Weighted Average Diluted Shares</a:t>
                      </a:r>
                    </a:p>
                    <a:p>
                      <a:endParaRPr lang="en-US" sz="1200" dirty="0"/>
                    </a:p>
                  </a:txBody>
                  <a:tcPr marL="91438" marR="91438" marT="45716" marB="45716"/>
                </a:tc>
                <a:tc>
                  <a:txBody>
                    <a:bodyPr/>
                    <a:lstStyle/>
                    <a:p>
                      <a:pPr algn="r"/>
                      <a:r>
                        <a:rPr lang="en-US" sz="1400" dirty="0"/>
                        <a:t>6,323</a:t>
                      </a:r>
                    </a:p>
                  </a:txBody>
                  <a:tcPr marL="91438" marR="91438" marT="45716" marB="45716"/>
                </a:tc>
                <a:tc>
                  <a:txBody>
                    <a:bodyPr/>
                    <a:lstStyle/>
                    <a:p>
                      <a:pPr algn="r"/>
                      <a:r>
                        <a:rPr lang="en-US" sz="1400" dirty="0"/>
                        <a:t>6,621</a:t>
                      </a:r>
                    </a:p>
                  </a:txBody>
                  <a:tcPr marL="91438" marR="91438" marT="45716" marB="45716"/>
                </a:tc>
                <a:tc>
                  <a:txBody>
                    <a:bodyPr/>
                    <a:lstStyle/>
                    <a:p>
                      <a:pPr algn="r"/>
                      <a:r>
                        <a:rPr lang="en-US" sz="1400" dirty="0"/>
                        <a:t>6,446</a:t>
                      </a:r>
                    </a:p>
                  </a:txBody>
                  <a:tcPr marL="91438" marR="91438" marT="45716" marB="45716"/>
                </a:tc>
                <a:tc>
                  <a:txBody>
                    <a:bodyPr/>
                    <a:lstStyle/>
                    <a:p>
                      <a:pPr algn="r"/>
                      <a:r>
                        <a:rPr lang="en-US" sz="1400" dirty="0"/>
                        <a:t>6,575</a:t>
                      </a:r>
                    </a:p>
                  </a:txBody>
                  <a:tcPr marL="91438" marR="91438" marT="45716" marB="45716"/>
                </a:tc>
                <a:extLst>
                  <a:ext uri="{0D108BD9-81ED-4DB2-BD59-A6C34878D82A}">
                    <a16:rowId xmlns:a16="http://schemas.microsoft.com/office/drawing/2014/main" val="10006"/>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Adjusted diluted earnings per share </a:t>
                      </a:r>
                    </a:p>
                    <a:p>
                      <a:endParaRPr lang="en-US" sz="1200" dirty="0"/>
                    </a:p>
                  </a:txBody>
                  <a:tcPr marL="91438" marR="91438" marT="45716" marB="45716"/>
                </a:tc>
                <a:tc>
                  <a:txBody>
                    <a:bodyPr/>
                    <a:lstStyle/>
                    <a:p>
                      <a:pPr algn="r"/>
                      <a:r>
                        <a:rPr lang="en-US" sz="1400" b="1" u="none" dirty="0"/>
                        <a:t>$0.40</a:t>
                      </a:r>
                    </a:p>
                    <a:p>
                      <a:pPr algn="r"/>
                      <a:endParaRPr lang="en-US" sz="1400" b="1" dirty="0"/>
                    </a:p>
                  </a:txBody>
                  <a:tcPr marL="91438" marR="91438" marT="45716" marB="45716"/>
                </a:tc>
                <a:tc>
                  <a:txBody>
                    <a:bodyPr/>
                    <a:lstStyle/>
                    <a:p>
                      <a:pPr algn="r"/>
                      <a:r>
                        <a:rPr lang="en-US" sz="1400" b="1" dirty="0"/>
                        <a:t>$0.26</a:t>
                      </a:r>
                    </a:p>
                  </a:txBody>
                  <a:tcPr marL="91438" marR="91438" marT="45716" marB="45716"/>
                </a:tc>
                <a:tc>
                  <a:txBody>
                    <a:bodyPr/>
                    <a:lstStyle/>
                    <a:p>
                      <a:pPr algn="r"/>
                      <a:r>
                        <a:rPr lang="en-US" sz="1400" b="1" dirty="0"/>
                        <a:t>$1.43</a:t>
                      </a:r>
                    </a:p>
                  </a:txBody>
                  <a:tcPr marL="91438" marR="91438" marT="45716" marB="45716"/>
                </a:tc>
                <a:tc>
                  <a:txBody>
                    <a:bodyPr/>
                    <a:lstStyle/>
                    <a:p>
                      <a:pPr algn="r"/>
                      <a:r>
                        <a:rPr lang="en-US" sz="1400" b="1" dirty="0"/>
                        <a:t>$1.03</a:t>
                      </a:r>
                    </a:p>
                  </a:txBody>
                  <a:tcPr marL="91438" marR="91438" marT="45716" marB="45716"/>
                </a:tc>
                <a:extLst>
                  <a:ext uri="{0D108BD9-81ED-4DB2-BD59-A6C34878D82A}">
                    <a16:rowId xmlns:a16="http://schemas.microsoft.com/office/drawing/2014/main" val="10007"/>
                  </a:ext>
                </a:extLst>
              </a:tr>
            </a:tbl>
          </a:graphicData>
        </a:graphic>
      </p:graphicFrame>
      <p:sp>
        <p:nvSpPr>
          <p:cNvPr id="44091" name="TextBox 6">
            <a:extLst>
              <a:ext uri="{FF2B5EF4-FFF2-40B4-BE49-F238E27FC236}">
                <a16:creationId xmlns:a16="http://schemas.microsoft.com/office/drawing/2014/main" id="{945CE7BE-B20D-37DA-AAF8-1435EF1445B8}"/>
              </a:ext>
            </a:extLst>
          </p:cNvPr>
          <p:cNvSpPr txBox="1">
            <a:spLocks noChangeArrowheads="1"/>
          </p:cNvSpPr>
          <p:nvPr/>
        </p:nvSpPr>
        <p:spPr bwMode="auto">
          <a:xfrm>
            <a:off x="603249" y="1490663"/>
            <a:ext cx="5784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adjusted diluted earnings per share)</a:t>
            </a:r>
          </a:p>
        </p:txBody>
      </p:sp>
      <p:grpSp>
        <p:nvGrpSpPr>
          <p:cNvPr id="6" name="Group 5">
            <a:extLst>
              <a:ext uri="{FF2B5EF4-FFF2-40B4-BE49-F238E27FC236}">
                <a16:creationId xmlns:a16="http://schemas.microsoft.com/office/drawing/2014/main" id="{E1ED0C38-E1CB-2281-68E8-C7518D3AD792}"/>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BCDF152C-51F8-4D2D-6D3D-E6771B1F3CC4}"/>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2ED1C85E-DD14-6F1B-524B-CE8481DB371E}"/>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26EFAD3A-8FDE-BBDE-1CBF-B9B2BB85AE64}"/>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5F80CEE0-55D0-B4C9-6B1D-2BAE6AFFDBED}"/>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extLst>
      <p:ext uri="{BB962C8B-B14F-4D97-AF65-F5344CB8AC3E}">
        <p14:creationId xmlns:p14="http://schemas.microsoft.com/office/powerpoint/2010/main" val="6878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 </a:t>
            </a:r>
            <a:r>
              <a:rPr lang="en-US" altLang="en-US" sz="900" b="1" dirty="0">
                <a:solidFill>
                  <a:srgbClr val="FFFFFF"/>
                </a:solidFill>
                <a:latin typeface="Arial" panose="020B0604020202020204" pitchFamily="34" charset="0"/>
                <a:cs typeface="Arial" panose="020B0604020202020204" pitchFamily="34" charset="0"/>
              </a:rPr>
              <a:t>(1)</a:t>
            </a:r>
            <a:r>
              <a:rPr lang="en-US" altLang="en-US" sz="1200" b="1" dirty="0">
                <a:solidFill>
                  <a:srgbClr val="FFFFFF"/>
                </a:solidFill>
                <a:latin typeface="Arial" panose="020B0604020202020204" pitchFamily="34"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4154951970"/>
              </p:ext>
            </p:extLst>
          </p:nvPr>
        </p:nvGraphicFramePr>
        <p:xfrm>
          <a:off x="537321" y="1767661"/>
          <a:ext cx="9034645" cy="5023099"/>
        </p:xfrm>
        <a:graphic>
          <a:graphicData uri="http://schemas.openxmlformats.org/drawingml/2006/table">
            <a:tbl>
              <a:tblPr firstRow="1" bandRow="1">
                <a:tableStyleId>{5C22544A-7EE6-4342-B048-85BDC9FD1C3A}</a:tableStyleId>
              </a:tblPr>
              <a:tblGrid>
                <a:gridCol w="3282211">
                  <a:extLst>
                    <a:ext uri="{9D8B030D-6E8A-4147-A177-3AD203B41FA5}">
                      <a16:colId xmlns:a16="http://schemas.microsoft.com/office/drawing/2014/main" val="20000"/>
                    </a:ext>
                  </a:extLst>
                </a:gridCol>
                <a:gridCol w="1226746">
                  <a:extLst>
                    <a:ext uri="{9D8B030D-6E8A-4147-A177-3AD203B41FA5}">
                      <a16:colId xmlns:a16="http://schemas.microsoft.com/office/drawing/2014/main" val="20001"/>
                    </a:ext>
                  </a:extLst>
                </a:gridCol>
                <a:gridCol w="2262844">
                  <a:extLst>
                    <a:ext uri="{9D8B030D-6E8A-4147-A177-3AD203B41FA5}">
                      <a16:colId xmlns:a16="http://schemas.microsoft.com/office/drawing/2014/main" val="20002"/>
                    </a:ext>
                  </a:extLst>
                </a:gridCol>
                <a:gridCol w="2262844">
                  <a:extLst>
                    <a:ext uri="{9D8B030D-6E8A-4147-A177-3AD203B41FA5}">
                      <a16:colId xmlns:a16="http://schemas.microsoft.com/office/drawing/2014/main" val="20003"/>
                    </a:ext>
                  </a:extLst>
                </a:gridCol>
              </a:tblGrid>
              <a:tr h="543586">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 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197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2024</a:t>
                      </a:r>
                    </a:p>
                  </a:txBody>
                  <a:tcPr marL="91438" marR="91438" marT="45716" marB="45716"/>
                </a:tc>
                <a:tc>
                  <a:txBody>
                    <a:bodyPr/>
                    <a:lstStyle/>
                    <a:p>
                      <a:pPr algn="r"/>
                      <a:r>
                        <a:rPr lang="en-US" sz="1400" dirty="0"/>
                        <a:t>$110,940</a:t>
                      </a:r>
                    </a:p>
                  </a:txBody>
                  <a:tcPr marL="91438" marR="91438" marT="45716" marB="45716"/>
                </a:tc>
                <a:tc>
                  <a:txBody>
                    <a:bodyPr/>
                    <a:lstStyle/>
                    <a:p>
                      <a:pPr algn="r"/>
                      <a:r>
                        <a:rPr lang="en-US" sz="1400" dirty="0"/>
                        <a:t>6,410</a:t>
                      </a:r>
                    </a:p>
                  </a:txBody>
                  <a:tcPr marL="91438" marR="91438" marT="45716" marB="45716"/>
                </a:tc>
                <a:tc>
                  <a:txBody>
                    <a:bodyPr/>
                    <a:lstStyle/>
                    <a:p>
                      <a:pPr algn="r"/>
                      <a:r>
                        <a:rPr lang="en-US" sz="1400" u="none" dirty="0"/>
                        <a:t>$17.30</a:t>
                      </a:r>
                    </a:p>
                  </a:txBody>
                  <a:tcPr marL="91438" marR="91438" marT="45716" marB="45716"/>
                </a:tc>
                <a:extLst>
                  <a:ext uri="{0D108BD9-81ED-4DB2-BD59-A6C34878D82A}">
                    <a16:rowId xmlns:a16="http://schemas.microsoft.com/office/drawing/2014/main" val="10001"/>
                  </a:ext>
                </a:extLst>
              </a:tr>
              <a:tr h="401162">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txBody>
                  <a:tcPr marL="91438" marR="91438" marT="45716" marB="45716"/>
                </a:tc>
                <a:tc>
                  <a:txBody>
                    <a:bodyPr/>
                    <a:lstStyle/>
                    <a:p>
                      <a:pPr algn="r"/>
                      <a:r>
                        <a:rPr lang="en-US" sz="1400" dirty="0"/>
                        <a:t>191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993933249"/>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2,060</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Income (GAAP)</a:t>
                      </a:r>
                    </a:p>
                    <a:p>
                      <a:endParaRPr lang="en-US" sz="1400" dirty="0"/>
                    </a:p>
                  </a:txBody>
                  <a:tcPr marL="91438" marR="91438" marT="45716" marB="45716"/>
                </a:tc>
                <a:tc>
                  <a:txBody>
                    <a:bodyPr/>
                    <a:lstStyle/>
                    <a:p>
                      <a:pPr algn="r"/>
                      <a:r>
                        <a:rPr lang="en-US" sz="1400" dirty="0"/>
                        <a:t>8,332</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401162">
                <a:tc>
                  <a:txBody>
                    <a:bodyPr/>
                    <a:lstStyle/>
                    <a:p>
                      <a:r>
                        <a:rPr lang="en-US" sz="1400" dirty="0"/>
                        <a:t>Dividend</a:t>
                      </a:r>
                    </a:p>
                  </a:txBody>
                  <a:tcPr marL="91438" marR="91438" marT="45716" marB="45716"/>
                </a:tc>
                <a:tc>
                  <a:txBody>
                    <a:bodyPr/>
                    <a:lstStyle/>
                    <a:p>
                      <a:pPr algn="r"/>
                      <a:r>
                        <a:rPr lang="en-US" sz="1400" dirty="0"/>
                        <a:t>(8,801)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75241323"/>
                  </a:ext>
                </a:extLst>
              </a:tr>
              <a:tr h="319753">
                <a:tc>
                  <a:txBody>
                    <a:bodyPr/>
                    <a:lstStyle/>
                    <a:p>
                      <a:r>
                        <a:rPr lang="en-US" sz="1400" dirty="0"/>
                        <a:t>Common Stock Repurchase</a:t>
                      </a:r>
                    </a:p>
                  </a:txBody>
                  <a:tcPr marL="91438" marR="91438" marT="45716" marB="45716"/>
                </a:tc>
                <a:tc>
                  <a:txBody>
                    <a:bodyPr/>
                    <a:lstStyle/>
                    <a:p>
                      <a:pPr algn="r"/>
                      <a:r>
                        <a:rPr lang="en-US" sz="1400" dirty="0"/>
                        <a:t>(5,980)</a:t>
                      </a:r>
                      <a:endParaRPr lang="en-US" sz="1400" dirty="0">
                        <a:highlight>
                          <a:srgbClr val="FFFF00"/>
                        </a:highlight>
                      </a:endParaRP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327354206"/>
                  </a:ext>
                </a:extLst>
              </a:tr>
              <a:tr h="319753">
                <a:tc>
                  <a:txBody>
                    <a:bodyPr/>
                    <a:lstStyle/>
                    <a:p>
                      <a:r>
                        <a:rPr lang="en-US" sz="1400" dirty="0"/>
                        <a:t>Stock options exercised</a:t>
                      </a:r>
                    </a:p>
                  </a:txBody>
                  <a:tcPr marL="91438" marR="91438" marT="45716" marB="45716"/>
                </a:tc>
                <a:tc>
                  <a:txBody>
                    <a:bodyPr/>
                    <a:lstStyle/>
                    <a:p>
                      <a:pPr algn="r"/>
                      <a:r>
                        <a:rPr lang="en-US" sz="1400" dirty="0"/>
                        <a:t>59</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057280925"/>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ESOP change</a:t>
                      </a:r>
                    </a:p>
                  </a:txBody>
                  <a:tcPr marL="91438" marR="91438" marT="45716" marB="45716"/>
                </a:tc>
                <a:tc>
                  <a:txBody>
                    <a:bodyPr/>
                    <a:lstStyle/>
                    <a:p>
                      <a:pPr algn="r"/>
                      <a:endParaRPr lang="en-US" sz="1400" dirty="0"/>
                    </a:p>
                    <a:p>
                      <a:pPr algn="r"/>
                      <a:r>
                        <a:rPr lang="en-US" sz="1400" dirty="0"/>
                        <a:t>808</a:t>
                      </a:r>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4290367332"/>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       1,426</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2025</a:t>
                      </a:r>
                    </a:p>
                    <a:p>
                      <a:endParaRPr lang="en-US" sz="1400" dirty="0"/>
                    </a:p>
                  </a:txBody>
                  <a:tcPr marL="91438" marR="91438" marT="45716" marB="45716"/>
                </a:tc>
                <a:tc>
                  <a:txBody>
                    <a:bodyPr/>
                    <a:lstStyle/>
                    <a:p>
                      <a:pPr algn="r"/>
                      <a:r>
                        <a:rPr lang="en-US" sz="1400" dirty="0"/>
                        <a:t>$109,035</a:t>
                      </a:r>
                    </a:p>
                  </a:txBody>
                  <a:tcPr marL="91438" marR="91438" marT="45716" marB="45716"/>
                </a:tc>
                <a:tc>
                  <a:txBody>
                    <a:bodyPr/>
                    <a:lstStyle/>
                    <a:p>
                      <a:pPr algn="r"/>
                      <a:r>
                        <a:rPr lang="en-US" sz="1400" dirty="0"/>
                        <a:t>6,096</a:t>
                      </a:r>
                    </a:p>
                  </a:txBody>
                  <a:tcPr marL="91438" marR="91438" marT="45716" marB="45716"/>
                </a:tc>
                <a:tc>
                  <a:txBody>
                    <a:bodyPr/>
                    <a:lstStyle/>
                    <a:p>
                      <a:pPr algn="r"/>
                      <a:r>
                        <a:rPr lang="en-US" sz="1400" u="none" dirty="0"/>
                        <a:t>$17.89</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0807C371-A24A-4D2F-33D6-134AAD7B81F0}"/>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47675" y="1174751"/>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December 31, 2025</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2697102645"/>
              </p:ext>
            </p:extLst>
          </p:nvPr>
        </p:nvGraphicFramePr>
        <p:xfrm>
          <a:off x="4908176" y="1734706"/>
          <a:ext cx="4953901"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827351763"/>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4058423"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a:t>
            </a:r>
            <a:r>
              <a:rPr lang="en-US" sz="1200" b="1">
                <a:solidFill>
                  <a:prstClr val="white"/>
                </a:solidFill>
                <a:latin typeface="Arial" panose="020B0604020202020204" pitchFamily="34" charset="0"/>
                <a:cs typeface="Arial" panose="020B0604020202020204" pitchFamily="34" charset="0"/>
              </a:rPr>
              <a:t>of December 31, </a:t>
            </a:r>
            <a:r>
              <a:rPr lang="en-US" sz="1200" b="1" dirty="0">
                <a:solidFill>
                  <a:prstClr val="white"/>
                </a:solidFill>
                <a:latin typeface="Arial" panose="020B0604020202020204" pitchFamily="34" charset="0"/>
                <a:cs typeface="Arial" panose="020B0604020202020204" pitchFamily="34" charset="0"/>
              </a:rPr>
              <a:t>2025</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3626670441"/>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graphicFrame>
        <p:nvGraphicFramePr>
          <p:cNvPr id="8" name="Table 7">
            <a:extLst>
              <a:ext uri="{FF2B5EF4-FFF2-40B4-BE49-F238E27FC236}">
                <a16:creationId xmlns:a16="http://schemas.microsoft.com/office/drawing/2014/main" id="{03BC94DB-4B5B-FFC3-501D-F09CB93E0965}"/>
              </a:ext>
            </a:extLst>
          </p:cNvPr>
          <p:cNvGraphicFramePr>
            <a:graphicFrameLocks noGrp="1"/>
          </p:cNvGraphicFramePr>
          <p:nvPr>
            <p:extLst>
              <p:ext uri="{D42A27DB-BD31-4B8C-83A1-F6EECF244321}">
                <p14:modId xmlns:p14="http://schemas.microsoft.com/office/powerpoint/2010/main" val="2830645878"/>
              </p:ext>
            </p:extLst>
          </p:nvPr>
        </p:nvGraphicFramePr>
        <p:xfrm>
          <a:off x="457201" y="1975945"/>
          <a:ext cx="9143998" cy="3999774"/>
        </p:xfrm>
        <a:graphic>
          <a:graphicData uri="http://schemas.openxmlformats.org/drawingml/2006/table">
            <a:tbl>
              <a:tblPr/>
              <a:tblGrid>
                <a:gridCol w="2982182">
                  <a:extLst>
                    <a:ext uri="{9D8B030D-6E8A-4147-A177-3AD203B41FA5}">
                      <a16:colId xmlns:a16="http://schemas.microsoft.com/office/drawing/2014/main" val="3986779850"/>
                    </a:ext>
                  </a:extLst>
                </a:gridCol>
                <a:gridCol w="136173">
                  <a:extLst>
                    <a:ext uri="{9D8B030D-6E8A-4147-A177-3AD203B41FA5}">
                      <a16:colId xmlns:a16="http://schemas.microsoft.com/office/drawing/2014/main" val="404427939"/>
                    </a:ext>
                  </a:extLst>
                </a:gridCol>
                <a:gridCol w="789802">
                  <a:extLst>
                    <a:ext uri="{9D8B030D-6E8A-4147-A177-3AD203B41FA5}">
                      <a16:colId xmlns:a16="http://schemas.microsoft.com/office/drawing/2014/main" val="1710586170"/>
                    </a:ext>
                  </a:extLst>
                </a:gridCol>
                <a:gridCol w="108938">
                  <a:extLst>
                    <a:ext uri="{9D8B030D-6E8A-4147-A177-3AD203B41FA5}">
                      <a16:colId xmlns:a16="http://schemas.microsoft.com/office/drawing/2014/main" val="201879132"/>
                    </a:ext>
                  </a:extLst>
                </a:gridCol>
                <a:gridCol w="796611">
                  <a:extLst>
                    <a:ext uri="{9D8B030D-6E8A-4147-A177-3AD203B41FA5}">
                      <a16:colId xmlns:a16="http://schemas.microsoft.com/office/drawing/2014/main" val="642828447"/>
                    </a:ext>
                  </a:extLst>
                </a:gridCol>
                <a:gridCol w="74895">
                  <a:extLst>
                    <a:ext uri="{9D8B030D-6E8A-4147-A177-3AD203B41FA5}">
                      <a16:colId xmlns:a16="http://schemas.microsoft.com/office/drawing/2014/main" val="1066978088"/>
                    </a:ext>
                  </a:extLst>
                </a:gridCol>
                <a:gridCol w="789802">
                  <a:extLst>
                    <a:ext uri="{9D8B030D-6E8A-4147-A177-3AD203B41FA5}">
                      <a16:colId xmlns:a16="http://schemas.microsoft.com/office/drawing/2014/main" val="824255854"/>
                    </a:ext>
                  </a:extLst>
                </a:gridCol>
                <a:gridCol w="102130">
                  <a:extLst>
                    <a:ext uri="{9D8B030D-6E8A-4147-A177-3AD203B41FA5}">
                      <a16:colId xmlns:a16="http://schemas.microsoft.com/office/drawing/2014/main" val="2151538782"/>
                    </a:ext>
                  </a:extLst>
                </a:gridCol>
                <a:gridCol w="782993">
                  <a:extLst>
                    <a:ext uri="{9D8B030D-6E8A-4147-A177-3AD203B41FA5}">
                      <a16:colId xmlns:a16="http://schemas.microsoft.com/office/drawing/2014/main" val="860666711"/>
                    </a:ext>
                  </a:extLst>
                </a:gridCol>
                <a:gridCol w="47660">
                  <a:extLst>
                    <a:ext uri="{9D8B030D-6E8A-4147-A177-3AD203B41FA5}">
                      <a16:colId xmlns:a16="http://schemas.microsoft.com/office/drawing/2014/main" val="2338551108"/>
                    </a:ext>
                  </a:extLst>
                </a:gridCol>
                <a:gridCol w="782993">
                  <a:extLst>
                    <a:ext uri="{9D8B030D-6E8A-4147-A177-3AD203B41FA5}">
                      <a16:colId xmlns:a16="http://schemas.microsoft.com/office/drawing/2014/main" val="3738869570"/>
                    </a:ext>
                  </a:extLst>
                </a:gridCol>
                <a:gridCol w="95321">
                  <a:extLst>
                    <a:ext uri="{9D8B030D-6E8A-4147-A177-3AD203B41FA5}">
                      <a16:colId xmlns:a16="http://schemas.microsoft.com/office/drawing/2014/main" val="2889656916"/>
                    </a:ext>
                  </a:extLst>
                </a:gridCol>
                <a:gridCol w="782993">
                  <a:extLst>
                    <a:ext uri="{9D8B030D-6E8A-4147-A177-3AD203B41FA5}">
                      <a16:colId xmlns:a16="http://schemas.microsoft.com/office/drawing/2014/main" val="4037584999"/>
                    </a:ext>
                  </a:extLst>
                </a:gridCol>
                <a:gridCol w="88512">
                  <a:extLst>
                    <a:ext uri="{9D8B030D-6E8A-4147-A177-3AD203B41FA5}">
                      <a16:colId xmlns:a16="http://schemas.microsoft.com/office/drawing/2014/main" val="3459399489"/>
                    </a:ext>
                  </a:extLst>
                </a:gridCol>
                <a:gridCol w="782993">
                  <a:extLst>
                    <a:ext uri="{9D8B030D-6E8A-4147-A177-3AD203B41FA5}">
                      <a16:colId xmlns:a16="http://schemas.microsoft.com/office/drawing/2014/main" val="1046107270"/>
                    </a:ext>
                  </a:extLst>
                </a:gridCol>
              </a:tblGrid>
              <a:tr h="185679">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gridSpan="9">
                  <a:txBody>
                    <a:bodyPr/>
                    <a:lstStyle/>
                    <a:p>
                      <a:pPr algn="ctr" fontAlgn="b">
                        <a:buNone/>
                      </a:pPr>
                      <a:r>
                        <a:rPr lang="en-US" sz="700" b="1" i="0" u="none" strike="noStrike">
                          <a:solidFill>
                            <a:srgbClr val="000000"/>
                          </a:solidFill>
                          <a:effectLst/>
                          <a:latin typeface="Times New Roman" panose="02020603050405020304" pitchFamily="18" charset="0"/>
                        </a:rPr>
                        <a:t>For the Three Months Ended</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3">
                  <a:txBody>
                    <a:bodyPr/>
                    <a:lstStyle/>
                    <a:p>
                      <a:pPr algn="ctr" fontAlgn="b">
                        <a:buNone/>
                      </a:pPr>
                      <a:r>
                        <a:rPr lang="en-US" sz="700" b="1" i="0" u="none" strike="noStrike">
                          <a:solidFill>
                            <a:srgbClr val="000000"/>
                          </a:solidFill>
                          <a:effectLst/>
                          <a:latin typeface="Times New Roman" panose="02020603050405020304" pitchFamily="18" charset="0"/>
                        </a:rPr>
                        <a:t>For the Year Ended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3971633"/>
                  </a:ext>
                </a:extLst>
              </a:tr>
              <a:tr h="240100">
                <a:tc>
                  <a:txBody>
                    <a:bodyPr/>
                    <a:lstStyle/>
                    <a:p>
                      <a:pPr algn="l" fontAlgn="b">
                        <a:buNone/>
                      </a:pPr>
                      <a:r>
                        <a:rPr lang="en-US" sz="700" b="1" i="0" u="none" strike="noStrike">
                          <a:solidFill>
                            <a:srgbClr val="000000"/>
                          </a:solidFill>
                          <a:effectLst/>
                          <a:latin typeface="Times New Roman" panose="02020603050405020304" pitchFamily="18" charset="0"/>
                        </a:rPr>
                        <a:t>Non-GAAP Reconciliation</a:t>
                      </a: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December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September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June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March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December 31,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December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700" b="1" i="0" u="none" strike="noStrike">
                          <a:solidFill>
                            <a:srgbClr val="000000"/>
                          </a:solidFill>
                          <a:effectLst/>
                          <a:latin typeface="Times New Roman" panose="02020603050405020304" pitchFamily="18" charset="0"/>
                        </a:rPr>
                        <a:t>December 31,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464864"/>
                  </a:ext>
                </a:extLst>
              </a:tr>
              <a:tr h="185679">
                <a:tc>
                  <a:txBody>
                    <a:bodyPr/>
                    <a:lstStyle/>
                    <a:p>
                      <a:pPr algn="l" fontAlgn="b">
                        <a:buNone/>
                      </a:pPr>
                      <a:r>
                        <a:rPr lang="en-US" sz="7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09813841"/>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2,132 </a:t>
                      </a:r>
                    </a:p>
                  </a:txBody>
                  <a:tcPr marL="0" marR="0" marT="0" marB="0" anchor="b">
                    <a:lnL>
                      <a:noFill/>
                    </a:lnL>
                    <a:lnR>
                      <a:noFill/>
                    </a:lnR>
                    <a:lnT>
                      <a:noFill/>
                    </a:lnT>
                    <a:lnB>
                      <a:noFill/>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2,217 </a:t>
                      </a:r>
                    </a:p>
                  </a:txBody>
                  <a:tcPr marL="0" marR="0" marT="0" marB="0" anchor="b">
                    <a:lnL>
                      <a:noFill/>
                    </a:lnL>
                    <a:lnR>
                      <a:noFill/>
                    </a:lnR>
                    <a:lnT>
                      <a:noFill/>
                    </a:lnT>
                    <a:lnB>
                      <a:noFill/>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2,152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1,831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1,345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8,332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5,441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3429964425"/>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Net loss on securities available for sale and held to maturity</a:t>
                      </a:r>
                    </a:p>
                  </a:txBody>
                  <a:tcPr marL="0" marR="0" marT="0" marB="0" anchor="b">
                    <a:lnL>
                      <a:noFill/>
                    </a:lnL>
                    <a:lnR>
                      <a:noFill/>
                    </a:lnR>
                    <a:lnT>
                      <a:noFill/>
                    </a:lnT>
                    <a:lnB>
                      <a:noFill/>
                    </a:lnB>
                    <a:solidFill>
                      <a:srgbClr val="FFFFFF"/>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260 </a:t>
                      </a:r>
                    </a:p>
                  </a:txBody>
                  <a:tcPr marL="0" marR="0" marT="0" marB="0" anchor="b">
                    <a:lnL>
                      <a:noFill/>
                    </a:lnL>
                    <a:lnR>
                      <a:noFill/>
                    </a:lnR>
                    <a:lnT>
                      <a:noFill/>
                    </a:lnT>
                    <a:lnB>
                      <a:noFill/>
                    </a:lnB>
                    <a:solidFill>
                      <a:srgbClr val="FFFFFF"/>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385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260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385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72764148"/>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ESOP Compensation expense related to dividend</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225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220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210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211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866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070616193"/>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Merger-related expenses</a:t>
                      </a:r>
                    </a:p>
                  </a:txBody>
                  <a:tcPr marL="0" marR="0" marT="0" marB="0" anchor="b">
                    <a:lnL>
                      <a:noFill/>
                    </a:lnL>
                    <a:lnR>
                      <a:noFill/>
                    </a:lnR>
                    <a:lnT>
                      <a:noFill/>
                    </a:lnT>
                    <a:lnB>
                      <a:noFill/>
                    </a:lnB>
                    <a:solidFill>
                      <a:srgbClr val="FFFFFF"/>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119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1,304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6991513"/>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(107)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(111)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(372)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2130138438"/>
                  </a:ext>
                </a:extLst>
              </a:tr>
              <a:tr h="192081">
                <a:tc gridSpan="2">
                  <a:txBody>
                    <a:bodyPr/>
                    <a:lstStyle/>
                    <a:p>
                      <a:pPr algn="l" fontAlgn="ctr">
                        <a:buNone/>
                      </a:pPr>
                      <a:r>
                        <a:rPr lang="en-US" sz="7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l" fontAlgn="b">
                        <a:buNone/>
                      </a:pPr>
                      <a:r>
                        <a:rPr lang="en-US" sz="700" b="0" i="0" u="none" strike="noStrike">
                          <a:solidFill>
                            <a:srgbClr val="000000"/>
                          </a:solidFill>
                          <a:effectLst/>
                          <a:latin typeface="Times New Roman" panose="02020603050405020304" pitchFamily="18" charset="0"/>
                        </a:rPr>
                        <a:t> $                     2,510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2,389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2,316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1,996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1,738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9,211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                     6,758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3471020"/>
                  </a:ext>
                </a:extLst>
              </a:tr>
              <a:tr h="192081">
                <a:tc>
                  <a:txBody>
                    <a:bodyPr/>
                    <a:lstStyle/>
                    <a:p>
                      <a:pPr algn="l" fontAlgn="b">
                        <a:buNone/>
                      </a:pPr>
                      <a:r>
                        <a:rPr lang="en-US" sz="7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solidFill>
                      <a:srgbClr val="CFF0FC"/>
                    </a:solidFill>
                  </a:tcPr>
                </a:tc>
                <a:tc>
                  <a:txBody>
                    <a:bodyPr/>
                    <a:lstStyle/>
                    <a:p>
                      <a:pPr algn="l" fontAlgn="b">
                        <a:buNone/>
                      </a:pPr>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6,322,749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ct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6,427,697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6,457,397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6,547,817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6,620,602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6,445,771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buNone/>
                      </a:pPr>
                      <a:r>
                        <a:rPr lang="en-US" sz="700" b="0" i="0" u="none" strike="noStrike">
                          <a:solidFill>
                            <a:srgbClr val="000000"/>
                          </a:solidFill>
                          <a:effectLst/>
                          <a:latin typeface="Times New Roman" panose="02020603050405020304" pitchFamily="18" charset="0"/>
                        </a:rPr>
                        <a:t>                 6,575,406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extLst>
                  <a:ext uri="{0D108BD9-81ED-4DB2-BD59-A6C34878D82A}">
                    <a16:rowId xmlns:a16="http://schemas.microsoft.com/office/drawing/2014/main" val="1895889329"/>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Adjusted diluted earnings per share</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0.40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0.37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0.36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0.30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0.26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1.43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1.03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9704903"/>
                  </a:ext>
                </a:extLst>
              </a:tr>
              <a:tr h="249706">
                <a:tc gridSpan="15">
                  <a:txBody>
                    <a:bodyPr/>
                    <a:lstStyle/>
                    <a:p>
                      <a:pPr algn="l" fontAlgn="ctr">
                        <a:buNone/>
                      </a:pPr>
                      <a:r>
                        <a:rPr lang="en-US" sz="700" b="1" i="0" u="none" strike="noStrike">
                          <a:solidFill>
                            <a:srgbClr val="000000"/>
                          </a:solidFill>
                          <a:effectLst/>
                          <a:latin typeface="Times New Roman" panose="02020603050405020304" pitchFamily="18" charset="0"/>
                        </a:rPr>
                        <a:t>Tangible book value per common share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3821250"/>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Book Value per common share (GAAP)</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20.84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20.25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19.66 </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19.25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20.14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20.84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20.14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85736429"/>
                  </a:ext>
                </a:extLst>
              </a:tr>
              <a:tr h="276597">
                <a:tc>
                  <a:txBody>
                    <a:bodyPr/>
                    <a:lstStyle/>
                    <a:p>
                      <a:pPr algn="l" fontAlgn="b">
                        <a:buNone/>
                      </a:pPr>
                      <a:r>
                        <a:rPr lang="en-US" sz="700" b="0" i="0" u="none" strike="noStrike">
                          <a:solidFill>
                            <a:srgbClr val="000000"/>
                          </a:solidFill>
                          <a:effectLst/>
                          <a:latin typeface="Times New Roman" panose="02020603050405020304" pitchFamily="18" charset="0"/>
                        </a:rPr>
                        <a:t> Effect of goodwill and other intangibles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(2.95)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(2.91)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(2.95)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670256586"/>
                  </a:ext>
                </a:extLst>
              </a:tr>
              <a:tr h="192081">
                <a:tc gridSpan="2">
                  <a:txBody>
                    <a:bodyPr/>
                    <a:lstStyle/>
                    <a:p>
                      <a:pPr algn="l" fontAlgn="ctr">
                        <a:buNone/>
                      </a:pPr>
                      <a:r>
                        <a:rPr lang="en-US" sz="700" b="0" i="0" u="none" strike="noStrike">
                          <a:solidFill>
                            <a:srgbClr val="000000"/>
                          </a:solidFill>
                          <a:effectLst/>
                          <a:latin typeface="Times New Roman" panose="02020603050405020304" pitchFamily="18" charset="0"/>
                        </a:rPr>
                        <a:t>Tangible book value per common share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buNone/>
                      </a:pPr>
                      <a:r>
                        <a:rPr lang="en-US" sz="700" b="0" i="0" u="none" strike="noStrike">
                          <a:solidFill>
                            <a:srgbClr val="000000"/>
                          </a:solidFill>
                          <a:effectLst/>
                          <a:latin typeface="Times New Roman" panose="02020603050405020304" pitchFamily="18" charset="0"/>
                        </a:rPr>
                        <a:t> $                     17.89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16.80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16.40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340788"/>
                  </a:ext>
                </a:extLst>
              </a:tr>
              <a:tr h="230497">
                <a:tc gridSpan="15">
                  <a:txBody>
                    <a:bodyPr/>
                    <a:lstStyle/>
                    <a:p>
                      <a:pPr algn="l" fontAlgn="ctr">
                        <a:buNone/>
                      </a:pPr>
                      <a:r>
                        <a:rPr lang="en-US" sz="700" b="1" i="0" u="none" strike="noStrike">
                          <a:solidFill>
                            <a:srgbClr val="000000"/>
                          </a:solidFill>
                          <a:effectLst/>
                          <a:latin typeface="Times New Roman" panose="02020603050405020304" pitchFamily="18" charset="0"/>
                        </a:rPr>
                        <a:t>Tangible equity to tangible assets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2231404"/>
                  </a:ext>
                </a:extLst>
              </a:tr>
              <a:tr h="185679">
                <a:tc gridSpan="2">
                  <a:txBody>
                    <a:bodyPr/>
                    <a:lstStyle/>
                    <a:p>
                      <a:pPr algn="l" fontAlgn="ctr">
                        <a:buNone/>
                      </a:pPr>
                      <a:r>
                        <a:rPr lang="en-US" sz="700" b="0" i="0" u="none" strike="noStrike">
                          <a:solidFill>
                            <a:srgbClr val="000000"/>
                          </a:solidFill>
                          <a:effectLst/>
                          <a:latin typeface="Times New Roman" panose="02020603050405020304" pitchFamily="18" charset="0"/>
                        </a:rPr>
                        <a:t>Equity to assets (GAAP)</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buNone/>
                      </a:pPr>
                      <a:r>
                        <a:rPr lang="en-US" sz="700" b="0" i="0" u="none" strike="noStrike">
                          <a:solidFill>
                            <a:srgbClr val="000000"/>
                          </a:solidFill>
                          <a:effectLst/>
                          <a:latin typeface="Times New Roman" panose="02020603050405020304" pitchFamily="18" charset="0"/>
                        </a:rPr>
                        <a:t>14.41%</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13.55%</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13.29%</a:t>
                      </a:r>
                    </a:p>
                  </a:txBody>
                  <a:tcPr marL="0" marR="0" marT="0" marB="0" anchor="b">
                    <a:lnL>
                      <a:noFill/>
                    </a:lnL>
                    <a:lnR>
                      <a:noFill/>
                    </a:lnR>
                    <a:lnT>
                      <a:noFill/>
                    </a:lnT>
                    <a:lnB>
                      <a:noFill/>
                    </a:lnB>
                    <a:solidFill>
                      <a:srgbClr val="FFFFFF"/>
                    </a:solidFill>
                  </a:tcPr>
                </a:tc>
                <a:tc>
                  <a:txBody>
                    <a:bodyPr/>
                    <a:lstStyle/>
                    <a:p>
                      <a:pPr algn="r" fontAlgn="b">
                        <a:buNone/>
                      </a:pPr>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13.40%</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14.90%</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14.41%</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14.90%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19160673"/>
                  </a:ext>
                </a:extLst>
              </a:tr>
              <a:tr h="185679">
                <a:tc>
                  <a:txBody>
                    <a:bodyPr/>
                    <a:lstStyle/>
                    <a:p>
                      <a:pPr algn="l" fontAlgn="b">
                        <a:buNone/>
                      </a:pPr>
                      <a:r>
                        <a:rPr lang="en-US" sz="700" b="0" i="0" u="none" strike="noStrike">
                          <a:solidFill>
                            <a:srgbClr val="000000"/>
                          </a:solidFill>
                          <a:effectLst/>
                          <a:latin typeface="Times New Roman" panose="02020603050405020304" pitchFamily="18" charset="0"/>
                        </a:rPr>
                        <a:t>Effect of goodwill and other intangibles</a:t>
                      </a:r>
                    </a:p>
                  </a:txBody>
                  <a:tcPr marL="0" marR="0" marT="0" marB="0" anchor="b">
                    <a:lnL>
                      <a:noFill/>
                    </a:lnL>
                    <a:lnR>
                      <a:noFill/>
                    </a:lnR>
                    <a:lnT>
                      <a:noFill/>
                    </a:lnT>
                    <a:lnB>
                      <a:noFill/>
                    </a:lnB>
                    <a:solidFill>
                      <a:srgbClr val="CFF0FC"/>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(1.79)%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505821784"/>
                  </a:ext>
                </a:extLst>
              </a:tr>
              <a:tr h="192081">
                <a:tc>
                  <a:txBody>
                    <a:bodyPr/>
                    <a:lstStyle/>
                    <a:p>
                      <a:pPr algn="l" fontAlgn="b">
                        <a:buNone/>
                      </a:pPr>
                      <a:r>
                        <a:rPr lang="en-US" sz="700" b="0" i="0" u="none" strike="noStrike">
                          <a:solidFill>
                            <a:srgbClr val="000000"/>
                          </a:solidFill>
                          <a:effectLst/>
                          <a:latin typeface="Times New Roman" panose="02020603050405020304" pitchFamily="18" charset="0"/>
                        </a:rPr>
                        <a:t>Tangible equity to tangible assets  </a:t>
                      </a:r>
                      <a:r>
                        <a:rPr lang="en-US" sz="600" b="0" i="0" u="none" strike="noStrike">
                          <a:solidFill>
                            <a:srgbClr val="000000"/>
                          </a:solidFill>
                          <a:effectLst/>
                          <a:latin typeface="Times New Roman" panose="02020603050405020304" pitchFamily="18" charset="0"/>
                        </a:rPr>
                        <a:t>(1)</a:t>
                      </a:r>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l" fontAlgn="b">
                        <a:buNone/>
                      </a:pPr>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12.62%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11.65%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12.62%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buNone/>
                      </a:pPr>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700" b="0" i="0" u="none" strike="noStrike">
                          <a:solidFill>
                            <a:srgbClr val="000000"/>
                          </a:solidFill>
                          <a:effectLst/>
                          <a:latin typeface="Times New Roman" panose="02020603050405020304" pitchFamily="18" charset="0"/>
                        </a:rPr>
                        <a:t>13.08%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6486909"/>
                  </a:ext>
                </a:extLst>
              </a:tr>
              <a:tr h="192081">
                <a:tc gridSpan="15">
                  <a:txBody>
                    <a:bodyPr/>
                    <a:lstStyle/>
                    <a:p>
                      <a:pPr algn="l" fontAlgn="b">
                        <a:buNone/>
                      </a:pPr>
                      <a:r>
                        <a:rPr lang="en-US" sz="700" b="0" i="0" u="none" strike="noStrike" dirty="0">
                          <a:solidFill>
                            <a:srgbClr val="000000"/>
                          </a:solidFill>
                          <a:effectLst/>
                          <a:latin typeface="Times New Roman" panose="02020603050405020304" pitchFamily="18" charset="0"/>
                        </a:rPr>
                        <a:t>(1)  Tangible assets is total assets less intangible assets.  Tangible equity is total equity less intangible assets.</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4015257"/>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106187</TotalTime>
  <Words>914</Words>
  <Application>Microsoft Office PowerPoint</Application>
  <PresentationFormat>Custom</PresentationFormat>
  <Paragraphs>337</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Times New Roman</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Julie Stevenson</cp:lastModifiedBy>
  <cp:revision>1557</cp:revision>
  <cp:lastPrinted>2025-07-21T14:48:47Z</cp:lastPrinted>
  <dcterms:created xsi:type="dcterms:W3CDTF">2018-11-05T14:26:41Z</dcterms:created>
  <dcterms:modified xsi:type="dcterms:W3CDTF">2026-01-21T22:46:02Z</dcterms:modified>
</cp:coreProperties>
</file>