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81" r:id="rId2"/>
  </p:sldMasterIdLst>
  <p:notesMasterIdLst>
    <p:notesMasterId r:id="rId9"/>
  </p:notesMasterIdLst>
  <p:handoutMasterIdLst>
    <p:handoutMasterId r:id="rId10"/>
  </p:handoutMasterIdLst>
  <p:sldIdLst>
    <p:sldId id="320" r:id="rId3"/>
    <p:sldId id="337" r:id="rId4"/>
    <p:sldId id="322" r:id="rId5"/>
    <p:sldId id="327" r:id="rId6"/>
    <p:sldId id="332" r:id="rId7"/>
    <p:sldId id="325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242C"/>
    <a:srgbClr val="BC302F"/>
    <a:srgbClr val="FF0000"/>
    <a:srgbClr val="00487A"/>
    <a:srgbClr val="D9D9D9"/>
    <a:srgbClr val="AFAFAF"/>
    <a:srgbClr val="AFD3EB"/>
    <a:srgbClr val="3F6A5E"/>
    <a:srgbClr val="0F2D53"/>
    <a:srgbClr val="8787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70" autoAdjust="0"/>
    <p:restoredTop sz="96327" autoAdjust="0"/>
  </p:normalViewPr>
  <p:slideViewPr>
    <p:cSldViewPr>
      <p:cViewPr varScale="1">
        <p:scale>
          <a:sx n="78" d="100"/>
          <a:sy n="78" d="100"/>
        </p:scale>
        <p:origin x="1806" y="29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7" d="100"/>
          <a:sy n="117" d="100"/>
        </p:scale>
        <p:origin x="5000" y="19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Tcb-fsrv22\tcb\Accounting\CFO\Investor%20Decks\Investor%20Deck%20Worksheet%2012.31.2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Tcb-fsrv22\tcb\Accounting\CFO\Investor%20Decks\Investor%20Deck%20Worksheet%2012.31.25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Tcb-fsrv22\tcb\Accounting\CFO\Investor%20Decks\Investor%20Deck%20Worksheet%2012.31.25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Tcb-fsrv22\tcb\Accounting\CFO\Investor%20Decks\Investor%20Deck%20Worksheet%2012.31.25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Tcb-fsrv22\tcb\Accounting\CFO\Investor%20Decks\Investor%20Deck%20Worksheet%2012.31.25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Tcb-fsrv22\tcb\Accounting\CFO\Investor%20Decks\Investor%20Deck%20Worksheet%2012.31.25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Tcb-fsrv22\tcb\Accounting\CFO\Investor%20Decks\Investor%20Deck%20Worksheet%2012.31.25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Tcb-fsrv22\tcb\Accounting\CFO\Investor%20Decks\Investor%20Deck%20Worksheet%2012.31.25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Tcb-fsrv22\tcb\Accounting\CFO\Investor%20Decks\Investor%20Deck%20Worksheet%2012.31.25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Tcb-fsrv22\tcb\Accounting\CFO\Investor%20Decks\Investor%20Deck%20Worksheet%2012.31.25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Tcb-fsrv22\tcb\Accounting\CFO\Investor%20Decks\Investor%20Deck%20Worksheet%2012.31.25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'Balance Sheet'!$A$5</c:f>
              <c:strCache>
                <c:ptCount val="1"/>
                <c:pt idx="0">
                  <c:v>Assets</c:v>
                </c:pt>
              </c:strCache>
            </c:strRef>
          </c:tx>
          <c:spPr>
            <a:solidFill>
              <a:srgbClr val="D9242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'Balance Sheet'!$J$4:$N$4</c:f>
              <c:strCache>
                <c:ptCount val="5"/>
                <c:pt idx="0">
                  <c:v>4Q '24</c:v>
                </c:pt>
                <c:pt idx="1">
                  <c:v>1Q '25</c:v>
                </c:pt>
                <c:pt idx="2">
                  <c:v>2Q '25</c:v>
                </c:pt>
                <c:pt idx="3">
                  <c:v>3Q '25</c:v>
                </c:pt>
                <c:pt idx="4">
                  <c:v>4Q '25</c:v>
                </c:pt>
              </c:strCache>
            </c:strRef>
          </c:cat>
          <c:val>
            <c:numRef>
              <c:f>'Balance Sheet'!$J$5:$N$5</c:f>
              <c:numCache>
                <c:formatCode>_(* #,##0_);_(* \(#,##0\);_(* "-"??_);_(@_)</c:formatCode>
                <c:ptCount val="5"/>
                <c:pt idx="0">
                  <c:v>1471051</c:v>
                </c:pt>
                <c:pt idx="1">
                  <c:v>1585829</c:v>
                </c:pt>
                <c:pt idx="2">
                  <c:v>1640384</c:v>
                </c:pt>
                <c:pt idx="3">
                  <c:v>1593140</c:v>
                </c:pt>
                <c:pt idx="4">
                  <c:v>1512156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92-4C18-810D-BAB77AD430E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0377679"/>
        <c:axId val="260374319"/>
      </c:barChart>
      <c:catAx>
        <c:axId val="2603776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0374319"/>
        <c:crosses val="autoZero"/>
        <c:auto val="1"/>
        <c:lblAlgn val="ctr"/>
        <c:lblOffset val="100"/>
        <c:noMultiLvlLbl val="0"/>
      </c:catAx>
      <c:valAx>
        <c:axId val="260374319"/>
        <c:scaling>
          <c:orientation val="minMax"/>
        </c:scaling>
        <c:delete val="1"/>
        <c:axPos val="l"/>
        <c:numFmt formatCode="_(* #,##0_);_(* \(#,##0\);_(* &quot;-&quot;??_);_(@_)" sourceLinked="1"/>
        <c:majorTickMark val="none"/>
        <c:minorTickMark val="none"/>
        <c:tickLblPos val="nextTo"/>
        <c:crossAx val="26037767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Leverage Ratio (%)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0555555555555555E-2"/>
          <c:y val="0.18097222222222226"/>
          <c:w val="0.93888888888888888"/>
          <c:h val="0.721258019830854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Capital!$A$30</c:f>
              <c:strCache>
                <c:ptCount val="1"/>
                <c:pt idx="0">
                  <c:v>Leverage Ratio</c:v>
                </c:pt>
              </c:strCache>
            </c:strRef>
          </c:tx>
          <c:spPr>
            <a:solidFill>
              <a:srgbClr val="D9242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Capital!$P$29:$T$29</c:f>
              <c:strCache>
                <c:ptCount val="5"/>
                <c:pt idx="0">
                  <c:v>4Q '24</c:v>
                </c:pt>
                <c:pt idx="1">
                  <c:v>1Q '25</c:v>
                </c:pt>
                <c:pt idx="2">
                  <c:v>2Q '25</c:v>
                </c:pt>
                <c:pt idx="3">
                  <c:v>3Q '25</c:v>
                </c:pt>
                <c:pt idx="4">
                  <c:v>4Q '25</c:v>
                </c:pt>
              </c:strCache>
            </c:strRef>
          </c:cat>
          <c:val>
            <c:numRef>
              <c:f>Capital!$P$30:$T$30</c:f>
              <c:numCache>
                <c:formatCode>0.00%</c:formatCode>
                <c:ptCount val="5"/>
                <c:pt idx="0">
                  <c:v>8.3280713117289282E-2</c:v>
                </c:pt>
                <c:pt idx="1">
                  <c:v>8.1592980140980764E-2</c:v>
                </c:pt>
                <c:pt idx="2">
                  <c:v>8.2472112348663182E-2</c:v>
                </c:pt>
                <c:pt idx="3">
                  <c:v>8.2985515802808482E-2</c:v>
                </c:pt>
                <c:pt idx="4">
                  <c:v>8.4504587955298957E-2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0B-4A1C-8F01-C786FB9B98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87015679"/>
        <c:axId val="587013279"/>
      </c:barChart>
      <c:catAx>
        <c:axId val="5870156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7013279"/>
        <c:crosses val="autoZero"/>
        <c:auto val="1"/>
        <c:lblAlgn val="ctr"/>
        <c:lblOffset val="100"/>
        <c:noMultiLvlLbl val="0"/>
      </c:catAx>
      <c:valAx>
        <c:axId val="587013279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58701567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Tangible Book Value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Capital!$AF$17</c:f>
              <c:strCache>
                <c:ptCount val="1"/>
                <c:pt idx="0">
                  <c:v>TBV / Share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Capital!$AO$16:$AS$16</c:f>
              <c:strCache>
                <c:ptCount val="5"/>
                <c:pt idx="0">
                  <c:v>4Q '24</c:v>
                </c:pt>
                <c:pt idx="1">
                  <c:v>1Q '25</c:v>
                </c:pt>
                <c:pt idx="2">
                  <c:v>2Q '25</c:v>
                </c:pt>
                <c:pt idx="3">
                  <c:v>3Q '25</c:v>
                </c:pt>
                <c:pt idx="4">
                  <c:v>4Q '25</c:v>
                </c:pt>
              </c:strCache>
            </c:strRef>
          </c:cat>
          <c:val>
            <c:numRef>
              <c:f>Capital!$AO$17:$AS$17</c:f>
              <c:numCache>
                <c:formatCode>_(* #,##0.00_);_(* \(#,##0.00\);_(* "-"??_);_(@_)</c:formatCode>
                <c:ptCount val="5"/>
                <c:pt idx="0">
                  <c:v>6.1847831698113609</c:v>
                </c:pt>
                <c:pt idx="1">
                  <c:v>6.6334212100951184</c:v>
                </c:pt>
                <c:pt idx="2">
                  <c:v>6.6709670549810012</c:v>
                </c:pt>
                <c:pt idx="3">
                  <c:v>7.9594916863188043</c:v>
                </c:pt>
                <c:pt idx="4">
                  <c:v>8.6699931885952566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6F-46E8-AA3B-9A15281B6139}"/>
            </c:ext>
          </c:extLst>
        </c:ser>
        <c:ser>
          <c:idx val="1"/>
          <c:order val="1"/>
          <c:tx>
            <c:strRef>
              <c:f>Capital!$AF$18</c:f>
              <c:strCache>
                <c:ptCount val="1"/>
                <c:pt idx="0">
                  <c:v>TBV ex OCI / Share</c:v>
                </c:pt>
              </c:strCache>
            </c:strRef>
          </c:tx>
          <c:spPr>
            <a:solidFill>
              <a:srgbClr val="D9242C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6666666666666666E-2"/>
                  <c:y val="-0.25000000000000006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19.13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A36F-46E8-AA3B-9A15281B6139}"/>
                </c:ext>
              </c:extLst>
            </c:dLbl>
            <c:dLbl>
              <c:idx val="1"/>
              <c:layout>
                <c:manualLayout>
                  <c:x val="1.3888888888888888E-2"/>
                  <c:y val="-0.24537037037037038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19.45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A36F-46E8-AA3B-9A15281B6139}"/>
                </c:ext>
              </c:extLst>
            </c:dLbl>
            <c:dLbl>
              <c:idx val="2"/>
              <c:layout>
                <c:manualLayout>
                  <c:x val="5.5555555555555558E-3"/>
                  <c:y val="-0.23611111111111116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19.71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A36F-46E8-AA3B-9A15281B6139}"/>
                </c:ext>
              </c:extLst>
            </c:dLbl>
            <c:dLbl>
              <c:idx val="3"/>
              <c:layout>
                <c:manualLayout>
                  <c:x val="1.9444444444444344E-2"/>
                  <c:y val="-0.22685185185185189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20.14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A36F-46E8-AA3B-9A15281B6139}"/>
                </c:ext>
              </c:extLst>
            </c:dLbl>
            <c:dLbl>
              <c:idx val="4"/>
              <c:layout>
                <c:manualLayout>
                  <c:x val="5.5555555555554534E-3"/>
                  <c:y val="-0.21296296296296299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20.52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A36F-46E8-AA3B-9A15281B613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Capital!$AO$16:$AS$16</c:f>
              <c:strCache>
                <c:ptCount val="5"/>
                <c:pt idx="0">
                  <c:v>4Q '24</c:v>
                </c:pt>
                <c:pt idx="1">
                  <c:v>1Q '25</c:v>
                </c:pt>
                <c:pt idx="2">
                  <c:v>2Q '25</c:v>
                </c:pt>
                <c:pt idx="3">
                  <c:v>3Q '25</c:v>
                </c:pt>
                <c:pt idx="4">
                  <c:v>4Q '25</c:v>
                </c:pt>
              </c:strCache>
            </c:strRef>
          </c:cat>
          <c:val>
            <c:numRef>
              <c:f>Capital!$AO$18:$AS$18</c:f>
              <c:numCache>
                <c:formatCode>_(* #,##0.00_);_(* \(#,##0.00\);_(* "-"??_);_(@_)</c:formatCode>
                <c:ptCount val="5"/>
                <c:pt idx="0">
                  <c:v>12.945398320153</c:v>
                </c:pt>
                <c:pt idx="1">
                  <c:v>12.814301636970047</c:v>
                </c:pt>
                <c:pt idx="2">
                  <c:v>13.038065157781034</c:v>
                </c:pt>
                <c:pt idx="3">
                  <c:v>12.176159800401608</c:v>
                </c:pt>
                <c:pt idx="4">
                  <c:v>11.846290419832631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36F-46E8-AA3B-9A15281B613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07442399"/>
        <c:axId val="107430399"/>
      </c:barChart>
      <c:catAx>
        <c:axId val="10744239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7430399"/>
        <c:crosses val="autoZero"/>
        <c:auto val="1"/>
        <c:lblAlgn val="ctr"/>
        <c:lblOffset val="100"/>
        <c:noMultiLvlLbl val="0"/>
      </c:catAx>
      <c:valAx>
        <c:axId val="107430399"/>
        <c:scaling>
          <c:orientation val="minMax"/>
        </c:scaling>
        <c:delete val="1"/>
        <c:axPos val="l"/>
        <c:numFmt formatCode="_(* #,##0.00_);_(* \(#,##0.00\);_(* &quot;-&quot;??_);_(@_)" sourceLinked="1"/>
        <c:majorTickMark val="none"/>
        <c:minorTickMark val="none"/>
        <c:tickLblPos val="nextTo"/>
        <c:crossAx val="1074423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'Balance Sheet'!$A$7</c:f>
              <c:strCache>
                <c:ptCount val="1"/>
                <c:pt idx="0">
                  <c:v>Securities</c:v>
                </c:pt>
              </c:strCache>
            </c:strRef>
          </c:tx>
          <c:spPr>
            <a:solidFill>
              <a:srgbClr val="D9242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'Balance Sheet'!$J$6:$N$6</c:f>
              <c:strCache>
                <c:ptCount val="5"/>
                <c:pt idx="0">
                  <c:v> 4Q '24 </c:v>
                </c:pt>
                <c:pt idx="1">
                  <c:v> 1Q '25 </c:v>
                </c:pt>
                <c:pt idx="2">
                  <c:v> 2Q '25 </c:v>
                </c:pt>
                <c:pt idx="3">
                  <c:v> 3Q '25 </c:v>
                </c:pt>
                <c:pt idx="4">
                  <c:v>4Q '25</c:v>
                </c:pt>
              </c:strCache>
            </c:strRef>
          </c:cat>
          <c:val>
            <c:numRef>
              <c:f>'Balance Sheet'!$J$7:$N$7</c:f>
              <c:numCache>
                <c:formatCode>_(* #,##0_);_(* \(#,##0\);_(* "-"??_);_(@_)</c:formatCode>
                <c:ptCount val="5"/>
                <c:pt idx="0">
                  <c:v>557558</c:v>
                </c:pt>
                <c:pt idx="1">
                  <c:v>549020</c:v>
                </c:pt>
                <c:pt idx="2">
                  <c:v>536210</c:v>
                </c:pt>
                <c:pt idx="3">
                  <c:v>531590</c:v>
                </c:pt>
                <c:pt idx="4">
                  <c:v>504744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F-497E-B48E-C38C08759A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87408896"/>
        <c:axId val="887407456"/>
      </c:barChart>
      <c:catAx>
        <c:axId val="887408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7407456"/>
        <c:crosses val="autoZero"/>
        <c:auto val="1"/>
        <c:lblAlgn val="ctr"/>
        <c:lblOffset val="100"/>
        <c:noMultiLvlLbl val="0"/>
      </c:catAx>
      <c:valAx>
        <c:axId val="887407456"/>
        <c:scaling>
          <c:orientation val="minMax"/>
        </c:scaling>
        <c:delete val="1"/>
        <c:axPos val="l"/>
        <c:numFmt formatCode="_(* #,##0_);_(* \(#,##0\);_(* &quot;-&quot;??_);_(@_)" sourceLinked="1"/>
        <c:majorTickMark val="none"/>
        <c:minorTickMark val="none"/>
        <c:tickLblPos val="nextTo"/>
        <c:crossAx val="8874088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'Balance Sheet'!$A$9</c:f>
              <c:strCache>
                <c:ptCount val="1"/>
                <c:pt idx="0">
                  <c:v>Loans</c:v>
                </c:pt>
              </c:strCache>
            </c:strRef>
          </c:tx>
          <c:spPr>
            <a:solidFill>
              <a:srgbClr val="D9242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'Balance Sheet'!$J$8:$N$8</c:f>
              <c:strCache>
                <c:ptCount val="5"/>
                <c:pt idx="0">
                  <c:v>4Q '24</c:v>
                </c:pt>
                <c:pt idx="1">
                  <c:v>1Q '25</c:v>
                </c:pt>
                <c:pt idx="2">
                  <c:v>2Q '25</c:v>
                </c:pt>
                <c:pt idx="3">
                  <c:v>3Q '25</c:v>
                </c:pt>
                <c:pt idx="4">
                  <c:v>4Q '25</c:v>
                </c:pt>
              </c:strCache>
            </c:strRef>
          </c:cat>
          <c:val>
            <c:numRef>
              <c:f>'Balance Sheet'!$J$9:$N$9</c:f>
              <c:numCache>
                <c:formatCode>_(* #,##0_);_(* \(#,##0\);_(* "-"??_);_(@_)</c:formatCode>
                <c:ptCount val="5"/>
                <c:pt idx="0">
                  <c:v>766129</c:v>
                </c:pt>
                <c:pt idx="1">
                  <c:v>803886</c:v>
                </c:pt>
                <c:pt idx="2">
                  <c:v>817992</c:v>
                </c:pt>
                <c:pt idx="3">
                  <c:v>831202</c:v>
                </c:pt>
                <c:pt idx="4">
                  <c:v>842361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23-4EDB-ADE6-5C8992BD1EF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0371439"/>
        <c:axId val="260372879"/>
      </c:barChart>
      <c:catAx>
        <c:axId val="2603714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0372879"/>
        <c:crosses val="autoZero"/>
        <c:auto val="1"/>
        <c:lblAlgn val="ctr"/>
        <c:lblOffset val="100"/>
        <c:noMultiLvlLbl val="0"/>
      </c:catAx>
      <c:valAx>
        <c:axId val="260372879"/>
        <c:scaling>
          <c:orientation val="minMax"/>
        </c:scaling>
        <c:delete val="1"/>
        <c:axPos val="l"/>
        <c:numFmt formatCode="_(* #,##0_);_(* \(#,##0\);_(* &quot;-&quot;??_);_(@_)" sourceLinked="1"/>
        <c:majorTickMark val="none"/>
        <c:minorTickMark val="none"/>
        <c:tickLblPos val="nextTo"/>
        <c:crossAx val="26037143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Deposits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'Balance Sheet'!$A$11</c:f>
              <c:strCache>
                <c:ptCount val="1"/>
                <c:pt idx="0">
                  <c:v>Deposits</c:v>
                </c:pt>
              </c:strCache>
            </c:strRef>
          </c:tx>
          <c:spPr>
            <a:solidFill>
              <a:srgbClr val="D9242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'Balance Sheet'!$J$10:$N$10</c:f>
              <c:strCache>
                <c:ptCount val="5"/>
                <c:pt idx="0">
                  <c:v>4Q '24</c:v>
                </c:pt>
                <c:pt idx="1">
                  <c:v>1Q '25</c:v>
                </c:pt>
                <c:pt idx="2">
                  <c:v>2Q '25</c:v>
                </c:pt>
                <c:pt idx="3">
                  <c:v>3Q '25</c:v>
                </c:pt>
                <c:pt idx="4">
                  <c:v>4Q '25</c:v>
                </c:pt>
              </c:strCache>
            </c:strRef>
          </c:cat>
          <c:val>
            <c:numRef>
              <c:f>'Balance Sheet'!$J$11:$N$11</c:f>
              <c:numCache>
                <c:formatCode>_(* #,##0_);_(* \(#,##0\);_(* "-"??_);_(@_)</c:formatCode>
                <c:ptCount val="5"/>
                <c:pt idx="0">
                  <c:v>1071720</c:v>
                </c:pt>
                <c:pt idx="1">
                  <c:v>1230503</c:v>
                </c:pt>
                <c:pt idx="2">
                  <c:v>1265501</c:v>
                </c:pt>
                <c:pt idx="3">
                  <c:v>1182778</c:v>
                </c:pt>
                <c:pt idx="4">
                  <c:v>1337630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A5-4CEC-93E5-11AD142F946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13896223"/>
        <c:axId val="413893343"/>
      </c:barChart>
      <c:catAx>
        <c:axId val="4138962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93343"/>
        <c:crosses val="autoZero"/>
        <c:auto val="1"/>
        <c:lblAlgn val="ctr"/>
        <c:lblOffset val="100"/>
        <c:noMultiLvlLbl val="0"/>
      </c:catAx>
      <c:valAx>
        <c:axId val="413893343"/>
        <c:scaling>
          <c:orientation val="minMax"/>
        </c:scaling>
        <c:delete val="1"/>
        <c:axPos val="l"/>
        <c:numFmt formatCode="_(* #,##0_);_(* \(#,##0\);_(* &quot;-&quot;??_);_(@_)" sourceLinked="1"/>
        <c:majorTickMark val="none"/>
        <c:minorTickMark val="none"/>
        <c:tickLblPos val="nextTo"/>
        <c:crossAx val="4138962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NIM!$A$5</c:f>
              <c:strCache>
                <c:ptCount val="1"/>
                <c:pt idx="0">
                  <c:v>Cost of Funds</c:v>
                </c:pt>
              </c:strCache>
            </c:strRef>
          </c:tx>
          <c:spPr>
            <a:ln w="19050" cap="flat" cmpd="sng" algn="ctr">
              <a:solidFill>
                <a:schemeClr val="dk1"/>
              </a:solidFill>
              <a:prstDash val="solid"/>
              <a:miter lim="800000"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4952978335335312E-2"/>
                  <c:y val="-3.348332388543762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2B2-4641-B0CA-620AACCB0BE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NIM!$J$4:$N$4</c:f>
              <c:strCache>
                <c:ptCount val="5"/>
                <c:pt idx="0">
                  <c:v>4Q '24</c:v>
                </c:pt>
                <c:pt idx="1">
                  <c:v>1Q '25</c:v>
                </c:pt>
                <c:pt idx="2">
                  <c:v>2Q '25</c:v>
                </c:pt>
                <c:pt idx="3">
                  <c:v>3Q '25</c:v>
                </c:pt>
                <c:pt idx="4">
                  <c:v>4Q '25</c:v>
                </c:pt>
              </c:strCache>
            </c:strRef>
          </c:cat>
          <c:val>
            <c:numRef>
              <c:f>NIM!$J$5:$N$5</c:f>
              <c:numCache>
                <c:formatCode>0.00%</c:formatCode>
                <c:ptCount val="5"/>
                <c:pt idx="0">
                  <c:v>2.146E-2</c:v>
                </c:pt>
                <c:pt idx="1">
                  <c:v>2.0199999999999999E-2</c:v>
                </c:pt>
                <c:pt idx="2">
                  <c:v>1.9099999999999999E-2</c:v>
                </c:pt>
                <c:pt idx="3">
                  <c:v>1.9199999999999998E-2</c:v>
                </c:pt>
                <c:pt idx="4">
                  <c:v>1.8499999999999999E-2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2B2-4641-B0CA-620AACCB0BE6}"/>
            </c:ext>
          </c:extLst>
        </c:ser>
        <c:ser>
          <c:idx val="2"/>
          <c:order val="1"/>
          <c:tx>
            <c:strRef>
              <c:f>NIM!$A$6</c:f>
              <c:strCache>
                <c:ptCount val="1"/>
                <c:pt idx="0">
                  <c:v>Yield on Earning Assets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NIM!$J$4:$N$4</c:f>
              <c:strCache>
                <c:ptCount val="5"/>
                <c:pt idx="0">
                  <c:v>4Q '24</c:v>
                </c:pt>
                <c:pt idx="1">
                  <c:v>1Q '25</c:v>
                </c:pt>
                <c:pt idx="2">
                  <c:v>2Q '25</c:v>
                </c:pt>
                <c:pt idx="3">
                  <c:v>3Q '25</c:v>
                </c:pt>
                <c:pt idx="4">
                  <c:v>4Q '25</c:v>
                </c:pt>
              </c:strCache>
            </c:strRef>
          </c:cat>
          <c:val>
            <c:numRef>
              <c:f>NIM!$J$6:$N$6</c:f>
              <c:numCache>
                <c:formatCode>0.00%</c:formatCode>
                <c:ptCount val="5"/>
                <c:pt idx="0">
                  <c:v>4.9840000000000002E-2</c:v>
                </c:pt>
                <c:pt idx="1">
                  <c:v>5.04E-2</c:v>
                </c:pt>
                <c:pt idx="2">
                  <c:v>5.0659999999999997E-2</c:v>
                </c:pt>
                <c:pt idx="3">
                  <c:v>5.0880000000000002E-2</c:v>
                </c:pt>
                <c:pt idx="4">
                  <c:v>5.1499999999999997E-2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2B2-4641-B0CA-620AACCB0BE6}"/>
            </c:ext>
          </c:extLst>
        </c:ser>
        <c:ser>
          <c:idx val="4"/>
          <c:order val="2"/>
          <c:tx>
            <c:strRef>
              <c:f>NIM!$A$7</c:f>
              <c:strCache>
                <c:ptCount val="1"/>
                <c:pt idx="0">
                  <c:v>Yield on Loans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NIM!$J$4:$N$4</c:f>
              <c:strCache>
                <c:ptCount val="5"/>
                <c:pt idx="0">
                  <c:v>4Q '24</c:v>
                </c:pt>
                <c:pt idx="1">
                  <c:v>1Q '25</c:v>
                </c:pt>
                <c:pt idx="2">
                  <c:v>2Q '25</c:v>
                </c:pt>
                <c:pt idx="3">
                  <c:v>3Q '25</c:v>
                </c:pt>
                <c:pt idx="4">
                  <c:v>4Q '25</c:v>
                </c:pt>
              </c:strCache>
            </c:strRef>
          </c:cat>
          <c:val>
            <c:numRef>
              <c:f>NIM!$J$7:$N$7</c:f>
              <c:numCache>
                <c:formatCode>0.00%</c:formatCode>
                <c:ptCount val="5"/>
                <c:pt idx="0">
                  <c:v>6.9639999999999994E-2</c:v>
                </c:pt>
                <c:pt idx="1">
                  <c:v>6.9919999999999996E-2</c:v>
                </c:pt>
                <c:pt idx="2">
                  <c:v>6.9720000000000004E-2</c:v>
                </c:pt>
                <c:pt idx="3">
                  <c:v>6.9599999999999995E-2</c:v>
                </c:pt>
                <c:pt idx="4">
                  <c:v>7.0000000000000007E-2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92B2-4641-B0CA-620AACCB0BE6}"/>
            </c:ext>
          </c:extLst>
        </c:ser>
        <c:ser>
          <c:idx val="6"/>
          <c:order val="3"/>
          <c:tx>
            <c:strRef>
              <c:f>NIM!$A$8</c:f>
              <c:strCache>
                <c:ptCount val="1"/>
                <c:pt idx="0">
                  <c:v>Net Interest Margin</c:v>
                </c:pt>
              </c:strCache>
            </c:strRef>
          </c:tx>
          <c:spPr>
            <a:ln w="28575" cap="rnd">
              <a:solidFill>
                <a:schemeClr val="bg1">
                  <a:lumMod val="65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NIM!$J$4:$N$4</c:f>
              <c:strCache>
                <c:ptCount val="5"/>
                <c:pt idx="0">
                  <c:v>4Q '24</c:v>
                </c:pt>
                <c:pt idx="1">
                  <c:v>1Q '25</c:v>
                </c:pt>
                <c:pt idx="2">
                  <c:v>2Q '25</c:v>
                </c:pt>
                <c:pt idx="3">
                  <c:v>3Q '25</c:v>
                </c:pt>
                <c:pt idx="4">
                  <c:v>4Q '25</c:v>
                </c:pt>
              </c:strCache>
            </c:strRef>
          </c:cat>
          <c:val>
            <c:numRef>
              <c:f>NIM!$J$8:$N$8</c:f>
              <c:numCache>
                <c:formatCode>0.00%</c:formatCode>
                <c:ptCount val="5"/>
                <c:pt idx="0">
                  <c:v>2.8469999999999999E-2</c:v>
                </c:pt>
                <c:pt idx="1">
                  <c:v>3.0259999999999999E-2</c:v>
                </c:pt>
                <c:pt idx="2">
                  <c:v>3.1669999999999997E-2</c:v>
                </c:pt>
                <c:pt idx="3">
                  <c:v>3.1800000000000002E-2</c:v>
                </c:pt>
                <c:pt idx="4">
                  <c:v>3.32E-2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92B2-4641-B0CA-620AACCB0BE6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245713919"/>
        <c:axId val="245718719"/>
      </c:lineChart>
      <c:catAx>
        <c:axId val="2457139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5718719"/>
        <c:crosses val="autoZero"/>
        <c:auto val="1"/>
        <c:lblAlgn val="ctr"/>
        <c:lblOffset val="100"/>
        <c:noMultiLvlLbl val="0"/>
      </c:catAx>
      <c:valAx>
        <c:axId val="245718719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2457139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ROAA</a:t>
            </a:r>
            <a:r>
              <a:rPr lang="en-US" sz="1400" b="1" i="0" u="none" strike="noStrike" kern="1200" spc="0" baseline="300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*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'Profitability Ratios'!$A$5</c:f>
              <c:strCache>
                <c:ptCount val="1"/>
                <c:pt idx="0">
                  <c:v>ROAA</c:v>
                </c:pt>
              </c:strCache>
            </c:strRef>
          </c:tx>
          <c:spPr>
            <a:ln w="28575" cap="rnd">
              <a:solidFill>
                <a:srgbClr val="D9242C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D9242C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'Profitability Ratios'!$J$4:$N$4</c:f>
              <c:strCache>
                <c:ptCount val="5"/>
                <c:pt idx="0">
                  <c:v>4Q '24</c:v>
                </c:pt>
                <c:pt idx="1">
                  <c:v>1Q '25</c:v>
                </c:pt>
                <c:pt idx="2">
                  <c:v>2Q '25</c:v>
                </c:pt>
                <c:pt idx="3">
                  <c:v>3Q '25</c:v>
                </c:pt>
                <c:pt idx="4">
                  <c:v>4Q '25</c:v>
                </c:pt>
              </c:strCache>
            </c:strRef>
          </c:cat>
          <c:val>
            <c:numRef>
              <c:f>'Profitability Ratios'!$J$5:$N$5</c:f>
              <c:numCache>
                <c:formatCode>0.00%</c:formatCode>
                <c:ptCount val="5"/>
                <c:pt idx="0">
                  <c:v>4.4000000000000003E-3</c:v>
                </c:pt>
                <c:pt idx="1">
                  <c:v>5.6899999999999997E-3</c:v>
                </c:pt>
                <c:pt idx="2">
                  <c:v>5.7000000000000002E-3</c:v>
                </c:pt>
                <c:pt idx="3">
                  <c:v>6.7999999999999996E-3</c:v>
                </c:pt>
                <c:pt idx="4">
                  <c:v>6.1000000000000004E-3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452-49EA-AF4C-7DDE3FC7FF76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41552415"/>
        <c:axId val="741552895"/>
      </c:lineChart>
      <c:catAx>
        <c:axId val="7415524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1552895"/>
        <c:crosses val="autoZero"/>
        <c:auto val="1"/>
        <c:lblAlgn val="ctr"/>
        <c:lblOffset val="100"/>
        <c:noMultiLvlLbl val="0"/>
      </c:catAx>
      <c:valAx>
        <c:axId val="741552895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74155241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ROAE</a:t>
            </a:r>
            <a:r>
              <a:rPr lang="en-US" sz="1400" b="1" i="0" u="none" strike="noStrike" kern="1200" spc="0" baseline="300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*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'Profitability Ratios'!$A$7</c:f>
              <c:strCache>
                <c:ptCount val="1"/>
                <c:pt idx="0">
                  <c:v>ROAE</c:v>
                </c:pt>
              </c:strCache>
            </c:strRef>
          </c:tx>
          <c:spPr>
            <a:ln w="28575" cap="rnd">
              <a:solidFill>
                <a:srgbClr val="D9242C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Pt>
            <c:idx val="0"/>
            <c:marker>
              <c:symbol val="circle"/>
              <c:size val="5"/>
              <c:spPr>
                <a:solidFill>
                  <a:srgbClr val="FF000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E8B7-4C53-9541-1AE267674EFA}"/>
              </c:ext>
            </c:extLst>
          </c:dPt>
          <c:dPt>
            <c:idx val="1"/>
            <c:marker>
              <c:symbol val="circle"/>
              <c:size val="5"/>
              <c:spPr>
                <a:solidFill>
                  <a:srgbClr val="FF000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E8B7-4C53-9541-1AE267674EFA}"/>
              </c:ext>
            </c:extLst>
          </c:dPt>
          <c:dPt>
            <c:idx val="2"/>
            <c:marker>
              <c:symbol val="circle"/>
              <c:size val="5"/>
              <c:spPr>
                <a:solidFill>
                  <a:srgbClr val="FF000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2-E8B7-4C53-9541-1AE267674EFA}"/>
              </c:ext>
            </c:extLst>
          </c:dPt>
          <c:dPt>
            <c:idx val="3"/>
            <c:marker>
              <c:symbol val="circle"/>
              <c:size val="5"/>
              <c:spPr>
                <a:solidFill>
                  <a:srgbClr val="FF000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3-E8B7-4C53-9541-1AE267674EFA}"/>
              </c:ext>
            </c:extLst>
          </c:dPt>
          <c:dPt>
            <c:idx val="4"/>
            <c:marker>
              <c:symbol val="circle"/>
              <c:size val="5"/>
              <c:spPr>
                <a:solidFill>
                  <a:srgbClr val="FF000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4-E8B7-4C53-9541-1AE267674EF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'Profitability Ratios'!$J$6:$N$6</c:f>
              <c:strCache>
                <c:ptCount val="5"/>
                <c:pt idx="0">
                  <c:v>4Q '24</c:v>
                </c:pt>
                <c:pt idx="1">
                  <c:v>1Q '25</c:v>
                </c:pt>
                <c:pt idx="2">
                  <c:v>2Q '25</c:v>
                </c:pt>
                <c:pt idx="3">
                  <c:v>3Q '25</c:v>
                </c:pt>
                <c:pt idx="4">
                  <c:v>4Q '25</c:v>
                </c:pt>
              </c:strCache>
            </c:strRef>
          </c:cat>
          <c:val>
            <c:numRef>
              <c:f>'Profitability Ratios'!$J$7:$N$7</c:f>
              <c:numCache>
                <c:formatCode>0.00%</c:formatCode>
                <c:ptCount val="5"/>
                <c:pt idx="0">
                  <c:v>0.10026</c:v>
                </c:pt>
                <c:pt idx="1">
                  <c:v>0.13372000000000001</c:v>
                </c:pt>
                <c:pt idx="2">
                  <c:v>0.13408</c:v>
                </c:pt>
                <c:pt idx="3">
                  <c:v>0.1535</c:v>
                </c:pt>
                <c:pt idx="4">
                  <c:v>0.125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E8B7-4C53-9541-1AE267674EFA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625962207"/>
        <c:axId val="625969407"/>
      </c:lineChart>
      <c:catAx>
        <c:axId val="6259622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5969407"/>
        <c:crosses val="autoZero"/>
        <c:auto val="1"/>
        <c:lblAlgn val="ctr"/>
        <c:lblOffset val="100"/>
        <c:noMultiLvlLbl val="0"/>
      </c:catAx>
      <c:valAx>
        <c:axId val="625969407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6259622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Efficiency Ratio</a:t>
            </a:r>
            <a:r>
              <a:rPr lang="en-US" sz="1400" b="1" i="0" u="none" strike="noStrike" kern="1200" spc="0" baseline="300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*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'Profitability Ratios'!$A$9</c:f>
              <c:strCache>
                <c:ptCount val="1"/>
                <c:pt idx="0">
                  <c:v>Efficiency Ratio</c:v>
                </c:pt>
              </c:strCache>
            </c:strRef>
          </c:tx>
          <c:spPr>
            <a:ln w="28575" cap="rnd">
              <a:solidFill>
                <a:srgbClr val="D9242C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'Profitability Ratios'!$J$8:$N$8</c:f>
              <c:strCache>
                <c:ptCount val="5"/>
                <c:pt idx="0">
                  <c:v>4Q '24</c:v>
                </c:pt>
                <c:pt idx="1">
                  <c:v>1Q '25</c:v>
                </c:pt>
                <c:pt idx="2">
                  <c:v>2Q '25</c:v>
                </c:pt>
                <c:pt idx="3">
                  <c:v>3Q '25</c:v>
                </c:pt>
                <c:pt idx="4">
                  <c:v>4Q '25</c:v>
                </c:pt>
              </c:strCache>
            </c:strRef>
          </c:cat>
          <c:val>
            <c:numRef>
              <c:f>'Profitability Ratios'!$J$9:$N$9</c:f>
              <c:numCache>
                <c:formatCode>0.0%</c:formatCode>
                <c:ptCount val="5"/>
                <c:pt idx="0">
                  <c:v>0.80252999999999997</c:v>
                </c:pt>
                <c:pt idx="1">
                  <c:v>0.75771999999999995</c:v>
                </c:pt>
                <c:pt idx="2">
                  <c:v>0.76585999999999999</c:v>
                </c:pt>
                <c:pt idx="3">
                  <c:v>0.75017</c:v>
                </c:pt>
                <c:pt idx="4">
                  <c:v>0.77400000000000002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998-47F1-AB3A-142A48EAA2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39512159"/>
        <c:axId val="839514559"/>
      </c:lineChart>
      <c:catAx>
        <c:axId val="8395121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9514559"/>
        <c:crosses val="autoZero"/>
        <c:auto val="1"/>
        <c:lblAlgn val="ctr"/>
        <c:lblOffset val="100"/>
        <c:noMultiLvlLbl val="0"/>
      </c:catAx>
      <c:valAx>
        <c:axId val="839514559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83951215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Total RB Capital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Capital!$A$32</c:f>
              <c:strCache>
                <c:ptCount val="1"/>
                <c:pt idx="0">
                  <c:v>Total RB Capital</c:v>
                </c:pt>
              </c:strCache>
            </c:strRef>
          </c:tx>
          <c:spPr>
            <a:solidFill>
              <a:srgbClr val="D9242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Capital!$P$31:$T$31</c:f>
              <c:strCache>
                <c:ptCount val="5"/>
                <c:pt idx="0">
                  <c:v>4Q '24</c:v>
                </c:pt>
                <c:pt idx="1">
                  <c:v>1Q '25</c:v>
                </c:pt>
                <c:pt idx="2">
                  <c:v>2Q '25</c:v>
                </c:pt>
                <c:pt idx="3">
                  <c:v>3Q '25</c:v>
                </c:pt>
                <c:pt idx="4">
                  <c:v>4Q '25</c:v>
                </c:pt>
              </c:strCache>
            </c:strRef>
          </c:cat>
          <c:val>
            <c:numRef>
              <c:f>Capital!$P$32:$T$32</c:f>
              <c:numCache>
                <c:formatCode>0.00%</c:formatCode>
                <c:ptCount val="5"/>
                <c:pt idx="0">
                  <c:v>0.13002544503941146</c:v>
                </c:pt>
                <c:pt idx="1">
                  <c:v>0.1280719965623959</c:v>
                </c:pt>
                <c:pt idx="2">
                  <c:v>0.12856734081006305</c:v>
                </c:pt>
                <c:pt idx="3">
                  <c:v>0.12968345900956821</c:v>
                </c:pt>
                <c:pt idx="4">
                  <c:v>0.13063670764096175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F9-4EDC-82AB-DB90CE17A27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6988415"/>
        <c:axId val="36989375"/>
      </c:barChart>
      <c:catAx>
        <c:axId val="369884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989375"/>
        <c:crosses val="autoZero"/>
        <c:auto val="1"/>
        <c:lblAlgn val="ctr"/>
        <c:lblOffset val="100"/>
        <c:noMultiLvlLbl val="0"/>
      </c:catAx>
      <c:valAx>
        <c:axId val="36989375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3698841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1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F1BC39-0C90-4B05-B759-4934BF517987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1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2F9141-EC13-44EA-BE2E-C350927AE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4328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2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80A56CF-E525-4969-8B8A-741A1A0F7C22}" type="datetimeFigureOut">
              <a:rPr lang="en-US" smtClean="0"/>
              <a:t>1/31/2026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2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9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9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74EE9FB-56A9-4BE3-BCC7-0E90AF467D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169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4" t="11803" r="382" b="3093"/>
          <a:stretch/>
        </p:blipFill>
        <p:spPr bwMode="auto">
          <a:xfrm>
            <a:off x="0" y="3228975"/>
            <a:ext cx="9144000" cy="362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SEPTEMBER 2015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4" t="11803" r="382" b="3093"/>
          <a:stretch/>
        </p:blipFill>
        <p:spPr bwMode="auto">
          <a:xfrm>
            <a:off x="0" y="0"/>
            <a:ext cx="9144000" cy="362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 rot="10800000" flipV="1">
            <a:off x="-442459" y="1143000"/>
            <a:ext cx="10180907" cy="3836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103" y="2900918"/>
            <a:ext cx="3307812" cy="13476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698" name="Picture 2" descr="Image result for charter bank biloxi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8047" y="3377887"/>
            <a:ext cx="2559593" cy="624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286539C3-AB70-659E-95BF-8A46B504BE31}"/>
              </a:ext>
            </a:extLst>
          </p:cNvPr>
          <p:cNvSpPr txBox="1">
            <a:spLocks/>
          </p:cNvSpPr>
          <p:nvPr userDrawn="1"/>
        </p:nvSpPr>
        <p:spPr>
          <a:xfrm>
            <a:off x="1298303" y="4091197"/>
            <a:ext cx="3048000" cy="46215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3000" b="1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ptos" panose="020B0004020202020204" pitchFamily="34" charset="0"/>
              </a:rPr>
              <a:t>OTCQX: CIZN.  |.  March 2024</a:t>
            </a:r>
          </a:p>
        </p:txBody>
      </p:sp>
    </p:spTree>
    <p:extLst>
      <p:ext uri="{BB962C8B-B14F-4D97-AF65-F5344CB8AC3E}">
        <p14:creationId xmlns:p14="http://schemas.microsoft.com/office/powerpoint/2010/main" val="1138963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28600"/>
            <a:ext cx="7239000" cy="944632"/>
          </a:xfrm>
          <a:prstGeom prst="rect">
            <a:avLst/>
          </a:prstGeom>
        </p:spPr>
        <p:txBody>
          <a:bodyPr anchor="ctr"/>
          <a:lstStyle>
            <a:lvl1pPr algn="r">
              <a:defRPr sz="2600" b="1" cap="all" baseline="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7463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D23E-D8CA-4F29-95AF-6924A04AAC67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4"/>
          <p:cNvSpPr>
            <a:spLocks noGrp="1"/>
          </p:cNvSpPr>
          <p:nvPr>
            <p:ph type="title"/>
          </p:nvPr>
        </p:nvSpPr>
        <p:spPr>
          <a:xfrm>
            <a:off x="457200" y="228600"/>
            <a:ext cx="7239000" cy="944632"/>
          </a:xfrm>
          <a:prstGeom prst="rect">
            <a:avLst/>
          </a:prstGeom>
        </p:spPr>
        <p:txBody>
          <a:bodyPr anchor="ctr"/>
          <a:lstStyle>
            <a:lvl1pPr algn="r">
              <a:defRPr sz="2600" b="1" cap="all" baseline="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765252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14"/>
          <p:cNvSpPr>
            <a:spLocks noGrp="1"/>
          </p:cNvSpPr>
          <p:nvPr>
            <p:ph sz="quarter" idx="15"/>
          </p:nvPr>
        </p:nvSpPr>
        <p:spPr>
          <a:xfrm>
            <a:off x="4724400" y="1705767"/>
            <a:ext cx="4114800" cy="274320"/>
          </a:xfrm>
          <a:solidFill>
            <a:schemeClr val="accent1"/>
          </a:solidFill>
        </p:spPr>
        <p:txBody>
          <a:bodyPr>
            <a:normAutofit/>
          </a:bodyPr>
          <a:lstStyle>
            <a:lvl1pPr marL="0" indent="0" algn="ctr">
              <a:buNone/>
              <a:defRPr sz="12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2174875"/>
            <a:ext cx="4114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174875"/>
            <a:ext cx="4114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D23E-D8CA-4F29-95AF-6924A04AAC67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304800" y="1676400"/>
            <a:ext cx="4114800" cy="274320"/>
          </a:xfrm>
          <a:solidFill>
            <a:schemeClr val="accent1"/>
          </a:solidFill>
        </p:spPr>
        <p:txBody>
          <a:bodyPr>
            <a:normAutofit/>
          </a:bodyPr>
          <a:lstStyle>
            <a:lvl1pPr marL="0" indent="0" algn="ctr">
              <a:buNone/>
              <a:defRPr sz="12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17" name="Title 4"/>
          <p:cNvSpPr>
            <a:spLocks noGrp="1"/>
          </p:cNvSpPr>
          <p:nvPr>
            <p:ph type="title"/>
          </p:nvPr>
        </p:nvSpPr>
        <p:spPr>
          <a:xfrm>
            <a:off x="457200" y="228600"/>
            <a:ext cx="7239000" cy="944632"/>
          </a:xfrm>
          <a:prstGeom prst="rect">
            <a:avLst/>
          </a:prstGeom>
        </p:spPr>
        <p:txBody>
          <a:bodyPr anchor="ctr"/>
          <a:lstStyle>
            <a:lvl1pPr algn="r">
              <a:defRPr sz="2600" b="1" cap="all" baseline="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9995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D23E-D8CA-4F29-95AF-6924A04AAC67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457200" y="228600"/>
            <a:ext cx="7239000" cy="944632"/>
          </a:xfrm>
          <a:prstGeom prst="rect">
            <a:avLst/>
          </a:prstGeom>
        </p:spPr>
        <p:txBody>
          <a:bodyPr anchor="ctr"/>
          <a:lstStyle>
            <a:lvl1pPr algn="r">
              <a:defRPr sz="2600" b="1" cap="all" baseline="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14"/>
          <p:cNvSpPr>
            <a:spLocks noGrp="1"/>
          </p:cNvSpPr>
          <p:nvPr>
            <p:ph sz="quarter" idx="15"/>
          </p:nvPr>
        </p:nvSpPr>
        <p:spPr>
          <a:xfrm>
            <a:off x="4724400" y="1705767"/>
            <a:ext cx="4114800" cy="274320"/>
          </a:xfrm>
          <a:solidFill>
            <a:schemeClr val="accent1"/>
          </a:solidFill>
        </p:spPr>
        <p:txBody>
          <a:bodyPr>
            <a:normAutofit/>
          </a:bodyPr>
          <a:lstStyle>
            <a:lvl1pPr marL="0" indent="0" algn="ctr">
              <a:buNone/>
              <a:defRPr sz="12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9" name="Content Placeholder 14"/>
          <p:cNvSpPr>
            <a:spLocks noGrp="1"/>
          </p:cNvSpPr>
          <p:nvPr>
            <p:ph sz="quarter" idx="14"/>
          </p:nvPr>
        </p:nvSpPr>
        <p:spPr>
          <a:xfrm>
            <a:off x="304800" y="1676400"/>
            <a:ext cx="4114800" cy="274320"/>
          </a:xfrm>
          <a:solidFill>
            <a:schemeClr val="accent1"/>
          </a:solidFill>
        </p:spPr>
        <p:txBody>
          <a:bodyPr>
            <a:normAutofit/>
          </a:bodyPr>
          <a:lstStyle>
            <a:lvl1pPr marL="0" indent="0" algn="ctr">
              <a:buNone/>
              <a:defRPr sz="12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10" name="Content Placeholder 14"/>
          <p:cNvSpPr>
            <a:spLocks noGrp="1"/>
          </p:cNvSpPr>
          <p:nvPr>
            <p:ph sz="quarter" idx="16"/>
          </p:nvPr>
        </p:nvSpPr>
        <p:spPr>
          <a:xfrm>
            <a:off x="4724400" y="3916680"/>
            <a:ext cx="4114800" cy="274320"/>
          </a:xfrm>
          <a:solidFill>
            <a:schemeClr val="accent1"/>
          </a:solidFill>
        </p:spPr>
        <p:txBody>
          <a:bodyPr>
            <a:normAutofit/>
          </a:bodyPr>
          <a:lstStyle>
            <a:lvl1pPr marL="0" indent="0" algn="ctr">
              <a:buNone/>
              <a:defRPr sz="12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13" name="Content Placeholder 14"/>
          <p:cNvSpPr>
            <a:spLocks noGrp="1"/>
          </p:cNvSpPr>
          <p:nvPr>
            <p:ph sz="quarter" idx="17"/>
          </p:nvPr>
        </p:nvSpPr>
        <p:spPr>
          <a:xfrm>
            <a:off x="304800" y="3887313"/>
            <a:ext cx="4114800" cy="274320"/>
          </a:xfrm>
          <a:solidFill>
            <a:schemeClr val="accent1"/>
          </a:solidFill>
        </p:spPr>
        <p:txBody>
          <a:bodyPr>
            <a:normAutofit/>
          </a:bodyPr>
          <a:lstStyle>
            <a:lvl1pPr marL="0" indent="0" algn="ctr">
              <a:buNone/>
              <a:defRPr sz="12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</p:spTree>
    <p:extLst>
      <p:ext uri="{BB962C8B-B14F-4D97-AF65-F5344CB8AC3E}">
        <p14:creationId xmlns:p14="http://schemas.microsoft.com/office/powerpoint/2010/main" val="26438958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D23E-D8CA-4F29-95AF-6924A04AAC67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 userDrawn="1"/>
        </p:nvSpPr>
        <p:spPr>
          <a:xfrm>
            <a:off x="76200" y="274638"/>
            <a:ext cx="762000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3000" b="1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solidFill>
                <a:srgbClr val="D9242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457200" y="228600"/>
            <a:ext cx="7239000" cy="944632"/>
          </a:xfrm>
          <a:prstGeom prst="rect">
            <a:avLst/>
          </a:prstGeom>
        </p:spPr>
        <p:txBody>
          <a:bodyPr anchor="ctr"/>
          <a:lstStyle>
            <a:lvl1pPr algn="r">
              <a:defRPr sz="2600" b="1" cap="all" baseline="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250511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D23E-D8CA-4F29-95AF-6924A04AAC67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Title 4"/>
          <p:cNvSpPr>
            <a:spLocks noGrp="1"/>
          </p:cNvSpPr>
          <p:nvPr>
            <p:ph type="title"/>
          </p:nvPr>
        </p:nvSpPr>
        <p:spPr>
          <a:xfrm>
            <a:off x="457200" y="228600"/>
            <a:ext cx="7239000" cy="944632"/>
          </a:xfrm>
          <a:prstGeom prst="rect">
            <a:avLst/>
          </a:prstGeom>
        </p:spPr>
        <p:txBody>
          <a:bodyPr anchor="ctr"/>
          <a:lstStyle>
            <a:lvl1pPr algn="r">
              <a:defRPr sz="2600" b="1" cap="all" baseline="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33717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Interior Slide 2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6350000"/>
            <a:ext cx="9153144" cy="523875"/>
          </a:xfrm>
          <a:prstGeom prst="rect">
            <a:avLst/>
          </a:prstGeom>
          <a:solidFill>
            <a:srgbClr val="0534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514350" y="1494075"/>
            <a:ext cx="8229600" cy="3824288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chemeClr val="accent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28650" y="827926"/>
            <a:ext cx="8115300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514350" y="20721"/>
            <a:ext cx="8229600" cy="770467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500" baseline="0">
                <a:solidFill>
                  <a:srgbClr val="002D72"/>
                </a:solidFill>
              </a:defRPr>
            </a:lvl1pPr>
          </a:lstStyle>
          <a:p>
            <a:r>
              <a:rPr lang="en-US" dirty="0"/>
              <a:t>Interior Slide Headline Text</a:t>
            </a:r>
          </a:p>
        </p:txBody>
      </p:sp>
      <p:pic>
        <p:nvPicPr>
          <p:cNvPr id="14" name="Picture 13" descr="SSCorporation_Horizontal_RGB_r.gi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0" y="5841289"/>
            <a:ext cx="2095035" cy="1618891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212745" y="6442660"/>
            <a:ext cx="18573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fld id="{BDEEC09A-263D-8548-998B-4EBBED2D114E}" type="slidenum">
              <a:rPr lang="en-US" sz="1600">
                <a:solidFill>
                  <a:prstClr val="white"/>
                </a:solidFill>
                <a:cs typeface="Arial" charset="0"/>
              </a:rPr>
              <a:pPr defTabSz="457200"/>
              <a:t>‹#›</a:t>
            </a:fld>
            <a:endParaRPr lang="en-US" dirty="0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-12700" y="6458996"/>
            <a:ext cx="609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FBF3F"/>
              </a:buClr>
              <a:buFont typeface="Wingdings" panose="05000000000000000000" pitchFamily="2" charset="2"/>
              <a:buChar char="v"/>
            </a:pPr>
            <a:r>
              <a:rPr lang="en-US" dirty="0"/>
              <a:t> </a:t>
            </a:r>
          </a:p>
        </p:txBody>
      </p:sp>
      <p:pic>
        <p:nvPicPr>
          <p:cNvPr id="21506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3049" y="6531271"/>
            <a:ext cx="1185151" cy="3171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57349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www.streetinsider.com/images/secattach/20150730/10764302_c1logohorzcmykhighresa02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0" y="6430159"/>
            <a:ext cx="2105624" cy="400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3400" y="6416675"/>
            <a:ext cx="533400" cy="365125"/>
          </a:xfrm>
        </p:spPr>
        <p:txBody>
          <a:bodyPr anchor="b"/>
          <a:lstStyle/>
          <a:p>
            <a:fld id="{19B7404F-4552-4D48-8C72-4075C720605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4819650" y="6469840"/>
            <a:ext cx="19050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FIRST</a:t>
            </a:r>
            <a:r>
              <a:rPr lang="en-US" sz="1800" b="1" baseline="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 BANCORP</a:t>
            </a:r>
            <a:endParaRPr lang="en-US" sz="1800" b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6172200"/>
            <a:ext cx="3830638" cy="658813"/>
          </a:xfrm>
        </p:spPr>
        <p:txBody>
          <a:bodyPr>
            <a:normAutofit/>
          </a:bodyPr>
          <a:lstStyle>
            <a:lvl1pPr marL="0" indent="0">
              <a:buNone/>
              <a:defRPr sz="600" baseline="0"/>
            </a:lvl1pPr>
          </a:lstStyle>
          <a:p>
            <a:pPr lvl="0"/>
            <a:r>
              <a:rPr lang="en-US" sz="600" dirty="0" err="1"/>
              <a:t>Footnore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28016" y="685800"/>
            <a:ext cx="8887968" cy="0"/>
          </a:xfrm>
          <a:prstGeom prst="line">
            <a:avLst/>
          </a:prstGeom>
          <a:ln w="28575">
            <a:solidFill>
              <a:srgbClr val="9536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28016" y="6172200"/>
            <a:ext cx="8887968" cy="0"/>
          </a:xfrm>
          <a:prstGeom prst="line">
            <a:avLst/>
          </a:prstGeom>
          <a:ln w="28575">
            <a:solidFill>
              <a:srgbClr val="9536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304800" y="150612"/>
            <a:ext cx="8710613" cy="685800"/>
          </a:xfrm>
        </p:spPr>
        <p:txBody>
          <a:bodyPr>
            <a:normAutofit/>
          </a:bodyPr>
          <a:lstStyle>
            <a:lvl1pPr marL="0" indent="0">
              <a:buNone/>
              <a:defRPr sz="2800" b="1">
                <a:solidFill>
                  <a:srgbClr val="953637"/>
                </a:solidFill>
              </a:defRPr>
            </a:lvl1pPr>
          </a:lstStyle>
          <a:p>
            <a:pPr lvl="0"/>
            <a:r>
              <a:rPr lang="en-US" b="1" dirty="0"/>
              <a:t>Title</a:t>
            </a:r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6486866" y="6580483"/>
            <a:ext cx="0" cy="110931"/>
          </a:xfrm>
          <a:prstGeom prst="line">
            <a:avLst/>
          </a:prstGeom>
          <a:ln w="38100">
            <a:solidFill>
              <a:srgbClr val="60BC5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 flipH="1">
            <a:off x="6433342" y="6636673"/>
            <a:ext cx="111811" cy="0"/>
          </a:xfrm>
          <a:prstGeom prst="line">
            <a:avLst/>
          </a:prstGeom>
          <a:ln w="38100">
            <a:solidFill>
              <a:srgbClr val="60BC5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79899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www.streetinsider.com/images/secattach/20150730/10764302_c1logohorzcmykhighresa02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0" y="6430159"/>
            <a:ext cx="2105624" cy="400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3400" y="6416675"/>
            <a:ext cx="533400" cy="365125"/>
          </a:xfrm>
        </p:spPr>
        <p:txBody>
          <a:bodyPr anchor="b"/>
          <a:lstStyle/>
          <a:p>
            <a:fld id="{19B7404F-4552-4D48-8C72-4075C720605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4819650" y="6469840"/>
            <a:ext cx="19050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FIRST</a:t>
            </a:r>
            <a:r>
              <a:rPr lang="en-US" sz="1800" b="1" baseline="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 BANCORP</a:t>
            </a:r>
            <a:endParaRPr lang="en-US" sz="1800" b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6172200"/>
            <a:ext cx="3830638" cy="658813"/>
          </a:xfrm>
        </p:spPr>
        <p:txBody>
          <a:bodyPr>
            <a:normAutofit/>
          </a:bodyPr>
          <a:lstStyle>
            <a:lvl1pPr marL="0" indent="0">
              <a:buNone/>
              <a:defRPr sz="600" baseline="0"/>
            </a:lvl1pPr>
          </a:lstStyle>
          <a:p>
            <a:pPr lvl="0"/>
            <a:r>
              <a:rPr lang="en-US" sz="600" dirty="0" err="1"/>
              <a:t>Footnore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28016" y="685800"/>
            <a:ext cx="8887968" cy="0"/>
          </a:xfrm>
          <a:prstGeom prst="line">
            <a:avLst/>
          </a:prstGeom>
          <a:ln w="28575">
            <a:solidFill>
              <a:srgbClr val="9536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28016" y="6172200"/>
            <a:ext cx="8887968" cy="0"/>
          </a:xfrm>
          <a:prstGeom prst="line">
            <a:avLst/>
          </a:prstGeom>
          <a:ln w="28575">
            <a:solidFill>
              <a:srgbClr val="9536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304800" y="150612"/>
            <a:ext cx="8710613" cy="685800"/>
          </a:xfrm>
        </p:spPr>
        <p:txBody>
          <a:bodyPr>
            <a:normAutofit/>
          </a:bodyPr>
          <a:lstStyle>
            <a:lvl1pPr marL="0" indent="0">
              <a:buNone/>
              <a:defRPr sz="2800" b="1">
                <a:solidFill>
                  <a:srgbClr val="953637"/>
                </a:solidFill>
              </a:defRPr>
            </a:lvl1pPr>
          </a:lstStyle>
          <a:p>
            <a:pPr lvl="0"/>
            <a:r>
              <a:rPr lang="en-US" b="1" dirty="0"/>
              <a:t>Title</a:t>
            </a:r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6486866" y="6580483"/>
            <a:ext cx="0" cy="110931"/>
          </a:xfrm>
          <a:prstGeom prst="line">
            <a:avLst/>
          </a:prstGeom>
          <a:ln w="38100">
            <a:solidFill>
              <a:srgbClr val="60BC5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 flipH="1">
            <a:off x="6433342" y="6636673"/>
            <a:ext cx="111811" cy="0"/>
          </a:xfrm>
          <a:prstGeom prst="line">
            <a:avLst/>
          </a:prstGeom>
          <a:ln w="38100">
            <a:solidFill>
              <a:srgbClr val="60BC5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53613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www.streetinsider.com/images/secattach/20150730/10764302_c1logohorzcmykhighresa02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0" y="6430159"/>
            <a:ext cx="2105624" cy="400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3400" y="6416675"/>
            <a:ext cx="533400" cy="365125"/>
          </a:xfrm>
        </p:spPr>
        <p:txBody>
          <a:bodyPr anchor="b"/>
          <a:lstStyle/>
          <a:p>
            <a:fld id="{19B7404F-4552-4D48-8C72-4075C720605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4819650" y="6469840"/>
            <a:ext cx="19050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FIRST</a:t>
            </a:r>
            <a:r>
              <a:rPr lang="en-US" sz="1800" b="1" baseline="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 BANCORP</a:t>
            </a:r>
            <a:endParaRPr lang="en-US" sz="1800" b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6172200"/>
            <a:ext cx="3830638" cy="658813"/>
          </a:xfrm>
        </p:spPr>
        <p:txBody>
          <a:bodyPr>
            <a:normAutofit/>
          </a:bodyPr>
          <a:lstStyle>
            <a:lvl1pPr marL="0" indent="0">
              <a:buNone/>
              <a:defRPr sz="600" baseline="0"/>
            </a:lvl1pPr>
          </a:lstStyle>
          <a:p>
            <a:pPr lvl="0"/>
            <a:r>
              <a:rPr lang="en-US" sz="600" dirty="0" err="1"/>
              <a:t>Footnore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28016" y="685800"/>
            <a:ext cx="8887968" cy="0"/>
          </a:xfrm>
          <a:prstGeom prst="line">
            <a:avLst/>
          </a:prstGeom>
          <a:ln w="28575">
            <a:solidFill>
              <a:srgbClr val="9536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28016" y="6172200"/>
            <a:ext cx="8887968" cy="0"/>
          </a:xfrm>
          <a:prstGeom prst="line">
            <a:avLst/>
          </a:prstGeom>
          <a:ln w="28575">
            <a:solidFill>
              <a:srgbClr val="9536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304800" y="150612"/>
            <a:ext cx="8710613" cy="685800"/>
          </a:xfrm>
        </p:spPr>
        <p:txBody>
          <a:bodyPr>
            <a:normAutofit/>
          </a:bodyPr>
          <a:lstStyle>
            <a:lvl1pPr marL="0" indent="0">
              <a:buNone/>
              <a:defRPr sz="2800" b="1">
                <a:solidFill>
                  <a:srgbClr val="953637"/>
                </a:solidFill>
              </a:defRPr>
            </a:lvl1pPr>
          </a:lstStyle>
          <a:p>
            <a:pPr lvl="0"/>
            <a:r>
              <a:rPr lang="en-US" b="1" dirty="0"/>
              <a:t>Title</a:t>
            </a:r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6486866" y="6580483"/>
            <a:ext cx="0" cy="110931"/>
          </a:xfrm>
          <a:prstGeom prst="line">
            <a:avLst/>
          </a:prstGeom>
          <a:ln w="38100">
            <a:solidFill>
              <a:srgbClr val="60BC5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 flipH="1">
            <a:off x="6433342" y="6636673"/>
            <a:ext cx="111811" cy="0"/>
          </a:xfrm>
          <a:prstGeom prst="line">
            <a:avLst/>
          </a:prstGeom>
          <a:ln w="38100">
            <a:solidFill>
              <a:srgbClr val="60BC5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5010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4" t="11803" r="382" b="3093"/>
          <a:stretch/>
        </p:blipFill>
        <p:spPr bwMode="auto">
          <a:xfrm>
            <a:off x="0" y="3228975"/>
            <a:ext cx="9144000" cy="362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SEPTEMBER 2015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4" t="11803" r="382" b="3093"/>
          <a:stretch/>
        </p:blipFill>
        <p:spPr bwMode="auto">
          <a:xfrm>
            <a:off x="0" y="0"/>
            <a:ext cx="9144000" cy="362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 rot="10800000" flipV="1">
            <a:off x="-442459" y="1143000"/>
            <a:ext cx="10180907" cy="3836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957401"/>
            <a:ext cx="3307812" cy="13476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8414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 l="-32000" r="-3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152400" y="2819400"/>
            <a:ext cx="9067800" cy="1219200"/>
          </a:xfrm>
          <a:custGeom>
            <a:avLst/>
            <a:gdLst>
              <a:gd name="connsiteX0" fmla="*/ 0 w 5638800"/>
              <a:gd name="connsiteY0" fmla="*/ 0 h 1219200"/>
              <a:gd name="connsiteX1" fmla="*/ 5638800 w 5638800"/>
              <a:gd name="connsiteY1" fmla="*/ 0 h 1219200"/>
              <a:gd name="connsiteX2" fmla="*/ 5638800 w 5638800"/>
              <a:gd name="connsiteY2" fmla="*/ 1219200 h 1219200"/>
              <a:gd name="connsiteX3" fmla="*/ 0 w 5638800"/>
              <a:gd name="connsiteY3" fmla="*/ 1219200 h 1219200"/>
              <a:gd name="connsiteX4" fmla="*/ 0 w 5638800"/>
              <a:gd name="connsiteY4" fmla="*/ 0 h 1219200"/>
              <a:gd name="connsiteX0" fmla="*/ 0 w 5638800"/>
              <a:gd name="connsiteY0" fmla="*/ 0 h 1219200"/>
              <a:gd name="connsiteX1" fmla="*/ 5638800 w 5638800"/>
              <a:gd name="connsiteY1" fmla="*/ 0 h 1219200"/>
              <a:gd name="connsiteX2" fmla="*/ 3886200 w 5638800"/>
              <a:gd name="connsiteY2" fmla="*/ 1219200 h 1219200"/>
              <a:gd name="connsiteX3" fmla="*/ 0 w 5638800"/>
              <a:gd name="connsiteY3" fmla="*/ 1219200 h 1219200"/>
              <a:gd name="connsiteX4" fmla="*/ 0 w 5638800"/>
              <a:gd name="connsiteY4" fmla="*/ 0 h 1219200"/>
              <a:gd name="connsiteX0" fmla="*/ 0 w 5638800"/>
              <a:gd name="connsiteY0" fmla="*/ 0 h 1219200"/>
              <a:gd name="connsiteX1" fmla="*/ 5638800 w 5638800"/>
              <a:gd name="connsiteY1" fmla="*/ 0 h 1219200"/>
              <a:gd name="connsiteX2" fmla="*/ 4845744 w 5638800"/>
              <a:gd name="connsiteY2" fmla="*/ 1181100 h 1219200"/>
              <a:gd name="connsiteX3" fmla="*/ 0 w 5638800"/>
              <a:gd name="connsiteY3" fmla="*/ 1219200 h 1219200"/>
              <a:gd name="connsiteX4" fmla="*/ 0 w 5638800"/>
              <a:gd name="connsiteY4" fmla="*/ 0 h 121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38800" h="1219200">
                <a:moveTo>
                  <a:pt x="0" y="0"/>
                </a:moveTo>
                <a:lnTo>
                  <a:pt x="5638800" y="0"/>
                </a:lnTo>
                <a:lnTo>
                  <a:pt x="4845744" y="1181100"/>
                </a:lnTo>
                <a:lnTo>
                  <a:pt x="0" y="12192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-152400" y="2857500"/>
            <a:ext cx="762000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3000" b="1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200" dirty="0">
                <a:solidFill>
                  <a:srgbClr val="D9242C"/>
                </a:solidFill>
                <a:latin typeface="Arial" pitchFamily="34" charset="0"/>
                <a:cs typeface="Arial" pitchFamily="34" charset="0"/>
              </a:rPr>
              <a:t>OverVIEW OF A CIZN – State Capital</a:t>
            </a:r>
            <a:r>
              <a:rPr lang="en-US" sz="2200" baseline="0" dirty="0">
                <a:solidFill>
                  <a:srgbClr val="D9242C"/>
                </a:solidFill>
                <a:latin typeface="Arial" pitchFamily="34" charset="0"/>
                <a:cs typeface="Arial" pitchFamily="34" charset="0"/>
              </a:rPr>
              <a:t> PARTNERSHIP</a:t>
            </a:r>
            <a:endParaRPr lang="en-US" sz="2200" dirty="0">
              <a:solidFill>
                <a:srgbClr val="D9242C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7896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D23E-D8CA-4F29-95AF-6924A04AAC67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 userDrawn="1"/>
        </p:nvSpPr>
        <p:spPr>
          <a:xfrm>
            <a:off x="76200" y="274638"/>
            <a:ext cx="762000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3000" b="1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D9242C"/>
                </a:solidFill>
                <a:latin typeface="Arial" pitchFamily="34" charset="0"/>
                <a:cs typeface="Arial" pitchFamily="34" charset="0"/>
              </a:rPr>
              <a:t>Contribution Analysis and pro forma financial summary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04800" y="1705767"/>
            <a:ext cx="4114800" cy="274320"/>
          </a:xfrm>
          <a:noFill/>
          <a:ln>
            <a:solidFill>
              <a:srgbClr val="D9242C"/>
            </a:solidFill>
          </a:ln>
        </p:spPr>
        <p:txBody>
          <a:bodyPr anchor="b">
            <a:noAutofit/>
          </a:bodyPr>
          <a:lstStyle>
            <a:lvl1pPr marL="0" indent="0" algn="ctr">
              <a:buNone/>
              <a:defRPr sz="12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Contribution analysis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4724400" y="1705767"/>
            <a:ext cx="4114800" cy="274320"/>
          </a:xfrm>
          <a:noFill/>
          <a:ln>
            <a:solidFill>
              <a:srgbClr val="D9242C"/>
            </a:solidFill>
          </a:ln>
        </p:spPr>
        <p:txBody>
          <a:bodyPr anchor="b">
            <a:noAutofit/>
          </a:bodyPr>
          <a:lstStyle>
            <a:lvl1pPr marL="0" indent="0" algn="ctr">
              <a:buNone/>
              <a:defRPr sz="12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Pro forma (2)</a:t>
            </a:r>
          </a:p>
        </p:txBody>
      </p:sp>
    </p:spTree>
    <p:extLst>
      <p:ext uri="{BB962C8B-B14F-4D97-AF65-F5344CB8AC3E}">
        <p14:creationId xmlns:p14="http://schemas.microsoft.com/office/powerpoint/2010/main" val="1605950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D23E-D8CA-4F29-95AF-6924A04AAC67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04800" y="1705767"/>
            <a:ext cx="4114800" cy="274320"/>
          </a:xfrm>
          <a:noFill/>
          <a:ln>
            <a:solidFill>
              <a:srgbClr val="D9242C"/>
            </a:solidFill>
          </a:ln>
        </p:spPr>
        <p:txBody>
          <a:bodyPr anchor="b">
            <a:noAutofit/>
          </a:bodyPr>
          <a:lstStyle>
            <a:lvl1pPr marL="0" indent="0" algn="ctr">
              <a:buNone/>
              <a:defRPr sz="12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Contribution analysis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4724400" y="1705767"/>
            <a:ext cx="4114800" cy="274320"/>
          </a:xfrm>
          <a:noFill/>
          <a:ln>
            <a:solidFill>
              <a:srgbClr val="D9242C"/>
            </a:solidFill>
          </a:ln>
        </p:spPr>
        <p:txBody>
          <a:bodyPr anchor="b">
            <a:noAutofit/>
          </a:bodyPr>
          <a:lstStyle>
            <a:lvl1pPr marL="0" indent="0" algn="ctr">
              <a:buNone/>
              <a:defRPr sz="12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Pro forma (2)</a:t>
            </a:r>
          </a:p>
        </p:txBody>
      </p:sp>
    </p:spTree>
    <p:extLst>
      <p:ext uri="{BB962C8B-B14F-4D97-AF65-F5344CB8AC3E}">
        <p14:creationId xmlns:p14="http://schemas.microsoft.com/office/powerpoint/2010/main" val="232217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D23E-D8CA-4F29-95AF-6924A04AAC6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 userDrawn="1"/>
        </p:nvSpPr>
        <p:spPr>
          <a:xfrm>
            <a:off x="76200" y="274638"/>
            <a:ext cx="762000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3000" b="1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04800" y="1705767"/>
            <a:ext cx="4114800" cy="274320"/>
          </a:xfrm>
          <a:noFill/>
          <a:ln>
            <a:solidFill>
              <a:srgbClr val="D9242C"/>
            </a:solidFill>
          </a:ln>
        </p:spPr>
        <p:txBody>
          <a:bodyPr anchor="b">
            <a:noAutofit/>
          </a:bodyPr>
          <a:lstStyle>
            <a:lvl1pPr marL="0" indent="0" algn="ctr">
              <a:buNone/>
              <a:defRPr sz="12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Contribution analysis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4724400" y="1705767"/>
            <a:ext cx="4114800" cy="274320"/>
          </a:xfrm>
          <a:noFill/>
          <a:ln>
            <a:solidFill>
              <a:srgbClr val="D9242C"/>
            </a:solidFill>
          </a:ln>
        </p:spPr>
        <p:txBody>
          <a:bodyPr anchor="b">
            <a:noAutofit/>
          </a:bodyPr>
          <a:lstStyle>
            <a:lvl1pPr marL="0" indent="0" algn="ctr">
              <a:buNone/>
              <a:defRPr sz="12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Pro forma (2)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304800" y="381000"/>
            <a:ext cx="7391400" cy="914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7841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D23E-D8CA-4F29-95AF-6924A04AAC67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76200" y="274638"/>
            <a:ext cx="762000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3000" b="1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D9242C"/>
                </a:solidFill>
                <a:latin typeface="Arial" pitchFamily="34" charset="0"/>
                <a:cs typeface="Arial" pitchFamily="34" charset="0"/>
              </a:rPr>
              <a:t>Transaction rationale</a:t>
            </a:r>
          </a:p>
        </p:txBody>
      </p:sp>
    </p:spTree>
    <p:extLst>
      <p:ext uri="{BB962C8B-B14F-4D97-AF65-F5344CB8AC3E}">
        <p14:creationId xmlns:p14="http://schemas.microsoft.com/office/powerpoint/2010/main" val="2686901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D23E-D8CA-4F29-95AF-6924A04AAC67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76200" y="274638"/>
            <a:ext cx="762000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3000" b="1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D9242C"/>
                </a:solidFill>
                <a:latin typeface="Arial" pitchFamily="34" charset="0"/>
                <a:cs typeface="Arial" pitchFamily="34" charset="0"/>
              </a:rPr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55253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705767"/>
            <a:ext cx="4114800" cy="274320"/>
          </a:xfrm>
          <a:noFill/>
          <a:ln>
            <a:solidFill>
              <a:srgbClr val="D9242C"/>
            </a:solidFill>
          </a:ln>
        </p:spPr>
        <p:txBody>
          <a:bodyPr anchor="b">
            <a:noAutofit/>
          </a:bodyPr>
          <a:lstStyle>
            <a:lvl1pPr marL="0" indent="0" algn="ctr">
              <a:buNone/>
              <a:defRPr sz="12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2174875"/>
            <a:ext cx="4114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174875"/>
            <a:ext cx="4114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D23E-D8CA-4F29-95AF-6924A04AAC67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76200" y="274638"/>
            <a:ext cx="762000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3000" b="1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D9242C"/>
                </a:solidFill>
                <a:latin typeface="Arial" pitchFamily="34" charset="0"/>
                <a:cs typeface="Arial" pitchFamily="34" charset="0"/>
              </a:rPr>
              <a:t>Click to edit Master title style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724400" y="1705767"/>
            <a:ext cx="4114800" cy="274320"/>
          </a:xfrm>
          <a:noFill/>
          <a:ln>
            <a:solidFill>
              <a:srgbClr val="D9242C"/>
            </a:solidFill>
          </a:ln>
        </p:spPr>
        <p:txBody>
          <a:bodyPr anchor="b">
            <a:noAutofit/>
          </a:bodyPr>
          <a:lstStyle>
            <a:lvl1pPr marL="0" indent="0" algn="ctr">
              <a:buNone/>
              <a:defRPr sz="12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90201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9E0DA-7580-46B9-B0E9-DE520E0EEE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882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03" r:id="rId2"/>
    <p:sldLayoutId id="2147483672" r:id="rId3"/>
    <p:sldLayoutId id="2147483700" r:id="rId4"/>
    <p:sldLayoutId id="2147483701" r:id="rId5"/>
    <p:sldLayoutId id="2147483702" r:id="rId6"/>
    <p:sldLayoutId id="2147483689" r:id="rId7"/>
    <p:sldLayoutId id="2147483690" r:id="rId8"/>
    <p:sldLayoutId id="2147483691" r:id="rId9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 userDrawn="1"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04" b="51340"/>
          <a:stretch/>
        </p:blipFill>
        <p:spPr bwMode="auto">
          <a:xfrm>
            <a:off x="-121301" y="1"/>
            <a:ext cx="9300877" cy="990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356350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40AED23E-D8CA-4F29-95AF-6924A04AAC67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-152401" y="219074"/>
            <a:ext cx="8524875" cy="1000125"/>
          </a:xfrm>
          <a:custGeom>
            <a:avLst/>
            <a:gdLst>
              <a:gd name="connsiteX0" fmla="*/ 0 w 5638800"/>
              <a:gd name="connsiteY0" fmla="*/ 0 h 1219200"/>
              <a:gd name="connsiteX1" fmla="*/ 5638800 w 5638800"/>
              <a:gd name="connsiteY1" fmla="*/ 0 h 1219200"/>
              <a:gd name="connsiteX2" fmla="*/ 5638800 w 5638800"/>
              <a:gd name="connsiteY2" fmla="*/ 1219200 h 1219200"/>
              <a:gd name="connsiteX3" fmla="*/ 0 w 5638800"/>
              <a:gd name="connsiteY3" fmla="*/ 1219200 h 1219200"/>
              <a:gd name="connsiteX4" fmla="*/ 0 w 5638800"/>
              <a:gd name="connsiteY4" fmla="*/ 0 h 1219200"/>
              <a:gd name="connsiteX0" fmla="*/ 0 w 5638800"/>
              <a:gd name="connsiteY0" fmla="*/ 0 h 1219200"/>
              <a:gd name="connsiteX1" fmla="*/ 5638800 w 5638800"/>
              <a:gd name="connsiteY1" fmla="*/ 0 h 1219200"/>
              <a:gd name="connsiteX2" fmla="*/ 3886200 w 5638800"/>
              <a:gd name="connsiteY2" fmla="*/ 1219200 h 1219200"/>
              <a:gd name="connsiteX3" fmla="*/ 0 w 5638800"/>
              <a:gd name="connsiteY3" fmla="*/ 1219200 h 1219200"/>
              <a:gd name="connsiteX4" fmla="*/ 0 w 5638800"/>
              <a:gd name="connsiteY4" fmla="*/ 0 h 1219200"/>
              <a:gd name="connsiteX0" fmla="*/ 0 w 5638800"/>
              <a:gd name="connsiteY0" fmla="*/ 0 h 1219200"/>
              <a:gd name="connsiteX1" fmla="*/ 5638800 w 5638800"/>
              <a:gd name="connsiteY1" fmla="*/ 0 h 1219200"/>
              <a:gd name="connsiteX2" fmla="*/ 4845744 w 5638800"/>
              <a:gd name="connsiteY2" fmla="*/ 1181100 h 1219200"/>
              <a:gd name="connsiteX3" fmla="*/ 0 w 5638800"/>
              <a:gd name="connsiteY3" fmla="*/ 1219200 h 1219200"/>
              <a:gd name="connsiteX4" fmla="*/ 0 w 5638800"/>
              <a:gd name="connsiteY4" fmla="*/ 0 h 1219200"/>
              <a:gd name="connsiteX0" fmla="*/ 0 w 5301183"/>
              <a:gd name="connsiteY0" fmla="*/ 9525 h 1228725"/>
              <a:gd name="connsiteX1" fmla="*/ 5301183 w 5301183"/>
              <a:gd name="connsiteY1" fmla="*/ 0 h 1228725"/>
              <a:gd name="connsiteX2" fmla="*/ 4845744 w 5301183"/>
              <a:gd name="connsiteY2" fmla="*/ 1190625 h 1228725"/>
              <a:gd name="connsiteX3" fmla="*/ 0 w 5301183"/>
              <a:gd name="connsiteY3" fmla="*/ 1228725 h 1228725"/>
              <a:gd name="connsiteX4" fmla="*/ 0 w 5301183"/>
              <a:gd name="connsiteY4" fmla="*/ 9525 h 1228725"/>
              <a:gd name="connsiteX0" fmla="*/ 0 w 5301183"/>
              <a:gd name="connsiteY0" fmla="*/ 9525 h 1228725"/>
              <a:gd name="connsiteX1" fmla="*/ 5301183 w 5301183"/>
              <a:gd name="connsiteY1" fmla="*/ 0 h 1228725"/>
              <a:gd name="connsiteX2" fmla="*/ 4875360 w 5301183"/>
              <a:gd name="connsiteY2" fmla="*/ 1225731 h 1228725"/>
              <a:gd name="connsiteX3" fmla="*/ 0 w 5301183"/>
              <a:gd name="connsiteY3" fmla="*/ 1228725 h 1228725"/>
              <a:gd name="connsiteX4" fmla="*/ 0 w 5301183"/>
              <a:gd name="connsiteY4" fmla="*/ 9525 h 1228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01183" h="1228725">
                <a:moveTo>
                  <a:pt x="0" y="9525"/>
                </a:moveTo>
                <a:lnTo>
                  <a:pt x="5301183" y="0"/>
                </a:lnTo>
                <a:lnTo>
                  <a:pt x="4875360" y="1225731"/>
                </a:lnTo>
                <a:lnTo>
                  <a:pt x="0" y="1228725"/>
                </a:lnTo>
                <a:lnTo>
                  <a:pt x="0" y="952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Title 1"/>
          <p:cNvSpPr txBox="1">
            <a:spLocks/>
          </p:cNvSpPr>
          <p:nvPr userDrawn="1"/>
        </p:nvSpPr>
        <p:spPr>
          <a:xfrm>
            <a:off x="76200" y="266700"/>
            <a:ext cx="762000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3000" b="1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dirty="0">
              <a:solidFill>
                <a:srgbClr val="D9242C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8763000" y="6356350"/>
            <a:ext cx="0" cy="3651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 flipH="1">
            <a:off x="8763000" y="6353175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0058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709" r:id="rId7"/>
    <p:sldLayoutId id="2147483710" r:id="rId8"/>
    <p:sldLayoutId id="2147483711" r:id="rId9"/>
    <p:sldLayoutId id="2147483712" r:id="rId10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4.xml"/><Relationship Id="rId4" Type="http://schemas.openxmlformats.org/officeDocument/2006/relationships/chart" Target="../charts/char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4.xml"/><Relationship Id="rId4" Type="http://schemas.openxmlformats.org/officeDocument/2006/relationships/chart" Target="../charts/char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6CB6CAC5-2F90-D28D-D8D0-7E84A4A12DF7}"/>
              </a:ext>
            </a:extLst>
          </p:cNvPr>
          <p:cNvSpPr txBox="1">
            <a:spLocks/>
          </p:cNvSpPr>
          <p:nvPr/>
        </p:nvSpPr>
        <p:spPr>
          <a:xfrm>
            <a:off x="0" y="3276600"/>
            <a:ext cx="9144000" cy="12192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3000" b="1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ptos" panose="020B0004020202020204" pitchFamily="34" charset="0"/>
              </a:rPr>
              <a:t>OTCQX: CIZN</a:t>
            </a:r>
          </a:p>
          <a:p>
            <a:pPr algn="ctr"/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346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A10B759-C7B0-1C2D-7E96-5D71A57DD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D23E-D8CA-4F29-95AF-6924A04AAC67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2</a:t>
            </a:fld>
            <a:endParaRPr lang="en-US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6DED363-F8B5-0D76-14BA-636A9636A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Strategic focus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84917480-985E-070D-B3BE-29B2E2810F32}"/>
              </a:ext>
            </a:extLst>
          </p:cNvPr>
          <p:cNvSpPr txBox="1"/>
          <p:nvPr/>
        </p:nvSpPr>
        <p:spPr>
          <a:xfrm>
            <a:off x="143612" y="1524000"/>
            <a:ext cx="9022759" cy="3613159"/>
          </a:xfrm>
          <a:prstGeom prst="rect">
            <a:avLst/>
          </a:prstGeom>
        </p:spPr>
        <p:txBody>
          <a:bodyPr vert="horz" wrap="square" lIns="0" tIns="12055" rIns="0" bIns="0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98846" marR="5076" indent="-286790">
              <a:spcBef>
                <a:spcPts val="95"/>
              </a:spcBef>
              <a:buFont typeface="Arial"/>
              <a:buChar char="•"/>
              <a:tabLst>
                <a:tab pos="298846" algn="l"/>
              </a:tabLst>
            </a:pPr>
            <a:r>
              <a:rPr sz="1600" spc="50" dirty="0">
                <a:latin typeface="Calibri" panose="020F0502020204030204" pitchFamily="34" charset="0"/>
                <a:cs typeface="Calibri" panose="020F0502020204030204" pitchFamily="34" charset="0"/>
              </a:rPr>
              <a:t>Enhance</a:t>
            </a:r>
            <a:r>
              <a:rPr sz="1600" spc="5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spc="45" dirty="0">
                <a:latin typeface="Calibri" panose="020F0502020204030204" pitchFamily="34" charset="0"/>
                <a:cs typeface="Calibri" panose="020F0502020204030204" pitchFamily="34" charset="0"/>
              </a:rPr>
              <a:t>Profitability</a:t>
            </a:r>
            <a:r>
              <a:rPr sz="1600" spc="80" dirty="0">
                <a:latin typeface="Calibri" panose="020F0502020204030204" pitchFamily="34" charset="0"/>
                <a:cs typeface="Calibri" panose="020F0502020204030204" pitchFamily="34" charset="0"/>
              </a:rPr>
              <a:t> Levels</a:t>
            </a:r>
            <a:r>
              <a:rPr sz="1600" spc="2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spc="55" dirty="0">
                <a:latin typeface="Calibri" panose="020F0502020204030204" pitchFamily="34" charset="0"/>
                <a:cs typeface="Calibri" panose="020F0502020204030204" pitchFamily="34" charset="0"/>
              </a:rPr>
              <a:t>Through</a:t>
            </a:r>
            <a:r>
              <a:rPr sz="1600" spc="8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dirty="0">
                <a:latin typeface="Calibri" panose="020F0502020204030204" pitchFamily="34" charset="0"/>
                <a:cs typeface="Calibri" panose="020F0502020204030204" pitchFamily="34" charset="0"/>
              </a:rPr>
              <a:t>Net</a:t>
            </a:r>
            <a:r>
              <a:rPr sz="1600" spc="3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dirty="0">
                <a:latin typeface="Calibri" panose="020F0502020204030204" pitchFamily="34" charset="0"/>
                <a:cs typeface="Calibri" panose="020F0502020204030204" pitchFamily="34" charset="0"/>
              </a:rPr>
              <a:t>Interest</a:t>
            </a:r>
            <a:r>
              <a:rPr sz="1600" spc="6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spc="-10" dirty="0">
                <a:latin typeface="Calibri" panose="020F0502020204030204" pitchFamily="34" charset="0"/>
                <a:cs typeface="Calibri" panose="020F0502020204030204" pitchFamily="34" charset="0"/>
              </a:rPr>
              <a:t>Margin </a:t>
            </a:r>
            <a:r>
              <a:rPr sz="1600" spc="75" dirty="0">
                <a:latin typeface="Calibri" panose="020F0502020204030204" pitchFamily="34" charset="0"/>
                <a:cs typeface="Calibri" panose="020F0502020204030204" pitchFamily="34" charset="0"/>
              </a:rPr>
              <a:t>Expansion</a:t>
            </a:r>
            <a:r>
              <a:rPr lang="en-US" sz="1600" spc="75" dirty="0">
                <a:latin typeface="Calibri" panose="020F0502020204030204" pitchFamily="34" charset="0"/>
                <a:cs typeface="Calibri" panose="020F0502020204030204" pitchFamily="34" charset="0"/>
              </a:rPr>
              <a:t>, Increased Focus on Non-Interest Revenue Streams</a:t>
            </a:r>
            <a:r>
              <a:rPr sz="1600" spc="13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dirty="0">
                <a:latin typeface="Calibri" panose="020F0502020204030204" pitchFamily="34" charset="0"/>
                <a:cs typeface="Calibri" panose="020F0502020204030204" pitchFamily="34" charset="0"/>
              </a:rPr>
              <a:t>&amp;</a:t>
            </a:r>
            <a:r>
              <a:rPr sz="1600" spc="13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dirty="0">
                <a:latin typeface="Calibri" panose="020F0502020204030204" pitchFamily="34" charset="0"/>
                <a:cs typeface="Calibri" panose="020F0502020204030204" pitchFamily="34" charset="0"/>
              </a:rPr>
              <a:t>Operational</a:t>
            </a:r>
            <a:r>
              <a:rPr sz="1600" spc="1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spc="50" dirty="0">
                <a:latin typeface="Calibri" panose="020F0502020204030204" pitchFamily="34" charset="0"/>
                <a:cs typeface="Calibri" panose="020F0502020204030204" pitchFamily="34" charset="0"/>
              </a:rPr>
              <a:t>Efficiency</a:t>
            </a:r>
            <a:r>
              <a:rPr sz="1600" spc="13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spc="-10" dirty="0">
                <a:latin typeface="Calibri" panose="020F0502020204030204" pitchFamily="34" charset="0"/>
                <a:cs typeface="Calibri" panose="020F0502020204030204" pitchFamily="34" charset="0"/>
              </a:rPr>
              <a:t>Improvement</a:t>
            </a:r>
            <a:endParaRPr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98846" marR="272832" indent="-286790">
              <a:spcBef>
                <a:spcPts val="1799"/>
              </a:spcBef>
              <a:buFont typeface="Arial"/>
              <a:buChar char="•"/>
              <a:tabLst>
                <a:tab pos="298846" algn="l"/>
              </a:tabLst>
            </a:pPr>
            <a:r>
              <a:rPr sz="1600" spc="65" dirty="0">
                <a:latin typeface="Calibri" panose="020F0502020204030204" pitchFamily="34" charset="0"/>
                <a:cs typeface="Calibri" panose="020F0502020204030204" pitchFamily="34" charset="0"/>
              </a:rPr>
              <a:t>Strengthen</a:t>
            </a:r>
            <a:r>
              <a:rPr sz="1600" spc="15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spc="65" dirty="0">
                <a:latin typeface="Calibri" panose="020F0502020204030204" pitchFamily="34" charset="0"/>
                <a:cs typeface="Calibri" panose="020F0502020204030204" pitchFamily="34" charset="0"/>
              </a:rPr>
              <a:t>Balance</a:t>
            </a:r>
            <a:r>
              <a:rPr sz="1600" spc="4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spc="85" dirty="0">
                <a:latin typeface="Calibri" panose="020F0502020204030204" pitchFamily="34" charset="0"/>
                <a:cs typeface="Calibri" panose="020F0502020204030204" pitchFamily="34" charset="0"/>
              </a:rPr>
              <a:t>Sheet</a:t>
            </a:r>
            <a:r>
              <a:rPr sz="1600" spc="114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dirty="0">
                <a:latin typeface="Calibri" panose="020F0502020204030204" pitchFamily="34" charset="0"/>
                <a:cs typeface="Calibri" panose="020F0502020204030204" pitchFamily="34" charset="0"/>
              </a:rPr>
              <a:t>Composition</a:t>
            </a:r>
            <a:r>
              <a:rPr sz="1600" spc="114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dirty="0">
                <a:latin typeface="Calibri" panose="020F0502020204030204" pitchFamily="34" charset="0"/>
                <a:cs typeface="Calibri" panose="020F0502020204030204" pitchFamily="34" charset="0"/>
              </a:rPr>
              <a:t>With</a:t>
            </a:r>
            <a:r>
              <a:rPr sz="1600" spc="12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spc="45" dirty="0">
                <a:latin typeface="Calibri" panose="020F0502020204030204" pitchFamily="34" charset="0"/>
                <a:cs typeface="Calibri" panose="020F0502020204030204" pitchFamily="34" charset="0"/>
              </a:rPr>
              <a:t>Increased </a:t>
            </a:r>
            <a:r>
              <a:rPr lang="en-US" sz="1600" spc="65" dirty="0">
                <a:latin typeface="Calibri" panose="020F0502020204030204" pitchFamily="34" charset="0"/>
                <a:cs typeface="Calibri" panose="020F0502020204030204" pitchFamily="34" charset="0"/>
              </a:rPr>
              <a:t>Focus on Lending Coupled with Build Out of Credit and Operational Infrastructure</a:t>
            </a:r>
            <a:endParaRPr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98846" marR="248086" indent="-286790">
              <a:spcBef>
                <a:spcPts val="3003"/>
              </a:spcBef>
              <a:buFont typeface="Arial"/>
              <a:buChar char="•"/>
              <a:tabLst>
                <a:tab pos="298846" algn="l"/>
              </a:tabLst>
            </a:pPr>
            <a:r>
              <a:rPr sz="1600" spc="75" dirty="0">
                <a:latin typeface="Calibri" panose="020F0502020204030204" pitchFamily="34" charset="0"/>
                <a:cs typeface="Calibri" panose="020F0502020204030204" pitchFamily="34" charset="0"/>
              </a:rPr>
              <a:t>Utilize</a:t>
            </a:r>
            <a:r>
              <a:rPr sz="1600" spc="9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spc="75" dirty="0">
                <a:latin typeface="Calibri" panose="020F0502020204030204" pitchFamily="34" charset="0"/>
                <a:cs typeface="Calibri" panose="020F0502020204030204" pitchFamily="34" charset="0"/>
              </a:rPr>
              <a:t>Liquidity</a:t>
            </a:r>
            <a:r>
              <a:rPr sz="1600" spc="1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dirty="0">
                <a:latin typeface="Calibri" panose="020F0502020204030204" pitchFamily="34" charset="0"/>
                <a:cs typeface="Calibri" panose="020F0502020204030204" pitchFamily="34" charset="0"/>
              </a:rPr>
              <a:t>Potential</a:t>
            </a:r>
            <a:r>
              <a:rPr sz="1600" spc="8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dirty="0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sz="1600" spc="60" dirty="0">
                <a:latin typeface="Calibri" panose="020F0502020204030204" pitchFamily="34" charset="0"/>
                <a:cs typeface="Calibri" panose="020F0502020204030204" pitchFamily="34" charset="0"/>
              </a:rPr>
              <a:t> Public/Institutional</a:t>
            </a:r>
            <a:r>
              <a:rPr sz="1600" spc="8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spc="-10" dirty="0">
                <a:latin typeface="Calibri" panose="020F0502020204030204" pitchFamily="34" charset="0"/>
                <a:cs typeface="Calibri" panose="020F0502020204030204" pitchFamily="34" charset="0"/>
              </a:rPr>
              <a:t>Funds </a:t>
            </a:r>
            <a:r>
              <a:rPr sz="1600" spc="85" dirty="0">
                <a:latin typeface="Calibri" panose="020F0502020204030204" pitchFamily="34" charset="0"/>
                <a:cs typeface="Calibri" panose="020F0502020204030204" pitchFamily="34" charset="0"/>
              </a:rPr>
              <a:t>By</a:t>
            </a:r>
            <a:r>
              <a:rPr sz="1600" spc="-2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spc="70" dirty="0">
                <a:latin typeface="Calibri" panose="020F0502020204030204" pitchFamily="34" charset="0"/>
                <a:cs typeface="Calibri" panose="020F0502020204030204" pitchFamily="34" charset="0"/>
              </a:rPr>
              <a:t>Deploying</a:t>
            </a:r>
            <a:r>
              <a:rPr sz="1600" spc="3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spc="50" dirty="0">
                <a:latin typeface="Calibri" panose="020F0502020204030204" pitchFamily="34" charset="0"/>
                <a:cs typeface="Calibri" panose="020F0502020204030204" pitchFamily="34" charset="0"/>
              </a:rPr>
              <a:t>Reciprocity</a:t>
            </a:r>
            <a:r>
              <a:rPr sz="1600" spc="1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spc="55" dirty="0">
                <a:latin typeface="Calibri" panose="020F0502020204030204" pitchFamily="34" charset="0"/>
                <a:cs typeface="Calibri" panose="020F0502020204030204" pitchFamily="34" charset="0"/>
              </a:rPr>
              <a:t>Through</a:t>
            </a:r>
            <a:r>
              <a:rPr sz="1600" spc="1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spc="140" dirty="0">
                <a:latin typeface="Calibri" panose="020F0502020204030204" pitchFamily="34" charset="0"/>
                <a:cs typeface="Calibri" panose="020F0502020204030204" pitchFamily="34" charset="0"/>
              </a:rPr>
              <a:t>ICS</a:t>
            </a:r>
            <a:endParaRPr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98846" marR="249354" indent="-286790">
              <a:spcBef>
                <a:spcPts val="2998"/>
              </a:spcBef>
              <a:buFont typeface="Arial"/>
              <a:buChar char="•"/>
              <a:tabLst>
                <a:tab pos="298846" algn="l"/>
              </a:tabLst>
            </a:pPr>
            <a:r>
              <a:rPr sz="1600" spc="100" dirty="0">
                <a:latin typeface="Calibri" panose="020F0502020204030204" pitchFamily="34" charset="0"/>
                <a:cs typeface="Calibri" panose="020F0502020204030204" pitchFamily="34" charset="0"/>
              </a:rPr>
              <a:t>Shift</a:t>
            </a:r>
            <a:r>
              <a:rPr sz="1600" spc="4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dirty="0">
                <a:latin typeface="Calibri" panose="020F0502020204030204" pitchFamily="34" charset="0"/>
                <a:cs typeface="Calibri" panose="020F0502020204030204" pitchFamily="34" charset="0"/>
              </a:rPr>
              <a:t>Interest</a:t>
            </a:r>
            <a:r>
              <a:rPr sz="1600" spc="4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dirty="0">
                <a:latin typeface="Calibri" panose="020F0502020204030204" pitchFamily="34" charset="0"/>
                <a:cs typeface="Calibri" panose="020F0502020204030204" pitchFamily="34" charset="0"/>
              </a:rPr>
              <a:t>Rate </a:t>
            </a:r>
            <a:r>
              <a:rPr sz="1600" spc="80" dirty="0">
                <a:latin typeface="Calibri" panose="020F0502020204030204" pitchFamily="34" charset="0"/>
                <a:cs typeface="Calibri" panose="020F0502020204030204" pitchFamily="34" charset="0"/>
              </a:rPr>
              <a:t>Sensitivity</a:t>
            </a:r>
            <a:r>
              <a:rPr sz="1600" spc="7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spc="70" dirty="0">
                <a:latin typeface="Calibri" panose="020F0502020204030204" pitchFamily="34" charset="0"/>
                <a:cs typeface="Calibri" panose="020F0502020204030204" pitchFamily="34" charset="0"/>
              </a:rPr>
              <a:t>Position</a:t>
            </a:r>
            <a:r>
              <a:rPr sz="1600" spc="5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dirty="0"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sz="1600" spc="5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spc="70" dirty="0">
                <a:latin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sz="1600" spc="6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spc="130" dirty="0">
                <a:latin typeface="Calibri" panose="020F0502020204030204" pitchFamily="34" charset="0"/>
                <a:cs typeface="Calibri" panose="020F0502020204030204" pitchFamily="34" charset="0"/>
              </a:rPr>
              <a:t>Less </a:t>
            </a:r>
            <a:r>
              <a:rPr sz="1600" spc="80" dirty="0">
                <a:latin typeface="Calibri" panose="020F0502020204030204" pitchFamily="34" charset="0"/>
                <a:cs typeface="Calibri" panose="020F0502020204030204" pitchFamily="34" charset="0"/>
              </a:rPr>
              <a:t>Liability</a:t>
            </a:r>
            <a:r>
              <a:rPr sz="1600" spc="1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spc="80" dirty="0">
                <a:latin typeface="Calibri" panose="020F0502020204030204" pitchFamily="34" charset="0"/>
                <a:cs typeface="Calibri" panose="020F0502020204030204" pitchFamily="34" charset="0"/>
              </a:rPr>
              <a:t>Sensitive</a:t>
            </a:r>
            <a:r>
              <a:rPr sz="1600" spc="10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spc="55" dirty="0">
                <a:latin typeface="Calibri" panose="020F0502020204030204" pitchFamily="34" charset="0"/>
                <a:cs typeface="Calibri" panose="020F0502020204030204" pitchFamily="34" charset="0"/>
              </a:rPr>
              <a:t>Through</a:t>
            </a:r>
            <a:r>
              <a:rPr sz="1600" spc="9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dirty="0">
                <a:latin typeface="Calibri" panose="020F0502020204030204" pitchFamily="34" charset="0"/>
                <a:cs typeface="Calibri" panose="020F0502020204030204" pitchFamily="34" charset="0"/>
              </a:rPr>
              <a:t>Reduction</a:t>
            </a:r>
            <a:r>
              <a:rPr sz="1600" spc="11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dirty="0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sz="1600" spc="3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spc="60" dirty="0">
                <a:latin typeface="Calibri" panose="020F0502020204030204" pitchFamily="34" charset="0"/>
                <a:cs typeface="Calibri" panose="020F0502020204030204" pitchFamily="34" charset="0"/>
              </a:rPr>
              <a:t>Bond</a:t>
            </a:r>
            <a:r>
              <a:rPr sz="1600" spc="4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spc="-10" dirty="0">
                <a:latin typeface="Calibri" panose="020F0502020204030204" pitchFamily="34" charset="0"/>
                <a:cs typeface="Calibri" panose="020F0502020204030204" pitchFamily="34" charset="0"/>
              </a:rPr>
              <a:t>Portfolio</a:t>
            </a:r>
            <a:r>
              <a:rPr lang="en-US" sz="1600" spc="-10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sz="1600" spc="8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dirty="0">
                <a:latin typeface="Calibri" panose="020F0502020204030204" pitchFamily="34" charset="0"/>
                <a:cs typeface="Calibri" panose="020F0502020204030204" pitchFamily="34" charset="0"/>
              </a:rPr>
              <a:t>Reinvestment</a:t>
            </a:r>
            <a:r>
              <a:rPr sz="1600" spc="1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spc="55" dirty="0">
                <a:latin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sz="1600" spc="8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spc="105" dirty="0">
                <a:latin typeface="Calibri" panose="020F0502020204030204" pitchFamily="34" charset="0"/>
                <a:cs typeface="Calibri" panose="020F0502020204030204" pitchFamily="34" charset="0"/>
              </a:rPr>
              <a:t>Cash</a:t>
            </a:r>
            <a:r>
              <a:rPr sz="1600" spc="8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spc="50" dirty="0">
                <a:latin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sz="1600" spc="4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spc="75" dirty="0">
                <a:latin typeface="Calibri" panose="020F0502020204030204" pitchFamily="34" charset="0"/>
                <a:cs typeface="Calibri" panose="020F0502020204030204" pitchFamily="34" charset="0"/>
              </a:rPr>
              <a:t>Loans</a:t>
            </a:r>
            <a:r>
              <a:rPr lang="en-US" sz="1600" spc="75" dirty="0">
                <a:latin typeface="Calibri" panose="020F0502020204030204" pitchFamily="34" charset="0"/>
                <a:cs typeface="Calibri" panose="020F0502020204030204" pitchFamily="34" charset="0"/>
              </a:rPr>
              <a:t> and Utilization of Financial Derivatives</a:t>
            </a:r>
            <a:endParaRPr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98846" marR="1251853" indent="-286790">
              <a:spcBef>
                <a:spcPts val="3003"/>
              </a:spcBef>
              <a:buFont typeface="Arial"/>
              <a:buChar char="•"/>
              <a:tabLst>
                <a:tab pos="298846" algn="l"/>
              </a:tabLst>
            </a:pPr>
            <a:r>
              <a:rPr sz="1600" dirty="0">
                <a:latin typeface="Calibri" panose="020F0502020204030204" pitchFamily="34" charset="0"/>
                <a:cs typeface="Calibri" panose="020F0502020204030204" pitchFamily="34" charset="0"/>
              </a:rPr>
              <a:t>Maintain </a:t>
            </a:r>
            <a:r>
              <a:rPr sz="1600" spc="85" dirty="0">
                <a:latin typeface="Calibri" panose="020F0502020204030204" pitchFamily="34" charset="0"/>
                <a:cs typeface="Calibri" panose="020F0502020204030204" pitchFamily="34" charset="0"/>
              </a:rPr>
              <a:t>Strong</a:t>
            </a:r>
            <a:r>
              <a:rPr sz="1600" spc="7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spc="60" dirty="0">
                <a:latin typeface="Calibri" panose="020F0502020204030204" pitchFamily="34" charset="0"/>
                <a:cs typeface="Calibri" panose="020F0502020204030204" pitchFamily="34" charset="0"/>
              </a:rPr>
              <a:t>Regulatory</a:t>
            </a:r>
            <a:r>
              <a:rPr sz="1600" spc="4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spc="55" dirty="0">
                <a:latin typeface="Calibri" panose="020F0502020204030204" pitchFamily="34" charset="0"/>
                <a:cs typeface="Calibri" panose="020F0502020204030204" pitchFamily="34" charset="0"/>
              </a:rPr>
              <a:t>Capital</a:t>
            </a:r>
            <a:r>
              <a:rPr sz="1600" spc="3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spc="85" dirty="0">
                <a:latin typeface="Calibri" panose="020F0502020204030204" pitchFamily="34" charset="0"/>
                <a:cs typeface="Calibri" panose="020F0502020204030204" pitchFamily="34" charset="0"/>
              </a:rPr>
              <a:t>Ratios</a:t>
            </a:r>
            <a:r>
              <a:rPr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spc="-10" dirty="0">
                <a:latin typeface="Calibri" panose="020F0502020204030204" pitchFamily="34" charset="0"/>
                <a:cs typeface="Calibri" panose="020F0502020204030204" pitchFamily="34" charset="0"/>
              </a:rPr>
              <a:t>While </a:t>
            </a:r>
            <a:r>
              <a:rPr sz="1600" dirty="0">
                <a:latin typeface="Calibri" panose="020F0502020204030204" pitchFamily="34" charset="0"/>
                <a:cs typeface="Calibri" panose="020F0502020204030204" pitchFamily="34" charset="0"/>
              </a:rPr>
              <a:t>Improving</a:t>
            </a:r>
            <a:r>
              <a:rPr sz="1600" spc="15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CE</a:t>
            </a:r>
            <a:r>
              <a:rPr sz="1600" dirty="0">
                <a:latin typeface="Calibri" panose="020F0502020204030204" pitchFamily="34" charset="0"/>
                <a:cs typeface="Calibri" panose="020F0502020204030204" pitchFamily="34" charset="0"/>
              </a:rPr>
              <a:t>/TA</a:t>
            </a:r>
            <a:r>
              <a:rPr sz="1600" spc="15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dirty="0">
                <a:latin typeface="Calibri" panose="020F0502020204030204" pitchFamily="34" charset="0"/>
                <a:cs typeface="Calibri" panose="020F0502020204030204" pitchFamily="34" charset="0"/>
              </a:rPr>
              <a:t>Ratio</a:t>
            </a:r>
            <a:r>
              <a:rPr sz="1600" spc="16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spc="95" dirty="0">
                <a:latin typeface="Calibri" panose="020F0502020204030204" pitchFamily="34" charset="0"/>
                <a:cs typeface="Calibri" panose="020F0502020204030204" pitchFamily="34" charset="0"/>
              </a:rPr>
              <a:t>As</a:t>
            </a:r>
            <a:r>
              <a:rPr sz="1600" spc="12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dirty="0">
                <a:latin typeface="Calibri" panose="020F0502020204030204" pitchFamily="34" charset="0"/>
                <a:cs typeface="Calibri" panose="020F0502020204030204" pitchFamily="34" charset="0"/>
              </a:rPr>
              <a:t>Interest</a:t>
            </a:r>
            <a:r>
              <a:rPr sz="1600" spc="16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spc="70" dirty="0">
                <a:latin typeface="Calibri" panose="020F0502020204030204" pitchFamily="34" charset="0"/>
                <a:cs typeface="Calibri" panose="020F0502020204030204" pitchFamily="34" charset="0"/>
              </a:rPr>
              <a:t>Rates</a:t>
            </a:r>
            <a:r>
              <a:rPr sz="1600" spc="12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spc="-20" dirty="0">
                <a:latin typeface="Calibri" panose="020F0502020204030204" pitchFamily="34" charset="0"/>
                <a:cs typeface="Calibri" panose="020F0502020204030204" pitchFamily="34" charset="0"/>
              </a:rPr>
              <a:t>Drop</a:t>
            </a:r>
            <a:endParaRPr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8640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D0197BF-9DD7-47E9-3B8A-165A0C313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D23E-D8CA-4F29-95AF-6924A04AAC67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3</a:t>
            </a:fld>
            <a:endParaRPr lang="en-US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A37A3C1-2FD0-FB76-2794-665E7DCDD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Balance sheet</a:t>
            </a:r>
            <a:r>
              <a:rPr lang="en-US" sz="1800" baseline="30000" dirty="0"/>
              <a:t>*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6CC04F4-39EB-320A-56BF-CED422B4C7DB}"/>
              </a:ext>
            </a:extLst>
          </p:cNvPr>
          <p:cNvSpPr txBox="1"/>
          <p:nvPr/>
        </p:nvSpPr>
        <p:spPr>
          <a:xfrm>
            <a:off x="304800" y="6477000"/>
            <a:ext cx="193674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D9242C"/>
                </a:solidFill>
              </a:rPr>
              <a:t>* Bank Only Financial Information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30E9C0E-3593-440B-2BB1-949619531AE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743377"/>
              </p:ext>
            </p:extLst>
          </p:nvPr>
        </p:nvGraphicFramePr>
        <p:xfrm>
          <a:off x="435575" y="1370448"/>
          <a:ext cx="4038604" cy="2428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214FE223-F206-BF8A-E187-5A614D2EE2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7874074"/>
              </p:ext>
            </p:extLst>
          </p:nvPr>
        </p:nvGraphicFramePr>
        <p:xfrm>
          <a:off x="4455644" y="1374887"/>
          <a:ext cx="4038604" cy="24223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361A0C4D-166A-91A6-6F2D-EDACE67555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6490769"/>
              </p:ext>
            </p:extLst>
          </p:nvPr>
        </p:nvGraphicFramePr>
        <p:xfrm>
          <a:off x="435575" y="3791670"/>
          <a:ext cx="4038604" cy="2428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AA4B7135-FECE-F5FA-9140-905272647C0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759451"/>
              </p:ext>
            </p:extLst>
          </p:nvPr>
        </p:nvGraphicFramePr>
        <p:xfrm>
          <a:off x="4455644" y="3788795"/>
          <a:ext cx="4038604" cy="2428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663815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50072C6-C935-5E4D-014D-85D3E353B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D23E-D8CA-4F29-95AF-6924A04AAC67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4</a:t>
            </a:fld>
            <a:endParaRPr lang="en-US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9F66176-C8C5-8259-9190-B49E81072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Historical NIM analysis</a:t>
            </a:r>
            <a:r>
              <a:rPr lang="en-US" sz="1800" baseline="30000" dirty="0"/>
              <a:t>*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BB78D2A-13D8-A792-91F7-15581C20AA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8007306"/>
              </p:ext>
            </p:extLst>
          </p:nvPr>
        </p:nvGraphicFramePr>
        <p:xfrm>
          <a:off x="457199" y="1458190"/>
          <a:ext cx="8229600" cy="3740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88771369"/>
                    </a:ext>
                  </a:extLst>
                </a:gridCol>
              </a:tblGrid>
              <a:tr h="37400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Quarterly Yields &amp; Costs (%)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282" marR="9282" marT="9282" marB="0" anchor="ctr">
                    <a:solidFill>
                      <a:srgbClr val="D9242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590324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12C63E3-996C-F829-35A9-49201319464A}"/>
              </a:ext>
            </a:extLst>
          </p:cNvPr>
          <p:cNvSpPr txBox="1"/>
          <p:nvPr/>
        </p:nvSpPr>
        <p:spPr>
          <a:xfrm>
            <a:off x="304800" y="6477000"/>
            <a:ext cx="193674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D9242C"/>
                </a:solidFill>
              </a:rPr>
              <a:t>* Bank Only Financial Information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A8493478-809B-92AE-C3AA-B750C66D38E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3676125"/>
              </p:ext>
            </p:extLst>
          </p:nvPr>
        </p:nvGraphicFramePr>
        <p:xfrm>
          <a:off x="357186" y="1889826"/>
          <a:ext cx="8429625" cy="36004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13064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129A148-302C-2FD9-661B-05E87CDCB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D23E-D8CA-4F29-95AF-6924A04AAC67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5</a:t>
            </a:fld>
            <a:endParaRPr lang="en-US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66C833-CB2A-83DA-29FF-A2D74AE5A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Profitability ratios</a:t>
            </a:r>
            <a:r>
              <a:rPr lang="en-US" sz="1800" baseline="30000" dirty="0"/>
              <a:t>*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3487E4-F728-1D7A-76C3-BE6524B0B208}"/>
              </a:ext>
            </a:extLst>
          </p:cNvPr>
          <p:cNvSpPr txBox="1"/>
          <p:nvPr/>
        </p:nvSpPr>
        <p:spPr>
          <a:xfrm>
            <a:off x="457200" y="6248400"/>
            <a:ext cx="29033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D9242C"/>
                </a:solidFill>
              </a:rPr>
              <a:t>* Quarter to date – Bank Only Financial Information</a:t>
            </a:r>
            <a:r>
              <a:rPr lang="en-US" sz="1000" dirty="0"/>
              <a:t> 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EA367A94-A9F7-B24A-D4B2-54CDFAB47C2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6670955"/>
              </p:ext>
            </p:extLst>
          </p:nvPr>
        </p:nvGraphicFramePr>
        <p:xfrm>
          <a:off x="228600" y="1450107"/>
          <a:ext cx="4419600" cy="19859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FD1E0993-8F4D-869B-D6DB-4B2541DE499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3057271"/>
              </p:ext>
            </p:extLst>
          </p:nvPr>
        </p:nvGraphicFramePr>
        <p:xfrm>
          <a:off x="4800600" y="1450107"/>
          <a:ext cx="3962400" cy="198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B1406A30-9BF7-78AC-A1A7-D6C8D459796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7157034"/>
              </p:ext>
            </p:extLst>
          </p:nvPr>
        </p:nvGraphicFramePr>
        <p:xfrm>
          <a:off x="2514600" y="3712945"/>
          <a:ext cx="4572000" cy="198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76423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EE60DB4-6578-647F-07B3-12C6F87AF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D23E-D8CA-4F29-95AF-6924A04AAC67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6</a:t>
            </a:fld>
            <a:endParaRPr lang="en-US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1ED72AC-135D-6E2C-574A-1F55DE9DC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Capital</a:t>
            </a:r>
            <a:r>
              <a:rPr lang="en-US" sz="1800" baseline="30000" dirty="0"/>
              <a:t>*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1934D8-0F92-A7CE-6BC8-C1F85BA04DBC}"/>
              </a:ext>
            </a:extLst>
          </p:cNvPr>
          <p:cNvSpPr txBox="1"/>
          <p:nvPr/>
        </p:nvSpPr>
        <p:spPr>
          <a:xfrm>
            <a:off x="4572000" y="4343013"/>
            <a:ext cx="4267200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Strategic shift to loans from securities impacted capital ratios coupled with balance sheet growth to offset the impact of bond portfolio, capital accretion began to accelerate in 2Q ‘25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AOCI significantly impacts TBV, however, history of consistent TBV ex OCI / share.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9% TBV growth in 4Q ‘25 from prior quarter, should see TBV accelerate in the coming quarters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9D5635-1BEF-292F-DD62-DEA450BA7F5C}"/>
              </a:ext>
            </a:extLst>
          </p:cNvPr>
          <p:cNvSpPr txBox="1"/>
          <p:nvPr/>
        </p:nvSpPr>
        <p:spPr>
          <a:xfrm>
            <a:off x="304800" y="6477000"/>
            <a:ext cx="193674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D9242C"/>
                </a:solidFill>
              </a:rPr>
              <a:t>* Bank Only Financial Information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BF8F294B-BDB3-24C4-D74C-82E47A028A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0106130"/>
              </p:ext>
            </p:extLst>
          </p:nvPr>
        </p:nvGraphicFramePr>
        <p:xfrm>
          <a:off x="278027" y="1390115"/>
          <a:ext cx="4152900" cy="24551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81A76568-AF03-4846-CCB8-581EE7535E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1633073"/>
              </p:ext>
            </p:extLst>
          </p:nvPr>
        </p:nvGraphicFramePr>
        <p:xfrm>
          <a:off x="4646141" y="1343627"/>
          <a:ext cx="4193059" cy="24798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04C3B9E-005E-4F7C-A1E8-B97E1764E1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6373852"/>
              </p:ext>
            </p:extLst>
          </p:nvPr>
        </p:nvGraphicFramePr>
        <p:xfrm>
          <a:off x="141075" y="3823959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548510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Custom 6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D9242C"/>
      </a:accent1>
      <a:accent2>
        <a:srgbClr val="DC4738"/>
      </a:accent2>
      <a:accent3>
        <a:srgbClr val="000000"/>
      </a:accent3>
      <a:accent4>
        <a:srgbClr val="FFFFFF"/>
      </a:accent4>
      <a:accent5>
        <a:srgbClr val="969696"/>
      </a:accent5>
      <a:accent6>
        <a:srgbClr val="686868"/>
      </a:accent6>
      <a:hlink>
        <a:srgbClr val="8B8BAF"/>
      </a:hlink>
      <a:folHlink>
        <a:srgbClr val="A8142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7821</TotalTime>
  <Words>235</Words>
  <Application>Microsoft Office PowerPoint</Application>
  <PresentationFormat>On-screen Show (4:3)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Aptos</vt:lpstr>
      <vt:lpstr>Aptos Narrow</vt:lpstr>
      <vt:lpstr>Arial</vt:lpstr>
      <vt:lpstr>Calibri</vt:lpstr>
      <vt:lpstr>Wingdings</vt:lpstr>
      <vt:lpstr>Office Theme</vt:lpstr>
      <vt:lpstr>2_Custom Design</vt:lpstr>
      <vt:lpstr>PowerPoint Presentation</vt:lpstr>
      <vt:lpstr>Strategic focus</vt:lpstr>
      <vt:lpstr>Balance sheet*</vt:lpstr>
      <vt:lpstr>Historical NIM analysis*</vt:lpstr>
      <vt:lpstr>Profitability ratios*</vt:lpstr>
      <vt:lpstr>Capital*</vt:lpstr>
    </vt:vector>
  </TitlesOfParts>
  <Company>Stifel Nicolaus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Colburn</dc:creator>
  <cp:lastModifiedBy>White, Kevin</cp:lastModifiedBy>
  <cp:revision>585</cp:revision>
  <cp:lastPrinted>2024-03-12T19:43:20Z</cp:lastPrinted>
  <dcterms:created xsi:type="dcterms:W3CDTF">2015-08-27T19:20:04Z</dcterms:created>
  <dcterms:modified xsi:type="dcterms:W3CDTF">2026-01-31T19:31:32Z</dcterms:modified>
</cp:coreProperties>
</file>