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6"/>
  </p:notesMasterIdLst>
  <p:sldIdLst>
    <p:sldId id="553" r:id="rId2"/>
    <p:sldId id="554" r:id="rId3"/>
    <p:sldId id="557" r:id="rId4"/>
    <p:sldId id="558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3504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orient="horz" pos="1320" userDrawn="1">
          <p15:clr>
            <a:srgbClr val="A4A3A4"/>
          </p15:clr>
        </p15:guide>
        <p15:guide id="5" orient="horz" pos="3576" userDrawn="1">
          <p15:clr>
            <a:srgbClr val="A4A3A4"/>
          </p15:clr>
        </p15:guide>
        <p15:guide id="6" pos="2136" userDrawn="1">
          <p15:clr>
            <a:srgbClr val="A4A3A4"/>
          </p15:clr>
        </p15:guide>
        <p15:guide id="7" pos="4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9AF"/>
    <a:srgbClr val="0555B6"/>
    <a:srgbClr val="D9D9D9"/>
    <a:srgbClr val="FFB392"/>
    <a:srgbClr val="75BA00"/>
    <a:srgbClr val="EF4900"/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1" autoAdjust="0"/>
    <p:restoredTop sz="84100" autoAdjust="0"/>
  </p:normalViewPr>
  <p:slideViewPr>
    <p:cSldViewPr snapToGrid="0" snapToObjects="1" showGuides="1">
      <p:cViewPr varScale="1">
        <p:scale>
          <a:sx n="69" d="100"/>
          <a:sy n="69" d="100"/>
        </p:scale>
        <p:origin x="408" y="288"/>
      </p:cViewPr>
      <p:guideLst>
        <p:guide orient="horz" pos="4128"/>
        <p:guide pos="3504"/>
        <p:guide orient="horz" pos="720"/>
        <p:guide orient="horz" pos="1320"/>
        <p:guide orient="horz" pos="3576"/>
        <p:guide pos="2136"/>
        <p:guide pos="48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Cooper" userId="c806826f-7b15-403f-8e51-341dfc83a16f" providerId="ADAL" clId="{71032F4B-E847-4C9C-A617-BD0816E03B26}"/>
    <pc:docChg chg="custSel addSld delSld modSld">
      <pc:chgData name="Christine Cooper" userId="c806826f-7b15-403f-8e51-341dfc83a16f" providerId="ADAL" clId="{71032F4B-E847-4C9C-A617-BD0816E03B26}" dt="2026-02-06T19:25:40.246" v="153" actId="47"/>
      <pc:docMkLst>
        <pc:docMk/>
      </pc:docMkLst>
      <pc:sldChg chg="del">
        <pc:chgData name="Christine Cooper" userId="c806826f-7b15-403f-8e51-341dfc83a16f" providerId="ADAL" clId="{71032F4B-E847-4C9C-A617-BD0816E03B26}" dt="2026-02-06T19:20:54.944" v="113" actId="47"/>
        <pc:sldMkLst>
          <pc:docMk/>
          <pc:sldMk cId="895416353" sldId="555"/>
        </pc:sldMkLst>
      </pc:sldChg>
      <pc:sldChg chg="del">
        <pc:chgData name="Christine Cooper" userId="c806826f-7b15-403f-8e51-341dfc83a16f" providerId="ADAL" clId="{71032F4B-E847-4C9C-A617-BD0816E03B26}" dt="2026-02-06T19:25:40.246" v="153" actId="47"/>
        <pc:sldMkLst>
          <pc:docMk/>
          <pc:sldMk cId="437605829" sldId="556"/>
        </pc:sldMkLst>
      </pc:sldChg>
      <pc:sldChg chg="addSp delSp modSp add mod">
        <pc:chgData name="Christine Cooper" userId="c806826f-7b15-403f-8e51-341dfc83a16f" providerId="ADAL" clId="{71032F4B-E847-4C9C-A617-BD0816E03B26}" dt="2026-02-06T19:20:28.655" v="112" actId="27918"/>
        <pc:sldMkLst>
          <pc:docMk/>
          <pc:sldMk cId="2001656429" sldId="557"/>
        </pc:sldMkLst>
        <pc:graphicFrameChg chg="add mod ord">
          <ac:chgData name="Christine Cooper" userId="c806826f-7b15-403f-8e51-341dfc83a16f" providerId="ADAL" clId="{71032F4B-E847-4C9C-A617-BD0816E03B26}" dt="2026-02-06T18:53:22.364" v="89"/>
          <ac:graphicFrameMkLst>
            <pc:docMk/>
            <pc:sldMk cId="2001656429" sldId="557"/>
            <ac:graphicFrameMk id="3" creationId="{B50959AF-9ED2-4837-BD6F-A1932BCB039C}"/>
          </ac:graphicFrameMkLst>
        </pc:graphicFrameChg>
        <pc:graphicFrameChg chg="del">
          <ac:chgData name="Christine Cooper" userId="c806826f-7b15-403f-8e51-341dfc83a16f" providerId="ADAL" clId="{71032F4B-E847-4C9C-A617-BD0816E03B26}" dt="2026-02-06T18:52:57.180" v="86" actId="478"/>
          <ac:graphicFrameMkLst>
            <pc:docMk/>
            <pc:sldMk cId="2001656429" sldId="557"/>
            <ac:graphicFrameMk id="4" creationId="{ED2EAA80-8F8B-26EA-8C7A-70B831C5EF5F}"/>
          </ac:graphicFrameMkLst>
        </pc:graphicFrameChg>
        <pc:graphicFrameChg chg="add mod ord">
          <ac:chgData name="Christine Cooper" userId="c806826f-7b15-403f-8e51-341dfc83a16f" providerId="ADAL" clId="{71032F4B-E847-4C9C-A617-BD0816E03B26}" dt="2026-02-06T18:58:55.308" v="111"/>
          <ac:graphicFrameMkLst>
            <pc:docMk/>
            <pc:sldMk cId="2001656429" sldId="557"/>
            <ac:graphicFrameMk id="5" creationId="{3C27800F-2EC7-4F60-A972-58E955D3EDEA}"/>
          </ac:graphicFrameMkLst>
        </pc:graphicFrameChg>
        <pc:graphicFrameChg chg="del">
          <ac:chgData name="Christine Cooper" userId="c806826f-7b15-403f-8e51-341dfc83a16f" providerId="ADAL" clId="{71032F4B-E847-4C9C-A617-BD0816E03B26}" dt="2026-02-06T18:56:30.268" v="101" actId="478"/>
          <ac:graphicFrameMkLst>
            <pc:docMk/>
            <pc:sldMk cId="2001656429" sldId="557"/>
            <ac:graphicFrameMk id="6" creationId="{A5B43C78-9B96-E6C8-6C27-A30F0BB7E317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2-06T19:25:33.792" v="152"/>
        <pc:sldMkLst>
          <pc:docMk/>
          <pc:sldMk cId="3730968710" sldId="558"/>
        </pc:sldMkLst>
        <pc:graphicFrameChg chg="del">
          <ac:chgData name="Christine Cooper" userId="c806826f-7b15-403f-8e51-341dfc83a16f" providerId="ADAL" clId="{71032F4B-E847-4C9C-A617-BD0816E03B26}" dt="2026-02-06T19:22:26.842" v="129" actId="478"/>
          <ac:graphicFrameMkLst>
            <pc:docMk/>
            <pc:sldMk cId="3730968710" sldId="558"/>
            <ac:graphicFrameMk id="3" creationId="{1185B936-6FFC-FD65-C25C-D18A4B9565B4}"/>
          </ac:graphicFrameMkLst>
        </pc:graphicFrameChg>
        <pc:graphicFrameChg chg="add mod ord">
          <ac:chgData name="Christine Cooper" userId="c806826f-7b15-403f-8e51-341dfc83a16f" providerId="ADAL" clId="{71032F4B-E847-4C9C-A617-BD0816E03B26}" dt="2026-02-06T19:25:33.792" v="152"/>
          <ac:graphicFrameMkLst>
            <pc:docMk/>
            <pc:sldMk cId="3730968710" sldId="558"/>
            <ac:graphicFrameMk id="4" creationId="{6632AAB3-FDDC-421F-82E4-6B9CA45035FD}"/>
          </ac:graphicFrameMkLst>
        </pc:graphicFrameChg>
        <pc:graphicFrameChg chg="add mod ord">
          <ac:chgData name="Christine Cooper" userId="c806826f-7b15-403f-8e51-341dfc83a16f" providerId="ADAL" clId="{71032F4B-E847-4C9C-A617-BD0816E03B26}" dt="2026-02-06T19:25:11.464" v="151" actId="14100"/>
          <ac:graphicFrameMkLst>
            <pc:docMk/>
            <pc:sldMk cId="3730968710" sldId="558"/>
            <ac:graphicFrameMk id="5" creationId="{5B2072DE-3051-486B-83FC-0D52AFEBE9EA}"/>
          </ac:graphicFrameMkLst>
        </pc:graphicFrameChg>
        <pc:graphicFrameChg chg="del">
          <ac:chgData name="Christine Cooper" userId="c806826f-7b15-403f-8e51-341dfc83a16f" providerId="ADAL" clId="{71032F4B-E847-4C9C-A617-BD0816E03B26}" dt="2026-02-06T19:23:47.186" v="147" actId="478"/>
          <ac:graphicFrameMkLst>
            <pc:docMk/>
            <pc:sldMk cId="3730968710" sldId="558"/>
            <ac:graphicFrameMk id="6" creationId="{5B9B80F0-1BC7-AB0E-1B86-316A4CBF7EA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ccooper_costar_com/Documents/Documents/_LOCAL%20DRIVE/_Apartments/AMR/2026/Apartment%20Monthly%20Rent%20-%20JANUARY%20DRAFT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ccooper_costar_com/Documents/Documents/_LOCAL%20DRIVE/_Apartments/AMR/2026/Apartment%20Monthly%20Rent%20-%20JANUARY%20DRAFT%20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ccooper_costar_com/Documents/Documents/_LOCAL%20DRIVE/_Apartments/AMR/2026/Apartment%20Monthly%20Rent%20-%20JANUARY%20DRAFT%202026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ccooper_costar_com/Documents/Documents/_LOCAL%20DRIVE/_Apartments/AMR/2026/Apartment%20Monthly%20Rent%20-%20JANUARY%20DRAFT%202026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ccooper_costar_com/Documents/Documents/_LOCAL%20DRIVE/_Apartments/AMR/2026/Apartment%20Monthly%20Rent%20-%20JANUARY%20DRAFT%202026_v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ccooper_costar_com/Documents/Documents/_LOCAL%20DRIVE/_Apartments/AMR/2026/Apartment%20Monthly%20Rent%20-%20JANUARY%20DRAFT%202026_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rsoftware-my.sharepoint.com/personal/ccooper_costar_com/Documents/Documents/_LOCAL%20DRIVE/_Apartments/AMR/2026/Apartment%20Monthly%20Rent%20-%20JANUARY%20DRAFT%202026_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0412543070213"/>
          <c:y val="3.0514920612845733E-2"/>
          <c:w val="0.78070400201320755"/>
          <c:h val="0.68285846518809024"/>
        </c:manualLayout>
      </c:layout>
      <c:barChart>
        <c:barDir val="col"/>
        <c:grouping val="stacked"/>
        <c:varyColors val="0"/>
        <c:ser>
          <c:idx val="3"/>
          <c:order val="2"/>
          <c:tx>
            <c:strRef>
              <c:f>'Chart1 Time Series'!$X$1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</c:numCache>
            </c:numRef>
          </c:cat>
          <c:val>
            <c:numRef>
              <c:f>'Chart1 Time Series'!$X$15:$X$27</c:f>
              <c:numCache>
                <c:formatCode>General</c:formatCode>
                <c:ptCount val="13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4C83-8CFE-9BCA58CA6ADF}"/>
            </c:ext>
          </c:extLst>
        </c:ser>
        <c:ser>
          <c:idx val="4"/>
          <c:order val="3"/>
          <c:tx>
            <c:strRef>
              <c:f>'Chart1 Time Series'!$Y$1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</c:numCache>
            </c:numRef>
          </c:cat>
          <c:val>
            <c:numRef>
              <c:f>'Chart1 Time Series'!$Y$15:$Y$27</c:f>
              <c:numCache>
                <c:formatCode>General</c:formatCode>
                <c:ptCount val="13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0-4C83-8CFE-9BCA58CA6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col"/>
        <c:grouping val="stacked"/>
        <c:varyColors val="0"/>
        <c:ser>
          <c:idx val="2"/>
          <c:order val="0"/>
          <c:tx>
            <c:strRef>
              <c:f>'Chart1 Time Series'!$V$1</c:f>
              <c:strCache>
                <c:ptCount val="1"/>
                <c:pt idx="0">
                  <c:v>Monthly change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</c:numCache>
            </c:numRef>
          </c:cat>
          <c:val>
            <c:numRef>
              <c:f>'Chart1 Time Series'!$V$15:$V$27</c:f>
              <c:numCache>
                <c:formatCode>0.0%</c:formatCode>
                <c:ptCount val="13"/>
                <c:pt idx="0">
                  <c:v>3.4100683645510443E-3</c:v>
                </c:pt>
                <c:pt idx="1">
                  <c:v>2.9340175421066483E-3</c:v>
                </c:pt>
                <c:pt idx="2">
                  <c:v>3.0236629195383724E-3</c:v>
                </c:pt>
                <c:pt idx="3">
                  <c:v>2.4887587686972523E-3</c:v>
                </c:pt>
                <c:pt idx="4">
                  <c:v>2.1242498713534008E-3</c:v>
                </c:pt>
                <c:pt idx="5">
                  <c:v>1.1010043062442687E-3</c:v>
                </c:pt>
                <c:pt idx="6">
                  <c:v>-2.9479477728133752E-5</c:v>
                </c:pt>
                <c:pt idx="7">
                  <c:v>-1.9725137549321259E-3</c:v>
                </c:pt>
                <c:pt idx="8" formatCode="0%">
                  <c:v>-2.6651038337455191E-3</c:v>
                </c:pt>
                <c:pt idx="9">
                  <c:v>-2.8706281689098168E-3</c:v>
                </c:pt>
                <c:pt idx="10">
                  <c:v>-1.5491653451449316E-3</c:v>
                </c:pt>
                <c:pt idx="11">
                  <c:v>9.6314984139089788E-4</c:v>
                </c:pt>
                <c:pt idx="12">
                  <c:v>2.017994805972867E-3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D0-4C83-8CFE-9BCA58CA6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5"/>
        <c:axId val="1495596367"/>
        <c:axId val="1495593039"/>
      </c:barChart>
      <c:lineChart>
        <c:grouping val="standard"/>
        <c:varyColors val="0"/>
        <c:ser>
          <c:idx val="0"/>
          <c:order val="1"/>
          <c:tx>
            <c:strRef>
              <c:f>'Chart1 Time Series'!$W$1</c:f>
              <c:strCache>
                <c:ptCount val="1"/>
                <c:pt idx="0">
                  <c:v>Annual change</c:v>
                </c:pt>
              </c:strCache>
            </c:strRef>
          </c:tx>
          <c:spPr>
            <a:ln w="50800" cap="rnd">
              <a:solidFill>
                <a:srgbClr val="0555B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</c:numCache>
            </c:numRef>
          </c:cat>
          <c:val>
            <c:numRef>
              <c:f>'Chart1 Time Series'!$W$15:$W$27</c:f>
              <c:numCache>
                <c:formatCode>0.0%</c:formatCode>
                <c:ptCount val="13"/>
                <c:pt idx="0">
                  <c:v>1.5322515938947845E-2</c:v>
                </c:pt>
                <c:pt idx="1">
                  <c:v>1.4641827869561919E-2</c:v>
                </c:pt>
                <c:pt idx="2">
                  <c:v>1.5085962646387507E-2</c:v>
                </c:pt>
                <c:pt idx="3">
                  <c:v>1.3837613982964792E-2</c:v>
                </c:pt>
                <c:pt idx="4">
                  <c:v>1.277469804668141E-2</c:v>
                </c:pt>
                <c:pt idx="5">
                  <c:v>1.2061997252825307E-2</c:v>
                </c:pt>
                <c:pt idx="6">
                  <c:v>1.1088587475865275E-2</c:v>
                </c:pt>
                <c:pt idx="7">
                  <c:v>1.0422294092683915E-2</c:v>
                </c:pt>
                <c:pt idx="8">
                  <c:v>9.427307559030762E-3</c:v>
                </c:pt>
                <c:pt idx="9">
                  <c:v>8.0324875968638132E-3</c:v>
                </c:pt>
                <c:pt idx="10">
                  <c:v>7.4219827819390627E-3</c:v>
                </c:pt>
                <c:pt idx="11">
                  <c:v>6.9501535016780469E-3</c:v>
                </c:pt>
                <c:pt idx="12">
                  <c:v>5.553168632091543E-3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D0-4C83-8CFE-9BCA58CA6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</c:lineChart>
      <c:catAx>
        <c:axId val="1755544031"/>
        <c:scaling>
          <c:orientation val="minMax"/>
        </c:scaling>
        <c:delete val="0"/>
        <c:axPos val="b"/>
        <c:numFmt formatCode="mmmm\ yyyy" sourceLinked="0"/>
        <c:majorTickMark val="cross"/>
        <c:minorTickMark val="none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755539455"/>
        <c:scaling>
          <c:orientation val="minMax"/>
          <c:max val="2.0000000000000004E-2"/>
          <c:min val="-1.0000000000000002E-2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from previous month</a:t>
                </a:r>
              </a:p>
            </c:rich>
          </c:tx>
          <c:layout>
            <c:manualLayout>
              <c:xMode val="edge"/>
              <c:yMode val="edge"/>
              <c:x val="2.1162330649314488E-2"/>
              <c:y val="0.16704034953864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high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495593039"/>
        <c:scaling>
          <c:orientation val="minMax"/>
          <c:max val="8.0000000000000019E-3"/>
          <c:min val="-4.000000000000001E-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191786852323113"/>
              <c:y val="0.17814565822317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low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5596367"/>
        <c:crosses val="max"/>
        <c:crossBetween val="between"/>
      </c:valAx>
      <c:catAx>
        <c:axId val="149559636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95593039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14824884328565"/>
          <c:y val="0.88238624977483804"/>
          <c:w val="0.62830624983948613"/>
          <c:h val="5.2578604001391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2142637575713"/>
          <c:y val="3.4379987645314303E-2"/>
          <c:w val="0.75052567080207178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'Chart3 Region Comparison'!$U$1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'Chart3 Region Comparison'!$R$2:$R$5</c:f>
              <c:strCache>
                <c:ptCount val="4"/>
                <c:pt idx="0">
                  <c:v>West</c:v>
                </c:pt>
                <c:pt idx="1">
                  <c:v>South</c:v>
                </c:pt>
                <c:pt idx="2">
                  <c:v>Northeast</c:v>
                </c:pt>
                <c:pt idx="3">
                  <c:v>Midwest</c:v>
                </c:pt>
              </c:strCache>
            </c:strRef>
          </c:cat>
          <c:val>
            <c:numRef>
              <c:f>'Chart3 Region Comparison'!$U$2:$U$5</c:f>
              <c:numCache>
                <c:formatCode>General</c:formatCode>
                <c:ptCount val="4"/>
                <c:pt idx="0">
                  <c:v>0</c:v>
                </c:pt>
                <c:pt idx="1">
                  <c:v>100000000376832</c:v>
                </c:pt>
                <c:pt idx="2">
                  <c:v>0</c:v>
                </c:pt>
                <c:pt idx="3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D-48B0-8CB8-536E571A740B}"/>
            </c:ext>
          </c:extLst>
        </c:ser>
        <c:ser>
          <c:idx val="0"/>
          <c:order val="2"/>
          <c:tx>
            <c:strRef>
              <c:f>'Chart3 Region Comparison'!$V$1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'Chart3 Region Comparison'!$R$2:$R$5</c:f>
              <c:strCache>
                <c:ptCount val="4"/>
                <c:pt idx="0">
                  <c:v>West</c:v>
                </c:pt>
                <c:pt idx="1">
                  <c:v>South</c:v>
                </c:pt>
                <c:pt idx="2">
                  <c:v>Northeast</c:v>
                </c:pt>
                <c:pt idx="3">
                  <c:v>Midwest</c:v>
                </c:pt>
              </c:strCache>
            </c:strRef>
          </c:cat>
          <c:val>
            <c:numRef>
              <c:f>'Chart3 Region Comparison'!$V$2:$V$5</c:f>
              <c:numCache>
                <c:formatCode>General</c:formatCode>
                <c:ptCount val="4"/>
                <c:pt idx="0">
                  <c:v>0</c:v>
                </c:pt>
                <c:pt idx="1">
                  <c:v>-100000000376832</c:v>
                </c:pt>
                <c:pt idx="2">
                  <c:v>0</c:v>
                </c:pt>
                <c:pt idx="3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D-48B0-8CB8-536E571A7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'Chart3 Region Comparison'!$T$1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50819590947357E-2"/>
                  <c:y val="-8.13052821586748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2D-48B0-8CB8-536E571A7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'Chart3 Region Comparison'!$R$2:$R$5</c:f>
              <c:strCache>
                <c:ptCount val="4"/>
                <c:pt idx="0">
                  <c:v>West</c:v>
                </c:pt>
                <c:pt idx="1">
                  <c:v>South</c:v>
                </c:pt>
                <c:pt idx="2">
                  <c:v>Northeast</c:v>
                </c:pt>
                <c:pt idx="3">
                  <c:v>Midwest</c:v>
                </c:pt>
              </c:strCache>
            </c:strRef>
          </c:cat>
          <c:val>
            <c:numRef>
              <c:f>'Chart3 Region Comparison'!$T$2:$T$5</c:f>
              <c:numCache>
                <c:formatCode>0.0%</c:formatCode>
                <c:ptCount val="4"/>
                <c:pt idx="0">
                  <c:v>-1.5453323014697928E-2</c:v>
                </c:pt>
                <c:pt idx="1">
                  <c:v>-2.3911668520049112E-3</c:v>
                </c:pt>
                <c:pt idx="2">
                  <c:v>1.408362144727926E-2</c:v>
                </c:pt>
                <c:pt idx="3">
                  <c:v>2.1032882640997119E-2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2D-48B0-8CB8-536E571A7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3.0000000000000006E-2"/>
          <c:min val="-2.1000000000000005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aseline="0"/>
                  <a:t>Change from previous year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1215101032582748"/>
          <c:y val="0.9125975679239563"/>
          <c:w val="0.37659920888267345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2142637575713"/>
          <c:y val="3.4379987645314303E-2"/>
          <c:w val="0.52119299405334973"/>
          <c:h val="0.7137429541656548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'Chart2 Region Comparisons'!$U$1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'Chart2 Region Comparisons'!$R$2:$R$5</c:f>
              <c:strCache>
                <c:ptCount val="4"/>
                <c:pt idx="0">
                  <c:v>West</c:v>
                </c:pt>
                <c:pt idx="1">
                  <c:v>South</c:v>
                </c:pt>
                <c:pt idx="2">
                  <c:v>Northeast</c:v>
                </c:pt>
                <c:pt idx="3">
                  <c:v>Midwest</c:v>
                </c:pt>
              </c:strCache>
            </c:strRef>
          </c:cat>
          <c:val>
            <c:numRef>
              <c:f>'Chart2 Region Comparisons'!$U$2:$U$5</c:f>
              <c:numCache>
                <c:formatCode>General</c:formatCode>
                <c:ptCount val="4"/>
                <c:pt idx="0">
                  <c:v>0</c:v>
                </c:pt>
                <c:pt idx="1">
                  <c:v>100000000376832</c:v>
                </c:pt>
                <c:pt idx="2">
                  <c:v>0</c:v>
                </c:pt>
                <c:pt idx="3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A-4D47-96B0-678150664ED3}"/>
            </c:ext>
          </c:extLst>
        </c:ser>
        <c:ser>
          <c:idx val="0"/>
          <c:order val="2"/>
          <c:tx>
            <c:strRef>
              <c:f>'Chart2 Region Comparisons'!$V$1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'Chart2 Region Comparisons'!$R$2:$R$5</c:f>
              <c:strCache>
                <c:ptCount val="4"/>
                <c:pt idx="0">
                  <c:v>West</c:v>
                </c:pt>
                <c:pt idx="1">
                  <c:v>South</c:v>
                </c:pt>
                <c:pt idx="2">
                  <c:v>Northeast</c:v>
                </c:pt>
                <c:pt idx="3">
                  <c:v>Midwest</c:v>
                </c:pt>
              </c:strCache>
            </c:strRef>
          </c:cat>
          <c:val>
            <c:numRef>
              <c:f>'Chart2 Region Comparisons'!$V$2:$V$5</c:f>
              <c:numCache>
                <c:formatCode>General</c:formatCode>
                <c:ptCount val="4"/>
                <c:pt idx="0">
                  <c:v>0</c:v>
                </c:pt>
                <c:pt idx="1">
                  <c:v>-100000000376832</c:v>
                </c:pt>
                <c:pt idx="2">
                  <c:v>0</c:v>
                </c:pt>
                <c:pt idx="3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A-4D47-96B0-678150664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'Chart2 Region Comparisons'!$S$1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'Chart2 Region Comparisons'!$R$2:$R$5</c:f>
              <c:strCache>
                <c:ptCount val="4"/>
                <c:pt idx="0">
                  <c:v>West</c:v>
                </c:pt>
                <c:pt idx="1">
                  <c:v>South</c:v>
                </c:pt>
                <c:pt idx="2">
                  <c:v>Northeast</c:v>
                </c:pt>
                <c:pt idx="3">
                  <c:v>Midwest</c:v>
                </c:pt>
              </c:strCache>
            </c:strRef>
          </c:cat>
          <c:val>
            <c:numRef>
              <c:f>'Chart2 Region Comparisons'!$S$2:$S$5</c:f>
              <c:numCache>
                <c:formatCode>0.00%</c:formatCode>
                <c:ptCount val="4"/>
                <c:pt idx="0">
                  <c:v>9.1188861516755537E-4</c:v>
                </c:pt>
                <c:pt idx="1">
                  <c:v>1.693756707752847E-3</c:v>
                </c:pt>
                <c:pt idx="2">
                  <c:v>2.051153756805979E-3</c:v>
                </c:pt>
                <c:pt idx="3">
                  <c:v>2.7489910027191922E-3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A-4D47-96B0-678150664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3.0000000000000009E-3"/>
          <c:min val="-1.0000000000000002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Change</a:t>
                </a:r>
                <a:r>
                  <a:rPr lang="en-US" baseline="0" dirty="0"/>
                  <a:t> from previous month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3"/>
      </c:valAx>
      <c:valAx>
        <c:axId val="1824947503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8203364430375404"/>
          <c:y val="0.88558547830552958"/>
          <c:w val="0.46561679790026245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553248411516"/>
          <c:y val="3.4379987645314303E-2"/>
          <c:w val="0.42266821777969554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Oklahoma City</c:v>
                </c:pt>
                <c:pt idx="1">
                  <c:v>Louisville</c:v>
                </c:pt>
                <c:pt idx="2">
                  <c:v>Memphis</c:v>
                </c:pt>
                <c:pt idx="3">
                  <c:v>Houston</c:v>
                </c:pt>
                <c:pt idx="4">
                  <c:v>Salt Lake City</c:v>
                </c:pt>
                <c:pt idx="5">
                  <c:v>Saint Louis</c:v>
                </c:pt>
                <c:pt idx="6">
                  <c:v>Charlotte</c:v>
                </c:pt>
                <c:pt idx="7">
                  <c:v>Orange County</c:v>
                </c:pt>
                <c:pt idx="8">
                  <c:v>Austin</c:v>
                </c:pt>
                <c:pt idx="9">
                  <c:v>Dallas - FW</c:v>
                </c:pt>
                <c:pt idx="10">
                  <c:v>Northern New Jersey</c:v>
                </c:pt>
                <c:pt idx="11">
                  <c:v>Nashville</c:v>
                </c:pt>
                <c:pt idx="12">
                  <c:v>Los Angeles</c:v>
                </c:pt>
                <c:pt idx="13">
                  <c:v>Sacramento</c:v>
                </c:pt>
                <c:pt idx="14">
                  <c:v>Atlanta</c:v>
                </c:pt>
                <c:pt idx="15">
                  <c:v>Minneapolis</c:v>
                </c:pt>
                <c:pt idx="16">
                  <c:v>Baltimore</c:v>
                </c:pt>
                <c:pt idx="17">
                  <c:v>Raleigh</c:v>
                </c:pt>
                <c:pt idx="18">
                  <c:v>Washington</c:v>
                </c:pt>
                <c:pt idx="19">
                  <c:v>Boston</c:v>
                </c:pt>
                <c:pt idx="20">
                  <c:v>Tucson</c:v>
                </c:pt>
                <c:pt idx="21">
                  <c:v>Tampa</c:v>
                </c:pt>
                <c:pt idx="22">
                  <c:v>Phoenix</c:v>
                </c:pt>
                <c:pt idx="23">
                  <c:v>Kansas City</c:v>
                </c:pt>
                <c:pt idx="24">
                  <c:v>New York</c:v>
                </c:pt>
              </c:strCache>
            </c:strRef>
          </c:cat>
          <c:val>
            <c:numRef>
              <c:f>'Chart4 Market Comparisons M2'!$U$2:$U$26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A-45A8-84C4-CE5359E324D1}"/>
            </c:ext>
          </c:extLst>
        </c:ser>
        <c:ser>
          <c:idx val="0"/>
          <c:order val="2"/>
          <c:tx>
            <c:strRef>
              <c:f>'Chart4 Market Comparisons M2'!$V$1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Oklahoma City</c:v>
                </c:pt>
                <c:pt idx="1">
                  <c:v>Louisville</c:v>
                </c:pt>
                <c:pt idx="2">
                  <c:v>Memphis</c:v>
                </c:pt>
                <c:pt idx="3">
                  <c:v>Houston</c:v>
                </c:pt>
                <c:pt idx="4">
                  <c:v>Salt Lake City</c:v>
                </c:pt>
                <c:pt idx="5">
                  <c:v>Saint Louis</c:v>
                </c:pt>
                <c:pt idx="6">
                  <c:v>Charlotte</c:v>
                </c:pt>
                <c:pt idx="7">
                  <c:v>Orange County</c:v>
                </c:pt>
                <c:pt idx="8">
                  <c:v>Austin</c:v>
                </c:pt>
                <c:pt idx="9">
                  <c:v>Dallas - FW</c:v>
                </c:pt>
                <c:pt idx="10">
                  <c:v>Northern New Jersey</c:v>
                </c:pt>
                <c:pt idx="11">
                  <c:v>Nashville</c:v>
                </c:pt>
                <c:pt idx="12">
                  <c:v>Los Angeles</c:v>
                </c:pt>
                <c:pt idx="13">
                  <c:v>Sacramento</c:v>
                </c:pt>
                <c:pt idx="14">
                  <c:v>Atlanta</c:v>
                </c:pt>
                <c:pt idx="15">
                  <c:v>Minneapolis</c:v>
                </c:pt>
                <c:pt idx="16">
                  <c:v>Baltimore</c:v>
                </c:pt>
                <c:pt idx="17">
                  <c:v>Raleigh</c:v>
                </c:pt>
                <c:pt idx="18">
                  <c:v>Washington</c:v>
                </c:pt>
                <c:pt idx="19">
                  <c:v>Boston</c:v>
                </c:pt>
                <c:pt idx="20">
                  <c:v>Tucson</c:v>
                </c:pt>
                <c:pt idx="21">
                  <c:v>Tampa</c:v>
                </c:pt>
                <c:pt idx="22">
                  <c:v>Phoenix</c:v>
                </c:pt>
                <c:pt idx="23">
                  <c:v>Kansas City</c:v>
                </c:pt>
                <c:pt idx="24">
                  <c:v>New York</c:v>
                </c:pt>
              </c:strCache>
            </c:strRef>
          </c:cat>
          <c:val>
            <c:numRef>
              <c:f>'Chart4 Market Comparisons M2'!$V$2:$V$26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A-45A8-84C4-CE5359E32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M2'!$S$1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M2'!$R$2:$R$26</c:f>
              <c:strCache>
                <c:ptCount val="25"/>
                <c:pt idx="0">
                  <c:v>Oklahoma City</c:v>
                </c:pt>
                <c:pt idx="1">
                  <c:v>Louisville</c:v>
                </c:pt>
                <c:pt idx="2">
                  <c:v>Memphis</c:v>
                </c:pt>
                <c:pt idx="3">
                  <c:v>Houston</c:v>
                </c:pt>
                <c:pt idx="4">
                  <c:v>Salt Lake City</c:v>
                </c:pt>
                <c:pt idx="5">
                  <c:v>Saint Louis</c:v>
                </c:pt>
                <c:pt idx="6">
                  <c:v>Charlotte</c:v>
                </c:pt>
                <c:pt idx="7">
                  <c:v>Orange County</c:v>
                </c:pt>
                <c:pt idx="8">
                  <c:v>Austin</c:v>
                </c:pt>
                <c:pt idx="9">
                  <c:v>Dallas - FW</c:v>
                </c:pt>
                <c:pt idx="10">
                  <c:v>Northern New Jersey</c:v>
                </c:pt>
                <c:pt idx="11">
                  <c:v>Nashville</c:v>
                </c:pt>
                <c:pt idx="12">
                  <c:v>Los Angeles</c:v>
                </c:pt>
                <c:pt idx="13">
                  <c:v>Sacramento</c:v>
                </c:pt>
                <c:pt idx="14">
                  <c:v>Atlanta</c:v>
                </c:pt>
                <c:pt idx="15">
                  <c:v>Minneapolis</c:v>
                </c:pt>
                <c:pt idx="16">
                  <c:v>Baltimore</c:v>
                </c:pt>
                <c:pt idx="17">
                  <c:v>Raleigh</c:v>
                </c:pt>
                <c:pt idx="18">
                  <c:v>Washington</c:v>
                </c:pt>
                <c:pt idx="19">
                  <c:v>Boston</c:v>
                </c:pt>
                <c:pt idx="20">
                  <c:v>Tucson</c:v>
                </c:pt>
                <c:pt idx="21">
                  <c:v>Tampa</c:v>
                </c:pt>
                <c:pt idx="22">
                  <c:v>Phoenix</c:v>
                </c:pt>
                <c:pt idx="23">
                  <c:v>Kansas City</c:v>
                </c:pt>
                <c:pt idx="24">
                  <c:v>New York</c:v>
                </c:pt>
              </c:strCache>
            </c:strRef>
          </c:cat>
          <c:val>
            <c:numRef>
              <c:f>'Chart4 Market Comparisons M2'!$S$2:$S$26</c:f>
              <c:numCache>
                <c:formatCode>0.00%</c:formatCode>
                <c:ptCount val="25"/>
                <c:pt idx="0">
                  <c:v>-1.6926368065883768E-3</c:v>
                </c:pt>
                <c:pt idx="1">
                  <c:v>-6.3920814187612418E-4</c:v>
                </c:pt>
                <c:pt idx="2">
                  <c:v>-5.7174356986555708E-4</c:v>
                </c:pt>
                <c:pt idx="3">
                  <c:v>-4.40035481110157E-4</c:v>
                </c:pt>
                <c:pt idx="4">
                  <c:v>-4.1833851595352023E-4</c:v>
                </c:pt>
                <c:pt idx="5">
                  <c:v>-3.4961441172043362E-4</c:v>
                </c:pt>
                <c:pt idx="6">
                  <c:v>-2.7098754670928926E-4</c:v>
                </c:pt>
                <c:pt idx="7">
                  <c:v>-5.6020700996750605E-5</c:v>
                </c:pt>
                <c:pt idx="8">
                  <c:v>9.1875722903811408E-5</c:v>
                </c:pt>
                <c:pt idx="9">
                  <c:v>1.6180377414953817E-4</c:v>
                </c:pt>
                <c:pt idx="10">
                  <c:v>3.2719453417584532E-4</c:v>
                </c:pt>
                <c:pt idx="11">
                  <c:v>3.6842662375025093E-4</c:v>
                </c:pt>
                <c:pt idx="12">
                  <c:v>9.4287599006381839E-4</c:v>
                </c:pt>
                <c:pt idx="13">
                  <c:v>1.0509647826393298E-3</c:v>
                </c:pt>
                <c:pt idx="14">
                  <c:v>1.202248143601814E-3</c:v>
                </c:pt>
                <c:pt idx="15">
                  <c:v>1.4820413324860837E-3</c:v>
                </c:pt>
                <c:pt idx="16">
                  <c:v>1.4821647208760336E-3</c:v>
                </c:pt>
                <c:pt idx="17">
                  <c:v>1.703301820663583E-3</c:v>
                </c:pt>
                <c:pt idx="18">
                  <c:v>1.7282265583271617E-3</c:v>
                </c:pt>
                <c:pt idx="19">
                  <c:v>1.9663139769554583E-3</c:v>
                </c:pt>
                <c:pt idx="20">
                  <c:v>2.2728399356533036E-3</c:v>
                </c:pt>
                <c:pt idx="21">
                  <c:v>2.32654333702631E-3</c:v>
                </c:pt>
                <c:pt idx="22">
                  <c:v>2.427720605691519E-3</c:v>
                </c:pt>
                <c:pt idx="23">
                  <c:v>2.5128674104513138E-3</c:v>
                </c:pt>
                <c:pt idx="24">
                  <c:v>2.6002777537179611E-3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A-45A8-84C4-CE5359E32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3.0000000000000009E-3"/>
          <c:min val="-4.000000000000001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24538748202532673"/>
              <c:y val="0.830145607937565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824947503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7285522388444"/>
          <c:y val="3.4379987645314303E-2"/>
          <c:w val="0.43420470939635658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M1'!$U$1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M1'!$R$2:$R$26</c:f>
              <c:strCache>
                <c:ptCount val="25"/>
                <c:pt idx="0">
                  <c:v>Miami</c:v>
                </c:pt>
                <c:pt idx="1">
                  <c:v>Orlando</c:v>
                </c:pt>
                <c:pt idx="2">
                  <c:v>Jacksonville</c:v>
                </c:pt>
                <c:pt idx="3">
                  <c:v>Richmond</c:v>
                </c:pt>
                <c:pt idx="4">
                  <c:v>Philadelphia</c:v>
                </c:pt>
                <c:pt idx="5">
                  <c:v>San Diego</c:v>
                </c:pt>
                <c:pt idx="6">
                  <c:v>Cleveland</c:v>
                </c:pt>
                <c:pt idx="7">
                  <c:v>Detroit</c:v>
                </c:pt>
                <c:pt idx="8">
                  <c:v>Denver</c:v>
                </c:pt>
                <c:pt idx="9">
                  <c:v>Portland OR</c:v>
                </c:pt>
                <c:pt idx="10">
                  <c:v>Seattle</c:v>
                </c:pt>
                <c:pt idx="11">
                  <c:v>Inland Empire</c:v>
                </c:pt>
                <c:pt idx="12">
                  <c:v>Pittsburgh</c:v>
                </c:pt>
                <c:pt idx="13">
                  <c:v>Milwaukee</c:v>
                </c:pt>
                <c:pt idx="14">
                  <c:v>San Antonio</c:v>
                </c:pt>
                <c:pt idx="15">
                  <c:v>Indianapolis</c:v>
                </c:pt>
                <c:pt idx="16">
                  <c:v>Cincinnati</c:v>
                </c:pt>
                <c:pt idx="17">
                  <c:v>East Bay</c:v>
                </c:pt>
                <c:pt idx="18">
                  <c:v>Las Vegas</c:v>
                </c:pt>
                <c:pt idx="19">
                  <c:v>Chicago</c:v>
                </c:pt>
                <c:pt idx="20">
                  <c:v>Columbus OH</c:v>
                </c:pt>
                <c:pt idx="21">
                  <c:v>Fort Lauderdale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3-4D0A-A1B3-4FBEF91E04E9}"/>
            </c:ext>
          </c:extLst>
        </c:ser>
        <c:ser>
          <c:idx val="0"/>
          <c:order val="2"/>
          <c:tx>
            <c:strRef>
              <c:f>'Chart4 Market Comparisons M1'!$V$1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M1'!$R$2:$R$26</c:f>
              <c:strCache>
                <c:ptCount val="25"/>
                <c:pt idx="0">
                  <c:v>Miami</c:v>
                </c:pt>
                <c:pt idx="1">
                  <c:v>Orlando</c:v>
                </c:pt>
                <c:pt idx="2">
                  <c:v>Jacksonville</c:v>
                </c:pt>
                <c:pt idx="3">
                  <c:v>Richmond</c:v>
                </c:pt>
                <c:pt idx="4">
                  <c:v>Philadelphia</c:v>
                </c:pt>
                <c:pt idx="5">
                  <c:v>San Diego</c:v>
                </c:pt>
                <c:pt idx="6">
                  <c:v>Cleveland</c:v>
                </c:pt>
                <c:pt idx="7">
                  <c:v>Detroit</c:v>
                </c:pt>
                <c:pt idx="8">
                  <c:v>Denver</c:v>
                </c:pt>
                <c:pt idx="9">
                  <c:v>Portland OR</c:v>
                </c:pt>
                <c:pt idx="10">
                  <c:v>Seattle</c:v>
                </c:pt>
                <c:pt idx="11">
                  <c:v>Inland Empire</c:v>
                </c:pt>
                <c:pt idx="12">
                  <c:v>Pittsburgh</c:v>
                </c:pt>
                <c:pt idx="13">
                  <c:v>Milwaukee</c:v>
                </c:pt>
                <c:pt idx="14">
                  <c:v>San Antonio</c:v>
                </c:pt>
                <c:pt idx="15">
                  <c:v>Indianapolis</c:v>
                </c:pt>
                <c:pt idx="16">
                  <c:v>Cincinnati</c:v>
                </c:pt>
                <c:pt idx="17">
                  <c:v>East Bay</c:v>
                </c:pt>
                <c:pt idx="18">
                  <c:v>Las Vegas</c:v>
                </c:pt>
                <c:pt idx="19">
                  <c:v>Chicago</c:v>
                </c:pt>
                <c:pt idx="20">
                  <c:v>Columbus OH</c:v>
                </c:pt>
                <c:pt idx="21">
                  <c:v>Fort Lauderdale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3-4D0A-A1B3-4FBEF91E0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M1'!$S$1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M1'!$R$2:$R$26</c:f>
              <c:strCache>
                <c:ptCount val="25"/>
                <c:pt idx="0">
                  <c:v>Miami</c:v>
                </c:pt>
                <c:pt idx="1">
                  <c:v>Orlando</c:v>
                </c:pt>
                <c:pt idx="2">
                  <c:v>Jacksonville</c:v>
                </c:pt>
                <c:pt idx="3">
                  <c:v>Richmond</c:v>
                </c:pt>
                <c:pt idx="4">
                  <c:v>Philadelphia</c:v>
                </c:pt>
                <c:pt idx="5">
                  <c:v>San Diego</c:v>
                </c:pt>
                <c:pt idx="6">
                  <c:v>Cleveland</c:v>
                </c:pt>
                <c:pt idx="7">
                  <c:v>Detroit</c:v>
                </c:pt>
                <c:pt idx="8">
                  <c:v>Denver</c:v>
                </c:pt>
                <c:pt idx="9">
                  <c:v>Portland OR</c:v>
                </c:pt>
                <c:pt idx="10">
                  <c:v>Seattle</c:v>
                </c:pt>
                <c:pt idx="11">
                  <c:v>Inland Empire</c:v>
                </c:pt>
                <c:pt idx="12">
                  <c:v>Pittsburgh</c:v>
                </c:pt>
                <c:pt idx="13">
                  <c:v>Milwaukee</c:v>
                </c:pt>
                <c:pt idx="14">
                  <c:v>San Antonio</c:v>
                </c:pt>
                <c:pt idx="15">
                  <c:v>Indianapolis</c:v>
                </c:pt>
                <c:pt idx="16">
                  <c:v>Cincinnati</c:v>
                </c:pt>
                <c:pt idx="17">
                  <c:v>East Bay</c:v>
                </c:pt>
                <c:pt idx="18">
                  <c:v>Las Vegas</c:v>
                </c:pt>
                <c:pt idx="19">
                  <c:v>Chicago</c:v>
                </c:pt>
                <c:pt idx="20">
                  <c:v>Columbus OH</c:v>
                </c:pt>
                <c:pt idx="21">
                  <c:v>Fort Lauderdale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M1'!$S$2:$S$26</c:f>
              <c:numCache>
                <c:formatCode>0.00%</c:formatCode>
                <c:ptCount val="25"/>
                <c:pt idx="0">
                  <c:v>2.6282187712654004E-3</c:v>
                </c:pt>
                <c:pt idx="1">
                  <c:v>2.6341353172836257E-3</c:v>
                </c:pt>
                <c:pt idx="2">
                  <c:v>2.6712176747880623E-3</c:v>
                </c:pt>
                <c:pt idx="3">
                  <c:v>2.6751447472119771E-3</c:v>
                </c:pt>
                <c:pt idx="4">
                  <c:v>3.1534605868026588E-3</c:v>
                </c:pt>
                <c:pt idx="5">
                  <c:v>3.2784499405607015E-3</c:v>
                </c:pt>
                <c:pt idx="6">
                  <c:v>3.298999893774468E-3</c:v>
                </c:pt>
                <c:pt idx="7">
                  <c:v>3.3616288646134418E-3</c:v>
                </c:pt>
                <c:pt idx="8">
                  <c:v>3.4184082191783816E-3</c:v>
                </c:pt>
                <c:pt idx="9">
                  <c:v>3.4424848614553749E-3</c:v>
                </c:pt>
                <c:pt idx="10">
                  <c:v>3.4424974731264157E-3</c:v>
                </c:pt>
                <c:pt idx="11">
                  <c:v>3.4439808778834458E-3</c:v>
                </c:pt>
                <c:pt idx="12">
                  <c:v>3.5564488303627684E-3</c:v>
                </c:pt>
                <c:pt idx="13">
                  <c:v>3.658783983564895E-3</c:v>
                </c:pt>
                <c:pt idx="14">
                  <c:v>3.8699955340011361E-3</c:v>
                </c:pt>
                <c:pt idx="15">
                  <c:v>3.9159487188238362E-3</c:v>
                </c:pt>
                <c:pt idx="16">
                  <c:v>4.1771641783685531E-3</c:v>
                </c:pt>
                <c:pt idx="17">
                  <c:v>4.222589497228979E-3</c:v>
                </c:pt>
                <c:pt idx="18">
                  <c:v>4.3543196343809321E-3</c:v>
                </c:pt>
                <c:pt idx="19">
                  <c:v>4.6380345642496046E-3</c:v>
                </c:pt>
                <c:pt idx="20">
                  <c:v>5.6352896390112761E-3</c:v>
                </c:pt>
                <c:pt idx="21">
                  <c:v>5.8751731541004659E-3</c:v>
                </c:pt>
                <c:pt idx="22">
                  <c:v>7.0744230419266252E-3</c:v>
                </c:pt>
                <c:pt idx="23">
                  <c:v>7.9636815318278042E-3</c:v>
                </c:pt>
                <c:pt idx="24">
                  <c:v>1.0682010904739858E-2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3-4D0A-A1B3-4FBEF91E0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1.5000000000000003E-2"/>
          <c:min val="0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824947503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5269115265887818"/>
          <c:y val="0.87864700818148533"/>
          <c:w val="0.5910994233828879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553248411516"/>
          <c:y val="3.4379987645314303E-2"/>
          <c:w val="0.69054342052262219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Phoenix</c:v>
                </c:pt>
                <c:pt idx="3">
                  <c:v>San Antonio</c:v>
                </c:pt>
                <c:pt idx="4">
                  <c:v>Tampa</c:v>
                </c:pt>
                <c:pt idx="5">
                  <c:v>Salt Lake City</c:v>
                </c:pt>
                <c:pt idx="6">
                  <c:v>Las Vegas</c:v>
                </c:pt>
                <c:pt idx="7">
                  <c:v>Raleigh</c:v>
                </c:pt>
                <c:pt idx="8">
                  <c:v>Nashville</c:v>
                </c:pt>
                <c:pt idx="9">
                  <c:v>Charlotte</c:v>
                </c:pt>
                <c:pt idx="10">
                  <c:v>Tucson</c:v>
                </c:pt>
                <c:pt idx="11">
                  <c:v>Dallas - FW</c:v>
                </c:pt>
                <c:pt idx="12">
                  <c:v>Jacksonville</c:v>
                </c:pt>
                <c:pt idx="13">
                  <c:v>Orlando</c:v>
                </c:pt>
                <c:pt idx="14">
                  <c:v>Washington</c:v>
                </c:pt>
                <c:pt idx="15">
                  <c:v>Houston</c:v>
                </c:pt>
                <c:pt idx="16">
                  <c:v>Memphis</c:v>
                </c:pt>
                <c:pt idx="17">
                  <c:v>Atlanta</c:v>
                </c:pt>
                <c:pt idx="18">
                  <c:v>Portland OR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Los Angeles</c:v>
                </c:pt>
                <c:pt idx="23">
                  <c:v>Miami</c:v>
                </c:pt>
                <c:pt idx="24">
                  <c:v>Boston</c:v>
                </c:pt>
              </c:strCache>
            </c:strRef>
          </c:cat>
          <c:val>
            <c:numRef>
              <c:f>'Chart4 Market ComparisonsY2'!$U$2:$U$26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6-4FFA-A72E-FA4F39EA600B}"/>
            </c:ext>
          </c:extLst>
        </c:ser>
        <c:ser>
          <c:idx val="0"/>
          <c:order val="2"/>
          <c:tx>
            <c:strRef>
              <c:f>'Chart4 Market ComparisonsY2'!$V$1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Phoenix</c:v>
                </c:pt>
                <c:pt idx="3">
                  <c:v>San Antonio</c:v>
                </c:pt>
                <c:pt idx="4">
                  <c:v>Tampa</c:v>
                </c:pt>
                <c:pt idx="5">
                  <c:v>Salt Lake City</c:v>
                </c:pt>
                <c:pt idx="6">
                  <c:v>Las Vegas</c:v>
                </c:pt>
                <c:pt idx="7">
                  <c:v>Raleigh</c:v>
                </c:pt>
                <c:pt idx="8">
                  <c:v>Nashville</c:v>
                </c:pt>
                <c:pt idx="9">
                  <c:v>Charlotte</c:v>
                </c:pt>
                <c:pt idx="10">
                  <c:v>Tucson</c:v>
                </c:pt>
                <c:pt idx="11">
                  <c:v>Dallas - FW</c:v>
                </c:pt>
                <c:pt idx="12">
                  <c:v>Jacksonville</c:v>
                </c:pt>
                <c:pt idx="13">
                  <c:v>Orlando</c:v>
                </c:pt>
                <c:pt idx="14">
                  <c:v>Washington</c:v>
                </c:pt>
                <c:pt idx="15">
                  <c:v>Houston</c:v>
                </c:pt>
                <c:pt idx="16">
                  <c:v>Memphis</c:v>
                </c:pt>
                <c:pt idx="17">
                  <c:v>Atlanta</c:v>
                </c:pt>
                <c:pt idx="18">
                  <c:v>Portland OR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Los Angeles</c:v>
                </c:pt>
                <c:pt idx="23">
                  <c:v>Miami</c:v>
                </c:pt>
                <c:pt idx="24">
                  <c:v>Boston</c:v>
                </c:pt>
              </c:strCache>
            </c:strRef>
          </c:cat>
          <c:val>
            <c:numRef>
              <c:f>'Chart4 Market ComparisonsY2'!$V$2:$V$26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6-4FFA-A72E-FA4F39EA6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ComparisonsY2'!$T$1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Phoenix</c:v>
                </c:pt>
                <c:pt idx="3">
                  <c:v>San Antonio</c:v>
                </c:pt>
                <c:pt idx="4">
                  <c:v>Tampa</c:v>
                </c:pt>
                <c:pt idx="5">
                  <c:v>Salt Lake City</c:v>
                </c:pt>
                <c:pt idx="6">
                  <c:v>Las Vegas</c:v>
                </c:pt>
                <c:pt idx="7">
                  <c:v>Raleigh</c:v>
                </c:pt>
                <c:pt idx="8">
                  <c:v>Nashville</c:v>
                </c:pt>
                <c:pt idx="9">
                  <c:v>Charlotte</c:v>
                </c:pt>
                <c:pt idx="10">
                  <c:v>Tucson</c:v>
                </c:pt>
                <c:pt idx="11">
                  <c:v>Dallas - FW</c:v>
                </c:pt>
                <c:pt idx="12">
                  <c:v>Jacksonville</c:v>
                </c:pt>
                <c:pt idx="13">
                  <c:v>Orlando</c:v>
                </c:pt>
                <c:pt idx="14">
                  <c:v>Washington</c:v>
                </c:pt>
                <c:pt idx="15">
                  <c:v>Houston</c:v>
                </c:pt>
                <c:pt idx="16">
                  <c:v>Memphis</c:v>
                </c:pt>
                <c:pt idx="17">
                  <c:v>Atlanta</c:v>
                </c:pt>
                <c:pt idx="18">
                  <c:v>Portland OR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Los Angeles</c:v>
                </c:pt>
                <c:pt idx="23">
                  <c:v>Miami</c:v>
                </c:pt>
                <c:pt idx="24">
                  <c:v>Boston</c:v>
                </c:pt>
              </c:strCache>
            </c:strRef>
          </c:cat>
          <c:val>
            <c:numRef>
              <c:f>'Chart4 Market ComparisonsY2'!$T$2:$T$26</c:f>
              <c:numCache>
                <c:formatCode>0.0%</c:formatCode>
                <c:ptCount val="25"/>
                <c:pt idx="0">
                  <c:v>-4.8115732966511393E-2</c:v>
                </c:pt>
                <c:pt idx="1">
                  <c:v>-3.3346353500811055E-2</c:v>
                </c:pt>
                <c:pt idx="2">
                  <c:v>-3.3106833330844299E-2</c:v>
                </c:pt>
                <c:pt idx="3">
                  <c:v>-3.0490568115896122E-2</c:v>
                </c:pt>
                <c:pt idx="4">
                  <c:v>-2.7037766376543981E-2</c:v>
                </c:pt>
                <c:pt idx="5">
                  <c:v>-2.0640961024819715E-2</c:v>
                </c:pt>
                <c:pt idx="6">
                  <c:v>-2.0407187217098444E-2</c:v>
                </c:pt>
                <c:pt idx="7">
                  <c:v>-1.9380432303272688E-2</c:v>
                </c:pt>
                <c:pt idx="8">
                  <c:v>-1.9020143619349228E-2</c:v>
                </c:pt>
                <c:pt idx="9">
                  <c:v>-1.8934674596964518E-2</c:v>
                </c:pt>
                <c:pt idx="10">
                  <c:v>-1.8393405166617249E-2</c:v>
                </c:pt>
                <c:pt idx="11">
                  <c:v>-1.7888821385564579E-2</c:v>
                </c:pt>
                <c:pt idx="12">
                  <c:v>-1.5770607762892519E-2</c:v>
                </c:pt>
                <c:pt idx="13">
                  <c:v>-1.5132282435153632E-2</c:v>
                </c:pt>
                <c:pt idx="14">
                  <c:v>-1.2063267389431309E-2</c:v>
                </c:pt>
                <c:pt idx="15">
                  <c:v>-1.0848219782197965E-2</c:v>
                </c:pt>
                <c:pt idx="16">
                  <c:v>-8.0233686831336914E-3</c:v>
                </c:pt>
                <c:pt idx="17">
                  <c:v>-7.4942693870913013E-3</c:v>
                </c:pt>
                <c:pt idx="18">
                  <c:v>-7.2872325710945374E-3</c:v>
                </c:pt>
                <c:pt idx="19">
                  <c:v>-6.9362639170537088E-3</c:v>
                </c:pt>
                <c:pt idx="20">
                  <c:v>-6.4581124319929017E-3</c:v>
                </c:pt>
                <c:pt idx="21">
                  <c:v>-1.512313641068963E-3</c:v>
                </c:pt>
                <c:pt idx="22">
                  <c:v>-7.0494176100821537E-4</c:v>
                </c:pt>
                <c:pt idx="23">
                  <c:v>4.8136921191099802E-4</c:v>
                </c:pt>
                <c:pt idx="24">
                  <c:v>1.7944955419029185E-3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6-4FFA-A72E-FA4F39EA6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1.0000000000000002E-2"/>
          <c:min val="-6.0000000000000012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315161542778064"/>
              <c:y val="0.830124052378874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93845505068585"/>
          <c:y val="3.4379987645314303E-2"/>
          <c:w val="0.33341817451808775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ComparisonsY1'!$U$1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ComparisonsY1'!$R$2:$R$26</c:f>
              <c:strCache>
                <c:ptCount val="25"/>
                <c:pt idx="0">
                  <c:v>Seattle</c:v>
                </c:pt>
                <c:pt idx="1">
                  <c:v>Inland Empire</c:v>
                </c:pt>
                <c:pt idx="2">
                  <c:v>Oklahoma City</c:v>
                </c:pt>
                <c:pt idx="3">
                  <c:v>Louisville</c:v>
                </c:pt>
                <c:pt idx="4">
                  <c:v>Columbus OH</c:v>
                </c:pt>
                <c:pt idx="5">
                  <c:v>Baltimore</c:v>
                </c:pt>
                <c:pt idx="6">
                  <c:v>Indianapolis</c:v>
                </c:pt>
                <c:pt idx="7">
                  <c:v>East Bay</c:v>
                </c:pt>
                <c:pt idx="8">
                  <c:v>Richmond</c:v>
                </c:pt>
                <c:pt idx="9">
                  <c:v>Northern New Jersey</c:v>
                </c:pt>
                <c:pt idx="10">
                  <c:v>Orange County</c:v>
                </c:pt>
                <c:pt idx="11">
                  <c:v>Detroit</c:v>
                </c:pt>
                <c:pt idx="12">
                  <c:v>Kansas City</c:v>
                </c:pt>
                <c:pt idx="13">
                  <c:v>Philadelphia</c:v>
                </c:pt>
                <c:pt idx="14">
                  <c:v>Pittsburgh</c:v>
                </c:pt>
                <c:pt idx="15">
                  <c:v>Milwaukee</c:v>
                </c:pt>
                <c:pt idx="16">
                  <c:v>Saint Louis</c:v>
                </c:pt>
                <c:pt idx="17">
                  <c:v>Cleveland</c:v>
                </c:pt>
                <c:pt idx="18">
                  <c:v>Minneapolis</c:v>
                </c:pt>
                <c:pt idx="19">
                  <c:v>New York</c:v>
                </c:pt>
                <c:pt idx="20">
                  <c:v>Cincinnati</c:v>
                </c:pt>
                <c:pt idx="21">
                  <c:v>Chicago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CC7-B8DF-60EEA33B34C5}"/>
            </c:ext>
          </c:extLst>
        </c:ser>
        <c:ser>
          <c:idx val="0"/>
          <c:order val="2"/>
          <c:tx>
            <c:strRef>
              <c:f>'Chart4 Market ComparisonsY1'!$V$1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ComparisonsY1'!$R$2:$R$26</c:f>
              <c:strCache>
                <c:ptCount val="25"/>
                <c:pt idx="0">
                  <c:v>Seattle</c:v>
                </c:pt>
                <c:pt idx="1">
                  <c:v>Inland Empire</c:v>
                </c:pt>
                <c:pt idx="2">
                  <c:v>Oklahoma City</c:v>
                </c:pt>
                <c:pt idx="3">
                  <c:v>Louisville</c:v>
                </c:pt>
                <c:pt idx="4">
                  <c:v>Columbus OH</c:v>
                </c:pt>
                <c:pt idx="5">
                  <c:v>Baltimore</c:v>
                </c:pt>
                <c:pt idx="6">
                  <c:v>Indianapolis</c:v>
                </c:pt>
                <c:pt idx="7">
                  <c:v>East Bay</c:v>
                </c:pt>
                <c:pt idx="8">
                  <c:v>Richmond</c:v>
                </c:pt>
                <c:pt idx="9">
                  <c:v>Northern New Jersey</c:v>
                </c:pt>
                <c:pt idx="10">
                  <c:v>Orange County</c:v>
                </c:pt>
                <c:pt idx="11">
                  <c:v>Detroit</c:v>
                </c:pt>
                <c:pt idx="12">
                  <c:v>Kansas City</c:v>
                </c:pt>
                <c:pt idx="13">
                  <c:v>Philadelphia</c:v>
                </c:pt>
                <c:pt idx="14">
                  <c:v>Pittsburgh</c:v>
                </c:pt>
                <c:pt idx="15">
                  <c:v>Milwaukee</c:v>
                </c:pt>
                <c:pt idx="16">
                  <c:v>Saint Louis</c:v>
                </c:pt>
                <c:pt idx="17">
                  <c:v>Cleveland</c:v>
                </c:pt>
                <c:pt idx="18">
                  <c:v>Minneapolis</c:v>
                </c:pt>
                <c:pt idx="19">
                  <c:v>New York</c:v>
                </c:pt>
                <c:pt idx="20">
                  <c:v>Cincinnati</c:v>
                </c:pt>
                <c:pt idx="21">
                  <c:v>Chicago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CC7-B8DF-60EEA33B3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ComparisonsY1'!$T$1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ComparisonsY1'!$R$2:$R$26</c:f>
              <c:strCache>
                <c:ptCount val="25"/>
                <c:pt idx="0">
                  <c:v>Seattle</c:v>
                </c:pt>
                <c:pt idx="1">
                  <c:v>Inland Empire</c:v>
                </c:pt>
                <c:pt idx="2">
                  <c:v>Oklahoma City</c:v>
                </c:pt>
                <c:pt idx="3">
                  <c:v>Louisville</c:v>
                </c:pt>
                <c:pt idx="4">
                  <c:v>Columbus OH</c:v>
                </c:pt>
                <c:pt idx="5">
                  <c:v>Baltimore</c:v>
                </c:pt>
                <c:pt idx="6">
                  <c:v>Indianapolis</c:v>
                </c:pt>
                <c:pt idx="7">
                  <c:v>East Bay</c:v>
                </c:pt>
                <c:pt idx="8">
                  <c:v>Richmond</c:v>
                </c:pt>
                <c:pt idx="9">
                  <c:v>Northern New Jersey</c:v>
                </c:pt>
                <c:pt idx="10">
                  <c:v>Orange County</c:v>
                </c:pt>
                <c:pt idx="11">
                  <c:v>Detroit</c:v>
                </c:pt>
                <c:pt idx="12">
                  <c:v>Kansas City</c:v>
                </c:pt>
                <c:pt idx="13">
                  <c:v>Philadelphia</c:v>
                </c:pt>
                <c:pt idx="14">
                  <c:v>Pittsburgh</c:v>
                </c:pt>
                <c:pt idx="15">
                  <c:v>Milwaukee</c:v>
                </c:pt>
                <c:pt idx="16">
                  <c:v>Saint Louis</c:v>
                </c:pt>
                <c:pt idx="17">
                  <c:v>Cleveland</c:v>
                </c:pt>
                <c:pt idx="18">
                  <c:v>Minneapolis</c:v>
                </c:pt>
                <c:pt idx="19">
                  <c:v>New York</c:v>
                </c:pt>
                <c:pt idx="20">
                  <c:v>Cincinnati</c:v>
                </c:pt>
                <c:pt idx="21">
                  <c:v>Chicago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ComparisonsY1'!$T$2:$T$26</c:f>
              <c:numCache>
                <c:formatCode>0.0%</c:formatCode>
                <c:ptCount val="25"/>
                <c:pt idx="0">
                  <c:v>3.3340032827036126E-3</c:v>
                </c:pt>
                <c:pt idx="1">
                  <c:v>3.5598461307606577E-3</c:v>
                </c:pt>
                <c:pt idx="2">
                  <c:v>4.1863919555491513E-3</c:v>
                </c:pt>
                <c:pt idx="3">
                  <c:v>4.268630795680517E-3</c:v>
                </c:pt>
                <c:pt idx="4">
                  <c:v>5.3841646953598499E-3</c:v>
                </c:pt>
                <c:pt idx="5">
                  <c:v>5.9640944225138881E-3</c:v>
                </c:pt>
                <c:pt idx="6">
                  <c:v>6.0815615435367842E-3</c:v>
                </c:pt>
                <c:pt idx="7">
                  <c:v>1.0014156473587166E-2</c:v>
                </c:pt>
                <c:pt idx="8">
                  <c:v>1.171279342750875E-2</c:v>
                </c:pt>
                <c:pt idx="9">
                  <c:v>1.2841923797262345E-2</c:v>
                </c:pt>
                <c:pt idx="10">
                  <c:v>1.3237646988132568E-2</c:v>
                </c:pt>
                <c:pt idx="11">
                  <c:v>1.373307239415178E-2</c:v>
                </c:pt>
                <c:pt idx="12">
                  <c:v>1.4617036481281875E-2</c:v>
                </c:pt>
                <c:pt idx="13">
                  <c:v>1.4812894208556138E-2</c:v>
                </c:pt>
                <c:pt idx="14">
                  <c:v>1.6459619772920542E-2</c:v>
                </c:pt>
                <c:pt idx="15">
                  <c:v>1.8820959072492593E-2</c:v>
                </c:pt>
                <c:pt idx="16">
                  <c:v>1.9729852820703053E-2</c:v>
                </c:pt>
                <c:pt idx="17">
                  <c:v>2.0633676753923247E-2</c:v>
                </c:pt>
                <c:pt idx="18">
                  <c:v>2.1057875697560791E-2</c:v>
                </c:pt>
                <c:pt idx="19">
                  <c:v>2.1771694105854777E-2</c:v>
                </c:pt>
                <c:pt idx="20">
                  <c:v>2.3462029045187904E-2</c:v>
                </c:pt>
                <c:pt idx="21">
                  <c:v>3.1820020674021565E-2</c:v>
                </c:pt>
                <c:pt idx="22">
                  <c:v>3.4907255309268415E-2</c:v>
                </c:pt>
                <c:pt idx="23">
                  <c:v>4.2877192314954016E-2</c:v>
                </c:pt>
                <c:pt idx="24">
                  <c:v>6.3394339358823881E-2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CC7-B8DF-60EEA33B3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8.0000000000000016E-2"/>
          <c:min val="0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1855537475211182"/>
          <c:y val="0.87864700818148533"/>
          <c:w val="0.5910994233828879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0.94357</cdr:y>
    </cdr:from>
    <cdr:to>
      <cdr:x>0.52707</cdr:x>
      <cdr:y>0.99849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47DB72-0AA0-3DA5-ACE0-E3D6E9E778BD}"/>
            </a:ext>
          </a:extLst>
        </cdr:cNvPr>
        <cdr:cNvSpPr txBox="1"/>
      </cdr:nvSpPr>
      <cdr:spPr>
        <a:xfrm xmlns:a="http://schemas.openxmlformats.org/drawingml/2006/main">
          <a:off x="0" y="5400675"/>
          <a:ext cx="62388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4C9330B0-9C33-4DCB-B357-710A9BD80FE4}" type="TxLink">
            <a:rPr lang="en-US" sz="12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January 2026</a:t>
          </a:fld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0.94602</cdr:y>
    </cdr:from>
    <cdr:to>
      <cdr:x>0.73294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BAAFBD-006E-F1AC-FF4F-9D6159BB3EBC}"/>
            </a:ext>
          </a:extLst>
        </cdr:cNvPr>
        <cdr:cNvSpPr txBox="1"/>
      </cdr:nvSpPr>
      <cdr:spPr>
        <a:xfrm xmlns:a="http://schemas.openxmlformats.org/drawingml/2006/main">
          <a:off x="0" y="5341855"/>
          <a:ext cx="6179044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E1C9BCD-05C6-488A-8732-7538B848AC5F}" type="TxLink">
            <a:rPr lang="en-US" sz="12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January 2026</a:t>
          </a:fld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0.94419</cdr:y>
    </cdr:from>
    <cdr:to>
      <cdr:x>0.68534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324765-B869-6810-4422-E72A286EC7D0}"/>
            </a:ext>
          </a:extLst>
        </cdr:cNvPr>
        <cdr:cNvSpPr txBox="1"/>
      </cdr:nvSpPr>
      <cdr:spPr>
        <a:xfrm xmlns:a="http://schemas.openxmlformats.org/drawingml/2006/main">
          <a:off x="0" y="5021036"/>
          <a:ext cx="6000750" cy="296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62F67C9-B390-4725-A724-BAC966C3D1E6}" type="TxLink">
            <a:rPr lang="en-US" sz="12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January 2026</a:t>
          </a:fld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05E577-BC0C-D84D-9D18-5E306A1ECB1C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5D281-DDC1-614E-A41B-0F39F86060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3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4EE62-66BE-AB79-BF69-A4CE1EAAB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A2F5C-BAD0-C9AA-CADC-798E73DFE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5D166-88FA-33F6-D944-994F3C7AE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E4C97-99A3-36DB-31A4-1E1E810E3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00EF3-83FE-AE5C-B8E0-64F1553DB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6842F-F506-01DA-C6A6-D0C61BF67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45401-2B64-CF13-DEEB-40B8BE7F4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7D15-BB7E-55FC-DA7F-405604173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9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03257-0653-DECC-C1D1-3FE9FB18B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2F13D8-EB5D-EAFA-2F10-015A3EA30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57AAB-E169-D2C0-15A1-4F9FBAD52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C707F-F8C6-A4AE-96B4-E74129AE6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1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DB12-7B61-2F9F-BFF2-37D78E56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142AA-8570-7650-EAC6-8B7060BEE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D53A4-09E4-DCD1-7F81-5209F974A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CE6E2-5B53-8960-31E3-8B282B74F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7DD577-57F7-B24F-9B52-19E7801BB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4693"/>
            <a:ext cx="12191998" cy="62533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D3E250-35EF-304A-891F-CCBF8899BFAD}"/>
              </a:ext>
            </a:extLst>
          </p:cNvPr>
          <p:cNvSpPr/>
          <p:nvPr userDrawn="1"/>
        </p:nvSpPr>
        <p:spPr>
          <a:xfrm>
            <a:off x="-1" y="540589"/>
            <a:ext cx="12191999" cy="393965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9597" y="1489742"/>
            <a:ext cx="6388384" cy="1328410"/>
          </a:xfrm>
          <a:prstGeom prst="rect">
            <a:avLst/>
          </a:prstGeom>
        </p:spPr>
        <p:txBody>
          <a:bodyPr anchor="t" anchorCtr="0"/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CoStar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596" y="2923986"/>
            <a:ext cx="5766293" cy="426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AE56D3-F794-5440-A25E-8C898A80B464}"/>
              </a:ext>
            </a:extLst>
          </p:cNvPr>
          <p:cNvSpPr/>
          <p:nvPr userDrawn="1"/>
        </p:nvSpPr>
        <p:spPr>
          <a:xfrm>
            <a:off x="609600" y="1256773"/>
            <a:ext cx="79999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0CBCD0-70E9-AA4D-937E-A9EAE139E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45" y="322653"/>
            <a:ext cx="1656571" cy="8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8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92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E6FAC4-73A3-3D47-998D-1460A3226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34" y="365126"/>
            <a:ext cx="11384166" cy="481626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0DE79A-5857-6840-B7E9-26D2132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635" y="1119010"/>
            <a:ext cx="11384165" cy="476919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F48B6D-CC3B-FB47-9CCB-830BF6036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3AFE76-0DCB-7D4E-8AC2-5C8B7ECAC1CB}"/>
              </a:ext>
            </a:extLst>
          </p:cNvPr>
          <p:cNvCxnSpPr>
            <a:cxnSpLocks/>
          </p:cNvCxnSpPr>
          <p:nvPr userDrawn="1"/>
        </p:nvCxnSpPr>
        <p:spPr>
          <a:xfrm>
            <a:off x="456538" y="874262"/>
            <a:ext cx="11278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3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41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E6FAC4-73A3-3D47-998D-1460A3226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34" y="365125"/>
            <a:ext cx="11384166" cy="80594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0DE79A-5857-6840-B7E9-26D2132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635" y="1536867"/>
            <a:ext cx="11384165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F48B6D-CC3B-FB47-9CCB-830BF6036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48E3CC-24E9-8C4D-8A37-A616C27848F3}"/>
              </a:ext>
            </a:extLst>
          </p:cNvPr>
          <p:cNvCxnSpPr>
            <a:cxnSpLocks/>
          </p:cNvCxnSpPr>
          <p:nvPr userDrawn="1"/>
        </p:nvCxnSpPr>
        <p:spPr>
          <a:xfrm>
            <a:off x="456538" y="1238243"/>
            <a:ext cx="11278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3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41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635" y="1536867"/>
            <a:ext cx="4678565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1118" y="1536867"/>
            <a:ext cx="4681728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2D5A37-D03C-1E4F-9B87-750962AD3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34" y="365125"/>
            <a:ext cx="11384166" cy="80594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89F8A-3B1A-4147-A79E-B5E57BF30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013D89-1EE5-134A-BC01-90C7ABA1DE87}"/>
              </a:ext>
            </a:extLst>
          </p:cNvPr>
          <p:cNvCxnSpPr>
            <a:cxnSpLocks/>
          </p:cNvCxnSpPr>
          <p:nvPr userDrawn="1"/>
        </p:nvCxnSpPr>
        <p:spPr>
          <a:xfrm>
            <a:off x="456538" y="874262"/>
            <a:ext cx="11278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34" y="365125"/>
            <a:ext cx="11384166" cy="80594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E8352C-6E1E-E941-BE8A-2AE7542ADAC0}"/>
              </a:ext>
            </a:extLst>
          </p:cNvPr>
          <p:cNvCxnSpPr>
            <a:cxnSpLocks/>
          </p:cNvCxnSpPr>
          <p:nvPr userDrawn="1"/>
        </p:nvCxnSpPr>
        <p:spPr>
          <a:xfrm>
            <a:off x="456538" y="874262"/>
            <a:ext cx="11278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9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91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29" y="6127214"/>
            <a:ext cx="1399682" cy="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DC7F8-01F4-D2F1-8489-AE731C2CD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5CCB-859F-0958-E70D-BD32367C612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+mj-lt"/>
              </a:rPr>
              <a:t>National rent growth </a:t>
            </a:r>
            <a:r>
              <a:rPr lang="en-US" dirty="0">
                <a:latin typeface="+mj-lt"/>
              </a:rPr>
              <a:t>strengthens in January</a:t>
            </a:r>
            <a:endParaRPr lang="en-US" b="1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C0CCAE-D798-4F85-9A9C-FC28F52A9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357770"/>
              </p:ext>
            </p:extLst>
          </p:nvPr>
        </p:nvGraphicFramePr>
        <p:xfrm>
          <a:off x="198943" y="1132609"/>
          <a:ext cx="11794114" cy="572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3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063B-87FD-863F-C30D-792E65A3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143404-0F69-4BA5-A711-A32FC3CC4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884387"/>
              </p:ext>
            </p:extLst>
          </p:nvPr>
        </p:nvGraphicFramePr>
        <p:xfrm>
          <a:off x="6414655" y="1011382"/>
          <a:ext cx="5320145" cy="561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69CFD2F-5459-4D48-9516-1B6EEA9B6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885216"/>
              </p:ext>
            </p:extLst>
          </p:nvPr>
        </p:nvGraphicFramePr>
        <p:xfrm>
          <a:off x="774527" y="1003527"/>
          <a:ext cx="7358092" cy="576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95EDE1-AEDE-335F-E1A4-5BEDFFD3C75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+mj-lt"/>
              </a:rPr>
              <a:t>Rents </a:t>
            </a:r>
            <a:r>
              <a:rPr lang="en-US" dirty="0">
                <a:latin typeface="+mj-lt"/>
              </a:rPr>
              <a:t>rise</a:t>
            </a:r>
            <a:r>
              <a:rPr lang="en-US" b="1" dirty="0">
                <a:latin typeface="+mj-lt"/>
              </a:rPr>
              <a:t> across </a:t>
            </a:r>
            <a:r>
              <a:rPr lang="en-US" dirty="0">
                <a:latin typeface="+mj-lt"/>
              </a:rPr>
              <a:t>all</a:t>
            </a:r>
            <a:r>
              <a:rPr lang="en-US" b="1" dirty="0">
                <a:latin typeface="+mj-lt"/>
              </a:rPr>
              <a:t> regions in </a:t>
            </a:r>
            <a:r>
              <a:rPr lang="en-US" dirty="0">
                <a:latin typeface="+mj-lt"/>
              </a:rPr>
              <a:t>January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66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F8237-4409-F15B-2021-345148D20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27800F-2EC7-4F60-A972-58E955D3E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68365"/>
              </p:ext>
            </p:extLst>
          </p:nvPr>
        </p:nvGraphicFramePr>
        <p:xfrm>
          <a:off x="6096001" y="1171074"/>
          <a:ext cx="7471624" cy="564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0959AF-9ED2-4837-BD6F-A1932BCB0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201033"/>
              </p:ext>
            </p:extLst>
          </p:nvPr>
        </p:nvGraphicFramePr>
        <p:xfrm>
          <a:off x="526963" y="1121110"/>
          <a:ext cx="8588829" cy="572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EDE773-6237-CE7E-E26A-43B60F6E64C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Most markets see rent gains in January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165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32384-812F-47CE-D8D2-68CD53261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2072DE-3051-486B-83FC-0D52AFEBE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454822"/>
              </p:ext>
            </p:extLst>
          </p:nvPr>
        </p:nvGraphicFramePr>
        <p:xfrm>
          <a:off x="5744557" y="1064896"/>
          <a:ext cx="6202331" cy="57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32AAB3-FDDC-421F-82E4-6B9CA4503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62568"/>
              </p:ext>
            </p:extLst>
          </p:nvPr>
        </p:nvGraphicFramePr>
        <p:xfrm>
          <a:off x="138546" y="1039926"/>
          <a:ext cx="9233934" cy="572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0B58068-000F-DAF8-01DE-881C1E4F5E8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600" b="1" dirty="0">
                <a:latin typeface="+mj-lt"/>
              </a:rPr>
              <a:t>Many markets still face negative year-over-year rent growth </a:t>
            </a:r>
          </a:p>
        </p:txBody>
      </p:sp>
    </p:spTree>
    <p:extLst>
      <p:ext uri="{BB962C8B-B14F-4D97-AF65-F5344CB8AC3E}">
        <p14:creationId xmlns:p14="http://schemas.microsoft.com/office/powerpoint/2010/main" val="3730968710"/>
      </p:ext>
    </p:extLst>
  </p:cSld>
  <p:clrMapOvr>
    <a:masterClrMapping/>
  </p:clrMapOvr>
</p:sld>
</file>

<file path=ppt/theme/theme1.xml><?xml version="1.0" encoding="utf-8"?>
<a:theme xmlns:a="http://schemas.openxmlformats.org/drawingml/2006/main" name="2_CoStar">
  <a:themeElements>
    <a:clrScheme name="Analytics Charts">
      <a:dk1>
        <a:srgbClr val="000000"/>
      </a:dk1>
      <a:lt1>
        <a:srgbClr val="FFFFFF"/>
      </a:lt1>
      <a:dk2>
        <a:srgbClr val="212121"/>
      </a:dk2>
      <a:lt2>
        <a:srgbClr val="E7E6E6"/>
      </a:lt2>
      <a:accent1>
        <a:srgbClr val="0555B5"/>
      </a:accent1>
      <a:accent2>
        <a:srgbClr val="EE4800"/>
      </a:accent2>
      <a:accent3>
        <a:srgbClr val="FEB500"/>
      </a:accent3>
      <a:accent4>
        <a:srgbClr val="75B901"/>
      </a:accent4>
      <a:accent5>
        <a:srgbClr val="CF0500"/>
      </a:accent5>
      <a:accent6>
        <a:srgbClr val="8033BD"/>
      </a:accent6>
      <a:hlink>
        <a:srgbClr val="0555B5"/>
      </a:hlink>
      <a:folHlink>
        <a:srgbClr val="8033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ar" id="{8A573BF2-66B7-6D4C-A1BE-60A6766FC8B7}" vid="{F80BF48F-D34A-0D45-936D-B54E0E6F98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19850</TotalTime>
  <Words>68</Words>
  <Application>Microsoft Office PowerPoint</Application>
  <PresentationFormat>Widescreen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Regular</vt:lpstr>
      <vt:lpstr>Calibri</vt:lpstr>
      <vt:lpstr>2_CoStar</vt:lpstr>
      <vt:lpstr>National rent growth strengthens in January</vt:lpstr>
      <vt:lpstr>Rents rise across all regions in January</vt:lpstr>
      <vt:lpstr>Most markets see rent gains in January</vt:lpstr>
      <vt:lpstr>Many markets still face negative year-over-year rent growth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Ponciano</dc:creator>
  <cp:lastModifiedBy>Christine Cooper</cp:lastModifiedBy>
  <cp:revision>492</cp:revision>
  <cp:lastPrinted>2023-08-14T21:36:06Z</cp:lastPrinted>
  <dcterms:created xsi:type="dcterms:W3CDTF">2018-07-31T15:40:23Z</dcterms:created>
  <dcterms:modified xsi:type="dcterms:W3CDTF">2026-02-06T19:25:49Z</dcterms:modified>
</cp:coreProperties>
</file>