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</p:sldMasterIdLst>
  <p:notesMasterIdLst>
    <p:notesMasterId r:id="rId5"/>
  </p:notesMasterIdLst>
  <p:sldIdLst>
    <p:sldId id="559" r:id="rId2"/>
    <p:sldId id="561" r:id="rId3"/>
    <p:sldId id="562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 userDrawn="1">
          <p15:clr>
            <a:srgbClr val="A4A3A4"/>
          </p15:clr>
        </p15:guide>
        <p15:guide id="2" pos="3504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  <p15:guide id="4" orient="horz" pos="1320" userDrawn="1">
          <p15:clr>
            <a:srgbClr val="A4A3A4"/>
          </p15:clr>
        </p15:guide>
        <p15:guide id="5" orient="horz" pos="3576" userDrawn="1">
          <p15:clr>
            <a:srgbClr val="A4A3A4"/>
          </p15:clr>
        </p15:guide>
        <p15:guide id="6" pos="2136" userDrawn="1">
          <p15:clr>
            <a:srgbClr val="A4A3A4"/>
          </p15:clr>
        </p15:guide>
        <p15:guide id="7" pos="4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9AF"/>
    <a:srgbClr val="0555B6"/>
    <a:srgbClr val="D9D9D9"/>
    <a:srgbClr val="FFB392"/>
    <a:srgbClr val="75BA00"/>
    <a:srgbClr val="EF4900"/>
    <a:srgbClr val="FF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E57F7C-A9F8-4193-B387-FA70022C662B}" v="32" dt="2026-02-24T21:10:46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41" autoAdjust="0"/>
    <p:restoredTop sz="94311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2880" y="354"/>
      </p:cViewPr>
      <p:guideLst>
        <p:guide orient="horz" pos="4128"/>
        <p:guide pos="3504"/>
        <p:guide orient="horz" pos="720"/>
        <p:guide orient="horz" pos="1320"/>
        <p:guide orient="horz" pos="3576"/>
        <p:guide pos="2136"/>
        <p:guide pos="48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nt Montgomery" userId="67b201ad-07ac-42e5-9630-bf44f31a2e92" providerId="ADAL" clId="{511E7320-0E15-482C-8084-68200FFEE6D3}"/>
    <pc:docChg chg="custSel modSld">
      <pc:chgData name="Grant Montgomery" userId="67b201ad-07ac-42e5-9630-bf44f31a2e92" providerId="ADAL" clId="{511E7320-0E15-482C-8084-68200FFEE6D3}" dt="2026-02-24T21:10:51.505" v="59" actId="1076"/>
      <pc:docMkLst>
        <pc:docMk/>
      </pc:docMkLst>
      <pc:sldChg chg="modSp">
        <pc:chgData name="Grant Montgomery" userId="67b201ad-07ac-42e5-9630-bf44f31a2e92" providerId="ADAL" clId="{511E7320-0E15-482C-8084-68200FFEE6D3}" dt="2026-02-24T20:47:35.130" v="10"/>
        <pc:sldMkLst>
          <pc:docMk/>
          <pc:sldMk cId="3556255741" sldId="559"/>
        </pc:sldMkLst>
        <pc:graphicFrameChg chg="mod">
          <ac:chgData name="Grant Montgomery" userId="67b201ad-07ac-42e5-9630-bf44f31a2e92" providerId="ADAL" clId="{511E7320-0E15-482C-8084-68200FFEE6D3}" dt="2026-02-24T20:47:35.130" v="10"/>
          <ac:graphicFrameMkLst>
            <pc:docMk/>
            <pc:sldMk cId="3556255741" sldId="559"/>
            <ac:graphicFrameMk id="4" creationId="{42C0CCAE-D798-4F85-9A9C-FC28F52A9647}"/>
          </ac:graphicFrameMkLst>
        </pc:graphicFrameChg>
      </pc:sldChg>
      <pc:sldChg chg="addSp delSp modSp mod">
        <pc:chgData name="Grant Montgomery" userId="67b201ad-07ac-42e5-9630-bf44f31a2e92" providerId="ADAL" clId="{511E7320-0E15-482C-8084-68200FFEE6D3}" dt="2026-02-24T21:10:23.550" v="56" actId="1076"/>
        <pc:sldMkLst>
          <pc:docMk/>
          <pc:sldMk cId="1820759355" sldId="561"/>
        </pc:sldMkLst>
        <pc:graphicFrameChg chg="add del mod">
          <ac:chgData name="Grant Montgomery" userId="67b201ad-07ac-42e5-9630-bf44f31a2e92" providerId="ADAL" clId="{511E7320-0E15-482C-8084-68200FFEE6D3}" dt="2026-02-24T21:05:05.977" v="33" actId="478"/>
          <ac:graphicFrameMkLst>
            <pc:docMk/>
            <pc:sldMk cId="1820759355" sldId="561"/>
            <ac:graphicFrameMk id="3" creationId="{3C27800F-2EC7-4F60-A972-58E955D3EDEA}"/>
          </ac:graphicFrameMkLst>
        </pc:graphicFrameChg>
        <pc:graphicFrameChg chg="del">
          <ac:chgData name="Grant Montgomery" userId="67b201ad-07ac-42e5-9630-bf44f31a2e92" providerId="ADAL" clId="{511E7320-0E15-482C-8084-68200FFEE6D3}" dt="2026-02-24T21:05:25.990" v="38" actId="478"/>
          <ac:graphicFrameMkLst>
            <pc:docMk/>
            <pc:sldMk cId="1820759355" sldId="561"/>
            <ac:graphicFrameMk id="4" creationId="{B50959AF-9ED2-4837-BD6F-A1932BCB039C}"/>
          </ac:graphicFrameMkLst>
        </pc:graphicFrameChg>
        <pc:graphicFrameChg chg="add mod">
          <ac:chgData name="Grant Montgomery" userId="67b201ad-07ac-42e5-9630-bf44f31a2e92" providerId="ADAL" clId="{511E7320-0E15-482C-8084-68200FFEE6D3}" dt="2026-02-24T21:05:21.506" v="37" actId="1076"/>
          <ac:graphicFrameMkLst>
            <pc:docMk/>
            <pc:sldMk cId="1820759355" sldId="561"/>
            <ac:graphicFrameMk id="5" creationId="{3C27800F-2EC7-4F60-A972-58E955D3EDEA}"/>
          </ac:graphicFrameMkLst>
        </pc:graphicFrameChg>
        <pc:graphicFrameChg chg="del">
          <ac:chgData name="Grant Montgomery" userId="67b201ad-07ac-42e5-9630-bf44f31a2e92" providerId="ADAL" clId="{511E7320-0E15-482C-8084-68200FFEE6D3}" dt="2026-02-24T21:04:07.638" v="28" actId="478"/>
          <ac:graphicFrameMkLst>
            <pc:docMk/>
            <pc:sldMk cId="1820759355" sldId="561"/>
            <ac:graphicFrameMk id="6" creationId="{3C27800F-2EC7-4F60-A972-58E955D3EDEA}"/>
          </ac:graphicFrameMkLst>
        </pc:graphicFrameChg>
        <pc:graphicFrameChg chg="add del mod">
          <ac:chgData name="Grant Montgomery" userId="67b201ad-07ac-42e5-9630-bf44f31a2e92" providerId="ADAL" clId="{511E7320-0E15-482C-8084-68200FFEE6D3}" dt="2026-02-24T21:10:19.691" v="55" actId="478"/>
          <ac:graphicFrameMkLst>
            <pc:docMk/>
            <pc:sldMk cId="1820759355" sldId="561"/>
            <ac:graphicFrameMk id="7" creationId="{B50959AF-9ED2-4837-BD6F-A1932BCB039C}"/>
          </ac:graphicFrameMkLst>
        </pc:graphicFrameChg>
        <pc:picChg chg="add mod">
          <ac:chgData name="Grant Montgomery" userId="67b201ad-07ac-42e5-9630-bf44f31a2e92" providerId="ADAL" clId="{511E7320-0E15-482C-8084-68200FFEE6D3}" dt="2026-02-24T21:10:23.550" v="56" actId="1076"/>
          <ac:picMkLst>
            <pc:docMk/>
            <pc:sldMk cId="1820759355" sldId="561"/>
            <ac:picMk id="3" creationId="{07288E48-C852-15DB-8A2F-080DE237D6E1}"/>
          </ac:picMkLst>
        </pc:picChg>
      </pc:sldChg>
      <pc:sldChg chg="addSp delSp modSp mod">
        <pc:chgData name="Grant Montgomery" userId="67b201ad-07ac-42e5-9630-bf44f31a2e92" providerId="ADAL" clId="{511E7320-0E15-482C-8084-68200FFEE6D3}" dt="2026-02-24T21:10:51.505" v="59" actId="1076"/>
        <pc:sldMkLst>
          <pc:docMk/>
          <pc:sldMk cId="1311220660" sldId="562"/>
        </pc:sldMkLst>
        <pc:graphicFrameChg chg="del">
          <ac:chgData name="Grant Montgomery" userId="67b201ad-07ac-42e5-9630-bf44f31a2e92" providerId="ADAL" clId="{511E7320-0E15-482C-8084-68200FFEE6D3}" dt="2026-02-24T21:01:40.083" v="13" actId="478"/>
          <ac:graphicFrameMkLst>
            <pc:docMk/>
            <pc:sldMk cId="1311220660" sldId="562"/>
            <ac:graphicFrameMk id="3" creationId="{5B2072DE-3051-486B-83FC-0D52AFEBE9EA}"/>
          </ac:graphicFrameMkLst>
        </pc:graphicFrameChg>
        <pc:graphicFrameChg chg="add mod">
          <ac:chgData name="Grant Montgomery" userId="67b201ad-07ac-42e5-9630-bf44f31a2e92" providerId="ADAL" clId="{511E7320-0E15-482C-8084-68200FFEE6D3}" dt="2026-02-24T21:01:51.622" v="19" actId="14100"/>
          <ac:graphicFrameMkLst>
            <pc:docMk/>
            <pc:sldMk cId="1311220660" sldId="562"/>
            <ac:graphicFrameMk id="4" creationId="{5B2072DE-3051-486B-83FC-0D52AFEBE9EA}"/>
          </ac:graphicFrameMkLst>
        </pc:graphicFrameChg>
        <pc:graphicFrameChg chg="add del mod">
          <ac:chgData name="Grant Montgomery" userId="67b201ad-07ac-42e5-9630-bf44f31a2e92" providerId="ADAL" clId="{511E7320-0E15-482C-8084-68200FFEE6D3}" dt="2026-02-24T21:06:20.055" v="44" actId="478"/>
          <ac:graphicFrameMkLst>
            <pc:docMk/>
            <pc:sldMk cId="1311220660" sldId="562"/>
            <ac:graphicFrameMk id="5" creationId="{6632AAB3-FDDC-421F-82E4-6B9CA45035FD}"/>
          </ac:graphicFrameMkLst>
        </pc:graphicFrameChg>
        <pc:graphicFrameChg chg="del">
          <ac:chgData name="Grant Montgomery" userId="67b201ad-07ac-42e5-9630-bf44f31a2e92" providerId="ADAL" clId="{511E7320-0E15-482C-8084-68200FFEE6D3}" dt="2026-02-24T21:02:36.891" v="20" actId="478"/>
          <ac:graphicFrameMkLst>
            <pc:docMk/>
            <pc:sldMk cId="1311220660" sldId="562"/>
            <ac:graphicFrameMk id="6" creationId="{6632AAB3-FDDC-421F-82E4-6B9CA45035FD}"/>
          </ac:graphicFrameMkLst>
        </pc:graphicFrameChg>
        <pc:graphicFrameChg chg="add del mod">
          <ac:chgData name="Grant Montgomery" userId="67b201ad-07ac-42e5-9630-bf44f31a2e92" providerId="ADAL" clId="{511E7320-0E15-482C-8084-68200FFEE6D3}" dt="2026-02-24T21:10:44.286" v="57" actId="478"/>
          <ac:graphicFrameMkLst>
            <pc:docMk/>
            <pc:sldMk cId="1311220660" sldId="562"/>
            <ac:graphicFrameMk id="7" creationId="{6632AAB3-FDDC-421F-82E4-6B9CA45035FD}"/>
          </ac:graphicFrameMkLst>
        </pc:graphicFrameChg>
        <pc:picChg chg="add mod">
          <ac:chgData name="Grant Montgomery" userId="67b201ad-07ac-42e5-9630-bf44f31a2e92" providerId="ADAL" clId="{511E7320-0E15-482C-8084-68200FFEE6D3}" dt="2026-02-24T21:10:51.505" v="59" actId="1076"/>
          <ac:picMkLst>
            <pc:docMk/>
            <pc:sldMk cId="1311220660" sldId="562"/>
            <ac:picMk id="3" creationId="{467F0173-D838-B422-2CF9-5406F3F111C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FEB%20DRAFT%202026.Patch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ostarsoftware-my.sharepoint.com/personal/gmontgomery_costar_com/Documents/Writing%20In%20Progress/Monthly%20MF%20Rent%20Report/2026_02_February/Apartment%20Monthly%20Rent%20-%20FEB%20DRAFT%202026.Patc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ostarsoftware-my.sharepoint.com/personal/gmontgomery_costar_com/Documents/Writing%20In%20Progress/Monthly%20MF%20Rent%20Report/2026_02_February/Apartment%20Monthly%20Rent%20-%20FEB%20DRAFT%202026.Patc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1286936798724"/>
          <c:y val="3.4952641308645394E-2"/>
          <c:w val="0.79362566925877009"/>
          <c:h val="0.68285846518809024"/>
        </c:manualLayout>
      </c:layout>
      <c:barChart>
        <c:barDir val="col"/>
        <c:grouping val="stacked"/>
        <c:varyColors val="0"/>
        <c:ser>
          <c:idx val="3"/>
          <c:order val="2"/>
          <c:tx>
            <c:strRef>
              <c:f>'Chart1 Time Series'!$X$1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2941"/>
              </a:srgbClr>
            </a:solidFill>
            <a:ln>
              <a:noFill/>
            </a:ln>
            <a:effectLst/>
          </c:spPr>
          <c:invertIfNegative val="0"/>
          <c:cat>
            <c:numRef>
              <c:f>'Chart1 Time Series'!$U$15:$U$27</c:f>
              <c:numCache>
                <c:formatCode>m/d/yyyy</c:formatCode>
                <c:ptCount val="13"/>
                <c:pt idx="0">
                  <c:v>45716</c:v>
                </c:pt>
                <c:pt idx="1">
                  <c:v>45747</c:v>
                </c:pt>
                <c:pt idx="2">
                  <c:v>45777</c:v>
                </c:pt>
                <c:pt idx="3">
                  <c:v>45808</c:v>
                </c:pt>
                <c:pt idx="4">
                  <c:v>45838</c:v>
                </c:pt>
                <c:pt idx="5">
                  <c:v>45869</c:v>
                </c:pt>
                <c:pt idx="6">
                  <c:v>45900</c:v>
                </c:pt>
                <c:pt idx="7">
                  <c:v>45930</c:v>
                </c:pt>
                <c:pt idx="8">
                  <c:v>45961</c:v>
                </c:pt>
                <c:pt idx="9">
                  <c:v>45991</c:v>
                </c:pt>
                <c:pt idx="10">
                  <c:v>46022</c:v>
                </c:pt>
                <c:pt idx="11">
                  <c:v>46053</c:v>
                </c:pt>
                <c:pt idx="12">
                  <c:v>46081</c:v>
                </c:pt>
              </c:numCache>
            </c:numRef>
          </c:cat>
          <c:val>
            <c:numRef>
              <c:f>'Chart1 Time Series'!$X$15:$X$27</c:f>
              <c:numCache>
                <c:formatCode>General</c:formatCode>
                <c:ptCount val="13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  <c:pt idx="5">
                  <c:v>0</c:v>
                </c:pt>
                <c:pt idx="6">
                  <c:v>100000000376832</c:v>
                </c:pt>
                <c:pt idx="7">
                  <c:v>0</c:v>
                </c:pt>
                <c:pt idx="8">
                  <c:v>100000000376832</c:v>
                </c:pt>
                <c:pt idx="9">
                  <c:v>0</c:v>
                </c:pt>
                <c:pt idx="10">
                  <c:v>100000000376832</c:v>
                </c:pt>
                <c:pt idx="11">
                  <c:v>0</c:v>
                </c:pt>
                <c:pt idx="12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50-40AF-8766-0E45A9784BC8}"/>
            </c:ext>
          </c:extLst>
        </c:ser>
        <c:ser>
          <c:idx val="4"/>
          <c:order val="3"/>
          <c:tx>
            <c:strRef>
              <c:f>'Chart1 Time Series'!$Y$1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2941"/>
              </a:srgbClr>
            </a:solidFill>
            <a:ln>
              <a:noFill/>
            </a:ln>
            <a:effectLst/>
          </c:spPr>
          <c:invertIfNegative val="0"/>
          <c:cat>
            <c:numRef>
              <c:f>'Chart1 Time Series'!$U$15:$U$27</c:f>
              <c:numCache>
                <c:formatCode>m/d/yyyy</c:formatCode>
                <c:ptCount val="13"/>
                <c:pt idx="0">
                  <c:v>45716</c:v>
                </c:pt>
                <c:pt idx="1">
                  <c:v>45747</c:v>
                </c:pt>
                <c:pt idx="2">
                  <c:v>45777</c:v>
                </c:pt>
                <c:pt idx="3">
                  <c:v>45808</c:v>
                </c:pt>
                <c:pt idx="4">
                  <c:v>45838</c:v>
                </c:pt>
                <c:pt idx="5">
                  <c:v>45869</c:v>
                </c:pt>
                <c:pt idx="6">
                  <c:v>45900</c:v>
                </c:pt>
                <c:pt idx="7">
                  <c:v>45930</c:v>
                </c:pt>
                <c:pt idx="8">
                  <c:v>45961</c:v>
                </c:pt>
                <c:pt idx="9">
                  <c:v>45991</c:v>
                </c:pt>
                <c:pt idx="10">
                  <c:v>46022</c:v>
                </c:pt>
                <c:pt idx="11">
                  <c:v>46053</c:v>
                </c:pt>
                <c:pt idx="12">
                  <c:v>46081</c:v>
                </c:pt>
              </c:numCache>
            </c:numRef>
          </c:cat>
          <c:val>
            <c:numRef>
              <c:f>'Chart1 Time Series'!$Y$15:$Y$27</c:f>
              <c:numCache>
                <c:formatCode>General</c:formatCode>
                <c:ptCount val="13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  <c:pt idx="5">
                  <c:v>0</c:v>
                </c:pt>
                <c:pt idx="6">
                  <c:v>-100000000376832</c:v>
                </c:pt>
                <c:pt idx="7">
                  <c:v>0</c:v>
                </c:pt>
                <c:pt idx="8">
                  <c:v>-100000000376832</c:v>
                </c:pt>
                <c:pt idx="9">
                  <c:v>0</c:v>
                </c:pt>
                <c:pt idx="10">
                  <c:v>-100000000376832</c:v>
                </c:pt>
                <c:pt idx="11">
                  <c:v>0</c:v>
                </c:pt>
                <c:pt idx="12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50-40AF-8766-0E45A9784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col"/>
        <c:grouping val="stacked"/>
        <c:varyColors val="0"/>
        <c:ser>
          <c:idx val="2"/>
          <c:order val="0"/>
          <c:tx>
            <c:strRef>
              <c:f>'Chart1 Time Series'!$V$1</c:f>
              <c:strCache>
                <c:ptCount val="1"/>
                <c:pt idx="0">
                  <c:v>Monthly change</c:v>
                </c:pt>
              </c:strCache>
            </c:strRef>
          </c:tx>
          <c:spPr>
            <a:solidFill>
              <a:srgbClr val="75BA00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-0.3%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128586163523071E-2"/>
                      <c:h val="4.720884520543090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4CAC-424B-B1FB-CA51F8DD358A}"/>
                </c:ext>
              </c:extLst>
            </c:dLbl>
            <c:dLbl>
              <c:idx val="11"/>
              <c:layout>
                <c:manualLayout>
                  <c:x val="0"/>
                  <c:y val="-2.60831562147601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50-40AF-8766-0E45A9784BC8}"/>
                </c:ext>
              </c:extLst>
            </c:dLbl>
            <c:dLbl>
              <c:idx val="12"/>
              <c:layout>
                <c:manualLayout>
                  <c:x val="1.3481299783674938E-5"/>
                  <c:y val="-1.710968891286019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50-40AF-8766-0E45A9784B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'Chart1 Time Series'!$U$15:$U$27</c:f>
              <c:numCache>
                <c:formatCode>m/d/yyyy</c:formatCode>
                <c:ptCount val="13"/>
                <c:pt idx="0">
                  <c:v>45716</c:v>
                </c:pt>
                <c:pt idx="1">
                  <c:v>45747</c:v>
                </c:pt>
                <c:pt idx="2">
                  <c:v>45777</c:v>
                </c:pt>
                <c:pt idx="3">
                  <c:v>45808</c:v>
                </c:pt>
                <c:pt idx="4">
                  <c:v>45838</c:v>
                </c:pt>
                <c:pt idx="5">
                  <c:v>45869</c:v>
                </c:pt>
                <c:pt idx="6">
                  <c:v>45900</c:v>
                </c:pt>
                <c:pt idx="7">
                  <c:v>45930</c:v>
                </c:pt>
                <c:pt idx="8">
                  <c:v>45961</c:v>
                </c:pt>
                <c:pt idx="9">
                  <c:v>45991</c:v>
                </c:pt>
                <c:pt idx="10">
                  <c:v>46022</c:v>
                </c:pt>
                <c:pt idx="11">
                  <c:v>46053</c:v>
                </c:pt>
                <c:pt idx="12">
                  <c:v>46081</c:v>
                </c:pt>
              </c:numCache>
            </c:numRef>
          </c:cat>
          <c:val>
            <c:numRef>
              <c:f>'Chart1 Time Series'!$V$15:$V$27</c:f>
              <c:numCache>
                <c:formatCode>0.0%</c:formatCode>
                <c:ptCount val="13"/>
                <c:pt idx="0">
                  <c:v>2.9219787373602202E-3</c:v>
                </c:pt>
                <c:pt idx="1">
                  <c:v>3.0228193489223454E-3</c:v>
                </c:pt>
                <c:pt idx="2">
                  <c:v>2.4709804174802841E-3</c:v>
                </c:pt>
                <c:pt idx="3">
                  <c:v>2.1137767725807333E-3</c:v>
                </c:pt>
                <c:pt idx="4">
                  <c:v>1.1026799419500133E-3</c:v>
                </c:pt>
                <c:pt idx="5">
                  <c:v>-3.5555464814041038E-5</c:v>
                </c:pt>
                <c:pt idx="6">
                  <c:v>-1.9626386364405279E-3</c:v>
                </c:pt>
                <c:pt idx="7">
                  <c:v>-2.6571786249391938E-3</c:v>
                </c:pt>
                <c:pt idx="8" formatCode="0%">
                  <c:v>-2.8327263191630925E-3</c:v>
                </c:pt>
                <c:pt idx="9">
                  <c:v>-1.5468192903776989E-3</c:v>
                </c:pt>
                <c:pt idx="10">
                  <c:v>9.4519186534491872E-4</c:v>
                </c:pt>
                <c:pt idx="11">
                  <c:v>2.2770425333489275E-3</c:v>
                </c:pt>
                <c:pt idx="12">
                  <c:v>1.058661615086276E-3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50-40AF-8766-0E45A9784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5"/>
        <c:axId val="1495596367"/>
        <c:axId val="1495593039"/>
      </c:barChart>
      <c:lineChart>
        <c:grouping val="standard"/>
        <c:varyColors val="0"/>
        <c:ser>
          <c:idx val="0"/>
          <c:order val="1"/>
          <c:tx>
            <c:strRef>
              <c:f>'Chart1 Time Series'!$W$1</c:f>
              <c:strCache>
                <c:ptCount val="1"/>
                <c:pt idx="0">
                  <c:v>Annual change</c:v>
                </c:pt>
              </c:strCache>
            </c:strRef>
          </c:tx>
          <c:spPr>
            <a:ln w="50800" cap="rnd">
              <a:solidFill>
                <a:srgbClr val="0555B5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2.8668436468132386E-2"/>
                  <c:y val="-5.263668986569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50-40AF-8766-0E45A9784BC8}"/>
                </c:ext>
              </c:extLst>
            </c:dLbl>
            <c:dLbl>
              <c:idx val="12"/>
              <c:layout>
                <c:manualLayout>
                  <c:x val="-2.8711183501263129E-2"/>
                  <c:y val="-5.0775824513303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50-40AF-8766-0E45A9784B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'Chart1 Time Series'!$U$15:$U$27</c:f>
              <c:numCache>
                <c:formatCode>m/d/yyyy</c:formatCode>
                <c:ptCount val="13"/>
                <c:pt idx="0">
                  <c:v>45716</c:v>
                </c:pt>
                <c:pt idx="1">
                  <c:v>45747</c:v>
                </c:pt>
                <c:pt idx="2">
                  <c:v>45777</c:v>
                </c:pt>
                <c:pt idx="3">
                  <c:v>45808</c:v>
                </c:pt>
                <c:pt idx="4">
                  <c:v>45838</c:v>
                </c:pt>
                <c:pt idx="5">
                  <c:v>45869</c:v>
                </c:pt>
                <c:pt idx="6">
                  <c:v>45900</c:v>
                </c:pt>
                <c:pt idx="7">
                  <c:v>45930</c:v>
                </c:pt>
                <c:pt idx="8">
                  <c:v>45961</c:v>
                </c:pt>
                <c:pt idx="9">
                  <c:v>45991</c:v>
                </c:pt>
                <c:pt idx="10">
                  <c:v>46022</c:v>
                </c:pt>
                <c:pt idx="11">
                  <c:v>46053</c:v>
                </c:pt>
                <c:pt idx="12">
                  <c:v>46081</c:v>
                </c:pt>
              </c:numCache>
            </c:numRef>
          </c:cat>
          <c:val>
            <c:numRef>
              <c:f>'Chart1 Time Series'!$W$15:$W$27</c:f>
              <c:numCache>
                <c:formatCode>0.0%</c:formatCode>
                <c:ptCount val="13"/>
                <c:pt idx="0">
                  <c:v>1.4540517739900505E-2</c:v>
                </c:pt>
                <c:pt idx="1">
                  <c:v>1.4981146790028266E-2</c:v>
                </c:pt>
                <c:pt idx="2">
                  <c:v>1.3719289463735462E-2</c:v>
                </c:pt>
                <c:pt idx="3">
                  <c:v>1.2653286324615598E-2</c:v>
                </c:pt>
                <c:pt idx="4">
                  <c:v>1.1972033324519016E-2</c:v>
                </c:pt>
                <c:pt idx="5">
                  <c:v>1.0988186137098177E-2</c:v>
                </c:pt>
                <c:pt idx="6">
                  <c:v>1.0366132368367476E-2</c:v>
                </c:pt>
                <c:pt idx="7">
                  <c:v>9.378713740773259E-3</c:v>
                </c:pt>
                <c:pt idx="8">
                  <c:v>8.0260292953868717E-3</c:v>
                </c:pt>
                <c:pt idx="9">
                  <c:v>7.4002742467060845E-3</c:v>
                </c:pt>
                <c:pt idx="10">
                  <c:v>6.9334253739132823E-3</c:v>
                </c:pt>
                <c:pt idx="11">
                  <c:v>5.8079278543821111E-3</c:v>
                </c:pt>
                <c:pt idx="12">
                  <c:v>3.9392489606864256E-3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A50-40AF-8766-0E45A9784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5544031"/>
        <c:axId val="1755539455"/>
      </c:lineChart>
      <c:catAx>
        <c:axId val="1755544031"/>
        <c:scaling>
          <c:orientation val="minMax"/>
        </c:scaling>
        <c:delete val="0"/>
        <c:axPos val="b"/>
        <c:numFmt formatCode="mmmm\ yyyy" sourceLinked="0"/>
        <c:majorTickMark val="cross"/>
        <c:minorTickMark val="none"/>
        <c:tickLblPos val="low"/>
        <c:spPr>
          <a:noFill/>
          <a:ln w="1587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15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1755539455"/>
        <c:scaling>
          <c:orientation val="minMax"/>
          <c:max val="2.0000000000000004E-2"/>
          <c:min val="-1.0000000000000002E-2"/>
        </c:scaling>
        <c:delete val="0"/>
        <c:axPos val="l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 from previous month</a:t>
                </a:r>
              </a:p>
            </c:rich>
          </c:tx>
          <c:layout>
            <c:manualLayout>
              <c:xMode val="edge"/>
              <c:yMode val="edge"/>
              <c:x val="2.1162330649314488E-2"/>
              <c:y val="0.167040349538643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none"/>
        <c:minorTickMark val="none"/>
        <c:tickLblPos val="high"/>
        <c:spPr>
          <a:noFill/>
          <a:ln w="952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</c:valAx>
      <c:valAx>
        <c:axId val="1495593039"/>
        <c:scaling>
          <c:orientation val="minMax"/>
          <c:max val="8.0000000000000019E-3"/>
          <c:min val="-4.000000000000001E-3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year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96191786852323113"/>
              <c:y val="0.178145658223175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none"/>
        <c:minorTickMark val="none"/>
        <c:tickLblPos val="low"/>
        <c:spPr>
          <a:noFill/>
          <a:ln w="952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5596367"/>
        <c:crosses val="max"/>
        <c:crossBetween val="between"/>
      </c:valAx>
      <c:catAx>
        <c:axId val="1495596367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95593039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214824884328565"/>
          <c:y val="0.88238624977483804"/>
          <c:w val="0.62830624983948613"/>
          <c:h val="5.2578604001391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span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4553248411516"/>
          <c:y val="3.4379987645314303E-2"/>
          <c:w val="0.3580771153605799"/>
          <c:h val="0.7313537185647320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'Chart4 Market Comparisons M2'!$U$1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 M2'!$R$2:$R$26</c:f>
              <c:strCache>
                <c:ptCount val="25"/>
                <c:pt idx="0">
                  <c:v>Nashville</c:v>
                </c:pt>
                <c:pt idx="1">
                  <c:v>Charlotte</c:v>
                </c:pt>
                <c:pt idx="2">
                  <c:v>Tampa</c:v>
                </c:pt>
                <c:pt idx="3">
                  <c:v>Houston</c:v>
                </c:pt>
                <c:pt idx="4">
                  <c:v>Austin</c:v>
                </c:pt>
                <c:pt idx="5">
                  <c:v>Orlando</c:v>
                </c:pt>
                <c:pt idx="6">
                  <c:v>Seattle</c:v>
                </c:pt>
                <c:pt idx="7">
                  <c:v>Orange County</c:v>
                </c:pt>
                <c:pt idx="8">
                  <c:v>Atlanta</c:v>
                </c:pt>
                <c:pt idx="9">
                  <c:v>Phoenix</c:v>
                </c:pt>
                <c:pt idx="10">
                  <c:v>Los Angeles</c:v>
                </c:pt>
                <c:pt idx="11">
                  <c:v>Denver</c:v>
                </c:pt>
                <c:pt idx="12">
                  <c:v>St. Louis</c:v>
                </c:pt>
                <c:pt idx="13">
                  <c:v>Salt Lake City</c:v>
                </c:pt>
                <c:pt idx="14">
                  <c:v>Raleigh</c:v>
                </c:pt>
                <c:pt idx="15">
                  <c:v>San Antonio</c:v>
                </c:pt>
                <c:pt idx="16">
                  <c:v>Northern New Jersey</c:v>
                </c:pt>
                <c:pt idx="17">
                  <c:v>Dallas-FortWorth</c:v>
                </c:pt>
                <c:pt idx="18">
                  <c:v>Miami</c:v>
                </c:pt>
                <c:pt idx="19">
                  <c:v>Columbus</c:v>
                </c:pt>
                <c:pt idx="20">
                  <c:v>Detroit</c:v>
                </c:pt>
                <c:pt idx="21">
                  <c:v>Washington</c:v>
                </c:pt>
                <c:pt idx="22">
                  <c:v>Boston</c:v>
                </c:pt>
                <c:pt idx="23">
                  <c:v>Portland</c:v>
                </c:pt>
                <c:pt idx="24">
                  <c:v>San Diego</c:v>
                </c:pt>
              </c:strCache>
            </c:strRef>
          </c:cat>
          <c:val>
            <c:numRef>
              <c:f>'Chart4 Market Comparisons M2'!$U$2:$U$26</c:f>
              <c:numCache>
                <c:formatCode>General</c:formatCode>
                <c:ptCount val="25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  <c:pt idx="5">
                  <c:v>0</c:v>
                </c:pt>
                <c:pt idx="6">
                  <c:v>100000000376832</c:v>
                </c:pt>
                <c:pt idx="7">
                  <c:v>0</c:v>
                </c:pt>
                <c:pt idx="8">
                  <c:v>100000000376832</c:v>
                </c:pt>
                <c:pt idx="9">
                  <c:v>0</c:v>
                </c:pt>
                <c:pt idx="10">
                  <c:v>100000000376832</c:v>
                </c:pt>
                <c:pt idx="11">
                  <c:v>0</c:v>
                </c:pt>
                <c:pt idx="12">
                  <c:v>100000000376832</c:v>
                </c:pt>
                <c:pt idx="13">
                  <c:v>0</c:v>
                </c:pt>
                <c:pt idx="14">
                  <c:v>100000000376832</c:v>
                </c:pt>
                <c:pt idx="15">
                  <c:v>0</c:v>
                </c:pt>
                <c:pt idx="16">
                  <c:v>100000000376832</c:v>
                </c:pt>
                <c:pt idx="17">
                  <c:v>0</c:v>
                </c:pt>
                <c:pt idx="18">
                  <c:v>100000000376832</c:v>
                </c:pt>
                <c:pt idx="19">
                  <c:v>0</c:v>
                </c:pt>
                <c:pt idx="20">
                  <c:v>100000000376832</c:v>
                </c:pt>
                <c:pt idx="21">
                  <c:v>0</c:v>
                </c:pt>
                <c:pt idx="22">
                  <c:v>100000000376832</c:v>
                </c:pt>
                <c:pt idx="23">
                  <c:v>0</c:v>
                </c:pt>
                <c:pt idx="24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84-4939-9ECF-BF13BC58D6D6}"/>
            </c:ext>
          </c:extLst>
        </c:ser>
        <c:ser>
          <c:idx val="0"/>
          <c:order val="2"/>
          <c:tx>
            <c:strRef>
              <c:f>'Chart4 Market Comparisons M2'!$V$1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 M2'!$R$2:$R$26</c:f>
              <c:strCache>
                <c:ptCount val="25"/>
                <c:pt idx="0">
                  <c:v>Nashville</c:v>
                </c:pt>
                <c:pt idx="1">
                  <c:v>Charlotte</c:v>
                </c:pt>
                <c:pt idx="2">
                  <c:v>Tampa</c:v>
                </c:pt>
                <c:pt idx="3">
                  <c:v>Houston</c:v>
                </c:pt>
                <c:pt idx="4">
                  <c:v>Austin</c:v>
                </c:pt>
                <c:pt idx="5">
                  <c:v>Orlando</c:v>
                </c:pt>
                <c:pt idx="6">
                  <c:v>Seattle</c:v>
                </c:pt>
                <c:pt idx="7">
                  <c:v>Orange County</c:v>
                </c:pt>
                <c:pt idx="8">
                  <c:v>Atlanta</c:v>
                </c:pt>
                <c:pt idx="9">
                  <c:v>Phoenix</c:v>
                </c:pt>
                <c:pt idx="10">
                  <c:v>Los Angeles</c:v>
                </c:pt>
                <c:pt idx="11">
                  <c:v>Denver</c:v>
                </c:pt>
                <c:pt idx="12">
                  <c:v>St. Louis</c:v>
                </c:pt>
                <c:pt idx="13">
                  <c:v>Salt Lake City</c:v>
                </c:pt>
                <c:pt idx="14">
                  <c:v>Raleigh</c:v>
                </c:pt>
                <c:pt idx="15">
                  <c:v>San Antonio</c:v>
                </c:pt>
                <c:pt idx="16">
                  <c:v>Northern New Jersey</c:v>
                </c:pt>
                <c:pt idx="17">
                  <c:v>Dallas-FortWorth</c:v>
                </c:pt>
                <c:pt idx="18">
                  <c:v>Miami</c:v>
                </c:pt>
                <c:pt idx="19">
                  <c:v>Columbus</c:v>
                </c:pt>
                <c:pt idx="20">
                  <c:v>Detroit</c:v>
                </c:pt>
                <c:pt idx="21">
                  <c:v>Washington</c:v>
                </c:pt>
                <c:pt idx="22">
                  <c:v>Boston</c:v>
                </c:pt>
                <c:pt idx="23">
                  <c:v>Portland</c:v>
                </c:pt>
                <c:pt idx="24">
                  <c:v>San Diego</c:v>
                </c:pt>
              </c:strCache>
            </c:strRef>
          </c:cat>
          <c:val>
            <c:numRef>
              <c:f>'Chart4 Market Comparisons M2'!$V$2:$V$26</c:f>
              <c:numCache>
                <c:formatCode>General</c:formatCode>
                <c:ptCount val="25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  <c:pt idx="5">
                  <c:v>0</c:v>
                </c:pt>
                <c:pt idx="6">
                  <c:v>-100000000376832</c:v>
                </c:pt>
                <c:pt idx="7">
                  <c:v>0</c:v>
                </c:pt>
                <c:pt idx="8">
                  <c:v>-100000000376832</c:v>
                </c:pt>
                <c:pt idx="9">
                  <c:v>0</c:v>
                </c:pt>
                <c:pt idx="10">
                  <c:v>-100000000376832</c:v>
                </c:pt>
                <c:pt idx="11">
                  <c:v>0</c:v>
                </c:pt>
                <c:pt idx="12">
                  <c:v>-100000000376832</c:v>
                </c:pt>
                <c:pt idx="13">
                  <c:v>0</c:v>
                </c:pt>
                <c:pt idx="14">
                  <c:v>-100000000376832</c:v>
                </c:pt>
                <c:pt idx="15">
                  <c:v>0</c:v>
                </c:pt>
                <c:pt idx="16">
                  <c:v>-100000000376832</c:v>
                </c:pt>
                <c:pt idx="17">
                  <c:v>0</c:v>
                </c:pt>
                <c:pt idx="18">
                  <c:v>-100000000376832</c:v>
                </c:pt>
                <c:pt idx="19">
                  <c:v>0</c:v>
                </c:pt>
                <c:pt idx="20">
                  <c:v>-100000000376832</c:v>
                </c:pt>
                <c:pt idx="21">
                  <c:v>0</c:v>
                </c:pt>
                <c:pt idx="22">
                  <c:v>-100000000376832</c:v>
                </c:pt>
                <c:pt idx="23">
                  <c:v>0</c:v>
                </c:pt>
                <c:pt idx="24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84-4939-9ECF-BF13BC58D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'Chart4 Market Comparisons M2'!$S$1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75BA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'Chart4 Market Comparisons M2'!$R$2:$R$26</c:f>
              <c:strCache>
                <c:ptCount val="25"/>
                <c:pt idx="0">
                  <c:v>Nashville</c:v>
                </c:pt>
                <c:pt idx="1">
                  <c:v>Charlotte</c:v>
                </c:pt>
                <c:pt idx="2">
                  <c:v>Tampa</c:v>
                </c:pt>
                <c:pt idx="3">
                  <c:v>Houston</c:v>
                </c:pt>
                <c:pt idx="4">
                  <c:v>Austin</c:v>
                </c:pt>
                <c:pt idx="5">
                  <c:v>Orlando</c:v>
                </c:pt>
                <c:pt idx="6">
                  <c:v>Seattle</c:v>
                </c:pt>
                <c:pt idx="7">
                  <c:v>Orange County</c:v>
                </c:pt>
                <c:pt idx="8">
                  <c:v>Atlanta</c:v>
                </c:pt>
                <c:pt idx="9">
                  <c:v>Phoenix</c:v>
                </c:pt>
                <c:pt idx="10">
                  <c:v>Los Angeles</c:v>
                </c:pt>
                <c:pt idx="11">
                  <c:v>Denver</c:v>
                </c:pt>
                <c:pt idx="12">
                  <c:v>St. Louis</c:v>
                </c:pt>
                <c:pt idx="13">
                  <c:v>Salt Lake City</c:v>
                </c:pt>
                <c:pt idx="14">
                  <c:v>Raleigh</c:v>
                </c:pt>
                <c:pt idx="15">
                  <c:v>San Antonio</c:v>
                </c:pt>
                <c:pt idx="16">
                  <c:v>Northern New Jersey</c:v>
                </c:pt>
                <c:pt idx="17">
                  <c:v>Dallas-FortWorth</c:v>
                </c:pt>
                <c:pt idx="18">
                  <c:v>Miami</c:v>
                </c:pt>
                <c:pt idx="19">
                  <c:v>Columbus</c:v>
                </c:pt>
                <c:pt idx="20">
                  <c:v>Detroit</c:v>
                </c:pt>
                <c:pt idx="21">
                  <c:v>Washington</c:v>
                </c:pt>
                <c:pt idx="22">
                  <c:v>Boston</c:v>
                </c:pt>
                <c:pt idx="23">
                  <c:v>Portland</c:v>
                </c:pt>
                <c:pt idx="24">
                  <c:v>San Diego</c:v>
                </c:pt>
              </c:strCache>
            </c:strRef>
          </c:cat>
          <c:val>
            <c:numRef>
              <c:f>'Chart4 Market Comparisons M2'!$S$2:$S$26</c:f>
              <c:numCache>
                <c:formatCode>0.0%</c:formatCode>
                <c:ptCount val="25"/>
                <c:pt idx="0">
                  <c:v>-1.9043430156084895E-3</c:v>
                </c:pt>
                <c:pt idx="1">
                  <c:v>-1.4751878029458654E-3</c:v>
                </c:pt>
                <c:pt idx="2">
                  <c:v>-1.2280072207779824E-3</c:v>
                </c:pt>
                <c:pt idx="3">
                  <c:v>-1.2081798063235949E-3</c:v>
                </c:pt>
                <c:pt idx="4">
                  <c:v>-1.1461355048641986E-3</c:v>
                </c:pt>
                <c:pt idx="5">
                  <c:v>-8.2384269656221587E-4</c:v>
                </c:pt>
                <c:pt idx="6">
                  <c:v>-7.5149478547953397E-4</c:v>
                </c:pt>
                <c:pt idx="7">
                  <c:v>-6.7357264987644161E-4</c:v>
                </c:pt>
                <c:pt idx="8">
                  <c:v>-4.621552497948711E-4</c:v>
                </c:pt>
                <c:pt idx="9">
                  <c:v>-4.3479033715665416E-4</c:v>
                </c:pt>
                <c:pt idx="10">
                  <c:v>-4.0801731722950318E-4</c:v>
                </c:pt>
                <c:pt idx="11">
                  <c:v>-1.6229717355320528E-4</c:v>
                </c:pt>
                <c:pt idx="12">
                  <c:v>2.7705874315087087E-4</c:v>
                </c:pt>
                <c:pt idx="13">
                  <c:v>4.0515228502813194E-4</c:v>
                </c:pt>
                <c:pt idx="14">
                  <c:v>4.6049736316167156E-4</c:v>
                </c:pt>
                <c:pt idx="15">
                  <c:v>5.175997122592868E-4</c:v>
                </c:pt>
                <c:pt idx="16">
                  <c:v>6.4765876090300267E-4</c:v>
                </c:pt>
                <c:pt idx="17">
                  <c:v>6.6762970582878722E-4</c:v>
                </c:pt>
                <c:pt idx="18">
                  <c:v>6.7743479772053306E-4</c:v>
                </c:pt>
                <c:pt idx="19">
                  <c:v>7.9201169871256916E-4</c:v>
                </c:pt>
                <c:pt idx="20">
                  <c:v>8.0318473256246747E-4</c:v>
                </c:pt>
                <c:pt idx="21">
                  <c:v>8.7970006237347853E-4</c:v>
                </c:pt>
                <c:pt idx="22">
                  <c:v>1.3326919891265554E-3</c:v>
                </c:pt>
                <c:pt idx="23">
                  <c:v>1.3692064699712958E-3</c:v>
                </c:pt>
                <c:pt idx="24">
                  <c:v>1.3858244470115189E-3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84-4939-9ECF-BF13BC58D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4.000000000000001E-3"/>
          <c:min val="-4.000000000000001E-3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Month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</c:valAx>
      <c:valAx>
        <c:axId val="1824947503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4553248411516"/>
          <c:y val="3.4379987645314303E-2"/>
          <c:w val="0.63789234349735635"/>
          <c:h val="0.7313537185647320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'Chart4 Market ComparisonsY2'!$U$1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ComparisonsY2'!$R$2:$R$26</c:f>
              <c:strCache>
                <c:ptCount val="25"/>
                <c:pt idx="0">
                  <c:v>Austin</c:v>
                </c:pt>
                <c:pt idx="1">
                  <c:v>Denver</c:v>
                </c:pt>
                <c:pt idx="2">
                  <c:v>Phoenix</c:v>
                </c:pt>
                <c:pt idx="3">
                  <c:v>San Antonio</c:v>
                </c:pt>
                <c:pt idx="4">
                  <c:v>Tampa</c:v>
                </c:pt>
                <c:pt idx="5">
                  <c:v>Charlotte</c:v>
                </c:pt>
                <c:pt idx="6">
                  <c:v>Nashville</c:v>
                </c:pt>
                <c:pt idx="7">
                  <c:v>Salt Lake City</c:v>
                </c:pt>
                <c:pt idx="8">
                  <c:v>Las Vegas</c:v>
                </c:pt>
                <c:pt idx="9">
                  <c:v>Raleigh</c:v>
                </c:pt>
                <c:pt idx="10">
                  <c:v>Dallas-Fort Worth</c:v>
                </c:pt>
                <c:pt idx="11">
                  <c:v>Orlando</c:v>
                </c:pt>
                <c:pt idx="12">
                  <c:v>Washington</c:v>
                </c:pt>
                <c:pt idx="13">
                  <c:v>Tucson</c:v>
                </c:pt>
                <c:pt idx="14">
                  <c:v>Houston</c:v>
                </c:pt>
                <c:pt idx="15">
                  <c:v>Jacksonville</c:v>
                </c:pt>
                <c:pt idx="16">
                  <c:v>Atlanta</c:v>
                </c:pt>
                <c:pt idx="17">
                  <c:v>Memphis</c:v>
                </c:pt>
                <c:pt idx="18">
                  <c:v>Portland</c:v>
                </c:pt>
                <c:pt idx="19">
                  <c:v>Fort Lauderdale</c:v>
                </c:pt>
                <c:pt idx="20">
                  <c:v>Boston</c:v>
                </c:pt>
                <c:pt idx="21">
                  <c:v>Sacramento</c:v>
                </c:pt>
                <c:pt idx="22">
                  <c:v>Los Angeles</c:v>
                </c:pt>
                <c:pt idx="23">
                  <c:v>San Diego</c:v>
                </c:pt>
                <c:pt idx="24">
                  <c:v>Seattle</c:v>
                </c:pt>
              </c:strCache>
            </c:strRef>
          </c:cat>
          <c:val>
            <c:numRef>
              <c:f>'Chart4 Market ComparisonsY2'!$U$2:$U$26</c:f>
              <c:numCache>
                <c:formatCode>General</c:formatCode>
                <c:ptCount val="25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  <c:pt idx="5">
                  <c:v>0</c:v>
                </c:pt>
                <c:pt idx="6">
                  <c:v>100000000376832</c:v>
                </c:pt>
                <c:pt idx="7">
                  <c:v>0</c:v>
                </c:pt>
                <c:pt idx="8">
                  <c:v>100000000376832</c:v>
                </c:pt>
                <c:pt idx="9">
                  <c:v>0</c:v>
                </c:pt>
                <c:pt idx="10">
                  <c:v>100000000376832</c:v>
                </c:pt>
                <c:pt idx="11">
                  <c:v>0</c:v>
                </c:pt>
                <c:pt idx="12">
                  <c:v>100000000376832</c:v>
                </c:pt>
                <c:pt idx="13">
                  <c:v>0</c:v>
                </c:pt>
                <c:pt idx="14">
                  <c:v>100000000376832</c:v>
                </c:pt>
                <c:pt idx="15">
                  <c:v>0</c:v>
                </c:pt>
                <c:pt idx="16">
                  <c:v>100000000376832</c:v>
                </c:pt>
                <c:pt idx="17">
                  <c:v>0</c:v>
                </c:pt>
                <c:pt idx="18">
                  <c:v>100000000376832</c:v>
                </c:pt>
                <c:pt idx="19">
                  <c:v>0</c:v>
                </c:pt>
                <c:pt idx="20">
                  <c:v>100000000376832</c:v>
                </c:pt>
                <c:pt idx="21">
                  <c:v>0</c:v>
                </c:pt>
                <c:pt idx="22">
                  <c:v>100000000376832</c:v>
                </c:pt>
                <c:pt idx="23">
                  <c:v>0</c:v>
                </c:pt>
                <c:pt idx="24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A-4346-80C7-EB2982020175}"/>
            </c:ext>
          </c:extLst>
        </c:ser>
        <c:ser>
          <c:idx val="0"/>
          <c:order val="2"/>
          <c:tx>
            <c:strRef>
              <c:f>'Chart4 Market ComparisonsY2'!$V$1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ComparisonsY2'!$R$2:$R$26</c:f>
              <c:strCache>
                <c:ptCount val="25"/>
                <c:pt idx="0">
                  <c:v>Austin</c:v>
                </c:pt>
                <c:pt idx="1">
                  <c:v>Denver</c:v>
                </c:pt>
                <c:pt idx="2">
                  <c:v>Phoenix</c:v>
                </c:pt>
                <c:pt idx="3">
                  <c:v>San Antonio</c:v>
                </c:pt>
                <c:pt idx="4">
                  <c:v>Tampa</c:v>
                </c:pt>
                <c:pt idx="5">
                  <c:v>Charlotte</c:v>
                </c:pt>
                <c:pt idx="6">
                  <c:v>Nashville</c:v>
                </c:pt>
                <c:pt idx="7">
                  <c:v>Salt Lake City</c:v>
                </c:pt>
                <c:pt idx="8">
                  <c:v>Las Vegas</c:v>
                </c:pt>
                <c:pt idx="9">
                  <c:v>Raleigh</c:v>
                </c:pt>
                <c:pt idx="10">
                  <c:v>Dallas-Fort Worth</c:v>
                </c:pt>
                <c:pt idx="11">
                  <c:v>Orlando</c:v>
                </c:pt>
                <c:pt idx="12">
                  <c:v>Washington</c:v>
                </c:pt>
                <c:pt idx="13">
                  <c:v>Tucson</c:v>
                </c:pt>
                <c:pt idx="14">
                  <c:v>Houston</c:v>
                </c:pt>
                <c:pt idx="15">
                  <c:v>Jacksonville</c:v>
                </c:pt>
                <c:pt idx="16">
                  <c:v>Atlanta</c:v>
                </c:pt>
                <c:pt idx="17">
                  <c:v>Memphis</c:v>
                </c:pt>
                <c:pt idx="18">
                  <c:v>Portland</c:v>
                </c:pt>
                <c:pt idx="19">
                  <c:v>Fort Lauderdale</c:v>
                </c:pt>
                <c:pt idx="20">
                  <c:v>Boston</c:v>
                </c:pt>
                <c:pt idx="21">
                  <c:v>Sacramento</c:v>
                </c:pt>
                <c:pt idx="22">
                  <c:v>Los Angeles</c:v>
                </c:pt>
                <c:pt idx="23">
                  <c:v>San Diego</c:v>
                </c:pt>
                <c:pt idx="24">
                  <c:v>Seattle</c:v>
                </c:pt>
              </c:strCache>
            </c:strRef>
          </c:cat>
          <c:val>
            <c:numRef>
              <c:f>'Chart4 Market ComparisonsY2'!$V$2:$V$26</c:f>
              <c:numCache>
                <c:formatCode>General</c:formatCode>
                <c:ptCount val="25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  <c:pt idx="5">
                  <c:v>0</c:v>
                </c:pt>
                <c:pt idx="6">
                  <c:v>-100000000376832</c:v>
                </c:pt>
                <c:pt idx="7">
                  <c:v>0</c:v>
                </c:pt>
                <c:pt idx="8">
                  <c:v>-100000000376832</c:v>
                </c:pt>
                <c:pt idx="9">
                  <c:v>0</c:v>
                </c:pt>
                <c:pt idx="10">
                  <c:v>-100000000376832</c:v>
                </c:pt>
                <c:pt idx="11">
                  <c:v>0</c:v>
                </c:pt>
                <c:pt idx="12">
                  <c:v>-100000000376832</c:v>
                </c:pt>
                <c:pt idx="13">
                  <c:v>0</c:v>
                </c:pt>
                <c:pt idx="14">
                  <c:v>-100000000376832</c:v>
                </c:pt>
                <c:pt idx="15">
                  <c:v>0</c:v>
                </c:pt>
                <c:pt idx="16">
                  <c:v>-100000000376832</c:v>
                </c:pt>
                <c:pt idx="17">
                  <c:v>0</c:v>
                </c:pt>
                <c:pt idx="18">
                  <c:v>-100000000376832</c:v>
                </c:pt>
                <c:pt idx="19">
                  <c:v>0</c:v>
                </c:pt>
                <c:pt idx="20">
                  <c:v>-100000000376832</c:v>
                </c:pt>
                <c:pt idx="21">
                  <c:v>0</c:v>
                </c:pt>
                <c:pt idx="22">
                  <c:v>-100000000376832</c:v>
                </c:pt>
                <c:pt idx="23">
                  <c:v>0</c:v>
                </c:pt>
                <c:pt idx="24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0A-4346-80C7-EB2982020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'Chart4 Market ComparisonsY2'!$T$1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0555B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'Chart4 Market ComparisonsY2'!$R$2:$R$26</c:f>
              <c:strCache>
                <c:ptCount val="25"/>
                <c:pt idx="0">
                  <c:v>Austin</c:v>
                </c:pt>
                <c:pt idx="1">
                  <c:v>Denver</c:v>
                </c:pt>
                <c:pt idx="2">
                  <c:v>Phoenix</c:v>
                </c:pt>
                <c:pt idx="3">
                  <c:v>San Antonio</c:v>
                </c:pt>
                <c:pt idx="4">
                  <c:v>Tampa</c:v>
                </c:pt>
                <c:pt idx="5">
                  <c:v>Charlotte</c:v>
                </c:pt>
                <c:pt idx="6">
                  <c:v>Nashville</c:v>
                </c:pt>
                <c:pt idx="7">
                  <c:v>Salt Lake City</c:v>
                </c:pt>
                <c:pt idx="8">
                  <c:v>Las Vegas</c:v>
                </c:pt>
                <c:pt idx="9">
                  <c:v>Raleigh</c:v>
                </c:pt>
                <c:pt idx="10">
                  <c:v>Dallas-Fort Worth</c:v>
                </c:pt>
                <c:pt idx="11">
                  <c:v>Orlando</c:v>
                </c:pt>
                <c:pt idx="12">
                  <c:v>Washington</c:v>
                </c:pt>
                <c:pt idx="13">
                  <c:v>Tucson</c:v>
                </c:pt>
                <c:pt idx="14">
                  <c:v>Houston</c:v>
                </c:pt>
                <c:pt idx="15">
                  <c:v>Jacksonville</c:v>
                </c:pt>
                <c:pt idx="16">
                  <c:v>Atlanta</c:v>
                </c:pt>
                <c:pt idx="17">
                  <c:v>Memphis</c:v>
                </c:pt>
                <c:pt idx="18">
                  <c:v>Portland</c:v>
                </c:pt>
                <c:pt idx="19">
                  <c:v>Fort Lauderdale</c:v>
                </c:pt>
                <c:pt idx="20">
                  <c:v>Boston</c:v>
                </c:pt>
                <c:pt idx="21">
                  <c:v>Sacramento</c:v>
                </c:pt>
                <c:pt idx="22">
                  <c:v>Los Angeles</c:v>
                </c:pt>
                <c:pt idx="23">
                  <c:v>San Diego</c:v>
                </c:pt>
                <c:pt idx="24">
                  <c:v>Seattle</c:v>
                </c:pt>
              </c:strCache>
            </c:strRef>
          </c:cat>
          <c:val>
            <c:numRef>
              <c:f>'Chart4 Market ComparisonsY2'!$T$2:$T$26</c:f>
              <c:numCache>
                <c:formatCode>0.0%</c:formatCode>
                <c:ptCount val="25"/>
                <c:pt idx="0">
                  <c:v>-5.073701930216501E-2</c:v>
                </c:pt>
                <c:pt idx="1">
                  <c:v>-3.4432790156349036E-2</c:v>
                </c:pt>
                <c:pt idx="2">
                  <c:v>-3.3144675268786616E-2</c:v>
                </c:pt>
                <c:pt idx="3">
                  <c:v>-3.216661450488234E-2</c:v>
                </c:pt>
                <c:pt idx="4">
                  <c:v>-3.088154984436553E-2</c:v>
                </c:pt>
                <c:pt idx="5">
                  <c:v>-2.2687101657137942E-2</c:v>
                </c:pt>
                <c:pt idx="6">
                  <c:v>-2.2412166666221034E-2</c:v>
                </c:pt>
                <c:pt idx="7">
                  <c:v>-2.1348258992487268E-2</c:v>
                </c:pt>
                <c:pt idx="8">
                  <c:v>-2.1094565730382042E-2</c:v>
                </c:pt>
                <c:pt idx="9">
                  <c:v>-2.0438917503966314E-2</c:v>
                </c:pt>
                <c:pt idx="10">
                  <c:v>-1.9392328551288474E-2</c:v>
                </c:pt>
                <c:pt idx="11">
                  <c:v>-1.8048561423226639E-2</c:v>
                </c:pt>
                <c:pt idx="12">
                  <c:v>-1.5132797395831288E-2</c:v>
                </c:pt>
                <c:pt idx="13">
                  <c:v>-1.4867055516043282E-2</c:v>
                </c:pt>
                <c:pt idx="14">
                  <c:v>-1.3371640166486287E-2</c:v>
                </c:pt>
                <c:pt idx="15">
                  <c:v>-1.0637364232642277E-2</c:v>
                </c:pt>
                <c:pt idx="16">
                  <c:v>-9.4450199998370454E-3</c:v>
                </c:pt>
                <c:pt idx="17">
                  <c:v>-9.3640071247159673E-3</c:v>
                </c:pt>
                <c:pt idx="18">
                  <c:v>-9.0269856399518567E-3</c:v>
                </c:pt>
                <c:pt idx="19">
                  <c:v>-4.9262269965683059E-3</c:v>
                </c:pt>
                <c:pt idx="20">
                  <c:v>-3.3085875576609469E-3</c:v>
                </c:pt>
                <c:pt idx="21">
                  <c:v>-3.0806346561127462E-3</c:v>
                </c:pt>
                <c:pt idx="22">
                  <c:v>-2.2709965711128488E-3</c:v>
                </c:pt>
                <c:pt idx="23">
                  <c:v>-1.8849200801289712E-3</c:v>
                </c:pt>
                <c:pt idx="24">
                  <c:v>-1.5403800028352954E-3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0A-4346-80C7-EB2982020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2.0000000000000004E-2"/>
          <c:min val="-6.0000000000000012E-2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Year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%;[Red]#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  <c:majorUnit val="1.0000000000000002E-2"/>
      </c:valAx>
      <c:valAx>
        <c:axId val="1824947503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0.94357</cdr:y>
    </cdr:from>
    <cdr:to>
      <cdr:x>0.52707</cdr:x>
      <cdr:y>0.99849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147DB72-0AA0-3DA5-ACE0-E3D6E9E778BD}"/>
            </a:ext>
          </a:extLst>
        </cdr:cNvPr>
        <cdr:cNvSpPr txBox="1"/>
      </cdr:nvSpPr>
      <cdr:spPr>
        <a:xfrm xmlns:a="http://schemas.openxmlformats.org/drawingml/2006/main">
          <a:off x="0" y="5400675"/>
          <a:ext cx="623887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D4F2D80A-F969-4E9F-96B6-758D3AB7A92F}" type="TxLink">
            <a:rPr lang="en-US" sz="12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</a:rPr>
            <a:pPr/>
            <a:t>Source: CoStar Apartment Monthly Rent Report, February 2026</a:t>
          </a:fld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05E577-BC0C-D84D-9D18-5E306A1ECB1C}" type="datetimeFigureOut">
              <a:rPr lang="en-US" smtClean="0"/>
              <a:t>2/24/2026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F5D281-DDC1-614E-A41B-0F39F86060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3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73836-74CA-68C2-8E8E-EF12CAC32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2708A8-589B-B769-0AFB-150A3AEEC8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B806A8-BCB2-33F7-97AB-B1551E8A6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2AF5D-2E39-BF2C-96D9-772CF15478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5F73A-5BDC-44AB-92D6-0AEF839671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0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1854-768B-D01F-FBDB-AD1BC6EB7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8E91E9-1FF8-2B7F-E621-67FD1A10BE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767170-ADFF-40A6-69DE-3E286C464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A7995-6216-E911-1936-2914D5D1F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5F73A-5BDC-44AB-92D6-0AEF839671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7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0A7D8-A909-58F4-9DF9-EEF2C1D5A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853B29-FD28-C3E0-4E67-0E89ACC13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748340-D082-6063-A965-D80DE7170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C8AE7-8B01-5036-89A9-7BD6A06584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5F73A-5BDC-44AB-92D6-0AEF839671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6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7DD577-57F7-B24F-9B52-19E7801BB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4693"/>
            <a:ext cx="12191998" cy="62533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D3E250-35EF-304A-891F-CCBF8899BFAD}"/>
              </a:ext>
            </a:extLst>
          </p:cNvPr>
          <p:cNvSpPr/>
          <p:nvPr userDrawn="1"/>
        </p:nvSpPr>
        <p:spPr>
          <a:xfrm>
            <a:off x="-1" y="540589"/>
            <a:ext cx="12191999" cy="393965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9597" y="1489742"/>
            <a:ext cx="6388384" cy="1328410"/>
          </a:xfrm>
          <a:prstGeom prst="rect">
            <a:avLst/>
          </a:prstGeom>
        </p:spPr>
        <p:txBody>
          <a:bodyPr anchor="t" anchorCtr="0"/>
          <a:lstStyle>
            <a:lvl1pPr algn="l">
              <a:defRPr sz="4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CoStar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9596" y="2923986"/>
            <a:ext cx="5766293" cy="426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AE56D3-F794-5440-A25E-8C898A80B464}"/>
              </a:ext>
            </a:extLst>
          </p:cNvPr>
          <p:cNvSpPr/>
          <p:nvPr userDrawn="1"/>
        </p:nvSpPr>
        <p:spPr>
          <a:xfrm>
            <a:off x="609600" y="1256773"/>
            <a:ext cx="79999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0CBCD0-70E9-AA4D-937E-A9EAE139EA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45" y="322653"/>
            <a:ext cx="1656571" cy="82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78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92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BE6FAC4-73A3-3D47-998D-1460A3226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634" y="365126"/>
            <a:ext cx="11384166" cy="481626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0DE79A-5857-6840-B7E9-26D2132DE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635" y="1119010"/>
            <a:ext cx="11384165" cy="4769195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F48B6D-CC3B-FB47-9CCB-830BF60364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029" y="6127214"/>
            <a:ext cx="1399682" cy="69984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3AFE76-0DCB-7D4E-8AC2-5C8B7ECAC1CB}"/>
              </a:ext>
            </a:extLst>
          </p:cNvPr>
          <p:cNvCxnSpPr>
            <a:cxnSpLocks/>
          </p:cNvCxnSpPr>
          <p:nvPr userDrawn="1"/>
        </p:nvCxnSpPr>
        <p:spPr>
          <a:xfrm>
            <a:off x="456538" y="874262"/>
            <a:ext cx="112782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931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88">
          <p15:clr>
            <a:srgbClr val="FBAE40"/>
          </p15:clr>
        </p15:guide>
        <p15:guide id="3" orient="horz" pos="41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BE6FAC4-73A3-3D47-998D-1460A3226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634" y="365125"/>
            <a:ext cx="11384166" cy="805949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two line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0DE79A-5857-6840-B7E9-26D2132DE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635" y="1536867"/>
            <a:ext cx="11384165" cy="435133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F48B6D-CC3B-FB47-9CCB-830BF60364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029" y="6127214"/>
            <a:ext cx="1399682" cy="69984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48E3CC-24E9-8C4D-8A37-A616C27848F3}"/>
              </a:ext>
            </a:extLst>
          </p:cNvPr>
          <p:cNvCxnSpPr>
            <a:cxnSpLocks/>
          </p:cNvCxnSpPr>
          <p:nvPr userDrawn="1"/>
        </p:nvCxnSpPr>
        <p:spPr>
          <a:xfrm>
            <a:off x="456538" y="1238243"/>
            <a:ext cx="112782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32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88">
          <p15:clr>
            <a:srgbClr val="FBAE40"/>
          </p15:clr>
        </p15:guide>
        <p15:guide id="3" orient="horz" pos="41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635" y="1536867"/>
            <a:ext cx="4678565" cy="435133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1118" y="1536867"/>
            <a:ext cx="4681728" cy="435133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32D5A37-D03C-1E4F-9B87-750962AD3E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634" y="365125"/>
            <a:ext cx="11384166" cy="805949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A89F8A-3B1A-4147-A79E-B5E57BF30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029" y="6127214"/>
            <a:ext cx="1399682" cy="69984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013D89-1EE5-134A-BC01-90C7ABA1DE87}"/>
              </a:ext>
            </a:extLst>
          </p:cNvPr>
          <p:cNvCxnSpPr>
            <a:cxnSpLocks/>
          </p:cNvCxnSpPr>
          <p:nvPr userDrawn="1"/>
        </p:nvCxnSpPr>
        <p:spPr>
          <a:xfrm>
            <a:off x="456538" y="874262"/>
            <a:ext cx="112782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9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29C058B-B25D-8841-B499-064E00504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634" y="365125"/>
            <a:ext cx="11384166" cy="805949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8FC3B8-0A63-2047-B477-E2C68C3880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029" y="6127214"/>
            <a:ext cx="1399682" cy="69984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E8352C-6E1E-E941-BE8A-2AE7542ADAC0}"/>
              </a:ext>
            </a:extLst>
          </p:cNvPr>
          <p:cNvCxnSpPr>
            <a:cxnSpLocks/>
          </p:cNvCxnSpPr>
          <p:nvPr userDrawn="1"/>
        </p:nvCxnSpPr>
        <p:spPr>
          <a:xfrm>
            <a:off x="456538" y="874262"/>
            <a:ext cx="112782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493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91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8FC3B8-0A63-2047-B477-E2C68C3880E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029" y="6127214"/>
            <a:ext cx="1399682" cy="6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C805B-1DB5-9C11-82E6-C7EC6A912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C0CCAE-D798-4F85-9A9C-FC28F52A96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839687"/>
              </p:ext>
            </p:extLst>
          </p:nvPr>
        </p:nvGraphicFramePr>
        <p:xfrm>
          <a:off x="198942" y="1132609"/>
          <a:ext cx="11794115" cy="575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E7D9598-BCBE-4CB7-556B-E1A4ADECB96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+mj-lt"/>
              </a:rPr>
              <a:t>National rent growth </a:t>
            </a:r>
            <a:r>
              <a:rPr lang="en-US" dirty="0">
                <a:latin typeface="+mj-lt"/>
              </a:rPr>
              <a:t>retreats in February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625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85586-6C18-5F7D-65EB-8A6BC06D3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245AE-0AC2-959D-A6C5-9F0755CB201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</a:rPr>
              <a:t>Most markets continue to see rent gains in February</a:t>
            </a:r>
            <a:endParaRPr lang="en-US" b="1" dirty="0">
              <a:latin typeface="+mj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C27800F-2EC7-4F60-A972-58E955D3ED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236199"/>
              </p:ext>
            </p:extLst>
          </p:nvPr>
        </p:nvGraphicFramePr>
        <p:xfrm>
          <a:off x="6066148" y="1066549"/>
          <a:ext cx="9584871" cy="572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7288E48-C852-15DB-8A2F-080DE237D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41330"/>
            <a:ext cx="8699746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5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F13E-D635-ACEB-9C3B-CE5F7716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62BAA-A8A3-96B8-E8FB-07C54370310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600" b="1" dirty="0">
                <a:latin typeface="+mj-lt"/>
              </a:rPr>
              <a:t>Many markets still face negative year-over-year rent growth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B2072DE-3051-486B-83FC-0D52AFEBE9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436041"/>
              </p:ext>
            </p:extLst>
          </p:nvPr>
        </p:nvGraphicFramePr>
        <p:xfrm>
          <a:off x="6096000" y="1047878"/>
          <a:ext cx="6096000" cy="5726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67F0173-D838-B422-2CF9-5406F3F11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34" y="1030358"/>
            <a:ext cx="8724132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20660"/>
      </p:ext>
    </p:extLst>
  </p:cSld>
  <p:clrMapOvr>
    <a:masterClrMapping/>
  </p:clrMapOvr>
</p:sld>
</file>

<file path=ppt/theme/theme1.xml><?xml version="1.0" encoding="utf-8"?>
<a:theme xmlns:a="http://schemas.openxmlformats.org/drawingml/2006/main" name="2_CoStar">
  <a:themeElements>
    <a:clrScheme name="Analytics Charts">
      <a:dk1>
        <a:srgbClr val="000000"/>
      </a:dk1>
      <a:lt1>
        <a:srgbClr val="FFFFFF"/>
      </a:lt1>
      <a:dk2>
        <a:srgbClr val="212121"/>
      </a:dk2>
      <a:lt2>
        <a:srgbClr val="E7E6E6"/>
      </a:lt2>
      <a:accent1>
        <a:srgbClr val="0555B5"/>
      </a:accent1>
      <a:accent2>
        <a:srgbClr val="EE4800"/>
      </a:accent2>
      <a:accent3>
        <a:srgbClr val="FEB500"/>
      </a:accent3>
      <a:accent4>
        <a:srgbClr val="75B901"/>
      </a:accent4>
      <a:accent5>
        <a:srgbClr val="CF0500"/>
      </a:accent5>
      <a:accent6>
        <a:srgbClr val="8033BD"/>
      </a:accent6>
      <a:hlink>
        <a:srgbClr val="0555B5"/>
      </a:hlink>
      <a:folHlink>
        <a:srgbClr val="8033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ar" id="{8A573BF2-66B7-6D4C-A1BE-60A6766FC8B7}" vid="{F80BF48F-D34A-0D45-936D-B54E0E6F98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a64e7ca-363f-441c-9aa7-4f85977c09f1}" enabled="0" method="" siteId="{9a64e7ca-363f-441c-9aa7-4f85977c09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20143</TotalTime>
  <Words>50</Words>
  <Application>Microsoft Office PowerPoint</Application>
  <PresentationFormat>Widescreen</PresentationFormat>
  <Paragraphs>16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Regular</vt:lpstr>
      <vt:lpstr>Calibri</vt:lpstr>
      <vt:lpstr>2_CoStar</vt:lpstr>
      <vt:lpstr>National rent growth retreats in February</vt:lpstr>
      <vt:lpstr>Most markets continue to see rent gains in February</vt:lpstr>
      <vt:lpstr>Many markets still face negative year-over-year rent growth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Ponciano</dc:creator>
  <cp:lastModifiedBy>Grant Montgomery</cp:lastModifiedBy>
  <cp:revision>494</cp:revision>
  <cp:lastPrinted>2023-08-14T21:36:06Z</cp:lastPrinted>
  <dcterms:created xsi:type="dcterms:W3CDTF">2018-07-31T15:40:23Z</dcterms:created>
  <dcterms:modified xsi:type="dcterms:W3CDTF">2026-02-24T21:10:53Z</dcterms:modified>
</cp:coreProperties>
</file>