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handoutMasterIdLst>
    <p:handoutMasterId r:id="rId9"/>
  </p:handoutMasterIdLst>
  <p:sldIdLst>
    <p:sldId id="452" r:id="rId2"/>
    <p:sldId id="473" r:id="rId3"/>
    <p:sldId id="475" r:id="rId4"/>
    <p:sldId id="457" r:id="rId5"/>
    <p:sldId id="470" r:id="rId6"/>
    <p:sldId id="466" r:id="rId7"/>
  </p:sldIdLst>
  <p:sldSz cx="10058400" cy="7772400"/>
  <p:notesSz cx="7315200" cy="96012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57"/>
            <p14:sldId id="470"/>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60655-0CC8-4885-B8F2-55B2B9EE2044}" v="7" dt="2026-04-16T19:04:03.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98" d="100"/>
          <a:sy n="98" d="100"/>
        </p:scale>
        <p:origin x="1554" y="84"/>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Stevenson" userId="5071bd8132b5a7b6" providerId="LiveId" clId="{26060543-0F88-43E2-B029-13F316A89088}"/>
    <pc:docChg chg="custSel delSld modSld modSection">
      <pc:chgData name="Julie Stevenson" userId="5071bd8132b5a7b6" providerId="LiveId" clId="{26060543-0F88-43E2-B029-13F316A89088}" dt="2026-04-16T19:04:11.821" v="7" actId="22"/>
      <pc:docMkLst>
        <pc:docMk/>
      </pc:docMkLst>
      <pc:sldChg chg="modSp">
        <pc:chgData name="Julie Stevenson" userId="5071bd8132b5a7b6" providerId="LiveId" clId="{26060543-0F88-43E2-B029-13F316A89088}" dt="2026-04-16T18:59:59.659" v="3"/>
        <pc:sldMkLst>
          <pc:docMk/>
          <pc:sldMk cId="1994296086" sldId="457"/>
        </pc:sldMkLst>
        <pc:graphicFrameChg chg="mod">
          <ac:chgData name="Julie Stevenson" userId="5071bd8132b5a7b6" providerId="LiveId" clId="{26060543-0F88-43E2-B029-13F316A89088}" dt="2026-04-16T18:59:59.659" v="3"/>
          <ac:graphicFrameMkLst>
            <pc:docMk/>
            <pc:sldMk cId="1994296086" sldId="457"/>
            <ac:graphicFrameMk id="21" creationId="{37A94A77-F88E-4728-A060-FC873C57BA1B}"/>
          </ac:graphicFrameMkLst>
        </pc:graphicFrameChg>
      </pc:sldChg>
      <pc:sldChg chg="addSp delSp modSp mod">
        <pc:chgData name="Julie Stevenson" userId="5071bd8132b5a7b6" providerId="LiveId" clId="{26060543-0F88-43E2-B029-13F316A89088}" dt="2026-04-16T19:04:11.821" v="7" actId="22"/>
        <pc:sldMkLst>
          <pc:docMk/>
          <pc:sldMk cId="1743337245" sldId="466"/>
        </pc:sldMkLst>
        <pc:graphicFrameChg chg="del">
          <ac:chgData name="Julie Stevenson" userId="5071bd8132b5a7b6" providerId="LiveId" clId="{26060543-0F88-43E2-B029-13F316A89088}" dt="2026-04-16T19:03:53.594" v="4" actId="478"/>
          <ac:graphicFrameMkLst>
            <pc:docMk/>
            <pc:sldMk cId="1743337245" sldId="466"/>
            <ac:graphicFrameMk id="5" creationId="{616F67FA-DD53-D4A9-20EC-8BCC81B23821}"/>
          </ac:graphicFrameMkLst>
        </pc:graphicFrameChg>
        <pc:graphicFrameChg chg="add mod">
          <ac:chgData name="Julie Stevenson" userId="5071bd8132b5a7b6" providerId="LiveId" clId="{26060543-0F88-43E2-B029-13F316A89088}" dt="2026-04-16T19:03:59.524" v="6"/>
          <ac:graphicFrameMkLst>
            <pc:docMk/>
            <pc:sldMk cId="1743337245" sldId="466"/>
            <ac:graphicFrameMk id="8" creationId="{7BEC49AC-394D-3E6E-CFCC-260126BA0FBB}"/>
          </ac:graphicFrameMkLst>
        </pc:graphicFrameChg>
        <pc:picChg chg="add">
          <ac:chgData name="Julie Stevenson" userId="5071bd8132b5a7b6" providerId="LiveId" clId="{26060543-0F88-43E2-B029-13F316A89088}" dt="2026-04-16T19:04:11.821" v="7" actId="22"/>
          <ac:picMkLst>
            <pc:docMk/>
            <pc:sldMk cId="1743337245" sldId="466"/>
            <ac:picMk id="10" creationId="{B1782402-3E38-0285-D417-E93FD5AE779F}"/>
          </ac:picMkLst>
        </pc:picChg>
      </pc:sldChg>
      <pc:sldChg chg="del">
        <pc:chgData name="Julie Stevenson" userId="5071bd8132b5a7b6" providerId="LiveId" clId="{26060543-0F88-43E2-B029-13F316A89088}" dt="2026-04-16T18:59:08.786" v="0" actId="47"/>
        <pc:sldMkLst>
          <pc:docMk/>
          <pc:sldMk cId="0" sldId="46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2025Q1</c:v>
                </c:pt>
                <c:pt idx="1">
                  <c:v>2025Q2</c:v>
                </c:pt>
                <c:pt idx="2">
                  <c:v>2025Q3</c:v>
                </c:pt>
                <c:pt idx="3">
                  <c:v>2025Q4</c:v>
                </c:pt>
                <c:pt idx="4">
                  <c:v>2026Q1</c:v>
                </c:pt>
              </c:strCache>
            </c:strRef>
          </c:cat>
          <c:val>
            <c:numRef>
              <c:f>Sheet1!$B$10:$B$14</c:f>
              <c:numCache>
                <c:formatCode>0.00%</c:formatCode>
                <c:ptCount val="5"/>
                <c:pt idx="0">
                  <c:v>6.0499999999999998E-2</c:v>
                </c:pt>
                <c:pt idx="1">
                  <c:v>6.1699999999999998E-2</c:v>
                </c:pt>
                <c:pt idx="2">
                  <c:v>6.0700000000000004E-2</c:v>
                </c:pt>
                <c:pt idx="3">
                  <c:v>6.3299999999999995E-2</c:v>
                </c:pt>
                <c:pt idx="4">
                  <c:v>6.0400000000000002E-2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2025Q1</c:v>
                </c:pt>
                <c:pt idx="1">
                  <c:v>2025Q2</c:v>
                </c:pt>
                <c:pt idx="2">
                  <c:v>2025Q3</c:v>
                </c:pt>
                <c:pt idx="3">
                  <c:v>2025Q4</c:v>
                </c:pt>
                <c:pt idx="4">
                  <c:v>2026Q1</c:v>
                </c:pt>
              </c:strCache>
            </c:strRef>
          </c:cat>
          <c:val>
            <c:numRef>
              <c:f>Sheet1!$C$10:$C$14</c:f>
              <c:numCache>
                <c:formatCode>0.00%</c:formatCode>
                <c:ptCount val="5"/>
                <c:pt idx="0">
                  <c:v>4.5700000000000005E-2</c:v>
                </c:pt>
                <c:pt idx="1">
                  <c:v>4.5499999999999999E-2</c:v>
                </c:pt>
                <c:pt idx="2">
                  <c:v>4.58E-2</c:v>
                </c:pt>
                <c:pt idx="3">
                  <c:v>4.36E-2</c:v>
                </c:pt>
                <c:pt idx="4">
                  <c:v>3.9399999999999998E-2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219"/>
        <c:overlap val="-27"/>
        <c:axId val="933384991"/>
        <c:axId val="568722479"/>
      </c:barChart>
      <c:catAx>
        <c:axId val="93338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7.0000000000000007E-2"/>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33384991"/>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Sheet1!$A$12:$A$16</c:f>
              <c:strCache>
                <c:ptCount val="5"/>
                <c:pt idx="0">
                  <c:v>2025Q1</c:v>
                </c:pt>
                <c:pt idx="1">
                  <c:v>2025Q2</c:v>
                </c:pt>
                <c:pt idx="2">
                  <c:v>2025Q3</c:v>
                </c:pt>
                <c:pt idx="3">
                  <c:v>2025Q4</c:v>
                </c:pt>
                <c:pt idx="4">
                  <c:v>2026Q1</c:v>
                </c:pt>
              </c:strCache>
            </c:strRef>
          </c:cat>
          <c:val>
            <c:numRef>
              <c:f>Sheet1!$B$12:$B$16</c:f>
              <c:numCache>
                <c:formatCode>"$"#,##0.00</c:formatCode>
                <c:ptCount val="5"/>
                <c:pt idx="0">
                  <c:v>0.28999999999999998</c:v>
                </c:pt>
                <c:pt idx="1">
                  <c:v>0.33</c:v>
                </c:pt>
                <c:pt idx="2" formatCode="&quot;$&quot;#,##0.00_);[Red]\(&quot;$&quot;#,##0.00\)">
                  <c:v>0.34</c:v>
                </c:pt>
                <c:pt idx="3" formatCode="&quot;$&quot;#,##0.00_);[Red]\(&quot;$&quot;#,##0.00\)">
                  <c:v>0.34</c:v>
                </c:pt>
                <c:pt idx="4" formatCode="&quot;$&quot;#,##0.00_);[Red]\(&quot;$&quot;#,##0.00\)">
                  <c:v>0.36</c:v>
                </c:pt>
              </c:numCache>
            </c:numRef>
          </c:val>
          <c:extLst>
            <c:ext xmlns:c16="http://schemas.microsoft.com/office/drawing/2014/chart" uri="{C3380CC4-5D6E-409C-BE32-E72D297353CC}">
              <c16:uniqueId val="{00000000-1346-44B9-8441-E05E8DDCA84A}"/>
            </c:ext>
          </c:extLst>
        </c:ser>
        <c:ser>
          <c:idx val="1"/>
          <c:order val="1"/>
          <c:tx>
            <c:strRef>
              <c:f>Sheet1!$C$2</c:f>
              <c:strCache>
                <c:ptCount val="1"/>
                <c:pt idx="0">
                  <c:v>Adjusted diluted earnings per share (1)</c:v>
                </c:pt>
              </c:strCache>
            </c:strRef>
          </c:tx>
          <c:spPr>
            <a:solidFill>
              <a:srgbClr val="1F497D">
                <a:lumMod val="20000"/>
                <a:lumOff val="80000"/>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Sheet1!$A$12:$A$16</c:f>
              <c:strCache>
                <c:ptCount val="5"/>
                <c:pt idx="0">
                  <c:v>2025Q1</c:v>
                </c:pt>
                <c:pt idx="1">
                  <c:v>2025Q2</c:v>
                </c:pt>
                <c:pt idx="2">
                  <c:v>2025Q3</c:v>
                </c:pt>
                <c:pt idx="3">
                  <c:v>2025Q4</c:v>
                </c:pt>
                <c:pt idx="4">
                  <c:v>2026Q1</c:v>
                </c:pt>
              </c:strCache>
            </c:strRef>
          </c:cat>
          <c:val>
            <c:numRef>
              <c:f>Sheet1!$C$12:$C$16</c:f>
              <c:numCache>
                <c:formatCode>"$"#,##0.00</c:formatCode>
                <c:ptCount val="5"/>
                <c:pt idx="0">
                  <c:v>0.3</c:v>
                </c:pt>
                <c:pt idx="1">
                  <c:v>0.36</c:v>
                </c:pt>
                <c:pt idx="2" formatCode="&quot;$&quot;#,##0.00_);[Red]\(&quot;$&quot;#,##0.00\)">
                  <c:v>0.37</c:v>
                </c:pt>
                <c:pt idx="3" formatCode="&quot;$&quot;#,##0.00_);[Red]\(&quot;$&quot;#,##0.00\)">
                  <c:v>0.4</c:v>
                </c:pt>
                <c:pt idx="4" formatCode="&quot;$&quot;#,##0.00_);[Red]\(&quot;$&quot;#,##0.00\)">
                  <c:v>0.36</c:v>
                </c:pt>
              </c:numCache>
            </c:numRef>
          </c:val>
          <c:extLst>
            <c:ext xmlns:c16="http://schemas.microsoft.com/office/drawing/2014/chart" uri="{C3380CC4-5D6E-409C-BE32-E72D297353CC}">
              <c16:uniqueId val="{00000000-6EE2-4420-9FAC-10C38A0E828B}"/>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5"/>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Adjusted Tangible Book Value (1)</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Sheet1!$A$12:$A$16</c:f>
              <c:strCache>
                <c:ptCount val="5"/>
                <c:pt idx="0">
                  <c:v>2025Q1</c:v>
                </c:pt>
                <c:pt idx="1">
                  <c:v>2025Q2</c:v>
                </c:pt>
                <c:pt idx="2">
                  <c:v>2025Q3</c:v>
                </c:pt>
                <c:pt idx="3">
                  <c:v>2025Q4</c:v>
                </c:pt>
                <c:pt idx="4">
                  <c:v>2026Q1</c:v>
                </c:pt>
              </c:strCache>
            </c:strRef>
          </c:cat>
          <c:val>
            <c:numRef>
              <c:f>Sheet1!$B$12:$B$16</c:f>
              <c:numCache>
                <c:formatCode>"$"#,##0.00_);[Red]\("$"#,##0.00\)</c:formatCode>
                <c:ptCount val="5"/>
                <c:pt idx="0" formatCode="General">
                  <c:v>16.399999999999999</c:v>
                </c:pt>
                <c:pt idx="1">
                  <c:v>16.8</c:v>
                </c:pt>
                <c:pt idx="2">
                  <c:v>17.34</c:v>
                </c:pt>
                <c:pt idx="3" formatCode="&quot;$&quot;#,##0_);[Red]\(&quot;$&quot;#,##0\)">
                  <c:v>17.89</c:v>
                </c:pt>
                <c:pt idx="4" formatCode="_(&quot;$&quot;* #,##0_);_(&quot;$&quot;* \(#,##0\);_(&quot;$&quot;* &quot;-&quot;_);_(@_)">
                  <c:v>18.3</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2"/>
      </c:valAx>
      <c:spPr>
        <a:noFill/>
        <a:ln>
          <a:noFill/>
        </a:ln>
        <a:effectLst/>
      </c:spPr>
    </c:plotArea>
    <c:legend>
      <c:legendPos val="t"/>
      <c:layout>
        <c:manualLayout>
          <c:xMode val="edge"/>
          <c:yMode val="edge"/>
          <c:x val="0.37314268457183386"/>
          <c:y val="3.2657175514318369E-2"/>
          <c:w val="0.36430257558294182"/>
          <c:h val="9.1848948991806137E-2"/>
        </c:manualLayout>
      </c:layou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2130440232858922"/>
                  <c:y val="-0.23177844956880389"/>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6343207100828212"/>
                  <c:y val="2.085579146356705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0"/>
                  <c:y val="7.29399059492563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161298</c:v>
                </c:pt>
                <c:pt idx="1">
                  <c:v>74507</c:v>
                </c:pt>
                <c:pt idx="2" formatCode="_(* #,##0_);_(* \(#,##0\);_(* &quot;—&quot;_);_(@_)">
                  <c:v>46828</c:v>
                </c:pt>
                <c:pt idx="3" formatCode="_(* #,##0_);_(* \(#,##0\);_(* &quot;—&quot;_);_(@_)">
                  <c:v>74264</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456896</c:v>
                </c:pt>
                <c:pt idx="1">
                  <c:v>136844</c:v>
                </c:pt>
                <c:pt idx="2" formatCode="_(* #,##0_);_(* \(#,##0\);_(* &quot;—&quot;_);_(@_)">
                  <c:v>158017</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2.852549177320577E-2"/>
                  <c:y val="-3.573791557305337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8.089929725824585E-2"/>
                  <c:y val="-2.141165530024760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78364330802733"/>
                      <c:h val="0.12331056274215721"/>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Certificates of deposits</c:v>
                </c:pt>
              </c:strCache>
            </c:strRef>
          </c:cat>
          <c:val>
            <c:numRef>
              <c:f>'Deposit Mix'!$B$2:$B$6</c:f>
              <c:numCache>
                <c:formatCode>_(* #,##0_);_(* \(#,##0\);_(* "-"??_);_(@_)</c:formatCode>
                <c:ptCount val="5"/>
                <c:pt idx="0" formatCode="_(&quot;$&quot;* #,##0_);_(&quot;$&quot;* \(#,##0\);_(&quot;$&quot;* &quot;-&quot;_);_(@_)">
                  <c:v>102873</c:v>
                </c:pt>
                <c:pt idx="1">
                  <c:v>170051</c:v>
                </c:pt>
                <c:pt idx="2">
                  <c:v>87038</c:v>
                </c:pt>
                <c:pt idx="3">
                  <c:v>151055</c:v>
                </c:pt>
                <c:pt idx="4">
                  <c:v>223320</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sz="quarter" idx="1"/>
          </p:nvPr>
        </p:nvSpPr>
        <p:spPr>
          <a:xfrm>
            <a:off x="4143969" y="5"/>
            <a:ext cx="3169589" cy="481534"/>
          </a:xfrm>
          <a:prstGeom prst="rect">
            <a:avLst/>
          </a:prstGeom>
        </p:spPr>
        <p:txBody>
          <a:bodyPr vert="horz" lIns="95769" tIns="47886" rIns="95769" bIns="47886" rtlCol="0"/>
          <a:lstStyle>
            <a:lvl1pPr algn="r">
              <a:defRPr sz="1400"/>
            </a:lvl1pPr>
          </a:lstStyle>
          <a:p>
            <a:fld id="{9DA7E85F-53F8-4749-9126-D81EAA869503}" type="datetimeFigureOut">
              <a:rPr lang="en-US" smtClean="0"/>
              <a:t>4/23/2026</a:t>
            </a:fld>
            <a:endParaRPr lang="en-US" dirty="0"/>
          </a:p>
        </p:txBody>
      </p:sp>
      <p:sp>
        <p:nvSpPr>
          <p:cNvPr id="4" name="Footer Placeholder 3"/>
          <p:cNvSpPr>
            <a:spLocks noGrp="1"/>
          </p:cNvSpPr>
          <p:nvPr>
            <p:ph type="ftr" sz="quarter" idx="2"/>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5" name="Slide Number Placeholder 4"/>
          <p:cNvSpPr>
            <a:spLocks noGrp="1"/>
          </p:cNvSpPr>
          <p:nvPr>
            <p:ph type="sldNum" sz="quarter" idx="3"/>
          </p:nvPr>
        </p:nvSpPr>
        <p:spPr>
          <a:xfrm>
            <a:off x="4143969" y="9119680"/>
            <a:ext cx="3169589" cy="481534"/>
          </a:xfrm>
          <a:prstGeom prst="rect">
            <a:avLst/>
          </a:prstGeom>
        </p:spPr>
        <p:txBody>
          <a:bodyPr vert="horz" lIns="95769" tIns="47886" rIns="95769" bIns="47886" rtlCol="0" anchor="b"/>
          <a:lstStyle>
            <a:lvl1pPr algn="r">
              <a:defRPr sz="14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5"/>
            <a:ext cx="3169589" cy="481534"/>
          </a:xfrm>
          <a:prstGeom prst="rect">
            <a:avLst/>
          </a:prstGeom>
        </p:spPr>
        <p:txBody>
          <a:bodyPr vert="horz" lIns="95769" tIns="47886" rIns="95769" bIns="47886" rtlCol="0"/>
          <a:lstStyle>
            <a:lvl1pPr algn="l">
              <a:defRPr sz="1400"/>
            </a:lvl1pPr>
          </a:lstStyle>
          <a:p>
            <a:endParaRPr lang="en-US" dirty="0"/>
          </a:p>
        </p:txBody>
      </p:sp>
      <p:sp>
        <p:nvSpPr>
          <p:cNvPr id="3" name="Date Placeholder 2"/>
          <p:cNvSpPr>
            <a:spLocks noGrp="1"/>
          </p:cNvSpPr>
          <p:nvPr>
            <p:ph type="dt" idx="1"/>
          </p:nvPr>
        </p:nvSpPr>
        <p:spPr>
          <a:xfrm>
            <a:off x="4143969" y="5"/>
            <a:ext cx="3169589" cy="481534"/>
          </a:xfrm>
          <a:prstGeom prst="rect">
            <a:avLst/>
          </a:prstGeom>
        </p:spPr>
        <p:txBody>
          <a:bodyPr vert="horz" lIns="95769" tIns="47886" rIns="95769" bIns="47886" rtlCol="0"/>
          <a:lstStyle>
            <a:lvl1pPr algn="r">
              <a:defRPr sz="1400"/>
            </a:lvl1pPr>
          </a:lstStyle>
          <a:p>
            <a:fld id="{6E448A7D-8641-4259-AD86-7C4601A5B6E5}" type="datetimeFigureOut">
              <a:rPr lang="en-US" smtClean="0"/>
              <a:t>4/23/2026</a:t>
            </a:fld>
            <a:endParaRPr lang="en-US" dirty="0"/>
          </a:p>
        </p:txBody>
      </p:sp>
      <p:sp>
        <p:nvSpPr>
          <p:cNvPr id="4" name="Slide Image Placeholder 3"/>
          <p:cNvSpPr>
            <a:spLocks noGrp="1" noRot="1" noChangeAspect="1"/>
          </p:cNvSpPr>
          <p:nvPr>
            <p:ph type="sldImg" idx="2"/>
          </p:nvPr>
        </p:nvSpPr>
        <p:spPr>
          <a:xfrm>
            <a:off x="1560513" y="1200150"/>
            <a:ext cx="4194175" cy="3240088"/>
          </a:xfrm>
          <a:prstGeom prst="rect">
            <a:avLst/>
          </a:prstGeom>
          <a:noFill/>
          <a:ln w="12700">
            <a:solidFill>
              <a:prstClr val="black"/>
            </a:solidFill>
          </a:ln>
        </p:spPr>
        <p:txBody>
          <a:bodyPr vert="horz" lIns="95769" tIns="47886" rIns="95769" bIns="47886" rtlCol="0" anchor="ctr"/>
          <a:lstStyle/>
          <a:p>
            <a:endParaRPr lang="en-US" dirty="0"/>
          </a:p>
        </p:txBody>
      </p:sp>
      <p:sp>
        <p:nvSpPr>
          <p:cNvPr id="5" name="Notes Placeholder 4"/>
          <p:cNvSpPr>
            <a:spLocks noGrp="1"/>
          </p:cNvSpPr>
          <p:nvPr>
            <p:ph type="body" sz="quarter" idx="3"/>
          </p:nvPr>
        </p:nvSpPr>
        <p:spPr>
          <a:xfrm>
            <a:off x="731201" y="4620446"/>
            <a:ext cx="5852821" cy="3780205"/>
          </a:xfrm>
          <a:prstGeom prst="rect">
            <a:avLst/>
          </a:prstGeom>
        </p:spPr>
        <p:txBody>
          <a:bodyPr vert="horz" lIns="95769" tIns="47886" rIns="95769" bIns="478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119680"/>
            <a:ext cx="3169589" cy="481534"/>
          </a:xfrm>
          <a:prstGeom prst="rect">
            <a:avLst/>
          </a:prstGeom>
        </p:spPr>
        <p:txBody>
          <a:bodyPr vert="horz" lIns="95769" tIns="47886" rIns="95769" bIns="47886"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969" y="9119680"/>
            <a:ext cx="3169589" cy="481534"/>
          </a:xfrm>
          <a:prstGeom prst="rect">
            <a:avLst/>
          </a:prstGeom>
        </p:spPr>
        <p:txBody>
          <a:bodyPr vert="horz" lIns="95769" tIns="47886" rIns="95769" bIns="47886" rtlCol="0" anchor="b"/>
          <a:lstStyle>
            <a:lvl1pPr algn="r">
              <a:defRPr sz="14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1951999612"/>
              </p:ext>
            </p:extLst>
          </p:nvPr>
        </p:nvGraphicFramePr>
        <p:xfrm>
          <a:off x="3538310" y="1722063"/>
          <a:ext cx="5984915" cy="4859711"/>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$924.7 </a:t>
            </a: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a:solidFill>
                  <a:schemeClr val="bg1"/>
                </a:solidFill>
              </a:rPr>
              <a:t>$751.8 </a:t>
            </a:r>
            <a:r>
              <a:rPr lang="en-US" sz="1400">
                <a:solidFill>
                  <a:schemeClr val="bg1"/>
                </a:solidFill>
              </a:rPr>
              <a:t>million </a:t>
            </a:r>
            <a:r>
              <a:rPr lang="en-US" sz="1400" dirty="0">
                <a:solidFill>
                  <a:schemeClr val="bg1"/>
                </a:solidFill>
              </a:rPr>
              <a:t>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535174" y="5462893"/>
            <a:ext cx="1456912" cy="584775"/>
          </a:xfrm>
          <a:prstGeom prst="rect">
            <a:avLst/>
          </a:prstGeom>
          <a:noFill/>
        </p:spPr>
        <p:txBody>
          <a:bodyPr wrap="square" rtlCol="0">
            <a:spAutoFit/>
          </a:bodyPr>
          <a:lstStyle/>
          <a:p>
            <a:pPr algn="ctr"/>
            <a:r>
              <a:rPr lang="en-US" dirty="0">
                <a:solidFill>
                  <a:schemeClr val="bg1"/>
                </a:solidFill>
              </a:rPr>
              <a:t>$734.3 </a:t>
            </a: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074677" y="3883910"/>
            <a:ext cx="1361992" cy="584775"/>
          </a:xfrm>
          <a:prstGeom prst="rect">
            <a:avLst/>
          </a:prstGeom>
          <a:noFill/>
        </p:spPr>
        <p:txBody>
          <a:bodyPr wrap="square" rtlCol="0">
            <a:spAutoFit/>
          </a:bodyPr>
          <a:lstStyle/>
          <a:p>
            <a:pPr algn="ctr"/>
            <a:r>
              <a:rPr lang="en-US" dirty="0">
                <a:solidFill>
                  <a:schemeClr val="bg1"/>
                </a:solidFill>
              </a:rPr>
              <a:t>1.22%</a:t>
            </a:r>
          </a:p>
          <a:p>
            <a:pPr algn="ctr"/>
            <a:r>
              <a:rPr lang="en-US" sz="1400" dirty="0">
                <a:solidFill>
                  <a:schemeClr val="bg1"/>
                </a:solidFill>
              </a:rPr>
              <a:t>growth in loans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11136" y="5470096"/>
            <a:ext cx="1361992" cy="800219"/>
          </a:xfrm>
          <a:prstGeom prst="rect">
            <a:avLst/>
          </a:prstGeom>
          <a:noFill/>
        </p:spPr>
        <p:txBody>
          <a:bodyPr wrap="square" rtlCol="0">
            <a:spAutoFit/>
          </a:bodyPr>
          <a:lstStyle/>
          <a:p>
            <a:pPr algn="ctr"/>
            <a:r>
              <a:rPr lang="en-US" dirty="0">
                <a:solidFill>
                  <a:schemeClr val="bg1"/>
                </a:solidFill>
              </a:rPr>
              <a:t>5.67%</a:t>
            </a:r>
            <a:endParaRPr lang="en-US" dirty="0"/>
          </a:p>
          <a:p>
            <a:pPr algn="ctr"/>
            <a:r>
              <a:rPr lang="en-US" sz="1400" dirty="0">
                <a:solidFill>
                  <a:schemeClr val="bg1"/>
                </a:solidFill>
              </a:rPr>
              <a:t>growth in deposits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44098" y="2416303"/>
            <a:ext cx="1286122" cy="800219"/>
          </a:xfrm>
          <a:prstGeom prst="rect">
            <a:avLst/>
          </a:prstGeom>
          <a:noFill/>
        </p:spPr>
        <p:txBody>
          <a:bodyPr wrap="square" rtlCol="0">
            <a:spAutoFit/>
          </a:bodyPr>
          <a:lstStyle/>
          <a:p>
            <a:pPr algn="ctr"/>
            <a:r>
              <a:rPr lang="en-US" dirty="0">
                <a:solidFill>
                  <a:schemeClr val="bg1"/>
                </a:solidFill>
              </a:rPr>
              <a:t>$129.5 </a:t>
            </a:r>
            <a:r>
              <a:rPr lang="en-US" sz="1400" dirty="0">
                <a:solidFill>
                  <a:schemeClr val="bg1"/>
                </a:solidFill>
              </a:rPr>
              <a:t>million in equity</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2026 Q1</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2026</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2120715" y="1900581"/>
            <a:ext cx="1361992" cy="1015663"/>
          </a:xfrm>
          <a:prstGeom prst="rect">
            <a:avLst/>
          </a:prstGeom>
          <a:noFill/>
        </p:spPr>
        <p:txBody>
          <a:bodyPr wrap="square" rtlCol="0">
            <a:spAutoFit/>
          </a:bodyPr>
          <a:lstStyle/>
          <a:p>
            <a:pPr algn="ctr"/>
            <a:r>
              <a:rPr lang="en-US" dirty="0">
                <a:solidFill>
                  <a:schemeClr val="bg1"/>
                </a:solidFill>
              </a:rPr>
              <a:t>24.7% </a:t>
            </a:r>
            <a:r>
              <a:rPr lang="en-US" sz="1400" dirty="0">
                <a:solidFill>
                  <a:schemeClr val="bg1"/>
                </a:solidFill>
              </a:rPr>
              <a:t>increase in earnings from Q1 2025</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47502" y="1947240"/>
            <a:ext cx="1361992" cy="800219"/>
          </a:xfrm>
          <a:prstGeom prst="rect">
            <a:avLst/>
          </a:prstGeom>
          <a:noFill/>
        </p:spPr>
        <p:txBody>
          <a:bodyPr wrap="square" rtlCol="0">
            <a:spAutoFit/>
          </a:bodyPr>
          <a:lstStyle/>
          <a:p>
            <a:pPr algn="ctr"/>
            <a:r>
              <a:rPr lang="en-US" dirty="0">
                <a:solidFill>
                  <a:schemeClr val="bg1"/>
                </a:solidFill>
              </a:rPr>
              <a:t>$2.3 million </a:t>
            </a:r>
            <a:r>
              <a:rPr lang="en-US" sz="1400" dirty="0">
                <a:solidFill>
                  <a:schemeClr val="bg1"/>
                </a:solidFill>
              </a:rPr>
              <a:t>in Q1 2026 earnings</a:t>
            </a:r>
          </a:p>
        </p:txBody>
      </p:sp>
      <p:sp>
        <p:nvSpPr>
          <p:cNvPr id="24" name="TextBox 23">
            <a:extLst>
              <a:ext uri="{FF2B5EF4-FFF2-40B4-BE49-F238E27FC236}">
                <a16:creationId xmlns:a16="http://schemas.microsoft.com/office/drawing/2014/main" id="{99E6D4FB-668A-B2FF-658E-5AB9E75FF611}"/>
              </a:ext>
            </a:extLst>
          </p:cNvPr>
          <p:cNvSpPr txBox="1"/>
          <p:nvPr/>
        </p:nvSpPr>
        <p:spPr>
          <a:xfrm>
            <a:off x="363765" y="3688516"/>
            <a:ext cx="1692357" cy="984885"/>
          </a:xfrm>
          <a:prstGeom prst="rect">
            <a:avLst/>
          </a:prstGeom>
          <a:noFill/>
        </p:spPr>
        <p:txBody>
          <a:bodyPr wrap="square" rtlCol="0">
            <a:spAutoFit/>
          </a:bodyPr>
          <a:lstStyle/>
          <a:p>
            <a:pPr algn="ctr"/>
            <a:r>
              <a:rPr lang="en-US" sz="2000" dirty="0">
                <a:solidFill>
                  <a:schemeClr val="bg1"/>
                </a:solidFill>
              </a:rPr>
              <a:t>$0.36</a:t>
            </a:r>
          </a:p>
          <a:p>
            <a:pPr algn="ctr"/>
            <a:r>
              <a:rPr lang="en-US" sz="1400" dirty="0">
                <a:solidFill>
                  <a:schemeClr val="bg1"/>
                </a:solidFill>
              </a:rPr>
              <a:t>diluted EPS</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2726566000"/>
              </p:ext>
            </p:extLst>
          </p:nvPr>
        </p:nvGraphicFramePr>
        <p:xfrm>
          <a:off x="4517523" y="1589087"/>
          <a:ext cx="4874786" cy="25813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585682755"/>
              </p:ext>
            </p:extLst>
          </p:nvPr>
        </p:nvGraphicFramePr>
        <p:xfrm>
          <a:off x="4339317" y="4213654"/>
          <a:ext cx="5052992" cy="2333331"/>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37CBC0D3-4DC7-50BD-8EED-59C6ABE3E8AF}"/>
              </a:ext>
            </a:extLst>
          </p:cNvPr>
          <p:cNvSpPr txBox="1"/>
          <p:nvPr/>
        </p:nvSpPr>
        <p:spPr>
          <a:xfrm>
            <a:off x="3285650" y="6980716"/>
            <a:ext cx="6280625" cy="246221"/>
          </a:xfrm>
          <a:prstGeom prst="rect">
            <a:avLst/>
          </a:prstGeom>
          <a:noFill/>
        </p:spPr>
        <p:txBody>
          <a:bodyPr wrap="square" rtlCol="0">
            <a:spAutoFit/>
          </a:bodyPr>
          <a:lstStyle/>
          <a:p>
            <a:r>
              <a:rPr lang="en-US" sz="1000" dirty="0">
                <a:effectLst/>
                <a:latin typeface="Calibri" panose="020F0502020204030204" pitchFamily="34" charset="0"/>
              </a:rPr>
              <a:t>(1) See Non-GAAP Reconciliation</a:t>
            </a:r>
          </a:p>
        </p:txBody>
      </p:sp>
      <p:sp>
        <p:nvSpPr>
          <p:cNvPr id="2" name="TextBox 1">
            <a:extLst>
              <a:ext uri="{FF2B5EF4-FFF2-40B4-BE49-F238E27FC236}">
                <a16:creationId xmlns:a16="http://schemas.microsoft.com/office/drawing/2014/main" id="{1DBEE9A4-7708-E26D-938E-E692F2A7510B}"/>
              </a:ext>
            </a:extLst>
          </p:cNvPr>
          <p:cNvSpPr txBox="1"/>
          <p:nvPr/>
        </p:nvSpPr>
        <p:spPr>
          <a:xfrm>
            <a:off x="1939546" y="3700274"/>
            <a:ext cx="1692357" cy="1015663"/>
          </a:xfrm>
          <a:prstGeom prst="rect">
            <a:avLst/>
          </a:prstGeom>
          <a:noFill/>
        </p:spPr>
        <p:txBody>
          <a:bodyPr wrap="square" rtlCol="0">
            <a:spAutoFit/>
          </a:bodyPr>
          <a:lstStyle/>
          <a:p>
            <a:pPr algn="ctr"/>
            <a:r>
              <a:rPr lang="en-US" dirty="0">
                <a:solidFill>
                  <a:schemeClr val="bg1"/>
                </a:solidFill>
              </a:rPr>
              <a:t>24.1% </a:t>
            </a:r>
          </a:p>
          <a:p>
            <a:pPr algn="ctr"/>
            <a:r>
              <a:rPr lang="en-US" sz="1400" dirty="0">
                <a:solidFill>
                  <a:schemeClr val="bg1"/>
                </a:solidFill>
              </a:rPr>
              <a:t>increase in</a:t>
            </a:r>
          </a:p>
          <a:p>
            <a:pPr algn="ctr"/>
            <a:r>
              <a:rPr lang="en-US" sz="1400" dirty="0">
                <a:solidFill>
                  <a:schemeClr val="bg1"/>
                </a:solidFill>
              </a:rPr>
              <a:t> diluted EPS from</a:t>
            </a:r>
          </a:p>
          <a:p>
            <a:pPr algn="ctr"/>
            <a:r>
              <a:rPr lang="en-US" sz="1400" dirty="0">
                <a:solidFill>
                  <a:schemeClr val="bg1"/>
                </a:solidFill>
              </a:rPr>
              <a:t> Q1 2025</a:t>
            </a:r>
          </a:p>
        </p:txBody>
      </p:sp>
      <p:sp>
        <p:nvSpPr>
          <p:cNvPr id="16" name="TextBox 15">
            <a:extLst>
              <a:ext uri="{FF2B5EF4-FFF2-40B4-BE49-F238E27FC236}">
                <a16:creationId xmlns:a16="http://schemas.microsoft.com/office/drawing/2014/main" id="{F138BAA6-6757-C75F-192F-5BFA41809970}"/>
              </a:ext>
            </a:extLst>
          </p:cNvPr>
          <p:cNvSpPr txBox="1"/>
          <p:nvPr/>
        </p:nvSpPr>
        <p:spPr>
          <a:xfrm>
            <a:off x="326842" y="5383590"/>
            <a:ext cx="1692357" cy="1323439"/>
          </a:xfrm>
          <a:prstGeom prst="rect">
            <a:avLst/>
          </a:prstGeom>
          <a:noFill/>
        </p:spPr>
        <p:txBody>
          <a:bodyPr wrap="square" rtlCol="0">
            <a:spAutoFit/>
          </a:bodyPr>
          <a:lstStyle/>
          <a:p>
            <a:pPr algn="ctr"/>
            <a:endParaRPr lang="en-US" dirty="0">
              <a:solidFill>
                <a:schemeClr val="bg1"/>
              </a:solidFill>
            </a:endParaRPr>
          </a:p>
          <a:p>
            <a:pPr algn="ctr"/>
            <a:r>
              <a:rPr lang="en-US" dirty="0">
                <a:solidFill>
                  <a:schemeClr val="bg1"/>
                </a:solidFill>
              </a:rPr>
              <a:t>Return on Assets</a:t>
            </a:r>
          </a:p>
          <a:p>
            <a:pPr algn="ctr"/>
            <a:r>
              <a:rPr lang="en-US" dirty="0">
                <a:solidFill>
                  <a:schemeClr val="bg1"/>
                </a:solidFill>
              </a:rPr>
              <a:t>1.00%</a:t>
            </a:r>
          </a:p>
          <a:p>
            <a:pPr algn="ctr"/>
            <a:endParaRPr lang="en-US" sz="800" dirty="0">
              <a:solidFill>
                <a:schemeClr val="bg1"/>
              </a:solidFill>
            </a:endParaRPr>
          </a:p>
        </p:txBody>
      </p:sp>
      <p:sp>
        <p:nvSpPr>
          <p:cNvPr id="17" name="TextBox 16">
            <a:extLst>
              <a:ext uri="{FF2B5EF4-FFF2-40B4-BE49-F238E27FC236}">
                <a16:creationId xmlns:a16="http://schemas.microsoft.com/office/drawing/2014/main" id="{E6C6D25E-1DA8-0AA0-3425-DC4B09028819}"/>
              </a:ext>
            </a:extLst>
          </p:cNvPr>
          <p:cNvSpPr txBox="1"/>
          <p:nvPr/>
        </p:nvSpPr>
        <p:spPr>
          <a:xfrm>
            <a:off x="1992086" y="5644272"/>
            <a:ext cx="1692357" cy="1292662"/>
          </a:xfrm>
          <a:prstGeom prst="rect">
            <a:avLst/>
          </a:prstGeom>
          <a:noFill/>
        </p:spPr>
        <p:txBody>
          <a:bodyPr wrap="square" rtlCol="0">
            <a:spAutoFit/>
          </a:bodyPr>
          <a:lstStyle/>
          <a:p>
            <a:pPr algn="ctr"/>
            <a:r>
              <a:rPr lang="en-US" dirty="0">
                <a:solidFill>
                  <a:schemeClr val="bg1"/>
                </a:solidFill>
              </a:rPr>
              <a:t>Return on Equity</a:t>
            </a:r>
          </a:p>
          <a:p>
            <a:pPr algn="ctr"/>
            <a:r>
              <a:rPr lang="en-US" dirty="0">
                <a:solidFill>
                  <a:schemeClr val="bg1"/>
                </a:solidFill>
              </a:rPr>
              <a:t>7.19%</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p:txBody>
      </p:sp>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47675" y="1174751"/>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March 31, 2026</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1870617055"/>
              </p:ext>
            </p:extLst>
          </p:nvPr>
        </p:nvGraphicFramePr>
        <p:xfrm>
          <a:off x="4908176" y="1734706"/>
          <a:ext cx="4953901"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2259030874"/>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4058423"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92125" y="119697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of March 31, 2026</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1931196588"/>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graphicFrame>
        <p:nvGraphicFramePr>
          <p:cNvPr id="8" name="Table 7">
            <a:extLst>
              <a:ext uri="{FF2B5EF4-FFF2-40B4-BE49-F238E27FC236}">
                <a16:creationId xmlns:a16="http://schemas.microsoft.com/office/drawing/2014/main" id="{15E73F98-F00E-C3EF-4D10-953C6866D09E}"/>
              </a:ext>
            </a:extLst>
          </p:cNvPr>
          <p:cNvGraphicFramePr>
            <a:graphicFrameLocks noGrp="1"/>
          </p:cNvGraphicFramePr>
          <p:nvPr>
            <p:extLst>
              <p:ext uri="{D42A27DB-BD31-4B8C-83A1-F6EECF244321}">
                <p14:modId xmlns:p14="http://schemas.microsoft.com/office/powerpoint/2010/main" val="2011697536"/>
              </p:ext>
            </p:extLst>
          </p:nvPr>
        </p:nvGraphicFramePr>
        <p:xfrm>
          <a:off x="492125" y="1889760"/>
          <a:ext cx="8928100" cy="3992880"/>
        </p:xfrm>
        <a:graphic>
          <a:graphicData uri="http://schemas.openxmlformats.org/drawingml/2006/table">
            <a:tbl>
              <a:tblPr/>
              <a:tblGrid>
                <a:gridCol w="3600836">
                  <a:extLst>
                    <a:ext uri="{9D8B030D-6E8A-4147-A177-3AD203B41FA5}">
                      <a16:colId xmlns:a16="http://schemas.microsoft.com/office/drawing/2014/main" val="1986014721"/>
                    </a:ext>
                  </a:extLst>
                </a:gridCol>
                <a:gridCol w="164422">
                  <a:extLst>
                    <a:ext uri="{9D8B030D-6E8A-4147-A177-3AD203B41FA5}">
                      <a16:colId xmlns:a16="http://schemas.microsoft.com/office/drawing/2014/main" val="1679899604"/>
                    </a:ext>
                  </a:extLst>
                </a:gridCol>
                <a:gridCol w="953646">
                  <a:extLst>
                    <a:ext uri="{9D8B030D-6E8A-4147-A177-3AD203B41FA5}">
                      <a16:colId xmlns:a16="http://schemas.microsoft.com/office/drawing/2014/main" val="3538753150"/>
                    </a:ext>
                  </a:extLst>
                </a:gridCol>
                <a:gridCol w="131537">
                  <a:extLst>
                    <a:ext uri="{9D8B030D-6E8A-4147-A177-3AD203B41FA5}">
                      <a16:colId xmlns:a16="http://schemas.microsoft.com/office/drawing/2014/main" val="267693960"/>
                    </a:ext>
                  </a:extLst>
                </a:gridCol>
                <a:gridCol w="961867">
                  <a:extLst>
                    <a:ext uri="{9D8B030D-6E8A-4147-A177-3AD203B41FA5}">
                      <a16:colId xmlns:a16="http://schemas.microsoft.com/office/drawing/2014/main" val="3112902191"/>
                    </a:ext>
                  </a:extLst>
                </a:gridCol>
                <a:gridCol w="90432">
                  <a:extLst>
                    <a:ext uri="{9D8B030D-6E8A-4147-A177-3AD203B41FA5}">
                      <a16:colId xmlns:a16="http://schemas.microsoft.com/office/drawing/2014/main" val="2563046838"/>
                    </a:ext>
                  </a:extLst>
                </a:gridCol>
                <a:gridCol w="953646">
                  <a:extLst>
                    <a:ext uri="{9D8B030D-6E8A-4147-A177-3AD203B41FA5}">
                      <a16:colId xmlns:a16="http://schemas.microsoft.com/office/drawing/2014/main" val="2755922933"/>
                    </a:ext>
                  </a:extLst>
                </a:gridCol>
                <a:gridCol w="123316">
                  <a:extLst>
                    <a:ext uri="{9D8B030D-6E8A-4147-A177-3AD203B41FA5}">
                      <a16:colId xmlns:a16="http://schemas.microsoft.com/office/drawing/2014/main" val="1482770553"/>
                    </a:ext>
                  </a:extLst>
                </a:gridCol>
                <a:gridCol w="945425">
                  <a:extLst>
                    <a:ext uri="{9D8B030D-6E8A-4147-A177-3AD203B41FA5}">
                      <a16:colId xmlns:a16="http://schemas.microsoft.com/office/drawing/2014/main" val="1413130733"/>
                    </a:ext>
                  </a:extLst>
                </a:gridCol>
                <a:gridCol w="57548">
                  <a:extLst>
                    <a:ext uri="{9D8B030D-6E8A-4147-A177-3AD203B41FA5}">
                      <a16:colId xmlns:a16="http://schemas.microsoft.com/office/drawing/2014/main" val="1427719300"/>
                    </a:ext>
                  </a:extLst>
                </a:gridCol>
                <a:gridCol w="945425">
                  <a:extLst>
                    <a:ext uri="{9D8B030D-6E8A-4147-A177-3AD203B41FA5}">
                      <a16:colId xmlns:a16="http://schemas.microsoft.com/office/drawing/2014/main" val="2769691166"/>
                    </a:ext>
                  </a:extLst>
                </a:gridCol>
              </a:tblGrid>
              <a:tr h="184150">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gridSpan="9">
                  <a:txBody>
                    <a:bodyPr/>
                    <a:lstStyle/>
                    <a:p>
                      <a:pPr algn="ctr" fontAlgn="b">
                        <a:buNone/>
                      </a:pPr>
                      <a:r>
                        <a:rPr lang="en-US" sz="900" b="1" i="0" u="none" strike="noStrike">
                          <a:solidFill>
                            <a:srgbClr val="000000"/>
                          </a:solidFill>
                          <a:effectLst/>
                          <a:latin typeface="Times New Roman" panose="02020603050405020304" pitchFamily="18" charset="0"/>
                        </a:rPr>
                        <a:t>For the Three Months Ended</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3628720"/>
                  </a:ext>
                </a:extLst>
              </a:tr>
              <a:tr h="238125">
                <a:tc>
                  <a:txBody>
                    <a:bodyPr/>
                    <a:lstStyle/>
                    <a:p>
                      <a:pPr algn="l" fontAlgn="b">
                        <a:buNone/>
                      </a:pPr>
                      <a:r>
                        <a:rPr lang="en-US" sz="900" b="1" i="0" u="none" strike="noStrike">
                          <a:solidFill>
                            <a:srgbClr val="000000"/>
                          </a:solidFill>
                          <a:effectLst/>
                          <a:latin typeface="Times New Roman" panose="02020603050405020304" pitchFamily="18" charset="0"/>
                        </a:rPr>
                        <a:t>Non-GAAP Reconciliation</a:t>
                      </a:r>
                    </a:p>
                  </a:txBody>
                  <a:tcPr marL="0" marR="0" marT="0" marB="0" anchor="b">
                    <a:lnL>
                      <a:noFill/>
                    </a:lnL>
                    <a:lnR>
                      <a:noFill/>
                    </a:lnR>
                    <a:lnT>
                      <a:noFill/>
                    </a:lnT>
                    <a:lnB>
                      <a:noFill/>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r>
                        <a:rPr lang="en-US" sz="900" b="1" i="0" u="none" strike="noStrike">
                          <a:solidFill>
                            <a:srgbClr val="000000"/>
                          </a:solidFill>
                          <a:effectLst/>
                          <a:latin typeface="Times New Roman" panose="02020603050405020304" pitchFamily="18" charset="0"/>
                        </a:rPr>
                        <a:t>March 31, 2026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900" b="1" i="0" u="none" strike="noStrike">
                          <a:solidFill>
                            <a:srgbClr val="000000"/>
                          </a:solidFill>
                          <a:effectLst/>
                          <a:latin typeface="Times New Roman" panose="02020603050405020304" pitchFamily="18" charset="0"/>
                        </a:rPr>
                        <a:t>December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900" b="1" i="0" u="none" strike="noStrike">
                          <a:solidFill>
                            <a:srgbClr val="000000"/>
                          </a:solidFill>
                          <a:effectLst/>
                          <a:latin typeface="Times New Roman" panose="02020603050405020304" pitchFamily="18" charset="0"/>
                        </a:rPr>
                        <a:t>September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900" b="1" i="0" u="none" strike="noStrike">
                          <a:solidFill>
                            <a:srgbClr val="000000"/>
                          </a:solidFill>
                          <a:effectLst/>
                          <a:latin typeface="Times New Roman" panose="02020603050405020304" pitchFamily="18" charset="0"/>
                        </a:rPr>
                        <a:t>June 30,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900" b="1" i="0" u="none" strike="noStrike">
                          <a:solidFill>
                            <a:srgbClr val="000000"/>
                          </a:solidFill>
                          <a:effectLst/>
                          <a:latin typeface="Times New Roman" panose="02020603050405020304" pitchFamily="18" charset="0"/>
                        </a:rPr>
                        <a:t>March 31, 2025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3798987"/>
                  </a:ext>
                </a:extLst>
              </a:tr>
              <a:tr h="184150">
                <a:tc>
                  <a:txBody>
                    <a:bodyPr/>
                    <a:lstStyle/>
                    <a:p>
                      <a:pPr algn="l" fontAlgn="b">
                        <a:buNone/>
                      </a:pPr>
                      <a:r>
                        <a:rPr lang="en-US" sz="9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buNone/>
                      </a:pPr>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8602496"/>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2,284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2,132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2,217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2,152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1,831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776223058"/>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Net loss on securities available for sale and held to maturity</a:t>
                      </a:r>
                    </a:p>
                  </a:txBody>
                  <a:tcPr marL="0" marR="0" marT="0" marB="0" anchor="b">
                    <a:lnL>
                      <a:noFill/>
                    </a:lnL>
                    <a:lnR>
                      <a:noFill/>
                    </a:lnR>
                    <a:lnT>
                      <a:noFill/>
                    </a:lnT>
                    <a:lnB>
                      <a:noFill/>
                    </a:lnB>
                    <a:solidFill>
                      <a:srgbClr val="FFFFFF"/>
                    </a:solidFill>
                  </a:tcPr>
                </a:tc>
                <a:tc>
                  <a:txBody>
                    <a:bodyPr/>
                    <a:lstStyle/>
                    <a:p>
                      <a:pPr algn="l" fontAlgn="b">
                        <a:buNone/>
                      </a:pPr>
                      <a:r>
                        <a:rPr lang="en-US" sz="9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260 </a:t>
                      </a:r>
                    </a:p>
                  </a:txBody>
                  <a:tcPr marL="0" marR="0" marT="0" marB="0" anchor="b">
                    <a:lnL>
                      <a:noFill/>
                    </a:lnL>
                    <a:lnR>
                      <a:noFill/>
                    </a:lnR>
                    <a:lnT>
                      <a:noFill/>
                    </a:lnT>
                    <a:lnB>
                      <a:noFill/>
                    </a:lnB>
                    <a:solidFill>
                      <a:srgbClr val="FFFFFF"/>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59014905"/>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ESOP Compensation expense related to dividend</a:t>
                      </a:r>
                    </a:p>
                  </a:txBody>
                  <a:tcPr marL="0" marR="0" marT="0" marB="0" anchor="b">
                    <a:lnL>
                      <a:noFill/>
                    </a:lnL>
                    <a:lnR>
                      <a:noFill/>
                    </a:lnR>
                    <a:lnT>
                      <a:noFill/>
                    </a:lnT>
                    <a:lnB>
                      <a:noFill/>
                    </a:lnB>
                    <a:solidFill>
                      <a:srgbClr val="CFF0FC"/>
                    </a:solidFill>
                  </a:tcPr>
                </a:tc>
                <a:tc>
                  <a:txBody>
                    <a:bodyPr/>
                    <a:lstStyle/>
                    <a:p>
                      <a:pPr algn="l" fontAlgn="b">
                        <a:buNone/>
                      </a:pPr>
                      <a:r>
                        <a:rPr lang="en-US" sz="9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ct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225 </a:t>
                      </a:r>
                    </a:p>
                  </a:txBody>
                  <a:tcPr marL="0" marR="0" marT="0" marB="0" anchor="b">
                    <a:lnL>
                      <a:noFill/>
                    </a:lnL>
                    <a:lnR>
                      <a:noFill/>
                    </a:lnR>
                    <a:lnT>
                      <a:noFill/>
                    </a:lnT>
                    <a:lnB>
                      <a:noFill/>
                    </a:lnB>
                    <a:solidFill>
                      <a:srgbClr val="CFF0FC"/>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220 </a:t>
                      </a:r>
                    </a:p>
                  </a:txBody>
                  <a:tcPr marL="0" marR="0" marT="0" marB="0" anchor="b">
                    <a:lnL>
                      <a:noFill/>
                    </a:lnL>
                    <a:lnR>
                      <a:noFill/>
                    </a:lnR>
                    <a:lnT>
                      <a:noFill/>
                    </a:lnT>
                    <a:lnB>
                      <a:noFill/>
                    </a:lnB>
                    <a:solidFill>
                      <a:srgbClr val="CFF0FC"/>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210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211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4096481178"/>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solidFill>
                      <a:srgbClr val="FFFFFF"/>
                    </a:solidFill>
                  </a:tcPr>
                </a:tc>
                <a:tc>
                  <a:txBody>
                    <a:bodyPr/>
                    <a:lstStyle/>
                    <a:p>
                      <a:pPr algn="l" fontAlgn="b">
                        <a:buNone/>
                      </a:pPr>
                      <a:r>
                        <a:rPr lang="en-US" sz="9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(107)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(48)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8133057"/>
                  </a:ext>
                </a:extLst>
              </a:tr>
              <a:tr h="190500">
                <a:tc gridSpan="2">
                  <a:txBody>
                    <a:bodyPr/>
                    <a:lstStyle/>
                    <a:p>
                      <a:pPr algn="l" fontAlgn="ctr">
                        <a:buNone/>
                      </a:pPr>
                      <a:r>
                        <a:rPr lang="en-US" sz="9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buNone/>
                      </a:pPr>
                      <a:r>
                        <a:rPr lang="en-US" sz="900" b="0" i="0" u="none" strike="noStrike">
                          <a:solidFill>
                            <a:srgbClr val="000000"/>
                          </a:solidFill>
                          <a:effectLst/>
                          <a:latin typeface="Times New Roman" panose="02020603050405020304" pitchFamily="18" charset="0"/>
                        </a:rPr>
                        <a:t> $                     2,284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2,510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2,389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2,316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1,996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048846163"/>
                  </a:ext>
                </a:extLst>
              </a:tr>
              <a:tr h="190500">
                <a:tc>
                  <a:txBody>
                    <a:bodyPr/>
                    <a:lstStyle/>
                    <a:p>
                      <a:pPr algn="l" fontAlgn="b">
                        <a:buNone/>
                      </a:pPr>
                      <a:r>
                        <a:rPr lang="en-US" sz="9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solidFill>
                      <a:srgbClr val="FFFFFF"/>
                    </a:solidFill>
                  </a:tcPr>
                </a:tc>
                <a:tc>
                  <a:txBody>
                    <a:bodyPr/>
                    <a:lstStyle/>
                    <a:p>
                      <a:pPr algn="l" fontAlgn="b">
                        <a:buNone/>
                      </a:pPr>
                      <a:r>
                        <a:rPr lang="en-US" sz="900" b="1"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000000"/>
                          </a:solidFill>
                          <a:effectLst/>
                          <a:latin typeface="Times New Roman" panose="02020603050405020304" pitchFamily="18" charset="0"/>
                        </a:rPr>
                        <a:t>                 6,297,092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000000"/>
                          </a:solidFill>
                          <a:effectLst/>
                          <a:latin typeface="Times New Roman" panose="02020603050405020304" pitchFamily="18" charset="0"/>
                        </a:rPr>
                        <a:t>                  6,322,749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000000"/>
                          </a:solidFill>
                          <a:effectLst/>
                          <a:latin typeface="Times New Roman" panose="02020603050405020304" pitchFamily="18" charset="0"/>
                        </a:rPr>
                        <a:t>                 6,427,697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000000"/>
                          </a:solidFill>
                          <a:effectLst/>
                          <a:latin typeface="Times New Roman" panose="02020603050405020304" pitchFamily="18" charset="0"/>
                        </a:rPr>
                        <a:t>                 6,457,397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900" b="0" i="0" u="none" strike="noStrike">
                          <a:solidFill>
                            <a:srgbClr val="000000"/>
                          </a:solidFill>
                          <a:effectLst/>
                          <a:latin typeface="Times New Roman" panose="02020603050405020304" pitchFamily="18" charset="0"/>
                        </a:rPr>
                        <a:t>                 6,547,817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02858690"/>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Adjusted diluted earnings per share</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0.36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0.40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0.37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0.36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0.30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3266184955"/>
                  </a:ext>
                </a:extLst>
              </a:tr>
              <a:tr h="247650">
                <a:tc gridSpan="11">
                  <a:txBody>
                    <a:bodyPr/>
                    <a:lstStyle/>
                    <a:p>
                      <a:pPr algn="l" fontAlgn="ctr">
                        <a:buNone/>
                      </a:pPr>
                      <a:r>
                        <a:rPr lang="en-US" sz="900" b="1" i="0" u="none" strike="noStrike">
                          <a:solidFill>
                            <a:srgbClr val="000000"/>
                          </a:solidFill>
                          <a:effectLst/>
                          <a:latin typeface="Times New Roman" panose="02020603050405020304" pitchFamily="18" charset="0"/>
                        </a:rPr>
                        <a:t>Tangible book value per common share reconciliation</a:t>
                      </a: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8643648"/>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Book Value per common share (GAAP)</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21.24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20.84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20.25 </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19.66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19.25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341526575"/>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 Effect of goodwill and other intangibles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(2.94)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(2.95)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(2.91)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(2.86)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(2.85)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78691109"/>
                  </a:ext>
                </a:extLst>
              </a:tr>
              <a:tr h="190500">
                <a:tc gridSpan="2">
                  <a:txBody>
                    <a:bodyPr/>
                    <a:lstStyle/>
                    <a:p>
                      <a:pPr algn="l" fontAlgn="ctr">
                        <a:buNone/>
                      </a:pPr>
                      <a:r>
                        <a:rPr lang="en-US" sz="900" b="0" i="0" u="none" strike="noStrike">
                          <a:solidFill>
                            <a:srgbClr val="000000"/>
                          </a:solidFill>
                          <a:effectLst/>
                          <a:latin typeface="Times New Roman" panose="02020603050405020304" pitchFamily="18" charset="0"/>
                        </a:rPr>
                        <a:t>Tangible book value per common share </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buNone/>
                      </a:pPr>
                      <a:r>
                        <a:rPr lang="en-US" sz="900" b="0" i="0" u="none" strike="noStrike">
                          <a:solidFill>
                            <a:srgbClr val="000000"/>
                          </a:solidFill>
                          <a:effectLst/>
                          <a:latin typeface="Times New Roman" panose="02020603050405020304" pitchFamily="18" charset="0"/>
                        </a:rPr>
                        <a:t> $                     18.30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17.89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17.34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16.80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 $                     16.40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418755763"/>
                  </a:ext>
                </a:extLst>
              </a:tr>
              <a:tr h="228600">
                <a:tc gridSpan="11">
                  <a:txBody>
                    <a:bodyPr/>
                    <a:lstStyle/>
                    <a:p>
                      <a:pPr algn="l" fontAlgn="ctr">
                        <a:buNone/>
                      </a:pPr>
                      <a:r>
                        <a:rPr lang="en-US" sz="900" b="1" i="0" u="none" strike="noStrike">
                          <a:solidFill>
                            <a:srgbClr val="000000"/>
                          </a:solidFill>
                          <a:effectLst/>
                          <a:latin typeface="Times New Roman" panose="02020603050405020304" pitchFamily="18" charset="0"/>
                        </a:rPr>
                        <a:t>Tangible equity to tangible assets reconciliation</a:t>
                      </a: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159567"/>
                  </a:ext>
                </a:extLst>
              </a:tr>
              <a:tr h="184150">
                <a:tc gridSpan="2">
                  <a:txBody>
                    <a:bodyPr/>
                    <a:lstStyle/>
                    <a:p>
                      <a:pPr algn="l" fontAlgn="ctr">
                        <a:buNone/>
                      </a:pPr>
                      <a:r>
                        <a:rPr lang="en-US" sz="900" b="0" i="0" u="none" strike="noStrike">
                          <a:solidFill>
                            <a:srgbClr val="000000"/>
                          </a:solidFill>
                          <a:effectLst/>
                          <a:latin typeface="Times New Roman" panose="02020603050405020304" pitchFamily="18" charset="0"/>
                        </a:rPr>
                        <a:t>Equity to assets (GAAP)</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buNone/>
                      </a:pPr>
                      <a:r>
                        <a:rPr lang="en-US" sz="900" b="0" i="0" u="none" strike="noStrike">
                          <a:solidFill>
                            <a:srgbClr val="000000"/>
                          </a:solidFill>
                          <a:effectLst/>
                          <a:latin typeface="Times New Roman" panose="02020603050405020304" pitchFamily="18" charset="0"/>
                        </a:rPr>
                        <a:t>14.00%</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14.41%</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13.55%</a:t>
                      </a:r>
                    </a:p>
                  </a:txBody>
                  <a:tcPr marL="0" marR="0" marT="0" marB="0" anchor="b">
                    <a:lnL>
                      <a:noFill/>
                    </a:lnL>
                    <a:lnR>
                      <a:noFill/>
                    </a:lnR>
                    <a:lnT>
                      <a:noFill/>
                    </a:lnT>
                    <a:lnB>
                      <a:noFill/>
                    </a:lnB>
                    <a:solidFill>
                      <a:srgbClr val="CFF0FC"/>
                    </a:solidFill>
                  </a:tcPr>
                </a:tc>
                <a:tc>
                  <a:txBody>
                    <a:bodyPr/>
                    <a:lstStyle/>
                    <a:p>
                      <a:pPr algn="r" fontAlgn="b">
                        <a:buNone/>
                      </a:pPr>
                      <a:r>
                        <a:rPr lang="en-US" sz="10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13.29%</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13.40%</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2346167200"/>
                  </a:ext>
                </a:extLst>
              </a:tr>
              <a:tr h="184150">
                <a:tc>
                  <a:txBody>
                    <a:bodyPr/>
                    <a:lstStyle/>
                    <a:p>
                      <a:pPr algn="l" fontAlgn="b">
                        <a:buNone/>
                      </a:pPr>
                      <a:r>
                        <a:rPr lang="en-US" sz="900" b="0" i="0" u="none" strike="noStrike">
                          <a:solidFill>
                            <a:srgbClr val="000000"/>
                          </a:solidFill>
                          <a:effectLst/>
                          <a:latin typeface="Times New Roman" panose="02020603050405020304" pitchFamily="18" charset="0"/>
                        </a:rPr>
                        <a:t>Effect of goodwill and other intangibles</a:t>
                      </a:r>
                    </a:p>
                  </a:txBody>
                  <a:tcPr marL="0" marR="0" marT="0" marB="0" anchor="b">
                    <a:lnL>
                      <a:noFill/>
                    </a:lnL>
                    <a:lnR>
                      <a:noFill/>
                    </a:lnR>
                    <a:lnT>
                      <a:noFill/>
                    </a:lnT>
                    <a:lnB>
                      <a:noFill/>
                    </a:lnB>
                    <a:solidFill>
                      <a:srgbClr val="FFFFFF"/>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(1.79)%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(1.72)%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FFFFFF"/>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(1.75)%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9197981"/>
                  </a:ext>
                </a:extLst>
              </a:tr>
              <a:tr h="190500">
                <a:tc>
                  <a:txBody>
                    <a:bodyPr/>
                    <a:lstStyle/>
                    <a:p>
                      <a:pPr algn="l" fontAlgn="b">
                        <a:buNone/>
                      </a:pPr>
                      <a:r>
                        <a:rPr lang="en-US" sz="900" b="0" i="0" u="none" strike="noStrike">
                          <a:solidFill>
                            <a:srgbClr val="000000"/>
                          </a:solidFill>
                          <a:effectLst/>
                          <a:latin typeface="Times New Roman" panose="02020603050405020304" pitchFamily="18" charset="0"/>
                        </a:rPr>
                        <a:t>Tangible equity to tangible assets  </a:t>
                      </a:r>
                      <a:r>
                        <a:rPr lang="en-US" sz="800" b="0" i="0" u="none" strike="noStrike">
                          <a:solidFill>
                            <a:srgbClr val="000000"/>
                          </a:solidFill>
                          <a:effectLst/>
                          <a:latin typeface="Times New Roman" panose="02020603050405020304" pitchFamily="18" charset="0"/>
                        </a:rPr>
                        <a:t>(1)</a:t>
                      </a:r>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solidFill>
                      <a:srgbClr val="CFF0FC"/>
                    </a:solidFill>
                  </a:tcPr>
                </a:tc>
                <a:tc>
                  <a:txBody>
                    <a:bodyPr/>
                    <a:lstStyle/>
                    <a:p>
                      <a:pPr algn="l" fontAlgn="b">
                        <a:buNone/>
                      </a:pPr>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12.29%</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12.62%</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11.83%</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11.58%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buNone/>
                      </a:pPr>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buNone/>
                      </a:pPr>
                      <a:r>
                        <a:rPr lang="en-US" sz="900" b="0" i="0" u="none" strike="noStrike">
                          <a:solidFill>
                            <a:srgbClr val="000000"/>
                          </a:solidFill>
                          <a:effectLst/>
                          <a:latin typeface="Times New Roman" panose="02020603050405020304" pitchFamily="18" charset="0"/>
                        </a:rPr>
                        <a:t>11.65%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275612720"/>
                  </a:ext>
                </a:extLst>
              </a:tr>
              <a:tr h="190500">
                <a:tc gridSpan="11">
                  <a:txBody>
                    <a:bodyPr/>
                    <a:lstStyle/>
                    <a:p>
                      <a:pPr algn="l" fontAlgn="b">
                        <a:buNone/>
                      </a:pPr>
                      <a:r>
                        <a:rPr lang="en-US" sz="900" b="0" i="0" u="none" strike="noStrike" dirty="0">
                          <a:solidFill>
                            <a:srgbClr val="000000"/>
                          </a:solidFill>
                          <a:effectLst/>
                          <a:latin typeface="Times New Roman" panose="02020603050405020304" pitchFamily="18" charset="0"/>
                        </a:rPr>
                        <a:t>(1)  Tangible assets is total assets less intangible assets.  Tangible equity is total equity less intangible assets.</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5115498"/>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106254</TotalTime>
  <Words>557</Words>
  <Application>Microsoft Office PowerPoint</Application>
  <PresentationFormat>Custom</PresentationFormat>
  <Paragraphs>199</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Times New Roman</vt:lpstr>
      <vt:lpstr>Wingdings</vt:lpstr>
      <vt:lpstr>PT IB Presentation Template_v19</vt:lpstr>
      <vt:lpstr>PowerPoint Presentation</vt:lpstr>
      <vt:lpstr>AFBI Selected Data      </vt:lpstr>
      <vt:lpstr>AFBI Selected Data      </vt:lpstr>
      <vt:lpstr>AFBI Selected Data      </vt:lpstr>
      <vt:lpstr>AFBI Selected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1562</cp:revision>
  <cp:lastPrinted>2025-07-21T14:48:47Z</cp:lastPrinted>
  <dcterms:created xsi:type="dcterms:W3CDTF">2018-11-05T14:26:41Z</dcterms:created>
  <dcterms:modified xsi:type="dcterms:W3CDTF">2026-04-23T14:12:05Z</dcterms:modified>
</cp:coreProperties>
</file>