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3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1" r:id="rId2"/>
  </p:sldMasterIdLst>
  <p:notesMasterIdLst>
    <p:notesMasterId r:id="rId11"/>
  </p:notesMasterIdLst>
  <p:handoutMasterIdLst>
    <p:handoutMasterId r:id="rId12"/>
  </p:handoutMasterIdLst>
  <p:sldIdLst>
    <p:sldId id="320" r:id="rId3"/>
    <p:sldId id="337" r:id="rId4"/>
    <p:sldId id="322" r:id="rId5"/>
    <p:sldId id="338" r:id="rId6"/>
    <p:sldId id="339" r:id="rId7"/>
    <p:sldId id="327" r:id="rId8"/>
    <p:sldId id="332" r:id="rId9"/>
    <p:sldId id="325" r:id="rId10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242C"/>
    <a:srgbClr val="BC302F"/>
    <a:srgbClr val="FF0000"/>
    <a:srgbClr val="00487A"/>
    <a:srgbClr val="D9D9D9"/>
    <a:srgbClr val="AFAFAF"/>
    <a:srgbClr val="AFD3EB"/>
    <a:srgbClr val="3F6A5E"/>
    <a:srgbClr val="0F2D53"/>
    <a:srgbClr val="8787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70" autoAdjust="0"/>
    <p:restoredTop sz="96327" autoAdjust="0"/>
  </p:normalViewPr>
  <p:slideViewPr>
    <p:cSldViewPr>
      <p:cViewPr varScale="1">
        <p:scale>
          <a:sx n="111" d="100"/>
          <a:sy n="111" d="100"/>
        </p:scale>
        <p:origin x="220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7" d="100"/>
          <a:sy n="117" d="100"/>
        </p:scale>
        <p:origin x="5000" y="19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Tcb-fsrv22\tcb\Accounting\CFO\Investor%20Decks\Investor%20Deck%20Worksheet%206.30.2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Tcb-fsrv22\tcb\Accounting\CFO\Investor%20Decks\Investor%20Deck%20Worksheet%206.30.26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Tcb-fsrv22\tcb\Accounting\CFO\Investor%20Decks\Investor%20Deck%20Worksheet%206.30.26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Tcb-fsrv22\tcb\Accounting\CFO\Investor%20Decks\Investor%20Deck%20Worksheet%206.30.26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Tcb-fsrv22\tcb\Accounting\CFO\Investor%20Decks\Investor%20Deck%20Worksheet%206.30.26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Tcb-fsrv22\tcb\Accounting\CFO\Investor%20Decks\Investor%20Deck%20Worksheet%206.30.26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Tcb-fsrv22\tcb\Accounting\CFO\Investor%20Decks\Investor%20Deck%20Worksheet%206.30.26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Tcb-fsrv22\tcb\Accounting\CFO\Investor%20Decks\Investor%20Deck%20Worksheet%206.30.26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Tcb-fsrv22\tcb\Accounting\CFO\Investor%20Decks\Investor%20Deck%20Worksheet%206.30.26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Tcb-fsrv22\tcb\Accounting\CFO\Investor%20Decks\Investor%20Deck%20Worksheet%206.30.26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Tcb-fsrv22\tcb\Accounting\CFO\Investor%20Decks\Investor%20Deck%20Worksheet%206.30.26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\\Tcb-fsrv22\tcb\Accounting\CFO\Investor%20Decks\Investor%20Deck%20Worksheet%206.30.26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Tcb-fsrv22\tcb\Accounting\CFO\Investor%20Decks\Investor%20Deck%20Worksheet%206.30.26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\\Tcb-fsrv22\tcb\Accounting\CFO\Investor%20Decks\Investor%20Deck%20Worksheet%206.30.26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Tcb-fsrv22\tcb\Accounting\CFO\Investor%20Decks\Investor%20Deck%20Worksheet%206.30.26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Tcb-fsrv22\tcb\Accounting\CFO\Investor%20Decks\Investor%20Deck%20Worksheet%206.30.26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Assets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'Balance Sheet'!$A$5</c:f>
              <c:strCache>
                <c:ptCount val="1"/>
                <c:pt idx="0">
                  <c:v>Assets</c:v>
                </c:pt>
              </c:strCache>
            </c:strRef>
          </c:tx>
          <c:spPr>
            <a:solidFill>
              <a:srgbClr val="D9242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'Balance Sheet'!$L$4:$P$4</c:f>
              <c:strCache>
                <c:ptCount val="5"/>
                <c:pt idx="0">
                  <c:v>2Q '25</c:v>
                </c:pt>
                <c:pt idx="1">
                  <c:v>3Q '25</c:v>
                </c:pt>
                <c:pt idx="2">
                  <c:v>4Q '25</c:v>
                </c:pt>
                <c:pt idx="3">
                  <c:v>1Q'26</c:v>
                </c:pt>
                <c:pt idx="4">
                  <c:v>2Q'26</c:v>
                </c:pt>
              </c:strCache>
            </c:strRef>
          </c:cat>
          <c:val>
            <c:numRef>
              <c:f>'Balance Sheet'!$L$5:$P$5</c:f>
              <c:numCache>
                <c:formatCode>_(* #,##0_);_(* \(#,##0\);_(* "-"??_);_(@_)</c:formatCode>
                <c:ptCount val="5"/>
                <c:pt idx="0">
                  <c:v>1640384</c:v>
                </c:pt>
                <c:pt idx="1">
                  <c:v>1593140</c:v>
                </c:pt>
                <c:pt idx="2">
                  <c:v>1512484</c:v>
                </c:pt>
                <c:pt idx="3">
                  <c:v>1528974</c:v>
                </c:pt>
                <c:pt idx="4">
                  <c:v>1554545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27-4C6B-8206-D27EFB08F2C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60377679"/>
        <c:axId val="260374319"/>
      </c:barChart>
      <c:catAx>
        <c:axId val="2603776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0374319"/>
        <c:crosses val="autoZero"/>
        <c:auto val="1"/>
        <c:lblAlgn val="ctr"/>
        <c:lblOffset val="100"/>
        <c:noMultiLvlLbl val="0"/>
      </c:catAx>
      <c:valAx>
        <c:axId val="260374319"/>
        <c:scaling>
          <c:orientation val="minMax"/>
        </c:scaling>
        <c:delete val="1"/>
        <c:axPos val="l"/>
        <c:numFmt formatCode="_(* #,##0_);_(* \(#,##0\);_(* &quot;-&quot;??_);_(@_)" sourceLinked="1"/>
        <c:majorTickMark val="none"/>
        <c:minorTickMark val="none"/>
        <c:tickLblPos val="nextTo"/>
        <c:crossAx val="260377679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NIM!$A$5</c:f>
              <c:strCache>
                <c:ptCount val="1"/>
                <c:pt idx="0">
                  <c:v>Cost of Funds</c:v>
                </c:pt>
              </c:strCache>
            </c:strRef>
          </c:tx>
          <c:spPr>
            <a:ln w="19050" cap="flat" cmpd="sng" algn="ctr">
              <a:solidFill>
                <a:schemeClr val="dk1"/>
              </a:solidFill>
              <a:prstDash val="solid"/>
              <a:miter lim="800000"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3838071088571562E-2"/>
                  <c:y val="3.35360950814744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1F-4236-89AB-7E4CD83E4B86}"/>
                </c:ext>
              </c:extLst>
            </c:dLbl>
            <c:dLbl>
              <c:idx val="1"/>
              <c:layout>
                <c:manualLayout>
                  <c:x val="-2.9864436436970801E-2"/>
                  <c:y val="2.29540815603830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1F-4236-89AB-7E4CD83E4B86}"/>
                </c:ext>
              </c:extLst>
            </c:dLbl>
            <c:dLbl>
              <c:idx val="2"/>
              <c:layout>
                <c:manualLayout>
                  <c:x val="-4.342375847086908E-2"/>
                  <c:y val="3.00087572411106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11F-4236-89AB-7E4CD83E4B86}"/>
                </c:ext>
              </c:extLst>
            </c:dLbl>
            <c:dLbl>
              <c:idx val="3"/>
              <c:layout>
                <c:manualLayout>
                  <c:x val="-3.1371027774070616E-2"/>
                  <c:y val="1.94267437200193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1F-4236-89AB-7E4CD83E4B86}"/>
                </c:ext>
              </c:extLst>
            </c:dLbl>
            <c:dLbl>
              <c:idx val="4"/>
              <c:layout>
                <c:manualLayout>
                  <c:x val="-3.7397393122469917E-2"/>
                  <c:y val="-2.99559860450738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11F-4236-89AB-7E4CD83E4B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NIM!$G$4:$P$4</c:f>
              <c:strCache>
                <c:ptCount val="10"/>
                <c:pt idx="0">
                  <c:v>1Q '24</c:v>
                </c:pt>
                <c:pt idx="1">
                  <c:v>2Q '24</c:v>
                </c:pt>
                <c:pt idx="2">
                  <c:v>3Q '24</c:v>
                </c:pt>
                <c:pt idx="3">
                  <c:v>4Q '24</c:v>
                </c:pt>
                <c:pt idx="4">
                  <c:v>1Q '25</c:v>
                </c:pt>
                <c:pt idx="5">
                  <c:v>2Q '25</c:v>
                </c:pt>
                <c:pt idx="6">
                  <c:v>3Q '25</c:v>
                </c:pt>
                <c:pt idx="7">
                  <c:v>4Q '25</c:v>
                </c:pt>
                <c:pt idx="8">
                  <c:v>1Q'26</c:v>
                </c:pt>
                <c:pt idx="9">
                  <c:v>2Q'26</c:v>
                </c:pt>
              </c:strCache>
            </c:strRef>
          </c:cat>
          <c:val>
            <c:numRef>
              <c:f>NIM!$G$5:$P$5</c:f>
              <c:numCache>
                <c:formatCode>0.00%</c:formatCode>
                <c:ptCount val="10"/>
                <c:pt idx="0">
                  <c:v>2.0990000000000002E-2</c:v>
                </c:pt>
                <c:pt idx="1">
                  <c:v>2.1839999999999998E-2</c:v>
                </c:pt>
                <c:pt idx="2">
                  <c:v>2.3210000000000001E-2</c:v>
                </c:pt>
                <c:pt idx="3">
                  <c:v>2.146E-2</c:v>
                </c:pt>
                <c:pt idx="4">
                  <c:v>2.0199999999999999E-2</c:v>
                </c:pt>
                <c:pt idx="5">
                  <c:v>1.9099999999999999E-2</c:v>
                </c:pt>
                <c:pt idx="6">
                  <c:v>1.9199999999999998E-2</c:v>
                </c:pt>
                <c:pt idx="7">
                  <c:v>1.8499999999999999E-2</c:v>
                </c:pt>
                <c:pt idx="8">
                  <c:v>1.746E-2</c:v>
                </c:pt>
                <c:pt idx="9">
                  <c:v>1.6959999999999999E-2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21-4C1D-BF7E-8B6EA1AA58D4}"/>
            </c:ext>
          </c:extLst>
        </c:ser>
        <c:ser>
          <c:idx val="2"/>
          <c:order val="1"/>
          <c:tx>
            <c:strRef>
              <c:f>NIM!$A$6</c:f>
              <c:strCache>
                <c:ptCount val="1"/>
                <c:pt idx="0">
                  <c:v>Yield on Earning Assets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NIM!$G$4:$P$4</c:f>
              <c:strCache>
                <c:ptCount val="10"/>
                <c:pt idx="0">
                  <c:v>1Q '24</c:v>
                </c:pt>
                <c:pt idx="1">
                  <c:v>2Q '24</c:v>
                </c:pt>
                <c:pt idx="2">
                  <c:v>3Q '24</c:v>
                </c:pt>
                <c:pt idx="3">
                  <c:v>4Q '24</c:v>
                </c:pt>
                <c:pt idx="4">
                  <c:v>1Q '25</c:v>
                </c:pt>
                <c:pt idx="5">
                  <c:v>2Q '25</c:v>
                </c:pt>
                <c:pt idx="6">
                  <c:v>3Q '25</c:v>
                </c:pt>
                <c:pt idx="7">
                  <c:v>4Q '25</c:v>
                </c:pt>
                <c:pt idx="8">
                  <c:v>1Q'26</c:v>
                </c:pt>
                <c:pt idx="9">
                  <c:v>2Q'26</c:v>
                </c:pt>
              </c:strCache>
            </c:strRef>
          </c:cat>
          <c:val>
            <c:numRef>
              <c:f>NIM!$G$6:$P$6</c:f>
              <c:numCache>
                <c:formatCode>0.00%</c:formatCode>
                <c:ptCount val="10"/>
                <c:pt idx="0">
                  <c:v>4.614E-2</c:v>
                </c:pt>
                <c:pt idx="1">
                  <c:v>4.8649999999999999E-2</c:v>
                </c:pt>
                <c:pt idx="2">
                  <c:v>4.929E-2</c:v>
                </c:pt>
                <c:pt idx="3">
                  <c:v>4.9840000000000002E-2</c:v>
                </c:pt>
                <c:pt idx="4">
                  <c:v>5.04E-2</c:v>
                </c:pt>
                <c:pt idx="5">
                  <c:v>5.0659999999999997E-2</c:v>
                </c:pt>
                <c:pt idx="6">
                  <c:v>5.0880000000000002E-2</c:v>
                </c:pt>
                <c:pt idx="7">
                  <c:v>5.1499999999999997E-2</c:v>
                </c:pt>
                <c:pt idx="8">
                  <c:v>5.1220000000000002E-2</c:v>
                </c:pt>
                <c:pt idx="9">
                  <c:v>5.1270000000000003E-2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21-4C1D-BF7E-8B6EA1AA58D4}"/>
            </c:ext>
          </c:extLst>
        </c:ser>
        <c:ser>
          <c:idx val="4"/>
          <c:order val="2"/>
          <c:tx>
            <c:strRef>
              <c:f>NIM!$A$7</c:f>
              <c:strCache>
                <c:ptCount val="1"/>
                <c:pt idx="0">
                  <c:v>Yield on Loans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NIM!$G$4:$P$4</c:f>
              <c:strCache>
                <c:ptCount val="10"/>
                <c:pt idx="0">
                  <c:v>1Q '24</c:v>
                </c:pt>
                <c:pt idx="1">
                  <c:v>2Q '24</c:v>
                </c:pt>
                <c:pt idx="2">
                  <c:v>3Q '24</c:v>
                </c:pt>
                <c:pt idx="3">
                  <c:v>4Q '24</c:v>
                </c:pt>
                <c:pt idx="4">
                  <c:v>1Q '25</c:v>
                </c:pt>
                <c:pt idx="5">
                  <c:v>2Q '25</c:v>
                </c:pt>
                <c:pt idx="6">
                  <c:v>3Q '25</c:v>
                </c:pt>
                <c:pt idx="7">
                  <c:v>4Q '25</c:v>
                </c:pt>
                <c:pt idx="8">
                  <c:v>1Q'26</c:v>
                </c:pt>
                <c:pt idx="9">
                  <c:v>2Q'26</c:v>
                </c:pt>
              </c:strCache>
            </c:strRef>
          </c:cat>
          <c:val>
            <c:numRef>
              <c:f>NIM!$G$7:$P$7</c:f>
              <c:numCache>
                <c:formatCode>0.00%</c:formatCode>
                <c:ptCount val="10"/>
                <c:pt idx="0">
                  <c:v>6.5890000000000004E-2</c:v>
                </c:pt>
                <c:pt idx="1">
                  <c:v>6.8640000000000007E-2</c:v>
                </c:pt>
                <c:pt idx="2">
                  <c:v>6.93E-2</c:v>
                </c:pt>
                <c:pt idx="3">
                  <c:v>6.9639999999999994E-2</c:v>
                </c:pt>
                <c:pt idx="4">
                  <c:v>6.9919999999999996E-2</c:v>
                </c:pt>
                <c:pt idx="5">
                  <c:v>6.9720000000000004E-2</c:v>
                </c:pt>
                <c:pt idx="6">
                  <c:v>6.9599999999999995E-2</c:v>
                </c:pt>
                <c:pt idx="7">
                  <c:v>7.0000000000000007E-2</c:v>
                </c:pt>
                <c:pt idx="8">
                  <c:v>6.9620000000000001E-2</c:v>
                </c:pt>
                <c:pt idx="9">
                  <c:v>6.8150000000000002E-2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821-4C1D-BF7E-8B6EA1AA58D4}"/>
            </c:ext>
          </c:extLst>
        </c:ser>
        <c:ser>
          <c:idx val="6"/>
          <c:order val="3"/>
          <c:tx>
            <c:strRef>
              <c:f>NIM!$A$8</c:f>
              <c:strCache>
                <c:ptCount val="1"/>
                <c:pt idx="0">
                  <c:v>Net Interest Margin</c:v>
                </c:pt>
              </c:strCache>
            </c:strRef>
          </c:tx>
          <c:spPr>
            <a:ln w="28575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NIM!$G$4:$P$4</c:f>
              <c:strCache>
                <c:ptCount val="10"/>
                <c:pt idx="0">
                  <c:v>1Q '24</c:v>
                </c:pt>
                <c:pt idx="1">
                  <c:v>2Q '24</c:v>
                </c:pt>
                <c:pt idx="2">
                  <c:v>3Q '24</c:v>
                </c:pt>
                <c:pt idx="3">
                  <c:v>4Q '24</c:v>
                </c:pt>
                <c:pt idx="4">
                  <c:v>1Q '25</c:v>
                </c:pt>
                <c:pt idx="5">
                  <c:v>2Q '25</c:v>
                </c:pt>
                <c:pt idx="6">
                  <c:v>3Q '25</c:v>
                </c:pt>
                <c:pt idx="7">
                  <c:v>4Q '25</c:v>
                </c:pt>
                <c:pt idx="8">
                  <c:v>1Q'26</c:v>
                </c:pt>
                <c:pt idx="9">
                  <c:v>2Q'26</c:v>
                </c:pt>
              </c:strCache>
            </c:strRef>
          </c:cat>
          <c:val>
            <c:numRef>
              <c:f>NIM!$G$8:$P$8</c:f>
              <c:numCache>
                <c:formatCode>0.00%</c:formatCode>
                <c:ptCount val="10"/>
                <c:pt idx="0">
                  <c:v>2.511E-2</c:v>
                </c:pt>
                <c:pt idx="1">
                  <c:v>2.6859999999999998E-2</c:v>
                </c:pt>
                <c:pt idx="2">
                  <c:v>2.6159999999999999E-2</c:v>
                </c:pt>
                <c:pt idx="3">
                  <c:v>2.8469999999999999E-2</c:v>
                </c:pt>
                <c:pt idx="4">
                  <c:v>3.0259999999999999E-2</c:v>
                </c:pt>
                <c:pt idx="5">
                  <c:v>3.1669999999999997E-2</c:v>
                </c:pt>
                <c:pt idx="6">
                  <c:v>3.1800000000000002E-2</c:v>
                </c:pt>
                <c:pt idx="7">
                  <c:v>3.32E-2</c:v>
                </c:pt>
                <c:pt idx="8">
                  <c:v>3.3959999999999997E-2</c:v>
                </c:pt>
                <c:pt idx="9">
                  <c:v>3.4569999999999997E-2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821-4C1D-BF7E-8B6EA1AA58D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45713919"/>
        <c:axId val="245718719"/>
      </c:lineChart>
      <c:catAx>
        <c:axId val="245713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5718719"/>
        <c:crosses val="autoZero"/>
        <c:auto val="1"/>
        <c:lblAlgn val="ctr"/>
        <c:lblOffset val="100"/>
        <c:noMultiLvlLbl val="0"/>
      </c:catAx>
      <c:valAx>
        <c:axId val="245718719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2457139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Efficiency Ratio</a:t>
            </a:r>
            <a:r>
              <a:rPr lang="en-US" b="0" dirty="0"/>
              <a:t>*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'Profitability Ratios'!$A$9</c:f>
              <c:strCache>
                <c:ptCount val="1"/>
                <c:pt idx="0">
                  <c:v>Efficiency Ratio</c:v>
                </c:pt>
              </c:strCache>
            </c:strRef>
          </c:tx>
          <c:spPr>
            <a:ln w="28575" cap="rnd">
              <a:solidFill>
                <a:srgbClr val="D9242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2.4506999125109362E-2"/>
                  <c:y val="-6.70984303332942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68B-4081-9D33-C970EB3D2C27}"/>
                </c:ext>
              </c:extLst>
            </c:dLbl>
            <c:dLbl>
              <c:idx val="4"/>
              <c:layout>
                <c:manualLayout>
                  <c:x val="-3.839588801399825E-2"/>
                  <c:y val="-7.98881952987040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DA-4E27-9F03-77BD062388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'Profitability Ratios'!$I$8:$P$8</c:f>
              <c:strCache>
                <c:ptCount val="8"/>
                <c:pt idx="0">
                  <c:v>3Q '24</c:v>
                </c:pt>
                <c:pt idx="1">
                  <c:v>4Q '24</c:v>
                </c:pt>
                <c:pt idx="2">
                  <c:v>1Q '25</c:v>
                </c:pt>
                <c:pt idx="3">
                  <c:v>2Q '25</c:v>
                </c:pt>
                <c:pt idx="4">
                  <c:v>3Q '25</c:v>
                </c:pt>
                <c:pt idx="5">
                  <c:v>4Q '25</c:v>
                </c:pt>
                <c:pt idx="6">
                  <c:v>Q1 '26</c:v>
                </c:pt>
                <c:pt idx="7">
                  <c:v>Q2'26</c:v>
                </c:pt>
              </c:strCache>
            </c:strRef>
          </c:cat>
          <c:val>
            <c:numRef>
              <c:f>'Profitability Ratios'!$I$9:$P$9</c:f>
              <c:numCache>
                <c:formatCode>0.0%</c:formatCode>
                <c:ptCount val="8"/>
                <c:pt idx="0">
                  <c:v>0.93840000000000001</c:v>
                </c:pt>
                <c:pt idx="1">
                  <c:v>0.80252999999999997</c:v>
                </c:pt>
                <c:pt idx="2">
                  <c:v>0.75771999999999995</c:v>
                </c:pt>
                <c:pt idx="3">
                  <c:v>0.76585999999999999</c:v>
                </c:pt>
                <c:pt idx="4">
                  <c:v>0.75017</c:v>
                </c:pt>
                <c:pt idx="5">
                  <c:v>0.77400000000000002</c:v>
                </c:pt>
                <c:pt idx="6">
                  <c:v>0.72650000000000003</c:v>
                </c:pt>
                <c:pt idx="7">
                  <c:v>0.70133999999999996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4DA-4E27-9F03-77BD062388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9512159"/>
        <c:axId val="839514559"/>
      </c:lineChart>
      <c:catAx>
        <c:axId val="83951215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9514559"/>
        <c:crosses val="autoZero"/>
        <c:auto val="1"/>
        <c:lblAlgn val="ctr"/>
        <c:lblOffset val="100"/>
        <c:noMultiLvlLbl val="0"/>
      </c:catAx>
      <c:valAx>
        <c:axId val="839514559"/>
        <c:scaling>
          <c:orientation val="minMax"/>
          <c:max val="0.95000000000000007"/>
          <c:min val="0.68000000000000016"/>
        </c:scaling>
        <c:delete val="1"/>
        <c:axPos val="l"/>
        <c:numFmt formatCode="0.0%" sourceLinked="1"/>
        <c:majorTickMark val="out"/>
        <c:minorTickMark val="none"/>
        <c:tickLblPos val="nextTo"/>
        <c:crossAx val="8395121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ROAA</a:t>
            </a:r>
            <a:r>
              <a:rPr lang="en-US" b="0"/>
              <a:t>*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'Profitability Ratios'!$A$5</c:f>
              <c:strCache>
                <c:ptCount val="1"/>
                <c:pt idx="0">
                  <c:v>ROAA</c:v>
                </c:pt>
              </c:strCache>
            </c:strRef>
          </c:tx>
          <c:spPr>
            <a:ln w="28575" cap="rnd">
              <a:solidFill>
                <a:srgbClr val="D9242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D9242C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'Profitability Ratios'!$I$4:$P$4</c:f>
              <c:strCache>
                <c:ptCount val="8"/>
                <c:pt idx="0">
                  <c:v>3Q '24</c:v>
                </c:pt>
                <c:pt idx="1">
                  <c:v>4Q '24</c:v>
                </c:pt>
                <c:pt idx="2">
                  <c:v>1Q '25</c:v>
                </c:pt>
                <c:pt idx="3">
                  <c:v>2Q '25</c:v>
                </c:pt>
                <c:pt idx="4">
                  <c:v>3Q '25</c:v>
                </c:pt>
                <c:pt idx="5">
                  <c:v>4Q '25</c:v>
                </c:pt>
                <c:pt idx="6">
                  <c:v>Q1 '26</c:v>
                </c:pt>
                <c:pt idx="7">
                  <c:v>Q2'26</c:v>
                </c:pt>
              </c:strCache>
            </c:strRef>
          </c:cat>
          <c:val>
            <c:numRef>
              <c:f>'Profitability Ratios'!$I$5:$P$5</c:f>
              <c:numCache>
                <c:formatCode>0.00%</c:formatCode>
                <c:ptCount val="8"/>
                <c:pt idx="0">
                  <c:v>1.8E-3</c:v>
                </c:pt>
                <c:pt idx="1">
                  <c:v>4.4000000000000003E-3</c:v>
                </c:pt>
                <c:pt idx="2">
                  <c:v>5.6899999999999997E-3</c:v>
                </c:pt>
                <c:pt idx="3">
                  <c:v>5.7000000000000002E-3</c:v>
                </c:pt>
                <c:pt idx="4">
                  <c:v>6.7999999999999996E-3</c:v>
                </c:pt>
                <c:pt idx="5">
                  <c:v>6.1000000000000004E-3</c:v>
                </c:pt>
                <c:pt idx="6">
                  <c:v>7.0000000000000001E-3</c:v>
                </c:pt>
                <c:pt idx="7">
                  <c:v>9.4299999999999991E-3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8E4-46CD-B523-4516783E945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41552415"/>
        <c:axId val="741552895"/>
      </c:lineChart>
      <c:catAx>
        <c:axId val="7415524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1552895"/>
        <c:crosses val="autoZero"/>
        <c:auto val="1"/>
        <c:lblAlgn val="ctr"/>
        <c:lblOffset val="100"/>
        <c:noMultiLvlLbl val="0"/>
      </c:catAx>
      <c:valAx>
        <c:axId val="741552895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7415524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ROAE</a:t>
            </a:r>
            <a:r>
              <a:rPr lang="en-US" b="0"/>
              <a:t>*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'Profitability Ratios'!$A$7</c:f>
              <c:strCache>
                <c:ptCount val="1"/>
                <c:pt idx="0">
                  <c:v>ROAE</c:v>
                </c:pt>
              </c:strCache>
            </c:strRef>
          </c:tx>
          <c:spPr>
            <a:ln w="28575" cap="rnd">
              <a:solidFill>
                <a:srgbClr val="D9242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rgbClr val="FF000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FD2C-4607-8740-0D85410F8490}"/>
              </c:ext>
            </c:extLst>
          </c:dPt>
          <c:dPt>
            <c:idx val="1"/>
            <c:marker>
              <c:symbol val="circle"/>
              <c:size val="5"/>
              <c:spPr>
                <a:solidFill>
                  <a:srgbClr val="FF000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FD2C-4607-8740-0D85410F8490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rgbClr val="FF000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FD2C-4607-8740-0D85410F8490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rgbClr val="FF000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FD2C-4607-8740-0D85410F8490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rgbClr val="FF000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FD2C-4607-8740-0D85410F849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'Profitability Ratios'!$I$6:$P$6</c:f>
              <c:strCache>
                <c:ptCount val="8"/>
                <c:pt idx="0">
                  <c:v>3Q '24</c:v>
                </c:pt>
                <c:pt idx="1">
                  <c:v>4Q '24</c:v>
                </c:pt>
                <c:pt idx="2">
                  <c:v>1Q '25</c:v>
                </c:pt>
                <c:pt idx="3">
                  <c:v>2Q '25</c:v>
                </c:pt>
                <c:pt idx="4">
                  <c:v>3Q '25</c:v>
                </c:pt>
                <c:pt idx="5">
                  <c:v>4Q '25</c:v>
                </c:pt>
                <c:pt idx="6">
                  <c:v>Q1 '26</c:v>
                </c:pt>
                <c:pt idx="7">
                  <c:v>Q2'26</c:v>
                </c:pt>
              </c:strCache>
            </c:strRef>
          </c:cat>
          <c:val>
            <c:numRef>
              <c:f>'Profitability Ratios'!$I$7:$P$7</c:f>
              <c:numCache>
                <c:formatCode>0.00%</c:formatCode>
                <c:ptCount val="8"/>
                <c:pt idx="0">
                  <c:v>4.1950000000000001E-2</c:v>
                </c:pt>
                <c:pt idx="1">
                  <c:v>0.10026</c:v>
                </c:pt>
                <c:pt idx="2">
                  <c:v>0.13372000000000001</c:v>
                </c:pt>
                <c:pt idx="3">
                  <c:v>0.13408</c:v>
                </c:pt>
                <c:pt idx="4">
                  <c:v>0.1535</c:v>
                </c:pt>
                <c:pt idx="5">
                  <c:v>0.125</c:v>
                </c:pt>
                <c:pt idx="6">
                  <c:v>0.13628000000000001</c:v>
                </c:pt>
                <c:pt idx="7">
                  <c:v>0.17161999999999999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D2C-4607-8740-0D85410F849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25962207"/>
        <c:axId val="625969407"/>
      </c:lineChart>
      <c:catAx>
        <c:axId val="625962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5969407"/>
        <c:crosses val="autoZero"/>
        <c:auto val="1"/>
        <c:lblAlgn val="ctr"/>
        <c:lblOffset val="100"/>
        <c:noMultiLvlLbl val="0"/>
      </c:catAx>
      <c:valAx>
        <c:axId val="625969407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625962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Leverage Ratio (%)*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0555555555555555E-2"/>
          <c:y val="0.18097222222222226"/>
          <c:w val="0.93888888888888888"/>
          <c:h val="0.721258019830854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Capital!$A$30</c:f>
              <c:strCache>
                <c:ptCount val="1"/>
                <c:pt idx="0">
                  <c:v>Leverage Ratio</c:v>
                </c:pt>
              </c:strCache>
            </c:strRef>
          </c:tx>
          <c:spPr>
            <a:solidFill>
              <a:srgbClr val="D9242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Capital!$O$29:$V$29</c:f>
              <c:strCache>
                <c:ptCount val="8"/>
                <c:pt idx="0">
                  <c:v>3Q '24</c:v>
                </c:pt>
                <c:pt idx="1">
                  <c:v>4Q '24</c:v>
                </c:pt>
                <c:pt idx="2">
                  <c:v>1Q '25</c:v>
                </c:pt>
                <c:pt idx="3">
                  <c:v>2Q '25</c:v>
                </c:pt>
                <c:pt idx="4">
                  <c:v>3Q '25</c:v>
                </c:pt>
                <c:pt idx="5">
                  <c:v>4Q '25</c:v>
                </c:pt>
                <c:pt idx="6">
                  <c:v>1Q '26</c:v>
                </c:pt>
                <c:pt idx="7">
                  <c:v>2Q'26</c:v>
                </c:pt>
              </c:strCache>
            </c:strRef>
          </c:cat>
          <c:val>
            <c:numRef>
              <c:f>Capital!$O$30:$V$30</c:f>
              <c:numCache>
                <c:formatCode>0.00%</c:formatCode>
                <c:ptCount val="8"/>
                <c:pt idx="0">
                  <c:v>8.2382521903547362E-2</c:v>
                </c:pt>
                <c:pt idx="1">
                  <c:v>8.3280713117289282E-2</c:v>
                </c:pt>
                <c:pt idx="2">
                  <c:v>8.1592980140980764E-2</c:v>
                </c:pt>
                <c:pt idx="3">
                  <c:v>8.2472112348663182E-2</c:v>
                </c:pt>
                <c:pt idx="4">
                  <c:v>8.2985515802808482E-2</c:v>
                </c:pt>
                <c:pt idx="5">
                  <c:v>8.4504587955298957E-2</c:v>
                </c:pt>
                <c:pt idx="6">
                  <c:v>8.9705838045521194E-2</c:v>
                </c:pt>
                <c:pt idx="7">
                  <c:v>9.11E-2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08-40D7-87D4-83C996E4B9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"/>
        <c:axId val="587015679"/>
        <c:axId val="587013279"/>
      </c:barChart>
      <c:catAx>
        <c:axId val="5870156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7013279"/>
        <c:crosses val="autoZero"/>
        <c:auto val="1"/>
        <c:lblAlgn val="ctr"/>
        <c:lblOffset val="100"/>
        <c:noMultiLvlLbl val="0"/>
      </c:catAx>
      <c:valAx>
        <c:axId val="587013279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5870156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Total RB Capital*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Capital!$A$32</c:f>
              <c:strCache>
                <c:ptCount val="1"/>
                <c:pt idx="0">
                  <c:v>Total RB Capital</c:v>
                </c:pt>
              </c:strCache>
            </c:strRef>
          </c:tx>
          <c:spPr>
            <a:solidFill>
              <a:srgbClr val="D9242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Capital!$O$31:$V$31</c:f>
              <c:strCache>
                <c:ptCount val="8"/>
                <c:pt idx="0">
                  <c:v>3Q '24</c:v>
                </c:pt>
                <c:pt idx="1">
                  <c:v>4Q '24</c:v>
                </c:pt>
                <c:pt idx="2">
                  <c:v>1Q '25</c:v>
                </c:pt>
                <c:pt idx="3">
                  <c:v>2Q '25</c:v>
                </c:pt>
                <c:pt idx="4">
                  <c:v>3Q '25</c:v>
                </c:pt>
                <c:pt idx="5">
                  <c:v>4Q '25</c:v>
                </c:pt>
                <c:pt idx="6">
                  <c:v>1Q '26</c:v>
                </c:pt>
                <c:pt idx="7">
                  <c:v>2Q'26</c:v>
                </c:pt>
              </c:strCache>
            </c:strRef>
          </c:cat>
          <c:val>
            <c:numRef>
              <c:f>Capital!$O$32:$V$32</c:f>
              <c:numCache>
                <c:formatCode>0.00%</c:formatCode>
                <c:ptCount val="8"/>
                <c:pt idx="0">
                  <c:v>0.13687074915599659</c:v>
                </c:pt>
                <c:pt idx="1">
                  <c:v>0.13002544503941146</c:v>
                </c:pt>
                <c:pt idx="2">
                  <c:v>0.1280719965623959</c:v>
                </c:pt>
                <c:pt idx="3">
                  <c:v>0.12856734081006305</c:v>
                </c:pt>
                <c:pt idx="4">
                  <c:v>0.12968345900956821</c:v>
                </c:pt>
                <c:pt idx="5">
                  <c:v>0.13063670764096175</c:v>
                </c:pt>
                <c:pt idx="6">
                  <c:v>0.13386377433622604</c:v>
                </c:pt>
                <c:pt idx="7">
                  <c:v>0.1336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99-4ABA-87E3-5D5F489AF15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4"/>
        <c:axId val="36988415"/>
        <c:axId val="36989375"/>
      </c:barChart>
      <c:catAx>
        <c:axId val="369884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989375"/>
        <c:crosses val="autoZero"/>
        <c:auto val="1"/>
        <c:lblAlgn val="ctr"/>
        <c:lblOffset val="100"/>
        <c:noMultiLvlLbl val="0"/>
      </c:catAx>
      <c:valAx>
        <c:axId val="36989375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369884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Tangible Book Value**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Capital!$AH$17</c:f>
              <c:strCache>
                <c:ptCount val="1"/>
                <c:pt idx="0">
                  <c:v>TBV / Share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6.1636691983007683E-3"/>
                  <c:y val="-5.129006632572907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5B-4B03-B8B3-CF49FDC87C15}"/>
                </c:ext>
              </c:extLst>
            </c:dLbl>
            <c:dLbl>
              <c:idx val="7"/>
              <c:layout>
                <c:manualLayout>
                  <c:x val="-3.0818345991503841E-3"/>
                  <c:y val="-5.12900663257300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A5B-4B03-B8B3-CF49FDC87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Capital!$AP$16:$AW$16</c:f>
              <c:strCache>
                <c:ptCount val="8"/>
                <c:pt idx="0">
                  <c:v>3Q '24</c:v>
                </c:pt>
                <c:pt idx="1">
                  <c:v>4Q '24</c:v>
                </c:pt>
                <c:pt idx="2">
                  <c:v>1Q '25</c:v>
                </c:pt>
                <c:pt idx="3">
                  <c:v>2Q '25</c:v>
                </c:pt>
                <c:pt idx="4">
                  <c:v>3Q '25</c:v>
                </c:pt>
                <c:pt idx="5">
                  <c:v>4Q '25</c:v>
                </c:pt>
                <c:pt idx="6">
                  <c:v>1Q '26</c:v>
                </c:pt>
                <c:pt idx="7">
                  <c:v>2Q '26</c:v>
                </c:pt>
              </c:strCache>
            </c:strRef>
          </c:cat>
          <c:val>
            <c:numRef>
              <c:f>Capital!$AP$17:$AW$17</c:f>
              <c:numCache>
                <c:formatCode>_(* #,##0.00_);_(* \(#,##0.00\);_(* "-"??_);_(@_)</c:formatCode>
                <c:ptCount val="8"/>
                <c:pt idx="0">
                  <c:v>6.6110691369137218</c:v>
                </c:pt>
                <c:pt idx="1">
                  <c:v>6.1847831698113609</c:v>
                </c:pt>
                <c:pt idx="2">
                  <c:v>6.6334212100951184</c:v>
                </c:pt>
                <c:pt idx="3">
                  <c:v>6.6709670549810012</c:v>
                </c:pt>
                <c:pt idx="4">
                  <c:v>7.9594916863188043</c:v>
                </c:pt>
                <c:pt idx="5">
                  <c:v>8.6699931885952566</c:v>
                </c:pt>
                <c:pt idx="6">
                  <c:v>8.8909042011580262</c:v>
                </c:pt>
                <c:pt idx="7">
                  <c:v>9.9474656768788741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09-452D-A275-94F4053AEAA0}"/>
            </c:ext>
          </c:extLst>
        </c:ser>
        <c:ser>
          <c:idx val="1"/>
          <c:order val="1"/>
          <c:tx>
            <c:strRef>
              <c:f>Capital!$AH$18</c:f>
              <c:strCache>
                <c:ptCount val="1"/>
                <c:pt idx="0">
                  <c:v>TBV ex OCI / Share</c:v>
                </c:pt>
              </c:strCache>
            </c:strRef>
          </c:tx>
          <c:spPr>
            <a:solidFill>
              <a:srgbClr val="D9242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7777777777777905E-3"/>
                  <c:y val="-0.2083333333333333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F09-452D-A275-94F4053AEAA0}"/>
                </c:ext>
              </c:extLst>
            </c:dLbl>
            <c:dLbl>
              <c:idx val="1"/>
              <c:layout>
                <c:manualLayout>
                  <c:x val="-2.7777777777778286E-3"/>
                  <c:y val="-0.2129629629629629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F09-452D-A275-94F4053AEAA0}"/>
                </c:ext>
              </c:extLst>
            </c:dLbl>
            <c:dLbl>
              <c:idx val="2"/>
              <c:layout>
                <c:manualLayout>
                  <c:x val="0"/>
                  <c:y val="-0.2217229181382271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F09-452D-A275-94F4053AEAA0}"/>
                </c:ext>
              </c:extLst>
            </c:dLbl>
            <c:dLbl>
              <c:idx val="3"/>
              <c:layout>
                <c:manualLayout>
                  <c:x val="-6.1636691983007119E-3"/>
                  <c:y val="-0.1914480478071881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F09-452D-A275-94F4053AEAA0}"/>
                </c:ext>
              </c:extLst>
            </c:dLbl>
            <c:dLbl>
              <c:idx val="4"/>
              <c:layout>
                <c:manualLayout>
                  <c:x val="3.0818345991503841E-3"/>
                  <c:y val="-0.1965770544397610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F09-452D-A275-94F4053AEAA0}"/>
                </c:ext>
              </c:extLst>
            </c:dLbl>
            <c:dLbl>
              <c:idx val="5"/>
              <c:layout>
                <c:manualLayout>
                  <c:x val="0"/>
                  <c:y val="-0.2051602653029163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A5B-4B03-B8B3-CF49FDC87C15}"/>
                </c:ext>
              </c:extLst>
            </c:dLbl>
            <c:dLbl>
              <c:idx val="6"/>
              <c:layout>
                <c:manualLayout>
                  <c:x val="-3.0818345991503841E-3"/>
                  <c:y val="-0.2000312586703434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5B-4B03-B8B3-CF49FDC87C15}"/>
                </c:ext>
              </c:extLst>
            </c:dLbl>
            <c:dLbl>
              <c:idx val="7"/>
              <c:layout>
                <c:manualLayout>
                  <c:x val="-3.0818345991503841E-3"/>
                  <c:y val="-0.2102892719354892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A5B-4B03-B8B3-CF49FDC87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Capital!$AP$16:$AW$16</c:f>
              <c:strCache>
                <c:ptCount val="8"/>
                <c:pt idx="0">
                  <c:v>3Q '24</c:v>
                </c:pt>
                <c:pt idx="1">
                  <c:v>4Q '24</c:v>
                </c:pt>
                <c:pt idx="2">
                  <c:v>1Q '25</c:v>
                </c:pt>
                <c:pt idx="3">
                  <c:v>2Q '25</c:v>
                </c:pt>
                <c:pt idx="4">
                  <c:v>3Q '25</c:v>
                </c:pt>
                <c:pt idx="5">
                  <c:v>4Q '25</c:v>
                </c:pt>
                <c:pt idx="6">
                  <c:v>1Q '26</c:v>
                </c:pt>
                <c:pt idx="7">
                  <c:v>2Q '26</c:v>
                </c:pt>
              </c:strCache>
            </c:strRef>
          </c:cat>
          <c:val>
            <c:numRef>
              <c:f>Capital!$AP$20:$AW$20</c:f>
              <c:numCache>
                <c:formatCode>_(* #,##0.00_);_(* \(#,##0.00\);_(* "-"??_);_(@_)</c:formatCode>
                <c:ptCount val="8"/>
                <c:pt idx="0">
                  <c:v>19.046982106455829</c:v>
                </c:pt>
                <c:pt idx="1">
                  <c:v>19.130181489964361</c:v>
                </c:pt>
                <c:pt idx="2">
                  <c:v>19.447722847065165</c:v>
                </c:pt>
                <c:pt idx="3">
                  <c:v>19.709032212762036</c:v>
                </c:pt>
                <c:pt idx="4">
                  <c:v>20.135651486720413</c:v>
                </c:pt>
                <c:pt idx="5">
                  <c:v>20.516283608427887</c:v>
                </c:pt>
                <c:pt idx="6">
                  <c:v>20.744680944622512</c:v>
                </c:pt>
                <c:pt idx="7">
                  <c:v>21.286666756826204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F09-452D-A275-94F4053AEAA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07442399"/>
        <c:axId val="107430399"/>
      </c:barChart>
      <c:catAx>
        <c:axId val="10744239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430399"/>
        <c:crosses val="autoZero"/>
        <c:auto val="1"/>
        <c:lblAlgn val="ctr"/>
        <c:lblOffset val="100"/>
        <c:noMultiLvlLbl val="0"/>
      </c:catAx>
      <c:valAx>
        <c:axId val="107430399"/>
        <c:scaling>
          <c:orientation val="minMax"/>
        </c:scaling>
        <c:delete val="1"/>
        <c:axPos val="l"/>
        <c:numFmt formatCode="_(* #,##0.00_);_(* \(#,##0.00\);_(* &quot;-&quot;??_);_(@_)" sourceLinked="1"/>
        <c:majorTickMark val="none"/>
        <c:minorTickMark val="none"/>
        <c:tickLblPos val="nextTo"/>
        <c:crossAx val="107442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Securities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273809523809524E-2"/>
          <c:y val="0.17384204150352611"/>
          <c:w val="0.93452380952380953"/>
          <c:h val="0.692559825797781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'Balance Sheet'!$A$7</c:f>
              <c:strCache>
                <c:ptCount val="1"/>
                <c:pt idx="0">
                  <c:v>Securities</c:v>
                </c:pt>
              </c:strCache>
            </c:strRef>
          </c:tx>
          <c:spPr>
            <a:solidFill>
              <a:srgbClr val="D9242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'Balance Sheet'!$L$6:$P$6</c:f>
              <c:strCache>
                <c:ptCount val="5"/>
                <c:pt idx="0">
                  <c:v> 2Q '25 </c:v>
                </c:pt>
                <c:pt idx="1">
                  <c:v> 3Q '25 </c:v>
                </c:pt>
                <c:pt idx="2">
                  <c:v>4Q '25</c:v>
                </c:pt>
                <c:pt idx="3">
                  <c:v>1Q'26</c:v>
                </c:pt>
                <c:pt idx="4">
                  <c:v>2Q'26</c:v>
                </c:pt>
              </c:strCache>
            </c:strRef>
          </c:cat>
          <c:val>
            <c:numRef>
              <c:f>'Balance Sheet'!$L$7:$P$7</c:f>
              <c:numCache>
                <c:formatCode>_(* #,##0_);_(* \(#,##0\);_(* "-"??_);_(@_)</c:formatCode>
                <c:ptCount val="5"/>
                <c:pt idx="0">
                  <c:v>536210</c:v>
                </c:pt>
                <c:pt idx="1">
                  <c:v>531590</c:v>
                </c:pt>
                <c:pt idx="2">
                  <c:v>504744</c:v>
                </c:pt>
                <c:pt idx="3">
                  <c:v>494329</c:v>
                </c:pt>
                <c:pt idx="4">
                  <c:v>468095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92-4C8A-9CDB-840F54E9C5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87408896"/>
        <c:axId val="887407456"/>
      </c:barChart>
      <c:catAx>
        <c:axId val="887408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7407456"/>
        <c:crosses val="autoZero"/>
        <c:auto val="1"/>
        <c:lblAlgn val="ctr"/>
        <c:lblOffset val="100"/>
        <c:noMultiLvlLbl val="0"/>
      </c:catAx>
      <c:valAx>
        <c:axId val="887407456"/>
        <c:scaling>
          <c:orientation val="minMax"/>
        </c:scaling>
        <c:delete val="1"/>
        <c:axPos val="l"/>
        <c:numFmt formatCode="_(* #,##0_);_(* \(#,##0\);_(* &quot;-&quot;??_);_(@_)" sourceLinked="1"/>
        <c:majorTickMark val="none"/>
        <c:minorTickMark val="none"/>
        <c:tickLblPos val="nextTo"/>
        <c:crossAx val="887408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Loans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'Balance Sheet'!$A$9</c:f>
              <c:strCache>
                <c:ptCount val="1"/>
                <c:pt idx="0">
                  <c:v>Loans</c:v>
                </c:pt>
              </c:strCache>
            </c:strRef>
          </c:tx>
          <c:spPr>
            <a:solidFill>
              <a:srgbClr val="D9242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'Balance Sheet'!$L$8:$P$8</c:f>
              <c:strCache>
                <c:ptCount val="5"/>
                <c:pt idx="0">
                  <c:v>2Q '25</c:v>
                </c:pt>
                <c:pt idx="1">
                  <c:v>3Q '25</c:v>
                </c:pt>
                <c:pt idx="2">
                  <c:v>4Q '25</c:v>
                </c:pt>
                <c:pt idx="3">
                  <c:v>1Q'26</c:v>
                </c:pt>
                <c:pt idx="4">
                  <c:v>2Q'26</c:v>
                </c:pt>
              </c:strCache>
            </c:strRef>
          </c:cat>
          <c:val>
            <c:numRef>
              <c:f>'Balance Sheet'!$L$9:$P$9</c:f>
              <c:numCache>
                <c:formatCode>_(* #,##0_);_(* \(#,##0\);_(* "-"??_);_(@_)</c:formatCode>
                <c:ptCount val="5"/>
                <c:pt idx="0">
                  <c:v>817992</c:v>
                </c:pt>
                <c:pt idx="1">
                  <c:v>831202</c:v>
                </c:pt>
                <c:pt idx="2">
                  <c:v>842361</c:v>
                </c:pt>
                <c:pt idx="3">
                  <c:v>845670</c:v>
                </c:pt>
                <c:pt idx="4">
                  <c:v>892788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ED-449E-8011-0B521AE8B4A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60371439"/>
        <c:axId val="260372879"/>
      </c:barChart>
      <c:catAx>
        <c:axId val="2603714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0372879"/>
        <c:crosses val="autoZero"/>
        <c:auto val="1"/>
        <c:lblAlgn val="ctr"/>
        <c:lblOffset val="100"/>
        <c:noMultiLvlLbl val="0"/>
      </c:catAx>
      <c:valAx>
        <c:axId val="260372879"/>
        <c:scaling>
          <c:orientation val="minMax"/>
        </c:scaling>
        <c:delete val="1"/>
        <c:axPos val="l"/>
        <c:numFmt formatCode="_(* #,##0_);_(* \(#,##0\);_(* &quot;-&quot;??_);_(@_)" sourceLinked="1"/>
        <c:majorTickMark val="none"/>
        <c:minorTickMark val="none"/>
        <c:tickLblPos val="nextTo"/>
        <c:crossAx val="2603714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Deposits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'Balance Sheet'!$A$11</c:f>
              <c:strCache>
                <c:ptCount val="1"/>
                <c:pt idx="0">
                  <c:v>Deposits</c:v>
                </c:pt>
              </c:strCache>
            </c:strRef>
          </c:tx>
          <c:spPr>
            <a:solidFill>
              <a:srgbClr val="D9242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'Balance Sheet'!$L$10:$P$10</c:f>
              <c:strCache>
                <c:ptCount val="5"/>
                <c:pt idx="0">
                  <c:v>2Q '25</c:v>
                </c:pt>
                <c:pt idx="1">
                  <c:v>3Q '25</c:v>
                </c:pt>
                <c:pt idx="2">
                  <c:v>4Q '25</c:v>
                </c:pt>
                <c:pt idx="3">
                  <c:v>1Q'26</c:v>
                </c:pt>
                <c:pt idx="4">
                  <c:v>2Q'26</c:v>
                </c:pt>
              </c:strCache>
            </c:strRef>
          </c:cat>
          <c:val>
            <c:numRef>
              <c:f>'Balance Sheet'!$L$11:$P$11</c:f>
              <c:numCache>
                <c:formatCode>_(* #,##0_);_(* \(#,##0\);_(* "-"??_);_(@_)</c:formatCode>
                <c:ptCount val="5"/>
                <c:pt idx="0">
                  <c:v>1265501</c:v>
                </c:pt>
                <c:pt idx="1">
                  <c:v>1182778</c:v>
                </c:pt>
                <c:pt idx="2">
                  <c:v>1337630</c:v>
                </c:pt>
                <c:pt idx="3">
                  <c:v>1345964</c:v>
                </c:pt>
                <c:pt idx="4">
                  <c:v>1318103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8E-433D-B076-45501786A2D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13896223"/>
        <c:axId val="413893343"/>
      </c:barChart>
      <c:catAx>
        <c:axId val="4138962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3893343"/>
        <c:crosses val="autoZero"/>
        <c:auto val="1"/>
        <c:lblAlgn val="ctr"/>
        <c:lblOffset val="100"/>
        <c:noMultiLvlLbl val="0"/>
      </c:catAx>
      <c:valAx>
        <c:axId val="413893343"/>
        <c:scaling>
          <c:orientation val="minMax"/>
        </c:scaling>
        <c:delete val="1"/>
        <c:axPos val="l"/>
        <c:numFmt formatCode="_(* #,##0_);_(* \(#,##0\);_(* &quot;-&quot;??_);_(@_)" sourceLinked="1"/>
        <c:majorTickMark val="none"/>
        <c:minorTickMark val="none"/>
        <c:tickLblPos val="nextTo"/>
        <c:crossAx val="4138962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Loans</a:t>
            </a:r>
            <a:r>
              <a:rPr lang="en-US" b="1" baseline="0"/>
              <a:t> Mix Q2'26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Loans!$F$31</c:f>
              <c:strCache>
                <c:ptCount val="1"/>
                <c:pt idx="0">
                  <c:v>2Q'26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tx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6F-49CE-B6A4-55A189E162D4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6F-49CE-B6A4-55A189E162D4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56F-49CE-B6A4-55A189E162D4}"/>
              </c:ext>
            </c:extLst>
          </c:dPt>
          <c:dPt>
            <c:idx val="3"/>
            <c:bubble3D val="0"/>
            <c:spPr>
              <a:solidFill>
                <a:srgbClr val="D9242C"/>
              </a:solidFill>
              <a:ln w="19050">
                <a:solidFill>
                  <a:srgbClr val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56F-49CE-B6A4-55A189E162D4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56F-49CE-B6A4-55A189E162D4}"/>
              </c:ext>
            </c:extLst>
          </c:dPt>
          <c:dPt>
            <c:idx val="5"/>
            <c:bubble3D val="0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56F-49CE-B6A4-55A189E162D4}"/>
              </c:ext>
            </c:extLst>
          </c:dPt>
          <c:dPt>
            <c:idx val="6"/>
            <c:bubble3D val="0"/>
            <c:spPr>
              <a:solidFill>
                <a:srgbClr val="D9242C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56F-49CE-B6A4-55A189E162D4}"/>
              </c:ext>
            </c:extLst>
          </c:dPt>
          <c:dLbls>
            <c:dLbl>
              <c:idx val="0"/>
              <c:layout>
                <c:manualLayout>
                  <c:x val="2.8015091863517059E-2"/>
                  <c:y val="2.022419072615922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56F-49CE-B6A4-55A189E162D4}"/>
                </c:ext>
              </c:extLst>
            </c:dLbl>
            <c:dLbl>
              <c:idx val="1"/>
              <c:layout>
                <c:manualLayout>
                  <c:x val="-1.1904761904762013E-2"/>
                  <c:y val="4.629629629629629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56F-49CE-B6A4-55A189E162D4}"/>
                </c:ext>
              </c:extLst>
            </c:dLbl>
            <c:dLbl>
              <c:idx val="2"/>
              <c:layout>
                <c:manualLayout>
                  <c:x val="-3.464098237720285E-3"/>
                  <c:y val="-1.63254593175853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56F-49CE-B6A4-55A189E162D4}"/>
                </c:ext>
              </c:extLst>
            </c:dLbl>
            <c:dLbl>
              <c:idx val="3"/>
              <c:layout>
                <c:manualLayout>
                  <c:x val="1.4880952380952273E-2"/>
                  <c:y val="-3.240740740740757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33480971128609"/>
                      <c:h val="0.1197637795275590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756F-49CE-B6A4-55A189E162D4}"/>
                </c:ext>
              </c:extLst>
            </c:dLbl>
            <c:dLbl>
              <c:idx val="4"/>
              <c:layout>
                <c:manualLayout>
                  <c:x val="1.7857260029996252E-2"/>
                  <c:y val="3.240740740740748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232046813820402"/>
                      <c:h val="0.137307639176681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756F-49CE-B6A4-55A189E162D4}"/>
                </c:ext>
              </c:extLst>
            </c:dLbl>
            <c:dLbl>
              <c:idx val="5"/>
              <c:layout>
                <c:manualLayout>
                  <c:x val="-7.6724784401949759E-3"/>
                  <c:y val="5.425123942840474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56F-49CE-B6A4-55A189E162D4}"/>
                </c:ext>
              </c:extLst>
            </c:dLbl>
            <c:dLbl>
              <c:idx val="6"/>
              <c:layout>
                <c:manualLayout>
                  <c:x val="5.921283277090364E-2"/>
                  <c:y val="1.084481627296585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787380061098919"/>
                      <c:h val="0.1329216742644011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756F-49CE-B6A4-55A189E162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Loans!$A$32:$A$38</c:f>
              <c:strCache>
                <c:ptCount val="7"/>
                <c:pt idx="0">
                  <c:v>C&amp;D</c:v>
                </c:pt>
                <c:pt idx="1">
                  <c:v>1-4 Family</c:v>
                </c:pt>
                <c:pt idx="2">
                  <c:v>Multifamily</c:v>
                </c:pt>
                <c:pt idx="3">
                  <c:v>Owner-Occupied CRE</c:v>
                </c:pt>
                <c:pt idx="4">
                  <c:v>Non Owner-Occuped CRE</c:v>
                </c:pt>
                <c:pt idx="5">
                  <c:v>C&amp;I</c:v>
                </c:pt>
                <c:pt idx="6">
                  <c:v>Consumer &amp; Other</c:v>
                </c:pt>
              </c:strCache>
            </c:strRef>
          </c:cat>
          <c:val>
            <c:numRef>
              <c:f>Loans!$F$32:$F$38</c:f>
              <c:numCache>
                <c:formatCode>0%</c:formatCode>
                <c:ptCount val="7"/>
                <c:pt idx="0">
                  <c:v>7.3216709902014815E-2</c:v>
                </c:pt>
                <c:pt idx="1">
                  <c:v>0.22833080193730201</c:v>
                </c:pt>
                <c:pt idx="2">
                  <c:v>4.6109490718961275E-2</c:v>
                </c:pt>
                <c:pt idx="3">
                  <c:v>0.16912077671294865</c:v>
                </c:pt>
                <c:pt idx="4">
                  <c:v>0.31469508998776863</c:v>
                </c:pt>
                <c:pt idx="5">
                  <c:v>0.10881082631038948</c:v>
                </c:pt>
                <c:pt idx="6">
                  <c:v>5.9716304430615104E-2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56F-49CE-B6A4-55A189E162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Loan</a:t>
            </a:r>
            <a:r>
              <a:rPr lang="en-US" b="1" baseline="0" dirty="0"/>
              <a:t> Portfolio Trend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Loans!$U$31</c:f>
              <c:strCache>
                <c:ptCount val="1"/>
                <c:pt idx="0">
                  <c:v>Commercial &amp; Construction</c:v>
                </c:pt>
              </c:strCache>
            </c:strRef>
          </c:tx>
          <c:spPr>
            <a:ln w="34925" cap="rnd">
              <a:solidFill>
                <a:schemeClr val="tx1">
                  <a:lumMod val="65000"/>
                  <a:lumOff val="35000"/>
                </a:schemeClr>
              </a:solidFill>
              <a:round/>
              <a:headEnd type="oval"/>
              <a:tailEnd type="oval"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12489890152619812"/>
                  <c:y val="9.523717955651501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CBD-46A6-9C57-ED152C6CB3C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CBD-46A6-9C57-ED152C6CB3C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CBD-46A6-9C57-ED152C6CB3C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CBD-46A6-9C57-ED152C6CB3C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CBD-46A6-9C57-ED152C6CB3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Loans!$V$30:$Z$30</c:f>
              <c:strCache>
                <c:ptCount val="5"/>
                <c:pt idx="0">
                  <c:v>2Q '25</c:v>
                </c:pt>
                <c:pt idx="1">
                  <c:v>3Q '25</c:v>
                </c:pt>
                <c:pt idx="2">
                  <c:v>4Q '25</c:v>
                </c:pt>
                <c:pt idx="3">
                  <c:v>1Q'26</c:v>
                </c:pt>
                <c:pt idx="4">
                  <c:v>2Q'26</c:v>
                </c:pt>
              </c:strCache>
            </c:strRef>
          </c:cat>
          <c:val>
            <c:numRef>
              <c:f>Loans!$V$31:$Z$31</c:f>
              <c:numCache>
                <c:formatCode>0%</c:formatCode>
                <c:ptCount val="5"/>
                <c:pt idx="0">
                  <c:v>0.18949329577795382</c:v>
                </c:pt>
                <c:pt idx="1">
                  <c:v>0.18876979794321957</c:v>
                </c:pt>
                <c:pt idx="2">
                  <c:v>0.16870562460750205</c:v>
                </c:pt>
                <c:pt idx="3">
                  <c:v>0.18323104757174785</c:v>
                </c:pt>
                <c:pt idx="4">
                  <c:v>0.18202753621240428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CBD-46A6-9C57-ED152C6CB3CF}"/>
            </c:ext>
          </c:extLst>
        </c:ser>
        <c:ser>
          <c:idx val="1"/>
          <c:order val="1"/>
          <c:tx>
            <c:strRef>
              <c:f>Loans!$U$32</c:f>
              <c:strCache>
                <c:ptCount val="1"/>
                <c:pt idx="0">
                  <c:v>Residential Real Estate</c:v>
                </c:pt>
              </c:strCache>
            </c:strRef>
          </c:tx>
          <c:spPr>
            <a:ln w="34925" cap="rnd">
              <a:solidFill>
                <a:srgbClr val="D9242C"/>
              </a:solidFill>
              <a:round/>
              <a:headEnd type="oval"/>
              <a:tailEnd type="oval"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10502260134149898"/>
                  <c:y val="-3.68758134900842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CBD-46A6-9C57-ED152C6CB3CF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CBD-46A6-9C57-ED152C6CB3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Loans!$V$30:$Z$30</c:f>
              <c:strCache>
                <c:ptCount val="5"/>
                <c:pt idx="0">
                  <c:v>2Q '25</c:v>
                </c:pt>
                <c:pt idx="1">
                  <c:v>3Q '25</c:v>
                </c:pt>
                <c:pt idx="2">
                  <c:v>4Q '25</c:v>
                </c:pt>
                <c:pt idx="3">
                  <c:v>1Q'26</c:v>
                </c:pt>
                <c:pt idx="4">
                  <c:v>2Q'26</c:v>
                </c:pt>
              </c:strCache>
            </c:strRef>
          </c:cat>
          <c:val>
            <c:numRef>
              <c:f>Loans!$V$32:$Z$32</c:f>
              <c:numCache>
                <c:formatCode>0%</c:formatCode>
                <c:ptCount val="5"/>
                <c:pt idx="0">
                  <c:v>0.21206564367377675</c:v>
                </c:pt>
                <c:pt idx="1">
                  <c:v>0.20090678696634515</c:v>
                </c:pt>
                <c:pt idx="2">
                  <c:v>0.20596128498351657</c:v>
                </c:pt>
                <c:pt idx="3">
                  <c:v>0.21459671030070832</c:v>
                </c:pt>
                <c:pt idx="4">
                  <c:v>0.22833080193730201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CBD-46A6-9C57-ED152C6CB3CF}"/>
            </c:ext>
          </c:extLst>
        </c:ser>
        <c:ser>
          <c:idx val="2"/>
          <c:order val="2"/>
          <c:tx>
            <c:strRef>
              <c:f>Loans!$U$33</c:f>
              <c:strCache>
                <c:ptCount val="1"/>
                <c:pt idx="0">
                  <c:v>Commercial Real Estate</c:v>
                </c:pt>
              </c:strCache>
            </c:strRef>
          </c:tx>
          <c:spPr>
            <a:ln w="34925" cap="rnd">
              <a:solidFill>
                <a:schemeClr val="tx1">
                  <a:lumMod val="95000"/>
                  <a:lumOff val="5000"/>
                </a:schemeClr>
              </a:solidFill>
              <a:round/>
              <a:headEnd type="oval"/>
              <a:tailEnd type="oval"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8.9354088074236143E-2"/>
                  <c:y val="-3.05266067848797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5623359580052488E-2"/>
                      <c:h val="8.892515751010839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ECBD-46A6-9C57-ED152C6CB3C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CBD-46A6-9C57-ED152C6CB3C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CBD-46A6-9C57-ED152C6CB3C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CBD-46A6-9C57-ED152C6CB3C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CBD-46A6-9C57-ED152C6CB3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Loans!$V$30:$Z$30</c:f>
              <c:strCache>
                <c:ptCount val="5"/>
                <c:pt idx="0">
                  <c:v>2Q '25</c:v>
                </c:pt>
                <c:pt idx="1">
                  <c:v>3Q '25</c:v>
                </c:pt>
                <c:pt idx="2">
                  <c:v>4Q '25</c:v>
                </c:pt>
                <c:pt idx="3">
                  <c:v>1Q'26</c:v>
                </c:pt>
                <c:pt idx="4">
                  <c:v>2Q'26</c:v>
                </c:pt>
              </c:strCache>
            </c:strRef>
          </c:cat>
          <c:val>
            <c:numRef>
              <c:f>Loans!$V$33:$Z$33</c:f>
              <c:numCache>
                <c:formatCode>0%</c:formatCode>
                <c:ptCount val="5"/>
                <c:pt idx="0">
                  <c:v>0.53657003980479023</c:v>
                </c:pt>
                <c:pt idx="1">
                  <c:v>0.5481755408432607</c:v>
                </c:pt>
                <c:pt idx="2">
                  <c:v>0.56303359233155392</c:v>
                </c:pt>
                <c:pt idx="3">
                  <c:v>0.53753946574905109</c:v>
                </c:pt>
                <c:pt idx="4">
                  <c:v>0.52992535741967861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ECBD-46A6-9C57-ED152C6CB3CF}"/>
            </c:ext>
          </c:extLst>
        </c:ser>
        <c:ser>
          <c:idx val="3"/>
          <c:order val="3"/>
          <c:tx>
            <c:strRef>
              <c:f>Loans!$U$34</c:f>
              <c:strCache>
                <c:ptCount val="1"/>
                <c:pt idx="0">
                  <c:v>Consumer &amp; Other</c:v>
                </c:pt>
              </c:strCache>
            </c:strRef>
          </c:tx>
          <c:spPr>
            <a:ln w="34925" cap="rnd">
              <a:solidFill>
                <a:schemeClr val="bg2">
                  <a:lumMod val="75000"/>
                </a:schemeClr>
              </a:solidFill>
              <a:round/>
              <a:headEnd type="oval"/>
              <a:tailEnd type="oval"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10430592009332167"/>
                  <c:y val="-1.6887343065769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CBD-46A6-9C57-ED152C6CB3C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CBD-46A6-9C57-ED152C6CB3C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CBD-46A6-9C57-ED152C6CB3C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CBD-46A6-9C57-ED152C6CB3C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CBD-46A6-9C57-ED152C6CB3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Loans!$V$30:$Z$30</c:f>
              <c:strCache>
                <c:ptCount val="5"/>
                <c:pt idx="0">
                  <c:v>2Q '25</c:v>
                </c:pt>
                <c:pt idx="1">
                  <c:v>3Q '25</c:v>
                </c:pt>
                <c:pt idx="2">
                  <c:v>4Q '25</c:v>
                </c:pt>
                <c:pt idx="3">
                  <c:v>1Q'26</c:v>
                </c:pt>
                <c:pt idx="4">
                  <c:v>2Q'26</c:v>
                </c:pt>
              </c:strCache>
            </c:strRef>
          </c:cat>
          <c:val>
            <c:numRef>
              <c:f>Loans!$V$34:$Z$34</c:f>
              <c:numCache>
                <c:formatCode>0%</c:formatCode>
                <c:ptCount val="5"/>
                <c:pt idx="0">
                  <c:v>5.5361177126426665E-2</c:v>
                </c:pt>
                <c:pt idx="1">
                  <c:v>5.5741489276974789E-2</c:v>
                </c:pt>
                <c:pt idx="2">
                  <c:v>5.5977980343344495E-2</c:v>
                </c:pt>
                <c:pt idx="3">
                  <c:v>5.8335993945628911E-2</c:v>
                </c:pt>
                <c:pt idx="4">
                  <c:v>5.9716304430615104E-2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ECBD-46A6-9C57-ED152C6CB3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89624400"/>
        <c:axId val="1589626800"/>
      </c:lineChart>
      <c:catAx>
        <c:axId val="1589624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9626800"/>
        <c:crosses val="autoZero"/>
        <c:auto val="1"/>
        <c:lblAlgn val="ctr"/>
        <c:lblOffset val="100"/>
        <c:noMultiLvlLbl val="0"/>
      </c:catAx>
      <c:valAx>
        <c:axId val="1589626800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58962440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Loan</a:t>
            </a:r>
            <a:r>
              <a:rPr lang="en-US" b="1" baseline="0"/>
              <a:t> Concentration to Total Capital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5329630939871184E-2"/>
          <c:y val="0.15926356589147289"/>
          <c:w val="0.90660788672656711"/>
          <c:h val="0.7666346212537386"/>
        </c:manualLayout>
      </c:layout>
      <c:lineChart>
        <c:grouping val="standard"/>
        <c:varyColors val="0"/>
        <c:ser>
          <c:idx val="4"/>
          <c:order val="0"/>
          <c:tx>
            <c:strRef>
              <c:f>Loans!$V$66</c:f>
              <c:strCache>
                <c:ptCount val="1"/>
                <c:pt idx="0">
                  <c:v>CRE Portfolio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-3.2637023712427271E-2"/>
                  <c:y val="4.38405664408228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E8D-4D1E-8BB7-22D92149BA73}"/>
                </c:ext>
              </c:extLst>
            </c:dLbl>
            <c:dLbl>
              <c:idx val="4"/>
              <c:layout>
                <c:manualLayout>
                  <c:x val="-4.5275826962822485E-3"/>
                  <c:y val="-3.01349831271091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E8D-4D1E-8BB7-22D92149BA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Loans!$W$65:$AA$65</c:f>
              <c:strCache>
                <c:ptCount val="5"/>
                <c:pt idx="0">
                  <c:v>2Q '25</c:v>
                </c:pt>
                <c:pt idx="1">
                  <c:v>3Q '25</c:v>
                </c:pt>
                <c:pt idx="2">
                  <c:v>4Q '25</c:v>
                </c:pt>
                <c:pt idx="3">
                  <c:v>1Q'26</c:v>
                </c:pt>
                <c:pt idx="4">
                  <c:v>2Q'26</c:v>
                </c:pt>
              </c:strCache>
            </c:strRef>
          </c:cat>
          <c:val>
            <c:numRef>
              <c:f>Loans!$W$66:$AA$66</c:f>
              <c:numCache>
                <c:formatCode>0%</c:formatCode>
                <c:ptCount val="5"/>
                <c:pt idx="0">
                  <c:v>3.3603659262788068</c:v>
                </c:pt>
                <c:pt idx="1">
                  <c:v>3.2573093855582047</c:v>
                </c:pt>
                <c:pt idx="2">
                  <c:v>3.1637796408909358</c:v>
                </c:pt>
                <c:pt idx="3">
                  <c:v>2.8709232762660934</c:v>
                </c:pt>
                <c:pt idx="4">
                  <c:v>2.7660021970366797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E8D-4D1E-8BB7-22D92149BA73}"/>
            </c:ext>
          </c:extLst>
        </c:ser>
        <c:ser>
          <c:idx val="0"/>
          <c:order val="1"/>
          <c:tx>
            <c:strRef>
              <c:f>Loans!$V$67</c:f>
              <c:strCache>
                <c:ptCount val="1"/>
                <c:pt idx="0">
                  <c:v>300% Guidance</c:v>
                </c:pt>
              </c:strCache>
            </c:strRef>
          </c:tx>
          <c:spPr>
            <a:ln w="28575" cap="rnd">
              <a:solidFill>
                <a:srgbClr val="000000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rgbClr val="000000"/>
              </a:solidFill>
              <a:ln w="9525">
                <a:solidFill>
                  <a:srgbClr val="000000"/>
                </a:solidFill>
              </a:ln>
              <a:effectLst/>
            </c:spPr>
          </c:marker>
          <c:dLbls>
            <c:delete val="1"/>
          </c:dLbls>
          <c:cat>
            <c:strRef>
              <c:f>Loans!$W$65:$AA$65</c:f>
              <c:strCache>
                <c:ptCount val="5"/>
                <c:pt idx="0">
                  <c:v>2Q '25</c:v>
                </c:pt>
                <c:pt idx="1">
                  <c:v>3Q '25</c:v>
                </c:pt>
                <c:pt idx="2">
                  <c:v>4Q '25</c:v>
                </c:pt>
                <c:pt idx="3">
                  <c:v>1Q'26</c:v>
                </c:pt>
                <c:pt idx="4">
                  <c:v>2Q'26</c:v>
                </c:pt>
              </c:strCache>
            </c:strRef>
          </c:cat>
          <c:val>
            <c:numRef>
              <c:f>Loans!$W$67:$AA$67</c:f>
              <c:numCache>
                <c:formatCode>0%</c:formatCode>
                <c:ptCount val="5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E8D-4D1E-8BB7-22D92149BA73}"/>
            </c:ext>
          </c:extLst>
        </c:ser>
        <c:ser>
          <c:idx val="1"/>
          <c:order val="2"/>
          <c:tx>
            <c:strRef>
              <c:f>Loans!$V$68</c:f>
              <c:strCache>
                <c:ptCount val="1"/>
                <c:pt idx="0">
                  <c:v>CLD Portfolio</c:v>
                </c:pt>
              </c:strCache>
            </c:strRef>
          </c:tx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Loans!$W$65:$AA$65</c:f>
              <c:strCache>
                <c:ptCount val="5"/>
                <c:pt idx="0">
                  <c:v>2Q '25</c:v>
                </c:pt>
                <c:pt idx="1">
                  <c:v>3Q '25</c:v>
                </c:pt>
                <c:pt idx="2">
                  <c:v>4Q '25</c:v>
                </c:pt>
                <c:pt idx="3">
                  <c:v>1Q'26</c:v>
                </c:pt>
                <c:pt idx="4">
                  <c:v>2Q'26</c:v>
                </c:pt>
              </c:strCache>
            </c:strRef>
          </c:cat>
          <c:val>
            <c:numRef>
              <c:f>Loans!$W$68:$AA$68</c:f>
              <c:numCache>
                <c:formatCode>0%</c:formatCode>
                <c:ptCount val="5"/>
                <c:pt idx="0">
                  <c:v>0.90802715417138091</c:v>
                </c:pt>
                <c:pt idx="1">
                  <c:v>0.79293121352620266</c:v>
                </c:pt>
                <c:pt idx="2">
                  <c:v>0.64198481522795148</c:v>
                </c:pt>
                <c:pt idx="3">
                  <c:v>0.67796983982576575</c:v>
                </c:pt>
                <c:pt idx="4">
                  <c:v>0.60661656351311521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E8D-4D1E-8BB7-22D92149BA73}"/>
            </c:ext>
          </c:extLst>
        </c:ser>
        <c:ser>
          <c:idx val="2"/>
          <c:order val="3"/>
          <c:tx>
            <c:strRef>
              <c:f>Loans!$V$69</c:f>
              <c:strCache>
                <c:ptCount val="1"/>
                <c:pt idx="0">
                  <c:v>100% Guidance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delete val="1"/>
          </c:dLbls>
          <c:cat>
            <c:strRef>
              <c:f>Loans!$W$65:$AA$65</c:f>
              <c:strCache>
                <c:ptCount val="5"/>
                <c:pt idx="0">
                  <c:v>2Q '25</c:v>
                </c:pt>
                <c:pt idx="1">
                  <c:v>3Q '25</c:v>
                </c:pt>
                <c:pt idx="2">
                  <c:v>4Q '25</c:v>
                </c:pt>
                <c:pt idx="3">
                  <c:v>1Q'26</c:v>
                </c:pt>
                <c:pt idx="4">
                  <c:v>2Q'26</c:v>
                </c:pt>
              </c:strCache>
            </c:strRef>
          </c:cat>
          <c:val>
            <c:numRef>
              <c:f>Loans!$W$69:$AA$69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E8D-4D1E-8BB7-22D92149BA7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589624400"/>
        <c:axId val="1589626800"/>
      </c:lineChart>
      <c:catAx>
        <c:axId val="1589624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9626800"/>
        <c:crosses val="autoZero"/>
        <c:auto val="1"/>
        <c:lblAlgn val="ctr"/>
        <c:lblOffset val="100"/>
        <c:noMultiLvlLbl val="0"/>
      </c:catAx>
      <c:valAx>
        <c:axId val="1589626800"/>
        <c:scaling>
          <c:orientation val="minMax"/>
          <c:max val="3.5"/>
          <c:min val="0.25"/>
        </c:scaling>
        <c:delete val="1"/>
        <c:axPos val="l"/>
        <c:numFmt formatCode="0%" sourceLinked="1"/>
        <c:majorTickMark val="out"/>
        <c:minorTickMark val="none"/>
        <c:tickLblPos val="nextTo"/>
        <c:crossAx val="158962440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5.2766085450312835E-3"/>
          <c:y val="0.35401554038691652"/>
          <c:w val="0.25154964021423859"/>
          <c:h val="0.355673054422886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Deposit Mix 2Q '26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Deposits!$C$24</c:f>
              <c:strCache>
                <c:ptCount val="1"/>
                <c:pt idx="0">
                  <c:v>2Q'26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dPt>
            <c:idx val="0"/>
            <c:bubble3D val="0"/>
            <c:spPr>
              <a:solidFill>
                <a:schemeClr val="tx1"/>
              </a:solidFill>
              <a:ln w="19050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37D-43E6-B8E6-2F2E3D49B729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37D-43E6-B8E6-2F2E3D49B729}"/>
              </c:ext>
            </c:extLst>
          </c:dPt>
          <c:dPt>
            <c:idx val="2"/>
            <c:bubble3D val="0"/>
            <c:spPr>
              <a:solidFill>
                <a:srgbClr val="D9242C"/>
              </a:solidFill>
              <a:ln w="19050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37D-43E6-B8E6-2F2E3D49B729}"/>
              </c:ext>
            </c:extLst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37D-43E6-B8E6-2F2E3D49B729}"/>
              </c:ext>
            </c:extLst>
          </c:dPt>
          <c:dPt>
            <c:idx val="4"/>
            <c:bubble3D val="0"/>
            <c:spPr>
              <a:solidFill>
                <a:srgbClr val="D9242C"/>
              </a:solidFill>
              <a:ln w="19050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37D-43E6-B8E6-2F2E3D49B729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Noninterest Bearing </a:t>
                    </a:r>
                    <a:fld id="{C9EC7D14-770C-457B-BCF9-71803E015779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37D-43E6-B8E6-2F2E3D49B72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Savings </a:t>
                    </a:r>
                    <a:fld id="{0BB4CDD9-C963-4B22-85AD-3AFAD3DD9631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37D-43E6-B8E6-2F2E3D49B72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Reciprocal Deposits </a:t>
                    </a:r>
                    <a:fld id="{F3B30214-AC3B-4DC1-956A-F7DE934119D0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37D-43E6-B8E6-2F2E3D49B72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Money Market and NOW </a:t>
                    </a:r>
                    <a:fld id="{331DCD99-8F6C-429F-AA22-95AFAF7EE34C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37D-43E6-B8E6-2F2E3D49B72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Time Deposit </a:t>
                    </a:r>
                    <a:fld id="{CA1798E5-31CC-4FD6-AC89-2914ED0BE3C1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37D-43E6-B8E6-2F2E3D49B7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Deposits!$A$25:$A$29</c:f>
              <c:strCache>
                <c:ptCount val="5"/>
                <c:pt idx="0">
                  <c:v>Noninterest Bearing Deposits</c:v>
                </c:pt>
                <c:pt idx="1">
                  <c:v>Savings</c:v>
                </c:pt>
                <c:pt idx="2">
                  <c:v>Reciprocal Deposits</c:v>
                </c:pt>
                <c:pt idx="3">
                  <c:v>Money Markets and NOW</c:v>
                </c:pt>
                <c:pt idx="4">
                  <c:v>Time Deposits</c:v>
                </c:pt>
              </c:strCache>
            </c:strRef>
          </c:cat>
          <c:val>
            <c:numRef>
              <c:f>Deposits!$C$25:$C$29</c:f>
              <c:numCache>
                <c:formatCode>0%</c:formatCode>
                <c:ptCount val="5"/>
                <c:pt idx="0">
                  <c:v>0.22919849905394271</c:v>
                </c:pt>
                <c:pt idx="1">
                  <c:v>8.9756331452345878E-2</c:v>
                </c:pt>
                <c:pt idx="2">
                  <c:v>0.15172422164597277</c:v>
                </c:pt>
                <c:pt idx="3">
                  <c:v>0.32642921412758646</c:v>
                </c:pt>
                <c:pt idx="4">
                  <c:v>0.20289173372015215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37D-43E6-B8E6-2F2E3D49B72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Noninterest</a:t>
            </a:r>
            <a:r>
              <a:rPr lang="en-US" b="1" baseline="0"/>
              <a:t> Bearing</a:t>
            </a:r>
            <a:r>
              <a:rPr lang="en-US" b="1"/>
              <a:t> to Total</a:t>
            </a:r>
            <a:r>
              <a:rPr lang="en-US" b="1" baseline="0"/>
              <a:t> Deposits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D9242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D9242C"/>
              </a:solidFill>
              <a:ln w="9525">
                <a:solidFill>
                  <a:srgbClr val="D9242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888888888888889E-2"/>
                  <c:y val="4.6296296296296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80-49B6-87F5-B938CCBF9CF0}"/>
                </c:ext>
              </c:extLst>
            </c:dLbl>
            <c:dLbl>
              <c:idx val="2"/>
              <c:layout>
                <c:manualLayout>
                  <c:x val="0"/>
                  <c:y val="1.85185185185185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80-49B6-87F5-B938CCBF9CF0}"/>
                </c:ext>
              </c:extLst>
            </c:dLbl>
            <c:dLbl>
              <c:idx val="3"/>
              <c:layout>
                <c:manualLayout>
                  <c:x val="5.5555555555555558E-3"/>
                  <c:y val="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E80-49B6-87F5-B938CCBF9C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Deposits!$J$16:$N$16</c:f>
              <c:strCache>
                <c:ptCount val="5"/>
                <c:pt idx="0">
                  <c:v>2Q '25</c:v>
                </c:pt>
                <c:pt idx="1">
                  <c:v>3Q '25</c:v>
                </c:pt>
                <c:pt idx="2">
                  <c:v>4Q '25</c:v>
                </c:pt>
                <c:pt idx="3">
                  <c:v>1Q'26</c:v>
                </c:pt>
                <c:pt idx="4">
                  <c:v>2Q'26</c:v>
                </c:pt>
              </c:strCache>
            </c:strRef>
          </c:cat>
          <c:val>
            <c:numRef>
              <c:f>Deposits!$J$17:$N$17</c:f>
              <c:numCache>
                <c:formatCode>0%</c:formatCode>
                <c:ptCount val="5"/>
                <c:pt idx="0">
                  <c:v>0.231561255186681</c:v>
                </c:pt>
                <c:pt idx="1">
                  <c:v>0.23985143450419266</c:v>
                </c:pt>
                <c:pt idx="2">
                  <c:v>0.21132167439551625</c:v>
                </c:pt>
                <c:pt idx="3">
                  <c:v>0.21759759041336388</c:v>
                </c:pt>
                <c:pt idx="4">
                  <c:v>0.22919849905394271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E80-49B6-87F5-B938CCBF9C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6644256"/>
        <c:axId val="1706640896"/>
      </c:lineChart>
      <c:catAx>
        <c:axId val="1706644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6640896"/>
        <c:crosses val="autoZero"/>
        <c:auto val="1"/>
        <c:lblAlgn val="ctr"/>
        <c:lblOffset val="100"/>
        <c:noMultiLvlLbl val="0"/>
      </c:catAx>
      <c:valAx>
        <c:axId val="170664089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706644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5" y="0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1AF1BC39-0C90-4B05-B759-4934BF51798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9119173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5" y="9119173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A52F9141-EC13-44EA-BE2E-C350927AE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4328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2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480A56CF-E525-4969-8B8A-741A1A0F7C22}" type="datetimeFigureOut">
              <a:rPr lang="en-US" smtClean="0"/>
              <a:t>7/29/2026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2"/>
            <a:ext cx="5852160" cy="4320540"/>
          </a:xfrm>
          <a:prstGeom prst="rect">
            <a:avLst/>
          </a:prstGeom>
        </p:spPr>
        <p:txBody>
          <a:bodyPr vert="horz" lIns="96653" tIns="48327" rIns="96653" bIns="4832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6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6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474EE9FB-56A9-4BE3-BCC7-0E90AF467D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169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" t="11803" r="382" b="3093"/>
          <a:stretch/>
        </p:blipFill>
        <p:spPr bwMode="auto">
          <a:xfrm>
            <a:off x="0" y="3228975"/>
            <a:ext cx="9144000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SEPTEMBER 2015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" t="11803" r="382" b="3093"/>
          <a:stretch/>
        </p:blipFill>
        <p:spPr bwMode="auto">
          <a:xfrm>
            <a:off x="0" y="0"/>
            <a:ext cx="9144000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 rot="10800000" flipV="1">
            <a:off x="-442459" y="1143000"/>
            <a:ext cx="10180907" cy="38368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103" y="2900918"/>
            <a:ext cx="3307812" cy="1347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8" name="Picture 2" descr="Image result for charter bank biloxi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047" y="3377887"/>
            <a:ext cx="2559593" cy="62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86539C3-AB70-659E-95BF-8A46B504BE31}"/>
              </a:ext>
            </a:extLst>
          </p:cNvPr>
          <p:cNvSpPr txBox="1">
            <a:spLocks/>
          </p:cNvSpPr>
          <p:nvPr userDrawn="1"/>
        </p:nvSpPr>
        <p:spPr>
          <a:xfrm>
            <a:off x="1298303" y="4091197"/>
            <a:ext cx="3048000" cy="4621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" panose="020B0004020202020204" pitchFamily="34" charset="0"/>
              </a:rPr>
              <a:t>OTCQX: CIZN.  |.  March 2024</a:t>
            </a:r>
          </a:p>
        </p:txBody>
      </p:sp>
    </p:spTree>
    <p:extLst>
      <p:ext uri="{BB962C8B-B14F-4D97-AF65-F5344CB8AC3E}">
        <p14:creationId xmlns:p14="http://schemas.microsoft.com/office/powerpoint/2010/main" val="1138963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7239000" cy="944632"/>
          </a:xfrm>
          <a:prstGeom prst="rect">
            <a:avLst/>
          </a:prstGeom>
        </p:spPr>
        <p:txBody>
          <a:bodyPr anchor="ctr"/>
          <a:lstStyle>
            <a:lvl1pPr algn="r">
              <a:defRPr sz="2600" b="1" cap="all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463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D23E-D8CA-4F29-95AF-6924A04AAC6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7239000" cy="944632"/>
          </a:xfrm>
          <a:prstGeom prst="rect">
            <a:avLst/>
          </a:prstGeom>
        </p:spPr>
        <p:txBody>
          <a:bodyPr anchor="ctr"/>
          <a:lstStyle>
            <a:lvl1pPr algn="r">
              <a:defRPr sz="2600" b="1" cap="all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765252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4"/>
          <p:cNvSpPr>
            <a:spLocks noGrp="1"/>
          </p:cNvSpPr>
          <p:nvPr>
            <p:ph sz="quarter" idx="15"/>
          </p:nvPr>
        </p:nvSpPr>
        <p:spPr>
          <a:xfrm>
            <a:off x="4724400" y="1705767"/>
            <a:ext cx="4114800" cy="274320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 algn="ctr">
              <a:buNone/>
              <a:defRPr sz="12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2174875"/>
            <a:ext cx="4114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2174875"/>
            <a:ext cx="4114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D23E-D8CA-4F29-95AF-6924A04AAC6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304800" y="1676400"/>
            <a:ext cx="4114800" cy="274320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 algn="ctr">
              <a:buNone/>
              <a:defRPr sz="12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7" name="Tit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7239000" cy="944632"/>
          </a:xfrm>
          <a:prstGeom prst="rect">
            <a:avLst/>
          </a:prstGeom>
        </p:spPr>
        <p:txBody>
          <a:bodyPr anchor="ctr"/>
          <a:lstStyle>
            <a:lvl1pPr algn="r">
              <a:defRPr sz="2600" b="1" cap="all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999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D23E-D8CA-4F29-95AF-6924A04AAC6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t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7239000" cy="944632"/>
          </a:xfrm>
          <a:prstGeom prst="rect">
            <a:avLst/>
          </a:prstGeom>
        </p:spPr>
        <p:txBody>
          <a:bodyPr anchor="ctr"/>
          <a:lstStyle>
            <a:lvl1pPr algn="r">
              <a:defRPr sz="2600" b="1" cap="all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14"/>
          <p:cNvSpPr>
            <a:spLocks noGrp="1"/>
          </p:cNvSpPr>
          <p:nvPr>
            <p:ph sz="quarter" idx="15"/>
          </p:nvPr>
        </p:nvSpPr>
        <p:spPr>
          <a:xfrm>
            <a:off x="4724400" y="1705767"/>
            <a:ext cx="4114800" cy="274320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 algn="ctr">
              <a:buNone/>
              <a:defRPr sz="12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9" name="Content Placeholder 14"/>
          <p:cNvSpPr>
            <a:spLocks noGrp="1"/>
          </p:cNvSpPr>
          <p:nvPr>
            <p:ph sz="quarter" idx="14"/>
          </p:nvPr>
        </p:nvSpPr>
        <p:spPr>
          <a:xfrm>
            <a:off x="304800" y="1676400"/>
            <a:ext cx="4114800" cy="274320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 algn="ctr">
              <a:buNone/>
              <a:defRPr sz="12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0" name="Content Placeholder 14"/>
          <p:cNvSpPr>
            <a:spLocks noGrp="1"/>
          </p:cNvSpPr>
          <p:nvPr>
            <p:ph sz="quarter" idx="16"/>
          </p:nvPr>
        </p:nvSpPr>
        <p:spPr>
          <a:xfrm>
            <a:off x="4724400" y="3916680"/>
            <a:ext cx="4114800" cy="274320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 algn="ctr">
              <a:buNone/>
              <a:defRPr sz="12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3" name="Content Placeholder 14"/>
          <p:cNvSpPr>
            <a:spLocks noGrp="1"/>
          </p:cNvSpPr>
          <p:nvPr>
            <p:ph sz="quarter" idx="17"/>
          </p:nvPr>
        </p:nvSpPr>
        <p:spPr>
          <a:xfrm>
            <a:off x="304800" y="3887313"/>
            <a:ext cx="4114800" cy="274320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 algn="ctr">
              <a:buNone/>
              <a:defRPr sz="12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</a:t>
            </a:r>
          </a:p>
        </p:txBody>
      </p:sp>
    </p:spTree>
    <p:extLst>
      <p:ext uri="{BB962C8B-B14F-4D97-AF65-F5344CB8AC3E}">
        <p14:creationId xmlns:p14="http://schemas.microsoft.com/office/powerpoint/2010/main" val="2643895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D23E-D8CA-4F29-95AF-6924A04AAC6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76200" y="274638"/>
            <a:ext cx="76200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rgbClr val="D9242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7239000" cy="944632"/>
          </a:xfrm>
          <a:prstGeom prst="rect">
            <a:avLst/>
          </a:prstGeom>
        </p:spPr>
        <p:txBody>
          <a:bodyPr anchor="ctr"/>
          <a:lstStyle>
            <a:lvl1pPr algn="r">
              <a:defRPr sz="2600" b="1" cap="all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5051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D23E-D8CA-4F29-95AF-6924A04AAC6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7239000" cy="944632"/>
          </a:xfrm>
          <a:prstGeom prst="rect">
            <a:avLst/>
          </a:prstGeom>
        </p:spPr>
        <p:txBody>
          <a:bodyPr anchor="ctr"/>
          <a:lstStyle>
            <a:lvl1pPr algn="r">
              <a:defRPr sz="2600" b="1" cap="all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33717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terior Slide 2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350000"/>
            <a:ext cx="9153144" cy="523875"/>
          </a:xfrm>
          <a:prstGeom prst="rect">
            <a:avLst/>
          </a:prstGeom>
          <a:solidFill>
            <a:srgbClr val="0534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14350" y="1494075"/>
            <a:ext cx="8229600" cy="3824288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chemeClr val="accent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28650" y="827926"/>
            <a:ext cx="81153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14350" y="20721"/>
            <a:ext cx="8229600" cy="77046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500" baseline="0">
                <a:solidFill>
                  <a:srgbClr val="002D72"/>
                </a:solidFill>
              </a:defRPr>
            </a:lvl1pPr>
          </a:lstStyle>
          <a:p>
            <a:r>
              <a:rPr lang="en-US" dirty="0"/>
              <a:t>Interior Slide Headline Text</a:t>
            </a:r>
          </a:p>
        </p:txBody>
      </p:sp>
      <p:pic>
        <p:nvPicPr>
          <p:cNvPr id="14" name="Picture 13" descr="SSCorporation_Horizontal_RGB_r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841289"/>
            <a:ext cx="2095035" cy="1618891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212745" y="6442660"/>
            <a:ext cx="1857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fld id="{BDEEC09A-263D-8548-998B-4EBBED2D114E}" type="slidenum">
              <a:rPr lang="en-US" sz="1600">
                <a:solidFill>
                  <a:prstClr val="white"/>
                </a:solidFill>
                <a:cs typeface="Arial" charset="0"/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-12700" y="6458996"/>
            <a:ext cx="609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BF3F"/>
              </a:buClr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049" y="6531271"/>
            <a:ext cx="1185151" cy="317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734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www.streetinsider.com/images/secattach/20150730/10764302_c1logohorzcmykhighresa02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6430159"/>
            <a:ext cx="2105624" cy="40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416675"/>
            <a:ext cx="533400" cy="365125"/>
          </a:xfrm>
        </p:spPr>
        <p:txBody>
          <a:bodyPr anchor="b"/>
          <a:lstStyle/>
          <a:p>
            <a:fld id="{19B7404F-4552-4D48-8C72-4075C720605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4819650" y="6469840"/>
            <a:ext cx="19050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FIRST</a:t>
            </a:r>
            <a:r>
              <a:rPr lang="en-US" sz="1800" b="1" baseline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 BANCORP</a:t>
            </a:r>
            <a:endParaRPr lang="en-US" sz="18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172200"/>
            <a:ext cx="3830638" cy="658813"/>
          </a:xfrm>
        </p:spPr>
        <p:txBody>
          <a:bodyPr>
            <a:normAutofit/>
          </a:bodyPr>
          <a:lstStyle>
            <a:lvl1pPr marL="0" indent="0">
              <a:buNone/>
              <a:defRPr sz="600" baseline="0"/>
            </a:lvl1pPr>
          </a:lstStyle>
          <a:p>
            <a:pPr lvl="0"/>
            <a:r>
              <a:rPr lang="en-US" sz="600" dirty="0" err="1"/>
              <a:t>Footnore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28016" y="685800"/>
            <a:ext cx="8887968" cy="0"/>
          </a:xfrm>
          <a:prstGeom prst="line">
            <a:avLst/>
          </a:prstGeom>
          <a:ln w="28575">
            <a:solidFill>
              <a:srgbClr val="9536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128016" y="6172200"/>
            <a:ext cx="8887968" cy="0"/>
          </a:xfrm>
          <a:prstGeom prst="line">
            <a:avLst/>
          </a:prstGeom>
          <a:ln w="28575">
            <a:solidFill>
              <a:srgbClr val="9536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50612"/>
            <a:ext cx="8710613" cy="685800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953637"/>
                </a:solidFill>
              </a:defRPr>
            </a:lvl1pPr>
          </a:lstStyle>
          <a:p>
            <a:pPr lvl="0"/>
            <a:r>
              <a:rPr lang="en-US" b="1" dirty="0"/>
              <a:t>Title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486866" y="6580483"/>
            <a:ext cx="0" cy="110931"/>
          </a:xfrm>
          <a:prstGeom prst="line">
            <a:avLst/>
          </a:prstGeom>
          <a:ln w="38100">
            <a:solidFill>
              <a:srgbClr val="60BC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H="1">
            <a:off x="6433342" y="6636673"/>
            <a:ext cx="111811" cy="0"/>
          </a:xfrm>
          <a:prstGeom prst="line">
            <a:avLst/>
          </a:prstGeom>
          <a:ln w="38100">
            <a:solidFill>
              <a:srgbClr val="60BC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79899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www.streetinsider.com/images/secattach/20150730/10764302_c1logohorzcmykhighresa02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6430159"/>
            <a:ext cx="2105624" cy="40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416675"/>
            <a:ext cx="533400" cy="365125"/>
          </a:xfrm>
        </p:spPr>
        <p:txBody>
          <a:bodyPr anchor="b"/>
          <a:lstStyle/>
          <a:p>
            <a:fld id="{19B7404F-4552-4D48-8C72-4075C720605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4819650" y="6469840"/>
            <a:ext cx="19050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FIRST</a:t>
            </a:r>
            <a:r>
              <a:rPr lang="en-US" sz="1800" b="1" baseline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 BANCORP</a:t>
            </a:r>
            <a:endParaRPr lang="en-US" sz="18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172200"/>
            <a:ext cx="3830638" cy="658813"/>
          </a:xfrm>
        </p:spPr>
        <p:txBody>
          <a:bodyPr>
            <a:normAutofit/>
          </a:bodyPr>
          <a:lstStyle>
            <a:lvl1pPr marL="0" indent="0">
              <a:buNone/>
              <a:defRPr sz="600" baseline="0"/>
            </a:lvl1pPr>
          </a:lstStyle>
          <a:p>
            <a:pPr lvl="0"/>
            <a:r>
              <a:rPr lang="en-US" sz="600" dirty="0" err="1"/>
              <a:t>Footnore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28016" y="685800"/>
            <a:ext cx="8887968" cy="0"/>
          </a:xfrm>
          <a:prstGeom prst="line">
            <a:avLst/>
          </a:prstGeom>
          <a:ln w="28575">
            <a:solidFill>
              <a:srgbClr val="9536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128016" y="6172200"/>
            <a:ext cx="8887968" cy="0"/>
          </a:xfrm>
          <a:prstGeom prst="line">
            <a:avLst/>
          </a:prstGeom>
          <a:ln w="28575">
            <a:solidFill>
              <a:srgbClr val="9536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50612"/>
            <a:ext cx="8710613" cy="685800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953637"/>
                </a:solidFill>
              </a:defRPr>
            </a:lvl1pPr>
          </a:lstStyle>
          <a:p>
            <a:pPr lvl="0"/>
            <a:r>
              <a:rPr lang="en-US" b="1" dirty="0"/>
              <a:t>Title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486866" y="6580483"/>
            <a:ext cx="0" cy="110931"/>
          </a:xfrm>
          <a:prstGeom prst="line">
            <a:avLst/>
          </a:prstGeom>
          <a:ln w="38100">
            <a:solidFill>
              <a:srgbClr val="60BC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H="1">
            <a:off x="6433342" y="6636673"/>
            <a:ext cx="111811" cy="0"/>
          </a:xfrm>
          <a:prstGeom prst="line">
            <a:avLst/>
          </a:prstGeom>
          <a:ln w="38100">
            <a:solidFill>
              <a:srgbClr val="60BC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3613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www.streetinsider.com/images/secattach/20150730/10764302_c1logohorzcmykhighresa02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6430159"/>
            <a:ext cx="2105624" cy="40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416675"/>
            <a:ext cx="533400" cy="365125"/>
          </a:xfrm>
        </p:spPr>
        <p:txBody>
          <a:bodyPr anchor="b"/>
          <a:lstStyle/>
          <a:p>
            <a:fld id="{19B7404F-4552-4D48-8C72-4075C720605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4819650" y="6469840"/>
            <a:ext cx="19050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FIRST</a:t>
            </a:r>
            <a:r>
              <a:rPr lang="en-US" sz="1800" b="1" baseline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 BANCORP</a:t>
            </a:r>
            <a:endParaRPr lang="en-US" sz="18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172200"/>
            <a:ext cx="3830638" cy="658813"/>
          </a:xfrm>
        </p:spPr>
        <p:txBody>
          <a:bodyPr>
            <a:normAutofit/>
          </a:bodyPr>
          <a:lstStyle>
            <a:lvl1pPr marL="0" indent="0">
              <a:buNone/>
              <a:defRPr sz="600" baseline="0"/>
            </a:lvl1pPr>
          </a:lstStyle>
          <a:p>
            <a:pPr lvl="0"/>
            <a:r>
              <a:rPr lang="en-US" sz="600" dirty="0" err="1"/>
              <a:t>Footnore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28016" y="685800"/>
            <a:ext cx="8887968" cy="0"/>
          </a:xfrm>
          <a:prstGeom prst="line">
            <a:avLst/>
          </a:prstGeom>
          <a:ln w="28575">
            <a:solidFill>
              <a:srgbClr val="9536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128016" y="6172200"/>
            <a:ext cx="8887968" cy="0"/>
          </a:xfrm>
          <a:prstGeom prst="line">
            <a:avLst/>
          </a:prstGeom>
          <a:ln w="28575">
            <a:solidFill>
              <a:srgbClr val="9536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50612"/>
            <a:ext cx="8710613" cy="685800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953637"/>
                </a:solidFill>
              </a:defRPr>
            </a:lvl1pPr>
          </a:lstStyle>
          <a:p>
            <a:pPr lvl="0"/>
            <a:r>
              <a:rPr lang="en-US" b="1" dirty="0"/>
              <a:t>Title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486866" y="6580483"/>
            <a:ext cx="0" cy="110931"/>
          </a:xfrm>
          <a:prstGeom prst="line">
            <a:avLst/>
          </a:prstGeom>
          <a:ln w="38100">
            <a:solidFill>
              <a:srgbClr val="60BC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H="1">
            <a:off x="6433342" y="6636673"/>
            <a:ext cx="111811" cy="0"/>
          </a:xfrm>
          <a:prstGeom prst="line">
            <a:avLst/>
          </a:prstGeom>
          <a:ln w="38100">
            <a:solidFill>
              <a:srgbClr val="60BC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501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" t="11803" r="382" b="3093"/>
          <a:stretch/>
        </p:blipFill>
        <p:spPr bwMode="auto">
          <a:xfrm>
            <a:off x="0" y="3228975"/>
            <a:ext cx="9144000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SEPTEMBER 2015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" t="11803" r="382" b="3093"/>
          <a:stretch/>
        </p:blipFill>
        <p:spPr bwMode="auto">
          <a:xfrm>
            <a:off x="0" y="0"/>
            <a:ext cx="9144000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 rot="10800000" flipV="1">
            <a:off x="-442459" y="1143000"/>
            <a:ext cx="10180907" cy="38368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957401"/>
            <a:ext cx="3307812" cy="1347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41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52400" y="2819400"/>
            <a:ext cx="9067800" cy="1219200"/>
          </a:xfrm>
          <a:custGeom>
            <a:avLst/>
            <a:gdLst>
              <a:gd name="connsiteX0" fmla="*/ 0 w 5638800"/>
              <a:gd name="connsiteY0" fmla="*/ 0 h 1219200"/>
              <a:gd name="connsiteX1" fmla="*/ 5638800 w 5638800"/>
              <a:gd name="connsiteY1" fmla="*/ 0 h 1219200"/>
              <a:gd name="connsiteX2" fmla="*/ 5638800 w 5638800"/>
              <a:gd name="connsiteY2" fmla="*/ 1219200 h 1219200"/>
              <a:gd name="connsiteX3" fmla="*/ 0 w 5638800"/>
              <a:gd name="connsiteY3" fmla="*/ 1219200 h 1219200"/>
              <a:gd name="connsiteX4" fmla="*/ 0 w 5638800"/>
              <a:gd name="connsiteY4" fmla="*/ 0 h 1219200"/>
              <a:gd name="connsiteX0" fmla="*/ 0 w 5638800"/>
              <a:gd name="connsiteY0" fmla="*/ 0 h 1219200"/>
              <a:gd name="connsiteX1" fmla="*/ 5638800 w 5638800"/>
              <a:gd name="connsiteY1" fmla="*/ 0 h 1219200"/>
              <a:gd name="connsiteX2" fmla="*/ 3886200 w 5638800"/>
              <a:gd name="connsiteY2" fmla="*/ 1219200 h 1219200"/>
              <a:gd name="connsiteX3" fmla="*/ 0 w 5638800"/>
              <a:gd name="connsiteY3" fmla="*/ 1219200 h 1219200"/>
              <a:gd name="connsiteX4" fmla="*/ 0 w 5638800"/>
              <a:gd name="connsiteY4" fmla="*/ 0 h 1219200"/>
              <a:gd name="connsiteX0" fmla="*/ 0 w 5638800"/>
              <a:gd name="connsiteY0" fmla="*/ 0 h 1219200"/>
              <a:gd name="connsiteX1" fmla="*/ 5638800 w 5638800"/>
              <a:gd name="connsiteY1" fmla="*/ 0 h 1219200"/>
              <a:gd name="connsiteX2" fmla="*/ 4845744 w 5638800"/>
              <a:gd name="connsiteY2" fmla="*/ 1181100 h 1219200"/>
              <a:gd name="connsiteX3" fmla="*/ 0 w 5638800"/>
              <a:gd name="connsiteY3" fmla="*/ 1219200 h 1219200"/>
              <a:gd name="connsiteX4" fmla="*/ 0 w 5638800"/>
              <a:gd name="connsiteY4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8800" h="1219200">
                <a:moveTo>
                  <a:pt x="0" y="0"/>
                </a:moveTo>
                <a:lnTo>
                  <a:pt x="5638800" y="0"/>
                </a:lnTo>
                <a:lnTo>
                  <a:pt x="4845744" y="1181100"/>
                </a:lnTo>
                <a:lnTo>
                  <a:pt x="0" y="12192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-152400" y="2857500"/>
            <a:ext cx="76200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dirty="0">
                <a:solidFill>
                  <a:srgbClr val="D9242C"/>
                </a:solidFill>
                <a:latin typeface="Arial" pitchFamily="34" charset="0"/>
                <a:cs typeface="Arial" pitchFamily="34" charset="0"/>
              </a:rPr>
              <a:t>OverVIEW OF A CIZN – State Capital</a:t>
            </a:r>
            <a:r>
              <a:rPr lang="en-US" sz="2200" baseline="0" dirty="0">
                <a:solidFill>
                  <a:srgbClr val="D9242C"/>
                </a:solidFill>
                <a:latin typeface="Arial" pitchFamily="34" charset="0"/>
                <a:cs typeface="Arial" pitchFamily="34" charset="0"/>
              </a:rPr>
              <a:t> PARTNERSHIP</a:t>
            </a:r>
            <a:endParaRPr lang="en-US" sz="2200" dirty="0">
              <a:solidFill>
                <a:srgbClr val="D9242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896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D23E-D8CA-4F29-95AF-6924A04AAC6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76200" y="274638"/>
            <a:ext cx="76200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D9242C"/>
                </a:solidFill>
                <a:latin typeface="Arial" pitchFamily="34" charset="0"/>
                <a:cs typeface="Arial" pitchFamily="34" charset="0"/>
              </a:rPr>
              <a:t>Contribution Analysis and pro forma financial summary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04800" y="1705767"/>
            <a:ext cx="4114800" cy="274320"/>
          </a:xfrm>
          <a:noFill/>
          <a:ln>
            <a:solidFill>
              <a:srgbClr val="D9242C"/>
            </a:solidFill>
          </a:ln>
        </p:spPr>
        <p:txBody>
          <a:bodyPr anchor="b">
            <a:noAutofit/>
          </a:bodyPr>
          <a:lstStyle>
            <a:lvl1pPr marL="0" indent="0" algn="ctr">
              <a:buNone/>
              <a:defRPr sz="12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Contribution analysis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724400" y="1705767"/>
            <a:ext cx="4114800" cy="274320"/>
          </a:xfrm>
          <a:noFill/>
          <a:ln>
            <a:solidFill>
              <a:srgbClr val="D9242C"/>
            </a:solidFill>
          </a:ln>
        </p:spPr>
        <p:txBody>
          <a:bodyPr anchor="b">
            <a:noAutofit/>
          </a:bodyPr>
          <a:lstStyle>
            <a:lvl1pPr marL="0" indent="0" algn="ctr">
              <a:buNone/>
              <a:defRPr sz="12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Pro forma (2)</a:t>
            </a:r>
          </a:p>
        </p:txBody>
      </p:sp>
    </p:spTree>
    <p:extLst>
      <p:ext uri="{BB962C8B-B14F-4D97-AF65-F5344CB8AC3E}">
        <p14:creationId xmlns:p14="http://schemas.microsoft.com/office/powerpoint/2010/main" val="1605950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D23E-D8CA-4F29-95AF-6924A04AAC6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04800" y="1705767"/>
            <a:ext cx="4114800" cy="274320"/>
          </a:xfrm>
          <a:noFill/>
          <a:ln>
            <a:solidFill>
              <a:srgbClr val="D9242C"/>
            </a:solidFill>
          </a:ln>
        </p:spPr>
        <p:txBody>
          <a:bodyPr anchor="b">
            <a:noAutofit/>
          </a:bodyPr>
          <a:lstStyle>
            <a:lvl1pPr marL="0" indent="0" algn="ctr">
              <a:buNone/>
              <a:defRPr sz="12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Contribution analysis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724400" y="1705767"/>
            <a:ext cx="4114800" cy="274320"/>
          </a:xfrm>
          <a:noFill/>
          <a:ln>
            <a:solidFill>
              <a:srgbClr val="D9242C"/>
            </a:solidFill>
          </a:ln>
        </p:spPr>
        <p:txBody>
          <a:bodyPr anchor="b">
            <a:noAutofit/>
          </a:bodyPr>
          <a:lstStyle>
            <a:lvl1pPr marL="0" indent="0" algn="ctr">
              <a:buNone/>
              <a:defRPr sz="12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Pro forma (2)</a:t>
            </a:r>
          </a:p>
        </p:txBody>
      </p:sp>
    </p:spTree>
    <p:extLst>
      <p:ext uri="{BB962C8B-B14F-4D97-AF65-F5344CB8AC3E}">
        <p14:creationId xmlns:p14="http://schemas.microsoft.com/office/powerpoint/2010/main" val="2322176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D23E-D8CA-4F29-95AF-6924A04AAC6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76200" y="274638"/>
            <a:ext cx="76200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04800" y="1705767"/>
            <a:ext cx="4114800" cy="274320"/>
          </a:xfrm>
          <a:noFill/>
          <a:ln>
            <a:solidFill>
              <a:srgbClr val="D9242C"/>
            </a:solidFill>
          </a:ln>
        </p:spPr>
        <p:txBody>
          <a:bodyPr anchor="b">
            <a:noAutofit/>
          </a:bodyPr>
          <a:lstStyle>
            <a:lvl1pPr marL="0" indent="0" algn="ctr">
              <a:buNone/>
              <a:defRPr sz="12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Contribution analysis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724400" y="1705767"/>
            <a:ext cx="4114800" cy="274320"/>
          </a:xfrm>
          <a:noFill/>
          <a:ln>
            <a:solidFill>
              <a:srgbClr val="D9242C"/>
            </a:solidFill>
          </a:ln>
        </p:spPr>
        <p:txBody>
          <a:bodyPr anchor="b">
            <a:noAutofit/>
          </a:bodyPr>
          <a:lstStyle>
            <a:lvl1pPr marL="0" indent="0" algn="ctr">
              <a:buNone/>
              <a:defRPr sz="12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Pro forma (2)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04800" y="381000"/>
            <a:ext cx="7391400" cy="914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7841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D23E-D8CA-4F29-95AF-6924A04AAC6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76200" y="274638"/>
            <a:ext cx="76200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D9242C"/>
                </a:solidFill>
                <a:latin typeface="Arial" pitchFamily="34" charset="0"/>
                <a:cs typeface="Arial" pitchFamily="34" charset="0"/>
              </a:rPr>
              <a:t>Transaction rationale</a:t>
            </a:r>
          </a:p>
        </p:txBody>
      </p:sp>
    </p:spTree>
    <p:extLst>
      <p:ext uri="{BB962C8B-B14F-4D97-AF65-F5344CB8AC3E}">
        <p14:creationId xmlns:p14="http://schemas.microsoft.com/office/powerpoint/2010/main" val="2686901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D23E-D8CA-4F29-95AF-6924A04AAC6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76200" y="274638"/>
            <a:ext cx="76200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D9242C"/>
                </a:solidFill>
                <a:latin typeface="Arial" pitchFamily="34" charset="0"/>
                <a:cs typeface="Arial" pitchFamily="34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5253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705767"/>
            <a:ext cx="4114800" cy="274320"/>
          </a:xfrm>
          <a:noFill/>
          <a:ln>
            <a:solidFill>
              <a:srgbClr val="D9242C"/>
            </a:solidFill>
          </a:ln>
        </p:spPr>
        <p:txBody>
          <a:bodyPr anchor="b">
            <a:noAutofit/>
          </a:bodyPr>
          <a:lstStyle>
            <a:lvl1pPr marL="0" indent="0" algn="ctr">
              <a:buNone/>
              <a:defRPr sz="12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2174875"/>
            <a:ext cx="4114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2174875"/>
            <a:ext cx="4114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D23E-D8CA-4F29-95AF-6924A04AAC6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76200" y="274638"/>
            <a:ext cx="76200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D9242C"/>
                </a:solidFill>
                <a:latin typeface="Arial" pitchFamily="34" charset="0"/>
                <a:cs typeface="Arial" pitchFamily="34" charset="0"/>
              </a:rPr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4724400" y="1705767"/>
            <a:ext cx="4114800" cy="274320"/>
          </a:xfrm>
          <a:noFill/>
          <a:ln>
            <a:solidFill>
              <a:srgbClr val="D9242C"/>
            </a:solidFill>
          </a:ln>
        </p:spPr>
        <p:txBody>
          <a:bodyPr anchor="b">
            <a:noAutofit/>
          </a:bodyPr>
          <a:lstStyle>
            <a:lvl1pPr marL="0" indent="0" algn="ctr">
              <a:buNone/>
              <a:defRPr sz="12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0201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9E0DA-7580-46B9-B0E9-DE520E0EEE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882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3" r:id="rId2"/>
    <p:sldLayoutId id="2147483672" r:id="rId3"/>
    <p:sldLayoutId id="2147483700" r:id="rId4"/>
    <p:sldLayoutId id="2147483701" r:id="rId5"/>
    <p:sldLayoutId id="2147483702" r:id="rId6"/>
    <p:sldLayoutId id="2147483689" r:id="rId7"/>
    <p:sldLayoutId id="2147483690" r:id="rId8"/>
    <p:sldLayoutId id="2147483691" r:id="rId9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4" b="51340"/>
          <a:stretch/>
        </p:blipFill>
        <p:spPr bwMode="auto">
          <a:xfrm>
            <a:off x="-121301" y="1"/>
            <a:ext cx="9300877" cy="99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35635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40AED23E-D8CA-4F29-95AF-6924A04AAC6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-152401" y="219074"/>
            <a:ext cx="8524875" cy="1000125"/>
          </a:xfrm>
          <a:custGeom>
            <a:avLst/>
            <a:gdLst>
              <a:gd name="connsiteX0" fmla="*/ 0 w 5638800"/>
              <a:gd name="connsiteY0" fmla="*/ 0 h 1219200"/>
              <a:gd name="connsiteX1" fmla="*/ 5638800 w 5638800"/>
              <a:gd name="connsiteY1" fmla="*/ 0 h 1219200"/>
              <a:gd name="connsiteX2" fmla="*/ 5638800 w 5638800"/>
              <a:gd name="connsiteY2" fmla="*/ 1219200 h 1219200"/>
              <a:gd name="connsiteX3" fmla="*/ 0 w 5638800"/>
              <a:gd name="connsiteY3" fmla="*/ 1219200 h 1219200"/>
              <a:gd name="connsiteX4" fmla="*/ 0 w 5638800"/>
              <a:gd name="connsiteY4" fmla="*/ 0 h 1219200"/>
              <a:gd name="connsiteX0" fmla="*/ 0 w 5638800"/>
              <a:gd name="connsiteY0" fmla="*/ 0 h 1219200"/>
              <a:gd name="connsiteX1" fmla="*/ 5638800 w 5638800"/>
              <a:gd name="connsiteY1" fmla="*/ 0 h 1219200"/>
              <a:gd name="connsiteX2" fmla="*/ 3886200 w 5638800"/>
              <a:gd name="connsiteY2" fmla="*/ 1219200 h 1219200"/>
              <a:gd name="connsiteX3" fmla="*/ 0 w 5638800"/>
              <a:gd name="connsiteY3" fmla="*/ 1219200 h 1219200"/>
              <a:gd name="connsiteX4" fmla="*/ 0 w 5638800"/>
              <a:gd name="connsiteY4" fmla="*/ 0 h 1219200"/>
              <a:gd name="connsiteX0" fmla="*/ 0 w 5638800"/>
              <a:gd name="connsiteY0" fmla="*/ 0 h 1219200"/>
              <a:gd name="connsiteX1" fmla="*/ 5638800 w 5638800"/>
              <a:gd name="connsiteY1" fmla="*/ 0 h 1219200"/>
              <a:gd name="connsiteX2" fmla="*/ 4845744 w 5638800"/>
              <a:gd name="connsiteY2" fmla="*/ 1181100 h 1219200"/>
              <a:gd name="connsiteX3" fmla="*/ 0 w 5638800"/>
              <a:gd name="connsiteY3" fmla="*/ 1219200 h 1219200"/>
              <a:gd name="connsiteX4" fmla="*/ 0 w 5638800"/>
              <a:gd name="connsiteY4" fmla="*/ 0 h 1219200"/>
              <a:gd name="connsiteX0" fmla="*/ 0 w 5301183"/>
              <a:gd name="connsiteY0" fmla="*/ 9525 h 1228725"/>
              <a:gd name="connsiteX1" fmla="*/ 5301183 w 5301183"/>
              <a:gd name="connsiteY1" fmla="*/ 0 h 1228725"/>
              <a:gd name="connsiteX2" fmla="*/ 4845744 w 5301183"/>
              <a:gd name="connsiteY2" fmla="*/ 1190625 h 1228725"/>
              <a:gd name="connsiteX3" fmla="*/ 0 w 5301183"/>
              <a:gd name="connsiteY3" fmla="*/ 1228725 h 1228725"/>
              <a:gd name="connsiteX4" fmla="*/ 0 w 5301183"/>
              <a:gd name="connsiteY4" fmla="*/ 9525 h 1228725"/>
              <a:gd name="connsiteX0" fmla="*/ 0 w 5301183"/>
              <a:gd name="connsiteY0" fmla="*/ 9525 h 1228725"/>
              <a:gd name="connsiteX1" fmla="*/ 5301183 w 5301183"/>
              <a:gd name="connsiteY1" fmla="*/ 0 h 1228725"/>
              <a:gd name="connsiteX2" fmla="*/ 4875360 w 5301183"/>
              <a:gd name="connsiteY2" fmla="*/ 1225731 h 1228725"/>
              <a:gd name="connsiteX3" fmla="*/ 0 w 5301183"/>
              <a:gd name="connsiteY3" fmla="*/ 1228725 h 1228725"/>
              <a:gd name="connsiteX4" fmla="*/ 0 w 5301183"/>
              <a:gd name="connsiteY4" fmla="*/ 9525 h 122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1183" h="1228725">
                <a:moveTo>
                  <a:pt x="0" y="9525"/>
                </a:moveTo>
                <a:lnTo>
                  <a:pt x="5301183" y="0"/>
                </a:lnTo>
                <a:lnTo>
                  <a:pt x="4875360" y="1225731"/>
                </a:lnTo>
                <a:lnTo>
                  <a:pt x="0" y="12287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 userDrawn="1"/>
        </p:nvSpPr>
        <p:spPr>
          <a:xfrm>
            <a:off x="76200" y="266700"/>
            <a:ext cx="76200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dirty="0">
              <a:solidFill>
                <a:srgbClr val="D9242C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8763000" y="6356350"/>
            <a:ext cx="0" cy="365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H="1">
            <a:off x="8763000" y="6353175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0058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709" r:id="rId7"/>
    <p:sldLayoutId id="2147483710" r:id="rId8"/>
    <p:sldLayoutId id="2147483711" r:id="rId9"/>
    <p:sldLayoutId id="2147483712" r:id="rId10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CB6CAC5-2F90-D28D-D8D0-7E84A4A12DF7}"/>
              </a:ext>
            </a:extLst>
          </p:cNvPr>
          <p:cNvSpPr txBox="1">
            <a:spLocks/>
          </p:cNvSpPr>
          <p:nvPr/>
        </p:nvSpPr>
        <p:spPr>
          <a:xfrm>
            <a:off x="0" y="3276600"/>
            <a:ext cx="9144000" cy="12192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" panose="020B0004020202020204" pitchFamily="34" charset="0"/>
              </a:rPr>
              <a:t>OTCQX: CIZN</a:t>
            </a:r>
          </a:p>
          <a:p>
            <a:pPr algn="ctr"/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346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10B759-C7B0-1C2D-7E96-5D71A57DD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D23E-D8CA-4F29-95AF-6924A04AAC6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2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6DED363-F8B5-0D76-14BA-636A9636A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Strategic focus</a:t>
            </a: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84917480-985E-070D-B3BE-29B2E2810F32}"/>
              </a:ext>
            </a:extLst>
          </p:cNvPr>
          <p:cNvSpPr txBox="1"/>
          <p:nvPr/>
        </p:nvSpPr>
        <p:spPr>
          <a:xfrm>
            <a:off x="143612" y="1524000"/>
            <a:ext cx="9022759" cy="3561862"/>
          </a:xfrm>
          <a:prstGeom prst="rect">
            <a:avLst/>
          </a:prstGeom>
        </p:spPr>
        <p:txBody>
          <a:bodyPr vert="horz" wrap="square" lIns="0" tIns="12055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8846" marR="5076" indent="-286790">
              <a:spcBef>
                <a:spcPts val="95"/>
              </a:spcBef>
              <a:buFont typeface="Arial"/>
              <a:buChar char="•"/>
              <a:tabLst>
                <a:tab pos="298846" algn="l"/>
              </a:tabLst>
            </a:pPr>
            <a:r>
              <a:rPr lang="en-US" sz="1600" spc="50" dirty="0">
                <a:latin typeface="Calibri" panose="020F0502020204030204" pitchFamily="34" charset="0"/>
                <a:cs typeface="Calibri" panose="020F0502020204030204" pitchFamily="34" charset="0"/>
              </a:rPr>
              <a:t>Drive sustainable earnings growth through loan expansion, net interest margin improvement, diversification of noninterest revenue streams, and continued operational efficiency initiatives.</a:t>
            </a:r>
          </a:p>
          <a:p>
            <a:pPr marL="298846" marR="5076" indent="-286790">
              <a:spcBef>
                <a:spcPts val="95"/>
              </a:spcBef>
              <a:buFont typeface="Arial"/>
              <a:buChar char="•"/>
              <a:tabLst>
                <a:tab pos="298846" algn="l"/>
              </a:tabLst>
            </a:pPr>
            <a:endParaRPr lang="en-US" sz="1600" spc="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846" marR="5076" indent="-286790">
              <a:spcBef>
                <a:spcPts val="95"/>
              </a:spcBef>
              <a:buFont typeface="Arial"/>
              <a:buChar char="•"/>
              <a:tabLst>
                <a:tab pos="298846" algn="l"/>
              </a:tabLst>
            </a:pPr>
            <a:r>
              <a:rPr lang="en-US" sz="1600" spc="50" dirty="0">
                <a:latin typeface="Calibri" panose="020F0502020204030204" pitchFamily="34" charset="0"/>
                <a:cs typeface="Calibri" panose="020F0502020204030204" pitchFamily="34" charset="0"/>
              </a:rPr>
              <a:t>Expand core funding relationships by growing noninterest-bearing deposits through treasury management solutions and enhanced commercial banking services.</a:t>
            </a:r>
          </a:p>
          <a:p>
            <a:pPr marL="298846" marR="5076" indent="-286790">
              <a:spcBef>
                <a:spcPts val="95"/>
              </a:spcBef>
              <a:buFont typeface="Arial"/>
              <a:buChar char="•"/>
              <a:tabLst>
                <a:tab pos="298846" algn="l"/>
              </a:tabLst>
            </a:pPr>
            <a:endParaRPr lang="en-US" sz="1600" spc="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846" marR="5076" indent="-286790">
              <a:spcBef>
                <a:spcPts val="95"/>
              </a:spcBef>
              <a:buFont typeface="Arial"/>
              <a:buChar char="•"/>
              <a:tabLst>
                <a:tab pos="298846" algn="l"/>
              </a:tabLst>
            </a:pPr>
            <a:r>
              <a:rPr lang="en-US" sz="1600" spc="50" dirty="0">
                <a:latin typeface="Calibri" panose="020F0502020204030204" pitchFamily="34" charset="0"/>
                <a:cs typeface="Calibri" panose="020F0502020204030204" pitchFamily="34" charset="0"/>
              </a:rPr>
              <a:t>Accelerate mortgage production through growth in secondary market and portfolio mortgage lending while continuing strategic lending hires across key </a:t>
            </a:r>
            <a:r>
              <a:rPr lang="en-US" sz="1600" spc="50">
                <a:latin typeface="Calibri" panose="020F0502020204030204" pitchFamily="34" charset="0"/>
                <a:cs typeface="Calibri" panose="020F0502020204030204" pitchFamily="34" charset="0"/>
              </a:rPr>
              <a:t>operating markets.</a:t>
            </a:r>
            <a:endParaRPr lang="en-US" sz="1600" spc="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846" marR="5076" indent="-286790">
              <a:spcBef>
                <a:spcPts val="95"/>
              </a:spcBef>
              <a:buFont typeface="Arial"/>
              <a:buChar char="•"/>
              <a:tabLst>
                <a:tab pos="298846" algn="l"/>
              </a:tabLst>
            </a:pPr>
            <a:endParaRPr lang="en-US" sz="1600" spc="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846" marR="5076" indent="-286790">
              <a:spcBef>
                <a:spcPts val="95"/>
              </a:spcBef>
              <a:buFont typeface="Arial"/>
              <a:buChar char="•"/>
              <a:tabLst>
                <a:tab pos="298846" algn="l"/>
              </a:tabLst>
            </a:pPr>
            <a:r>
              <a:rPr lang="en-US" sz="1600" spc="50" dirty="0">
                <a:latin typeface="Calibri" panose="020F0502020204030204" pitchFamily="34" charset="0"/>
                <a:cs typeface="Calibri" panose="020F0502020204030204" pitchFamily="34" charset="0"/>
              </a:rPr>
              <a:t>Optimize the balance sheet by redeploying securities portfolio cash flows into higher-yielding loan assets and expanding liquidity capacity through reciprocal deposit programs.</a:t>
            </a:r>
          </a:p>
          <a:p>
            <a:pPr marL="298846" marR="5076" indent="-286790">
              <a:spcBef>
                <a:spcPts val="95"/>
              </a:spcBef>
              <a:buFont typeface="Arial"/>
              <a:buChar char="•"/>
              <a:tabLst>
                <a:tab pos="298846" algn="l"/>
              </a:tabLst>
            </a:pPr>
            <a:endParaRPr lang="en-US" sz="1600" spc="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846" marR="5076" indent="-286790">
              <a:spcBef>
                <a:spcPts val="95"/>
              </a:spcBef>
              <a:buFont typeface="Arial"/>
              <a:buChar char="•"/>
              <a:tabLst>
                <a:tab pos="298846" algn="l"/>
              </a:tabLst>
            </a:pPr>
            <a:r>
              <a:rPr lang="en-US" sz="1600" spc="100" dirty="0">
                <a:latin typeface="Calibri" panose="020F0502020204030204" pitchFamily="34" charset="0"/>
                <a:cs typeface="Calibri" panose="020F0502020204030204" pitchFamily="34" charset="0"/>
              </a:rPr>
              <a:t>Maintain strong capital levels through disciplined earnings retention to support future growth opportunities, balance sheet flexibility, and long-term shareholder value.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640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0197BF-9DD7-47E9-3B8A-165A0C313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D23E-D8CA-4F29-95AF-6924A04AAC6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37A3C1-2FD0-FB76-2794-665E7DCDD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Balance sheet</a:t>
            </a:r>
            <a:r>
              <a:rPr lang="en-US" sz="1800" baseline="30000" dirty="0"/>
              <a:t>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CC04F4-39EB-320A-56BF-CED422B4C7DB}"/>
              </a:ext>
            </a:extLst>
          </p:cNvPr>
          <p:cNvSpPr txBox="1"/>
          <p:nvPr/>
        </p:nvSpPr>
        <p:spPr>
          <a:xfrm>
            <a:off x="304800" y="6477000"/>
            <a:ext cx="19367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D9242C"/>
                </a:solidFill>
              </a:rPr>
              <a:t>* Bank Only Financial Information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30E9C0E-3593-440B-2BB1-949619531A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2870453"/>
              </p:ext>
            </p:extLst>
          </p:nvPr>
        </p:nvGraphicFramePr>
        <p:xfrm>
          <a:off x="537462" y="1355085"/>
          <a:ext cx="3711670" cy="2457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14FE223-F206-BF8A-E187-5A614D2EE2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3241392"/>
              </p:ext>
            </p:extLst>
          </p:nvPr>
        </p:nvGraphicFramePr>
        <p:xfrm>
          <a:off x="4267200" y="1322534"/>
          <a:ext cx="4267200" cy="2490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61A0C4D-166A-91A6-6F2D-EDACE67555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2233277"/>
              </p:ext>
            </p:extLst>
          </p:nvPr>
        </p:nvGraphicFramePr>
        <p:xfrm>
          <a:off x="222246" y="3962275"/>
          <a:ext cx="4175081" cy="2502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A4B7135-FECE-F5FA-9140-905272647C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3524134"/>
              </p:ext>
            </p:extLst>
          </p:nvPr>
        </p:nvGraphicFramePr>
        <p:xfrm>
          <a:off x="4267200" y="3965150"/>
          <a:ext cx="4267200" cy="2511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63815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46F27-172C-48A4-E6AD-FA602E266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FFDCFC-B263-D143-6091-E6535E5BD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D23E-D8CA-4F29-95AF-6924A04AAC6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4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EC1197-6BE7-C21D-5069-D17D0986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LOAN COMPOSITION</a:t>
            </a:r>
            <a:r>
              <a:rPr lang="en-US" sz="1800" baseline="30000" dirty="0"/>
              <a:t>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AFE2D5-9F02-6B27-A7AF-A252EB668D80}"/>
              </a:ext>
            </a:extLst>
          </p:cNvPr>
          <p:cNvSpPr txBox="1"/>
          <p:nvPr/>
        </p:nvSpPr>
        <p:spPr>
          <a:xfrm>
            <a:off x="304800" y="6477000"/>
            <a:ext cx="19367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D9242C"/>
                </a:solidFill>
              </a:rPr>
              <a:t>* Bank Only Financial Information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BF0CC39-77A3-A74D-78CB-3B4456A840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2904246"/>
              </p:ext>
            </p:extLst>
          </p:nvPr>
        </p:nvGraphicFramePr>
        <p:xfrm>
          <a:off x="76200" y="1266976"/>
          <a:ext cx="4267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73453CC-4B34-4544-797B-72C0D1CBD4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2097596"/>
              </p:ext>
            </p:extLst>
          </p:nvPr>
        </p:nvGraphicFramePr>
        <p:xfrm>
          <a:off x="2209800" y="4038600"/>
          <a:ext cx="4114800" cy="2496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06E370BF-FCC5-4DC2-A66D-52F4C9AAE9B0}"/>
              </a:ext>
            </a:extLst>
          </p:cNvPr>
          <p:cNvSpPr txBox="1"/>
          <p:nvPr/>
        </p:nvSpPr>
        <p:spPr>
          <a:xfrm>
            <a:off x="5807914" y="4585659"/>
            <a:ext cx="1600200" cy="26670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EEA995E-BDF8-4B61-94FA-A72C01CEEDB4}" type="TxLink">
              <a:rPr lang="en-US" sz="900" b="1" i="0" u="none" strike="noStrike">
                <a:solidFill>
                  <a:srgbClr val="000000"/>
                </a:solidFill>
              </a:rPr>
              <a:pPr/>
              <a:t>Commercial Real Estate 53%</a:t>
            </a:fld>
            <a:endParaRPr lang="en-US" sz="900" dirty="0"/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95757FA5-12BA-48D8-9538-161103CA2A80}"/>
              </a:ext>
            </a:extLst>
          </p:cNvPr>
          <p:cNvSpPr txBox="1"/>
          <p:nvPr/>
        </p:nvSpPr>
        <p:spPr>
          <a:xfrm>
            <a:off x="5791199" y="5399417"/>
            <a:ext cx="1905001" cy="26670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BFED5B-D264-4CC1-A630-E5C912B42CD6}" type="TxLink">
              <a:rPr lang="en-US" sz="900" b="1" i="0" u="none" strike="noStrike">
                <a:solidFill>
                  <a:srgbClr val="000000"/>
                </a:solidFill>
              </a:rPr>
              <a:pPr/>
              <a:t>Residential Real Estate 23%</a:t>
            </a:fld>
            <a:endParaRPr lang="en-US" sz="900" dirty="0"/>
          </a:p>
        </p:txBody>
      </p:sp>
      <p:sp>
        <p:nvSpPr>
          <p:cNvPr id="16" name="TextBox 2">
            <a:extLst>
              <a:ext uri="{FF2B5EF4-FFF2-40B4-BE49-F238E27FC236}">
                <a16:creationId xmlns:a16="http://schemas.microsoft.com/office/drawing/2014/main" id="{3F03EABF-52E8-4296-2991-143C7EFC39C5}"/>
              </a:ext>
            </a:extLst>
          </p:cNvPr>
          <p:cNvSpPr txBox="1"/>
          <p:nvPr/>
        </p:nvSpPr>
        <p:spPr>
          <a:xfrm>
            <a:off x="5800725" y="5626983"/>
            <a:ext cx="2085975" cy="26670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B85171-D10C-428F-8FEB-6182AC5889E0}" type="TxLink">
              <a:rPr lang="en-US" sz="900" b="1" i="0" u="none" strike="noStrike">
                <a:solidFill>
                  <a:srgbClr val="000000"/>
                </a:solidFill>
                <a:latin typeface="+mj-lt"/>
              </a:rPr>
              <a:pPr/>
              <a:t>Commercial &amp; Construction 18%</a:t>
            </a:fld>
            <a:endParaRPr lang="en-US" sz="900" dirty="0">
              <a:latin typeface="+mj-lt"/>
            </a:endParaRPr>
          </a:p>
        </p:txBody>
      </p:sp>
      <p:sp>
        <p:nvSpPr>
          <p:cNvPr id="17" name="TextBox 3">
            <a:extLst>
              <a:ext uri="{FF2B5EF4-FFF2-40B4-BE49-F238E27FC236}">
                <a16:creationId xmlns:a16="http://schemas.microsoft.com/office/drawing/2014/main" id="{B7BBBDDF-55A6-4F14-8FC7-4A7E32694F24}"/>
              </a:ext>
            </a:extLst>
          </p:cNvPr>
          <p:cNvSpPr txBox="1"/>
          <p:nvPr/>
        </p:nvSpPr>
        <p:spPr>
          <a:xfrm>
            <a:off x="5806476" y="5932817"/>
            <a:ext cx="1543050" cy="26670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8614A4-B5B7-40CD-97FE-BD25B54BDB6F}" type="TxLink">
              <a:rPr lang="en-US" sz="900" b="1" i="0" u="none" strike="noStrike">
                <a:solidFill>
                  <a:srgbClr val="000000"/>
                </a:solidFill>
              </a:rPr>
              <a:pPr/>
              <a:t>Consumer &amp; Other 6%</a:t>
            </a:fld>
            <a:endParaRPr lang="en-US" sz="900" b="1" i="0" u="none" strike="noStrike" dirty="0">
              <a:solidFill>
                <a:srgbClr val="000000"/>
              </a:solidFill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8062001-9F23-475E-B48E-B1942164E9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3616072"/>
              </p:ext>
            </p:extLst>
          </p:nvPr>
        </p:nvGraphicFramePr>
        <p:xfrm>
          <a:off x="3949302" y="1335849"/>
          <a:ext cx="4813698" cy="2410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74763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54DDC-ED99-2F99-DDC2-AF5B838CF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0AEE22-4658-A544-3344-056A60395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D23E-D8CA-4F29-95AF-6924A04AAC6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5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0BCBF5-16C9-A270-05A8-C1D72DCE2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DEPOSIT COMPOSITION</a:t>
            </a:r>
            <a:r>
              <a:rPr lang="en-US" sz="1800" baseline="30000" dirty="0"/>
              <a:t>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E34B10-C4CE-3AC3-5355-1130CEBC78DF}"/>
              </a:ext>
            </a:extLst>
          </p:cNvPr>
          <p:cNvSpPr txBox="1"/>
          <p:nvPr/>
        </p:nvSpPr>
        <p:spPr>
          <a:xfrm>
            <a:off x="304800" y="6477000"/>
            <a:ext cx="19367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D9242C"/>
                </a:solidFill>
              </a:rPr>
              <a:t>* Bank Only Financial Information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80C12498-052C-8A48-796D-DD88A8B872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9265690"/>
              </p:ext>
            </p:extLst>
          </p:nvPr>
        </p:nvGraphicFramePr>
        <p:xfrm>
          <a:off x="1" y="1295400"/>
          <a:ext cx="44958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138D90C-DD55-47E7-35F4-7CB82D3E7D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6725982"/>
              </p:ext>
            </p:extLst>
          </p:nvPr>
        </p:nvGraphicFramePr>
        <p:xfrm>
          <a:off x="4267200" y="1295400"/>
          <a:ext cx="46482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E1FAC304-1CDA-3503-7013-0AAD716D7A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9280" y="3962400"/>
            <a:ext cx="4912520" cy="2587984"/>
          </a:xfrm>
          <a:prstGeom prst="rect">
            <a:avLst/>
          </a:prstGeom>
        </p:spPr>
      </p:pic>
      <p:sp>
        <p:nvSpPr>
          <p:cNvPr id="13" name="TextBox 5">
            <a:extLst>
              <a:ext uri="{FF2B5EF4-FFF2-40B4-BE49-F238E27FC236}">
                <a16:creationId xmlns:a16="http://schemas.microsoft.com/office/drawing/2014/main" id="{49010DC9-9593-471A-BC56-2B61FC234457}"/>
              </a:ext>
            </a:extLst>
          </p:cNvPr>
          <p:cNvSpPr txBox="1"/>
          <p:nvPr/>
        </p:nvSpPr>
        <p:spPr>
          <a:xfrm>
            <a:off x="6198393" y="4637721"/>
            <a:ext cx="1574007" cy="20878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i="0" u="none" strike="noStrike" dirty="0">
                <a:solidFill>
                  <a:srgbClr val="000000"/>
                </a:solidFill>
                <a:latin typeface="+mj-lt"/>
              </a:rPr>
              <a:t>Reciprocal Deposits 3.20%</a:t>
            </a: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F3DF7B29-B8E1-40D9-9A13-5B76A3128326}"/>
              </a:ext>
            </a:extLst>
          </p:cNvPr>
          <p:cNvSpPr txBox="1"/>
          <p:nvPr/>
        </p:nvSpPr>
        <p:spPr>
          <a:xfrm>
            <a:off x="6203154" y="4810558"/>
            <a:ext cx="1395414" cy="29051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5DDA7D-163D-445D-AED8-9AC5EC8C9AE0}" type="TxLink">
              <a:rPr lang="en-US" sz="900" b="1" i="0" u="none" strike="noStrike">
                <a:solidFill>
                  <a:srgbClr val="000000"/>
                </a:solidFill>
                <a:latin typeface="+mj-lt"/>
              </a:rPr>
              <a:pPr/>
              <a:t>Time Deposits 2.91%</a:t>
            </a:fld>
            <a:endParaRPr lang="en-US" sz="900" dirty="0">
              <a:latin typeface="+mj-lt"/>
            </a:endParaRPr>
          </a:p>
        </p:txBody>
      </p:sp>
      <p:sp>
        <p:nvSpPr>
          <p:cNvPr id="16" name="TextBox 2">
            <a:extLst>
              <a:ext uri="{FF2B5EF4-FFF2-40B4-BE49-F238E27FC236}">
                <a16:creationId xmlns:a16="http://schemas.microsoft.com/office/drawing/2014/main" id="{94D2BA81-ABC5-47A6-9ADD-0D301E275460}"/>
              </a:ext>
            </a:extLst>
          </p:cNvPr>
          <p:cNvSpPr txBox="1"/>
          <p:nvPr/>
        </p:nvSpPr>
        <p:spPr>
          <a:xfrm>
            <a:off x="6218521" y="5480528"/>
            <a:ext cx="1934879" cy="29051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2D30D77-5F5B-4613-8A67-CD8C91FE66C3}" type="TxLink">
              <a:rPr lang="en-US" sz="900" b="1" i="0" u="none" strike="noStrike" smtClean="0">
                <a:solidFill>
                  <a:srgbClr val="000000"/>
                </a:solidFill>
              </a:rPr>
              <a:pPr/>
              <a:t>Interest Bearing DDA 1.63%</a:t>
            </a:fld>
            <a:endParaRPr lang="en-US" sz="900" dirty="0"/>
          </a:p>
        </p:txBody>
      </p:sp>
      <p:sp>
        <p:nvSpPr>
          <p:cNvPr id="17" name="TextBox 3">
            <a:extLst>
              <a:ext uri="{FF2B5EF4-FFF2-40B4-BE49-F238E27FC236}">
                <a16:creationId xmlns:a16="http://schemas.microsoft.com/office/drawing/2014/main" id="{28F5E2A3-2056-4423-B942-163EF5BA7AE3}"/>
              </a:ext>
            </a:extLst>
          </p:cNvPr>
          <p:cNvSpPr txBox="1"/>
          <p:nvPr/>
        </p:nvSpPr>
        <p:spPr>
          <a:xfrm>
            <a:off x="6207019" y="5943600"/>
            <a:ext cx="2133599" cy="29051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56320E-1AAA-483D-A038-CC482B0CB1DA}" type="TxLink">
              <a:rPr lang="en-US" sz="900" b="1" i="0" u="none" strike="noStrike">
                <a:solidFill>
                  <a:srgbClr val="000000"/>
                </a:solidFill>
              </a:rPr>
              <a:pPr/>
              <a:t>Money Market and Savings 0.87%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472963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0072C6-C935-5E4D-014D-85D3E353B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D23E-D8CA-4F29-95AF-6924A04AAC6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9F66176-C8C5-8259-9190-B49E81072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Historical NIM analysis</a:t>
            </a:r>
            <a:r>
              <a:rPr lang="en-US" sz="1800" baseline="30000" dirty="0"/>
              <a:t>*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BB78D2A-13D8-A792-91F7-15581C20AA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007306"/>
              </p:ext>
            </p:extLst>
          </p:nvPr>
        </p:nvGraphicFramePr>
        <p:xfrm>
          <a:off x="457199" y="1458190"/>
          <a:ext cx="8229600" cy="3740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88771369"/>
                    </a:ext>
                  </a:extLst>
                </a:gridCol>
              </a:tblGrid>
              <a:tr h="37400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Quarterly Yields &amp; Costs (%)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282" marR="9282" marT="9282" marB="0" anchor="ctr">
                    <a:solidFill>
                      <a:srgbClr val="D924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90324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12C63E3-996C-F829-35A9-49201319464A}"/>
              </a:ext>
            </a:extLst>
          </p:cNvPr>
          <p:cNvSpPr txBox="1"/>
          <p:nvPr/>
        </p:nvSpPr>
        <p:spPr>
          <a:xfrm>
            <a:off x="304800" y="6477000"/>
            <a:ext cx="19367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D9242C"/>
                </a:solidFill>
              </a:rPr>
              <a:t>* Bank Only Financial Information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8493478-809B-92AE-C3AA-B750C66D38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3482418"/>
              </p:ext>
            </p:extLst>
          </p:nvPr>
        </p:nvGraphicFramePr>
        <p:xfrm>
          <a:off x="257174" y="1799361"/>
          <a:ext cx="8429625" cy="3600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3064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29A148-302C-2FD9-661B-05E87CDCB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D23E-D8CA-4F29-95AF-6924A04AAC6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7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66C833-CB2A-83DA-29FF-A2D74AE5A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Profitability ratios</a:t>
            </a:r>
            <a:r>
              <a:rPr lang="en-US" sz="1800" baseline="30000" dirty="0"/>
              <a:t>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3487E4-F728-1D7A-76C3-BE6524B0B208}"/>
              </a:ext>
            </a:extLst>
          </p:cNvPr>
          <p:cNvSpPr txBox="1"/>
          <p:nvPr/>
        </p:nvSpPr>
        <p:spPr>
          <a:xfrm>
            <a:off x="457200" y="6248400"/>
            <a:ext cx="29033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D9242C"/>
                </a:solidFill>
              </a:rPr>
              <a:t>* Quarter to date – Bank Only Financial Information</a:t>
            </a:r>
            <a:r>
              <a:rPr lang="en-US" sz="1000" dirty="0"/>
              <a:t>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1406A30-9BF7-78AC-A1A7-D6C8D45979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1745591"/>
              </p:ext>
            </p:extLst>
          </p:nvPr>
        </p:nvGraphicFramePr>
        <p:xfrm>
          <a:off x="2209800" y="3827258"/>
          <a:ext cx="4572000" cy="198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A367A94-A9F7-B24A-D4B2-54CDFAB47C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8760619"/>
              </p:ext>
            </p:extLst>
          </p:nvPr>
        </p:nvGraphicFramePr>
        <p:xfrm>
          <a:off x="0" y="1538287"/>
          <a:ext cx="4572000" cy="1890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D1E0993-8F4D-869B-D6DB-4B2541DE49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4497061"/>
              </p:ext>
            </p:extLst>
          </p:nvPr>
        </p:nvGraphicFramePr>
        <p:xfrm>
          <a:off x="4495800" y="1554354"/>
          <a:ext cx="4572000" cy="1871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76423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E60DB4-6578-647F-07B3-12C6F87AF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D23E-D8CA-4F29-95AF-6924A04AAC6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8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1ED72AC-135D-6E2C-574A-1F55DE9DC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Capital</a:t>
            </a:r>
            <a:endParaRPr lang="en-US" sz="1800" baseline="30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1934D8-0F92-A7CE-6BC8-C1F85BA04DBC}"/>
              </a:ext>
            </a:extLst>
          </p:cNvPr>
          <p:cNvSpPr txBox="1"/>
          <p:nvPr/>
        </p:nvSpPr>
        <p:spPr>
          <a:xfrm>
            <a:off x="4572000" y="4343013"/>
            <a:ext cx="426720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Strategic shift to loans from securities impacted capital ratios coupled with balance sheet growth to offset the impact of bond portfolio, capital accretion began to accelerate in 2Q ‘25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AOCI significantly impacts TBV, however, history of consistent TBV ex OCI / share.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11.9% TBV growth in 2Q ‘26 from prior quarter, should see TBV accelerate in the coming quarters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9D5635-1BEF-292F-DD62-DEA450BA7F5C}"/>
              </a:ext>
            </a:extLst>
          </p:cNvPr>
          <p:cNvSpPr txBox="1"/>
          <p:nvPr/>
        </p:nvSpPr>
        <p:spPr>
          <a:xfrm>
            <a:off x="304800" y="6477000"/>
            <a:ext cx="39946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D9242C"/>
                </a:solidFill>
              </a:rPr>
              <a:t>* Bank Only Financial Information; **Consolidated Financial Information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1A76568-AF03-4846-CCB8-581EE7535E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0101132"/>
              </p:ext>
            </p:extLst>
          </p:nvPr>
        </p:nvGraphicFramePr>
        <p:xfrm>
          <a:off x="4592425" y="1462580"/>
          <a:ext cx="4067666" cy="2315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BF8F294B-BDB3-24C4-D74C-82E47A028A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4931399"/>
              </p:ext>
            </p:extLst>
          </p:nvPr>
        </p:nvGraphicFramePr>
        <p:xfrm>
          <a:off x="337008" y="1507998"/>
          <a:ext cx="3962400" cy="2315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04C3B9E-005E-4F7C-A1E8-B97E1764E1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3767684"/>
              </p:ext>
            </p:extLst>
          </p:nvPr>
        </p:nvGraphicFramePr>
        <p:xfrm>
          <a:off x="451078" y="3977883"/>
          <a:ext cx="4120922" cy="247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54851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ustom Design">
  <a:themeElements>
    <a:clrScheme name="Custom 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D9242C"/>
      </a:accent1>
      <a:accent2>
        <a:srgbClr val="DC4738"/>
      </a:accent2>
      <a:accent3>
        <a:srgbClr val="000000"/>
      </a:accent3>
      <a:accent4>
        <a:srgbClr val="FFFFFF"/>
      </a:accent4>
      <a:accent5>
        <a:srgbClr val="969696"/>
      </a:accent5>
      <a:accent6>
        <a:srgbClr val="686868"/>
      </a:accent6>
      <a:hlink>
        <a:srgbClr val="8B8BAF"/>
      </a:hlink>
      <a:folHlink>
        <a:srgbClr val="A8142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9316</TotalTime>
  <Words>367</Words>
  <Application>Microsoft Office PowerPoint</Application>
  <PresentationFormat>On-screen Show (4:3)</PresentationFormat>
  <Paragraphs>97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Aptos</vt:lpstr>
      <vt:lpstr>Aptos Narrow</vt:lpstr>
      <vt:lpstr>Arial</vt:lpstr>
      <vt:lpstr>Calibri</vt:lpstr>
      <vt:lpstr>Wingdings</vt:lpstr>
      <vt:lpstr>Office Theme</vt:lpstr>
      <vt:lpstr>2_Custom Design</vt:lpstr>
      <vt:lpstr>PowerPoint Presentation</vt:lpstr>
      <vt:lpstr>Strategic focus</vt:lpstr>
      <vt:lpstr>Balance sheet*</vt:lpstr>
      <vt:lpstr>LOAN COMPOSITION*</vt:lpstr>
      <vt:lpstr>DEPOSIT COMPOSITION*</vt:lpstr>
      <vt:lpstr>Historical NIM analysis*</vt:lpstr>
      <vt:lpstr>Profitability ratios*</vt:lpstr>
      <vt:lpstr>Capital</vt:lpstr>
    </vt:vector>
  </TitlesOfParts>
  <Company>Stifel Nicolaus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Colburn</dc:creator>
  <cp:lastModifiedBy>White, Kevin</cp:lastModifiedBy>
  <cp:revision>596</cp:revision>
  <cp:lastPrinted>2026-07-29T14:33:26Z</cp:lastPrinted>
  <dcterms:created xsi:type="dcterms:W3CDTF">2015-08-27T19:20:04Z</dcterms:created>
  <dcterms:modified xsi:type="dcterms:W3CDTF">2026-07-29T14:33:37Z</dcterms:modified>
</cp:coreProperties>
</file>