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p:restoredTop sz="0"/>
  </p:normalViewPr>
  <p:slideViewPr>
    <p:cSldViewPr>
      <p:cViewPr varScale="1">
        <p:scale>
          <a:sx n="95" d="100"/>
          <a:sy n="95" d="100"/>
        </p:scale>
        <p:origin x="163" y="53"/>
      </p:cViewPr>
      <p:guideLst>
        <p:guide orient="horz" pos="2160"/>
        <p:guide pos="288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ft, John" userId="37298c24-cba8-4dcd-bfdc-9168aeb25462" providerId="ADAL" clId="{8221201B-F12B-4877-99E8-854FCABB6436}"/>
    <pc:docChg chg="undo custSel modSld">
      <pc:chgData name="Kraft, John" userId="37298c24-cba8-4dcd-bfdc-9168aeb25462" providerId="ADAL" clId="{8221201B-F12B-4877-99E8-854FCABB6436}" dt="2026-08-05T20:34:49.560" v="8" actId="478"/>
      <pc:docMkLst>
        <pc:docMk/>
      </pc:docMkLst>
      <pc:sldChg chg="addSp delSp modSp mod">
        <pc:chgData name="Kraft, John" userId="37298c24-cba8-4dcd-bfdc-9168aeb25462" providerId="ADAL" clId="{8221201B-F12B-4877-99E8-854FCABB6436}" dt="2026-08-05T20:33:33.527" v="4" actId="20577"/>
        <pc:sldMkLst>
          <pc:docMk/>
          <pc:sldMk cId="0" sldId="257"/>
        </pc:sldMkLst>
        <pc:spChg chg="add del mod">
          <ac:chgData name="Kraft, John" userId="37298c24-cba8-4dcd-bfdc-9168aeb25462" providerId="ADAL" clId="{8221201B-F12B-4877-99E8-854FCABB6436}" dt="2026-08-05T20:33:33.527" v="4" actId="20577"/>
          <ac:spMkLst>
            <pc:docMk/>
            <pc:sldMk cId="0" sldId="257"/>
            <ac:spMk id="17" creationId="{00000000-0000-0000-0000-000000000000}"/>
          </ac:spMkLst>
        </pc:spChg>
      </pc:sldChg>
      <pc:sldChg chg="delSp mod">
        <pc:chgData name="Kraft, John" userId="37298c24-cba8-4dcd-bfdc-9168aeb25462" providerId="ADAL" clId="{8221201B-F12B-4877-99E8-854FCABB6436}" dt="2026-08-05T20:34:12.416" v="5" actId="478"/>
        <pc:sldMkLst>
          <pc:docMk/>
          <pc:sldMk cId="0" sldId="258"/>
        </pc:sldMkLst>
        <pc:picChg chg="del">
          <ac:chgData name="Kraft, John" userId="37298c24-cba8-4dcd-bfdc-9168aeb25462" providerId="ADAL" clId="{8221201B-F12B-4877-99E8-854FCABB6436}" dt="2026-08-05T20:34:12.416" v="5" actId="478"/>
          <ac:picMkLst>
            <pc:docMk/>
            <pc:sldMk cId="0" sldId="258"/>
            <ac:picMk id="7" creationId="{00000000-0000-0000-0000-000000000000}"/>
          </ac:picMkLst>
        </pc:picChg>
        <pc:picChg chg="del">
          <ac:chgData name="Kraft, John" userId="37298c24-cba8-4dcd-bfdc-9168aeb25462" providerId="ADAL" clId="{8221201B-F12B-4877-99E8-854FCABB6436}" dt="2026-08-05T20:32:10.382" v="0" actId="478"/>
          <ac:picMkLst>
            <pc:docMk/>
            <pc:sldMk cId="0" sldId="258"/>
            <ac:picMk id="9" creationId="{00000000-0000-0000-0000-000000000000}"/>
          </ac:picMkLst>
        </pc:picChg>
      </pc:sldChg>
      <pc:sldChg chg="delSp mod">
        <pc:chgData name="Kraft, John" userId="37298c24-cba8-4dcd-bfdc-9168aeb25462" providerId="ADAL" clId="{8221201B-F12B-4877-99E8-854FCABB6436}" dt="2026-08-05T20:34:18.671" v="6" actId="478"/>
        <pc:sldMkLst>
          <pc:docMk/>
          <pc:sldMk cId="0" sldId="259"/>
        </pc:sldMkLst>
        <pc:picChg chg="del">
          <ac:chgData name="Kraft, John" userId="37298c24-cba8-4dcd-bfdc-9168aeb25462" providerId="ADAL" clId="{8221201B-F12B-4877-99E8-854FCABB6436}" dt="2026-08-05T20:34:18.671" v="6" actId="478"/>
          <ac:picMkLst>
            <pc:docMk/>
            <pc:sldMk cId="0" sldId="259"/>
            <ac:picMk id="7" creationId="{00000000-0000-0000-0000-000000000000}"/>
          </ac:picMkLst>
        </pc:picChg>
      </pc:sldChg>
      <pc:sldChg chg="delSp mod">
        <pc:chgData name="Kraft, John" userId="37298c24-cba8-4dcd-bfdc-9168aeb25462" providerId="ADAL" clId="{8221201B-F12B-4877-99E8-854FCABB6436}" dt="2026-08-05T20:34:35.212" v="7" actId="478"/>
        <pc:sldMkLst>
          <pc:docMk/>
          <pc:sldMk cId="0" sldId="262"/>
        </pc:sldMkLst>
        <pc:spChg chg="del">
          <ac:chgData name="Kraft, John" userId="37298c24-cba8-4dcd-bfdc-9168aeb25462" providerId="ADAL" clId="{8221201B-F12B-4877-99E8-854FCABB6436}" dt="2026-08-05T20:34:35.212" v="7" actId="478"/>
          <ac:spMkLst>
            <pc:docMk/>
            <pc:sldMk cId="0" sldId="262"/>
            <ac:spMk id="3" creationId="{00000000-0000-0000-0000-000000000000}"/>
          </ac:spMkLst>
        </pc:spChg>
      </pc:sldChg>
      <pc:sldChg chg="delSp mod">
        <pc:chgData name="Kraft, John" userId="37298c24-cba8-4dcd-bfdc-9168aeb25462" providerId="ADAL" clId="{8221201B-F12B-4877-99E8-854FCABB6436}" dt="2026-08-05T20:34:49.560" v="8" actId="478"/>
        <pc:sldMkLst>
          <pc:docMk/>
          <pc:sldMk cId="0" sldId="263"/>
        </pc:sldMkLst>
        <pc:spChg chg="del">
          <ac:chgData name="Kraft, John" userId="37298c24-cba8-4dcd-bfdc-9168aeb25462" providerId="ADAL" clId="{8221201B-F12B-4877-99E8-854FCABB6436}" dt="2026-08-05T20:34:49.560" v="8" actId="478"/>
          <ac:spMkLst>
            <pc:docMk/>
            <pc:sldMk cId="0" sldId="263"/>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5248783" y="4281043"/>
            <a:ext cx="6943090" cy="257683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5248783" y="4281043"/>
            <a:ext cx="6943090" cy="2576830"/>
          </a:xfrm>
          <a:prstGeom prst="rect">
            <a:avLst/>
          </a:prstGeom>
        </p:spPr>
      </p:pic>
      <p:sp>
        <p:nvSpPr>
          <p:cNvPr id="4" name="New shape"/>
          <p:cNvSpPr/>
          <p:nvPr/>
        </p:nvSpPr>
        <p:spPr>
          <a:xfrm>
            <a:off x="728218" y="6490843"/>
            <a:ext cx="104775" cy="1651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728218" y="6490843"/>
            <a:ext cx="104775" cy="165100"/>
          </a:xfrm>
          <a:prstGeom prst="rect">
            <a:avLst/>
          </a:prstGeom>
        </p:spPr>
      </p:pic>
      <p:sp>
        <p:nvSpPr>
          <p:cNvPr id="6" name="New shape"/>
          <p:cNvSpPr/>
          <p:nvPr/>
        </p:nvSpPr>
        <p:spPr>
          <a:xfrm>
            <a:off x="1053846" y="6453632"/>
            <a:ext cx="5397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7" name="New picture"/>
          <p:cNvPicPr/>
          <p:nvPr/>
        </p:nvPicPr>
        <p:blipFill>
          <a:blip r:embed="rId4"/>
          <a:stretch>
            <a:fillRect/>
          </a:stretch>
        </p:blipFill>
        <p:spPr>
          <a:xfrm>
            <a:off x="1053846" y="6453632"/>
            <a:ext cx="53975" cy="202565"/>
          </a:xfrm>
          <a:prstGeom prst="rect">
            <a:avLst/>
          </a:prstGeom>
        </p:spPr>
      </p:pic>
      <p:sp>
        <p:nvSpPr>
          <p:cNvPr id="8" name="New shape"/>
          <p:cNvSpPr/>
          <p:nvPr/>
        </p:nvSpPr>
        <p:spPr>
          <a:xfrm>
            <a:off x="587375" y="6453632"/>
            <a:ext cx="15176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9" name="New picture"/>
          <p:cNvPicPr/>
          <p:nvPr/>
        </p:nvPicPr>
        <p:blipFill>
          <a:blip r:embed="rId5"/>
          <a:stretch>
            <a:fillRect/>
          </a:stretch>
        </p:blipFill>
        <p:spPr>
          <a:xfrm>
            <a:off x="587375" y="6453632"/>
            <a:ext cx="151765" cy="202565"/>
          </a:xfrm>
          <a:prstGeom prst="rect">
            <a:avLst/>
          </a:prstGeom>
        </p:spPr>
      </p:pic>
      <p:sp>
        <p:nvSpPr>
          <p:cNvPr id="10" name="New shape"/>
          <p:cNvSpPr/>
          <p:nvPr/>
        </p:nvSpPr>
        <p:spPr>
          <a:xfrm>
            <a:off x="829437" y="6453632"/>
            <a:ext cx="20002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1" name="New picture"/>
          <p:cNvPicPr/>
          <p:nvPr/>
        </p:nvPicPr>
        <p:blipFill>
          <a:blip r:embed="rId6"/>
          <a:stretch>
            <a:fillRect/>
          </a:stretch>
        </p:blipFill>
        <p:spPr>
          <a:xfrm>
            <a:off x="829437" y="6453632"/>
            <a:ext cx="200025" cy="202565"/>
          </a:xfrm>
          <a:prstGeom prst="rect">
            <a:avLst/>
          </a:prstGeom>
        </p:spPr>
      </p:pic>
      <p:sp>
        <p:nvSpPr>
          <p:cNvPr id="12" name="New shape"/>
          <p:cNvSpPr/>
          <p:nvPr/>
        </p:nvSpPr>
        <p:spPr>
          <a:xfrm>
            <a:off x="1195070" y="6454775"/>
            <a:ext cx="1293495" cy="20193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3" name="New picture"/>
          <p:cNvPicPr/>
          <p:nvPr/>
        </p:nvPicPr>
        <p:blipFill>
          <a:blip r:embed="rId7"/>
          <a:stretch>
            <a:fillRect/>
          </a:stretch>
        </p:blipFill>
        <p:spPr>
          <a:xfrm>
            <a:off x="1195070" y="6454775"/>
            <a:ext cx="1293495" cy="201930"/>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5248783" y="4281043"/>
            <a:ext cx="6943090" cy="257683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5248783" y="4281043"/>
            <a:ext cx="6943090" cy="2576830"/>
          </a:xfrm>
          <a:prstGeom prst="rect">
            <a:avLst/>
          </a:prstGeom>
        </p:spPr>
      </p:pic>
      <p:sp>
        <p:nvSpPr>
          <p:cNvPr id="4" name="New shape"/>
          <p:cNvSpPr/>
          <p:nvPr/>
        </p:nvSpPr>
        <p:spPr>
          <a:xfrm>
            <a:off x="728218" y="6490843"/>
            <a:ext cx="104775" cy="1651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728218" y="6490843"/>
            <a:ext cx="104775" cy="165100"/>
          </a:xfrm>
          <a:prstGeom prst="rect">
            <a:avLst/>
          </a:prstGeom>
        </p:spPr>
      </p:pic>
      <p:sp>
        <p:nvSpPr>
          <p:cNvPr id="6" name="New shape"/>
          <p:cNvSpPr/>
          <p:nvPr/>
        </p:nvSpPr>
        <p:spPr>
          <a:xfrm>
            <a:off x="1053846" y="6453632"/>
            <a:ext cx="5397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7" name="New picture"/>
          <p:cNvPicPr/>
          <p:nvPr/>
        </p:nvPicPr>
        <p:blipFill>
          <a:blip r:embed="rId4"/>
          <a:stretch>
            <a:fillRect/>
          </a:stretch>
        </p:blipFill>
        <p:spPr>
          <a:xfrm>
            <a:off x="1053846" y="6453632"/>
            <a:ext cx="53975" cy="202565"/>
          </a:xfrm>
          <a:prstGeom prst="rect">
            <a:avLst/>
          </a:prstGeom>
        </p:spPr>
      </p:pic>
      <p:sp>
        <p:nvSpPr>
          <p:cNvPr id="8" name="New shape"/>
          <p:cNvSpPr/>
          <p:nvPr/>
        </p:nvSpPr>
        <p:spPr>
          <a:xfrm>
            <a:off x="587375" y="6453632"/>
            <a:ext cx="15176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9" name="New picture"/>
          <p:cNvPicPr/>
          <p:nvPr/>
        </p:nvPicPr>
        <p:blipFill>
          <a:blip r:embed="rId5"/>
          <a:stretch>
            <a:fillRect/>
          </a:stretch>
        </p:blipFill>
        <p:spPr>
          <a:xfrm>
            <a:off x="587375" y="6453632"/>
            <a:ext cx="151765" cy="202565"/>
          </a:xfrm>
          <a:prstGeom prst="rect">
            <a:avLst/>
          </a:prstGeom>
        </p:spPr>
      </p:pic>
      <p:sp>
        <p:nvSpPr>
          <p:cNvPr id="10" name="New shape"/>
          <p:cNvSpPr/>
          <p:nvPr/>
        </p:nvSpPr>
        <p:spPr>
          <a:xfrm>
            <a:off x="829437" y="6453632"/>
            <a:ext cx="200025" cy="20256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1" name="New picture"/>
          <p:cNvPicPr/>
          <p:nvPr/>
        </p:nvPicPr>
        <p:blipFill>
          <a:blip r:embed="rId6"/>
          <a:stretch>
            <a:fillRect/>
          </a:stretch>
        </p:blipFill>
        <p:spPr>
          <a:xfrm>
            <a:off x="829437" y="6453632"/>
            <a:ext cx="200025" cy="202565"/>
          </a:xfrm>
          <a:prstGeom prst="rect">
            <a:avLst/>
          </a:prstGeom>
        </p:spPr>
      </p:pic>
      <p:sp>
        <p:nvSpPr>
          <p:cNvPr id="12" name="New shape"/>
          <p:cNvSpPr/>
          <p:nvPr/>
        </p:nvSpPr>
        <p:spPr>
          <a:xfrm>
            <a:off x="1195070" y="6454775"/>
            <a:ext cx="1293495" cy="20193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3" name="New picture"/>
          <p:cNvPicPr/>
          <p:nvPr/>
        </p:nvPicPr>
        <p:blipFill>
          <a:blip r:embed="rId7"/>
          <a:stretch>
            <a:fillRect/>
          </a:stretch>
        </p:blipFill>
        <p:spPr>
          <a:xfrm>
            <a:off x="1195070" y="6454775"/>
            <a:ext cx="1293495" cy="201930"/>
          </a:xfrm>
          <a:prstGeom prst="rect">
            <a:avLst/>
          </a:prstGeom>
        </p:spPr>
      </p:pic>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8/5/2026</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0" y="0"/>
            <a:ext cx="12192000" cy="6857873"/>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0" y="0"/>
            <a:ext cx="12192000" cy="6857873"/>
          </a:xfrm>
          <a:prstGeom prst="rect">
            <a:avLst/>
          </a:prstGeom>
        </p:spPr>
      </p:pic>
      <p:sp>
        <p:nvSpPr>
          <p:cNvPr id="4" name="New shape"/>
          <p:cNvSpPr/>
          <p:nvPr/>
        </p:nvSpPr>
        <p:spPr>
          <a:xfrm>
            <a:off x="829183" y="599059"/>
            <a:ext cx="158623" cy="250317"/>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829183" y="599059"/>
            <a:ext cx="158623" cy="250317"/>
          </a:xfrm>
          <a:prstGeom prst="rect">
            <a:avLst/>
          </a:prstGeom>
        </p:spPr>
      </p:pic>
      <p:sp>
        <p:nvSpPr>
          <p:cNvPr id="6" name="New shape"/>
          <p:cNvSpPr/>
          <p:nvPr/>
        </p:nvSpPr>
        <p:spPr>
          <a:xfrm>
            <a:off x="615188" y="542417"/>
            <a:ext cx="1321435" cy="30734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7" name="New picture"/>
          <p:cNvPicPr/>
          <p:nvPr/>
        </p:nvPicPr>
        <p:blipFill>
          <a:blip r:embed="rId4"/>
          <a:stretch>
            <a:fillRect/>
          </a:stretch>
        </p:blipFill>
        <p:spPr>
          <a:xfrm>
            <a:off x="615188" y="542417"/>
            <a:ext cx="1321435" cy="307340"/>
          </a:xfrm>
          <a:prstGeom prst="rect">
            <a:avLst/>
          </a:prstGeom>
        </p:spPr>
      </p:pic>
      <p:sp>
        <p:nvSpPr>
          <p:cNvPr id="8" name="New shape"/>
          <p:cNvSpPr/>
          <p:nvPr/>
        </p:nvSpPr>
        <p:spPr>
          <a:xfrm>
            <a:off x="1915922" y="632968"/>
            <a:ext cx="209677" cy="21780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9" name="New picture"/>
          <p:cNvPicPr/>
          <p:nvPr/>
        </p:nvPicPr>
        <p:blipFill>
          <a:blip r:embed="rId5"/>
          <a:stretch>
            <a:fillRect/>
          </a:stretch>
        </p:blipFill>
        <p:spPr>
          <a:xfrm>
            <a:off x="1915922" y="632968"/>
            <a:ext cx="209677" cy="217805"/>
          </a:xfrm>
          <a:prstGeom prst="rect">
            <a:avLst/>
          </a:prstGeom>
        </p:spPr>
      </p:pic>
      <p:sp>
        <p:nvSpPr>
          <p:cNvPr id="10" name="New shape"/>
          <p:cNvSpPr/>
          <p:nvPr/>
        </p:nvSpPr>
        <p:spPr>
          <a:xfrm>
            <a:off x="2151888" y="635635"/>
            <a:ext cx="112141" cy="210058"/>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1" name="New picture"/>
          <p:cNvPicPr/>
          <p:nvPr/>
        </p:nvPicPr>
        <p:blipFill>
          <a:blip r:embed="rId6"/>
          <a:stretch>
            <a:fillRect/>
          </a:stretch>
        </p:blipFill>
        <p:spPr>
          <a:xfrm>
            <a:off x="2151888" y="635635"/>
            <a:ext cx="112141" cy="210058"/>
          </a:xfrm>
          <a:prstGeom prst="rect">
            <a:avLst/>
          </a:prstGeom>
        </p:spPr>
      </p:pic>
      <p:sp>
        <p:nvSpPr>
          <p:cNvPr id="12" name="New shape"/>
          <p:cNvSpPr/>
          <p:nvPr/>
        </p:nvSpPr>
        <p:spPr>
          <a:xfrm>
            <a:off x="2286508" y="544195"/>
            <a:ext cx="893318" cy="30670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3" name="New picture"/>
          <p:cNvPicPr/>
          <p:nvPr/>
        </p:nvPicPr>
        <p:blipFill>
          <a:blip r:embed="rId7"/>
          <a:stretch>
            <a:fillRect/>
          </a:stretch>
        </p:blipFill>
        <p:spPr>
          <a:xfrm>
            <a:off x="2286508" y="544195"/>
            <a:ext cx="893318" cy="306705"/>
          </a:xfrm>
          <a:prstGeom prst="rect">
            <a:avLst/>
          </a:prstGeom>
        </p:spPr>
      </p:pic>
      <p:sp>
        <p:nvSpPr>
          <p:cNvPr id="14" name="New shape"/>
          <p:cNvSpPr/>
          <p:nvPr/>
        </p:nvSpPr>
        <p:spPr>
          <a:xfrm>
            <a:off x="3205480" y="585343"/>
            <a:ext cx="298958" cy="265049"/>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5" name="New picture"/>
          <p:cNvPicPr/>
          <p:nvPr/>
        </p:nvPicPr>
        <p:blipFill>
          <a:blip r:embed="rId8"/>
          <a:stretch>
            <a:fillRect/>
          </a:stretch>
        </p:blipFill>
        <p:spPr>
          <a:xfrm>
            <a:off x="3205480" y="585343"/>
            <a:ext cx="298958" cy="265049"/>
          </a:xfrm>
          <a:prstGeom prst="rect">
            <a:avLst/>
          </a:prstGeom>
        </p:spPr>
      </p:pic>
      <p:sp>
        <p:nvSpPr>
          <p:cNvPr id="16" name="New shape"/>
          <p:cNvSpPr/>
          <p:nvPr/>
        </p:nvSpPr>
        <p:spPr>
          <a:xfrm>
            <a:off x="583438" y="3897122"/>
            <a:ext cx="1332484" cy="39116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2400" spc="-19">
                <a:solidFill>
                  <a:srgbClr val="FFFFFF"/>
                </a:solidFill>
                <a:latin typeface="Arial"/>
                <a:ea typeface="Arial"/>
              </a:rPr>
              <a:t>Q2</a:t>
            </a:r>
            <a:r>
              <a:rPr sz="3400" b="1" spc="-7">
                <a:solidFill>
                  <a:srgbClr val="000000"/>
                </a:solidFill>
                <a:latin typeface="Arial"/>
                <a:ea typeface="Arial"/>
              </a:rPr>
              <a:t> </a:t>
            </a:r>
            <a:r>
              <a:rPr sz="2400" spc="-19">
                <a:solidFill>
                  <a:srgbClr val="FFFFFF"/>
                </a:solidFill>
                <a:latin typeface="Arial"/>
                <a:ea typeface="Arial"/>
              </a:rPr>
              <a:t>2026</a:t>
            </a:r>
          </a:p>
        </p:txBody>
      </p:sp>
      <p:sp>
        <p:nvSpPr>
          <p:cNvPr id="17" name="New shape"/>
          <p:cNvSpPr/>
          <p:nvPr/>
        </p:nvSpPr>
        <p:spPr>
          <a:xfrm>
            <a:off x="615188" y="4592066"/>
            <a:ext cx="1625092" cy="177546"/>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ts val="100"/>
              </a:spcBef>
              <a:spcAft>
                <a:spcPct val="0"/>
              </a:spcAft>
            </a:pPr>
            <a:r>
              <a:rPr sz="1600" dirty="0">
                <a:solidFill>
                  <a:srgbClr val="FFFFFF"/>
                </a:solidFill>
                <a:latin typeface="Arial"/>
                <a:ea typeface="Arial"/>
              </a:rPr>
              <a:t>August </a:t>
            </a:r>
            <a:r>
              <a:rPr lang="en-US" sz="1600" dirty="0">
                <a:solidFill>
                  <a:srgbClr val="FFFFFF"/>
                </a:solidFill>
                <a:latin typeface="Arial"/>
                <a:ea typeface="Arial"/>
              </a:rPr>
              <a:t>6</a:t>
            </a:r>
            <a:r>
              <a:rPr sz="1600" dirty="0">
                <a:solidFill>
                  <a:srgbClr val="FFFFFF"/>
                </a:solidFill>
                <a:latin typeface="Arial"/>
                <a:ea typeface="Arial"/>
              </a:rPr>
              <a:t>, 2026</a:t>
            </a:r>
            <a:r>
              <a:rPr sz="1400" dirty="0">
                <a:solidFill>
                  <a:srgbClr val="FFFFFF"/>
                </a:solidFill>
                <a:latin typeface="Arial"/>
                <a:ea typeface="Arial"/>
              </a:rPr>
              <a:t> </a:t>
            </a:r>
          </a:p>
        </p:txBody>
      </p:sp>
      <p:sp>
        <p:nvSpPr>
          <p:cNvPr id="19" name="New shape"/>
          <p:cNvSpPr/>
          <p:nvPr/>
        </p:nvSpPr>
        <p:spPr>
          <a:xfrm>
            <a:off x="451485" y="2884805"/>
            <a:ext cx="6238113" cy="641604"/>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t"/>
          <a:lstStyle/>
          <a:p>
            <a:pPr algn="l" defTabSz="457200">
              <a:lnSpc>
                <a:spcPct val="100000"/>
              </a:lnSpc>
              <a:spcBef>
                <a:spcPct val="0"/>
              </a:spcBef>
              <a:spcAft>
                <a:spcPct val="0"/>
              </a:spcAft>
            </a:pPr>
            <a:r>
              <a:rPr sz="3800">
                <a:solidFill>
                  <a:srgbClr val="FFFFFF"/>
                </a:solidFill>
                <a:latin typeface="Arial"/>
                <a:ea typeface="Arial"/>
              </a:rPr>
              <a:t>Earnings Presentation</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062097" y="2751455"/>
            <a:ext cx="5902960" cy="54356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Supplemental</a:t>
            </a:r>
            <a:r>
              <a:rPr sz="3400" b="1" spc="-133">
                <a:solidFill>
                  <a:srgbClr val="000000"/>
                </a:solidFill>
                <a:latin typeface="Arial"/>
                <a:ea typeface="Arial"/>
              </a:rPr>
              <a:t> </a:t>
            </a:r>
            <a:r>
              <a:rPr sz="3400" b="1">
                <a:solidFill>
                  <a:srgbClr val="000000"/>
                </a:solidFill>
                <a:latin typeface="Arial"/>
                <a:ea typeface="Arial"/>
              </a:rPr>
              <a:t>Financial</a:t>
            </a:r>
            <a:r>
              <a:rPr sz="3400" b="1" spc="-112">
                <a:solidFill>
                  <a:srgbClr val="000000"/>
                </a:solidFill>
                <a:latin typeface="Arial"/>
                <a:ea typeface="Arial"/>
              </a:rPr>
              <a:t> </a:t>
            </a:r>
            <a:r>
              <a:rPr sz="3400" b="1" spc="-17">
                <a:solidFill>
                  <a:srgbClr val="000000"/>
                </a:solidFill>
                <a:latin typeface="Arial"/>
                <a:ea typeface="Arial"/>
              </a:rPr>
              <a:t>Data</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43535" y="348996"/>
            <a:ext cx="10767949" cy="71907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Supplemental Financial Data</a:t>
            </a:r>
          </a:p>
        </p:txBody>
      </p:sp>
      <p:graphicFrame>
        <p:nvGraphicFramePr>
          <p:cNvPr id="3" name="New Table"/>
          <p:cNvGraphicFramePr>
            <a:graphicFrameLocks noGrp="1"/>
          </p:cNvGraphicFramePr>
          <p:nvPr/>
        </p:nvGraphicFramePr>
        <p:xfrm>
          <a:off x="585470" y="1327150"/>
          <a:ext cx="10115550" cy="1508505"/>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47625">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tblGrid>
              <a:tr h="352425">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Three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Six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extLst>
                  <a:ext uri="{0D108BD9-81ED-4DB2-BD59-A6C34878D82A}">
                    <a16:rowId xmlns:a16="http://schemas.microsoft.com/office/drawing/2014/main" val="10000"/>
                  </a:ext>
                </a:extLst>
              </a:tr>
              <a:tr h="200025">
                <a:tc>
                  <a:txBody>
                    <a:bodyPr/>
                    <a:lstStyle/>
                    <a:p>
                      <a:pPr algn="l">
                        <a:lnSpc>
                          <a:spcPct val="83000"/>
                        </a:lnSpc>
                      </a:pPr>
                      <a:r>
                        <a:rPr sz="1000" b="1">
                          <a:solidFill>
                            <a:srgbClr val="000000"/>
                          </a:solidFill>
                          <a:latin typeface="Arial"/>
                          <a:ea typeface="Arial"/>
                        </a:rPr>
                        <a:t>Recurring Revenue (millions)</a:t>
                      </a: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extLst>
                  <a:ext uri="{0D108BD9-81ED-4DB2-BD59-A6C34878D82A}">
                    <a16:rowId xmlns:a16="http://schemas.microsoft.com/office/drawing/2014/main" val="10001"/>
                  </a:ext>
                </a:extLst>
              </a:tr>
              <a:tr h="200025">
                <a:tc>
                  <a:txBody>
                    <a:bodyPr/>
                    <a:lstStyle/>
                    <a:p>
                      <a:pPr marL="152400" algn="l">
                        <a:lnSpc>
                          <a:spcPct val="83000"/>
                        </a:lnSpc>
                      </a:pPr>
                      <a:r>
                        <a:rPr sz="1000">
                          <a:solidFill>
                            <a:srgbClr val="000000"/>
                          </a:solidFill>
                          <a:latin typeface="Arial"/>
                          <a:ea typeface="Arial"/>
                        </a:rPr>
                        <a:t>SaaS and PaaS fees</a:t>
                      </a: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284.8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271.3	</a:t>
                      </a:r>
                    </a:p>
                  </a:txBody>
                  <a:tcPr marL="0" marR="9144"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546.7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508.3	</a:t>
                      </a:r>
                    </a:p>
                  </a:txBody>
                  <a:tcPr marL="0" marR="9144" marT="0" marB="18288" anchor="b">
                    <a:lnL w="0"/>
                    <a:lnR w="0"/>
                    <a:lnT w="12700" cmpd="sng">
                      <a:solidFill>
                        <a:srgbClr val="000000"/>
                      </a:solidFill>
                      <a:prstDash val="solid"/>
                    </a:lnT>
                    <a:lnB w="0"/>
                    <a:noFill/>
                  </a:tcPr>
                </a:tc>
                <a:extLst>
                  <a:ext uri="{0D108BD9-81ED-4DB2-BD59-A6C34878D82A}">
                    <a16:rowId xmlns:a16="http://schemas.microsoft.com/office/drawing/2014/main" val="10002"/>
                  </a:ext>
                </a:extLst>
              </a:tr>
              <a:tr h="200025">
                <a:tc>
                  <a:txBody>
                    <a:bodyPr/>
                    <a:lstStyle/>
                    <a:p>
                      <a:pPr marL="152400" algn="l">
                        <a:lnSpc>
                          <a:spcPct val="83000"/>
                        </a:lnSpc>
                      </a:pPr>
                      <a:r>
                        <a:rPr sz="1000">
                          <a:solidFill>
                            <a:srgbClr val="000000"/>
                          </a:solidFill>
                          <a:latin typeface="Arial"/>
                          <a:ea typeface="Arial"/>
                        </a:rPr>
                        <a:t>Maintenance fees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51.6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50.4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102.5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99.1	</a:t>
                      </a:r>
                    </a:p>
                  </a:txBody>
                  <a:tcPr marL="0" marR="9144" marT="0" marB="18288" anchor="b">
                    <a:lnL w="0"/>
                    <a:lnR w="0"/>
                    <a:lnT w="0"/>
                    <a:lnB w="12700" cmpd="sng">
                      <a:solidFill>
                        <a:srgbClr val="000000"/>
                      </a:solidFill>
                      <a:prstDash val="solid"/>
                    </a:lnB>
                    <a:noFill/>
                  </a:tcPr>
                </a:tc>
                <a:extLst>
                  <a:ext uri="{0D108BD9-81ED-4DB2-BD59-A6C34878D82A}">
                    <a16:rowId xmlns:a16="http://schemas.microsoft.com/office/drawing/2014/main" val="10003"/>
                  </a:ext>
                </a:extLst>
              </a:tr>
              <a:tr h="200025">
                <a:tc>
                  <a:txBody>
                    <a:bodyPr/>
                    <a:lstStyle/>
                    <a:p>
                      <a:pPr algn="l">
                        <a:lnSpc>
                          <a:spcPct val="83000"/>
                        </a:lnSpc>
                      </a:pPr>
                      <a:r>
                        <a:rPr sz="1000" b="1">
                          <a:solidFill>
                            <a:srgbClr val="000000"/>
                          </a:solidFill>
                          <a:latin typeface="Arial"/>
                          <a:ea typeface="Arial"/>
                        </a:rPr>
                        <a:t>Recurring Revenue</a:t>
                      </a:r>
                    </a:p>
                  </a:txBody>
                  <a:tcPr marL="27432" marR="27432"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336.3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321.7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649.2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607.4	</a:t>
                      </a:r>
                    </a:p>
                  </a:txBody>
                  <a:tcPr marL="0" marR="9144" marT="0" marB="18288" anchor="b">
                    <a:lnL w="0"/>
                    <a:lnR w="0"/>
                    <a:lnT w="12700" cmpd="sng">
                      <a:solidFill>
                        <a:srgbClr val="000000"/>
                      </a:solidFill>
                      <a:prstDash val="solid"/>
                    </a:lnT>
                    <a:lnB w="38100" cmpd="dbl">
                      <a:solidFill>
                        <a:srgbClr val="000000"/>
                      </a:solidFill>
                      <a:prstDash val="solid"/>
                    </a:lnB>
                    <a:noFill/>
                  </a:tcPr>
                </a:tc>
                <a:extLst>
                  <a:ext uri="{0D108BD9-81ED-4DB2-BD59-A6C34878D82A}">
                    <a16:rowId xmlns:a16="http://schemas.microsoft.com/office/drawing/2014/main" val="10004"/>
                  </a:ext>
                </a:extLst>
              </a:tr>
            </a:tbl>
          </a:graphicData>
        </a:graphic>
      </p:graphicFrame>
      <p:graphicFrame>
        <p:nvGraphicFramePr>
          <p:cNvPr id="4" name="New Table"/>
          <p:cNvGraphicFramePr>
            <a:graphicFrameLocks noGrp="1"/>
          </p:cNvGraphicFramePr>
          <p:nvPr/>
        </p:nvGraphicFramePr>
        <p:xfrm>
          <a:off x="585470" y="3030728"/>
          <a:ext cx="10163175" cy="1352846"/>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47625">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gridCol w="47625">
                  <a:extLst>
                    <a:ext uri="{9D8B030D-6E8A-4147-A177-3AD203B41FA5}">
                      <a16:colId xmlns:a16="http://schemas.microsoft.com/office/drawing/2014/main" val="20008"/>
                    </a:ext>
                  </a:extLst>
                </a:gridCol>
              </a:tblGrid>
              <a:tr h="352425">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Three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TTM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0"/>
                  </a:ext>
                </a:extLst>
              </a:tr>
              <a:tr h="180975">
                <a:tc>
                  <a:txBody>
                    <a:bodyPr/>
                    <a:lstStyle/>
                    <a:p>
                      <a:pPr algn="l">
                        <a:lnSpc>
                          <a:spcPct val="83000"/>
                        </a:lnSpc>
                      </a:pPr>
                      <a:r>
                        <a:rPr sz="1000" b="1">
                          <a:solidFill>
                            <a:srgbClr val="000000"/>
                          </a:solidFill>
                          <a:latin typeface="Arial"/>
                          <a:ea typeface="Arial"/>
                        </a:rPr>
                        <a:t>New Bookings (millions)</a:t>
                      </a: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180975">
                <a:tc>
                  <a:txBody>
                    <a:bodyPr/>
                    <a:lstStyle/>
                    <a:p>
                      <a:pPr marL="152400" algn="l">
                        <a:lnSpc>
                          <a:spcPct val="83000"/>
                        </a:lnSpc>
                      </a:pPr>
                      <a:r>
                        <a:rPr sz="1000">
                          <a:solidFill>
                            <a:srgbClr val="000000"/>
                          </a:solidFill>
                          <a:latin typeface="Arial"/>
                          <a:ea typeface="Arial"/>
                        </a:rPr>
                        <a:t>Annual recurring revenue (ARR) bookings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18.3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24.3	</a:t>
                      </a:r>
                    </a:p>
                  </a:txBody>
                  <a:tcPr marL="0" marR="9144"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67.7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79.5	</a:t>
                      </a:r>
                    </a:p>
                  </a:txBody>
                  <a:tcPr marL="0" marR="9144"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2"/>
                  </a:ext>
                </a:extLst>
              </a:tr>
              <a:tr h="180975">
                <a:tc>
                  <a:txBody>
                    <a:bodyPr/>
                    <a:lstStyle/>
                    <a:p>
                      <a:pPr marL="152400" algn="l">
                        <a:lnSpc>
                          <a:spcPct val="83000"/>
                        </a:lnSpc>
                      </a:pPr>
                      <a:r>
                        <a:rPr sz="1000">
                          <a:solidFill>
                            <a:srgbClr val="000000"/>
                          </a:solidFill>
                          <a:latin typeface="Arial"/>
                          <a:ea typeface="Arial"/>
                        </a:rPr>
                        <a:t>License and services bookings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59.2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58.1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255.2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290.2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3"/>
                  </a:ext>
                </a:extLst>
              </a:tr>
              <a:tr h="1809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4"/>
                  </a:ext>
                </a:extLst>
              </a:tr>
              <a:tr h="180975">
                <a:tc>
                  <a:txBody>
                    <a:bodyPr/>
                    <a:lstStyle/>
                    <a:p>
                      <a:pPr algn="l">
                        <a:lnSpc>
                          <a:spcPct val="83000"/>
                        </a:lnSpc>
                      </a:pPr>
                      <a:r>
                        <a:rPr sz="900">
                          <a:solidFill>
                            <a:srgbClr val="000000"/>
                          </a:solidFill>
                          <a:latin typeface="Arial"/>
                          <a:ea typeface="Arial"/>
                        </a:rPr>
                        <a:t>Note: Amounts may not recalculate due to rounding.</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282829" y="28448"/>
            <a:ext cx="10767949" cy="71907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Supplemental Financial Data</a:t>
            </a:r>
          </a:p>
        </p:txBody>
      </p:sp>
      <p:graphicFrame>
        <p:nvGraphicFramePr>
          <p:cNvPr id="3" name="New Table"/>
          <p:cNvGraphicFramePr>
            <a:graphicFrameLocks noGrp="1"/>
          </p:cNvGraphicFramePr>
          <p:nvPr/>
        </p:nvGraphicFramePr>
        <p:xfrm>
          <a:off x="585216" y="886587"/>
          <a:ext cx="10163175" cy="5229521"/>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47625">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gridCol w="47625">
                  <a:extLst>
                    <a:ext uri="{9D8B030D-6E8A-4147-A177-3AD203B41FA5}">
                      <a16:colId xmlns:a16="http://schemas.microsoft.com/office/drawing/2014/main" val="20008"/>
                    </a:ext>
                  </a:extLst>
                </a:gridCol>
              </a:tblGrid>
              <a:tr h="352425">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Three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Six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0"/>
                  </a:ext>
                </a:extLst>
              </a:tr>
              <a:tr h="200025">
                <a:tc>
                  <a:txBody>
                    <a:bodyPr/>
                    <a:lstStyle/>
                    <a:p>
                      <a:pPr algn="l">
                        <a:lnSpc>
                          <a:spcPct val="83000"/>
                        </a:lnSpc>
                      </a:pPr>
                      <a:r>
                        <a:rPr sz="1000" b="1">
                          <a:solidFill>
                            <a:srgbClr val="000000"/>
                          </a:solidFill>
                          <a:latin typeface="Arial"/>
                          <a:ea typeface="Arial"/>
                        </a:rPr>
                        <a:t>Adjusted EBITDA (millions)</a:t>
                      </a: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200025">
                <a:tc>
                  <a:txBody>
                    <a:bodyPr/>
                    <a:lstStyle/>
                    <a:p>
                      <a:pPr algn="l">
                        <a:lnSpc>
                          <a:spcPct val="83000"/>
                        </a:lnSpc>
                      </a:pPr>
                      <a:r>
                        <a:rPr sz="1000" b="1">
                          <a:solidFill>
                            <a:srgbClr val="000000"/>
                          </a:solidFill>
                          <a:latin typeface="Arial"/>
                          <a:ea typeface="Arial"/>
                        </a:rPr>
                        <a:t>Net income</a:t>
                      </a:r>
                    </a:p>
                  </a:txBody>
                  <a:tcPr marL="27432" marR="27432"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31.8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12.2	</a:t>
                      </a:r>
                    </a:p>
                  </a:txBody>
                  <a:tcPr marL="0" marR="9144"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70.1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71.1	</a:t>
                      </a:r>
                    </a:p>
                  </a:txBody>
                  <a:tcPr marL="0" marR="9144"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2"/>
                  </a:ext>
                </a:extLst>
              </a:tr>
              <a:tr h="200025">
                <a:tc>
                  <a:txBody>
                    <a:bodyPr/>
                    <a:lstStyle/>
                    <a:p>
                      <a:pPr algn="l">
                        <a:lnSpc>
                          <a:spcPct val="83000"/>
                        </a:lnSpc>
                      </a:pPr>
                      <a:r>
                        <a:rPr sz="1000">
                          <a:solidFill>
                            <a:srgbClr val="000000"/>
                          </a:solidFill>
                          <a:latin typeface="Arial"/>
                          <a:ea typeface="Arial"/>
                        </a:rPr>
                        <a:t>Plus:</a:t>
                      </a: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3"/>
                  </a:ext>
                </a:extLst>
              </a:tr>
              <a:tr h="200025">
                <a:tc>
                  <a:txBody>
                    <a:bodyPr/>
                    <a:lstStyle/>
                    <a:p>
                      <a:pPr marL="76200" algn="l">
                        <a:lnSpc>
                          <a:spcPct val="83000"/>
                        </a:lnSpc>
                      </a:pPr>
                      <a:r>
                        <a:rPr sz="1000">
                          <a:solidFill>
                            <a:srgbClr val="000000"/>
                          </a:solidFill>
                          <a:latin typeface="Arial"/>
                          <a:ea typeface="Arial"/>
                        </a:rPr>
                        <a:t>Income tax expense</a:t>
                      </a: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7.1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5.7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19.2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18.4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4"/>
                  </a:ext>
                </a:extLst>
              </a:tr>
              <a:tr h="200025">
                <a:tc>
                  <a:txBody>
                    <a:bodyPr/>
                    <a:lstStyle/>
                    <a:p>
                      <a:pPr marL="76200" algn="l">
                        <a:lnSpc>
                          <a:spcPct val="83000"/>
                        </a:lnSpc>
                      </a:pPr>
                      <a:r>
                        <a:rPr sz="1000">
                          <a:solidFill>
                            <a:srgbClr val="000000"/>
                          </a:solidFill>
                          <a:latin typeface="Arial"/>
                          <a:ea typeface="Arial"/>
                        </a:rPr>
                        <a:t>Net interest expense</a:t>
                      </a: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6.4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10.6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15.0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21.2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5"/>
                  </a:ext>
                </a:extLst>
              </a:tr>
              <a:tr h="200025">
                <a:tc>
                  <a:txBody>
                    <a:bodyPr/>
                    <a:lstStyle/>
                    <a:p>
                      <a:pPr marL="76200" algn="l">
                        <a:lnSpc>
                          <a:spcPct val="83000"/>
                        </a:lnSpc>
                      </a:pPr>
                      <a:r>
                        <a:rPr sz="1000">
                          <a:solidFill>
                            <a:srgbClr val="000000"/>
                          </a:solidFill>
                          <a:latin typeface="Arial"/>
                          <a:ea typeface="Arial"/>
                        </a:rPr>
                        <a:t>Net other (income) expense</a:t>
                      </a:r>
                    </a:p>
                  </a:txBody>
                  <a:tcPr marL="27432" marR="27432" marT="0" marB="18288" anchor="b">
                    <a:lnL w="0"/>
                    <a:lnR w="0"/>
                    <a:lnT w="0"/>
                    <a:lnB w="0"/>
                    <a:noFill/>
                  </a:tcPr>
                </a:tc>
                <a:tc>
                  <a:txBody>
                    <a:bodyPr/>
                    <a:lstStyle/>
                    <a:p>
                      <a:pPr algn="r">
                        <a:lnSpc>
                          <a:spcPct val="83000"/>
                        </a:lnSpc>
                        <a:tabLst>
                          <a:tab pos="1035050" algn="l"/>
                          <a:tab pos="1414399" algn="l"/>
                        </a:tabLst>
                      </a:pPr>
                      <a:r>
                        <a:rPr sz="1000">
                          <a:solidFill>
                            <a:srgbClr val="000000"/>
                          </a:solidFill>
                          <a:latin typeface="Arial"/>
                          <a:ea typeface="Arial"/>
                        </a:rPr>
                        <a:t>	(0.7)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6.4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35050" algn="l"/>
                          <a:tab pos="1414399" algn="l"/>
                        </a:tabLst>
                      </a:pPr>
                      <a:r>
                        <a:rPr sz="1000">
                          <a:solidFill>
                            <a:srgbClr val="000000"/>
                          </a:solidFill>
                          <a:latin typeface="Arial"/>
                          <a:ea typeface="Arial"/>
                        </a:rPr>
                        <a:t>	(2.2)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964438" algn="l"/>
                          <a:tab pos="1414399" algn="l"/>
                        </a:tabLst>
                      </a:pPr>
                      <a:r>
                        <a:rPr sz="1000">
                          <a:solidFill>
                            <a:srgbClr val="000000"/>
                          </a:solidFill>
                          <a:latin typeface="Arial"/>
                          <a:ea typeface="Arial"/>
                        </a:rPr>
                        <a:t>	(17.3)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6"/>
                  </a:ext>
                </a:extLst>
              </a:tr>
              <a:tr h="200025">
                <a:tc>
                  <a:txBody>
                    <a:bodyPr/>
                    <a:lstStyle/>
                    <a:p>
                      <a:pPr marL="76200" algn="l">
                        <a:lnSpc>
                          <a:spcPct val="83000"/>
                        </a:lnSpc>
                      </a:pPr>
                      <a:r>
                        <a:rPr sz="1000">
                          <a:solidFill>
                            <a:srgbClr val="000000"/>
                          </a:solidFill>
                          <a:latin typeface="Arial"/>
                          <a:ea typeface="Arial"/>
                        </a:rPr>
                        <a:t>Depreciation expense</a:t>
                      </a: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3.6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3.2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7.0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6.4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7"/>
                  </a:ext>
                </a:extLst>
              </a:tr>
              <a:tr h="200025">
                <a:tc>
                  <a:txBody>
                    <a:bodyPr/>
                    <a:lstStyle/>
                    <a:p>
                      <a:pPr marL="76200" algn="l">
                        <a:lnSpc>
                          <a:spcPct val="83000"/>
                        </a:lnSpc>
                      </a:pPr>
                      <a:r>
                        <a:rPr sz="1000">
                          <a:solidFill>
                            <a:srgbClr val="000000"/>
                          </a:solidFill>
                          <a:latin typeface="Arial"/>
                          <a:ea typeface="Arial"/>
                        </a:rPr>
                        <a:t>Amortization expense</a:t>
                      </a: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20.4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20.9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42.3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41.7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8"/>
                  </a:ext>
                </a:extLst>
              </a:tr>
              <a:tr h="200025">
                <a:tc>
                  <a:txBody>
                    <a:bodyPr/>
                    <a:lstStyle/>
                    <a:p>
                      <a:pPr marL="76200" algn="l">
                        <a:lnSpc>
                          <a:spcPct val="83000"/>
                        </a:lnSpc>
                      </a:pPr>
                      <a:r>
                        <a:rPr sz="1000">
                          <a:solidFill>
                            <a:srgbClr val="000000"/>
                          </a:solidFill>
                          <a:latin typeface="Arial"/>
                          <a:ea typeface="Arial"/>
                        </a:rPr>
                        <a:t>Non-cash stock-based compensation expense</a:t>
                      </a: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18.7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16.4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35.6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13079" algn="l"/>
                          <a:tab pos="1414399" algn="l"/>
                        </a:tabLst>
                      </a:pPr>
                      <a:r>
                        <a:rPr sz="1000">
                          <a:solidFill>
                            <a:srgbClr val="000000"/>
                          </a:solidFill>
                          <a:latin typeface="Arial"/>
                          <a:ea typeface="Arial"/>
                        </a:rPr>
                        <a:t>	28.0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9"/>
                  </a:ext>
                </a:extLst>
              </a:tr>
              <a:tr h="200025">
                <a:tc>
                  <a:txBody>
                    <a:bodyPr/>
                    <a:lstStyle/>
                    <a:p>
                      <a:pPr algn="l">
                        <a:lnSpc>
                          <a:spcPct val="83000"/>
                        </a:lnSpc>
                      </a:pPr>
                      <a:r>
                        <a:rPr sz="1000" b="1">
                          <a:solidFill>
                            <a:srgbClr val="000000"/>
                          </a:solidFill>
                          <a:latin typeface="Arial"/>
                          <a:ea typeface="Arial"/>
                        </a:rPr>
                        <a:t>Adjusted EBITDA before significant transaction-related expenses</a:t>
                      </a:r>
                    </a:p>
                  </a:txBody>
                  <a:tcPr marL="27432" marR="27432"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87.3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75.4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187.1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169.5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0"/>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1"/>
                  </a:ext>
                </a:extLst>
              </a:tr>
              <a:tr h="200025">
                <a:tc>
                  <a:txBody>
                    <a:bodyPr/>
                    <a:lstStyle/>
                    <a:p>
                      <a:pPr algn="l">
                        <a:lnSpc>
                          <a:spcPct val="83000"/>
                        </a:lnSpc>
                      </a:pPr>
                      <a:r>
                        <a:rPr sz="1000">
                          <a:solidFill>
                            <a:srgbClr val="000000"/>
                          </a:solidFill>
                          <a:latin typeface="Arial"/>
                          <a:ea typeface="Arial"/>
                        </a:rPr>
                        <a:t>Significant transaction-related expenses:</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2"/>
                  </a:ext>
                </a:extLst>
              </a:tr>
              <a:tr h="200025">
                <a:tc>
                  <a:txBody>
                    <a:bodyPr/>
                    <a:lstStyle/>
                    <a:p>
                      <a:pPr marL="76200" algn="l">
                        <a:lnSpc>
                          <a:spcPct val="83000"/>
                        </a:lnSpc>
                      </a:pPr>
                      <a:r>
                        <a:rPr sz="1000">
                          <a:solidFill>
                            <a:srgbClr val="000000"/>
                          </a:solidFill>
                          <a:latin typeface="Arial"/>
                          <a:ea typeface="Arial"/>
                        </a:rPr>
                        <a:t>Cost reduction strategies</a:t>
                      </a: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5.1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5.8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5.1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3"/>
                  </a:ext>
                </a:extLst>
              </a:tr>
              <a:tr h="200025">
                <a:tc>
                  <a:txBody>
                    <a:bodyPr/>
                    <a:lstStyle/>
                    <a:p>
                      <a:pPr marL="76200" algn="l">
                        <a:lnSpc>
                          <a:spcPct val="83000"/>
                        </a:lnSpc>
                      </a:pPr>
                      <a:r>
                        <a:rPr sz="1000">
                          <a:solidFill>
                            <a:srgbClr val="000000"/>
                          </a:solidFill>
                          <a:latin typeface="Arial"/>
                          <a:ea typeface="Arial"/>
                        </a:rPr>
                        <a:t>Other</a:t>
                      </a:r>
                    </a:p>
                  </a:txBody>
                  <a:tcPr marL="27432" marR="27432"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3.1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0.4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3.1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83691" algn="l"/>
                          <a:tab pos="1414399" algn="l"/>
                        </a:tabLst>
                      </a:pPr>
                      <a:r>
                        <a:rPr sz="1000">
                          <a:solidFill>
                            <a:srgbClr val="000000"/>
                          </a:solidFill>
                          <a:latin typeface="Arial"/>
                          <a:ea typeface="Arial"/>
                        </a:rPr>
                        <a:t>	0.4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4"/>
                  </a:ext>
                </a:extLst>
              </a:tr>
              <a:tr h="200025">
                <a:tc>
                  <a:txBody>
                    <a:bodyPr/>
                    <a:lstStyle/>
                    <a:p>
                      <a:pPr algn="l">
                        <a:lnSpc>
                          <a:spcPct val="83000"/>
                        </a:lnSpc>
                      </a:pPr>
                      <a:r>
                        <a:rPr sz="1000" b="1">
                          <a:solidFill>
                            <a:srgbClr val="000000"/>
                          </a:solidFill>
                          <a:latin typeface="Arial"/>
                          <a:ea typeface="Arial"/>
                        </a:rPr>
                        <a:t>Adjusted EBITDA</a:t>
                      </a:r>
                    </a:p>
                  </a:txBody>
                  <a:tcPr marL="27432" marR="27432"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90.8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13079" algn="l"/>
                          <a:tab pos="1414399" algn="l"/>
                        </a:tabLst>
                      </a:pPr>
                      <a:r>
                        <a:rPr sz="1000" b="1">
                          <a:solidFill>
                            <a:srgbClr val="000000"/>
                          </a:solidFill>
                          <a:latin typeface="Arial"/>
                          <a:ea typeface="Arial"/>
                        </a:rPr>
                        <a:t>$	80.9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196.0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175.0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5"/>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6"/>
                  </a:ext>
                </a:extLst>
              </a:tr>
              <a:tr h="200025">
                <a:tc>
                  <a:txBody>
                    <a:bodyPr/>
                    <a:lstStyle/>
                    <a:p>
                      <a:pPr algn="l">
                        <a:lnSpc>
                          <a:spcPct val="83000"/>
                        </a:lnSpc>
                      </a:pPr>
                      <a:r>
                        <a:rPr sz="1000">
                          <a:solidFill>
                            <a:srgbClr val="000000"/>
                          </a:solidFill>
                          <a:latin typeface="Arial"/>
                          <a:ea typeface="Arial"/>
                        </a:rPr>
                        <a:t>Revenue, net of interchange</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7"/>
                  </a:ext>
                </a:extLst>
              </a:tr>
              <a:tr h="200025">
                <a:tc>
                  <a:txBody>
                    <a:bodyPr/>
                    <a:lstStyle/>
                    <a:p>
                      <a:pPr marL="76200" algn="l">
                        <a:lnSpc>
                          <a:spcPct val="83000"/>
                        </a:lnSpc>
                      </a:pPr>
                      <a:r>
                        <a:rPr sz="1000">
                          <a:solidFill>
                            <a:srgbClr val="000000"/>
                          </a:solidFill>
                          <a:latin typeface="Arial"/>
                          <a:ea typeface="Arial"/>
                        </a:rPr>
                        <a:t>Revenue</a:t>
                      </a:r>
                    </a:p>
                  </a:txBody>
                  <a:tcPr marL="27432" marR="27432"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430.4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401.3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856.2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795.8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8"/>
                  </a:ext>
                </a:extLst>
              </a:tr>
              <a:tr h="200025">
                <a:tc>
                  <a:txBody>
                    <a:bodyPr/>
                    <a:lstStyle/>
                    <a:p>
                      <a:pPr marL="76200" algn="l">
                        <a:lnSpc>
                          <a:spcPct val="83000"/>
                        </a:lnSpc>
                      </a:pPr>
                      <a:r>
                        <a:rPr sz="1000">
                          <a:solidFill>
                            <a:srgbClr val="000000"/>
                          </a:solidFill>
                          <a:latin typeface="Arial"/>
                          <a:ea typeface="Arial"/>
                        </a:rPr>
                        <a:t>Interchange</a:t>
                      </a:r>
                    </a:p>
                  </a:txBody>
                  <a:tcPr marL="27432" marR="27432"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165.6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151.1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311.9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a:solidFill>
                            <a:srgbClr val="000000"/>
                          </a:solidFill>
                          <a:latin typeface="Arial"/>
                          <a:ea typeface="Arial"/>
                        </a:rPr>
                        <a:t>	281.9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9"/>
                  </a:ext>
                </a:extLst>
              </a:tr>
              <a:tr h="200025">
                <a:tc>
                  <a:txBody>
                    <a:bodyPr/>
                    <a:lstStyle/>
                    <a:p>
                      <a:pPr algn="l">
                        <a:lnSpc>
                          <a:spcPct val="83000"/>
                        </a:lnSpc>
                      </a:pPr>
                      <a:r>
                        <a:rPr sz="1000" b="1">
                          <a:solidFill>
                            <a:srgbClr val="000000"/>
                          </a:solidFill>
                          <a:latin typeface="Arial"/>
                          <a:ea typeface="Arial"/>
                        </a:rPr>
                        <a:t>Revenue, net of interchange</a:t>
                      </a:r>
                    </a:p>
                  </a:txBody>
                  <a:tcPr marL="27432" marR="27432" marT="0" marB="18288"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264.8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250.2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544.3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942467" algn="l"/>
                          <a:tab pos="1414399" algn="l"/>
                        </a:tabLst>
                      </a:pPr>
                      <a:r>
                        <a:rPr sz="1000" b="1">
                          <a:solidFill>
                            <a:srgbClr val="000000"/>
                          </a:solidFill>
                          <a:latin typeface="Arial"/>
                          <a:ea typeface="Arial"/>
                        </a:rPr>
                        <a:t>$	513.9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20"/>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21"/>
                  </a:ext>
                </a:extLst>
              </a:tr>
              <a:tr h="200025">
                <a:tc>
                  <a:txBody>
                    <a:bodyPr/>
                    <a:lstStyle/>
                    <a:p>
                      <a:pPr algn="l">
                        <a:lnSpc>
                          <a:spcPct val="83000"/>
                        </a:lnSpc>
                      </a:pPr>
                      <a:r>
                        <a:rPr sz="1000" b="1">
                          <a:solidFill>
                            <a:srgbClr val="000000"/>
                          </a:solidFill>
                          <a:latin typeface="Arial"/>
                          <a:ea typeface="Arial"/>
                        </a:rPr>
                        <a:t>Net Adjusted EBITDA Margin</a:t>
                      </a:r>
                    </a:p>
                  </a:txBody>
                  <a:tcPr marL="27432" marR="27432" marT="0" marB="18288" anchor="b">
                    <a:lnL w="0"/>
                    <a:lnR w="0"/>
                    <a:lnT w="0"/>
                    <a:lnB w="0"/>
                    <a:noFill/>
                  </a:tcPr>
                </a:tc>
                <a:tc>
                  <a:txBody>
                    <a:bodyPr/>
                    <a:lstStyle/>
                    <a:p>
                      <a:pPr algn="r">
                        <a:lnSpc>
                          <a:spcPct val="83000"/>
                        </a:lnSpc>
                        <a:tabLst>
                          <a:tab pos="889" algn="l"/>
                          <a:tab pos="197993" algn="l"/>
                        </a:tabLst>
                      </a:pPr>
                      <a:r>
                        <a:rPr sz="1000" b="1">
                          <a:solidFill>
                            <a:srgbClr val="000000"/>
                          </a:solidFill>
                          <a:latin typeface="Arial"/>
                          <a:ea typeface="Arial"/>
                        </a:rPr>
                        <a:t>	34	%</a:t>
                      </a:r>
                    </a:p>
                  </a:txBody>
                  <a:tcPr marL="0" marR="9144" marT="0" marB="18288" anchor="b">
                    <a:lnL w="0"/>
                    <a:lnR w="0"/>
                    <a:lnT w="0"/>
                    <a:lnB w="0"/>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889" algn="l"/>
                          <a:tab pos="197993" algn="l"/>
                        </a:tabLst>
                      </a:pPr>
                      <a:r>
                        <a:rPr sz="1000" b="1">
                          <a:solidFill>
                            <a:srgbClr val="000000"/>
                          </a:solidFill>
                          <a:latin typeface="Arial"/>
                          <a:ea typeface="Arial"/>
                        </a:rPr>
                        <a:t>	32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889" algn="l"/>
                          <a:tab pos="197993" algn="l"/>
                        </a:tabLst>
                      </a:pPr>
                      <a:r>
                        <a:rPr sz="1000" b="1">
                          <a:solidFill>
                            <a:srgbClr val="000000"/>
                          </a:solidFill>
                          <a:latin typeface="Arial"/>
                          <a:ea typeface="Arial"/>
                        </a:rPr>
                        <a:t>	36	%</a:t>
                      </a:r>
                    </a:p>
                  </a:txBody>
                  <a:tcPr marL="0" marR="9144" marT="0" marB="18288" anchor="b">
                    <a:lnL w="0"/>
                    <a:lnR w="0"/>
                    <a:lnT w="0"/>
                    <a:lnB w="0"/>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889" algn="l"/>
                          <a:tab pos="197993" algn="l"/>
                        </a:tabLst>
                      </a:pPr>
                      <a:r>
                        <a:rPr sz="1000" b="1">
                          <a:solidFill>
                            <a:srgbClr val="000000"/>
                          </a:solidFill>
                          <a:latin typeface="Arial"/>
                          <a:ea typeface="Arial"/>
                        </a:rPr>
                        <a:t>	34	%</a:t>
                      </a:r>
                    </a:p>
                  </a:txBody>
                  <a:tcPr marL="0" marR="9144" marT="0" marB="18288"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22"/>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23"/>
                  </a:ext>
                </a:extLst>
              </a:tr>
              <a:tr h="200025">
                <a:tc>
                  <a:txBody>
                    <a:bodyPr/>
                    <a:lstStyle/>
                    <a:p>
                      <a:pPr algn="l">
                        <a:lnSpc>
                          <a:spcPct val="83000"/>
                        </a:lnSpc>
                      </a:pPr>
                      <a:r>
                        <a:rPr sz="900">
                          <a:solidFill>
                            <a:srgbClr val="000000"/>
                          </a:solidFill>
                          <a:latin typeface="Arial"/>
                          <a:ea typeface="Arial"/>
                        </a:rPr>
                        <a:t>Note: Amounts may not recalculate due to rounding.</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24"/>
                  </a:ext>
                </a:extLst>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43535" y="348996"/>
            <a:ext cx="10767949" cy="71907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Supplemental Financial Data</a:t>
            </a:r>
          </a:p>
        </p:txBody>
      </p:sp>
      <p:graphicFrame>
        <p:nvGraphicFramePr>
          <p:cNvPr id="3" name="New Table"/>
          <p:cNvGraphicFramePr>
            <a:graphicFrameLocks noGrp="1"/>
          </p:cNvGraphicFramePr>
          <p:nvPr/>
        </p:nvGraphicFramePr>
        <p:xfrm>
          <a:off x="595503" y="1356614"/>
          <a:ext cx="10115550" cy="3941231"/>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47625">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tblGrid>
              <a:tr h="352425">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Three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gridSpan="3">
                  <a:txBody>
                    <a:bodyPr/>
                    <a:lstStyle/>
                    <a:p>
                      <a:pPr algn="ctr">
                        <a:lnSpc>
                          <a:spcPct val="83000"/>
                        </a:lnSpc>
                      </a:pPr>
                      <a:r>
                        <a:rPr sz="1000" b="1">
                          <a:solidFill>
                            <a:srgbClr val="000000"/>
                          </a:solidFill>
                          <a:latin typeface="Arial"/>
                          <a:ea typeface="Arial"/>
                        </a:rPr>
                        <a:t>Six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extLst>
                  <a:ext uri="{0D108BD9-81ED-4DB2-BD59-A6C34878D82A}">
                    <a16:rowId xmlns:a16="http://schemas.microsoft.com/office/drawing/2014/main" val="10000"/>
                  </a:ext>
                </a:extLst>
              </a:tr>
              <a:tr h="200025">
                <a:tc>
                  <a:txBody>
                    <a:bodyPr/>
                    <a:lstStyle/>
                    <a:p>
                      <a:pPr algn="l">
                        <a:lnSpc>
                          <a:spcPct val="83000"/>
                        </a:lnSpc>
                      </a:pPr>
                      <a:r>
                        <a:rPr sz="1000" b="1">
                          <a:solidFill>
                            <a:srgbClr val="000000"/>
                          </a:solidFill>
                          <a:latin typeface="Arial"/>
                          <a:ea typeface="Arial"/>
                        </a:rPr>
                        <a:t>Segment Information (millions)</a:t>
                      </a: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noFill/>
                  </a:tcPr>
                </a:tc>
                <a:extLst>
                  <a:ext uri="{0D108BD9-81ED-4DB2-BD59-A6C34878D82A}">
                    <a16:rowId xmlns:a16="http://schemas.microsoft.com/office/drawing/2014/main" val="10001"/>
                  </a:ext>
                </a:extLst>
              </a:tr>
              <a:tr h="200025">
                <a:tc>
                  <a:txBody>
                    <a:bodyPr/>
                    <a:lstStyle/>
                    <a:p>
                      <a:pPr algn="l">
                        <a:lnSpc>
                          <a:spcPct val="83000"/>
                        </a:lnSpc>
                      </a:pPr>
                      <a:r>
                        <a:rPr sz="1000" b="1">
                          <a:solidFill>
                            <a:srgbClr val="000000"/>
                          </a:solidFill>
                          <a:latin typeface="Arial"/>
                          <a:ea typeface="Arial"/>
                        </a:rPr>
                        <a:t>Revenue</a:t>
                      </a: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endParaRPr sz="100"/>
                    </a:p>
                  </a:txBody>
                  <a:tcPr marL="0" marR="0"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extLst>
                  <a:ext uri="{0D108BD9-81ED-4DB2-BD59-A6C34878D82A}">
                    <a16:rowId xmlns:a16="http://schemas.microsoft.com/office/drawing/2014/main" val="10002"/>
                  </a:ext>
                </a:extLst>
              </a:tr>
              <a:tr h="200025">
                <a:tc>
                  <a:txBody>
                    <a:bodyPr/>
                    <a:lstStyle/>
                    <a:p>
                      <a:pPr marL="142875" algn="l">
                        <a:lnSpc>
                          <a:spcPct val="83000"/>
                        </a:lnSpc>
                      </a:pPr>
                      <a:r>
                        <a:rPr sz="1000">
                          <a:solidFill>
                            <a:srgbClr val="000000"/>
                          </a:solidFill>
                          <a:latin typeface="Arial"/>
                          <a:ea typeface="Arial"/>
                        </a:rPr>
                        <a:t>Payment Software</a:t>
                      </a: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196.4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179.3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409.8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380.1	</a:t>
                      </a:r>
                    </a:p>
                  </a:txBody>
                  <a:tcPr marL="0" marR="9144" marT="0" marB="18288" anchor="b">
                    <a:lnL w="0"/>
                    <a:lnR w="0"/>
                    <a:lnT w="0"/>
                    <a:lnB w="0"/>
                    <a:noFill/>
                  </a:tcPr>
                </a:tc>
                <a:extLst>
                  <a:ext uri="{0D108BD9-81ED-4DB2-BD59-A6C34878D82A}">
                    <a16:rowId xmlns:a16="http://schemas.microsoft.com/office/drawing/2014/main" val="10003"/>
                  </a:ext>
                </a:extLst>
              </a:tr>
              <a:tr h="200025">
                <a:tc>
                  <a:txBody>
                    <a:bodyPr/>
                    <a:lstStyle/>
                    <a:p>
                      <a:pPr marL="142875" algn="l">
                        <a:lnSpc>
                          <a:spcPct val="83000"/>
                        </a:lnSpc>
                      </a:pPr>
                      <a:r>
                        <a:rPr sz="1000">
                          <a:solidFill>
                            <a:srgbClr val="000000"/>
                          </a:solidFill>
                          <a:latin typeface="Arial"/>
                          <a:ea typeface="Arial"/>
                        </a:rPr>
                        <a:t>Biller</a:t>
                      </a: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234.1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221.9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446.3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415.7	</a:t>
                      </a:r>
                    </a:p>
                  </a:txBody>
                  <a:tcPr marL="0" marR="9144" marT="0" marB="18288" anchor="b">
                    <a:lnL w="0"/>
                    <a:lnR w="0"/>
                    <a:lnT w="0"/>
                    <a:lnB w="12700" cmpd="sng">
                      <a:solidFill>
                        <a:srgbClr val="000000"/>
                      </a:solidFill>
                      <a:prstDash val="solid"/>
                    </a:lnB>
                    <a:noFill/>
                  </a:tcPr>
                </a:tc>
                <a:extLst>
                  <a:ext uri="{0D108BD9-81ED-4DB2-BD59-A6C34878D82A}">
                    <a16:rowId xmlns:a16="http://schemas.microsoft.com/office/drawing/2014/main" val="10004"/>
                  </a:ext>
                </a:extLst>
              </a:tr>
              <a:tr h="200025">
                <a:tc>
                  <a:txBody>
                    <a:bodyPr/>
                    <a:lstStyle/>
                    <a:p>
                      <a:pPr algn="l">
                        <a:lnSpc>
                          <a:spcPct val="83000"/>
                        </a:lnSpc>
                      </a:pPr>
                      <a:r>
                        <a:rPr sz="1000" b="1">
                          <a:solidFill>
                            <a:srgbClr val="000000"/>
                          </a:solidFill>
                          <a:latin typeface="Arial"/>
                          <a:ea typeface="Arial"/>
                        </a:rPr>
                        <a:t>Total Revenue</a:t>
                      </a:r>
                    </a:p>
                  </a:txBody>
                  <a:tcPr marL="27432" marR="27432"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430.4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401.3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856.2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795.8	</a:t>
                      </a:r>
                    </a:p>
                  </a:txBody>
                  <a:tcPr marL="0" marR="9144" marT="0" marB="18288" anchor="b">
                    <a:lnL w="0"/>
                    <a:lnR w="0"/>
                    <a:lnT w="12700" cmpd="sng">
                      <a:solidFill>
                        <a:srgbClr val="000000"/>
                      </a:solidFill>
                      <a:prstDash val="solid"/>
                    </a:lnT>
                    <a:lnB w="38100" cmpd="dbl">
                      <a:solidFill>
                        <a:srgbClr val="000000"/>
                      </a:solidFill>
                      <a:prstDash val="solid"/>
                    </a:lnB>
                    <a:noFill/>
                  </a:tcPr>
                </a:tc>
                <a:extLst>
                  <a:ext uri="{0D108BD9-81ED-4DB2-BD59-A6C34878D82A}">
                    <a16:rowId xmlns:a16="http://schemas.microsoft.com/office/drawing/2014/main" val="10005"/>
                  </a:ext>
                </a:extLst>
              </a:tr>
              <a:tr h="200025">
                <a:tc>
                  <a:txBody>
                    <a:bodyPr/>
                    <a:lstStyle/>
                    <a:p>
                      <a:pPr algn="l">
                        <a:lnSpc>
                          <a:spcPct val="83000"/>
                        </a:lnSpc>
                      </a:pPr>
                      <a:r>
                        <a:rPr sz="1000" b="1">
                          <a:solidFill>
                            <a:srgbClr val="000000"/>
                          </a:solidFill>
                          <a:latin typeface="Arial"/>
                          <a:ea typeface="Arial"/>
                        </a:rPr>
                        <a:t>Recurring Revenue</a:t>
                      </a:r>
                    </a:p>
                  </a:txBody>
                  <a:tcPr marL="27432" marR="27432" marT="0" marB="18288"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extLst>
                  <a:ext uri="{0D108BD9-81ED-4DB2-BD59-A6C34878D82A}">
                    <a16:rowId xmlns:a16="http://schemas.microsoft.com/office/drawing/2014/main" val="10006"/>
                  </a:ext>
                </a:extLst>
              </a:tr>
              <a:tr h="200025">
                <a:tc>
                  <a:txBody>
                    <a:bodyPr/>
                    <a:lstStyle/>
                    <a:p>
                      <a:pPr marL="152400" algn="l">
                        <a:lnSpc>
                          <a:spcPct val="83000"/>
                        </a:lnSpc>
                      </a:pPr>
                      <a:r>
                        <a:rPr sz="1000">
                          <a:solidFill>
                            <a:srgbClr val="000000"/>
                          </a:solidFill>
                          <a:latin typeface="Arial"/>
                          <a:ea typeface="Arial"/>
                        </a:rPr>
                        <a:t>Payment Software</a:t>
                      </a: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102.3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99.8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202.9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191.6	</a:t>
                      </a:r>
                    </a:p>
                  </a:txBody>
                  <a:tcPr marL="0" marR="9144" marT="0" marB="18288" anchor="b">
                    <a:lnL w="0"/>
                    <a:lnR w="0"/>
                    <a:lnT w="0"/>
                    <a:lnB w="0"/>
                    <a:noFill/>
                  </a:tcPr>
                </a:tc>
                <a:extLst>
                  <a:ext uri="{0D108BD9-81ED-4DB2-BD59-A6C34878D82A}">
                    <a16:rowId xmlns:a16="http://schemas.microsoft.com/office/drawing/2014/main" val="10007"/>
                  </a:ext>
                </a:extLst>
              </a:tr>
              <a:tr h="200025">
                <a:tc>
                  <a:txBody>
                    <a:bodyPr/>
                    <a:lstStyle/>
                    <a:p>
                      <a:pPr marL="152400" algn="l">
                        <a:lnSpc>
                          <a:spcPct val="83000"/>
                        </a:lnSpc>
                      </a:pPr>
                      <a:r>
                        <a:rPr sz="1000">
                          <a:solidFill>
                            <a:srgbClr val="000000"/>
                          </a:solidFill>
                          <a:latin typeface="Arial"/>
                          <a:ea typeface="Arial"/>
                        </a:rPr>
                        <a:t>Biller</a:t>
                      </a: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234.1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221.9	</a:t>
                      </a:r>
                    </a:p>
                  </a:txBody>
                  <a:tcPr marL="0" marR="9144" marT="0" marB="18288" anchor="b">
                    <a:lnL w="0"/>
                    <a:lnR w="0"/>
                    <a:lnT w="0"/>
                    <a:lnB w="12700" cmpd="sng">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446.3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415.8	</a:t>
                      </a:r>
                    </a:p>
                  </a:txBody>
                  <a:tcPr marL="0" marR="9144" marT="0" marB="18288" anchor="b">
                    <a:lnL w="0"/>
                    <a:lnR w="0"/>
                    <a:lnT w="0"/>
                    <a:lnB w="12700" cmpd="sng">
                      <a:solidFill>
                        <a:srgbClr val="000000"/>
                      </a:solidFill>
                      <a:prstDash val="solid"/>
                    </a:lnB>
                    <a:noFill/>
                  </a:tcPr>
                </a:tc>
                <a:extLst>
                  <a:ext uri="{0D108BD9-81ED-4DB2-BD59-A6C34878D82A}">
                    <a16:rowId xmlns:a16="http://schemas.microsoft.com/office/drawing/2014/main" val="10008"/>
                  </a:ext>
                </a:extLst>
              </a:tr>
              <a:tr h="200025">
                <a:tc>
                  <a:txBody>
                    <a:bodyPr/>
                    <a:lstStyle/>
                    <a:p>
                      <a:pPr marL="304800" algn="l">
                        <a:lnSpc>
                          <a:spcPct val="83000"/>
                        </a:lnSpc>
                      </a:pPr>
                      <a:r>
                        <a:rPr sz="1000">
                          <a:solidFill>
                            <a:srgbClr val="000000"/>
                          </a:solidFill>
                          <a:latin typeface="Arial"/>
                          <a:ea typeface="Arial"/>
                        </a:rPr>
                        <a:t>Total</a:t>
                      </a:r>
                    </a:p>
                  </a:txBody>
                  <a:tcPr marL="27432" marR="27432"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336.3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321.7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649.2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9144"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607.4	</a:t>
                      </a:r>
                    </a:p>
                  </a:txBody>
                  <a:tcPr marL="0" marR="9144" marT="0" marB="18288" anchor="b">
                    <a:lnL w="0"/>
                    <a:lnR w="0"/>
                    <a:lnT w="12700" cmpd="sng">
                      <a:solidFill>
                        <a:srgbClr val="000000"/>
                      </a:solidFill>
                      <a:prstDash val="solid"/>
                    </a:lnT>
                    <a:lnB w="38100" cmpd="dbl">
                      <a:solidFill>
                        <a:srgbClr val="000000"/>
                      </a:solidFill>
                      <a:prstDash val="solid"/>
                    </a:lnB>
                    <a:noFill/>
                  </a:tcPr>
                </a:tc>
                <a:extLst>
                  <a:ext uri="{0D108BD9-81ED-4DB2-BD59-A6C34878D82A}">
                    <a16:rowId xmlns:a16="http://schemas.microsoft.com/office/drawing/2014/main" val="10009"/>
                  </a:ext>
                </a:extLst>
              </a:tr>
              <a:tr h="200025">
                <a:tc>
                  <a:txBody>
                    <a:bodyPr/>
                    <a:lstStyle/>
                    <a:p>
                      <a:pPr algn="l">
                        <a:lnSpc>
                          <a:spcPct val="83000"/>
                        </a:lnSpc>
                      </a:pPr>
                      <a:r>
                        <a:rPr sz="1000" b="1">
                          <a:solidFill>
                            <a:srgbClr val="000000"/>
                          </a:solidFill>
                          <a:latin typeface="Arial"/>
                          <a:ea typeface="Arial"/>
                        </a:rPr>
                        <a:t>Segment Adjusted EBITDA</a:t>
                      </a:r>
                    </a:p>
                  </a:txBody>
                  <a:tcPr marL="27432" marR="27432" marT="0" marB="18288"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38100" cmpd="dbl">
                      <a:solidFill>
                        <a:srgbClr val="000000"/>
                      </a:solidFill>
                      <a:prstDash val="solid"/>
                    </a:lnT>
                    <a:lnB w="0"/>
                    <a:noFill/>
                  </a:tcPr>
                </a:tc>
                <a:extLst>
                  <a:ext uri="{0D108BD9-81ED-4DB2-BD59-A6C34878D82A}">
                    <a16:rowId xmlns:a16="http://schemas.microsoft.com/office/drawing/2014/main" val="10010"/>
                  </a:ext>
                </a:extLst>
              </a:tr>
              <a:tr h="200025">
                <a:tc>
                  <a:txBody>
                    <a:bodyPr/>
                    <a:lstStyle/>
                    <a:p>
                      <a:pPr marL="142875" algn="l">
                        <a:lnSpc>
                          <a:spcPct val="83000"/>
                        </a:lnSpc>
                      </a:pPr>
                      <a:r>
                        <a:rPr sz="1000">
                          <a:solidFill>
                            <a:srgbClr val="000000"/>
                          </a:solidFill>
                          <a:latin typeface="Arial"/>
                          <a:ea typeface="Arial"/>
                        </a:rPr>
                        <a:t>Payment Software</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93.6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83.3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206.9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55370" algn="l"/>
                          <a:tab pos="1414399" algn="l"/>
                        </a:tabLst>
                      </a:pPr>
                      <a:r>
                        <a:rPr sz="1000">
                          <a:solidFill>
                            <a:srgbClr val="000000"/>
                          </a:solidFill>
                          <a:latin typeface="Arial"/>
                          <a:ea typeface="Arial"/>
                        </a:rPr>
                        <a:t>$	189.8	</a:t>
                      </a:r>
                    </a:p>
                  </a:txBody>
                  <a:tcPr marL="0" marR="9144" marT="0" marB="18288" anchor="b">
                    <a:lnL w="0"/>
                    <a:lnR w="0"/>
                    <a:lnT w="0"/>
                    <a:lnB w="0"/>
                    <a:noFill/>
                  </a:tcPr>
                </a:tc>
                <a:extLst>
                  <a:ext uri="{0D108BD9-81ED-4DB2-BD59-A6C34878D82A}">
                    <a16:rowId xmlns:a16="http://schemas.microsoft.com/office/drawing/2014/main" val="10011"/>
                  </a:ext>
                </a:extLst>
              </a:tr>
              <a:tr h="200025">
                <a:tc>
                  <a:txBody>
                    <a:bodyPr/>
                    <a:lstStyle/>
                    <a:p>
                      <a:pPr marL="142875" algn="l">
                        <a:lnSpc>
                          <a:spcPct val="83000"/>
                        </a:lnSpc>
                      </a:pPr>
                      <a:r>
                        <a:rPr sz="1000">
                          <a:solidFill>
                            <a:srgbClr val="000000"/>
                          </a:solidFill>
                          <a:latin typeface="Arial"/>
                          <a:ea typeface="Arial"/>
                        </a:rPr>
                        <a:t>Biller</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34.7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39.8	</a:t>
                      </a:r>
                    </a:p>
                  </a:txBody>
                  <a:tcPr marL="0" marR="9144" marT="0" marB="18288" anchor="b">
                    <a:lnL w="0"/>
                    <a:lnR w="0"/>
                    <a:lnT w="0"/>
                    <a:lnB w="0"/>
                    <a:noFill/>
                  </a:tcPr>
                </a:tc>
                <a:tc>
                  <a:txBody>
                    <a:bodyPr/>
                    <a:lstStyle/>
                    <a:p>
                      <a:endParaRPr sz="100"/>
                    </a:p>
                  </a:txBody>
                  <a:tcPr marL="0" marR="0" marT="0" marB="0"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68.7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70.7	</a:t>
                      </a:r>
                    </a:p>
                  </a:txBody>
                  <a:tcPr marL="0" marR="9144" marT="0" marB="18288" anchor="b">
                    <a:lnL w="0"/>
                    <a:lnR w="0"/>
                    <a:lnT w="0"/>
                    <a:lnB w="0"/>
                    <a:noFill/>
                  </a:tcPr>
                </a:tc>
                <a:extLst>
                  <a:ext uri="{0D108BD9-81ED-4DB2-BD59-A6C34878D82A}">
                    <a16:rowId xmlns:a16="http://schemas.microsoft.com/office/drawing/2014/main" val="10012"/>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3"/>
                  </a:ext>
                </a:extLst>
              </a:tr>
              <a:tr h="200025">
                <a:tc>
                  <a:txBody>
                    <a:bodyPr/>
                    <a:lstStyle/>
                    <a:p>
                      <a:pPr algn="l">
                        <a:lnSpc>
                          <a:spcPct val="83000"/>
                        </a:lnSpc>
                      </a:pPr>
                      <a:r>
                        <a:rPr sz="900">
                          <a:solidFill>
                            <a:srgbClr val="000000"/>
                          </a:solidFill>
                          <a:latin typeface="Arial"/>
                          <a:ea typeface="Arial"/>
                        </a:rPr>
                        <a:t>Note: Amounts may not recalculate due to rounding.</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14"/>
                  </a:ext>
                </a:extLst>
              </a:tr>
            </a:tbl>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29819" y="77216"/>
            <a:ext cx="10767949" cy="476123"/>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Supplemental Financial Data</a:t>
            </a:r>
          </a:p>
        </p:txBody>
      </p:sp>
      <p:graphicFrame>
        <p:nvGraphicFramePr>
          <p:cNvPr id="3" name="New Table"/>
          <p:cNvGraphicFramePr>
            <a:graphicFrameLocks noGrp="1"/>
          </p:cNvGraphicFramePr>
          <p:nvPr/>
        </p:nvGraphicFramePr>
        <p:xfrm>
          <a:off x="329819" y="590550"/>
          <a:ext cx="10163175" cy="2810371"/>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80264">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gridCol w="80264">
                  <a:extLst>
                    <a:ext uri="{9D8B030D-6E8A-4147-A177-3AD203B41FA5}">
                      <a16:colId xmlns:a16="http://schemas.microsoft.com/office/drawing/2014/main" val="20008"/>
                    </a:ext>
                  </a:extLst>
                </a:gridCol>
              </a:tblGrid>
              <a:tr h="352425">
                <a:tc>
                  <a:txBody>
                    <a:bodyPr/>
                    <a:lstStyle/>
                    <a:p>
                      <a:pPr algn="l">
                        <a:lnSpc>
                          <a:spcPct val="83000"/>
                        </a:lnSpc>
                      </a:pPr>
                      <a:r>
                        <a:rPr sz="1000" b="1">
                          <a:solidFill>
                            <a:srgbClr val="000000"/>
                          </a:solidFill>
                          <a:latin typeface="Arial"/>
                          <a:ea typeface="Arial"/>
                        </a:rPr>
                        <a:t>EPS Impact of Non-cash and Significant Transaction-related Items (millions)</a:t>
                      </a:r>
                    </a:p>
                  </a:txBody>
                  <a:tcPr marL="27432" marR="27432" marT="0" marB="18288" anchor="b">
                    <a:lnL w="0"/>
                    <a:lnR w="0"/>
                    <a:lnT w="0"/>
                    <a:lnB w="0"/>
                    <a:noFill/>
                  </a:tcPr>
                </a:tc>
                <a:tc gridSpan="7">
                  <a:txBody>
                    <a:bodyPr/>
                    <a:lstStyle/>
                    <a:p>
                      <a:pPr algn="ctr">
                        <a:lnSpc>
                          <a:spcPct val="83000"/>
                        </a:lnSpc>
                      </a:pPr>
                      <a:r>
                        <a:rPr sz="1000" b="1">
                          <a:solidFill>
                            <a:srgbClr val="000000"/>
                          </a:solidFill>
                          <a:latin typeface="Arial"/>
                          <a:ea typeface="Arial"/>
                        </a:rPr>
                        <a:t>Three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0"/>
                  </a:ext>
                </a:extLst>
              </a:tr>
              <a:tr h="200025">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gridSpan="3">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gridSpan="3">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solidFill>
                      <a:srgbClr val="FFFFFF"/>
                    </a:solidFill>
                  </a:tcPr>
                </a:tc>
                <a:tc hMerge="1">
                  <a:txBody>
                    <a:bodyPr/>
                    <a:lstStyle/>
                    <a:p>
                      <a:endParaRPr/>
                    </a:p>
                  </a:txBody>
                  <a:tcPr anchor="b">
                    <a:lnL w="0"/>
                    <a:lnR w="0"/>
                    <a:lnT w="12700" cmpd="sng">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0"/>
                    <a:lnB w="0"/>
                    <a:solidFill>
                      <a:srgbClr val="FFFFFF"/>
                    </a:solidFill>
                  </a:tcPr>
                </a:tc>
                <a:extLst>
                  <a:ext uri="{0D108BD9-81ED-4DB2-BD59-A6C34878D82A}">
                    <a16:rowId xmlns:a16="http://schemas.microsoft.com/office/drawing/2014/main" val="10001"/>
                  </a:ext>
                </a:extLst>
              </a:tr>
              <a:tr h="304800">
                <a:tc>
                  <a:txBody>
                    <a:bodyPr/>
                    <a:lstStyle/>
                    <a:p>
                      <a:pPr algn="l">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EPS Impact</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 in Millions
(Net of Tax)</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EPS Impact</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 in Millions
(Net of Tax)</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9144" marT="0" marB="18288" anchor="b">
                    <a:lnL w="0"/>
                    <a:lnR w="0"/>
                    <a:lnT w="0"/>
                    <a:lnB w="0"/>
                    <a:noFill/>
                  </a:tcPr>
                </a:tc>
                <a:extLst>
                  <a:ext uri="{0D108BD9-81ED-4DB2-BD59-A6C34878D82A}">
                    <a16:rowId xmlns:a16="http://schemas.microsoft.com/office/drawing/2014/main" val="10002"/>
                  </a:ext>
                </a:extLst>
              </a:tr>
              <a:tr h="200025">
                <a:tc>
                  <a:txBody>
                    <a:bodyPr/>
                    <a:lstStyle/>
                    <a:p>
                      <a:pPr marL="9525" algn="l">
                        <a:lnSpc>
                          <a:spcPct val="83000"/>
                        </a:lnSpc>
                      </a:pPr>
                      <a:r>
                        <a:rPr sz="1000">
                          <a:solidFill>
                            <a:srgbClr val="000000"/>
                          </a:solidFill>
                          <a:latin typeface="Arial"/>
                          <a:ea typeface="Arial"/>
                        </a:rPr>
                        <a:t>GAAP net income</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0.31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31.8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0.12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12.2	</a:t>
                      </a:r>
                    </a:p>
                  </a:txBody>
                  <a:tcPr marL="0" marR="9144" marT="0" marB="18288" anchor="b">
                    <a:lnL w="0"/>
                    <a:lnR w="0"/>
                    <a:lnT w="12700" cmpd="sng">
                      <a:solidFill>
                        <a:srgbClr val="000000"/>
                      </a:solidFill>
                      <a:prstDash val="solid"/>
                    </a:lnT>
                    <a:lnB w="0"/>
                    <a:noFill/>
                  </a:tcPr>
                </a:tc>
                <a:tc>
                  <a:txBody>
                    <a:bodyPr/>
                    <a:lstStyle/>
                    <a:p>
                      <a:pPr algn="r" defTabSz="0">
                        <a:lnSpc>
                          <a:spcPct val="83000"/>
                        </a:lnSpc>
                      </a:pPr>
                      <a:endParaRPr sz="100">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3"/>
                  </a:ext>
                </a:extLst>
              </a:tr>
              <a:tr h="200025">
                <a:tc>
                  <a:txBody>
                    <a:bodyPr/>
                    <a:lstStyle/>
                    <a:p>
                      <a:pPr marL="9525" algn="l">
                        <a:lnSpc>
                          <a:spcPct val="83000"/>
                        </a:lnSpc>
                      </a:pPr>
                      <a:r>
                        <a:rPr sz="1000">
                          <a:solidFill>
                            <a:srgbClr val="000000"/>
                          </a:solidFill>
                          <a:latin typeface="Arial"/>
                          <a:ea typeface="Arial"/>
                        </a:rPr>
                        <a:t>Adjusted for:</a:t>
                      </a: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4"/>
                  </a:ext>
                </a:extLst>
              </a:tr>
              <a:tr h="200025">
                <a:tc>
                  <a:txBody>
                    <a:bodyPr/>
                    <a:lstStyle/>
                    <a:p>
                      <a:pPr marL="152400" algn="l">
                        <a:lnSpc>
                          <a:spcPct val="83000"/>
                        </a:lnSpc>
                      </a:pPr>
                      <a:r>
                        <a:rPr sz="1000">
                          <a:solidFill>
                            <a:srgbClr val="000000"/>
                          </a:solidFill>
                          <a:latin typeface="Arial"/>
                          <a:ea typeface="Arial"/>
                        </a:rPr>
                        <a:t>Significant transaction-related expenses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0.03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2.7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4.1	</a:t>
                      </a:r>
                    </a:p>
                  </a:txBody>
                  <a:tcPr marL="0" marR="9144" marT="0" marB="18288" anchor="b">
                    <a:lnL w="0"/>
                    <a:lnR w="0"/>
                    <a:lnT w="0"/>
                    <a:lnB w="0"/>
                    <a:noFill/>
                  </a:tcPr>
                </a:tc>
                <a:tc>
                  <a:txBody>
                    <a:bodyPr/>
                    <a:lstStyle/>
                    <a:p>
                      <a:pPr algn="r" defTabSz="0">
                        <a:lnSpc>
                          <a:spcPct val="83000"/>
                        </a:lnSpc>
                      </a:pPr>
                      <a:endParaRPr sz="100">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5"/>
                  </a:ext>
                </a:extLst>
              </a:tr>
              <a:tr h="200025">
                <a:tc>
                  <a:txBody>
                    <a:bodyPr/>
                    <a:lstStyle/>
                    <a:p>
                      <a:pPr marL="152400" algn="l">
                        <a:lnSpc>
                          <a:spcPct val="83000"/>
                        </a:lnSpc>
                      </a:pPr>
                      <a:r>
                        <a:rPr sz="1000">
                          <a:solidFill>
                            <a:srgbClr val="000000"/>
                          </a:solidFill>
                          <a:latin typeface="Arial"/>
                          <a:ea typeface="Arial"/>
                        </a:rPr>
                        <a:t>Amortization of acquisition-related intangibles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4.2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4.2	</a:t>
                      </a:r>
                    </a:p>
                  </a:txBody>
                  <a:tcPr marL="0" marR="9144" marT="0" marB="18288" anchor="b">
                    <a:lnL w="0"/>
                    <a:lnR w="0"/>
                    <a:lnT w="0"/>
                    <a:lnB w="0"/>
                    <a:noFill/>
                  </a:tcPr>
                </a:tc>
                <a:tc>
                  <a:txBody>
                    <a:bodyPr/>
                    <a:lstStyle/>
                    <a:p>
                      <a:pPr algn="r" defTabSz="0">
                        <a:lnSpc>
                          <a:spcPct val="83000"/>
                        </a:lnSpc>
                      </a:pPr>
                      <a:endParaRPr sz="100">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6"/>
                  </a:ext>
                </a:extLst>
              </a:tr>
              <a:tr h="200025">
                <a:tc>
                  <a:txBody>
                    <a:bodyPr/>
                    <a:lstStyle/>
                    <a:p>
                      <a:pPr marL="152400" algn="l">
                        <a:lnSpc>
                          <a:spcPct val="83000"/>
                        </a:lnSpc>
                      </a:pPr>
                      <a:r>
                        <a:rPr sz="1000">
                          <a:solidFill>
                            <a:srgbClr val="000000"/>
                          </a:solidFill>
                          <a:latin typeface="Arial"/>
                          <a:ea typeface="Arial"/>
                        </a:rPr>
                        <a:t>Amortization of acquisition-related software</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0.02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1.6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0.03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3.2	</a:t>
                      </a:r>
                    </a:p>
                  </a:txBody>
                  <a:tcPr marL="0" marR="9144" marT="0" marB="18288" anchor="b">
                    <a:lnL w="0"/>
                    <a:lnR w="0"/>
                    <a:lnT w="0"/>
                    <a:lnB w="0"/>
                    <a:noFill/>
                  </a:tcPr>
                </a:tc>
                <a:tc>
                  <a:txBody>
                    <a:bodyPr/>
                    <a:lstStyle/>
                    <a:p>
                      <a:pPr algn="r" defTabSz="0">
                        <a:lnSpc>
                          <a:spcPct val="83000"/>
                        </a:lnSpc>
                      </a:pPr>
                      <a:endParaRPr sz="100">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7"/>
                  </a:ext>
                </a:extLst>
              </a:tr>
              <a:tr h="200025">
                <a:tc>
                  <a:txBody>
                    <a:bodyPr/>
                    <a:lstStyle/>
                    <a:p>
                      <a:pPr marL="152400" algn="l">
                        <a:lnSpc>
                          <a:spcPct val="83000"/>
                        </a:lnSpc>
                      </a:pPr>
                      <a:r>
                        <a:rPr sz="1000">
                          <a:solidFill>
                            <a:srgbClr val="000000"/>
                          </a:solidFill>
                          <a:latin typeface="Arial"/>
                          <a:ea typeface="Arial"/>
                        </a:rPr>
                        <a:t>Non-cash stock-based compensation</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0.14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14.7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0.12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13.0	</a:t>
                      </a:r>
                    </a:p>
                  </a:txBody>
                  <a:tcPr marL="0" marR="9144" marT="0" marB="18288" anchor="b">
                    <a:lnL w="0"/>
                    <a:lnR w="0"/>
                    <a:lnT w="0"/>
                    <a:lnB w="12700" cmpd="sng">
                      <a:solidFill>
                        <a:srgbClr val="000000"/>
                      </a:solidFill>
                      <a:prstDash val="solid"/>
                    </a:lnB>
                    <a:noFill/>
                  </a:tcPr>
                </a:tc>
                <a:tc>
                  <a:txBody>
                    <a:bodyPr/>
                    <a:lstStyle/>
                    <a:p>
                      <a:pPr algn="r" defTabSz="0">
                        <a:lnSpc>
                          <a:spcPct val="83000"/>
                        </a:lnSpc>
                      </a:pPr>
                      <a:endParaRPr sz="100">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8"/>
                  </a:ext>
                </a:extLst>
              </a:tr>
              <a:tr h="200025">
                <a:tc>
                  <a:txBody>
                    <a:bodyPr/>
                    <a:lstStyle/>
                    <a:p>
                      <a:pPr marL="304800" algn="l">
                        <a:lnSpc>
                          <a:spcPct val="83000"/>
                        </a:lnSpc>
                      </a:pPr>
                      <a:r>
                        <a:rPr sz="1000" b="1">
                          <a:solidFill>
                            <a:srgbClr val="000000"/>
                          </a:solidFill>
                          <a:latin typeface="Arial"/>
                          <a:ea typeface="Arial"/>
                        </a:rPr>
                        <a:t>Total adjustments</a:t>
                      </a: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0.23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23.2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0.23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24.5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09"/>
                  </a:ext>
                </a:extLst>
              </a:tr>
              <a:tr h="180975">
                <a:tc>
                  <a:txBody>
                    <a:bodyPr/>
                    <a:lstStyle/>
                    <a:p>
                      <a:pPr algn="l">
                        <a:lnSpc>
                          <a:spcPct val="83000"/>
                        </a:lnSpc>
                      </a:pPr>
                      <a:r>
                        <a:rPr sz="1000" b="1">
                          <a:solidFill>
                            <a:srgbClr val="000000"/>
                          </a:solidFill>
                          <a:latin typeface="Arial"/>
                          <a:ea typeface="Arial"/>
                        </a:rPr>
                        <a:t>Adjusted Diluted EPS</a:t>
                      </a: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0.54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55.0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0.35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36.7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10"/>
                  </a:ext>
                </a:extLst>
              </a:tr>
              <a:tr h="200025">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pPr>
                      <a:endParaRPr sz="100" b="1">
                        <a:solidFill>
                          <a:srgbClr val="000000"/>
                        </a:solidFill>
                        <a:latin typeface="Arial"/>
                        <a:ea typeface="Arial"/>
                      </a:endParaRPr>
                    </a:p>
                  </a:txBody>
                  <a:tcPr marL="0" marR="9144" marT="0" marB="18288" anchor="b">
                    <a:lnL w="0"/>
                    <a:lnR w="0"/>
                    <a:lnT w="38100" cmpd="dbl">
                      <a:solidFill>
                        <a:srgbClr val="000000"/>
                      </a:solidFill>
                      <a:prstDash val="solid"/>
                    </a:lnT>
                    <a:lnB w="0"/>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pPr>
                      <a:endParaRPr sz="100" b="1">
                        <a:solidFill>
                          <a:srgbClr val="000000"/>
                        </a:solidFill>
                        <a:latin typeface="Arial"/>
                        <a:ea typeface="Arial"/>
                      </a:endParaRPr>
                    </a:p>
                  </a:txBody>
                  <a:tcPr marL="0" marR="9144" marT="0" marB="18288" anchor="b">
                    <a:lnL w="0"/>
                    <a:lnR w="0"/>
                    <a:lnT w="38100" cmpd="dbl">
                      <a:solidFill>
                        <a:srgbClr val="000000"/>
                      </a:solidFill>
                      <a:prstDash val="solid"/>
                    </a:lnT>
                    <a:lnB w="0"/>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pPr>
                      <a:endParaRPr sz="100" b="1">
                        <a:solidFill>
                          <a:srgbClr val="000000"/>
                        </a:solidFill>
                        <a:latin typeface="Arial"/>
                        <a:ea typeface="Arial"/>
                      </a:endParaRPr>
                    </a:p>
                  </a:txBody>
                  <a:tcPr marL="0" marR="9144" marT="0" marB="18288" anchor="b">
                    <a:lnL w="0"/>
                    <a:lnR w="0"/>
                    <a:lnT w="38100" cmpd="dbl">
                      <a:solidFill>
                        <a:srgbClr val="000000"/>
                      </a:solidFill>
                      <a:prstDash val="solid"/>
                    </a:lnT>
                    <a:lnB w="0"/>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pPr>
                      <a:endParaRPr sz="100" b="1">
                        <a:solidFill>
                          <a:srgbClr val="000000"/>
                        </a:solidFill>
                        <a:latin typeface="Arial"/>
                        <a:ea typeface="Arial"/>
                      </a:endParaRPr>
                    </a:p>
                  </a:txBody>
                  <a:tcPr marL="0" marR="9144" marT="0" marB="18288" anchor="b">
                    <a:lnL w="0"/>
                    <a:lnR w="0"/>
                    <a:lnT w="38100" cmpd="dbl">
                      <a:solidFill>
                        <a:srgbClr val="000000"/>
                      </a:solidFill>
                      <a:prstDash val="solid"/>
                    </a:lnT>
                    <a:lnB w="0"/>
                    <a:noFill/>
                  </a:tcPr>
                </a:tc>
                <a:tc>
                  <a:txBody>
                    <a:bodyPr/>
                    <a:lstStyle/>
                    <a:p>
                      <a:pPr algn="r" defTabSz="0">
                        <a:lnSpc>
                          <a:spcPct val="83000"/>
                        </a:lnSpc>
                      </a:pPr>
                      <a:endParaRPr sz="100" b="1">
                        <a:solidFill>
                          <a:srgbClr val="000000"/>
                        </a:solidFill>
                        <a:latin typeface="Arial"/>
                        <a:ea typeface="Arial"/>
                      </a:endParaRPr>
                    </a:p>
                  </a:txBody>
                  <a:tcPr marL="0" marR="9144" marT="0" marB="18288" anchor="b">
                    <a:lnL w="0"/>
                    <a:lnR w="0"/>
                    <a:lnT w="0"/>
                    <a:lnB w="0"/>
                    <a:noFill/>
                  </a:tcPr>
                </a:tc>
                <a:extLst>
                  <a:ext uri="{0D108BD9-81ED-4DB2-BD59-A6C34878D82A}">
                    <a16:rowId xmlns:a16="http://schemas.microsoft.com/office/drawing/2014/main" val="10011"/>
                  </a:ext>
                </a:extLst>
              </a:tr>
            </a:tbl>
          </a:graphicData>
        </a:graphic>
      </p:graphicFrame>
      <p:graphicFrame>
        <p:nvGraphicFramePr>
          <p:cNvPr id="4" name="New Table"/>
          <p:cNvGraphicFramePr>
            <a:graphicFrameLocks noGrp="1"/>
          </p:cNvGraphicFramePr>
          <p:nvPr/>
        </p:nvGraphicFramePr>
        <p:xfrm>
          <a:off x="329819" y="3429000"/>
          <a:ext cx="10163175" cy="3213432"/>
        </p:xfrm>
        <a:graphic>
          <a:graphicData uri="http://schemas.openxmlformats.org/drawingml/2006/table">
            <a:tbl>
              <a:tblPr>
                <a:tableStyleId>{5C22544A-7EE6-4342-B048-85BDC9FD1C3A}</a:tableStyleId>
              </a:tblPr>
              <a:tblGrid>
                <a:gridCol w="4143375">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80264">
                  <a:extLst>
                    <a:ext uri="{9D8B030D-6E8A-4147-A177-3AD203B41FA5}">
                      <a16:colId xmlns:a16="http://schemas.microsoft.com/office/drawing/2014/main" val="20002"/>
                    </a:ext>
                  </a:extLst>
                </a:gridCol>
                <a:gridCol w="1457325">
                  <a:extLst>
                    <a:ext uri="{9D8B030D-6E8A-4147-A177-3AD203B41FA5}">
                      <a16:colId xmlns:a16="http://schemas.microsoft.com/office/drawing/2014/main" val="20003"/>
                    </a:ext>
                  </a:extLst>
                </a:gridCol>
                <a:gridCol w="80264">
                  <a:extLst>
                    <a:ext uri="{9D8B030D-6E8A-4147-A177-3AD203B41FA5}">
                      <a16:colId xmlns:a16="http://schemas.microsoft.com/office/drawing/2014/main" val="20004"/>
                    </a:ext>
                  </a:extLst>
                </a:gridCol>
                <a:gridCol w="1457325">
                  <a:extLst>
                    <a:ext uri="{9D8B030D-6E8A-4147-A177-3AD203B41FA5}">
                      <a16:colId xmlns:a16="http://schemas.microsoft.com/office/drawing/2014/main" val="20005"/>
                    </a:ext>
                  </a:extLst>
                </a:gridCol>
                <a:gridCol w="80264">
                  <a:extLst>
                    <a:ext uri="{9D8B030D-6E8A-4147-A177-3AD203B41FA5}">
                      <a16:colId xmlns:a16="http://schemas.microsoft.com/office/drawing/2014/main" val="20006"/>
                    </a:ext>
                  </a:extLst>
                </a:gridCol>
                <a:gridCol w="1457325">
                  <a:extLst>
                    <a:ext uri="{9D8B030D-6E8A-4147-A177-3AD203B41FA5}">
                      <a16:colId xmlns:a16="http://schemas.microsoft.com/office/drawing/2014/main" val="20007"/>
                    </a:ext>
                  </a:extLst>
                </a:gridCol>
                <a:gridCol w="80264">
                  <a:extLst>
                    <a:ext uri="{9D8B030D-6E8A-4147-A177-3AD203B41FA5}">
                      <a16:colId xmlns:a16="http://schemas.microsoft.com/office/drawing/2014/main" val="20008"/>
                    </a:ext>
                  </a:extLst>
                </a:gridCol>
              </a:tblGrid>
              <a:tr h="352425">
                <a:tc>
                  <a:txBody>
                    <a:bodyPr/>
                    <a:lstStyle/>
                    <a:p>
                      <a:pPr algn="l">
                        <a:lnSpc>
                          <a:spcPct val="83000"/>
                        </a:lnSpc>
                      </a:pPr>
                      <a:r>
                        <a:rPr sz="1000" b="1">
                          <a:solidFill>
                            <a:srgbClr val="000000"/>
                          </a:solidFill>
                          <a:latin typeface="Arial"/>
                          <a:ea typeface="Arial"/>
                        </a:rPr>
                        <a:t>EPS Impact of Non-cash and Significant Transaction-related Items (millions)</a:t>
                      </a:r>
                    </a:p>
                  </a:txBody>
                  <a:tcPr marL="27432" marR="27432" marT="0" marB="18288" anchor="b">
                    <a:lnL w="0"/>
                    <a:lnR w="0"/>
                    <a:lnT w="0"/>
                    <a:lnB w="0"/>
                    <a:noFill/>
                  </a:tcPr>
                </a:tc>
                <a:tc gridSpan="7">
                  <a:txBody>
                    <a:bodyPr/>
                    <a:lstStyle/>
                    <a:p>
                      <a:pPr algn="ctr">
                        <a:lnSpc>
                          <a:spcPct val="83000"/>
                        </a:lnSpc>
                      </a:pPr>
                      <a:r>
                        <a:rPr sz="1000" b="1">
                          <a:solidFill>
                            <a:srgbClr val="000000"/>
                          </a:solidFill>
                          <a:latin typeface="Arial"/>
                          <a:ea typeface="Arial"/>
                        </a:rPr>
                        <a:t>Six Months Ended June 30,</a:t>
                      </a:r>
                    </a:p>
                  </a:txBody>
                  <a:tcPr marL="27432" marR="27432" marT="0" marB="18288"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hMerge="1">
                  <a:txBody>
                    <a:bodyPr/>
                    <a:lstStyle/>
                    <a:p>
                      <a:endParaRPr/>
                    </a:p>
                  </a:txBody>
                  <a:tcPr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0"/>
                  </a:ext>
                </a:extLst>
              </a:tr>
              <a:tr h="200025">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gridSpan="3">
                  <a:txBody>
                    <a:bodyPr/>
                    <a:lstStyle/>
                    <a:p>
                      <a:pPr algn="ctr">
                        <a:lnSpc>
                          <a:spcPct val="83000"/>
                        </a:lnSpc>
                      </a:pPr>
                      <a:r>
                        <a:rPr sz="1000" b="1">
                          <a:solidFill>
                            <a:srgbClr val="000000"/>
                          </a:solidFill>
                          <a:latin typeface="Arial"/>
                          <a:ea typeface="Arial"/>
                        </a:rPr>
                        <a:t>2026</a:t>
                      </a:r>
                    </a:p>
                  </a:txBody>
                  <a:tcPr marL="27432" marR="27432" marT="0" marB="18288" anchor="b">
                    <a:lnL w="0"/>
                    <a:lnR w="0"/>
                    <a:lnT w="12700" cmpd="sng">
                      <a:solidFill>
                        <a:srgbClr val="000000"/>
                      </a:solidFill>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gridSpan="3">
                  <a:txBody>
                    <a:bodyPr/>
                    <a:lstStyle/>
                    <a:p>
                      <a:pPr algn="ctr">
                        <a:lnSpc>
                          <a:spcPct val="83000"/>
                        </a:lnSpc>
                      </a:pPr>
                      <a:r>
                        <a:rPr sz="1000" b="1">
                          <a:solidFill>
                            <a:srgbClr val="000000"/>
                          </a:solidFill>
                          <a:latin typeface="Arial"/>
                          <a:ea typeface="Arial"/>
                        </a:rPr>
                        <a:t>2025</a:t>
                      </a:r>
                    </a:p>
                  </a:txBody>
                  <a:tcPr marL="27432" marR="27432" marT="0" marB="18288" anchor="b">
                    <a:lnL w="0"/>
                    <a:lnR w="0"/>
                    <a:lnT w="12700" cmpd="sng">
                      <a:solidFill>
                        <a:srgbClr val="000000"/>
                      </a:solidFill>
                      <a:prstDash val="solid"/>
                    </a:lnT>
                    <a:lnB w="12700" cmpd="sng">
                      <a:solidFill>
                        <a:srgbClr val="000000"/>
                      </a:solidFill>
                      <a:prstDash val="solid"/>
                    </a:lnB>
                    <a:solidFill>
                      <a:srgbClr val="FFFFFF"/>
                    </a:solidFill>
                  </a:tcPr>
                </a:tc>
                <a:tc hMerge="1">
                  <a:txBody>
                    <a:bodyPr/>
                    <a:lstStyle/>
                    <a:p>
                      <a:endParaRPr/>
                    </a:p>
                  </a:txBody>
                  <a:tcPr anchor="b">
                    <a:lnL w="0"/>
                    <a:lnR w="0"/>
                    <a:lnT w="12700" cmpd="sng">
                      <a:prstDash val="solid"/>
                    </a:lnT>
                    <a:lnB w="12700" cmpd="sng">
                      <a:solidFill>
                        <a:srgbClr val="000000"/>
                      </a:solidFill>
                      <a:prstDash val="solid"/>
                    </a:lnB>
                    <a:noFill/>
                  </a:tcPr>
                </a:tc>
                <a:tc hMerge="1">
                  <a:txBody>
                    <a:bodyPr/>
                    <a:lstStyle/>
                    <a:p>
                      <a:endParaRPr/>
                    </a:p>
                  </a:txBody>
                  <a:tcPr anchor="b">
                    <a:lnL w="0"/>
                    <a:lnR w="0"/>
                    <a:lnT w="12700" cmpd="sng">
                      <a:prstDash val="solid"/>
                    </a:lnT>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1"/>
                  </a:ext>
                </a:extLst>
              </a:tr>
              <a:tr h="304800">
                <a:tc>
                  <a:txBody>
                    <a:bodyPr/>
                    <a:lstStyle/>
                    <a:p>
                      <a:pPr algn="l">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EPS Impact</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 in Millions
(Net of Tax)</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ctr">
                        <a:lnSpc>
                          <a:spcPct val="83000"/>
                        </a:lnSpc>
                      </a:pPr>
                      <a:r>
                        <a:rPr sz="1000" b="1">
                          <a:solidFill>
                            <a:srgbClr val="000000"/>
                          </a:solidFill>
                          <a:latin typeface="Arial"/>
                          <a:ea typeface="Arial"/>
                        </a:rPr>
                        <a:t>EPS Impact</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ctr" defTabSz="0">
                        <a:lnSpc>
                          <a:spcPct val="83000"/>
                        </a:lnSpc>
                      </a:pPr>
                      <a:endParaRPr sz="100" b="1">
                        <a:solidFill>
                          <a:srgbClr val="000000"/>
                        </a:solidFill>
                        <a:latin typeface="Arial"/>
                        <a:ea typeface="Arial"/>
                      </a:endParaRPr>
                    </a:p>
                  </a:txBody>
                  <a:tcPr marL="27432" marR="27432" marT="0" marB="18288" anchor="b">
                    <a:lnL w="0"/>
                    <a:lnR w="0"/>
                    <a:lnT w="12700" cmpd="sng">
                      <a:solidFill>
                        <a:srgbClr val="000000"/>
                      </a:solidFill>
                      <a:prstDash val="solid"/>
                    </a:lnT>
                    <a:lnB w="0"/>
                    <a:noFill/>
                  </a:tcPr>
                </a:tc>
                <a:tc>
                  <a:txBody>
                    <a:bodyPr/>
                    <a:lstStyle/>
                    <a:p>
                      <a:pPr algn="ctr">
                        <a:lnSpc>
                          <a:spcPct val="83000"/>
                        </a:lnSpc>
                      </a:pPr>
                      <a:r>
                        <a:rPr sz="1000" b="1">
                          <a:solidFill>
                            <a:srgbClr val="000000"/>
                          </a:solidFill>
                          <a:latin typeface="Arial"/>
                          <a:ea typeface="Arial"/>
                        </a:rPr>
                        <a:t>$ in Millions
(Net of Tax)</a:t>
                      </a:r>
                    </a:p>
                  </a:txBody>
                  <a:tcPr marL="27432"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2"/>
                  </a:ext>
                </a:extLst>
              </a:tr>
              <a:tr h="200025">
                <a:tc>
                  <a:txBody>
                    <a:bodyPr/>
                    <a:lstStyle/>
                    <a:p>
                      <a:pPr marL="9525" algn="l">
                        <a:lnSpc>
                          <a:spcPct val="83000"/>
                        </a:lnSpc>
                      </a:pPr>
                      <a:r>
                        <a:rPr sz="1000">
                          <a:solidFill>
                            <a:srgbClr val="000000"/>
                          </a:solidFill>
                          <a:latin typeface="Arial"/>
                          <a:ea typeface="Arial"/>
                        </a:rPr>
                        <a:t>GAAP net income</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0.69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70.1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0.67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71.1	</a:t>
                      </a:r>
                    </a:p>
                  </a:txBody>
                  <a:tcPr marL="0" marR="9144" marT="0" marB="18288" anchor="b">
                    <a:lnL w="0"/>
                    <a:lnR w="0"/>
                    <a:lnT w="12700" cmpd="sng">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3"/>
                  </a:ext>
                </a:extLst>
              </a:tr>
              <a:tr h="200025">
                <a:tc>
                  <a:txBody>
                    <a:bodyPr/>
                    <a:lstStyle/>
                    <a:p>
                      <a:pPr marL="9525" algn="l">
                        <a:lnSpc>
                          <a:spcPct val="83000"/>
                        </a:lnSpc>
                      </a:pPr>
                      <a:r>
                        <a:rPr sz="1000">
                          <a:solidFill>
                            <a:srgbClr val="000000"/>
                          </a:solidFill>
                          <a:latin typeface="Arial"/>
                          <a:ea typeface="Arial"/>
                        </a:rPr>
                        <a:t>Adjusted for:</a:t>
                      </a: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4"/>
                  </a:ext>
                </a:extLst>
              </a:tr>
              <a:tr h="200025">
                <a:tc>
                  <a:txBody>
                    <a:bodyPr/>
                    <a:lstStyle/>
                    <a:p>
                      <a:pPr marL="152400" algn="l">
                        <a:lnSpc>
                          <a:spcPct val="83000"/>
                        </a:lnSpc>
                      </a:pPr>
                      <a:r>
                        <a:rPr sz="1000">
                          <a:solidFill>
                            <a:srgbClr val="000000"/>
                          </a:solidFill>
                          <a:latin typeface="Arial"/>
                          <a:ea typeface="Arial"/>
                        </a:rPr>
                        <a:t>Gain on sale of equity investment</a:t>
                      </a:r>
                    </a:p>
                  </a:txBody>
                  <a:tcPr marL="27432" marR="27432" marT="0" marB="18288" anchor="b">
                    <a:lnL w="0"/>
                    <a:lnR w="0"/>
                    <a:lnT w="0"/>
                    <a:lnB w="0"/>
                    <a:noFill/>
                  </a:tcPr>
                </a:tc>
                <a:tc>
                  <a:txBody>
                    <a:bodyPr/>
                    <a:lstStyle/>
                    <a:p>
                      <a:pPr algn="r">
                        <a:lnSpc>
                          <a:spcPct val="83000"/>
                        </a:lnSpc>
                        <a:tabLst>
                          <a:tab pos="1245997" algn="l"/>
                          <a:tab pos="1414399" algn="l"/>
                        </a:tabLst>
                      </a:pPr>
                      <a:r>
                        <a:rPr sz="1000">
                          <a:solidFill>
                            <a:srgbClr val="000000"/>
                          </a:solidFill>
                          <a:latin typeface="Arial"/>
                          <a:ea typeface="Arial"/>
                        </a:rPr>
                        <a:t>	—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245997" algn="l"/>
                          <a:tab pos="1414399" algn="l"/>
                        </a:tabLst>
                      </a:pPr>
                      <a:r>
                        <a:rPr sz="1000">
                          <a:solidFill>
                            <a:srgbClr val="000000"/>
                          </a:solidFill>
                          <a:latin typeface="Arial"/>
                          <a:ea typeface="Arial"/>
                        </a:rPr>
                        <a:t>	—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77341" algn="l"/>
                        </a:tabLst>
                      </a:pPr>
                      <a:r>
                        <a:rPr sz="1000">
                          <a:solidFill>
                            <a:srgbClr val="000000"/>
                          </a:solidFill>
                          <a:latin typeface="Arial"/>
                          <a:ea typeface="Arial"/>
                        </a:rPr>
                        <a:t>	(0.20)</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77341" algn="l"/>
                        </a:tabLst>
                      </a:pPr>
                      <a:r>
                        <a:rPr sz="1000">
                          <a:solidFill>
                            <a:srgbClr val="000000"/>
                          </a:solidFill>
                          <a:latin typeface="Arial"/>
                          <a:ea typeface="Arial"/>
                        </a:rPr>
                        <a:t>	(21.7)</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5"/>
                  </a:ext>
                </a:extLst>
              </a:tr>
              <a:tr h="200025">
                <a:tc>
                  <a:txBody>
                    <a:bodyPr/>
                    <a:lstStyle/>
                    <a:p>
                      <a:pPr marL="152400" algn="l">
                        <a:lnSpc>
                          <a:spcPct val="83000"/>
                        </a:lnSpc>
                      </a:pPr>
                      <a:r>
                        <a:rPr sz="1000">
                          <a:solidFill>
                            <a:srgbClr val="000000"/>
                          </a:solidFill>
                          <a:latin typeface="Arial"/>
                          <a:ea typeface="Arial"/>
                        </a:rPr>
                        <a:t>Significant transaction-related expenses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0.07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6.8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4.1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6"/>
                  </a:ext>
                </a:extLst>
              </a:tr>
              <a:tr h="200025">
                <a:tc>
                  <a:txBody>
                    <a:bodyPr/>
                    <a:lstStyle/>
                    <a:p>
                      <a:pPr marL="152400" algn="l">
                        <a:lnSpc>
                          <a:spcPct val="83000"/>
                        </a:lnSpc>
                      </a:pPr>
                      <a:r>
                        <a:rPr sz="1000">
                          <a:solidFill>
                            <a:srgbClr val="000000"/>
                          </a:solidFill>
                          <a:latin typeface="Arial"/>
                          <a:ea typeface="Arial"/>
                        </a:rPr>
                        <a:t>Amortization of acquisition-related intangibles</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0.08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8.4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0.08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8.3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7"/>
                  </a:ext>
                </a:extLst>
              </a:tr>
              <a:tr h="200025">
                <a:tc>
                  <a:txBody>
                    <a:bodyPr/>
                    <a:lstStyle/>
                    <a:p>
                      <a:pPr marL="152400" algn="l">
                        <a:lnSpc>
                          <a:spcPct val="83000"/>
                        </a:lnSpc>
                      </a:pPr>
                      <a:r>
                        <a:rPr sz="1000">
                          <a:solidFill>
                            <a:srgbClr val="000000"/>
                          </a:solidFill>
                          <a:latin typeface="Arial"/>
                          <a:ea typeface="Arial"/>
                        </a:rPr>
                        <a:t>Amortization of acquisition-related software</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0.05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4.9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0.06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96594" algn="l"/>
                          <a:tab pos="1414399" algn="l"/>
                        </a:tabLst>
                      </a:pPr>
                      <a:r>
                        <a:rPr sz="1000">
                          <a:solidFill>
                            <a:srgbClr val="000000"/>
                          </a:solidFill>
                          <a:latin typeface="Arial"/>
                          <a:ea typeface="Arial"/>
                        </a:rPr>
                        <a:t>	6.4	</a:t>
                      </a:r>
                    </a:p>
                  </a:txBody>
                  <a:tcPr marL="0" marR="9144" marT="0" marB="18288"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8"/>
                  </a:ext>
                </a:extLst>
              </a:tr>
              <a:tr h="200025">
                <a:tc>
                  <a:txBody>
                    <a:bodyPr/>
                    <a:lstStyle/>
                    <a:p>
                      <a:pPr marL="152400" algn="l">
                        <a:lnSpc>
                          <a:spcPct val="83000"/>
                        </a:lnSpc>
                      </a:pPr>
                      <a:r>
                        <a:rPr sz="1000">
                          <a:solidFill>
                            <a:srgbClr val="000000"/>
                          </a:solidFill>
                          <a:latin typeface="Arial"/>
                          <a:ea typeface="Arial"/>
                        </a:rPr>
                        <a:t>Non-cash stock-based compensation</a:t>
                      </a: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0.27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28.1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0.21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a:solidFill>
                            <a:srgbClr val="000000"/>
                          </a:solidFill>
                          <a:latin typeface="Arial"/>
                          <a:ea typeface="Arial"/>
                        </a:rPr>
                        <a:t>	22.2	</a:t>
                      </a:r>
                    </a:p>
                  </a:txBody>
                  <a:tcPr marL="0" marR="9144" marT="0" marB="18288" anchor="b">
                    <a:lnL w="0"/>
                    <a:lnR w="0"/>
                    <a:lnT w="0"/>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09"/>
                  </a:ext>
                </a:extLst>
              </a:tr>
              <a:tr h="200025">
                <a:tc>
                  <a:txBody>
                    <a:bodyPr/>
                    <a:lstStyle/>
                    <a:p>
                      <a:pPr marL="304800" algn="l">
                        <a:lnSpc>
                          <a:spcPct val="83000"/>
                        </a:lnSpc>
                      </a:pPr>
                      <a:r>
                        <a:rPr sz="1000" b="1">
                          <a:solidFill>
                            <a:srgbClr val="000000"/>
                          </a:solidFill>
                          <a:latin typeface="Arial"/>
                          <a:ea typeface="Arial"/>
                        </a:rPr>
                        <a:t>Total adjustments</a:t>
                      </a: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0.47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48.2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0.19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r" defTabSz="0">
                        <a:lnSpc>
                          <a:spcPct val="83000"/>
                        </a:lnSpc>
                      </a:pPr>
                      <a:endParaRPr sz="100" b="1">
                        <a:solidFill>
                          <a:srgbClr val="000000"/>
                        </a:solidFill>
                        <a:latin typeface="Arial"/>
                        <a:ea typeface="Arial"/>
                      </a:endParaRPr>
                    </a:p>
                  </a:txBody>
                  <a:tcPr marL="0"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19.3	</a:t>
                      </a:r>
                    </a:p>
                  </a:txBody>
                  <a:tcPr marL="0" marR="9144" marT="0" marB="18288" anchor="b">
                    <a:lnL w="0"/>
                    <a:lnR w="0"/>
                    <a:lnT w="12700" cmpd="sng">
                      <a:solidFill>
                        <a:srgbClr val="000000"/>
                      </a:solidFill>
                      <a:prstDash val="solid"/>
                    </a:lnT>
                    <a:lnB w="12700" cmpd="sng">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10"/>
                  </a:ext>
                </a:extLst>
              </a:tr>
              <a:tr h="200025">
                <a:tc>
                  <a:txBody>
                    <a:bodyPr/>
                    <a:lstStyle/>
                    <a:p>
                      <a:pPr algn="l">
                        <a:lnSpc>
                          <a:spcPct val="83000"/>
                        </a:lnSpc>
                      </a:pPr>
                      <a:r>
                        <a:rPr sz="1000" b="1">
                          <a:solidFill>
                            <a:srgbClr val="000000"/>
                          </a:solidFill>
                          <a:latin typeface="Arial"/>
                          <a:ea typeface="Arial"/>
                        </a:rPr>
                        <a:t>Adjusted Diluted EPS</a:t>
                      </a: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1.16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055370" algn="l"/>
                          <a:tab pos="1414399" algn="l"/>
                        </a:tabLst>
                      </a:pPr>
                      <a:r>
                        <a:rPr sz="1000" b="1">
                          <a:solidFill>
                            <a:srgbClr val="000000"/>
                          </a:solidFill>
                          <a:latin typeface="Arial"/>
                          <a:ea typeface="Arial"/>
                        </a:rPr>
                        <a:t>$	118.3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0.86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b="1">
                        <a:solidFill>
                          <a:srgbClr val="000000"/>
                        </a:solidFill>
                        <a:latin typeface="Arial"/>
                        <a:ea typeface="Arial"/>
                      </a:endParaRPr>
                    </a:p>
                  </a:txBody>
                  <a:tcPr marL="27432" marR="27432" marT="0" marB="18288" anchor="b">
                    <a:lnL w="0"/>
                    <a:lnR w="0"/>
                    <a:lnT w="0"/>
                    <a:lnB w="0"/>
                    <a:noFill/>
                  </a:tcPr>
                </a:tc>
                <a:tc>
                  <a:txBody>
                    <a:bodyPr/>
                    <a:lstStyle/>
                    <a:p>
                      <a:pPr algn="r">
                        <a:lnSpc>
                          <a:spcPct val="83000"/>
                        </a:lnSpc>
                        <a:tabLst>
                          <a:tab pos="1125982" algn="l"/>
                          <a:tab pos="1414399" algn="l"/>
                        </a:tabLst>
                      </a:pPr>
                      <a:r>
                        <a:rPr sz="1000" b="1">
                          <a:solidFill>
                            <a:srgbClr val="000000"/>
                          </a:solidFill>
                          <a:latin typeface="Arial"/>
                          <a:ea typeface="Arial"/>
                        </a:rPr>
                        <a:t>$	90.4	</a:t>
                      </a:r>
                    </a:p>
                  </a:txBody>
                  <a:tcPr marL="0" marR="9144" marT="0" marB="18288" anchor="b">
                    <a:lnL w="0"/>
                    <a:lnR w="0"/>
                    <a:lnT w="12700" cmpd="sng">
                      <a:solidFill>
                        <a:srgbClr val="000000"/>
                      </a:solidFill>
                      <a:prstDash val="solid"/>
                    </a:lnT>
                    <a:lnB w="38100" cmpd="dbl">
                      <a:solidFill>
                        <a:srgbClr val="000000"/>
                      </a:solidFill>
                      <a:prstDash val="solid"/>
                    </a:lnB>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11"/>
                  </a:ext>
                </a:extLst>
              </a:tr>
              <a:tr h="200025">
                <a:tc>
                  <a:txBody>
                    <a:bodyPr/>
                    <a:lstStyle/>
                    <a:p>
                      <a:pPr algn="l">
                        <a:lnSpc>
                          <a:spcPct val="83000"/>
                        </a:lnSpc>
                      </a:pPr>
                      <a:r>
                        <a:rPr sz="1000">
                          <a:solidFill>
                            <a:srgbClr val="000000"/>
                          </a:solidFill>
                          <a:latin typeface="Arial"/>
                          <a:ea typeface="Arial"/>
                        </a:rPr>
                        <a:t>Note: Amounts may not recalculate due to rounding.</a:t>
                      </a: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38100" cmpd="dbl">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38100" cmpd="dbl">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38100" cmpd="dbl">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18288" anchor="b">
                    <a:lnL w="0"/>
                    <a:lnR w="0"/>
                    <a:lnT w="38100" cmpd="dbl">
                      <a:solidFill>
                        <a:srgbClr val="000000"/>
                      </a:solidFill>
                      <a:prstDash val="solid"/>
                    </a:lnT>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extLst>
                  <a:ext uri="{0D108BD9-81ED-4DB2-BD59-A6C34878D82A}">
                    <a16:rowId xmlns:a16="http://schemas.microsoft.com/office/drawing/2014/main" val="10012"/>
                  </a:ext>
                </a:extLst>
              </a:tr>
            </a:tbl>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43535" y="348996"/>
            <a:ext cx="10767949" cy="71907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Non-GAAP Financial Measures</a:t>
            </a:r>
          </a:p>
        </p:txBody>
      </p:sp>
      <p:sp>
        <p:nvSpPr>
          <p:cNvPr id="3" name="New shape"/>
          <p:cNvSpPr/>
          <p:nvPr/>
        </p:nvSpPr>
        <p:spPr>
          <a:xfrm>
            <a:off x="585470" y="1345057"/>
            <a:ext cx="10768203" cy="462178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defTabSz="457200">
              <a:lnSpc>
                <a:spcPct val="97000"/>
              </a:lnSpc>
              <a:spcBef>
                <a:spcPts val="1300"/>
              </a:spcBef>
              <a:spcAft>
                <a:spcPct val="0"/>
              </a:spcAft>
            </a:pPr>
            <a:r>
              <a:rPr sz="1200">
                <a:solidFill>
                  <a:srgbClr val="000000"/>
                </a:solidFill>
                <a:highlight>
                  <a:srgbClr val="FFFFFF"/>
                </a:highlight>
                <a:latin typeface="Arial"/>
                <a:ea typeface="Arial"/>
              </a:rPr>
              <a:t>To supplement our financial results presented on a GAAP basis, we use the non-GAAP measures indicated in the tables, which exclude significant transaction related expenses, as well as other significant non-cash expenses such as depreciation, amortization, and non-cash compensation, that we believe are helpful in understanding our past financial performance and our future results.  The presentation of these non-GAAP financial measures should be considered in addition to our GAAP results and are not intended to be considered in isolation or as a substitute for the financial information prepared and presented in accordance with GAAP. Management generally compensates for limitations in the use of non-GAAP financial measures by relying on comparable GAAP financial measures and providing investors with a reconciliation of non-GAAP financial measures only in addition to and in conjunction with results presented in accordance with GAAP. We believe that these non-GAAP financial measures reflect an additional way to view aspects of our operations that, when viewed with our GAAP results, provide a more complete understanding of factors and trends affecting our business.  Certain non-GAAP measures include:   </a:t>
            </a:r>
          </a:p>
          <a:p>
            <a:pPr marL="355600" lvl="2" indent="-177800" algn="l" defTabSz="457200">
              <a:lnSpc>
                <a:spcPct val="97000"/>
              </a:lnSpc>
              <a:spcBef>
                <a:spcPts val="700"/>
              </a:spcBef>
              <a:spcAft>
                <a:spcPct val="0"/>
              </a:spcAft>
              <a:buChar char="◦"/>
            </a:pPr>
            <a:r>
              <a:rPr sz="1200">
                <a:solidFill>
                  <a:srgbClr val="000000"/>
                </a:solidFill>
                <a:highlight>
                  <a:srgbClr val="FFFFFF"/>
                </a:highlight>
                <a:latin typeface="Arial"/>
                <a:ea typeface="Arial"/>
              </a:rPr>
              <a:t>Adjusted EBITDA: net income (loss) plus income tax expense (benefit), net interest income (expense), net other income (expense), depreciation, amortization, and non-cash compensation, as well as significant transaction related expenses.  Adjusted EBITDA should be considered in addition to, rather than as a substitute for, net income (loss).</a:t>
            </a:r>
          </a:p>
          <a:p>
            <a:pPr marL="355600" lvl="2" indent="-177800" algn="l" defTabSz="457200">
              <a:lnSpc>
                <a:spcPct val="97000"/>
              </a:lnSpc>
              <a:spcBef>
                <a:spcPts val="700"/>
              </a:spcBef>
              <a:spcAft>
                <a:spcPct val="0"/>
              </a:spcAft>
              <a:buChar char="◦"/>
            </a:pPr>
            <a:r>
              <a:rPr sz="1200">
                <a:solidFill>
                  <a:srgbClr val="000000"/>
                </a:solidFill>
                <a:highlight>
                  <a:srgbClr val="FFFFFF"/>
                </a:highlight>
                <a:latin typeface="Arial"/>
                <a:ea typeface="Arial"/>
              </a:rPr>
              <a:t>Net Adjusted EBITDA Margin: Adjusted EBITDA divided by revenue net of pass-through interchange revenue.  Net Adjusted EBITDA Margin should be considered in addition to, rather than as a substitute for, net income (loss).</a:t>
            </a:r>
          </a:p>
          <a:p>
            <a:pPr marL="355600" lvl="2" indent="-177800" algn="l" defTabSz="457200">
              <a:lnSpc>
                <a:spcPct val="97000"/>
              </a:lnSpc>
              <a:spcBef>
                <a:spcPts val="700"/>
              </a:spcBef>
              <a:spcAft>
                <a:spcPct val="0"/>
              </a:spcAft>
              <a:buChar char="◦"/>
            </a:pPr>
            <a:r>
              <a:rPr sz="1200">
                <a:solidFill>
                  <a:srgbClr val="000000"/>
                </a:solidFill>
                <a:highlight>
                  <a:srgbClr val="FFFFFF"/>
                </a:highlight>
                <a:latin typeface="Arial"/>
                <a:ea typeface="Arial"/>
              </a:rPr>
              <a:t>Adjusted Diluted EPS: diluted EPS plus tax effected significant transaction related items, amortization of acquired intangibles and software, and non-cash stock-based compensation. Adjusted diluted EPS should be considered in addition to, rather than as a substitute for, diluted EPS.</a:t>
            </a:r>
          </a:p>
          <a:p>
            <a:pPr marL="355600" lvl="2" indent="-177800" algn="l" defTabSz="457200">
              <a:lnSpc>
                <a:spcPct val="97000"/>
              </a:lnSpc>
              <a:spcBef>
                <a:spcPts val="700"/>
              </a:spcBef>
              <a:spcAft>
                <a:spcPct val="0"/>
              </a:spcAft>
              <a:buChar char="◦"/>
            </a:pPr>
            <a:r>
              <a:rPr sz="1200">
                <a:solidFill>
                  <a:srgbClr val="000000"/>
                </a:solidFill>
                <a:highlight>
                  <a:srgbClr val="FFFFFF"/>
                </a:highlight>
                <a:latin typeface="Arial"/>
                <a:ea typeface="Arial"/>
              </a:rPr>
              <a:t>Recurring Revenue: revenue from software as a service and platform service fees and maintenance fees.  Recurring revenue should be considered in addition to, rather than as a substitute for, total revenue.</a:t>
            </a:r>
          </a:p>
          <a:p>
            <a:pPr marL="355600" lvl="2" indent="-177800" algn="l" defTabSz="457200">
              <a:lnSpc>
                <a:spcPct val="97000"/>
              </a:lnSpc>
              <a:spcBef>
                <a:spcPts val="700"/>
              </a:spcBef>
              <a:spcAft>
                <a:spcPct val="0"/>
              </a:spcAft>
              <a:buChar char="◦"/>
            </a:pPr>
            <a:r>
              <a:rPr sz="1200">
                <a:solidFill>
                  <a:srgbClr val="000000"/>
                </a:solidFill>
                <a:highlight>
                  <a:srgbClr val="FFFFFF"/>
                </a:highlight>
                <a:latin typeface="Arial"/>
                <a:ea typeface="Arial"/>
              </a:rPr>
              <a:t>ARR: New annual recurring revenue expected to be generated from new accounts, new applications, and add-on sales bookings contracts signed in the period.</a:t>
            </a:r>
          </a:p>
          <a:p>
            <a:pPr marL="177800" indent="-177800" algn="l" defTabSz="457200">
              <a:lnSpc>
                <a:spcPct val="97000"/>
              </a:lnSpc>
              <a:spcBef>
                <a:spcPts val="1000"/>
              </a:spcBef>
              <a:spcAft>
                <a:spcPts val="600"/>
              </a:spcAft>
            </a:pPr>
            <a:endParaRPr sz="1800">
              <a:solidFill>
                <a:srgbClr val="000000"/>
              </a:solidFill>
              <a:latin typeface="Arial"/>
              <a:ea typeface="Aria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43535" y="348996"/>
            <a:ext cx="10767949" cy="719074"/>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defTabSz="457200">
              <a:lnSpc>
                <a:spcPct val="90000"/>
              </a:lnSpc>
              <a:spcBef>
                <a:spcPct val="0"/>
              </a:spcBef>
              <a:spcAft>
                <a:spcPct val="0"/>
              </a:spcAft>
            </a:pPr>
            <a:r>
              <a:rPr sz="3400" b="1">
                <a:solidFill>
                  <a:srgbClr val="000000"/>
                </a:solidFill>
                <a:latin typeface="Arial"/>
                <a:ea typeface="Arial"/>
              </a:rPr>
              <a:t>Forward-Looking Statements</a:t>
            </a:r>
          </a:p>
        </p:txBody>
      </p:sp>
      <p:sp>
        <p:nvSpPr>
          <p:cNvPr id="3" name="New shape"/>
          <p:cNvSpPr/>
          <p:nvPr/>
        </p:nvSpPr>
        <p:spPr>
          <a:xfrm>
            <a:off x="343535" y="1282827"/>
            <a:ext cx="11389233" cy="4895596"/>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defTabSz="457200">
              <a:lnSpc>
                <a:spcPct val="97000"/>
              </a:lnSpc>
              <a:spcBef>
                <a:spcPts val="1300"/>
              </a:spcBef>
              <a:spcAft>
                <a:spcPct val="0"/>
              </a:spcAft>
            </a:pPr>
            <a:r>
              <a:rPr sz="1100">
                <a:solidFill>
                  <a:srgbClr val="000000"/>
                </a:solidFill>
                <a:latin typeface="Arial"/>
                <a:ea typeface="Arial"/>
              </a:rPr>
              <a:t>This presentation contains forward-looking statements based on current expectations that involve a number of risks and uncertainties. Generally, forward-looking statements do not relate strictly to historical or current facts and may include words or phrases such as “believes,” “will,” “expects,” “anticipates,” “intends,” and words and phrases of similar impact.  The forward-looking statements are made pursuant to safe harbor provisions of the Private Securities Litigation Reform Act of 1995. </a:t>
            </a:r>
          </a:p>
          <a:p>
            <a:pPr algn="l" defTabSz="457200">
              <a:lnSpc>
                <a:spcPct val="97000"/>
              </a:lnSpc>
              <a:spcBef>
                <a:spcPct val="0"/>
              </a:spcBef>
              <a:spcAft>
                <a:spcPct val="0"/>
              </a:spcAft>
            </a:pPr>
            <a:endParaRPr sz="1100">
              <a:solidFill>
                <a:srgbClr val="000000"/>
              </a:solidFill>
              <a:latin typeface="Arial"/>
              <a:ea typeface="Arial"/>
            </a:endParaRPr>
          </a:p>
          <a:p>
            <a:pPr algn="l" defTabSz="457200">
              <a:lnSpc>
                <a:spcPct val="93000"/>
              </a:lnSpc>
              <a:spcBef>
                <a:spcPct val="0"/>
              </a:spcBef>
              <a:spcAft>
                <a:spcPct val="0"/>
              </a:spcAft>
            </a:pPr>
            <a:r>
              <a:rPr sz="1100">
                <a:solidFill>
                  <a:srgbClr val="000000"/>
                </a:solidFill>
                <a:latin typeface="Arial"/>
                <a:ea typeface="Arial"/>
              </a:rPr>
              <a:t>Forward-looking statements in this presentation include, but are not limited to:  (i) the growing demand for payments modernization in the world’s largest banking market, (ii) we enter the second half of 2026 with strong momentum, a healthy pipeline and confidence in our ability to create long-term shareholder value, (iii) based on new business wins and current transactions trends, the company’s expectation for full-year 2026 Biller revenue growth in the high single digits remains unchanged, (iv) expect both Payment Software and Biller segments to grow upper single digits, (v) our full‑year outlook including Q3 2026 and full-year 2026 revenue and adjusted EBITDA financial guidance, and (vi) expectations to allocate 50-60% of operating cash flow to share repurchases for the full year, subject to market conditions.</a:t>
            </a:r>
          </a:p>
          <a:p>
            <a:pPr algn="l" defTabSz="457200">
              <a:lnSpc>
                <a:spcPct val="97000"/>
              </a:lnSpc>
              <a:spcBef>
                <a:spcPct val="0"/>
              </a:spcBef>
              <a:spcAft>
                <a:spcPct val="0"/>
              </a:spcAft>
            </a:pPr>
            <a:endParaRPr sz="1100">
              <a:solidFill>
                <a:srgbClr val="000000"/>
              </a:solidFill>
              <a:latin typeface="Arial"/>
              <a:ea typeface="Arial"/>
            </a:endParaRPr>
          </a:p>
          <a:p>
            <a:pPr algn="l" defTabSz="457200">
              <a:lnSpc>
                <a:spcPct val="97000"/>
              </a:lnSpc>
              <a:spcBef>
                <a:spcPct val="0"/>
              </a:spcBef>
              <a:spcAft>
                <a:spcPct val="0"/>
              </a:spcAft>
            </a:pPr>
            <a:r>
              <a:rPr sz="1100">
                <a:solidFill>
                  <a:srgbClr val="000000"/>
                </a:solidFill>
                <a:latin typeface="Arial"/>
                <a:ea typeface="Arial"/>
              </a:rPr>
              <a:t>All of the foregoing forward-looking statements are expressly qualified by the risk factors discussed in our filings with the Securities and Exchange Commission. Such factors include, but are not limited to, increased competition, business interruptions, cybersecurity incidents or failure of our information technology and communication systems, security breaches, reliance on third-party cloud infrastructure and related services, reliance on third-parties, our ability to attract and retain senior management personnel and skilled technical employees, future acquisitions, strategic partnerships and investments, divestitures and other restructuring activities, implementation and success of our strategy, anti-takeover provisions, exposure to credit or operating risks arising from certain payment funding methods, loss caused by theft or fraud, customer reluctance to switch to a new vendor, our ability to adequately defend our intellectual property, litigation, consent orders and other compliance agreements, our offshore software development activities, risks from operating internationally, including fluctuations in currency exchange rates, adoption of ACI Connetic, adverse changes in the global economy, compliance of our products with applicable legislation, governmental regulations and industry standards, the complexity of our products and services and the risk that they may contain hidden defects, legal and business risks from artificial intelligence incorporated into our products, risks to our business from the use of artificial intelligence by our workforce, complex regulations applicable to our payments business, our compliance with privacy and cybersecurity regulations, compliance with requirements of the payment card networks and Nacha, exposure to unknown tax liabilities, changes in tax laws and regulations, consolidations and failures in the financial services industry, volatility in our stock price, demand for our products, failure to obtain renewals of customer contracts or to obtain such renewals on favorable terms, delay or cancellation of customer projects or inaccurate project completion estimates, changes in card association and debit network fees or products, impairment of our goodwill or intangible assets, the accuracy of management’s backlog estimates, the cyclical nature of our revenue and earnings and the accuracy of forecasts due to the concentration of revenue-generating activity during the final weeks of each quarter, restrictions and other financial covenants in our debt agreements, our existing levels of debt, incurring additional debt, events outside of our control including natural disasters, wars, and outbreaks of disease, and revenues or revenue mix below expectations. For a detailed discussion of these risk factors, parties that are relying on the forward-looking statements should review our filings with the Securities and Exchange Commission, including our most recently filed Annual Report on Form 10-K and our Quarterly Reports on Form 10-Q.</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0" y="0"/>
            <a:ext cx="12192000" cy="685800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0" y="0"/>
            <a:ext cx="12192000" cy="6858000"/>
          </a:xfrm>
          <a:prstGeom prst="rect">
            <a:avLst/>
          </a:prstGeom>
        </p:spPr>
      </p:pic>
      <p:sp>
        <p:nvSpPr>
          <p:cNvPr id="4" name="New shape"/>
          <p:cNvSpPr/>
          <p:nvPr/>
        </p:nvSpPr>
        <p:spPr>
          <a:xfrm>
            <a:off x="3174238" y="3110357"/>
            <a:ext cx="5843397" cy="637032"/>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3174238" y="3110357"/>
            <a:ext cx="5843397" cy="637032"/>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0" y="0"/>
            <a:ext cx="12192000" cy="685800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0" y="0"/>
            <a:ext cx="12192000" cy="6858000"/>
          </a:xfrm>
          <a:prstGeom prst="rect">
            <a:avLst/>
          </a:prstGeom>
        </p:spPr>
      </p:pic>
      <p:sp>
        <p:nvSpPr>
          <p:cNvPr id="4" name="New shape"/>
          <p:cNvSpPr/>
          <p:nvPr/>
        </p:nvSpPr>
        <p:spPr>
          <a:xfrm>
            <a:off x="587375" y="6453632"/>
            <a:ext cx="1901063" cy="203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587375" y="6453632"/>
            <a:ext cx="1901063" cy="203200"/>
          </a:xfrm>
          <a:prstGeom prst="rect">
            <a:avLst/>
          </a:prstGeom>
        </p:spPr>
      </p:pic>
      <p:sp>
        <p:nvSpPr>
          <p:cNvPr id="6" name="New shape"/>
          <p:cNvSpPr/>
          <p:nvPr/>
        </p:nvSpPr>
        <p:spPr>
          <a:xfrm>
            <a:off x="11719306" y="6517767"/>
            <a:ext cx="48895" cy="7366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sp>
        <p:nvSpPr>
          <p:cNvPr id="8" name="New shape"/>
          <p:cNvSpPr/>
          <p:nvPr/>
        </p:nvSpPr>
        <p:spPr>
          <a:xfrm>
            <a:off x="10887583" y="6518529"/>
            <a:ext cx="525526" cy="7556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sp>
        <p:nvSpPr>
          <p:cNvPr id="10" name="New shape"/>
          <p:cNvSpPr/>
          <p:nvPr/>
        </p:nvSpPr>
        <p:spPr>
          <a:xfrm>
            <a:off x="572770" y="1009142"/>
            <a:ext cx="7283450" cy="118364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61468" rIns="0" bIns="0" rtlCol="0" anchor="t"/>
          <a:lstStyle/>
          <a:p>
            <a:pPr marL="12700" algn="l" defTabSz="457200">
              <a:lnSpc>
                <a:spcPts val="4320"/>
              </a:lnSpc>
              <a:spcBef>
                <a:spcPts val="600"/>
              </a:spcBef>
              <a:spcAft>
                <a:spcPct val="0"/>
              </a:spcAft>
            </a:pPr>
            <a:r>
              <a:rPr sz="4000" spc="-8">
                <a:solidFill>
                  <a:srgbClr val="FFFFFF"/>
                </a:solidFill>
                <a:latin typeface="Arial"/>
                <a:ea typeface="Arial"/>
              </a:rPr>
              <a:t>Reform</a:t>
            </a:r>
            <a:r>
              <a:rPr sz="4000" spc="-260">
                <a:solidFill>
                  <a:srgbClr val="FFFFFF"/>
                </a:solidFill>
                <a:latin typeface="Arial"/>
                <a:ea typeface="Arial"/>
              </a:rPr>
              <a:t> </a:t>
            </a:r>
            <a:r>
              <a:rPr sz="4000">
                <a:solidFill>
                  <a:srgbClr val="FFFFFF"/>
                </a:solidFill>
                <a:latin typeface="Arial"/>
                <a:ea typeface="Arial"/>
              </a:rPr>
              <a:t>Act</a:t>
            </a:r>
            <a:r>
              <a:rPr sz="4000" spc="-72">
                <a:solidFill>
                  <a:srgbClr val="FFFFFF"/>
                </a:solidFill>
                <a:latin typeface="Arial"/>
                <a:ea typeface="Arial"/>
              </a:rPr>
              <a:t> </a:t>
            </a:r>
            <a:r>
              <a:rPr sz="4000">
                <a:solidFill>
                  <a:srgbClr val="FFFFFF"/>
                </a:solidFill>
                <a:latin typeface="Arial"/>
                <a:ea typeface="Arial"/>
              </a:rPr>
              <a:t>of</a:t>
            </a:r>
            <a:r>
              <a:rPr sz="4000" spc="-72">
                <a:solidFill>
                  <a:srgbClr val="FFFFFF"/>
                </a:solidFill>
                <a:latin typeface="Arial"/>
                <a:ea typeface="Arial"/>
              </a:rPr>
              <a:t> </a:t>
            </a:r>
            <a:r>
              <a:rPr sz="4000">
                <a:solidFill>
                  <a:srgbClr val="FFFFFF"/>
                </a:solidFill>
                <a:latin typeface="Arial"/>
                <a:ea typeface="Arial"/>
              </a:rPr>
              <a:t>1995</a:t>
            </a:r>
            <a:r>
              <a:rPr sz="4000" spc="-64">
                <a:solidFill>
                  <a:srgbClr val="FFFFFF"/>
                </a:solidFill>
                <a:latin typeface="Arial"/>
                <a:ea typeface="Arial"/>
              </a:rPr>
              <a:t> </a:t>
            </a:r>
            <a:r>
              <a:rPr sz="4000">
                <a:solidFill>
                  <a:srgbClr val="FFFFFF"/>
                </a:solidFill>
                <a:latin typeface="Arial"/>
                <a:ea typeface="Arial"/>
              </a:rPr>
              <a:t>Safe</a:t>
            </a:r>
            <a:r>
              <a:rPr sz="4000" spc="-80">
                <a:solidFill>
                  <a:srgbClr val="FFFFFF"/>
                </a:solidFill>
                <a:latin typeface="Arial"/>
                <a:ea typeface="Arial"/>
              </a:rPr>
              <a:t> </a:t>
            </a:r>
            <a:r>
              <a:rPr sz="4000" spc="-8">
                <a:solidFill>
                  <a:srgbClr val="FFFFFF"/>
                </a:solidFill>
                <a:latin typeface="Arial"/>
                <a:ea typeface="Arial"/>
              </a:rPr>
              <a:t>Harbor </a:t>
            </a:r>
            <a:r>
              <a:rPr sz="4000">
                <a:solidFill>
                  <a:srgbClr val="FFFFFF"/>
                </a:solidFill>
                <a:latin typeface="Arial"/>
                <a:ea typeface="Arial"/>
              </a:rPr>
              <a:t>for</a:t>
            </a:r>
            <a:r>
              <a:rPr sz="4000" spc="-68">
                <a:solidFill>
                  <a:srgbClr val="FFFFFF"/>
                </a:solidFill>
                <a:latin typeface="Arial"/>
                <a:ea typeface="Arial"/>
              </a:rPr>
              <a:t> </a:t>
            </a:r>
            <a:r>
              <a:rPr sz="4000" spc="-32">
                <a:solidFill>
                  <a:srgbClr val="FFFFFF"/>
                </a:solidFill>
                <a:latin typeface="Arial"/>
                <a:ea typeface="Arial"/>
              </a:rPr>
              <a:t>Forward-</a:t>
            </a:r>
            <a:r>
              <a:rPr sz="4000">
                <a:solidFill>
                  <a:srgbClr val="FFFFFF"/>
                </a:solidFill>
                <a:latin typeface="Arial"/>
                <a:ea typeface="Arial"/>
              </a:rPr>
              <a:t>Looking</a:t>
            </a:r>
            <a:r>
              <a:rPr sz="4000" spc="-20">
                <a:solidFill>
                  <a:srgbClr val="FFFFFF"/>
                </a:solidFill>
                <a:latin typeface="Arial"/>
                <a:ea typeface="Arial"/>
              </a:rPr>
              <a:t> </a:t>
            </a:r>
            <a:r>
              <a:rPr sz="4000" spc="-8">
                <a:solidFill>
                  <a:srgbClr val="FFFFFF"/>
                </a:solidFill>
                <a:latin typeface="Arial"/>
                <a:ea typeface="Arial"/>
              </a:rPr>
              <a:t>Statements</a:t>
            </a:r>
          </a:p>
        </p:txBody>
      </p:sp>
      <p:sp>
        <p:nvSpPr>
          <p:cNvPr id="11" name="New shape"/>
          <p:cNvSpPr/>
          <p:nvPr/>
        </p:nvSpPr>
        <p:spPr>
          <a:xfrm>
            <a:off x="572770" y="2660142"/>
            <a:ext cx="7366000" cy="209994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ts val="100"/>
              </a:spcBef>
              <a:spcAft>
                <a:spcPct val="0"/>
              </a:spcAft>
            </a:pPr>
            <a:r>
              <a:rPr sz="1700">
                <a:solidFill>
                  <a:srgbClr val="FFFFFF"/>
                </a:solidFill>
                <a:latin typeface="Arial"/>
                <a:ea typeface="Arial"/>
              </a:rPr>
              <a:t>This presentation contains forward-looking statements based on current expectations that involve a number of risks and uncertainties</a:t>
            </a:r>
          </a:p>
          <a:p>
            <a:pPr marL="12700" algn="l" defTabSz="457200">
              <a:lnSpc>
                <a:spcPct val="100000"/>
              </a:lnSpc>
              <a:spcBef>
                <a:spcPts val="100"/>
              </a:spcBef>
              <a:spcAft>
                <a:spcPct val="0"/>
              </a:spcAft>
            </a:pPr>
            <a:endParaRPr sz="1700">
              <a:solidFill>
                <a:srgbClr val="000000"/>
              </a:solidFill>
              <a:latin typeface="Arial"/>
              <a:ea typeface="Arial"/>
            </a:endParaRPr>
          </a:p>
          <a:p>
            <a:pPr marL="12700" algn="l" defTabSz="457200">
              <a:lnSpc>
                <a:spcPct val="100000"/>
              </a:lnSpc>
              <a:spcBef>
                <a:spcPts val="100"/>
              </a:spcBef>
              <a:spcAft>
                <a:spcPct val="0"/>
              </a:spcAft>
            </a:pPr>
            <a:r>
              <a:rPr sz="1700">
                <a:solidFill>
                  <a:srgbClr val="FFFFFF"/>
                </a:solidFill>
                <a:latin typeface="Arial"/>
                <a:ea typeface="Arial"/>
              </a:rPr>
              <a:t>The</a:t>
            </a:r>
            <a:r>
              <a:rPr sz="1700" spc="-49">
                <a:solidFill>
                  <a:srgbClr val="FFFFFF"/>
                </a:solidFill>
                <a:latin typeface="Arial"/>
                <a:ea typeface="Arial"/>
              </a:rPr>
              <a:t> </a:t>
            </a:r>
            <a:r>
              <a:rPr sz="1700" spc="-8">
                <a:solidFill>
                  <a:srgbClr val="FFFFFF"/>
                </a:solidFill>
                <a:latin typeface="Arial"/>
                <a:ea typeface="Arial"/>
              </a:rPr>
              <a:t>forward-</a:t>
            </a:r>
            <a:r>
              <a:rPr sz="1700">
                <a:solidFill>
                  <a:srgbClr val="FFFFFF"/>
                </a:solidFill>
                <a:latin typeface="Arial"/>
                <a:ea typeface="Arial"/>
              </a:rPr>
              <a:t>looking</a:t>
            </a:r>
            <a:r>
              <a:rPr sz="1700" spc="-8">
                <a:solidFill>
                  <a:srgbClr val="FFFFFF"/>
                </a:solidFill>
                <a:latin typeface="Arial"/>
                <a:ea typeface="Arial"/>
              </a:rPr>
              <a:t> </a:t>
            </a:r>
            <a:r>
              <a:rPr sz="1700">
                <a:solidFill>
                  <a:srgbClr val="FFFFFF"/>
                </a:solidFill>
                <a:latin typeface="Arial"/>
                <a:ea typeface="Arial"/>
              </a:rPr>
              <a:t>statements</a:t>
            </a:r>
            <a:r>
              <a:rPr sz="1700" spc="-14">
                <a:solidFill>
                  <a:srgbClr val="FFFFFF"/>
                </a:solidFill>
                <a:latin typeface="Arial"/>
                <a:ea typeface="Arial"/>
              </a:rPr>
              <a:t> </a:t>
            </a:r>
            <a:r>
              <a:rPr sz="1700">
                <a:solidFill>
                  <a:srgbClr val="FFFFFF"/>
                </a:solidFill>
                <a:latin typeface="Arial"/>
                <a:ea typeface="Arial"/>
              </a:rPr>
              <a:t>are</a:t>
            </a:r>
            <a:r>
              <a:rPr sz="1700" spc="-24">
                <a:solidFill>
                  <a:srgbClr val="FFFFFF"/>
                </a:solidFill>
                <a:latin typeface="Arial"/>
                <a:ea typeface="Arial"/>
              </a:rPr>
              <a:t> </a:t>
            </a:r>
            <a:r>
              <a:rPr sz="1700">
                <a:solidFill>
                  <a:srgbClr val="FFFFFF"/>
                </a:solidFill>
                <a:latin typeface="Arial"/>
                <a:ea typeface="Arial"/>
              </a:rPr>
              <a:t>made</a:t>
            </a:r>
            <a:r>
              <a:rPr sz="1700" spc="-29">
                <a:solidFill>
                  <a:srgbClr val="FFFFFF"/>
                </a:solidFill>
                <a:latin typeface="Arial"/>
                <a:ea typeface="Arial"/>
              </a:rPr>
              <a:t> </a:t>
            </a:r>
            <a:r>
              <a:rPr sz="1700">
                <a:solidFill>
                  <a:srgbClr val="FFFFFF"/>
                </a:solidFill>
                <a:latin typeface="Arial"/>
                <a:ea typeface="Arial"/>
              </a:rPr>
              <a:t>pursuant</a:t>
            </a:r>
            <a:r>
              <a:rPr sz="1700" spc="-29">
                <a:solidFill>
                  <a:srgbClr val="FFFFFF"/>
                </a:solidFill>
                <a:latin typeface="Arial"/>
                <a:ea typeface="Arial"/>
              </a:rPr>
              <a:t> </a:t>
            </a:r>
            <a:r>
              <a:rPr sz="1700">
                <a:solidFill>
                  <a:srgbClr val="FFFFFF"/>
                </a:solidFill>
                <a:latin typeface="Arial"/>
                <a:ea typeface="Arial"/>
              </a:rPr>
              <a:t>to</a:t>
            </a:r>
            <a:r>
              <a:rPr sz="1700" spc="-14">
                <a:solidFill>
                  <a:srgbClr val="FFFFFF"/>
                </a:solidFill>
                <a:latin typeface="Arial"/>
                <a:ea typeface="Arial"/>
              </a:rPr>
              <a:t> </a:t>
            </a:r>
            <a:r>
              <a:rPr sz="1700">
                <a:solidFill>
                  <a:srgbClr val="FFFFFF"/>
                </a:solidFill>
                <a:latin typeface="Arial"/>
                <a:ea typeface="Arial"/>
              </a:rPr>
              <a:t>safe</a:t>
            </a:r>
            <a:r>
              <a:rPr sz="1700" spc="-24">
                <a:solidFill>
                  <a:srgbClr val="FFFFFF"/>
                </a:solidFill>
                <a:latin typeface="Arial"/>
                <a:ea typeface="Arial"/>
              </a:rPr>
              <a:t> </a:t>
            </a:r>
            <a:r>
              <a:rPr sz="1700">
                <a:solidFill>
                  <a:srgbClr val="FFFFFF"/>
                </a:solidFill>
                <a:latin typeface="Arial"/>
                <a:ea typeface="Arial"/>
              </a:rPr>
              <a:t>harbor</a:t>
            </a:r>
            <a:r>
              <a:rPr sz="1700" spc="-29">
                <a:solidFill>
                  <a:srgbClr val="FFFFFF"/>
                </a:solidFill>
                <a:latin typeface="Arial"/>
                <a:ea typeface="Arial"/>
              </a:rPr>
              <a:t> </a:t>
            </a:r>
            <a:r>
              <a:rPr sz="1700" spc="-8">
                <a:solidFill>
                  <a:srgbClr val="FFFFFF"/>
                </a:solidFill>
                <a:latin typeface="Arial"/>
                <a:ea typeface="Arial"/>
              </a:rPr>
              <a:t>provisions</a:t>
            </a:r>
          </a:p>
          <a:p>
            <a:pPr marL="12700" algn="l" defTabSz="457200">
              <a:lnSpc>
                <a:spcPct val="100000"/>
              </a:lnSpc>
              <a:spcBef>
                <a:spcPct val="0"/>
              </a:spcBef>
              <a:spcAft>
                <a:spcPct val="0"/>
              </a:spcAft>
            </a:pPr>
            <a:r>
              <a:rPr sz="1700">
                <a:solidFill>
                  <a:srgbClr val="FFFFFF"/>
                </a:solidFill>
                <a:latin typeface="Arial"/>
                <a:ea typeface="Arial"/>
              </a:rPr>
              <a:t>of</a:t>
            </a:r>
            <a:r>
              <a:rPr sz="1700" spc="-54">
                <a:solidFill>
                  <a:srgbClr val="FFFFFF"/>
                </a:solidFill>
                <a:latin typeface="Arial"/>
                <a:ea typeface="Arial"/>
              </a:rPr>
              <a:t> </a:t>
            </a:r>
            <a:r>
              <a:rPr sz="1700">
                <a:solidFill>
                  <a:srgbClr val="FFFFFF"/>
                </a:solidFill>
                <a:latin typeface="Arial"/>
                <a:ea typeface="Arial"/>
              </a:rPr>
              <a:t>the</a:t>
            </a:r>
            <a:r>
              <a:rPr sz="1700" spc="-19">
                <a:solidFill>
                  <a:srgbClr val="FFFFFF"/>
                </a:solidFill>
                <a:latin typeface="Arial"/>
                <a:ea typeface="Arial"/>
              </a:rPr>
              <a:t> </a:t>
            </a:r>
            <a:r>
              <a:rPr sz="1700">
                <a:solidFill>
                  <a:srgbClr val="FFFFFF"/>
                </a:solidFill>
                <a:latin typeface="Arial"/>
                <a:ea typeface="Arial"/>
              </a:rPr>
              <a:t>Private</a:t>
            </a:r>
            <a:r>
              <a:rPr sz="1700" spc="-39">
                <a:solidFill>
                  <a:srgbClr val="FFFFFF"/>
                </a:solidFill>
                <a:latin typeface="Arial"/>
                <a:ea typeface="Arial"/>
              </a:rPr>
              <a:t> </a:t>
            </a:r>
            <a:r>
              <a:rPr sz="1700">
                <a:solidFill>
                  <a:srgbClr val="FFFFFF"/>
                </a:solidFill>
                <a:latin typeface="Arial"/>
                <a:ea typeface="Arial"/>
              </a:rPr>
              <a:t>Securities</a:t>
            </a:r>
            <a:r>
              <a:rPr sz="1700" spc="-44">
                <a:solidFill>
                  <a:srgbClr val="FFFFFF"/>
                </a:solidFill>
                <a:latin typeface="Arial"/>
                <a:ea typeface="Arial"/>
              </a:rPr>
              <a:t> </a:t>
            </a:r>
            <a:r>
              <a:rPr sz="1700">
                <a:solidFill>
                  <a:srgbClr val="FFFFFF"/>
                </a:solidFill>
                <a:latin typeface="Arial"/>
                <a:ea typeface="Arial"/>
              </a:rPr>
              <a:t>Litigation</a:t>
            </a:r>
            <a:r>
              <a:rPr sz="1700" spc="-34">
                <a:solidFill>
                  <a:srgbClr val="FFFFFF"/>
                </a:solidFill>
                <a:latin typeface="Arial"/>
                <a:ea typeface="Arial"/>
              </a:rPr>
              <a:t> </a:t>
            </a:r>
            <a:r>
              <a:rPr sz="1700">
                <a:solidFill>
                  <a:srgbClr val="FFFFFF"/>
                </a:solidFill>
                <a:latin typeface="Arial"/>
                <a:ea typeface="Arial"/>
              </a:rPr>
              <a:t>Reform</a:t>
            </a:r>
            <a:r>
              <a:rPr sz="1700" spc="-119">
                <a:solidFill>
                  <a:srgbClr val="FFFFFF"/>
                </a:solidFill>
                <a:latin typeface="Arial"/>
                <a:ea typeface="Arial"/>
              </a:rPr>
              <a:t> </a:t>
            </a:r>
            <a:r>
              <a:rPr sz="1700">
                <a:solidFill>
                  <a:srgbClr val="FFFFFF"/>
                </a:solidFill>
                <a:latin typeface="Arial"/>
                <a:ea typeface="Arial"/>
              </a:rPr>
              <a:t>Act</a:t>
            </a:r>
            <a:r>
              <a:rPr sz="1700" spc="-34">
                <a:solidFill>
                  <a:srgbClr val="FFFFFF"/>
                </a:solidFill>
                <a:latin typeface="Arial"/>
                <a:ea typeface="Arial"/>
              </a:rPr>
              <a:t> </a:t>
            </a:r>
            <a:r>
              <a:rPr sz="1700">
                <a:solidFill>
                  <a:srgbClr val="FFFFFF"/>
                </a:solidFill>
                <a:latin typeface="Arial"/>
                <a:ea typeface="Arial"/>
              </a:rPr>
              <a:t>of</a:t>
            </a:r>
            <a:r>
              <a:rPr sz="1700" spc="-29">
                <a:solidFill>
                  <a:srgbClr val="FFFFFF"/>
                </a:solidFill>
                <a:latin typeface="Arial"/>
                <a:ea typeface="Arial"/>
              </a:rPr>
              <a:t> </a:t>
            </a:r>
            <a:r>
              <a:rPr sz="1700" spc="-8">
                <a:solidFill>
                  <a:srgbClr val="FFFFFF"/>
                </a:solidFill>
                <a:latin typeface="Arial"/>
                <a:ea typeface="Arial"/>
              </a:rPr>
              <a:t>1995.</a:t>
            </a:r>
          </a:p>
          <a:p>
            <a:pPr algn="l" defTabSz="457200">
              <a:lnSpc>
                <a:spcPct val="100000"/>
              </a:lnSpc>
              <a:spcBef>
                <a:spcPct val="0"/>
              </a:spcBef>
              <a:spcAft>
                <a:spcPct val="0"/>
              </a:spcAft>
            </a:pPr>
            <a:endParaRPr sz="1700">
              <a:solidFill>
                <a:srgbClr val="000000"/>
              </a:solidFill>
              <a:latin typeface="Arial"/>
              <a:ea typeface="Arial"/>
            </a:endParaRPr>
          </a:p>
          <a:p>
            <a:pPr marL="12700" algn="l" defTabSz="457200">
              <a:lnSpc>
                <a:spcPct val="100000"/>
              </a:lnSpc>
              <a:spcBef>
                <a:spcPct val="0"/>
              </a:spcBef>
              <a:spcAft>
                <a:spcPct val="0"/>
              </a:spcAft>
            </a:pPr>
            <a:r>
              <a:rPr sz="1700">
                <a:solidFill>
                  <a:srgbClr val="FFFFFF"/>
                </a:solidFill>
                <a:latin typeface="Arial"/>
                <a:ea typeface="Arial"/>
              </a:rPr>
              <a:t>A</a:t>
            </a:r>
            <a:r>
              <a:rPr sz="1700" spc="-119">
                <a:solidFill>
                  <a:srgbClr val="FFFFFF"/>
                </a:solidFill>
                <a:latin typeface="Arial"/>
                <a:ea typeface="Arial"/>
              </a:rPr>
              <a:t> </a:t>
            </a:r>
            <a:r>
              <a:rPr sz="1700">
                <a:solidFill>
                  <a:srgbClr val="FFFFFF"/>
                </a:solidFill>
                <a:latin typeface="Arial"/>
                <a:ea typeface="Arial"/>
              </a:rPr>
              <a:t>discussion</a:t>
            </a:r>
            <a:r>
              <a:rPr sz="1700" spc="-54">
                <a:solidFill>
                  <a:srgbClr val="FFFFFF"/>
                </a:solidFill>
                <a:latin typeface="Arial"/>
                <a:ea typeface="Arial"/>
              </a:rPr>
              <a:t> </a:t>
            </a:r>
            <a:r>
              <a:rPr sz="1700">
                <a:solidFill>
                  <a:srgbClr val="FFFFFF"/>
                </a:solidFill>
                <a:latin typeface="Arial"/>
                <a:ea typeface="Arial"/>
              </a:rPr>
              <a:t>of</a:t>
            </a:r>
            <a:r>
              <a:rPr sz="1700" spc="-34">
                <a:solidFill>
                  <a:srgbClr val="FFFFFF"/>
                </a:solidFill>
                <a:latin typeface="Arial"/>
                <a:ea typeface="Arial"/>
              </a:rPr>
              <a:t> </a:t>
            </a:r>
            <a:r>
              <a:rPr sz="1700">
                <a:solidFill>
                  <a:srgbClr val="FFFFFF"/>
                </a:solidFill>
                <a:latin typeface="Arial"/>
                <a:ea typeface="Arial"/>
              </a:rPr>
              <a:t>these</a:t>
            </a:r>
            <a:r>
              <a:rPr sz="1700" spc="-29">
                <a:solidFill>
                  <a:srgbClr val="FFFFFF"/>
                </a:solidFill>
                <a:latin typeface="Arial"/>
                <a:ea typeface="Arial"/>
              </a:rPr>
              <a:t> </a:t>
            </a:r>
            <a:r>
              <a:rPr sz="1700" spc="-8">
                <a:solidFill>
                  <a:srgbClr val="FFFFFF"/>
                </a:solidFill>
                <a:latin typeface="Arial"/>
                <a:ea typeface="Arial"/>
              </a:rPr>
              <a:t>forward-</a:t>
            </a:r>
            <a:r>
              <a:rPr sz="1700">
                <a:solidFill>
                  <a:srgbClr val="FFFFFF"/>
                </a:solidFill>
                <a:latin typeface="Arial"/>
                <a:ea typeface="Arial"/>
              </a:rPr>
              <a:t>looking</a:t>
            </a:r>
            <a:r>
              <a:rPr sz="1700" spc="-19">
                <a:solidFill>
                  <a:srgbClr val="FFFFFF"/>
                </a:solidFill>
                <a:latin typeface="Arial"/>
                <a:ea typeface="Arial"/>
              </a:rPr>
              <a:t> </a:t>
            </a:r>
            <a:r>
              <a:rPr sz="1700">
                <a:solidFill>
                  <a:srgbClr val="FFFFFF"/>
                </a:solidFill>
                <a:latin typeface="Arial"/>
                <a:ea typeface="Arial"/>
              </a:rPr>
              <a:t>statements</a:t>
            </a:r>
            <a:r>
              <a:rPr sz="1700" spc="-19">
                <a:solidFill>
                  <a:srgbClr val="FFFFFF"/>
                </a:solidFill>
                <a:latin typeface="Arial"/>
                <a:ea typeface="Arial"/>
              </a:rPr>
              <a:t> </a:t>
            </a:r>
            <a:r>
              <a:rPr sz="1700">
                <a:solidFill>
                  <a:srgbClr val="FFFFFF"/>
                </a:solidFill>
                <a:latin typeface="Arial"/>
                <a:ea typeface="Arial"/>
              </a:rPr>
              <a:t>and</a:t>
            </a:r>
            <a:r>
              <a:rPr sz="1700" spc="-34">
                <a:solidFill>
                  <a:srgbClr val="FFFFFF"/>
                </a:solidFill>
                <a:latin typeface="Arial"/>
                <a:ea typeface="Arial"/>
              </a:rPr>
              <a:t> </a:t>
            </a:r>
            <a:r>
              <a:rPr sz="1700">
                <a:solidFill>
                  <a:srgbClr val="FFFFFF"/>
                </a:solidFill>
                <a:latin typeface="Arial"/>
                <a:ea typeface="Arial"/>
              </a:rPr>
              <a:t>risk</a:t>
            </a:r>
            <a:r>
              <a:rPr sz="1700" spc="-34">
                <a:solidFill>
                  <a:srgbClr val="FFFFFF"/>
                </a:solidFill>
                <a:latin typeface="Arial"/>
                <a:ea typeface="Arial"/>
              </a:rPr>
              <a:t> </a:t>
            </a:r>
            <a:r>
              <a:rPr sz="1700">
                <a:solidFill>
                  <a:srgbClr val="FFFFFF"/>
                </a:solidFill>
                <a:latin typeface="Arial"/>
                <a:ea typeface="Arial"/>
              </a:rPr>
              <a:t>factors</a:t>
            </a:r>
            <a:r>
              <a:rPr sz="1700" spc="-34">
                <a:solidFill>
                  <a:srgbClr val="FFFFFF"/>
                </a:solidFill>
                <a:latin typeface="Arial"/>
                <a:ea typeface="Arial"/>
              </a:rPr>
              <a:t> </a:t>
            </a:r>
            <a:r>
              <a:rPr sz="1700">
                <a:solidFill>
                  <a:srgbClr val="FFFFFF"/>
                </a:solidFill>
                <a:latin typeface="Arial"/>
                <a:ea typeface="Arial"/>
              </a:rPr>
              <a:t>that</a:t>
            </a:r>
            <a:r>
              <a:rPr sz="1700" spc="-24">
                <a:solidFill>
                  <a:srgbClr val="FFFFFF"/>
                </a:solidFill>
                <a:latin typeface="Arial"/>
                <a:ea typeface="Arial"/>
              </a:rPr>
              <a:t> may </a:t>
            </a:r>
            <a:r>
              <a:rPr sz="1700">
                <a:solidFill>
                  <a:srgbClr val="FFFFFF"/>
                </a:solidFill>
                <a:latin typeface="Arial"/>
                <a:ea typeface="Arial"/>
              </a:rPr>
              <a:t>affect</a:t>
            </a:r>
            <a:r>
              <a:rPr sz="1700" spc="-3">
                <a:solidFill>
                  <a:srgbClr val="FFFFFF"/>
                </a:solidFill>
                <a:latin typeface="Arial"/>
                <a:ea typeface="Arial"/>
              </a:rPr>
              <a:t> </a:t>
            </a:r>
            <a:r>
              <a:rPr sz="1700">
                <a:solidFill>
                  <a:srgbClr val="FFFFFF"/>
                </a:solidFill>
                <a:latin typeface="Arial"/>
                <a:ea typeface="Arial"/>
              </a:rPr>
              <a:t>them</a:t>
            </a:r>
            <a:r>
              <a:rPr sz="1700" spc="-24">
                <a:solidFill>
                  <a:srgbClr val="FFFFFF"/>
                </a:solidFill>
                <a:latin typeface="Arial"/>
                <a:ea typeface="Arial"/>
              </a:rPr>
              <a:t> </a:t>
            </a:r>
            <a:r>
              <a:rPr sz="1700">
                <a:solidFill>
                  <a:srgbClr val="FFFFFF"/>
                </a:solidFill>
                <a:latin typeface="Arial"/>
                <a:ea typeface="Arial"/>
              </a:rPr>
              <a:t>is</a:t>
            </a:r>
            <a:r>
              <a:rPr sz="1700" spc="-29">
                <a:solidFill>
                  <a:srgbClr val="FFFFFF"/>
                </a:solidFill>
                <a:latin typeface="Arial"/>
                <a:ea typeface="Arial"/>
              </a:rPr>
              <a:t> </a:t>
            </a:r>
            <a:r>
              <a:rPr sz="1700">
                <a:solidFill>
                  <a:srgbClr val="FFFFFF"/>
                </a:solidFill>
                <a:latin typeface="Arial"/>
                <a:ea typeface="Arial"/>
              </a:rPr>
              <a:t>set</a:t>
            </a:r>
            <a:r>
              <a:rPr sz="1700" spc="-29">
                <a:solidFill>
                  <a:srgbClr val="FFFFFF"/>
                </a:solidFill>
                <a:latin typeface="Arial"/>
                <a:ea typeface="Arial"/>
              </a:rPr>
              <a:t> </a:t>
            </a:r>
            <a:r>
              <a:rPr sz="1700">
                <a:solidFill>
                  <a:srgbClr val="FFFFFF"/>
                </a:solidFill>
                <a:latin typeface="Arial"/>
                <a:ea typeface="Arial"/>
              </a:rPr>
              <a:t>forth</a:t>
            </a:r>
            <a:r>
              <a:rPr sz="1700" spc="-8">
                <a:solidFill>
                  <a:srgbClr val="FFFFFF"/>
                </a:solidFill>
                <a:latin typeface="Arial"/>
                <a:ea typeface="Arial"/>
              </a:rPr>
              <a:t> </a:t>
            </a:r>
            <a:r>
              <a:rPr sz="1700">
                <a:solidFill>
                  <a:srgbClr val="FFFFFF"/>
                </a:solidFill>
                <a:latin typeface="Arial"/>
                <a:ea typeface="Arial"/>
              </a:rPr>
              <a:t>at</a:t>
            </a:r>
            <a:r>
              <a:rPr sz="1700" spc="-24">
                <a:solidFill>
                  <a:srgbClr val="FFFFFF"/>
                </a:solidFill>
                <a:latin typeface="Arial"/>
                <a:ea typeface="Arial"/>
              </a:rPr>
              <a:t> </a:t>
            </a:r>
            <a:r>
              <a:rPr sz="1700">
                <a:solidFill>
                  <a:srgbClr val="FFFFFF"/>
                </a:solidFill>
                <a:latin typeface="Arial"/>
                <a:ea typeface="Arial"/>
              </a:rPr>
              <a:t>the</a:t>
            </a:r>
            <a:r>
              <a:rPr sz="1700" spc="-14">
                <a:solidFill>
                  <a:srgbClr val="FFFFFF"/>
                </a:solidFill>
                <a:latin typeface="Arial"/>
                <a:ea typeface="Arial"/>
              </a:rPr>
              <a:t> </a:t>
            </a:r>
            <a:r>
              <a:rPr sz="1700">
                <a:solidFill>
                  <a:srgbClr val="FFFFFF"/>
                </a:solidFill>
                <a:latin typeface="Arial"/>
                <a:ea typeface="Arial"/>
              </a:rPr>
              <a:t>end</a:t>
            </a:r>
            <a:r>
              <a:rPr sz="1700" spc="-19">
                <a:solidFill>
                  <a:srgbClr val="FFFFFF"/>
                </a:solidFill>
                <a:latin typeface="Arial"/>
                <a:ea typeface="Arial"/>
              </a:rPr>
              <a:t> </a:t>
            </a:r>
            <a:r>
              <a:rPr sz="1700">
                <a:solidFill>
                  <a:srgbClr val="FFFFFF"/>
                </a:solidFill>
                <a:latin typeface="Arial"/>
                <a:ea typeface="Arial"/>
              </a:rPr>
              <a:t>of</a:t>
            </a:r>
            <a:r>
              <a:rPr sz="1700" spc="-24">
                <a:solidFill>
                  <a:srgbClr val="FFFFFF"/>
                </a:solidFill>
                <a:latin typeface="Arial"/>
                <a:ea typeface="Arial"/>
              </a:rPr>
              <a:t> </a:t>
            </a:r>
            <a:r>
              <a:rPr sz="1700">
                <a:solidFill>
                  <a:srgbClr val="FFFFFF"/>
                </a:solidFill>
                <a:latin typeface="Arial"/>
                <a:ea typeface="Arial"/>
              </a:rPr>
              <a:t>this</a:t>
            </a:r>
            <a:r>
              <a:rPr sz="1700" spc="-19">
                <a:solidFill>
                  <a:srgbClr val="FFFFFF"/>
                </a:solidFill>
                <a:latin typeface="Arial"/>
                <a:ea typeface="Arial"/>
              </a:rPr>
              <a:t> </a:t>
            </a:r>
            <a:r>
              <a:rPr sz="1700" spc="-8">
                <a:solidFill>
                  <a:srgbClr val="FFFFFF"/>
                </a:solidFill>
                <a:latin typeface="Arial"/>
                <a:ea typeface="Arial"/>
              </a:rPr>
              <a:t>presentation.</a:t>
            </a:r>
          </a:p>
          <a:p>
            <a:pPr algn="l" defTabSz="457200">
              <a:lnSpc>
                <a:spcPct val="100000"/>
              </a:lnSpc>
              <a:spcBef>
                <a:spcPct val="0"/>
              </a:spcBef>
              <a:spcAft>
                <a:spcPct val="0"/>
              </a:spcAft>
            </a:pPr>
            <a:endParaRPr sz="1700">
              <a:solidFill>
                <a:srgbClr val="000000"/>
              </a:solidFill>
              <a:latin typeface="Arial"/>
              <a:ea typeface="Arial"/>
            </a:endParaRPr>
          </a:p>
          <a:p>
            <a:pPr marL="12700" algn="l" defTabSz="457200">
              <a:lnSpc>
                <a:spcPct val="100000"/>
              </a:lnSpc>
              <a:spcBef>
                <a:spcPct val="0"/>
              </a:spcBef>
              <a:spcAft>
                <a:spcPct val="0"/>
              </a:spcAft>
            </a:pPr>
            <a:r>
              <a:rPr sz="1700">
                <a:solidFill>
                  <a:srgbClr val="FFFFFF"/>
                </a:solidFill>
                <a:latin typeface="Arial"/>
                <a:ea typeface="Arial"/>
              </a:rPr>
              <a:t>The</a:t>
            </a:r>
            <a:r>
              <a:rPr sz="1700" spc="-44">
                <a:solidFill>
                  <a:srgbClr val="FFFFFF"/>
                </a:solidFill>
                <a:latin typeface="Arial"/>
                <a:ea typeface="Arial"/>
              </a:rPr>
              <a:t> </a:t>
            </a:r>
            <a:r>
              <a:rPr sz="1700">
                <a:solidFill>
                  <a:srgbClr val="FFFFFF"/>
                </a:solidFill>
                <a:latin typeface="Arial"/>
                <a:ea typeface="Arial"/>
              </a:rPr>
              <a:t>Company</a:t>
            </a:r>
            <a:r>
              <a:rPr sz="1700" spc="-39">
                <a:solidFill>
                  <a:srgbClr val="FFFFFF"/>
                </a:solidFill>
                <a:latin typeface="Arial"/>
                <a:ea typeface="Arial"/>
              </a:rPr>
              <a:t> </a:t>
            </a:r>
            <a:r>
              <a:rPr sz="1700">
                <a:solidFill>
                  <a:srgbClr val="FFFFFF"/>
                </a:solidFill>
                <a:latin typeface="Arial"/>
                <a:ea typeface="Arial"/>
              </a:rPr>
              <a:t>assumes</a:t>
            </a:r>
            <a:r>
              <a:rPr sz="1700" spc="-19">
                <a:solidFill>
                  <a:srgbClr val="FFFFFF"/>
                </a:solidFill>
                <a:latin typeface="Arial"/>
                <a:ea typeface="Arial"/>
              </a:rPr>
              <a:t> </a:t>
            </a:r>
            <a:r>
              <a:rPr sz="1700">
                <a:solidFill>
                  <a:srgbClr val="FFFFFF"/>
                </a:solidFill>
                <a:latin typeface="Arial"/>
                <a:ea typeface="Arial"/>
              </a:rPr>
              <a:t>no</a:t>
            </a:r>
            <a:r>
              <a:rPr sz="1700" spc="-24">
                <a:solidFill>
                  <a:srgbClr val="FFFFFF"/>
                </a:solidFill>
                <a:latin typeface="Arial"/>
                <a:ea typeface="Arial"/>
              </a:rPr>
              <a:t> </a:t>
            </a:r>
            <a:r>
              <a:rPr sz="1700">
                <a:solidFill>
                  <a:srgbClr val="FFFFFF"/>
                </a:solidFill>
                <a:latin typeface="Arial"/>
                <a:ea typeface="Arial"/>
              </a:rPr>
              <a:t>obligation</a:t>
            </a:r>
            <a:r>
              <a:rPr sz="1700" spc="-34">
                <a:solidFill>
                  <a:srgbClr val="FFFFFF"/>
                </a:solidFill>
                <a:latin typeface="Arial"/>
                <a:ea typeface="Arial"/>
              </a:rPr>
              <a:t> </a:t>
            </a:r>
            <a:r>
              <a:rPr sz="1700">
                <a:solidFill>
                  <a:srgbClr val="FFFFFF"/>
                </a:solidFill>
                <a:latin typeface="Arial"/>
                <a:ea typeface="Arial"/>
              </a:rPr>
              <a:t>to</a:t>
            </a:r>
            <a:r>
              <a:rPr sz="1700" spc="-8">
                <a:solidFill>
                  <a:srgbClr val="FFFFFF"/>
                </a:solidFill>
                <a:latin typeface="Arial"/>
                <a:ea typeface="Arial"/>
              </a:rPr>
              <a:t> </a:t>
            </a:r>
            <a:r>
              <a:rPr sz="1700">
                <a:solidFill>
                  <a:srgbClr val="FFFFFF"/>
                </a:solidFill>
                <a:latin typeface="Arial"/>
                <a:ea typeface="Arial"/>
              </a:rPr>
              <a:t>update</a:t>
            </a:r>
            <a:r>
              <a:rPr sz="1700" spc="-8">
                <a:solidFill>
                  <a:srgbClr val="FFFFFF"/>
                </a:solidFill>
                <a:latin typeface="Arial"/>
                <a:ea typeface="Arial"/>
              </a:rPr>
              <a:t> </a:t>
            </a:r>
            <a:r>
              <a:rPr sz="1700">
                <a:solidFill>
                  <a:srgbClr val="FFFFFF"/>
                </a:solidFill>
                <a:latin typeface="Arial"/>
                <a:ea typeface="Arial"/>
              </a:rPr>
              <a:t>any</a:t>
            </a:r>
            <a:r>
              <a:rPr sz="1700" spc="-29">
                <a:solidFill>
                  <a:srgbClr val="FFFFFF"/>
                </a:solidFill>
                <a:latin typeface="Arial"/>
                <a:ea typeface="Arial"/>
              </a:rPr>
              <a:t> </a:t>
            </a:r>
            <a:r>
              <a:rPr sz="1700" spc="-8">
                <a:solidFill>
                  <a:srgbClr val="FFFFFF"/>
                </a:solidFill>
                <a:latin typeface="Arial"/>
                <a:ea typeface="Arial"/>
              </a:rPr>
              <a:t>forward-looking</a:t>
            </a:r>
          </a:p>
          <a:p>
            <a:pPr marL="12700" algn="l" defTabSz="457200">
              <a:lnSpc>
                <a:spcPct val="100000"/>
              </a:lnSpc>
              <a:spcBef>
                <a:spcPct val="0"/>
              </a:spcBef>
              <a:spcAft>
                <a:spcPct val="0"/>
              </a:spcAft>
            </a:pPr>
            <a:r>
              <a:rPr sz="1700">
                <a:solidFill>
                  <a:srgbClr val="FFFFFF"/>
                </a:solidFill>
                <a:latin typeface="Arial"/>
                <a:ea typeface="Arial"/>
              </a:rPr>
              <a:t>statement</a:t>
            </a:r>
            <a:r>
              <a:rPr sz="1700" spc="-24">
                <a:solidFill>
                  <a:srgbClr val="FFFFFF"/>
                </a:solidFill>
                <a:latin typeface="Arial"/>
                <a:ea typeface="Arial"/>
              </a:rPr>
              <a:t> </a:t>
            </a:r>
            <a:r>
              <a:rPr sz="1700">
                <a:solidFill>
                  <a:srgbClr val="FFFFFF"/>
                </a:solidFill>
                <a:latin typeface="Arial"/>
                <a:ea typeface="Arial"/>
              </a:rPr>
              <a:t>in</a:t>
            </a:r>
            <a:r>
              <a:rPr sz="1700" spc="-49">
                <a:solidFill>
                  <a:srgbClr val="FFFFFF"/>
                </a:solidFill>
                <a:latin typeface="Arial"/>
                <a:ea typeface="Arial"/>
              </a:rPr>
              <a:t> </a:t>
            </a:r>
            <a:r>
              <a:rPr sz="1700">
                <a:solidFill>
                  <a:srgbClr val="FFFFFF"/>
                </a:solidFill>
                <a:latin typeface="Arial"/>
                <a:ea typeface="Arial"/>
              </a:rPr>
              <a:t>this</a:t>
            </a:r>
            <a:r>
              <a:rPr sz="1700" spc="-44">
                <a:solidFill>
                  <a:srgbClr val="FFFFFF"/>
                </a:solidFill>
                <a:latin typeface="Arial"/>
                <a:ea typeface="Arial"/>
              </a:rPr>
              <a:t> </a:t>
            </a:r>
            <a:r>
              <a:rPr sz="1700">
                <a:solidFill>
                  <a:srgbClr val="FFFFFF"/>
                </a:solidFill>
                <a:latin typeface="Arial"/>
                <a:ea typeface="Arial"/>
              </a:rPr>
              <a:t>presentation,</a:t>
            </a:r>
            <a:r>
              <a:rPr sz="1700" spc="-34">
                <a:solidFill>
                  <a:srgbClr val="FFFFFF"/>
                </a:solidFill>
                <a:latin typeface="Arial"/>
                <a:ea typeface="Arial"/>
              </a:rPr>
              <a:t> </a:t>
            </a:r>
            <a:r>
              <a:rPr sz="1700">
                <a:solidFill>
                  <a:srgbClr val="FFFFFF"/>
                </a:solidFill>
                <a:latin typeface="Arial"/>
                <a:ea typeface="Arial"/>
              </a:rPr>
              <a:t>except</a:t>
            </a:r>
            <a:r>
              <a:rPr sz="1700" spc="-19">
                <a:solidFill>
                  <a:srgbClr val="FFFFFF"/>
                </a:solidFill>
                <a:latin typeface="Arial"/>
                <a:ea typeface="Arial"/>
              </a:rPr>
              <a:t> </a:t>
            </a:r>
            <a:r>
              <a:rPr sz="1700">
                <a:solidFill>
                  <a:srgbClr val="FFFFFF"/>
                </a:solidFill>
                <a:latin typeface="Arial"/>
                <a:ea typeface="Arial"/>
              </a:rPr>
              <a:t>as</a:t>
            </a:r>
            <a:r>
              <a:rPr sz="1700" spc="-44">
                <a:solidFill>
                  <a:srgbClr val="FFFFFF"/>
                </a:solidFill>
                <a:latin typeface="Arial"/>
                <a:ea typeface="Arial"/>
              </a:rPr>
              <a:t> </a:t>
            </a:r>
            <a:r>
              <a:rPr sz="1700">
                <a:solidFill>
                  <a:srgbClr val="FFFFFF"/>
                </a:solidFill>
                <a:latin typeface="Arial"/>
                <a:ea typeface="Arial"/>
              </a:rPr>
              <a:t>required</a:t>
            </a:r>
            <a:r>
              <a:rPr sz="1700" spc="-39">
                <a:solidFill>
                  <a:srgbClr val="FFFFFF"/>
                </a:solidFill>
                <a:latin typeface="Arial"/>
                <a:ea typeface="Arial"/>
              </a:rPr>
              <a:t> </a:t>
            </a:r>
            <a:r>
              <a:rPr sz="1700">
                <a:solidFill>
                  <a:srgbClr val="FFFFFF"/>
                </a:solidFill>
                <a:latin typeface="Arial"/>
                <a:ea typeface="Arial"/>
              </a:rPr>
              <a:t>by</a:t>
            </a:r>
            <a:r>
              <a:rPr sz="1700" spc="-49">
                <a:solidFill>
                  <a:srgbClr val="FFFFFF"/>
                </a:solidFill>
                <a:latin typeface="Arial"/>
                <a:ea typeface="Arial"/>
              </a:rPr>
              <a:t> </a:t>
            </a:r>
            <a:r>
              <a:rPr sz="1700" spc="-19">
                <a:solidFill>
                  <a:srgbClr val="FFFFFF"/>
                </a:solidFill>
                <a:latin typeface="Arial"/>
                <a:ea typeface="Arial"/>
              </a:rPr>
              <a:t>law.</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0" y="0"/>
            <a:ext cx="12192000" cy="685800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 name="New picture"/>
          <p:cNvPicPr/>
          <p:nvPr/>
        </p:nvPicPr>
        <p:blipFill>
          <a:blip r:embed="rId2"/>
          <a:stretch>
            <a:fillRect/>
          </a:stretch>
        </p:blipFill>
        <p:spPr>
          <a:xfrm>
            <a:off x="0" y="0"/>
            <a:ext cx="12192000" cy="6858000"/>
          </a:xfrm>
          <a:prstGeom prst="rect">
            <a:avLst/>
          </a:prstGeom>
        </p:spPr>
      </p:pic>
      <p:sp>
        <p:nvSpPr>
          <p:cNvPr id="4" name="New shape"/>
          <p:cNvSpPr/>
          <p:nvPr/>
        </p:nvSpPr>
        <p:spPr>
          <a:xfrm>
            <a:off x="587375" y="6453632"/>
            <a:ext cx="1901063" cy="203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5" name="New picture"/>
          <p:cNvPicPr/>
          <p:nvPr/>
        </p:nvPicPr>
        <p:blipFill>
          <a:blip r:embed="rId3"/>
          <a:stretch>
            <a:fillRect/>
          </a:stretch>
        </p:blipFill>
        <p:spPr>
          <a:xfrm>
            <a:off x="587375" y="6453632"/>
            <a:ext cx="1901063" cy="203200"/>
          </a:xfrm>
          <a:prstGeom prst="rect">
            <a:avLst/>
          </a:prstGeom>
        </p:spPr>
      </p:pic>
      <p:sp>
        <p:nvSpPr>
          <p:cNvPr id="6" name="New shape"/>
          <p:cNvSpPr/>
          <p:nvPr/>
        </p:nvSpPr>
        <p:spPr>
          <a:xfrm>
            <a:off x="11720703" y="6517767"/>
            <a:ext cx="48260" cy="7493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sp>
        <p:nvSpPr>
          <p:cNvPr id="8" name="New shape"/>
          <p:cNvSpPr/>
          <p:nvPr/>
        </p:nvSpPr>
        <p:spPr>
          <a:xfrm>
            <a:off x="572770" y="1005459"/>
            <a:ext cx="5755005" cy="14154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defTabSz="457200">
              <a:lnSpc>
                <a:spcPts val="5470"/>
              </a:lnSpc>
              <a:spcBef>
                <a:spcPts val="100"/>
              </a:spcBef>
              <a:spcAft>
                <a:spcPct val="0"/>
              </a:spcAft>
            </a:pPr>
            <a:r>
              <a:rPr sz="4800">
                <a:solidFill>
                  <a:srgbClr val="FFFFFF"/>
                </a:solidFill>
                <a:latin typeface="Arial"/>
                <a:ea typeface="Arial"/>
              </a:rPr>
              <a:t>Powering the</a:t>
            </a:r>
            <a:r>
              <a:rPr sz="4800" spc="-62">
                <a:solidFill>
                  <a:srgbClr val="FFFFFF"/>
                </a:solidFill>
                <a:latin typeface="Arial"/>
                <a:ea typeface="Arial"/>
              </a:rPr>
              <a:t> </a:t>
            </a:r>
            <a:r>
              <a:rPr sz="4800" spc="-10">
                <a:solidFill>
                  <a:srgbClr val="FFFFFF"/>
                </a:solidFill>
                <a:latin typeface="Arial"/>
                <a:ea typeface="Arial"/>
              </a:rPr>
              <a:t>world’s</a:t>
            </a:r>
          </a:p>
          <a:p>
            <a:pPr algn="l" defTabSz="457200">
              <a:lnSpc>
                <a:spcPts val="5470"/>
              </a:lnSpc>
              <a:spcBef>
                <a:spcPts val="100"/>
              </a:spcBef>
              <a:spcAft>
                <a:spcPct val="0"/>
              </a:spcAft>
            </a:pPr>
            <a:r>
              <a:rPr sz="4800" spc="-10">
                <a:solidFill>
                  <a:srgbClr val="FFFFFF"/>
                </a:solidFill>
                <a:latin typeface="Arial"/>
                <a:ea typeface="Arial"/>
              </a:rPr>
              <a:t>payments ecosystem</a:t>
            </a:r>
          </a:p>
          <a:p>
            <a:pPr algn="r" defTabSz="457200">
              <a:lnSpc>
                <a:spcPts val="5470"/>
              </a:lnSpc>
              <a:spcBef>
                <a:spcPts val="100"/>
              </a:spcBef>
              <a:spcAft>
                <a:spcPct val="0"/>
              </a:spcAft>
            </a:pPr>
            <a:endParaRPr sz="4800" spc="-10">
              <a:solidFill>
                <a:srgbClr val="000000"/>
              </a:solidFill>
              <a:latin typeface="Arial"/>
              <a:ea typeface="Arial"/>
            </a:endParaRPr>
          </a:p>
          <a:p>
            <a:pPr algn="r" defTabSz="457200">
              <a:lnSpc>
                <a:spcPts val="5470"/>
              </a:lnSpc>
              <a:spcBef>
                <a:spcPct val="0"/>
              </a:spcBef>
              <a:spcAft>
                <a:spcPct val="0"/>
              </a:spcAft>
            </a:pPr>
            <a:endParaRPr sz="4800">
              <a:solidFill>
                <a:srgbClr val="000000"/>
              </a:solidFill>
              <a:latin typeface="Arial"/>
              <a:ea typeface="Arial"/>
            </a:endParaRPr>
          </a:p>
        </p:txBody>
      </p:sp>
      <p:sp>
        <p:nvSpPr>
          <p:cNvPr id="9" name="New shape"/>
          <p:cNvSpPr/>
          <p:nvPr/>
        </p:nvSpPr>
        <p:spPr>
          <a:xfrm>
            <a:off x="572770" y="2934462"/>
            <a:ext cx="7815707" cy="1999107"/>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ts val="100"/>
              </a:spcBef>
              <a:spcAft>
                <a:spcPct val="0"/>
              </a:spcAft>
            </a:pPr>
            <a:r>
              <a:rPr sz="1700">
                <a:solidFill>
                  <a:srgbClr val="FFFFFF"/>
                </a:solidFill>
                <a:latin typeface="Arial"/>
                <a:ea typeface="Arial"/>
              </a:rPr>
              <a:t>ACI</a:t>
            </a:r>
            <a:r>
              <a:rPr sz="1700" spc="-54">
                <a:solidFill>
                  <a:srgbClr val="FFFFFF"/>
                </a:solidFill>
                <a:latin typeface="Arial"/>
                <a:ea typeface="Arial"/>
              </a:rPr>
              <a:t> </a:t>
            </a:r>
            <a:r>
              <a:rPr sz="1700">
                <a:solidFill>
                  <a:srgbClr val="FFFFFF"/>
                </a:solidFill>
                <a:latin typeface="Arial"/>
                <a:ea typeface="Arial"/>
              </a:rPr>
              <a:t>Worldwide,</a:t>
            </a:r>
            <a:r>
              <a:rPr sz="1700" spc="-44">
                <a:solidFill>
                  <a:srgbClr val="FFFFFF"/>
                </a:solidFill>
                <a:latin typeface="Arial"/>
                <a:ea typeface="Arial"/>
              </a:rPr>
              <a:t> </a:t>
            </a:r>
            <a:r>
              <a:rPr sz="1700">
                <a:solidFill>
                  <a:srgbClr val="FFFFFF"/>
                </a:solidFill>
                <a:latin typeface="Arial"/>
                <a:ea typeface="Arial"/>
              </a:rPr>
              <a:t>an</a:t>
            </a:r>
            <a:r>
              <a:rPr sz="1700" spc="-39">
                <a:solidFill>
                  <a:srgbClr val="FFFFFF"/>
                </a:solidFill>
                <a:latin typeface="Arial"/>
                <a:ea typeface="Arial"/>
              </a:rPr>
              <a:t> </a:t>
            </a:r>
            <a:r>
              <a:rPr sz="1700">
                <a:solidFill>
                  <a:srgbClr val="FFFFFF"/>
                </a:solidFill>
                <a:latin typeface="Arial"/>
                <a:ea typeface="Arial"/>
              </a:rPr>
              <a:t>original</a:t>
            </a:r>
            <a:r>
              <a:rPr sz="1700" spc="-54">
                <a:solidFill>
                  <a:srgbClr val="FFFFFF"/>
                </a:solidFill>
                <a:latin typeface="Arial"/>
                <a:ea typeface="Arial"/>
              </a:rPr>
              <a:t> </a:t>
            </a:r>
            <a:r>
              <a:rPr sz="1700">
                <a:solidFill>
                  <a:srgbClr val="FFFFFF"/>
                </a:solidFill>
                <a:latin typeface="Arial"/>
                <a:ea typeface="Arial"/>
              </a:rPr>
              <a:t>innovator</a:t>
            </a:r>
            <a:r>
              <a:rPr sz="1700" spc="-49">
                <a:solidFill>
                  <a:srgbClr val="FFFFFF"/>
                </a:solidFill>
                <a:latin typeface="Arial"/>
                <a:ea typeface="Arial"/>
              </a:rPr>
              <a:t> </a:t>
            </a:r>
            <a:r>
              <a:rPr sz="1700">
                <a:solidFill>
                  <a:srgbClr val="FFFFFF"/>
                </a:solidFill>
                <a:latin typeface="Arial"/>
                <a:ea typeface="Arial"/>
              </a:rPr>
              <a:t>in</a:t>
            </a:r>
            <a:r>
              <a:rPr sz="1700" spc="-49">
                <a:solidFill>
                  <a:srgbClr val="FFFFFF"/>
                </a:solidFill>
                <a:latin typeface="Arial"/>
                <a:ea typeface="Arial"/>
              </a:rPr>
              <a:t> </a:t>
            </a:r>
            <a:r>
              <a:rPr sz="1700">
                <a:solidFill>
                  <a:srgbClr val="FFFFFF"/>
                </a:solidFill>
                <a:latin typeface="Arial"/>
                <a:ea typeface="Arial"/>
              </a:rPr>
              <a:t>global</a:t>
            </a:r>
            <a:r>
              <a:rPr sz="1700" spc="-44">
                <a:solidFill>
                  <a:srgbClr val="FFFFFF"/>
                </a:solidFill>
                <a:latin typeface="Arial"/>
                <a:ea typeface="Arial"/>
              </a:rPr>
              <a:t> </a:t>
            </a:r>
            <a:r>
              <a:rPr sz="1700">
                <a:solidFill>
                  <a:srgbClr val="FFFFFF"/>
                </a:solidFill>
                <a:latin typeface="Arial"/>
                <a:ea typeface="Arial"/>
              </a:rPr>
              <a:t>payments</a:t>
            </a:r>
            <a:r>
              <a:rPr sz="1700" spc="-14">
                <a:solidFill>
                  <a:srgbClr val="FFFFFF"/>
                </a:solidFill>
                <a:latin typeface="Arial"/>
                <a:ea typeface="Arial"/>
              </a:rPr>
              <a:t> </a:t>
            </a:r>
            <a:r>
              <a:rPr sz="1700" spc="-19">
                <a:solidFill>
                  <a:srgbClr val="FFFFFF"/>
                </a:solidFill>
                <a:latin typeface="Arial"/>
                <a:ea typeface="Arial"/>
              </a:rPr>
              <a:t>technology, </a:t>
            </a:r>
            <a:r>
              <a:rPr sz="1700" spc="-8">
                <a:solidFill>
                  <a:srgbClr val="FFFFFF"/>
                </a:solidFill>
                <a:latin typeface="Arial"/>
                <a:ea typeface="Arial"/>
              </a:rPr>
              <a:t>delivers </a:t>
            </a:r>
            <a:r>
              <a:rPr sz="1700">
                <a:solidFill>
                  <a:srgbClr val="FFFFFF"/>
                </a:solidFill>
                <a:latin typeface="Arial"/>
                <a:ea typeface="Arial"/>
              </a:rPr>
              <a:t>transformative</a:t>
            </a:r>
            <a:r>
              <a:rPr sz="1700" spc="-44">
                <a:solidFill>
                  <a:srgbClr val="FFFFFF"/>
                </a:solidFill>
                <a:latin typeface="Arial"/>
                <a:ea typeface="Arial"/>
              </a:rPr>
              <a:t> </a:t>
            </a:r>
            <a:r>
              <a:rPr sz="1700">
                <a:solidFill>
                  <a:srgbClr val="FFFFFF"/>
                </a:solidFill>
                <a:latin typeface="Arial"/>
                <a:ea typeface="Arial"/>
              </a:rPr>
              <a:t>software</a:t>
            </a:r>
            <a:r>
              <a:rPr sz="1700" spc="-29">
                <a:solidFill>
                  <a:srgbClr val="FFFFFF"/>
                </a:solidFill>
                <a:latin typeface="Arial"/>
                <a:ea typeface="Arial"/>
              </a:rPr>
              <a:t> </a:t>
            </a:r>
            <a:r>
              <a:rPr sz="1700">
                <a:solidFill>
                  <a:srgbClr val="FFFFFF"/>
                </a:solidFill>
                <a:latin typeface="Arial"/>
                <a:ea typeface="Arial"/>
              </a:rPr>
              <a:t>solutions</a:t>
            </a:r>
            <a:r>
              <a:rPr sz="1700" spc="-54">
                <a:solidFill>
                  <a:srgbClr val="FFFFFF"/>
                </a:solidFill>
                <a:latin typeface="Arial"/>
                <a:ea typeface="Arial"/>
              </a:rPr>
              <a:t> </a:t>
            </a:r>
            <a:r>
              <a:rPr sz="1700">
                <a:solidFill>
                  <a:srgbClr val="FFFFFF"/>
                </a:solidFill>
                <a:latin typeface="Arial"/>
                <a:ea typeface="Arial"/>
              </a:rPr>
              <a:t>that</a:t>
            </a:r>
            <a:r>
              <a:rPr sz="1700" spc="-44">
                <a:solidFill>
                  <a:srgbClr val="FFFFFF"/>
                </a:solidFill>
                <a:latin typeface="Arial"/>
                <a:ea typeface="Arial"/>
              </a:rPr>
              <a:t> </a:t>
            </a:r>
            <a:r>
              <a:rPr sz="1700">
                <a:solidFill>
                  <a:srgbClr val="FFFFFF"/>
                </a:solidFill>
                <a:latin typeface="Arial"/>
                <a:ea typeface="Arial"/>
              </a:rPr>
              <a:t>power</a:t>
            </a:r>
            <a:r>
              <a:rPr sz="1700" spc="-39">
                <a:solidFill>
                  <a:srgbClr val="FFFFFF"/>
                </a:solidFill>
                <a:latin typeface="Arial"/>
                <a:ea typeface="Arial"/>
              </a:rPr>
              <a:t> </a:t>
            </a:r>
            <a:r>
              <a:rPr sz="1700">
                <a:solidFill>
                  <a:srgbClr val="FFFFFF"/>
                </a:solidFill>
                <a:latin typeface="Arial"/>
                <a:ea typeface="Arial"/>
              </a:rPr>
              <a:t>intelligent</a:t>
            </a:r>
            <a:r>
              <a:rPr sz="1700" spc="-75">
                <a:solidFill>
                  <a:srgbClr val="FFFFFF"/>
                </a:solidFill>
                <a:latin typeface="Arial"/>
                <a:ea typeface="Arial"/>
              </a:rPr>
              <a:t> </a:t>
            </a:r>
            <a:r>
              <a:rPr sz="1700">
                <a:solidFill>
                  <a:srgbClr val="FFFFFF"/>
                </a:solidFill>
                <a:latin typeface="Arial"/>
                <a:ea typeface="Arial"/>
              </a:rPr>
              <a:t>payments</a:t>
            </a:r>
            <a:r>
              <a:rPr sz="1700" spc="-14">
                <a:solidFill>
                  <a:srgbClr val="FFFFFF"/>
                </a:solidFill>
                <a:latin typeface="Arial"/>
                <a:ea typeface="Arial"/>
              </a:rPr>
              <a:t> </a:t>
            </a:r>
            <a:r>
              <a:rPr sz="1700" spc="-8">
                <a:solidFill>
                  <a:srgbClr val="FFFFFF"/>
                </a:solidFill>
                <a:latin typeface="Arial"/>
                <a:ea typeface="Arial"/>
              </a:rPr>
              <a:t>orchestration</a:t>
            </a:r>
            <a:r>
              <a:rPr sz="1700" spc="500">
                <a:solidFill>
                  <a:srgbClr val="FFFFFF"/>
                </a:solidFill>
                <a:latin typeface="Arial"/>
                <a:ea typeface="Arial"/>
              </a:rPr>
              <a:t>  </a:t>
            </a:r>
            <a:r>
              <a:rPr sz="1700">
                <a:solidFill>
                  <a:srgbClr val="FFFFFF"/>
                </a:solidFill>
                <a:latin typeface="Arial"/>
                <a:ea typeface="Arial"/>
              </a:rPr>
              <a:t>in</a:t>
            </a:r>
            <a:r>
              <a:rPr sz="1700" spc="-39">
                <a:solidFill>
                  <a:srgbClr val="FFFFFF"/>
                </a:solidFill>
                <a:latin typeface="Arial"/>
                <a:ea typeface="Arial"/>
              </a:rPr>
              <a:t> </a:t>
            </a:r>
            <a:r>
              <a:rPr sz="1700">
                <a:solidFill>
                  <a:srgbClr val="FFFFFF"/>
                </a:solidFill>
                <a:latin typeface="Arial"/>
                <a:ea typeface="Arial"/>
              </a:rPr>
              <a:t>real</a:t>
            </a:r>
            <a:r>
              <a:rPr sz="1700" spc="-29">
                <a:solidFill>
                  <a:srgbClr val="FFFFFF"/>
                </a:solidFill>
                <a:latin typeface="Arial"/>
                <a:ea typeface="Arial"/>
              </a:rPr>
              <a:t> </a:t>
            </a:r>
            <a:r>
              <a:rPr sz="1700">
                <a:solidFill>
                  <a:srgbClr val="FFFFFF"/>
                </a:solidFill>
                <a:latin typeface="Arial"/>
                <a:ea typeface="Arial"/>
              </a:rPr>
              <a:t>time</a:t>
            </a:r>
            <a:r>
              <a:rPr sz="1700" spc="-39">
                <a:solidFill>
                  <a:srgbClr val="FFFFFF"/>
                </a:solidFill>
                <a:latin typeface="Arial"/>
                <a:ea typeface="Arial"/>
              </a:rPr>
              <a:t> </a:t>
            </a:r>
            <a:r>
              <a:rPr sz="1700">
                <a:solidFill>
                  <a:srgbClr val="FFFFFF"/>
                </a:solidFill>
                <a:latin typeface="Arial"/>
                <a:ea typeface="Arial"/>
              </a:rPr>
              <a:t>so</a:t>
            </a:r>
            <a:r>
              <a:rPr sz="1700" spc="-24">
                <a:solidFill>
                  <a:srgbClr val="FFFFFF"/>
                </a:solidFill>
                <a:latin typeface="Arial"/>
                <a:ea typeface="Arial"/>
              </a:rPr>
              <a:t> </a:t>
            </a:r>
            <a:r>
              <a:rPr sz="1700">
                <a:solidFill>
                  <a:srgbClr val="FFFFFF"/>
                </a:solidFill>
                <a:latin typeface="Arial"/>
                <a:ea typeface="Arial"/>
              </a:rPr>
              <a:t>banks,</a:t>
            </a:r>
            <a:r>
              <a:rPr sz="1700" spc="-29">
                <a:solidFill>
                  <a:srgbClr val="FFFFFF"/>
                </a:solidFill>
                <a:latin typeface="Arial"/>
                <a:ea typeface="Arial"/>
              </a:rPr>
              <a:t> </a:t>
            </a:r>
            <a:r>
              <a:rPr sz="1700">
                <a:solidFill>
                  <a:srgbClr val="FFFFFF"/>
                </a:solidFill>
                <a:latin typeface="Arial"/>
                <a:ea typeface="Arial"/>
              </a:rPr>
              <a:t>billers,</a:t>
            </a:r>
            <a:r>
              <a:rPr sz="1700" spc="-54">
                <a:solidFill>
                  <a:srgbClr val="FFFFFF"/>
                </a:solidFill>
                <a:latin typeface="Arial"/>
                <a:ea typeface="Arial"/>
              </a:rPr>
              <a:t> </a:t>
            </a:r>
            <a:r>
              <a:rPr sz="1700">
                <a:solidFill>
                  <a:srgbClr val="FFFFFF"/>
                </a:solidFill>
                <a:latin typeface="Arial"/>
                <a:ea typeface="Arial"/>
              </a:rPr>
              <a:t>and</a:t>
            </a:r>
            <a:r>
              <a:rPr sz="1700" spc="-24">
                <a:solidFill>
                  <a:srgbClr val="FFFFFF"/>
                </a:solidFill>
                <a:latin typeface="Arial"/>
                <a:ea typeface="Arial"/>
              </a:rPr>
              <a:t> </a:t>
            </a:r>
            <a:r>
              <a:rPr sz="1700">
                <a:solidFill>
                  <a:srgbClr val="FFFFFF"/>
                </a:solidFill>
                <a:latin typeface="Arial"/>
                <a:ea typeface="Arial"/>
              </a:rPr>
              <a:t>merchants</a:t>
            </a:r>
            <a:r>
              <a:rPr sz="1700" spc="-29">
                <a:solidFill>
                  <a:srgbClr val="FFFFFF"/>
                </a:solidFill>
                <a:latin typeface="Arial"/>
                <a:ea typeface="Arial"/>
              </a:rPr>
              <a:t> </a:t>
            </a:r>
            <a:r>
              <a:rPr sz="1700">
                <a:solidFill>
                  <a:srgbClr val="FFFFFF"/>
                </a:solidFill>
                <a:latin typeface="Arial"/>
                <a:ea typeface="Arial"/>
              </a:rPr>
              <a:t>can</a:t>
            </a:r>
            <a:r>
              <a:rPr sz="1700" spc="-24">
                <a:solidFill>
                  <a:srgbClr val="FFFFFF"/>
                </a:solidFill>
                <a:latin typeface="Arial"/>
                <a:ea typeface="Arial"/>
              </a:rPr>
              <a:t> </a:t>
            </a:r>
            <a:r>
              <a:rPr sz="1700">
                <a:solidFill>
                  <a:srgbClr val="FFFFFF"/>
                </a:solidFill>
                <a:latin typeface="Arial"/>
                <a:ea typeface="Arial"/>
              </a:rPr>
              <a:t>drive</a:t>
            </a:r>
            <a:r>
              <a:rPr sz="1700" spc="-29">
                <a:solidFill>
                  <a:srgbClr val="FFFFFF"/>
                </a:solidFill>
                <a:latin typeface="Arial"/>
                <a:ea typeface="Arial"/>
              </a:rPr>
              <a:t> </a:t>
            </a:r>
            <a:r>
              <a:rPr sz="1700">
                <a:solidFill>
                  <a:srgbClr val="FFFFFF"/>
                </a:solidFill>
                <a:latin typeface="Arial"/>
                <a:ea typeface="Arial"/>
              </a:rPr>
              <a:t>growth,</a:t>
            </a:r>
            <a:r>
              <a:rPr sz="1700" spc="-8">
                <a:solidFill>
                  <a:srgbClr val="FFFFFF"/>
                </a:solidFill>
                <a:latin typeface="Arial"/>
                <a:ea typeface="Arial"/>
              </a:rPr>
              <a:t> </a:t>
            </a:r>
            <a:r>
              <a:rPr sz="1700">
                <a:solidFill>
                  <a:srgbClr val="FFFFFF"/>
                </a:solidFill>
                <a:latin typeface="Arial"/>
                <a:ea typeface="Arial"/>
              </a:rPr>
              <a:t>while</a:t>
            </a:r>
            <a:r>
              <a:rPr sz="1700" spc="-24">
                <a:solidFill>
                  <a:srgbClr val="FFFFFF"/>
                </a:solidFill>
                <a:latin typeface="Arial"/>
                <a:ea typeface="Arial"/>
              </a:rPr>
              <a:t> </a:t>
            </a:r>
            <a:r>
              <a:rPr sz="1700" spc="-8">
                <a:solidFill>
                  <a:srgbClr val="FFFFFF"/>
                </a:solidFill>
                <a:latin typeface="Arial"/>
                <a:ea typeface="Arial"/>
              </a:rPr>
              <a:t>continuously </a:t>
            </a:r>
            <a:r>
              <a:rPr sz="1700">
                <a:solidFill>
                  <a:srgbClr val="FFFFFF"/>
                </a:solidFill>
                <a:latin typeface="Arial"/>
                <a:ea typeface="Arial"/>
              </a:rPr>
              <a:t>modernizing</a:t>
            </a:r>
            <a:r>
              <a:rPr sz="1700" spc="-65">
                <a:solidFill>
                  <a:srgbClr val="FFFFFF"/>
                </a:solidFill>
                <a:latin typeface="Arial"/>
                <a:ea typeface="Arial"/>
              </a:rPr>
              <a:t> </a:t>
            </a:r>
            <a:r>
              <a:rPr sz="1700">
                <a:solidFill>
                  <a:srgbClr val="FFFFFF"/>
                </a:solidFill>
                <a:latin typeface="Arial"/>
                <a:ea typeface="Arial"/>
              </a:rPr>
              <a:t>their</a:t>
            </a:r>
            <a:r>
              <a:rPr sz="1700" spc="-39">
                <a:solidFill>
                  <a:srgbClr val="FFFFFF"/>
                </a:solidFill>
                <a:latin typeface="Arial"/>
                <a:ea typeface="Arial"/>
              </a:rPr>
              <a:t> </a:t>
            </a:r>
            <a:r>
              <a:rPr sz="1700">
                <a:solidFill>
                  <a:srgbClr val="FFFFFF"/>
                </a:solidFill>
                <a:latin typeface="Arial"/>
                <a:ea typeface="Arial"/>
              </a:rPr>
              <a:t>payment</a:t>
            </a:r>
            <a:r>
              <a:rPr sz="1700" spc="-14">
                <a:solidFill>
                  <a:srgbClr val="FFFFFF"/>
                </a:solidFill>
                <a:latin typeface="Arial"/>
                <a:ea typeface="Arial"/>
              </a:rPr>
              <a:t> </a:t>
            </a:r>
            <a:r>
              <a:rPr sz="1700">
                <a:solidFill>
                  <a:srgbClr val="FFFFFF"/>
                </a:solidFill>
                <a:latin typeface="Arial"/>
                <a:ea typeface="Arial"/>
              </a:rPr>
              <a:t>infrastructures,</a:t>
            </a:r>
            <a:r>
              <a:rPr sz="1700" spc="-34">
                <a:solidFill>
                  <a:srgbClr val="FFFFFF"/>
                </a:solidFill>
                <a:latin typeface="Arial"/>
                <a:ea typeface="Arial"/>
              </a:rPr>
              <a:t> </a:t>
            </a:r>
            <a:r>
              <a:rPr sz="1700">
                <a:solidFill>
                  <a:srgbClr val="FFFFFF"/>
                </a:solidFill>
                <a:latin typeface="Arial"/>
                <a:ea typeface="Arial"/>
              </a:rPr>
              <a:t>simply</a:t>
            </a:r>
            <a:r>
              <a:rPr sz="1700" spc="-70">
                <a:solidFill>
                  <a:srgbClr val="FFFFFF"/>
                </a:solidFill>
                <a:latin typeface="Arial"/>
                <a:ea typeface="Arial"/>
              </a:rPr>
              <a:t> </a:t>
            </a:r>
            <a:r>
              <a:rPr sz="1700">
                <a:solidFill>
                  <a:srgbClr val="FFFFFF"/>
                </a:solidFill>
                <a:latin typeface="Arial"/>
                <a:ea typeface="Arial"/>
              </a:rPr>
              <a:t>and</a:t>
            </a:r>
            <a:r>
              <a:rPr sz="1700" spc="-44">
                <a:solidFill>
                  <a:srgbClr val="FFFFFF"/>
                </a:solidFill>
                <a:latin typeface="Arial"/>
                <a:ea typeface="Arial"/>
              </a:rPr>
              <a:t> </a:t>
            </a:r>
            <a:r>
              <a:rPr sz="1700" spc="-8">
                <a:solidFill>
                  <a:srgbClr val="FFFFFF"/>
                </a:solidFill>
                <a:latin typeface="Arial"/>
                <a:ea typeface="Arial"/>
              </a:rPr>
              <a:t>securely.</a:t>
            </a:r>
          </a:p>
          <a:p>
            <a:pPr algn="l" defTabSz="457200">
              <a:lnSpc>
                <a:spcPct val="100000"/>
              </a:lnSpc>
              <a:spcBef>
                <a:spcPct val="0"/>
              </a:spcBef>
              <a:spcAft>
                <a:spcPct val="0"/>
              </a:spcAft>
            </a:pPr>
            <a:endParaRPr sz="1700">
              <a:solidFill>
                <a:srgbClr val="000000"/>
              </a:solidFill>
              <a:latin typeface="Arial"/>
              <a:ea typeface="Arial"/>
            </a:endParaRPr>
          </a:p>
          <a:p>
            <a:pPr marL="12700" algn="l" defTabSz="457200">
              <a:lnSpc>
                <a:spcPct val="100000"/>
              </a:lnSpc>
              <a:spcBef>
                <a:spcPct val="0"/>
              </a:spcBef>
              <a:spcAft>
                <a:spcPct val="0"/>
              </a:spcAft>
            </a:pPr>
            <a:r>
              <a:rPr sz="1700">
                <a:solidFill>
                  <a:srgbClr val="FFFFFF"/>
                </a:solidFill>
                <a:latin typeface="Arial"/>
                <a:ea typeface="Arial"/>
              </a:rPr>
              <a:t>With</a:t>
            </a:r>
            <a:r>
              <a:rPr sz="1700" spc="-44">
                <a:solidFill>
                  <a:srgbClr val="FFFFFF"/>
                </a:solidFill>
                <a:latin typeface="Arial"/>
                <a:ea typeface="Arial"/>
              </a:rPr>
              <a:t> more than </a:t>
            </a:r>
            <a:r>
              <a:rPr sz="1700">
                <a:solidFill>
                  <a:srgbClr val="FFFFFF"/>
                </a:solidFill>
                <a:latin typeface="Arial"/>
                <a:ea typeface="Arial"/>
              </a:rPr>
              <a:t>50</a:t>
            </a:r>
            <a:r>
              <a:rPr sz="1700" spc="-34">
                <a:solidFill>
                  <a:srgbClr val="FFFFFF"/>
                </a:solidFill>
                <a:latin typeface="Arial"/>
                <a:ea typeface="Arial"/>
              </a:rPr>
              <a:t> </a:t>
            </a:r>
            <a:r>
              <a:rPr sz="1700">
                <a:solidFill>
                  <a:srgbClr val="FFFFFF"/>
                </a:solidFill>
                <a:latin typeface="Arial"/>
                <a:ea typeface="Arial"/>
              </a:rPr>
              <a:t>years</a:t>
            </a:r>
            <a:r>
              <a:rPr sz="1700" spc="-24">
                <a:solidFill>
                  <a:srgbClr val="FFFFFF"/>
                </a:solidFill>
                <a:latin typeface="Arial"/>
                <a:ea typeface="Arial"/>
              </a:rPr>
              <a:t> </a:t>
            </a:r>
            <a:r>
              <a:rPr sz="1700">
                <a:solidFill>
                  <a:srgbClr val="FFFFFF"/>
                </a:solidFill>
                <a:latin typeface="Arial"/>
                <a:ea typeface="Arial"/>
              </a:rPr>
              <a:t>of</a:t>
            </a:r>
            <a:r>
              <a:rPr sz="1700" spc="-29">
                <a:solidFill>
                  <a:srgbClr val="FFFFFF"/>
                </a:solidFill>
                <a:latin typeface="Arial"/>
                <a:ea typeface="Arial"/>
              </a:rPr>
              <a:t> </a:t>
            </a:r>
            <a:r>
              <a:rPr sz="1700">
                <a:solidFill>
                  <a:srgbClr val="FFFFFF"/>
                </a:solidFill>
                <a:latin typeface="Arial"/>
                <a:ea typeface="Arial"/>
              </a:rPr>
              <a:t>trusted</a:t>
            </a:r>
            <a:r>
              <a:rPr sz="1700" spc="-24">
                <a:solidFill>
                  <a:srgbClr val="FFFFFF"/>
                </a:solidFill>
                <a:latin typeface="Arial"/>
                <a:ea typeface="Arial"/>
              </a:rPr>
              <a:t> </a:t>
            </a:r>
            <a:r>
              <a:rPr sz="1700">
                <a:solidFill>
                  <a:srgbClr val="FFFFFF"/>
                </a:solidFill>
                <a:latin typeface="Arial"/>
                <a:ea typeface="Arial"/>
              </a:rPr>
              <a:t>payments</a:t>
            </a:r>
            <a:r>
              <a:rPr sz="1700" spc="-8">
                <a:solidFill>
                  <a:srgbClr val="FFFFFF"/>
                </a:solidFill>
                <a:latin typeface="Arial"/>
                <a:ea typeface="Arial"/>
              </a:rPr>
              <a:t> </a:t>
            </a:r>
            <a:r>
              <a:rPr sz="1700">
                <a:solidFill>
                  <a:srgbClr val="FFFFFF"/>
                </a:solidFill>
                <a:latin typeface="Arial"/>
                <a:ea typeface="Arial"/>
              </a:rPr>
              <a:t>expertise,</a:t>
            </a:r>
            <a:r>
              <a:rPr sz="1700" spc="-29">
                <a:solidFill>
                  <a:srgbClr val="FFFFFF"/>
                </a:solidFill>
                <a:latin typeface="Arial"/>
                <a:ea typeface="Arial"/>
              </a:rPr>
              <a:t> </a:t>
            </a:r>
            <a:r>
              <a:rPr sz="1700">
                <a:solidFill>
                  <a:srgbClr val="FFFFFF"/>
                </a:solidFill>
                <a:latin typeface="Arial"/>
                <a:ea typeface="Arial"/>
              </a:rPr>
              <a:t>we</a:t>
            </a:r>
            <a:r>
              <a:rPr sz="1700" spc="-19">
                <a:solidFill>
                  <a:srgbClr val="FFFFFF"/>
                </a:solidFill>
                <a:latin typeface="Arial"/>
                <a:ea typeface="Arial"/>
              </a:rPr>
              <a:t> </a:t>
            </a:r>
            <a:r>
              <a:rPr sz="1700">
                <a:solidFill>
                  <a:srgbClr val="FFFFFF"/>
                </a:solidFill>
                <a:latin typeface="Arial"/>
                <a:ea typeface="Arial"/>
              </a:rPr>
              <a:t>combine</a:t>
            </a:r>
            <a:r>
              <a:rPr sz="1700" spc="-39">
                <a:solidFill>
                  <a:srgbClr val="FFFFFF"/>
                </a:solidFill>
                <a:latin typeface="Arial"/>
                <a:ea typeface="Arial"/>
              </a:rPr>
              <a:t> </a:t>
            </a:r>
            <a:r>
              <a:rPr sz="1700">
                <a:solidFill>
                  <a:srgbClr val="FFFFFF"/>
                </a:solidFill>
                <a:latin typeface="Arial"/>
                <a:ea typeface="Arial"/>
              </a:rPr>
              <a:t>our</a:t>
            </a:r>
            <a:r>
              <a:rPr sz="1700" spc="-39">
                <a:solidFill>
                  <a:srgbClr val="FFFFFF"/>
                </a:solidFill>
                <a:latin typeface="Arial"/>
                <a:ea typeface="Arial"/>
              </a:rPr>
              <a:t> </a:t>
            </a:r>
            <a:r>
              <a:rPr sz="1700">
                <a:solidFill>
                  <a:srgbClr val="FFFFFF"/>
                </a:solidFill>
                <a:latin typeface="Arial"/>
                <a:ea typeface="Arial"/>
              </a:rPr>
              <a:t>global</a:t>
            </a:r>
            <a:r>
              <a:rPr sz="1700" spc="-49">
                <a:solidFill>
                  <a:srgbClr val="FFFFFF"/>
                </a:solidFill>
                <a:latin typeface="Arial"/>
                <a:ea typeface="Arial"/>
              </a:rPr>
              <a:t> </a:t>
            </a:r>
            <a:r>
              <a:rPr sz="1700">
                <a:solidFill>
                  <a:srgbClr val="FFFFFF"/>
                </a:solidFill>
                <a:latin typeface="Arial"/>
                <a:ea typeface="Arial"/>
              </a:rPr>
              <a:t>footprint</a:t>
            </a:r>
            <a:r>
              <a:rPr sz="1700" spc="-14">
                <a:solidFill>
                  <a:srgbClr val="FFFFFF"/>
                </a:solidFill>
                <a:latin typeface="Arial"/>
                <a:ea typeface="Arial"/>
              </a:rPr>
              <a:t> </a:t>
            </a:r>
            <a:r>
              <a:rPr sz="1700">
                <a:solidFill>
                  <a:srgbClr val="FFFFFF"/>
                </a:solidFill>
                <a:latin typeface="Arial"/>
                <a:ea typeface="Arial"/>
              </a:rPr>
              <a:t>with</a:t>
            </a:r>
            <a:r>
              <a:rPr sz="1700" spc="-34">
                <a:solidFill>
                  <a:srgbClr val="FFFFFF"/>
                </a:solidFill>
                <a:latin typeface="Arial"/>
                <a:ea typeface="Arial"/>
              </a:rPr>
              <a:t> </a:t>
            </a:r>
            <a:r>
              <a:rPr sz="1700" spc="-49">
                <a:solidFill>
                  <a:srgbClr val="FFFFFF"/>
                </a:solidFill>
                <a:latin typeface="Arial"/>
                <a:ea typeface="Arial"/>
              </a:rPr>
              <a:t>a </a:t>
            </a:r>
            <a:r>
              <a:rPr sz="1700">
                <a:solidFill>
                  <a:srgbClr val="FFFFFF"/>
                </a:solidFill>
                <a:latin typeface="Arial"/>
                <a:ea typeface="Arial"/>
              </a:rPr>
              <a:t>local</a:t>
            </a:r>
            <a:r>
              <a:rPr sz="1700" spc="-60">
                <a:solidFill>
                  <a:srgbClr val="FFFFFF"/>
                </a:solidFill>
                <a:latin typeface="Arial"/>
                <a:ea typeface="Arial"/>
              </a:rPr>
              <a:t> </a:t>
            </a:r>
            <a:r>
              <a:rPr sz="1700">
                <a:solidFill>
                  <a:srgbClr val="FFFFFF"/>
                </a:solidFill>
                <a:latin typeface="Arial"/>
                <a:ea typeface="Arial"/>
              </a:rPr>
              <a:t>presence</a:t>
            </a:r>
            <a:r>
              <a:rPr sz="1700" spc="-49">
                <a:solidFill>
                  <a:srgbClr val="FFFFFF"/>
                </a:solidFill>
                <a:latin typeface="Arial"/>
                <a:ea typeface="Arial"/>
              </a:rPr>
              <a:t> </a:t>
            </a:r>
            <a:r>
              <a:rPr sz="1700">
                <a:solidFill>
                  <a:srgbClr val="FFFFFF"/>
                </a:solidFill>
                <a:latin typeface="Arial"/>
                <a:ea typeface="Arial"/>
              </a:rPr>
              <a:t>to</a:t>
            </a:r>
            <a:r>
              <a:rPr sz="1700" spc="-29">
                <a:solidFill>
                  <a:srgbClr val="FFFFFF"/>
                </a:solidFill>
                <a:latin typeface="Arial"/>
                <a:ea typeface="Arial"/>
              </a:rPr>
              <a:t> </a:t>
            </a:r>
            <a:r>
              <a:rPr sz="1700">
                <a:solidFill>
                  <a:srgbClr val="FFFFFF"/>
                </a:solidFill>
                <a:latin typeface="Arial"/>
                <a:ea typeface="Arial"/>
              </a:rPr>
              <a:t>offer</a:t>
            </a:r>
            <a:r>
              <a:rPr sz="1700" spc="-34">
                <a:solidFill>
                  <a:srgbClr val="FFFFFF"/>
                </a:solidFill>
                <a:latin typeface="Arial"/>
                <a:ea typeface="Arial"/>
              </a:rPr>
              <a:t> </a:t>
            </a:r>
            <a:r>
              <a:rPr sz="1700">
                <a:solidFill>
                  <a:srgbClr val="FFFFFF"/>
                </a:solidFill>
                <a:latin typeface="Arial"/>
                <a:ea typeface="Arial"/>
              </a:rPr>
              <a:t>enhanced</a:t>
            </a:r>
            <a:r>
              <a:rPr sz="1700" spc="-29">
                <a:solidFill>
                  <a:srgbClr val="FFFFFF"/>
                </a:solidFill>
                <a:latin typeface="Arial"/>
                <a:ea typeface="Arial"/>
              </a:rPr>
              <a:t> </a:t>
            </a:r>
            <a:r>
              <a:rPr sz="1700">
                <a:solidFill>
                  <a:srgbClr val="FFFFFF"/>
                </a:solidFill>
                <a:latin typeface="Arial"/>
                <a:ea typeface="Arial"/>
              </a:rPr>
              <a:t>payment</a:t>
            </a:r>
            <a:r>
              <a:rPr sz="1700" spc="-24">
                <a:solidFill>
                  <a:srgbClr val="FFFFFF"/>
                </a:solidFill>
                <a:latin typeface="Arial"/>
                <a:ea typeface="Arial"/>
              </a:rPr>
              <a:t> </a:t>
            </a:r>
            <a:r>
              <a:rPr sz="1700" spc="-8">
                <a:solidFill>
                  <a:srgbClr val="FFFFFF"/>
                </a:solidFill>
                <a:latin typeface="Arial"/>
                <a:ea typeface="Arial"/>
              </a:rPr>
              <a:t>experiences</a:t>
            </a:r>
            <a:r>
              <a:rPr sz="1700" spc="-44">
                <a:solidFill>
                  <a:srgbClr val="FFFFFF"/>
                </a:solidFill>
                <a:latin typeface="Arial"/>
                <a:ea typeface="Arial"/>
              </a:rPr>
              <a:t> </a:t>
            </a:r>
            <a:r>
              <a:rPr sz="1700">
                <a:solidFill>
                  <a:srgbClr val="FFFFFF"/>
                </a:solidFill>
                <a:latin typeface="Arial"/>
                <a:ea typeface="Arial"/>
              </a:rPr>
              <a:t>to</a:t>
            </a:r>
            <a:r>
              <a:rPr sz="1700" spc="-39">
                <a:solidFill>
                  <a:srgbClr val="FFFFFF"/>
                </a:solidFill>
                <a:latin typeface="Arial"/>
                <a:ea typeface="Arial"/>
              </a:rPr>
              <a:t> </a:t>
            </a:r>
            <a:r>
              <a:rPr sz="1700">
                <a:solidFill>
                  <a:srgbClr val="FFFFFF"/>
                </a:solidFill>
                <a:latin typeface="Arial"/>
                <a:ea typeface="Arial"/>
              </a:rPr>
              <a:t>stay</a:t>
            </a:r>
            <a:r>
              <a:rPr sz="1700" spc="-39">
                <a:solidFill>
                  <a:srgbClr val="FFFFFF"/>
                </a:solidFill>
                <a:latin typeface="Arial"/>
                <a:ea typeface="Arial"/>
              </a:rPr>
              <a:t> </a:t>
            </a:r>
            <a:r>
              <a:rPr sz="1700">
                <a:solidFill>
                  <a:srgbClr val="FFFFFF"/>
                </a:solidFill>
                <a:latin typeface="Arial"/>
                <a:ea typeface="Arial"/>
              </a:rPr>
              <a:t>ahead</a:t>
            </a:r>
            <a:r>
              <a:rPr sz="1700" spc="-34">
                <a:solidFill>
                  <a:srgbClr val="FFFFFF"/>
                </a:solidFill>
                <a:latin typeface="Arial"/>
                <a:ea typeface="Arial"/>
              </a:rPr>
              <a:t> </a:t>
            </a:r>
            <a:r>
              <a:rPr sz="1700">
                <a:solidFill>
                  <a:srgbClr val="FFFFFF"/>
                </a:solidFill>
                <a:latin typeface="Arial"/>
                <a:ea typeface="Arial"/>
              </a:rPr>
              <a:t>of</a:t>
            </a:r>
            <a:r>
              <a:rPr sz="1700" spc="-44">
                <a:solidFill>
                  <a:srgbClr val="FFFFFF"/>
                </a:solidFill>
                <a:latin typeface="Arial"/>
                <a:ea typeface="Arial"/>
              </a:rPr>
              <a:t> </a:t>
            </a:r>
            <a:r>
              <a:rPr sz="1700" spc="-8">
                <a:solidFill>
                  <a:srgbClr val="FFFFFF"/>
                </a:solidFill>
                <a:latin typeface="Arial"/>
                <a:ea typeface="Arial"/>
              </a:rPr>
              <a:t>constantly </a:t>
            </a:r>
            <a:r>
              <a:rPr sz="1700">
                <a:solidFill>
                  <a:srgbClr val="FFFFFF"/>
                </a:solidFill>
                <a:latin typeface="Arial"/>
                <a:ea typeface="Arial"/>
              </a:rPr>
              <a:t>changing</a:t>
            </a:r>
            <a:r>
              <a:rPr sz="1700" spc="-60">
                <a:solidFill>
                  <a:srgbClr val="FFFFFF"/>
                </a:solidFill>
                <a:latin typeface="Arial"/>
                <a:ea typeface="Arial"/>
              </a:rPr>
              <a:t> </a:t>
            </a:r>
            <a:r>
              <a:rPr sz="1700">
                <a:solidFill>
                  <a:srgbClr val="FFFFFF"/>
                </a:solidFill>
                <a:latin typeface="Arial"/>
                <a:ea typeface="Arial"/>
              </a:rPr>
              <a:t>payment</a:t>
            </a:r>
            <a:r>
              <a:rPr sz="1700" spc="-39">
                <a:solidFill>
                  <a:srgbClr val="FFFFFF"/>
                </a:solidFill>
                <a:latin typeface="Arial"/>
                <a:ea typeface="Arial"/>
              </a:rPr>
              <a:t> </a:t>
            </a:r>
            <a:r>
              <a:rPr sz="1700">
                <a:solidFill>
                  <a:srgbClr val="FFFFFF"/>
                </a:solidFill>
                <a:latin typeface="Arial"/>
                <a:ea typeface="Arial"/>
              </a:rPr>
              <a:t>challenges</a:t>
            </a:r>
            <a:r>
              <a:rPr sz="1700" spc="-65">
                <a:solidFill>
                  <a:srgbClr val="FFFFFF"/>
                </a:solidFill>
                <a:latin typeface="Arial"/>
                <a:ea typeface="Arial"/>
              </a:rPr>
              <a:t> </a:t>
            </a:r>
            <a:r>
              <a:rPr sz="1700">
                <a:solidFill>
                  <a:srgbClr val="FFFFFF"/>
                </a:solidFill>
                <a:latin typeface="Arial"/>
                <a:ea typeface="Arial"/>
              </a:rPr>
              <a:t>and</a:t>
            </a:r>
            <a:r>
              <a:rPr sz="1700" spc="-60">
                <a:solidFill>
                  <a:srgbClr val="FFFFFF"/>
                </a:solidFill>
                <a:latin typeface="Arial"/>
                <a:ea typeface="Arial"/>
              </a:rPr>
              <a:t> </a:t>
            </a:r>
            <a:r>
              <a:rPr sz="1700" spc="-8">
                <a:solidFill>
                  <a:srgbClr val="FFFFFF"/>
                </a:solidFill>
                <a:latin typeface="Arial"/>
                <a:ea typeface="Arial"/>
              </a:rPr>
              <a:t>opportunities.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330835" y="478282"/>
            <a:ext cx="11530330" cy="54356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53848" rIns="0" bIns="0" rtlCol="0" anchor="t"/>
          <a:lstStyle/>
          <a:p>
            <a:pPr marL="254000" algn="l" defTabSz="457200">
              <a:lnSpc>
                <a:spcPct val="100000"/>
              </a:lnSpc>
              <a:spcBef>
                <a:spcPct val="0"/>
              </a:spcBef>
              <a:spcAft>
                <a:spcPct val="0"/>
              </a:spcAft>
            </a:pPr>
            <a:r>
              <a:rPr sz="3400" b="1">
                <a:solidFill>
                  <a:srgbClr val="000000"/>
                </a:solidFill>
                <a:latin typeface="Arial"/>
                <a:ea typeface="Arial"/>
              </a:rPr>
              <a:t>ACI</a:t>
            </a:r>
            <a:r>
              <a:rPr sz="3400" b="1" spc="-68">
                <a:solidFill>
                  <a:srgbClr val="000000"/>
                </a:solidFill>
                <a:latin typeface="Arial"/>
                <a:ea typeface="Arial"/>
              </a:rPr>
              <a:t> </a:t>
            </a:r>
            <a:r>
              <a:rPr sz="3400" b="1">
                <a:solidFill>
                  <a:srgbClr val="000000"/>
                </a:solidFill>
                <a:latin typeface="Arial"/>
                <a:ea typeface="Arial"/>
              </a:rPr>
              <a:t>Financial</a:t>
            </a:r>
            <a:r>
              <a:rPr sz="3400" b="1" spc="-92">
                <a:solidFill>
                  <a:srgbClr val="000000"/>
                </a:solidFill>
                <a:latin typeface="Arial"/>
                <a:ea typeface="Arial"/>
              </a:rPr>
              <a:t> </a:t>
            </a:r>
            <a:r>
              <a:rPr sz="3400" b="1">
                <a:solidFill>
                  <a:srgbClr val="000000"/>
                </a:solidFill>
                <a:latin typeface="Arial"/>
                <a:ea typeface="Arial"/>
              </a:rPr>
              <a:t>Results</a:t>
            </a:r>
            <a:r>
              <a:rPr sz="3400" b="1" spc="-37">
                <a:solidFill>
                  <a:srgbClr val="000000"/>
                </a:solidFill>
                <a:latin typeface="Arial"/>
                <a:ea typeface="Arial"/>
              </a:rPr>
              <a:t> </a:t>
            </a:r>
            <a:r>
              <a:rPr sz="3400" b="1" spc="-7">
                <a:solidFill>
                  <a:srgbClr val="000000"/>
                </a:solidFill>
                <a:latin typeface="Arial"/>
                <a:ea typeface="Arial"/>
              </a:rPr>
              <a:t>Q2 2026 </a:t>
            </a:r>
          </a:p>
        </p:txBody>
      </p:sp>
      <p:sp>
        <p:nvSpPr>
          <p:cNvPr id="3" name="New shape"/>
          <p:cNvSpPr/>
          <p:nvPr/>
        </p:nvSpPr>
        <p:spPr>
          <a:xfrm>
            <a:off x="4339463" y="1592834"/>
            <a:ext cx="7345680" cy="3198876"/>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1600">
                <a:solidFill>
                  <a:srgbClr val="000000"/>
                </a:solidFill>
                <a:latin typeface="Arial"/>
                <a:ea typeface="Arial"/>
              </a:rPr>
              <a:t>"Signing two U.S.-based customers for ACI Connetic is a significant milestone and validates both the strength of our cloud-native payments platform and the growing demand for payments modernization in the world's largest banking market.</a:t>
            </a:r>
          </a:p>
          <a:p>
            <a:pPr marL="12700" algn="l" defTabSz="457200">
              <a:lnSpc>
                <a:spcPct val="100000"/>
              </a:lnSpc>
              <a:spcBef>
                <a:spcPct val="0"/>
              </a:spcBef>
              <a:spcAft>
                <a:spcPct val="0"/>
              </a:spcAft>
            </a:pPr>
            <a:endParaRPr sz="1600">
              <a:solidFill>
                <a:srgbClr val="000000"/>
              </a:solidFill>
              <a:latin typeface="Arial"/>
              <a:ea typeface="Arial"/>
            </a:endParaRPr>
          </a:p>
          <a:p>
            <a:pPr marL="12700" algn="l" defTabSz="457200">
              <a:lnSpc>
                <a:spcPct val="100000"/>
              </a:lnSpc>
              <a:spcBef>
                <a:spcPct val="0"/>
              </a:spcBef>
              <a:spcAft>
                <a:spcPct val="0"/>
              </a:spcAft>
            </a:pPr>
            <a:r>
              <a:rPr sz="1600">
                <a:solidFill>
                  <a:srgbClr val="000000"/>
                </a:solidFill>
                <a:latin typeface="Arial"/>
                <a:ea typeface="Arial"/>
              </a:rPr>
              <a:t>"In the second quarter, we delivered 7% revenue growth, expanded EBITDA margins and continued to execute our balanced capital allocation strategy. We continued to invest in ACI Connetic to support long-term organic growth and, at the same time, returned capital to shareholders through share repurchases. As a result of our strong first-half performance, we are increasing our full-year revenue and adjusted EBITDA guidance. We enter the second half of 2026 with strong momentum, a healthy pipeline and confidence in our ability to create long-term shareholder value."</a:t>
            </a:r>
          </a:p>
        </p:txBody>
      </p:sp>
      <p:sp>
        <p:nvSpPr>
          <p:cNvPr id="4" name="New shape"/>
          <p:cNvSpPr/>
          <p:nvPr/>
        </p:nvSpPr>
        <p:spPr>
          <a:xfrm>
            <a:off x="962914" y="3429000"/>
            <a:ext cx="2848610" cy="423418"/>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ts val="100"/>
              </a:spcBef>
              <a:spcAft>
                <a:spcPct val="0"/>
              </a:spcAft>
            </a:pPr>
            <a:r>
              <a:rPr sz="1400" b="1">
                <a:solidFill>
                  <a:srgbClr val="2726DD"/>
                </a:solidFill>
                <a:latin typeface="Arial"/>
                <a:ea typeface="Arial"/>
              </a:rPr>
              <a:t>Thomas</a:t>
            </a:r>
            <a:r>
              <a:rPr sz="1400" b="1" spc="-64">
                <a:solidFill>
                  <a:srgbClr val="2726DD"/>
                </a:solidFill>
                <a:latin typeface="Arial"/>
                <a:ea typeface="Arial"/>
              </a:rPr>
              <a:t> </a:t>
            </a:r>
            <a:r>
              <a:rPr sz="1400" b="1">
                <a:solidFill>
                  <a:srgbClr val="2726DD"/>
                </a:solidFill>
                <a:latin typeface="Arial"/>
                <a:ea typeface="Arial"/>
              </a:rPr>
              <a:t>W.</a:t>
            </a:r>
            <a:r>
              <a:rPr sz="1400" b="1" spc="-45">
                <a:solidFill>
                  <a:srgbClr val="2726DD"/>
                </a:solidFill>
                <a:latin typeface="Arial"/>
                <a:ea typeface="Arial"/>
              </a:rPr>
              <a:t> </a:t>
            </a:r>
            <a:r>
              <a:rPr sz="1400" b="1" spc="-10">
                <a:solidFill>
                  <a:srgbClr val="2726DD"/>
                </a:solidFill>
                <a:latin typeface="Arial"/>
                <a:ea typeface="Arial"/>
              </a:rPr>
              <a:t>Warsop,</a:t>
            </a:r>
            <a:r>
              <a:rPr sz="1400" b="1" spc="-70">
                <a:solidFill>
                  <a:srgbClr val="2726DD"/>
                </a:solidFill>
                <a:latin typeface="Arial"/>
                <a:ea typeface="Arial"/>
              </a:rPr>
              <a:t> </a:t>
            </a:r>
            <a:r>
              <a:rPr sz="1400" b="1" spc="-24">
                <a:solidFill>
                  <a:srgbClr val="2726DD"/>
                </a:solidFill>
                <a:latin typeface="Arial"/>
                <a:ea typeface="Arial"/>
              </a:rPr>
              <a:t>III</a:t>
            </a:r>
          </a:p>
          <a:p>
            <a:pPr marL="12700" algn="l" defTabSz="457200">
              <a:lnSpc>
                <a:spcPct val="100000"/>
              </a:lnSpc>
              <a:spcBef>
                <a:spcPct val="0"/>
              </a:spcBef>
              <a:spcAft>
                <a:spcPct val="0"/>
              </a:spcAft>
            </a:pPr>
            <a:r>
              <a:rPr sz="1200">
                <a:solidFill>
                  <a:srgbClr val="2726DD"/>
                </a:solidFill>
                <a:latin typeface="Arial"/>
                <a:ea typeface="Arial"/>
              </a:rPr>
              <a:t>ACI</a:t>
            </a:r>
            <a:r>
              <a:rPr sz="1200" spc="-19">
                <a:solidFill>
                  <a:srgbClr val="2726DD"/>
                </a:solidFill>
                <a:latin typeface="Arial"/>
                <a:ea typeface="Arial"/>
              </a:rPr>
              <a:t> </a:t>
            </a:r>
            <a:r>
              <a:rPr sz="1200">
                <a:solidFill>
                  <a:srgbClr val="2726DD"/>
                </a:solidFill>
                <a:latin typeface="Arial"/>
                <a:ea typeface="Arial"/>
              </a:rPr>
              <a:t>President</a:t>
            </a:r>
            <a:r>
              <a:rPr sz="1200" spc="-40">
                <a:solidFill>
                  <a:srgbClr val="2726DD"/>
                </a:solidFill>
                <a:latin typeface="Arial"/>
                <a:ea typeface="Arial"/>
              </a:rPr>
              <a:t> </a:t>
            </a:r>
            <a:r>
              <a:rPr sz="1200">
                <a:solidFill>
                  <a:srgbClr val="2726DD"/>
                </a:solidFill>
                <a:latin typeface="Arial"/>
                <a:ea typeface="Arial"/>
              </a:rPr>
              <a:t>and</a:t>
            </a:r>
            <a:r>
              <a:rPr sz="1200" spc="-49">
                <a:solidFill>
                  <a:srgbClr val="2726DD"/>
                </a:solidFill>
                <a:latin typeface="Arial"/>
                <a:ea typeface="Arial"/>
              </a:rPr>
              <a:t> </a:t>
            </a:r>
            <a:r>
              <a:rPr sz="1200">
                <a:solidFill>
                  <a:srgbClr val="2726DD"/>
                </a:solidFill>
                <a:latin typeface="Arial"/>
                <a:ea typeface="Arial"/>
              </a:rPr>
              <a:t>Chief</a:t>
            </a:r>
            <a:r>
              <a:rPr sz="1200" spc="-30">
                <a:solidFill>
                  <a:srgbClr val="2726DD"/>
                </a:solidFill>
                <a:latin typeface="Arial"/>
                <a:ea typeface="Arial"/>
              </a:rPr>
              <a:t> </a:t>
            </a:r>
            <a:r>
              <a:rPr sz="1200">
                <a:solidFill>
                  <a:srgbClr val="2726DD"/>
                </a:solidFill>
                <a:latin typeface="Arial"/>
                <a:ea typeface="Arial"/>
              </a:rPr>
              <a:t>Executive</a:t>
            </a:r>
            <a:r>
              <a:rPr sz="1200" spc="-30">
                <a:solidFill>
                  <a:srgbClr val="2726DD"/>
                </a:solidFill>
                <a:latin typeface="Arial"/>
                <a:ea typeface="Arial"/>
              </a:rPr>
              <a:t> </a:t>
            </a:r>
            <a:r>
              <a:rPr sz="1200" spc="-10">
                <a:solidFill>
                  <a:srgbClr val="2726DD"/>
                </a:solidFill>
                <a:latin typeface="Arial"/>
                <a:ea typeface="Arial"/>
              </a:rPr>
              <a:t>Officer</a:t>
            </a:r>
          </a:p>
        </p:txBody>
      </p:sp>
      <p:sp>
        <p:nvSpPr>
          <p:cNvPr id="5" name="New shape"/>
          <p:cNvSpPr/>
          <p:nvPr/>
        </p:nvSpPr>
        <p:spPr>
          <a:xfrm>
            <a:off x="1706626" y="1763141"/>
            <a:ext cx="1361059" cy="135953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6" name="New picture"/>
          <p:cNvPicPr/>
          <p:nvPr/>
        </p:nvPicPr>
        <p:blipFill>
          <a:blip r:embed="rId2"/>
          <a:stretch>
            <a:fillRect/>
          </a:stretch>
        </p:blipFill>
        <p:spPr>
          <a:xfrm>
            <a:off x="1706626" y="1763141"/>
            <a:ext cx="1361059" cy="1359535"/>
          </a:xfrm>
          <a:prstGeom prst="rect">
            <a:avLst/>
          </a:prstGeom>
        </p:spPr>
      </p:pic>
      <p:sp>
        <p:nvSpPr>
          <p:cNvPr id="7" name="New shape"/>
          <p:cNvSpPr/>
          <p:nvPr/>
        </p:nvSpPr>
        <p:spPr>
          <a:xfrm>
            <a:off x="664210" y="1156970"/>
            <a:ext cx="2767965" cy="29972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ts val="100"/>
              </a:spcBef>
              <a:spcAft>
                <a:spcPct val="0"/>
              </a:spcAft>
            </a:pPr>
            <a:r>
              <a:rPr sz="1800" i="1">
                <a:solidFill>
                  <a:srgbClr val="000000"/>
                </a:solidFill>
                <a:latin typeface="Arial"/>
                <a:ea typeface="Arial"/>
              </a:rPr>
              <a:t>CEO </a:t>
            </a:r>
            <a:r>
              <a:rPr sz="1800" i="1" spc="-9">
                <a:solidFill>
                  <a:srgbClr val="000000"/>
                </a:solidFill>
                <a:latin typeface="Arial"/>
                <a:ea typeface="Arial"/>
              </a:rPr>
              <a:t>Perspective</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572770" y="446786"/>
            <a:ext cx="8787511" cy="964438"/>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88138"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First Half 2026 and Q2 2026 Highlights</a:t>
            </a:r>
          </a:p>
          <a:p>
            <a:pPr marL="12700" algn="l" defTabSz="457200">
              <a:lnSpc>
                <a:spcPct val="100000"/>
              </a:lnSpc>
              <a:spcBef>
                <a:spcPts val="400"/>
              </a:spcBef>
              <a:spcAft>
                <a:spcPct val="0"/>
              </a:spcAft>
            </a:pPr>
            <a:r>
              <a:rPr sz="1800" i="1">
                <a:solidFill>
                  <a:srgbClr val="000000"/>
                </a:solidFill>
                <a:latin typeface="Arial"/>
                <a:ea typeface="Arial"/>
              </a:rPr>
              <a:t>Continued Growth Momentum Entering Second Half 2026</a:t>
            </a:r>
          </a:p>
        </p:txBody>
      </p:sp>
      <p:sp>
        <p:nvSpPr>
          <p:cNvPr id="3" name="New shape"/>
          <p:cNvSpPr/>
          <p:nvPr/>
        </p:nvSpPr>
        <p:spPr>
          <a:xfrm>
            <a:off x="1261872" y="2197862"/>
            <a:ext cx="4635627" cy="33331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1600">
                <a:solidFill>
                  <a:srgbClr val="565864"/>
                </a:solidFill>
                <a:latin typeface="Arial"/>
                <a:ea typeface="Arial"/>
              </a:rPr>
              <a:t>Q2 revenue of $430M, up 7% versus Q2 2025 (6% in constant currency)</a:t>
            </a: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r>
              <a:rPr sz="1600">
                <a:solidFill>
                  <a:srgbClr val="565864"/>
                </a:solidFill>
                <a:latin typeface="Arial"/>
                <a:ea typeface="Arial"/>
              </a:rPr>
              <a:t>Q2 GAAP net income of $32M and adjusted EBITDA** of $91M, up 12% versus Q2 2025 (9% in constant currency) </a:t>
            </a: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r>
              <a:rPr sz="1600">
                <a:solidFill>
                  <a:srgbClr val="565864"/>
                </a:solidFill>
                <a:latin typeface="Arial"/>
                <a:ea typeface="Arial"/>
              </a:rPr>
              <a:t>Q2 GAAP diluted EPS of $0.31 and adjusted diluted EPS of $0.54, up 54%</a:t>
            </a:r>
          </a:p>
          <a:p>
            <a:pPr algn="l" defTabSz="457200">
              <a:lnSpc>
                <a:spcPct val="100000"/>
              </a:lnSpc>
              <a:spcBef>
                <a:spcPct val="0"/>
              </a:spcBef>
              <a:spcAft>
                <a:spcPct val="0"/>
              </a:spcAft>
            </a:pPr>
            <a:r>
              <a:rPr sz="1600">
                <a:solidFill>
                  <a:srgbClr val="565864"/>
                </a:solidFill>
                <a:latin typeface="Arial"/>
                <a:ea typeface="Arial"/>
              </a:rPr>
              <a:t>​</a:t>
            </a:r>
          </a:p>
          <a:p>
            <a:pPr algn="l" defTabSz="457200">
              <a:lnSpc>
                <a:spcPct val="100000"/>
              </a:lnSpc>
              <a:spcBef>
                <a:spcPct val="0"/>
              </a:spcBef>
              <a:spcAft>
                <a:spcPct val="0"/>
              </a:spcAft>
            </a:pPr>
            <a:r>
              <a:rPr sz="1600">
                <a:solidFill>
                  <a:srgbClr val="565864"/>
                </a:solidFill>
                <a:latin typeface="Arial"/>
                <a:ea typeface="Arial"/>
              </a:rPr>
              <a:t>Successfully enabled ACI Connetic across eight major U.S. payment networks and signed two U.S. customers to date</a:t>
            </a: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endParaRPr sz="1600">
              <a:solidFill>
                <a:srgbClr val="000000"/>
              </a:solidFill>
              <a:latin typeface="Arial"/>
              <a:ea typeface="Arial"/>
            </a:endParaRPr>
          </a:p>
        </p:txBody>
      </p:sp>
      <p:sp>
        <p:nvSpPr>
          <p:cNvPr id="4" name="New shape"/>
          <p:cNvSpPr/>
          <p:nvPr/>
        </p:nvSpPr>
        <p:spPr>
          <a:xfrm>
            <a:off x="7054723" y="2146681"/>
            <a:ext cx="4869815" cy="273875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just" defTabSz="457200">
              <a:lnSpc>
                <a:spcPct val="100000"/>
              </a:lnSpc>
              <a:spcBef>
                <a:spcPct val="0"/>
              </a:spcBef>
              <a:spcAft>
                <a:spcPct val="0"/>
              </a:spcAft>
            </a:pPr>
            <a:r>
              <a:rPr sz="1600">
                <a:solidFill>
                  <a:srgbClr val="565864"/>
                </a:solidFill>
                <a:latin typeface="Arial"/>
                <a:ea typeface="Arial"/>
              </a:rPr>
              <a:t>Strong financial position with $167M in cash and 1.2x net debt leverage ratio*</a:t>
            </a:r>
          </a:p>
          <a:p>
            <a:pPr marL="12700" algn="just"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r>
              <a:rPr sz="1600">
                <a:solidFill>
                  <a:srgbClr val="565864"/>
                </a:solidFill>
                <a:latin typeface="Arial"/>
                <a:ea typeface="Arial"/>
              </a:rPr>
              <a:t>Balanced use of cash. 2.5 million shares repurchased YTD for $107 million; average price of $42.75</a:t>
            </a: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r>
              <a:rPr sz="1600">
                <a:solidFill>
                  <a:srgbClr val="565864"/>
                </a:solidFill>
                <a:latin typeface="Arial"/>
                <a:ea typeface="Arial"/>
              </a:rPr>
              <a:t>Expect to allocate 50% to 60% of cash flow from operating activities in 2026 toward share repurchases</a:t>
            </a:r>
          </a:p>
          <a:p>
            <a:pPr algn="l" defTabSz="457200">
              <a:lnSpc>
                <a:spcPct val="100000"/>
              </a:lnSpc>
              <a:spcBef>
                <a:spcPct val="0"/>
              </a:spcBef>
              <a:spcAft>
                <a:spcPct val="0"/>
              </a:spcAft>
            </a:pPr>
            <a:endParaRPr sz="1600">
              <a:solidFill>
                <a:srgbClr val="000000"/>
              </a:solidFill>
              <a:latin typeface="Arial"/>
              <a:ea typeface="Arial"/>
            </a:endParaRPr>
          </a:p>
          <a:p>
            <a:pPr algn="l" defTabSz="457200">
              <a:lnSpc>
                <a:spcPct val="100000"/>
              </a:lnSpc>
              <a:spcBef>
                <a:spcPct val="0"/>
              </a:spcBef>
              <a:spcAft>
                <a:spcPct val="0"/>
              </a:spcAft>
            </a:pPr>
            <a:r>
              <a:rPr sz="1600">
                <a:solidFill>
                  <a:srgbClr val="565864"/>
                </a:solidFill>
                <a:latin typeface="Arial"/>
                <a:ea typeface="Arial"/>
              </a:rPr>
              <a:t>Raising revenue and adjusted EBITDA financial guidance for full year 2026</a:t>
            </a:r>
          </a:p>
          <a:p>
            <a:pPr algn="l" defTabSz="457200">
              <a:lnSpc>
                <a:spcPct val="100000"/>
              </a:lnSpc>
              <a:spcBef>
                <a:spcPct val="0"/>
              </a:spcBef>
              <a:spcAft>
                <a:spcPct val="0"/>
              </a:spcAft>
            </a:pPr>
            <a:endParaRPr sz="1600">
              <a:solidFill>
                <a:srgbClr val="000000"/>
              </a:solidFill>
              <a:latin typeface="Arial"/>
              <a:ea typeface="Arial"/>
            </a:endParaRPr>
          </a:p>
        </p:txBody>
      </p:sp>
      <p:sp>
        <p:nvSpPr>
          <p:cNvPr id="5" name="New shape"/>
          <p:cNvSpPr/>
          <p:nvPr/>
        </p:nvSpPr>
        <p:spPr>
          <a:xfrm>
            <a:off x="572770" y="2202942"/>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6" name="New picture"/>
          <p:cNvPicPr/>
          <p:nvPr/>
        </p:nvPicPr>
        <p:blipFill>
          <a:blip r:embed="rId2"/>
          <a:stretch>
            <a:fillRect/>
          </a:stretch>
        </p:blipFill>
        <p:spPr>
          <a:xfrm>
            <a:off x="572770" y="2202942"/>
            <a:ext cx="459105" cy="323215"/>
          </a:xfrm>
          <a:prstGeom prst="rect">
            <a:avLst/>
          </a:prstGeom>
        </p:spPr>
      </p:pic>
      <p:sp>
        <p:nvSpPr>
          <p:cNvPr id="7" name="New shape"/>
          <p:cNvSpPr/>
          <p:nvPr/>
        </p:nvSpPr>
        <p:spPr>
          <a:xfrm>
            <a:off x="572770" y="2983738"/>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8" name="New picture"/>
          <p:cNvPicPr/>
          <p:nvPr/>
        </p:nvPicPr>
        <p:blipFill>
          <a:blip r:embed="rId3"/>
          <a:stretch>
            <a:fillRect/>
          </a:stretch>
        </p:blipFill>
        <p:spPr>
          <a:xfrm>
            <a:off x="572770" y="2983738"/>
            <a:ext cx="459105" cy="323215"/>
          </a:xfrm>
          <a:prstGeom prst="rect">
            <a:avLst/>
          </a:prstGeom>
        </p:spPr>
      </p:pic>
      <p:sp>
        <p:nvSpPr>
          <p:cNvPr id="9" name="New shape"/>
          <p:cNvSpPr/>
          <p:nvPr/>
        </p:nvSpPr>
        <p:spPr>
          <a:xfrm>
            <a:off x="568960" y="4542663"/>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0" name="New picture"/>
          <p:cNvPicPr/>
          <p:nvPr/>
        </p:nvPicPr>
        <p:blipFill>
          <a:blip r:embed="rId2"/>
          <a:stretch>
            <a:fillRect/>
          </a:stretch>
        </p:blipFill>
        <p:spPr>
          <a:xfrm>
            <a:off x="568960" y="4542663"/>
            <a:ext cx="459105" cy="323215"/>
          </a:xfrm>
          <a:prstGeom prst="rect">
            <a:avLst/>
          </a:prstGeom>
        </p:spPr>
      </p:pic>
      <p:sp>
        <p:nvSpPr>
          <p:cNvPr id="11" name="New shape"/>
          <p:cNvSpPr/>
          <p:nvPr/>
        </p:nvSpPr>
        <p:spPr>
          <a:xfrm>
            <a:off x="572770" y="4514723"/>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2" name="New picture"/>
          <p:cNvPicPr/>
          <p:nvPr/>
        </p:nvPicPr>
        <p:blipFill>
          <a:blip r:embed="rId4"/>
          <a:stretch>
            <a:fillRect/>
          </a:stretch>
        </p:blipFill>
        <p:spPr>
          <a:xfrm>
            <a:off x="572770" y="4514723"/>
            <a:ext cx="457200" cy="457200"/>
          </a:xfrm>
          <a:prstGeom prst="rect">
            <a:avLst/>
          </a:prstGeom>
        </p:spPr>
      </p:pic>
      <p:sp>
        <p:nvSpPr>
          <p:cNvPr id="13" name="New shape"/>
          <p:cNvSpPr/>
          <p:nvPr/>
        </p:nvSpPr>
        <p:spPr>
          <a:xfrm>
            <a:off x="570865" y="3848862"/>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4" name="New picture"/>
          <p:cNvPicPr/>
          <p:nvPr/>
        </p:nvPicPr>
        <p:blipFill>
          <a:blip r:embed="rId5"/>
          <a:stretch>
            <a:fillRect/>
          </a:stretch>
        </p:blipFill>
        <p:spPr>
          <a:xfrm>
            <a:off x="570865" y="3848862"/>
            <a:ext cx="459105" cy="323215"/>
          </a:xfrm>
          <a:prstGeom prst="rect">
            <a:avLst/>
          </a:prstGeom>
        </p:spPr>
      </p:pic>
      <p:sp>
        <p:nvSpPr>
          <p:cNvPr id="15" name="New shape"/>
          <p:cNvSpPr/>
          <p:nvPr/>
        </p:nvSpPr>
        <p:spPr>
          <a:xfrm>
            <a:off x="6345936" y="2148840"/>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6" name="New picture"/>
          <p:cNvPicPr/>
          <p:nvPr/>
        </p:nvPicPr>
        <p:blipFill>
          <a:blip r:embed="rId4"/>
          <a:stretch>
            <a:fillRect/>
          </a:stretch>
        </p:blipFill>
        <p:spPr>
          <a:xfrm>
            <a:off x="6345936" y="2148840"/>
            <a:ext cx="457200" cy="457200"/>
          </a:xfrm>
          <a:prstGeom prst="rect">
            <a:avLst/>
          </a:prstGeom>
        </p:spPr>
      </p:pic>
      <p:sp>
        <p:nvSpPr>
          <p:cNvPr id="17" name="New shape"/>
          <p:cNvSpPr/>
          <p:nvPr/>
        </p:nvSpPr>
        <p:spPr>
          <a:xfrm>
            <a:off x="6345936" y="2862072"/>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18" name="New picture"/>
          <p:cNvPicPr/>
          <p:nvPr/>
        </p:nvPicPr>
        <p:blipFill>
          <a:blip r:embed="rId6"/>
          <a:stretch>
            <a:fillRect/>
          </a:stretch>
        </p:blipFill>
        <p:spPr>
          <a:xfrm>
            <a:off x="6345936" y="2862072"/>
            <a:ext cx="457200" cy="457200"/>
          </a:xfrm>
          <a:prstGeom prst="rect">
            <a:avLst/>
          </a:prstGeom>
        </p:spPr>
      </p:pic>
      <p:sp>
        <p:nvSpPr>
          <p:cNvPr id="19" name="New shape"/>
          <p:cNvSpPr/>
          <p:nvPr/>
        </p:nvSpPr>
        <p:spPr>
          <a:xfrm>
            <a:off x="6345936" y="3721862"/>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20" name="New picture"/>
          <p:cNvPicPr/>
          <p:nvPr/>
        </p:nvPicPr>
        <p:blipFill>
          <a:blip r:embed="rId7"/>
          <a:stretch>
            <a:fillRect/>
          </a:stretch>
        </p:blipFill>
        <p:spPr>
          <a:xfrm>
            <a:off x="6345936" y="3721862"/>
            <a:ext cx="457200" cy="457200"/>
          </a:xfrm>
          <a:prstGeom prst="rect">
            <a:avLst/>
          </a:prstGeom>
        </p:spPr>
      </p:pic>
      <p:sp>
        <p:nvSpPr>
          <p:cNvPr id="21" name="New shape"/>
          <p:cNvSpPr/>
          <p:nvPr/>
        </p:nvSpPr>
        <p:spPr>
          <a:xfrm>
            <a:off x="6345936" y="4514723"/>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22" name="New picture"/>
          <p:cNvPicPr/>
          <p:nvPr/>
        </p:nvPicPr>
        <p:blipFill>
          <a:blip r:embed="rId4"/>
          <a:stretch>
            <a:fillRect/>
          </a:stretch>
        </p:blipFill>
        <p:spPr>
          <a:xfrm>
            <a:off x="6345936" y="4514723"/>
            <a:ext cx="457200" cy="457200"/>
          </a:xfrm>
          <a:prstGeom prst="rect">
            <a:avLst/>
          </a:prstGeom>
        </p:spPr>
      </p:pic>
      <p:sp>
        <p:nvSpPr>
          <p:cNvPr id="23" name="New shape"/>
          <p:cNvSpPr/>
          <p:nvPr/>
        </p:nvSpPr>
        <p:spPr>
          <a:xfrm>
            <a:off x="572770" y="3805809"/>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24" name="New picture"/>
          <p:cNvPicPr/>
          <p:nvPr/>
        </p:nvPicPr>
        <p:blipFill>
          <a:blip r:embed="rId7"/>
          <a:stretch>
            <a:fillRect/>
          </a:stretch>
        </p:blipFill>
        <p:spPr>
          <a:xfrm>
            <a:off x="572770" y="3805809"/>
            <a:ext cx="457200" cy="457200"/>
          </a:xfrm>
          <a:prstGeom prst="rect">
            <a:avLst/>
          </a:prstGeom>
        </p:spPr>
      </p:pic>
      <p:sp>
        <p:nvSpPr>
          <p:cNvPr id="25" name="New shape"/>
          <p:cNvSpPr/>
          <p:nvPr/>
        </p:nvSpPr>
        <p:spPr>
          <a:xfrm>
            <a:off x="572770" y="2929128"/>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26" name="New picture"/>
          <p:cNvPicPr/>
          <p:nvPr/>
        </p:nvPicPr>
        <p:blipFill>
          <a:blip r:embed="rId6"/>
          <a:stretch>
            <a:fillRect/>
          </a:stretch>
        </p:blipFill>
        <p:spPr>
          <a:xfrm>
            <a:off x="572770" y="2929128"/>
            <a:ext cx="457200" cy="457200"/>
          </a:xfrm>
          <a:prstGeom prst="rect">
            <a:avLst/>
          </a:prstGeom>
        </p:spPr>
      </p:pic>
      <p:sp>
        <p:nvSpPr>
          <p:cNvPr id="27" name="New shape"/>
          <p:cNvSpPr/>
          <p:nvPr/>
        </p:nvSpPr>
        <p:spPr>
          <a:xfrm>
            <a:off x="6347968" y="2213610"/>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28" name="New picture"/>
          <p:cNvPicPr/>
          <p:nvPr/>
        </p:nvPicPr>
        <p:blipFill>
          <a:blip r:embed="rId2"/>
          <a:stretch>
            <a:fillRect/>
          </a:stretch>
        </p:blipFill>
        <p:spPr>
          <a:xfrm>
            <a:off x="6347968" y="2213610"/>
            <a:ext cx="459105" cy="323215"/>
          </a:xfrm>
          <a:prstGeom prst="rect">
            <a:avLst/>
          </a:prstGeom>
        </p:spPr>
      </p:pic>
      <p:sp>
        <p:nvSpPr>
          <p:cNvPr id="29" name="New shape"/>
          <p:cNvSpPr/>
          <p:nvPr/>
        </p:nvSpPr>
        <p:spPr>
          <a:xfrm>
            <a:off x="572770" y="2146681"/>
            <a:ext cx="457200" cy="4572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0" name="New picture"/>
          <p:cNvPicPr/>
          <p:nvPr/>
        </p:nvPicPr>
        <p:blipFill>
          <a:blip r:embed="rId4"/>
          <a:stretch>
            <a:fillRect/>
          </a:stretch>
        </p:blipFill>
        <p:spPr>
          <a:xfrm>
            <a:off x="572770" y="2146681"/>
            <a:ext cx="457200" cy="457200"/>
          </a:xfrm>
          <a:prstGeom prst="rect">
            <a:avLst/>
          </a:prstGeom>
        </p:spPr>
      </p:pic>
      <p:sp>
        <p:nvSpPr>
          <p:cNvPr id="31" name="New shape"/>
          <p:cNvSpPr/>
          <p:nvPr/>
        </p:nvSpPr>
        <p:spPr>
          <a:xfrm>
            <a:off x="6347968" y="2929128"/>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2" name="New picture"/>
          <p:cNvPicPr/>
          <p:nvPr/>
        </p:nvPicPr>
        <p:blipFill>
          <a:blip r:embed="rId2"/>
          <a:stretch>
            <a:fillRect/>
          </a:stretch>
        </p:blipFill>
        <p:spPr>
          <a:xfrm>
            <a:off x="6347968" y="2929128"/>
            <a:ext cx="459105" cy="323215"/>
          </a:xfrm>
          <a:prstGeom prst="rect">
            <a:avLst/>
          </a:prstGeom>
        </p:spPr>
      </p:pic>
      <p:sp>
        <p:nvSpPr>
          <p:cNvPr id="33" name="New shape"/>
          <p:cNvSpPr/>
          <p:nvPr/>
        </p:nvSpPr>
        <p:spPr>
          <a:xfrm>
            <a:off x="6347968" y="3765423"/>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4" name="New picture"/>
          <p:cNvPicPr/>
          <p:nvPr/>
        </p:nvPicPr>
        <p:blipFill>
          <a:blip r:embed="rId2"/>
          <a:stretch>
            <a:fillRect/>
          </a:stretch>
        </p:blipFill>
        <p:spPr>
          <a:xfrm>
            <a:off x="6347968" y="3765423"/>
            <a:ext cx="459105" cy="323215"/>
          </a:xfrm>
          <a:prstGeom prst="rect">
            <a:avLst/>
          </a:prstGeom>
        </p:spPr>
      </p:pic>
      <p:sp>
        <p:nvSpPr>
          <p:cNvPr id="35" name="New shape"/>
          <p:cNvSpPr/>
          <p:nvPr/>
        </p:nvSpPr>
        <p:spPr>
          <a:xfrm>
            <a:off x="6347968" y="4581779"/>
            <a:ext cx="459105" cy="323215"/>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ctr"/>
          <a:lstStyle/>
          <a:p>
            <a:endParaRPr/>
          </a:p>
        </p:txBody>
      </p:sp>
      <p:pic>
        <p:nvPicPr>
          <p:cNvPr id="36" name="New picture"/>
          <p:cNvPicPr/>
          <p:nvPr/>
        </p:nvPicPr>
        <p:blipFill>
          <a:blip r:embed="rId2"/>
          <a:stretch>
            <a:fillRect/>
          </a:stretch>
        </p:blipFill>
        <p:spPr>
          <a:xfrm>
            <a:off x="6347968" y="4581779"/>
            <a:ext cx="459105" cy="323215"/>
          </a:xfrm>
          <a:prstGeom prst="rect">
            <a:avLst/>
          </a:prstGeom>
        </p:spPr>
      </p:pic>
      <p:graphicFrame>
        <p:nvGraphicFramePr>
          <p:cNvPr id="37" name="New Table"/>
          <p:cNvGraphicFramePr>
            <a:graphicFrameLocks noGrp="1"/>
          </p:cNvGraphicFramePr>
          <p:nvPr/>
        </p:nvGraphicFramePr>
        <p:xfrm>
          <a:off x="381254" y="5594350"/>
          <a:ext cx="10858500" cy="523875"/>
        </p:xfrm>
        <a:graphic>
          <a:graphicData uri="http://schemas.openxmlformats.org/drawingml/2006/table">
            <a:tbl>
              <a:tblPr>
                <a:tableStyleId>{5C22544A-7EE6-4342-B048-85BDC9FD1C3A}</a:tableStyleId>
              </a:tblPr>
              <a:tblGrid>
                <a:gridCol w="10858500">
                  <a:extLst>
                    <a:ext uri="{9D8B030D-6E8A-4147-A177-3AD203B41FA5}">
                      <a16:colId xmlns:a16="http://schemas.microsoft.com/office/drawing/2014/main" val="20000"/>
                    </a:ext>
                  </a:extLst>
                </a:gridCol>
              </a:tblGrid>
              <a:tr h="190500">
                <a:tc>
                  <a:txBody>
                    <a:bodyPr/>
                    <a:lstStyle/>
                    <a:p>
                      <a:pPr algn="l" defTabSz="457200">
                        <a:lnSpc>
                          <a:spcPct val="83000"/>
                        </a:lnSpc>
                        <a:spcBef>
                          <a:spcPct val="0"/>
                        </a:spcBef>
                        <a:spcAft>
                          <a:spcPct val="0"/>
                        </a:spcAft>
                      </a:pPr>
                      <a:r>
                        <a:rPr sz="1100" i="1">
                          <a:solidFill>
                            <a:srgbClr val="000000"/>
                          </a:solidFill>
                          <a:latin typeface="Arial"/>
                          <a:ea typeface="Arial"/>
                        </a:rPr>
                        <a:t>* Statistics as of June 30, 2026</a:t>
                      </a:r>
                    </a:p>
                  </a:txBody>
                  <a:tcPr marL="27432" marR="27432" marT="0" marB="18288" anchor="b">
                    <a:lnL w="0"/>
                    <a:lnR w="0"/>
                    <a:lnT w="0"/>
                    <a:lnB w="0"/>
                    <a:noFill/>
                  </a:tcPr>
                </a:tc>
                <a:extLst>
                  <a:ext uri="{0D108BD9-81ED-4DB2-BD59-A6C34878D82A}">
                    <a16:rowId xmlns:a16="http://schemas.microsoft.com/office/drawing/2014/main" val="10000"/>
                  </a:ext>
                </a:extLst>
              </a:tr>
              <a:tr h="333375">
                <a:tc>
                  <a:txBody>
                    <a:bodyPr/>
                    <a:lstStyle/>
                    <a:p>
                      <a:pPr algn="l">
                        <a:lnSpc>
                          <a:spcPct val="83000"/>
                        </a:lnSpc>
                      </a:pPr>
                      <a:r>
                        <a:rPr sz="1100" i="1">
                          <a:solidFill>
                            <a:srgbClr val="000000"/>
                          </a:solidFill>
                          <a:latin typeface="Arial"/>
                          <a:ea typeface="Arial"/>
                        </a:rPr>
                        <a:t>** Non-GAAP financial measures: For definitions, reconciliation to the nearest GAAP measures and additional information regarding our use of these non-GAAP measures, please refer to the Supplemental Financial Data</a:t>
                      </a:r>
                    </a:p>
                  </a:txBody>
                  <a:tcPr marL="27432" marR="27432" marT="0" marB="18288" anchor="b">
                    <a:lnL w="0"/>
                    <a:lnR w="0"/>
                    <a:lnT w="0"/>
                    <a:lnB w="0"/>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228600" y="3326765"/>
            <a:ext cx="5741543" cy="5645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Q2 2026 Payment Software</a:t>
            </a:r>
          </a:p>
          <a:p>
            <a:pPr marL="101600" algn="l" defTabSz="457200">
              <a:lnSpc>
                <a:spcPct val="100000"/>
              </a:lnSpc>
              <a:spcBef>
                <a:spcPts val="1300"/>
              </a:spcBef>
              <a:spcAft>
                <a:spcPct val="0"/>
              </a:spcAft>
              <a:tabLst>
                <a:tab pos="3771900" algn="l"/>
              </a:tabLst>
            </a:pPr>
            <a:r>
              <a:rPr sz="1600" b="1">
                <a:solidFill>
                  <a:srgbClr val="000000"/>
                </a:solidFill>
                <a:latin typeface="Arial"/>
                <a:ea typeface="Arial"/>
              </a:rPr>
              <a:t>	</a:t>
            </a:r>
          </a:p>
        </p:txBody>
      </p:sp>
      <p:graphicFrame>
        <p:nvGraphicFramePr>
          <p:cNvPr id="4" name="New Table"/>
          <p:cNvGraphicFramePr>
            <a:graphicFrameLocks noGrp="1"/>
          </p:cNvGraphicFramePr>
          <p:nvPr/>
        </p:nvGraphicFramePr>
        <p:xfrm>
          <a:off x="228600" y="3891280"/>
          <a:ext cx="11315700" cy="2458085"/>
        </p:xfrm>
        <a:graphic>
          <a:graphicData uri="http://schemas.openxmlformats.org/drawingml/2006/table">
            <a:tbl>
              <a:tblPr>
                <a:tableStyleId>{5C22544A-7EE6-4342-B048-85BDC9FD1C3A}</a:tableStyleId>
              </a:tblPr>
              <a:tblGrid>
                <a:gridCol w="3457575">
                  <a:extLst>
                    <a:ext uri="{9D8B030D-6E8A-4147-A177-3AD203B41FA5}">
                      <a16:colId xmlns:a16="http://schemas.microsoft.com/office/drawing/2014/main" val="20000"/>
                    </a:ext>
                  </a:extLst>
                </a:gridCol>
                <a:gridCol w="104775">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gridCol w="104775">
                  <a:extLst>
                    <a:ext uri="{9D8B030D-6E8A-4147-A177-3AD203B41FA5}">
                      <a16:colId xmlns:a16="http://schemas.microsoft.com/office/drawing/2014/main" val="20003"/>
                    </a:ext>
                  </a:extLst>
                </a:gridCol>
                <a:gridCol w="4219575">
                  <a:extLst>
                    <a:ext uri="{9D8B030D-6E8A-4147-A177-3AD203B41FA5}">
                      <a16:colId xmlns:a16="http://schemas.microsoft.com/office/drawing/2014/main" val="20004"/>
                    </a:ext>
                  </a:extLst>
                </a:gridCol>
              </a:tblGrid>
              <a:tr h="295275">
                <a:tc>
                  <a:txBody>
                    <a:bodyPr/>
                    <a:lstStyle/>
                    <a:p>
                      <a:pPr algn="l">
                        <a:lnSpc>
                          <a:spcPct val="83000"/>
                        </a:lnSpc>
                      </a:pPr>
                      <a:r>
                        <a:rPr sz="1600" b="1">
                          <a:solidFill>
                            <a:srgbClr val="151B89"/>
                          </a:solidFill>
                          <a:latin typeface="Arial"/>
                          <a:ea typeface="Arial"/>
                        </a:rPr>
                        <a:t>Segment Revenue</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EBITDA</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Detail</a:t>
                      </a:r>
                    </a:p>
                  </a:txBody>
                  <a:tcPr marL="27432" marR="27432" marT="0" marB="18288" anchor="b">
                    <a:lnL w="0"/>
                    <a:lnR w="0"/>
                    <a:lnT w="0"/>
                    <a:lnB w="0"/>
                    <a:solidFill>
                      <a:srgbClr val="4AD5FF"/>
                    </a:solidFill>
                  </a:tcPr>
                </a:tc>
                <a:extLst>
                  <a:ext uri="{0D108BD9-81ED-4DB2-BD59-A6C34878D82A}">
                    <a16:rowId xmlns:a16="http://schemas.microsoft.com/office/drawing/2014/main" val="10000"/>
                  </a:ext>
                </a:extLst>
              </a:tr>
              <a:tr h="114300">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428625">
                <a:tc>
                  <a:txBody>
                    <a:bodyPr/>
                    <a:lstStyle/>
                    <a:p>
                      <a:pPr algn="l" defTabSz="457200">
                        <a:lnSpc>
                          <a:spcPct val="83000"/>
                        </a:lnSpc>
                        <a:spcBef>
                          <a:spcPct val="0"/>
                        </a:spcBef>
                        <a:spcAft>
                          <a:spcPct val="0"/>
                        </a:spcAft>
                      </a:pPr>
                      <a:r>
                        <a:rPr sz="1400">
                          <a:solidFill>
                            <a:srgbClr val="000000"/>
                          </a:solidFill>
                          <a:latin typeface="Arial"/>
                          <a:ea typeface="Arial"/>
                        </a:rPr>
                        <a:t>Payment Software revenue was $196M, up 7% versus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 Software adjusted EBITDA was $94M, up 9% versus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Issuing &amp; Acquiring revenue up 33%, driven by large expansions with renewing customers</a:t>
                      </a:r>
                    </a:p>
                  </a:txBody>
                  <a:tcPr marL="27432" marR="27432" marT="27432" marB="0">
                    <a:lnL w="0"/>
                    <a:lnR w="0"/>
                    <a:lnT w="0"/>
                    <a:lnB w="0"/>
                    <a:noFill/>
                  </a:tcPr>
                </a:tc>
                <a:extLst>
                  <a:ext uri="{0D108BD9-81ED-4DB2-BD59-A6C34878D82A}">
                    <a16:rowId xmlns:a16="http://schemas.microsoft.com/office/drawing/2014/main" val="10002"/>
                  </a:ext>
                </a:extLst>
              </a:tr>
              <a:tr h="114300">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3"/>
                  </a:ext>
                </a:extLst>
              </a:tr>
              <a:tr h="428625">
                <a:tc>
                  <a:txBody>
                    <a:bodyPr/>
                    <a:lstStyle/>
                    <a:p>
                      <a:pPr algn="l" defTabSz="457200">
                        <a:lnSpc>
                          <a:spcPct val="83000"/>
                        </a:lnSpc>
                        <a:spcBef>
                          <a:spcPct val="0"/>
                        </a:spcBef>
                        <a:spcAft>
                          <a:spcPct val="0"/>
                        </a:spcAft>
                      </a:pPr>
                      <a:r>
                        <a:rPr sz="1400">
                          <a:solidFill>
                            <a:srgbClr val="000000"/>
                          </a:solidFill>
                          <a:latin typeface="Arial"/>
                          <a:ea typeface="Arial"/>
                        </a:rPr>
                        <a:t>Payment Software recurring revenue was $102M, up 2%</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 Software net adjusted EBITDA margin of 48%, up from 46% in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Merchant Payments revenue up 3%</a:t>
                      </a:r>
                    </a:p>
                  </a:txBody>
                  <a:tcPr marL="27432" marR="27432" marT="27432" marB="0">
                    <a:lnL w="0"/>
                    <a:lnR w="0"/>
                    <a:lnT w="0"/>
                    <a:lnB w="0"/>
                    <a:noFill/>
                  </a:tcPr>
                </a:tc>
                <a:extLst>
                  <a:ext uri="{0D108BD9-81ED-4DB2-BD59-A6C34878D82A}">
                    <a16:rowId xmlns:a16="http://schemas.microsoft.com/office/drawing/2014/main" val="10004"/>
                  </a:ext>
                </a:extLst>
              </a:tr>
              <a:tr h="1238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5"/>
                  </a:ext>
                </a:extLst>
              </a:tr>
              <a:tr h="361950">
                <a:tc>
                  <a:txBody>
                    <a:bodyPr/>
                    <a:lstStyle/>
                    <a:p>
                      <a:pPr algn="l" defTabSz="457200">
                        <a:lnSpc>
                          <a:spcPct val="83000"/>
                        </a:lnSpc>
                        <a:spcBef>
                          <a:spcPct val="0"/>
                        </a:spcBef>
                        <a:spcAft>
                          <a:spcPct val="0"/>
                        </a:spcAft>
                      </a:pPr>
                      <a:r>
                        <a:rPr sz="1400">
                          <a:solidFill>
                            <a:srgbClr val="000000"/>
                          </a:solidFill>
                          <a:latin typeface="Arial"/>
                          <a:ea typeface="Arial"/>
                        </a:rPr>
                        <a:t>Payment Software SaaS revenue was $51M, up 2%</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Payments Intelligence revenue up 3%</a:t>
                      </a:r>
                    </a:p>
                  </a:txBody>
                  <a:tcPr marL="27432" marR="27432" marT="27432" marB="0">
                    <a:lnL w="0"/>
                    <a:lnR w="0"/>
                    <a:lnT w="0"/>
                    <a:lnB w="0"/>
                    <a:noFill/>
                  </a:tcPr>
                </a:tc>
                <a:extLst>
                  <a:ext uri="{0D108BD9-81ED-4DB2-BD59-A6C34878D82A}">
                    <a16:rowId xmlns:a16="http://schemas.microsoft.com/office/drawing/2014/main" val="10006"/>
                  </a:ext>
                </a:extLst>
              </a:tr>
              <a:tr h="666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7"/>
                  </a:ext>
                </a:extLst>
              </a:tr>
              <a:tr h="5048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Real-Time Payments revenue down 43%, down from last year due to renewal timing</a:t>
                      </a:r>
                    </a:p>
                  </a:txBody>
                  <a:tcPr marL="27432" marR="27432" marT="27432" marB="0">
                    <a:lnL w="0"/>
                    <a:lnR w="0"/>
                    <a:lnT w="0"/>
                    <a:lnB w="0"/>
                    <a:noFill/>
                  </a:tcPr>
                </a:tc>
                <a:extLst>
                  <a:ext uri="{0D108BD9-81ED-4DB2-BD59-A6C34878D82A}">
                    <a16:rowId xmlns:a16="http://schemas.microsoft.com/office/drawing/2014/main" val="10008"/>
                  </a:ext>
                </a:extLst>
              </a:tr>
            </a:tbl>
          </a:graphicData>
        </a:graphic>
      </p:graphicFrame>
      <p:graphicFrame>
        <p:nvGraphicFramePr>
          <p:cNvPr id="5" name="New Table"/>
          <p:cNvGraphicFramePr>
            <a:graphicFrameLocks noGrp="1"/>
          </p:cNvGraphicFramePr>
          <p:nvPr/>
        </p:nvGraphicFramePr>
        <p:xfrm>
          <a:off x="228600" y="6284976"/>
          <a:ext cx="10858500" cy="523875"/>
        </p:xfrm>
        <a:graphic>
          <a:graphicData uri="http://schemas.openxmlformats.org/drawingml/2006/table">
            <a:tbl>
              <a:tblPr>
                <a:tableStyleId>{5C22544A-7EE6-4342-B048-85BDC9FD1C3A}</a:tableStyleId>
              </a:tblPr>
              <a:tblGrid>
                <a:gridCol w="10858500">
                  <a:extLst>
                    <a:ext uri="{9D8B030D-6E8A-4147-A177-3AD203B41FA5}">
                      <a16:colId xmlns:a16="http://schemas.microsoft.com/office/drawing/2014/main" val="20000"/>
                    </a:ext>
                  </a:extLst>
                </a:gridCol>
              </a:tblGrid>
              <a:tr h="190500">
                <a:tc>
                  <a:txBody>
                    <a:bodyPr/>
                    <a:lstStyle/>
                    <a:p>
                      <a:pPr algn="l">
                        <a:lnSpc>
                          <a:spcPct val="83000"/>
                        </a:lnSpc>
                      </a:pPr>
                      <a:r>
                        <a:rPr sz="1100" i="1">
                          <a:solidFill>
                            <a:srgbClr val="000000"/>
                          </a:solidFill>
                          <a:latin typeface="Arial"/>
                          <a:ea typeface="Arial"/>
                        </a:rPr>
                        <a:t>All growth rates are on a constant currency basis</a:t>
                      </a:r>
                    </a:p>
                  </a:txBody>
                  <a:tcPr marL="27432" marR="27432" marT="0" marB="18288" anchor="b">
                    <a:lnL w="0"/>
                    <a:lnR w="0"/>
                    <a:lnT w="0"/>
                    <a:lnB w="0"/>
                    <a:noFill/>
                  </a:tcPr>
                </a:tc>
                <a:extLst>
                  <a:ext uri="{0D108BD9-81ED-4DB2-BD59-A6C34878D82A}">
                    <a16:rowId xmlns:a16="http://schemas.microsoft.com/office/drawing/2014/main" val="10000"/>
                  </a:ext>
                </a:extLst>
              </a:tr>
              <a:tr h="333375">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bl>
          </a:graphicData>
        </a:graphic>
      </p:graphicFrame>
      <p:sp>
        <p:nvSpPr>
          <p:cNvPr id="6" name="New shape"/>
          <p:cNvSpPr/>
          <p:nvPr/>
        </p:nvSpPr>
        <p:spPr>
          <a:xfrm>
            <a:off x="228600" y="457200"/>
            <a:ext cx="8677275" cy="5645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First Half 2026 Payment Software</a:t>
            </a:r>
          </a:p>
          <a:p>
            <a:pPr marL="101600" algn="l" defTabSz="457200">
              <a:lnSpc>
                <a:spcPct val="100000"/>
              </a:lnSpc>
              <a:spcBef>
                <a:spcPts val="1300"/>
              </a:spcBef>
              <a:spcAft>
                <a:spcPct val="0"/>
              </a:spcAft>
            </a:pPr>
            <a:r>
              <a:rPr sz="1600" b="1">
                <a:solidFill>
                  <a:srgbClr val="000000"/>
                </a:solidFill>
                <a:latin typeface="Arial"/>
                <a:ea typeface="Arial"/>
              </a:rPr>
              <a:t>	</a:t>
            </a:r>
          </a:p>
        </p:txBody>
      </p:sp>
      <p:graphicFrame>
        <p:nvGraphicFramePr>
          <p:cNvPr id="7" name="New Table"/>
          <p:cNvGraphicFramePr>
            <a:graphicFrameLocks noGrp="1"/>
          </p:cNvGraphicFramePr>
          <p:nvPr/>
        </p:nvGraphicFramePr>
        <p:xfrm>
          <a:off x="228600" y="1021715"/>
          <a:ext cx="11315700" cy="2286000"/>
        </p:xfrm>
        <a:graphic>
          <a:graphicData uri="http://schemas.openxmlformats.org/drawingml/2006/table">
            <a:tbl>
              <a:tblPr>
                <a:tableStyleId>{5C22544A-7EE6-4342-B048-85BDC9FD1C3A}</a:tableStyleId>
              </a:tblPr>
              <a:tblGrid>
                <a:gridCol w="3457575">
                  <a:extLst>
                    <a:ext uri="{9D8B030D-6E8A-4147-A177-3AD203B41FA5}">
                      <a16:colId xmlns:a16="http://schemas.microsoft.com/office/drawing/2014/main" val="20000"/>
                    </a:ext>
                  </a:extLst>
                </a:gridCol>
                <a:gridCol w="104775">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gridCol w="104775">
                  <a:extLst>
                    <a:ext uri="{9D8B030D-6E8A-4147-A177-3AD203B41FA5}">
                      <a16:colId xmlns:a16="http://schemas.microsoft.com/office/drawing/2014/main" val="20003"/>
                    </a:ext>
                  </a:extLst>
                </a:gridCol>
                <a:gridCol w="4219575">
                  <a:extLst>
                    <a:ext uri="{9D8B030D-6E8A-4147-A177-3AD203B41FA5}">
                      <a16:colId xmlns:a16="http://schemas.microsoft.com/office/drawing/2014/main" val="20004"/>
                    </a:ext>
                  </a:extLst>
                </a:gridCol>
              </a:tblGrid>
              <a:tr h="257175">
                <a:tc>
                  <a:txBody>
                    <a:bodyPr/>
                    <a:lstStyle/>
                    <a:p>
                      <a:pPr algn="l">
                        <a:lnSpc>
                          <a:spcPct val="83000"/>
                        </a:lnSpc>
                      </a:pPr>
                      <a:r>
                        <a:rPr sz="1600" b="1">
                          <a:solidFill>
                            <a:srgbClr val="151B89"/>
                          </a:solidFill>
                          <a:latin typeface="Arial"/>
                          <a:ea typeface="Arial"/>
                        </a:rPr>
                        <a:t>Segment Revenue</a:t>
                      </a:r>
                    </a:p>
                  </a:txBody>
                  <a:tcPr marL="27432" marR="27432" marT="0" marB="18288" anchor="b">
                    <a:lnL w="0"/>
                    <a:lnR w="0"/>
                    <a:lnT w="0"/>
                    <a:lnB w="0"/>
                    <a:solidFill>
                      <a:srgbClr val="4AD5FF"/>
                    </a:solidFill>
                  </a:tcPr>
                </a:tc>
                <a:tc>
                  <a:txBody>
                    <a:bodyPr/>
                    <a:lstStyle/>
                    <a:p>
                      <a:pPr algn="l" defTabSz="0">
                        <a:lnSpc>
                          <a:spcPct val="83000"/>
                        </a:lnSpc>
                      </a:pPr>
                      <a:endParaRPr sz="100" b="1">
                        <a:solidFill>
                          <a:srgbClr val="151B89"/>
                        </a:solidFill>
                        <a:latin typeface="Arial"/>
                        <a:ea typeface="Arial"/>
                      </a:endParaRPr>
                    </a:p>
                  </a:txBody>
                  <a:tcPr marL="27432" marR="27432" marT="0" marB="18288"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EBITDA</a:t>
                      </a:r>
                    </a:p>
                  </a:txBody>
                  <a:tcPr marL="27432" marR="27432" marT="0" marB="18288" anchor="b">
                    <a:lnL w="0"/>
                    <a:lnR w="0"/>
                    <a:lnT w="0"/>
                    <a:lnB w="0"/>
                    <a:solidFill>
                      <a:srgbClr val="4AD5FF"/>
                    </a:solidFill>
                  </a:tcPr>
                </a:tc>
                <a:tc>
                  <a:txBody>
                    <a:bodyPr/>
                    <a:lstStyle/>
                    <a:p>
                      <a:pPr algn="l" defTabSz="0">
                        <a:lnSpc>
                          <a:spcPct val="83000"/>
                        </a:lnSpc>
                      </a:pPr>
                      <a:endParaRPr sz="100" b="1">
                        <a:solidFill>
                          <a:srgbClr val="151B89"/>
                        </a:solidFill>
                        <a:latin typeface="Arial"/>
                        <a:ea typeface="Arial"/>
                      </a:endParaRPr>
                    </a:p>
                  </a:txBody>
                  <a:tcPr marL="27432" marR="27432" marT="0" marB="18288"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Detail</a:t>
                      </a:r>
                    </a:p>
                  </a:txBody>
                  <a:tcPr marL="27432" marR="27432" marT="0" marB="18288" anchor="b">
                    <a:lnL w="0"/>
                    <a:lnR w="0"/>
                    <a:lnT w="0"/>
                    <a:lnB w="0"/>
                    <a:solidFill>
                      <a:srgbClr val="4AD5FF"/>
                    </a:solidFill>
                  </a:tcPr>
                </a:tc>
                <a:extLst>
                  <a:ext uri="{0D108BD9-81ED-4DB2-BD59-A6C34878D82A}">
                    <a16:rowId xmlns:a16="http://schemas.microsoft.com/office/drawing/2014/main" val="10000"/>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1"/>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Payment Software revenue was $410M, up 5% versus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 Software adjusted EBITDA was $207M, up 5% versus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Merchant Payments revenue up 12%</a:t>
                      </a:r>
                    </a:p>
                  </a:txBody>
                  <a:tcPr marL="27432" marR="27432" marT="27432" marB="0">
                    <a:lnL w="0"/>
                    <a:lnR w="0"/>
                    <a:lnT w="0"/>
                    <a:lnB w="0"/>
                    <a:noFill/>
                  </a:tcPr>
                </a:tc>
                <a:extLst>
                  <a:ext uri="{0D108BD9-81ED-4DB2-BD59-A6C34878D82A}">
                    <a16:rowId xmlns:a16="http://schemas.microsoft.com/office/drawing/2014/main" val="10002"/>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3"/>
                  </a:ext>
                </a:extLst>
              </a:tr>
              <a:tr h="561975">
                <a:tc>
                  <a:txBody>
                    <a:bodyPr/>
                    <a:lstStyle/>
                    <a:p>
                      <a:pPr algn="l" defTabSz="457200">
                        <a:lnSpc>
                          <a:spcPct val="83000"/>
                        </a:lnSpc>
                        <a:spcBef>
                          <a:spcPct val="0"/>
                        </a:spcBef>
                        <a:spcAft>
                          <a:spcPct val="0"/>
                        </a:spcAft>
                      </a:pPr>
                      <a:r>
                        <a:rPr sz="1400">
                          <a:solidFill>
                            <a:srgbClr val="000000"/>
                          </a:solidFill>
                          <a:latin typeface="Arial"/>
                          <a:ea typeface="Arial"/>
                        </a:rPr>
                        <a:t>Payment Software recurring revenue was $203M, up 4%</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 Software net adjusted EBITDA margin of 50%, in line with the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Issuing and Acquiring revenue up 9%</a:t>
                      </a:r>
                    </a:p>
                  </a:txBody>
                  <a:tcPr marL="27432" marR="27432" marT="27432" marB="0">
                    <a:lnL w="0"/>
                    <a:lnR w="0"/>
                    <a:lnT w="0"/>
                    <a:lnB w="0"/>
                    <a:noFill/>
                  </a:tcPr>
                </a:tc>
                <a:extLst>
                  <a:ext uri="{0D108BD9-81ED-4DB2-BD59-A6C34878D82A}">
                    <a16:rowId xmlns:a16="http://schemas.microsoft.com/office/drawing/2014/main" val="10004"/>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5"/>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Payment Software SaaS revenue was $100M, up 6%</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Payments Intelligence revenue up 1%</a:t>
                      </a:r>
                    </a:p>
                  </a:txBody>
                  <a:tcPr marL="27432" marR="27432" marT="27432" marB="0">
                    <a:lnL w="0"/>
                    <a:lnR w="0"/>
                    <a:lnT w="0"/>
                    <a:lnB w="0"/>
                    <a:noFill/>
                  </a:tcPr>
                </a:tc>
                <a:extLst>
                  <a:ext uri="{0D108BD9-81ED-4DB2-BD59-A6C34878D82A}">
                    <a16:rowId xmlns:a16="http://schemas.microsoft.com/office/drawing/2014/main" val="10006"/>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7"/>
                  </a:ext>
                </a:extLst>
              </a:tr>
              <a:tr h="228600">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Real-Time Payments revenue down 17%</a:t>
                      </a:r>
                    </a:p>
                  </a:txBody>
                  <a:tcPr marL="27432" marR="27432" marT="27432" marB="0">
                    <a:lnL w="0"/>
                    <a:lnR w="0"/>
                    <a:lnT w="0"/>
                    <a:lnB w="0"/>
                    <a:noFill/>
                  </a:tcPr>
                </a:tc>
                <a:extLst>
                  <a:ext uri="{0D108BD9-81ED-4DB2-BD59-A6C34878D82A}">
                    <a16:rowId xmlns:a16="http://schemas.microsoft.com/office/drawing/2014/main" val="10008"/>
                  </a:ext>
                </a:extLst>
              </a:tr>
            </a:tbl>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ew shape"/>
          <p:cNvSpPr/>
          <p:nvPr/>
        </p:nvSpPr>
        <p:spPr>
          <a:xfrm>
            <a:off x="228600" y="3145536"/>
            <a:ext cx="5741543" cy="5645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Q2 2026 Biller</a:t>
            </a:r>
          </a:p>
          <a:p>
            <a:pPr marL="101600" algn="l" defTabSz="457200">
              <a:lnSpc>
                <a:spcPct val="100000"/>
              </a:lnSpc>
              <a:spcBef>
                <a:spcPts val="1300"/>
              </a:spcBef>
              <a:spcAft>
                <a:spcPct val="0"/>
              </a:spcAft>
              <a:tabLst>
                <a:tab pos="3771900" algn="l"/>
              </a:tabLst>
            </a:pPr>
            <a:r>
              <a:rPr sz="1600" b="1">
                <a:solidFill>
                  <a:srgbClr val="000000"/>
                </a:solidFill>
                <a:latin typeface="Arial"/>
                <a:ea typeface="Arial"/>
              </a:rPr>
              <a:t>	</a:t>
            </a:r>
          </a:p>
        </p:txBody>
      </p:sp>
      <p:graphicFrame>
        <p:nvGraphicFramePr>
          <p:cNvPr id="4" name="New Table"/>
          <p:cNvGraphicFramePr>
            <a:graphicFrameLocks noGrp="1"/>
          </p:cNvGraphicFramePr>
          <p:nvPr/>
        </p:nvGraphicFramePr>
        <p:xfrm>
          <a:off x="231521" y="3710051"/>
          <a:ext cx="11153775" cy="1809750"/>
        </p:xfrm>
        <a:graphic>
          <a:graphicData uri="http://schemas.openxmlformats.org/drawingml/2006/table">
            <a:tbl>
              <a:tblPr>
                <a:tableStyleId>{5C22544A-7EE6-4342-B048-85BDC9FD1C3A}</a:tableStyleId>
              </a:tblPr>
              <a:tblGrid>
                <a:gridCol w="3400425">
                  <a:extLst>
                    <a:ext uri="{9D8B030D-6E8A-4147-A177-3AD203B41FA5}">
                      <a16:colId xmlns:a16="http://schemas.microsoft.com/office/drawing/2014/main" val="20000"/>
                    </a:ext>
                  </a:extLst>
                </a:gridCol>
                <a:gridCol w="104775">
                  <a:extLst>
                    <a:ext uri="{9D8B030D-6E8A-4147-A177-3AD203B41FA5}">
                      <a16:colId xmlns:a16="http://schemas.microsoft.com/office/drawing/2014/main" val="20001"/>
                    </a:ext>
                  </a:extLst>
                </a:gridCol>
                <a:gridCol w="3381375">
                  <a:extLst>
                    <a:ext uri="{9D8B030D-6E8A-4147-A177-3AD203B41FA5}">
                      <a16:colId xmlns:a16="http://schemas.microsoft.com/office/drawing/2014/main" val="20002"/>
                    </a:ext>
                  </a:extLst>
                </a:gridCol>
                <a:gridCol w="104775">
                  <a:extLst>
                    <a:ext uri="{9D8B030D-6E8A-4147-A177-3AD203B41FA5}">
                      <a16:colId xmlns:a16="http://schemas.microsoft.com/office/drawing/2014/main" val="20003"/>
                    </a:ext>
                  </a:extLst>
                </a:gridCol>
                <a:gridCol w="4162425">
                  <a:extLst>
                    <a:ext uri="{9D8B030D-6E8A-4147-A177-3AD203B41FA5}">
                      <a16:colId xmlns:a16="http://schemas.microsoft.com/office/drawing/2014/main" val="20004"/>
                    </a:ext>
                  </a:extLst>
                </a:gridCol>
              </a:tblGrid>
              <a:tr h="257175">
                <a:tc>
                  <a:txBody>
                    <a:bodyPr/>
                    <a:lstStyle/>
                    <a:p>
                      <a:pPr algn="l">
                        <a:lnSpc>
                          <a:spcPct val="83000"/>
                        </a:lnSpc>
                      </a:pPr>
                      <a:r>
                        <a:rPr sz="1600" b="1">
                          <a:solidFill>
                            <a:srgbClr val="151B89"/>
                          </a:solidFill>
                          <a:latin typeface="Arial"/>
                          <a:ea typeface="Arial"/>
                        </a:rPr>
                        <a:t>Segment Revenue</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EBITDA</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Detail</a:t>
                      </a:r>
                    </a:p>
                  </a:txBody>
                  <a:tcPr marL="27432" marR="27432" marT="0" marB="18288" anchor="b">
                    <a:lnL w="0"/>
                    <a:lnR w="0"/>
                    <a:lnT w="0"/>
                    <a:lnB w="0"/>
                    <a:solidFill>
                      <a:srgbClr val="4AD5FF"/>
                    </a:solidFill>
                  </a:tcPr>
                </a:tc>
                <a:extLst>
                  <a:ext uri="{0D108BD9-81ED-4DB2-BD59-A6C34878D82A}">
                    <a16:rowId xmlns:a16="http://schemas.microsoft.com/office/drawing/2014/main" val="10000"/>
                  </a:ext>
                </a:extLst>
              </a:tr>
              <a:tr h="1047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600075">
                <a:tc>
                  <a:txBody>
                    <a:bodyPr/>
                    <a:lstStyle/>
                    <a:p>
                      <a:pPr algn="l" defTabSz="457200">
                        <a:lnSpc>
                          <a:spcPct val="83000"/>
                        </a:lnSpc>
                        <a:spcBef>
                          <a:spcPct val="0"/>
                        </a:spcBef>
                        <a:spcAft>
                          <a:spcPct val="0"/>
                        </a:spcAft>
                      </a:pPr>
                      <a:r>
                        <a:rPr sz="1400">
                          <a:solidFill>
                            <a:srgbClr val="000000"/>
                          </a:solidFill>
                          <a:latin typeface="Arial"/>
                          <a:ea typeface="Arial"/>
                        </a:rPr>
                        <a:t>Biller revenue was $234M, up 5% versus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Biller adjusted EBITDA was $35M, down 13% versus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r>
                        <a:rPr sz="1400">
                          <a:solidFill>
                            <a:srgbClr val="000000"/>
                          </a:solidFill>
                          <a:latin typeface="Arial"/>
                          <a:ea typeface="Arial"/>
                        </a:rPr>
                        <a:t>Results in current period reflect strong prior-year period, certain discrete operating expense and continued investments in Speedpay ONE </a:t>
                      </a:r>
                    </a:p>
                  </a:txBody>
                  <a:tcPr marL="27432" marR="27432" marT="27432" marB="0">
                    <a:lnL w="0"/>
                    <a:lnR w="0"/>
                    <a:lnT w="0"/>
                    <a:lnB w="0"/>
                    <a:noFill/>
                  </a:tcPr>
                </a:tc>
                <a:extLst>
                  <a:ext uri="{0D108BD9-81ED-4DB2-BD59-A6C34878D82A}">
                    <a16:rowId xmlns:a16="http://schemas.microsoft.com/office/drawing/2014/main" val="10002"/>
                  </a:ext>
                </a:extLst>
              </a:tr>
              <a:tr h="1047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3"/>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Biller interchange was $166M, versus $151M in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Biller net adjusted EBITDA margin of 51%, down from 56% in Q2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4"/>
                  </a:ext>
                </a:extLst>
              </a:tr>
              <a:tr h="1047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5"/>
                  </a:ext>
                </a:extLst>
              </a:tr>
              <a:tr h="228600">
                <a:tc>
                  <a:txBody>
                    <a:bodyPr/>
                    <a:lstStyle/>
                    <a:p>
                      <a:pPr algn="l" defTabSz="457200">
                        <a:lnSpc>
                          <a:spcPct val="83000"/>
                        </a:lnSpc>
                        <a:spcBef>
                          <a:spcPct val="0"/>
                        </a:spcBef>
                        <a:spcAft>
                          <a:spcPct val="0"/>
                        </a:spcAft>
                      </a:pPr>
                      <a:r>
                        <a:rPr sz="1400">
                          <a:solidFill>
                            <a:srgbClr val="000000"/>
                          </a:solidFill>
                          <a:latin typeface="Arial"/>
                          <a:ea typeface="Arial"/>
                        </a:rPr>
                        <a:t>Biller net revenue was $68M, down 3%</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6"/>
                  </a:ext>
                </a:extLst>
              </a:tr>
            </a:tbl>
          </a:graphicData>
        </a:graphic>
      </p:graphicFrame>
      <p:graphicFrame>
        <p:nvGraphicFramePr>
          <p:cNvPr id="5" name="New Table"/>
          <p:cNvGraphicFramePr>
            <a:graphicFrameLocks noGrp="1"/>
          </p:cNvGraphicFramePr>
          <p:nvPr/>
        </p:nvGraphicFramePr>
        <p:xfrm>
          <a:off x="231521" y="5953125"/>
          <a:ext cx="10858500" cy="523875"/>
        </p:xfrm>
        <a:graphic>
          <a:graphicData uri="http://schemas.openxmlformats.org/drawingml/2006/table">
            <a:tbl>
              <a:tblPr>
                <a:tableStyleId>{5C22544A-7EE6-4342-B048-85BDC9FD1C3A}</a:tableStyleId>
              </a:tblPr>
              <a:tblGrid>
                <a:gridCol w="10858500">
                  <a:extLst>
                    <a:ext uri="{9D8B030D-6E8A-4147-A177-3AD203B41FA5}">
                      <a16:colId xmlns:a16="http://schemas.microsoft.com/office/drawing/2014/main" val="20000"/>
                    </a:ext>
                  </a:extLst>
                </a:gridCol>
              </a:tblGrid>
              <a:tr h="190500">
                <a:tc>
                  <a:txBody>
                    <a:bodyPr/>
                    <a:lstStyle/>
                    <a:p>
                      <a:pPr algn="l">
                        <a:lnSpc>
                          <a:spcPct val="83000"/>
                        </a:lnSpc>
                      </a:pPr>
                      <a:r>
                        <a:rPr sz="1100" i="1">
                          <a:solidFill>
                            <a:srgbClr val="000000"/>
                          </a:solidFill>
                          <a:latin typeface="Arial"/>
                          <a:ea typeface="Arial"/>
                        </a:rPr>
                        <a:t>All growth rates are on a constant currency basis</a:t>
                      </a:r>
                    </a:p>
                  </a:txBody>
                  <a:tcPr marL="27432" marR="27432" marT="0" marB="18288" anchor="b">
                    <a:lnL w="0"/>
                    <a:lnR w="0"/>
                    <a:lnT w="0"/>
                    <a:lnB w="0"/>
                    <a:noFill/>
                  </a:tcPr>
                </a:tc>
                <a:extLst>
                  <a:ext uri="{0D108BD9-81ED-4DB2-BD59-A6C34878D82A}">
                    <a16:rowId xmlns:a16="http://schemas.microsoft.com/office/drawing/2014/main" val="10000"/>
                  </a:ext>
                </a:extLst>
              </a:tr>
              <a:tr h="333375">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bl>
          </a:graphicData>
        </a:graphic>
      </p:graphicFrame>
      <p:sp>
        <p:nvSpPr>
          <p:cNvPr id="6" name="New shape"/>
          <p:cNvSpPr/>
          <p:nvPr/>
        </p:nvSpPr>
        <p:spPr>
          <a:xfrm>
            <a:off x="228600" y="457200"/>
            <a:ext cx="5741543" cy="5645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400" b="1" spc="-7">
                <a:solidFill>
                  <a:srgbClr val="000000"/>
                </a:solidFill>
                <a:latin typeface="Arial"/>
                <a:ea typeface="Arial"/>
              </a:rPr>
              <a:t>First Half 2026 Biller</a:t>
            </a:r>
          </a:p>
          <a:p>
            <a:pPr marL="101600" algn="l" defTabSz="457200">
              <a:lnSpc>
                <a:spcPct val="100000"/>
              </a:lnSpc>
              <a:spcBef>
                <a:spcPts val="1300"/>
              </a:spcBef>
              <a:spcAft>
                <a:spcPct val="0"/>
              </a:spcAft>
            </a:pPr>
            <a:r>
              <a:rPr sz="1600" b="1">
                <a:solidFill>
                  <a:srgbClr val="000000"/>
                </a:solidFill>
                <a:latin typeface="Arial"/>
                <a:ea typeface="Arial"/>
              </a:rPr>
              <a:t>	</a:t>
            </a:r>
          </a:p>
        </p:txBody>
      </p:sp>
      <p:graphicFrame>
        <p:nvGraphicFramePr>
          <p:cNvPr id="7" name="New Table"/>
          <p:cNvGraphicFramePr>
            <a:graphicFrameLocks noGrp="1"/>
          </p:cNvGraphicFramePr>
          <p:nvPr/>
        </p:nvGraphicFramePr>
        <p:xfrm>
          <a:off x="228600" y="1021715"/>
          <a:ext cx="11163300" cy="1800225"/>
        </p:xfrm>
        <a:graphic>
          <a:graphicData uri="http://schemas.openxmlformats.org/drawingml/2006/table">
            <a:tbl>
              <a:tblPr>
                <a:tableStyleId>{5C22544A-7EE6-4342-B048-85BDC9FD1C3A}</a:tableStyleId>
              </a:tblPr>
              <a:tblGrid>
                <a:gridCol w="3429000">
                  <a:extLst>
                    <a:ext uri="{9D8B030D-6E8A-4147-A177-3AD203B41FA5}">
                      <a16:colId xmlns:a16="http://schemas.microsoft.com/office/drawing/2014/main" val="20000"/>
                    </a:ext>
                  </a:extLst>
                </a:gridCol>
                <a:gridCol w="104775">
                  <a:extLst>
                    <a:ext uri="{9D8B030D-6E8A-4147-A177-3AD203B41FA5}">
                      <a16:colId xmlns:a16="http://schemas.microsoft.com/office/drawing/2014/main" val="20001"/>
                    </a:ext>
                  </a:extLst>
                </a:gridCol>
                <a:gridCol w="3457575">
                  <a:extLst>
                    <a:ext uri="{9D8B030D-6E8A-4147-A177-3AD203B41FA5}">
                      <a16:colId xmlns:a16="http://schemas.microsoft.com/office/drawing/2014/main" val="20002"/>
                    </a:ext>
                  </a:extLst>
                </a:gridCol>
                <a:gridCol w="104775">
                  <a:extLst>
                    <a:ext uri="{9D8B030D-6E8A-4147-A177-3AD203B41FA5}">
                      <a16:colId xmlns:a16="http://schemas.microsoft.com/office/drawing/2014/main" val="20003"/>
                    </a:ext>
                  </a:extLst>
                </a:gridCol>
                <a:gridCol w="4067175">
                  <a:extLst>
                    <a:ext uri="{9D8B030D-6E8A-4147-A177-3AD203B41FA5}">
                      <a16:colId xmlns:a16="http://schemas.microsoft.com/office/drawing/2014/main" val="20004"/>
                    </a:ext>
                  </a:extLst>
                </a:gridCol>
              </a:tblGrid>
              <a:tr h="257175">
                <a:tc>
                  <a:txBody>
                    <a:bodyPr/>
                    <a:lstStyle/>
                    <a:p>
                      <a:pPr algn="l">
                        <a:lnSpc>
                          <a:spcPct val="83000"/>
                        </a:lnSpc>
                      </a:pPr>
                      <a:r>
                        <a:rPr sz="1600" b="1">
                          <a:solidFill>
                            <a:srgbClr val="151B89"/>
                          </a:solidFill>
                          <a:latin typeface="Arial"/>
                          <a:ea typeface="Arial"/>
                        </a:rPr>
                        <a:t>Segment Revenue</a:t>
                      </a:r>
                    </a:p>
                  </a:txBody>
                  <a:tcPr marL="27432" marR="27432" marT="0" marB="18288" anchor="b">
                    <a:lnL w="0"/>
                    <a:lnR w="0"/>
                    <a:lnT w="0"/>
                    <a:lnB w="0"/>
                    <a:solidFill>
                      <a:srgbClr val="4AD5FF"/>
                    </a:solidFill>
                  </a:tcPr>
                </a:tc>
                <a:tc>
                  <a:txBody>
                    <a:bodyPr/>
                    <a:lstStyle/>
                    <a:p>
                      <a:pPr algn="l" defTabSz="0">
                        <a:lnSpc>
                          <a:spcPct val="83000"/>
                        </a:lnSpc>
                      </a:pPr>
                      <a:endParaRPr sz="100" b="1">
                        <a:solidFill>
                          <a:srgbClr val="151B89"/>
                        </a:solidFill>
                        <a:latin typeface="Arial"/>
                        <a:ea typeface="Arial"/>
                      </a:endParaRPr>
                    </a:p>
                  </a:txBody>
                  <a:tcPr marL="27432" marR="27432" marT="0" marB="18288"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EBITDA</a:t>
                      </a:r>
                    </a:p>
                  </a:txBody>
                  <a:tcPr marL="27432" marR="27432" marT="0" marB="18288" anchor="b">
                    <a:lnL w="0"/>
                    <a:lnR w="0"/>
                    <a:lnT w="0"/>
                    <a:lnB w="0"/>
                    <a:solidFill>
                      <a:srgbClr val="4AD5FF"/>
                    </a:solidFill>
                  </a:tcPr>
                </a:tc>
                <a:tc>
                  <a:txBody>
                    <a:bodyPr/>
                    <a:lstStyle/>
                    <a:p>
                      <a:pPr algn="l" defTabSz="0">
                        <a:lnSpc>
                          <a:spcPct val="83000"/>
                        </a:lnSpc>
                      </a:pPr>
                      <a:endParaRPr sz="100" b="1">
                        <a:solidFill>
                          <a:srgbClr val="151B89"/>
                        </a:solidFill>
                        <a:latin typeface="Arial"/>
                        <a:ea typeface="Arial"/>
                      </a:endParaRPr>
                    </a:p>
                  </a:txBody>
                  <a:tcPr marL="27432" marR="27432" marT="0" marB="18288" anchor="b">
                    <a:lnL w="0"/>
                    <a:lnR w="0"/>
                    <a:lnT w="0"/>
                    <a:lnB w="0"/>
                    <a:solidFill>
                      <a:srgbClr val="4AD5FF"/>
                    </a:solidFill>
                  </a:tcPr>
                </a:tc>
                <a:tc>
                  <a:txBody>
                    <a:bodyPr/>
                    <a:lstStyle/>
                    <a:p>
                      <a:pPr algn="l">
                        <a:lnSpc>
                          <a:spcPct val="83000"/>
                        </a:lnSpc>
                      </a:pPr>
                      <a:r>
                        <a:rPr sz="1600" b="1">
                          <a:solidFill>
                            <a:srgbClr val="151B89"/>
                          </a:solidFill>
                          <a:latin typeface="Arial"/>
                          <a:ea typeface="Arial"/>
                        </a:rPr>
                        <a:t>Segment Detail</a:t>
                      </a:r>
                    </a:p>
                  </a:txBody>
                  <a:tcPr marL="27432" marR="27432" marT="0" marB="18288" anchor="b">
                    <a:lnL w="0"/>
                    <a:lnR w="0"/>
                    <a:lnT w="0"/>
                    <a:lnB w="0"/>
                    <a:solidFill>
                      <a:srgbClr val="4AD5FF"/>
                    </a:solidFill>
                  </a:tcPr>
                </a:tc>
                <a:extLst>
                  <a:ext uri="{0D108BD9-81ED-4DB2-BD59-A6C34878D82A}">
                    <a16:rowId xmlns:a16="http://schemas.microsoft.com/office/drawing/2014/main" val="10000"/>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1"/>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Biller revenue was $446M, up 7% versus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Biller adjusted EBITDA was $69M, down 3% versus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r>
                        <a:rPr sz="1400">
                          <a:solidFill>
                            <a:srgbClr val="000000"/>
                          </a:solidFill>
                          <a:latin typeface="Arial"/>
                          <a:ea typeface="Arial"/>
                        </a:rPr>
                        <a:t>Speedpay ONE gaining momentum</a:t>
                      </a:r>
                    </a:p>
                  </a:txBody>
                  <a:tcPr marL="27432" marR="27432" marT="27432" marB="0">
                    <a:lnL w="0"/>
                    <a:lnR w="0"/>
                    <a:lnT w="0"/>
                    <a:lnB w="0"/>
                    <a:noFill/>
                  </a:tcPr>
                </a:tc>
                <a:extLst>
                  <a:ext uri="{0D108BD9-81ED-4DB2-BD59-A6C34878D82A}">
                    <a16:rowId xmlns:a16="http://schemas.microsoft.com/office/drawing/2014/main" val="10002"/>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3"/>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Biller interchange was $312M, versus $282M in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Biller net adjusted EBITDA margin of 51%, down from 53% in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r>
                        <a:rPr sz="1400">
                          <a:solidFill>
                            <a:srgbClr val="000000"/>
                          </a:solidFill>
                          <a:latin typeface="Arial"/>
                          <a:ea typeface="Arial"/>
                        </a:rPr>
                        <a:t>Full-year 2026 Biller revenue growth in the high single digits remains unchanged</a:t>
                      </a:r>
                    </a:p>
                  </a:txBody>
                  <a:tcPr marL="27432" marR="27432" marT="27432" marB="0">
                    <a:lnL w="0"/>
                    <a:lnR w="0"/>
                    <a:lnT w="0"/>
                    <a:lnB w="0"/>
                    <a:noFill/>
                  </a:tcPr>
                </a:tc>
                <a:extLst>
                  <a:ext uri="{0D108BD9-81ED-4DB2-BD59-A6C34878D82A}">
                    <a16:rowId xmlns:a16="http://schemas.microsoft.com/office/drawing/2014/main" val="10004"/>
                  </a:ext>
                </a:extLst>
              </a:tr>
              <a:tr h="104775">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0"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5"/>
                  </a:ext>
                </a:extLst>
              </a:tr>
              <a:tr h="409575">
                <a:tc>
                  <a:txBody>
                    <a:bodyPr/>
                    <a:lstStyle/>
                    <a:p>
                      <a:pPr algn="l" defTabSz="457200">
                        <a:lnSpc>
                          <a:spcPct val="83000"/>
                        </a:lnSpc>
                        <a:spcBef>
                          <a:spcPct val="0"/>
                        </a:spcBef>
                        <a:spcAft>
                          <a:spcPct val="0"/>
                        </a:spcAft>
                      </a:pPr>
                      <a:r>
                        <a:rPr sz="1400">
                          <a:solidFill>
                            <a:srgbClr val="000000"/>
                          </a:solidFill>
                          <a:latin typeface="Arial"/>
                          <a:ea typeface="Arial"/>
                        </a:rPr>
                        <a:t>Biller net revenue was $134M, consistent with the first half of 2025</a:t>
                      </a: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pPr algn="l" defTabSz="0">
                        <a:lnSpc>
                          <a:spcPct val="83000"/>
                        </a:lnSpc>
                      </a:pPr>
                      <a:endParaRPr sz="100">
                        <a:solidFill>
                          <a:srgbClr val="000000"/>
                        </a:solidFill>
                        <a:latin typeface="Arial"/>
                        <a:ea typeface="Arial"/>
                      </a:endParaRPr>
                    </a:p>
                  </a:txBody>
                  <a:tcPr marL="27432" marR="27432" marT="0" marB="18288" anchor="b">
                    <a:lnL w="0"/>
                    <a:lnR w="0"/>
                    <a:lnT w="0"/>
                    <a:lnB w="0"/>
                    <a:noFill/>
                  </a:tcPr>
                </a:tc>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54457" y="541655"/>
            <a:ext cx="11089132" cy="564515"/>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2700" algn="l" defTabSz="457200">
              <a:lnSpc>
                <a:spcPct val="100000"/>
              </a:lnSpc>
              <a:spcBef>
                <a:spcPct val="0"/>
              </a:spcBef>
              <a:spcAft>
                <a:spcPct val="0"/>
              </a:spcAft>
            </a:pPr>
            <a:r>
              <a:rPr sz="3000" b="1" spc="-6">
                <a:solidFill>
                  <a:srgbClr val="000000"/>
                </a:solidFill>
                <a:latin typeface="Arial"/>
                <a:ea typeface="Arial"/>
              </a:rPr>
              <a:t>First Half 2026</a:t>
            </a:r>
            <a:r>
              <a:rPr sz="3000" b="1" spc="-21">
                <a:solidFill>
                  <a:srgbClr val="000000"/>
                </a:solidFill>
                <a:latin typeface="Arial"/>
                <a:ea typeface="Arial"/>
              </a:rPr>
              <a:t> </a:t>
            </a:r>
            <a:r>
              <a:rPr sz="3000" b="1" spc="-6">
                <a:solidFill>
                  <a:srgbClr val="000000"/>
                </a:solidFill>
                <a:latin typeface="Arial"/>
                <a:ea typeface="Arial"/>
              </a:rPr>
              <a:t>Cash Flow, Balance Sheet and Repurchases</a:t>
            </a:r>
            <a:r>
              <a:rPr sz="3000" b="1">
                <a:solidFill>
                  <a:srgbClr val="000000"/>
                </a:solidFill>
                <a:latin typeface="Arial"/>
                <a:ea typeface="Arial"/>
              </a:rPr>
              <a:t>	</a:t>
            </a:r>
          </a:p>
        </p:txBody>
      </p:sp>
      <p:graphicFrame>
        <p:nvGraphicFramePr>
          <p:cNvPr id="3" name="New Table"/>
          <p:cNvGraphicFramePr>
            <a:graphicFrameLocks noGrp="1"/>
          </p:cNvGraphicFramePr>
          <p:nvPr/>
        </p:nvGraphicFramePr>
        <p:xfrm>
          <a:off x="354457" y="1258443"/>
          <a:ext cx="11306175" cy="2552700"/>
        </p:xfrm>
        <a:graphic>
          <a:graphicData uri="http://schemas.openxmlformats.org/drawingml/2006/table">
            <a:tbl>
              <a:tblPr>
                <a:tableStyleId>{5C22544A-7EE6-4342-B048-85BDC9FD1C3A}</a:tableStyleId>
              </a:tblPr>
              <a:tblGrid>
                <a:gridCol w="3448050">
                  <a:extLst>
                    <a:ext uri="{9D8B030D-6E8A-4147-A177-3AD203B41FA5}">
                      <a16:colId xmlns:a16="http://schemas.microsoft.com/office/drawing/2014/main" val="20000"/>
                    </a:ext>
                  </a:extLst>
                </a:gridCol>
                <a:gridCol w="104775">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gridCol w="104775">
                  <a:extLst>
                    <a:ext uri="{9D8B030D-6E8A-4147-A177-3AD203B41FA5}">
                      <a16:colId xmlns:a16="http://schemas.microsoft.com/office/drawing/2014/main" val="20003"/>
                    </a:ext>
                  </a:extLst>
                </a:gridCol>
                <a:gridCol w="4219575">
                  <a:extLst>
                    <a:ext uri="{9D8B030D-6E8A-4147-A177-3AD203B41FA5}">
                      <a16:colId xmlns:a16="http://schemas.microsoft.com/office/drawing/2014/main" val="20004"/>
                    </a:ext>
                  </a:extLst>
                </a:gridCol>
              </a:tblGrid>
              <a:tr h="323850">
                <a:tc>
                  <a:txBody>
                    <a:bodyPr/>
                    <a:lstStyle/>
                    <a:p>
                      <a:pPr algn="l">
                        <a:lnSpc>
                          <a:spcPct val="83000"/>
                        </a:lnSpc>
                      </a:pPr>
                      <a:r>
                        <a:rPr sz="1600" b="1">
                          <a:solidFill>
                            <a:srgbClr val="151B89"/>
                          </a:solidFill>
                          <a:latin typeface="Arial"/>
                          <a:ea typeface="Arial"/>
                        </a:rPr>
                        <a:t>Cash Flow</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Balance Sheet and Liquidity*</a:t>
                      </a:r>
                    </a:p>
                  </a:txBody>
                  <a:tcPr marL="27432" marR="27432" marT="0" marB="18288" anchor="b">
                    <a:lnL w="0"/>
                    <a:lnR w="0"/>
                    <a:lnT w="0"/>
                    <a:lnB w="0"/>
                    <a:solidFill>
                      <a:srgbClr val="4AD5FF"/>
                    </a:solidFill>
                  </a:tcPr>
                </a:tc>
                <a:tc>
                  <a:txBody>
                    <a:bodyPr/>
                    <a:lstStyle/>
                    <a:p>
                      <a:endParaRPr sz="100"/>
                    </a:p>
                  </a:txBody>
                  <a:tcPr marL="0" marR="0" marT="0" marB="0" anchor="b">
                    <a:lnL w="0"/>
                    <a:lnR w="0"/>
                    <a:lnT w="0"/>
                    <a:lnB w="0"/>
                    <a:solidFill>
                      <a:srgbClr val="4AD5FF"/>
                    </a:solidFill>
                  </a:tcPr>
                </a:tc>
                <a:tc>
                  <a:txBody>
                    <a:bodyPr/>
                    <a:lstStyle/>
                    <a:p>
                      <a:pPr algn="l">
                        <a:lnSpc>
                          <a:spcPct val="83000"/>
                        </a:lnSpc>
                      </a:pPr>
                      <a:r>
                        <a:rPr sz="1600" b="1">
                          <a:solidFill>
                            <a:srgbClr val="151B89"/>
                          </a:solidFill>
                          <a:latin typeface="Arial"/>
                          <a:ea typeface="Arial"/>
                        </a:rPr>
                        <a:t>Uses of Cash*</a:t>
                      </a:r>
                    </a:p>
                  </a:txBody>
                  <a:tcPr marL="27432" marR="27432" marT="0" marB="18288" anchor="b">
                    <a:lnL w="0"/>
                    <a:lnR w="0"/>
                    <a:lnT w="0"/>
                    <a:lnB w="0"/>
                    <a:solidFill>
                      <a:srgbClr val="4AD5FF"/>
                    </a:solidFill>
                  </a:tcPr>
                </a:tc>
                <a:extLst>
                  <a:ext uri="{0D108BD9-81ED-4DB2-BD59-A6C34878D82A}">
                    <a16:rowId xmlns:a16="http://schemas.microsoft.com/office/drawing/2014/main" val="10000"/>
                  </a:ext>
                </a:extLst>
              </a:tr>
              <a:tr h="133350">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581025">
                <a:tc>
                  <a:txBody>
                    <a:bodyPr/>
                    <a:lstStyle/>
                    <a:p>
                      <a:pPr algn="l" defTabSz="457200">
                        <a:lnSpc>
                          <a:spcPct val="83000"/>
                        </a:lnSpc>
                        <a:spcBef>
                          <a:spcPct val="0"/>
                        </a:spcBef>
                        <a:spcAft>
                          <a:spcPct val="0"/>
                        </a:spcAft>
                      </a:pPr>
                      <a:r>
                        <a:rPr sz="1400">
                          <a:solidFill>
                            <a:srgbClr val="000000"/>
                          </a:solidFill>
                          <a:latin typeface="Arial"/>
                          <a:ea typeface="Arial"/>
                        </a:rPr>
                        <a:t>Cash flow from operations was $135M versus $128M in first half of 2025</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$167M cash on hand</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Repurchased approximately 2.5M shares YTD 2026 for approximately $107M; average price of $42.75</a:t>
                      </a:r>
                    </a:p>
                  </a:txBody>
                  <a:tcPr marL="27432" marR="27432" marT="27432" marB="0">
                    <a:lnL w="0"/>
                    <a:lnR w="0"/>
                    <a:lnT w="0"/>
                    <a:lnB w="0"/>
                    <a:noFill/>
                  </a:tcPr>
                </a:tc>
                <a:extLst>
                  <a:ext uri="{0D108BD9-81ED-4DB2-BD59-A6C34878D82A}">
                    <a16:rowId xmlns:a16="http://schemas.microsoft.com/office/drawing/2014/main" val="10002"/>
                  </a:ext>
                </a:extLst>
              </a:tr>
              <a:tr h="133350">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3"/>
                  </a:ext>
                </a:extLst>
              </a:tr>
              <a:tr h="514350">
                <a:tc>
                  <a:txBody>
                    <a:bodyPr/>
                    <a:lstStyle/>
                    <a:p>
                      <a:pPr algn="l">
                        <a:lnSpc>
                          <a:spcPct val="83000"/>
                        </a:lnSpc>
                      </a:pPr>
                      <a:endParaRPr sz="100">
                        <a:solidFill>
                          <a:srgbClr val="000000"/>
                        </a:solidFill>
                        <a:latin typeface="Arial"/>
                        <a:ea typeface="Arial"/>
                      </a:endParaRP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$826M debt balance</a:t>
                      </a:r>
                    </a:p>
                    <a:p>
                      <a:pPr algn="l" defTabSz="457200">
                        <a:lnSpc>
                          <a:spcPct val="83000"/>
                        </a:lnSpc>
                        <a:spcBef>
                          <a:spcPct val="0"/>
                        </a:spcBef>
                        <a:spcAft>
                          <a:spcPct val="0"/>
                        </a:spcAft>
                      </a:pPr>
                      <a:r>
                        <a:rPr sz="1400">
                          <a:solidFill>
                            <a:srgbClr val="000000"/>
                          </a:solidFill>
                          <a:latin typeface="Arial"/>
                          <a:ea typeface="Arial"/>
                        </a:rPr>
                        <a:t>Net debt ratio of 1.2x EBITDA**</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r>
                        <a:rPr sz="1400">
                          <a:solidFill>
                            <a:srgbClr val="000000"/>
                          </a:solidFill>
                          <a:latin typeface="Arial"/>
                          <a:ea typeface="Arial"/>
                        </a:rPr>
                        <a:t>$349M remains available on the share repurchase authorization</a:t>
                      </a:r>
                    </a:p>
                  </a:txBody>
                  <a:tcPr marL="27432" marR="27432" marT="27432" marB="0">
                    <a:lnL w="0"/>
                    <a:lnR w="0"/>
                    <a:lnT w="0"/>
                    <a:lnB w="0"/>
                    <a:noFill/>
                  </a:tcPr>
                </a:tc>
                <a:extLst>
                  <a:ext uri="{0D108BD9-81ED-4DB2-BD59-A6C34878D82A}">
                    <a16:rowId xmlns:a16="http://schemas.microsoft.com/office/drawing/2014/main" val="10004"/>
                  </a:ext>
                </a:extLst>
              </a:tr>
              <a:tr h="133350">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5"/>
                  </a:ext>
                </a:extLst>
              </a:tr>
              <a:tr h="7334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pPr algn="l" defTabSz="457200">
                        <a:lnSpc>
                          <a:spcPct val="83000"/>
                        </a:lnSpc>
                        <a:spcBef>
                          <a:spcPct val="0"/>
                        </a:spcBef>
                        <a:spcAft>
                          <a:spcPct val="0"/>
                        </a:spcAft>
                      </a:pPr>
                      <a:r>
                        <a:rPr sz="1400">
                          <a:solidFill>
                            <a:srgbClr val="000000"/>
                          </a:solidFill>
                          <a:latin typeface="Arial"/>
                          <a:ea typeface="Arial"/>
                        </a:rPr>
                        <a:t>ACI had total cash and available liquidity under its credit facility of $540M</a:t>
                      </a:r>
                    </a:p>
                  </a:txBody>
                  <a:tcPr marL="27432" marR="27432" marT="27432" marB="0">
                    <a:lnL w="0"/>
                    <a:lnR w="0"/>
                    <a:lnT w="0"/>
                    <a:lnB w="0"/>
                    <a:noFill/>
                  </a:tcPr>
                </a:tc>
                <a:tc>
                  <a:txBody>
                    <a:bodyPr/>
                    <a:lstStyle/>
                    <a:p>
                      <a:endParaRPr sz="100"/>
                    </a:p>
                  </a:txBody>
                  <a:tcPr marL="0" marR="0" marT="0" marB="0" anchor="b">
                    <a:lnL w="0"/>
                    <a:lnR w="0"/>
                    <a:lnT w="0"/>
                    <a:lnB w="0"/>
                    <a:noFill/>
                  </a:tcPr>
                </a:tc>
                <a:tc>
                  <a:txBody>
                    <a:bodyPr/>
                    <a:lstStyle/>
                    <a:p>
                      <a:pPr algn="l">
                        <a:lnSpc>
                          <a:spcPct val="83000"/>
                        </a:lnSpc>
                      </a:pPr>
                      <a:r>
                        <a:rPr sz="1400">
                          <a:solidFill>
                            <a:srgbClr val="000000"/>
                          </a:solidFill>
                          <a:latin typeface="Arial"/>
                          <a:ea typeface="Arial"/>
                        </a:rPr>
                        <a:t>Expect to allocate 50-60% of operating cash flow to share repurchases for the full year, subject to market conditions</a:t>
                      </a:r>
                    </a:p>
                  </a:txBody>
                  <a:tcPr marL="27432" marR="27432" marT="27432" marB="0">
                    <a:lnL w="0"/>
                    <a:lnR w="0"/>
                    <a:lnT w="0"/>
                    <a:lnB w="0"/>
                    <a:noFill/>
                  </a:tcPr>
                </a:tc>
                <a:extLst>
                  <a:ext uri="{0D108BD9-81ED-4DB2-BD59-A6C34878D82A}">
                    <a16:rowId xmlns:a16="http://schemas.microsoft.com/office/drawing/2014/main" val="10006"/>
                  </a:ext>
                </a:extLst>
              </a:tr>
            </a:tbl>
          </a:graphicData>
        </a:graphic>
      </p:graphicFrame>
      <p:graphicFrame>
        <p:nvGraphicFramePr>
          <p:cNvPr id="4" name="New Table"/>
          <p:cNvGraphicFramePr>
            <a:graphicFrameLocks noGrp="1"/>
          </p:cNvGraphicFramePr>
          <p:nvPr/>
        </p:nvGraphicFramePr>
        <p:xfrm>
          <a:off x="354457" y="4027551"/>
          <a:ext cx="10858500" cy="523875"/>
        </p:xfrm>
        <a:graphic>
          <a:graphicData uri="http://schemas.openxmlformats.org/drawingml/2006/table">
            <a:tbl>
              <a:tblPr>
                <a:tableStyleId>{5C22544A-7EE6-4342-B048-85BDC9FD1C3A}</a:tableStyleId>
              </a:tblPr>
              <a:tblGrid>
                <a:gridCol w="10858500">
                  <a:extLst>
                    <a:ext uri="{9D8B030D-6E8A-4147-A177-3AD203B41FA5}">
                      <a16:colId xmlns:a16="http://schemas.microsoft.com/office/drawing/2014/main" val="20000"/>
                    </a:ext>
                  </a:extLst>
                </a:gridCol>
              </a:tblGrid>
              <a:tr h="190500">
                <a:tc>
                  <a:txBody>
                    <a:bodyPr/>
                    <a:lstStyle/>
                    <a:p>
                      <a:pPr algn="l" defTabSz="457200">
                        <a:lnSpc>
                          <a:spcPct val="83000"/>
                        </a:lnSpc>
                        <a:spcBef>
                          <a:spcPct val="0"/>
                        </a:spcBef>
                        <a:spcAft>
                          <a:spcPct val="0"/>
                        </a:spcAft>
                      </a:pPr>
                      <a:r>
                        <a:rPr sz="1100" i="1">
                          <a:solidFill>
                            <a:srgbClr val="000000"/>
                          </a:solidFill>
                          <a:latin typeface="Arial"/>
                          <a:ea typeface="Arial"/>
                        </a:rPr>
                        <a:t>* Statistics as of June 30, 2026</a:t>
                      </a:r>
                    </a:p>
                  </a:txBody>
                  <a:tcPr marL="27432" marR="27432" marT="0" marB="18288" anchor="b">
                    <a:lnL w="0"/>
                    <a:lnR w="0"/>
                    <a:lnT w="0"/>
                    <a:lnB w="0"/>
                    <a:noFill/>
                  </a:tcPr>
                </a:tc>
                <a:extLst>
                  <a:ext uri="{0D108BD9-81ED-4DB2-BD59-A6C34878D82A}">
                    <a16:rowId xmlns:a16="http://schemas.microsoft.com/office/drawing/2014/main" val="10000"/>
                  </a:ext>
                </a:extLst>
              </a:tr>
              <a:tr h="333375">
                <a:tc>
                  <a:txBody>
                    <a:bodyPr/>
                    <a:lstStyle/>
                    <a:p>
                      <a:pPr algn="l">
                        <a:lnSpc>
                          <a:spcPct val="83000"/>
                        </a:lnSpc>
                      </a:pPr>
                      <a:r>
                        <a:rPr sz="1100" i="1">
                          <a:solidFill>
                            <a:srgbClr val="000000"/>
                          </a:solidFill>
                          <a:latin typeface="Arial"/>
                          <a:ea typeface="Arial"/>
                        </a:rPr>
                        <a:t>** Non-GAAP financial measures: For definitions, reconciliation to the nearest GAAP measures and additional information regarding our use of these non-GAAP measures, please refer to the Supplemental Financial Data</a:t>
                      </a:r>
                    </a:p>
                  </a:txBody>
                  <a:tcPr marL="27432" marR="27432" marT="0" marB="18288" anchor="b">
                    <a:lnL w="0"/>
                    <a:lnR w="0"/>
                    <a:lnT w="0"/>
                    <a:lnB w="0"/>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330708" y="526669"/>
            <a:ext cx="11530330" cy="543560"/>
          </a:xfrm>
          <a:prstGeom prst="rect">
            <a:avLst/>
          </a:prstGeom>
          <a:noFill/>
          <a:ln w="9525">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54000" algn="l" defTabSz="457200">
              <a:lnSpc>
                <a:spcPct val="100000"/>
              </a:lnSpc>
              <a:spcBef>
                <a:spcPct val="0"/>
              </a:spcBef>
              <a:spcAft>
                <a:spcPct val="0"/>
              </a:spcAft>
            </a:pPr>
            <a:r>
              <a:rPr sz="3400" b="1">
                <a:solidFill>
                  <a:srgbClr val="000000"/>
                </a:solidFill>
                <a:latin typeface="Arial"/>
                <a:ea typeface="Arial"/>
              </a:rPr>
              <a:t>2026 Financial</a:t>
            </a:r>
            <a:r>
              <a:rPr sz="3400" b="1" spc="-75">
                <a:solidFill>
                  <a:srgbClr val="000000"/>
                </a:solidFill>
                <a:latin typeface="Arial"/>
                <a:ea typeface="Arial"/>
              </a:rPr>
              <a:t> </a:t>
            </a:r>
            <a:r>
              <a:rPr sz="3400" b="1" spc="-7">
                <a:solidFill>
                  <a:srgbClr val="000000"/>
                </a:solidFill>
                <a:latin typeface="Arial"/>
                <a:ea typeface="Arial"/>
              </a:rPr>
              <a:t>Guidance</a:t>
            </a:r>
          </a:p>
          <a:p>
            <a:pPr marL="254000" algn="l" defTabSz="457200">
              <a:lnSpc>
                <a:spcPct val="100000"/>
              </a:lnSpc>
              <a:spcBef>
                <a:spcPct val="0"/>
              </a:spcBef>
              <a:spcAft>
                <a:spcPct val="0"/>
              </a:spcAft>
            </a:pPr>
            <a:r>
              <a:rPr sz="1800" i="1">
                <a:solidFill>
                  <a:srgbClr val="000000"/>
                </a:solidFill>
                <a:latin typeface="Arial"/>
                <a:ea typeface="Arial"/>
              </a:rPr>
              <a:t>Expect High Single-Digit Revenue and Adjusted EBITDA Growth, with Continued Capital Returns</a:t>
            </a:r>
          </a:p>
        </p:txBody>
      </p:sp>
      <p:graphicFrame>
        <p:nvGraphicFramePr>
          <p:cNvPr id="3" name="New Table"/>
          <p:cNvGraphicFramePr>
            <a:graphicFrameLocks noGrp="1"/>
          </p:cNvGraphicFramePr>
          <p:nvPr/>
        </p:nvGraphicFramePr>
        <p:xfrm>
          <a:off x="1813814" y="1642872"/>
          <a:ext cx="7877175" cy="1981200"/>
        </p:xfrm>
        <a:graphic>
          <a:graphicData uri="http://schemas.openxmlformats.org/drawingml/2006/table">
            <a:tbl>
              <a:tblPr>
                <a:tableStyleId>{5C22544A-7EE6-4342-B048-85BDC9FD1C3A}</a:tableStyleId>
              </a:tblPr>
              <a:tblGrid>
                <a:gridCol w="2085975">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314325">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62075">
                  <a:extLst>
                    <a:ext uri="{9D8B030D-6E8A-4147-A177-3AD203B41FA5}">
                      <a16:colId xmlns:a16="http://schemas.microsoft.com/office/drawing/2014/main" val="20005"/>
                    </a:ext>
                  </a:extLst>
                </a:gridCol>
              </a:tblGrid>
              <a:tr h="314325">
                <a:tc>
                  <a:txBody>
                    <a:bodyPr/>
                    <a:lstStyle/>
                    <a:p>
                      <a:endParaRPr sz="100"/>
                    </a:p>
                  </a:txBody>
                  <a:tcPr marL="0" marR="0" marT="0" marB="0" anchor="b">
                    <a:lnL w="0"/>
                    <a:lnR w="0"/>
                    <a:lnT w="0"/>
                    <a:lnB w="0"/>
                    <a:noFill/>
                  </a:tcPr>
                </a:tc>
                <a:tc gridSpan="2">
                  <a:txBody>
                    <a:bodyPr/>
                    <a:lstStyle/>
                    <a:p>
                      <a:pPr algn="ctr" defTabSz="457200">
                        <a:lnSpc>
                          <a:spcPct val="83000"/>
                        </a:lnSpc>
                        <a:spcBef>
                          <a:spcPct val="0"/>
                        </a:spcBef>
                        <a:spcAft>
                          <a:spcPct val="0"/>
                        </a:spcAft>
                      </a:pPr>
                      <a:r>
                        <a:rPr sz="1600" b="1">
                          <a:solidFill>
                            <a:srgbClr val="151B89"/>
                          </a:solidFill>
                          <a:latin typeface="Arial"/>
                          <a:ea typeface="Arial"/>
                        </a:rPr>
                        <a:t>Next</a:t>
                      </a:r>
                      <a:r>
                        <a:rPr sz="1000">
                          <a:solidFill>
                            <a:srgbClr val="151B89"/>
                          </a:solidFill>
                          <a:latin typeface="Arial"/>
                          <a:ea typeface="Arial"/>
                        </a:rPr>
                        <a:t> </a:t>
                      </a:r>
                      <a:r>
                        <a:rPr sz="1600" b="1">
                          <a:solidFill>
                            <a:srgbClr val="151B89"/>
                          </a:solidFill>
                          <a:latin typeface="Arial"/>
                          <a:ea typeface="Arial"/>
                        </a:rPr>
                        <a:t>Quarter</a:t>
                      </a:r>
                      <a:r>
                        <a:rPr sz="1000">
                          <a:solidFill>
                            <a:srgbClr val="151B89"/>
                          </a:solidFill>
                          <a:latin typeface="Arial"/>
                          <a:ea typeface="Arial"/>
                        </a:rPr>
                        <a:t> </a:t>
                      </a:r>
                      <a:r>
                        <a:rPr sz="1600" b="1">
                          <a:solidFill>
                            <a:srgbClr val="151B89"/>
                          </a:solidFill>
                          <a:latin typeface="Arial"/>
                          <a:ea typeface="Arial"/>
                        </a:rPr>
                        <a:t>Guidance</a:t>
                      </a:r>
                    </a:p>
                  </a:txBody>
                  <a:tcPr marL="27432" marR="27432" marT="0" marB="18288" anchor="b">
                    <a:lnL w="0"/>
                    <a:lnR w="0"/>
                    <a:lnT w="0"/>
                    <a:lnB w="0"/>
                    <a:solidFill>
                      <a:srgbClr val="4AD5FF"/>
                    </a:solidFill>
                  </a:tcPr>
                </a:tc>
                <a:tc hMerge="1">
                  <a:txBody>
                    <a:bodyPr/>
                    <a:lstStyle/>
                    <a:p>
                      <a:endParaRPr/>
                    </a:p>
                  </a:txBody>
                  <a:tcPr anchor="b">
                    <a:lnL w="0"/>
                    <a:lnR w="0"/>
                    <a:lnT w="0"/>
                    <a:lnB w="0"/>
                    <a:noFill/>
                  </a:tcPr>
                </a:tc>
                <a:tc>
                  <a:txBody>
                    <a:bodyPr/>
                    <a:lstStyle/>
                    <a:p>
                      <a:endParaRPr sz="100"/>
                    </a:p>
                  </a:txBody>
                  <a:tcPr marL="0" marR="0" marT="0" marB="0" anchor="b">
                    <a:lnL w="0"/>
                    <a:lnR w="0"/>
                    <a:lnT w="0"/>
                    <a:lnB w="0"/>
                    <a:noFill/>
                  </a:tcPr>
                </a:tc>
                <a:tc gridSpan="2">
                  <a:txBody>
                    <a:bodyPr/>
                    <a:lstStyle/>
                    <a:p>
                      <a:pPr algn="ctr" defTabSz="457200">
                        <a:lnSpc>
                          <a:spcPct val="83000"/>
                        </a:lnSpc>
                        <a:spcBef>
                          <a:spcPct val="0"/>
                        </a:spcBef>
                        <a:spcAft>
                          <a:spcPct val="0"/>
                        </a:spcAft>
                      </a:pPr>
                      <a:r>
                        <a:rPr sz="1600" b="1">
                          <a:solidFill>
                            <a:srgbClr val="151B89"/>
                          </a:solidFill>
                          <a:latin typeface="Arial"/>
                          <a:ea typeface="Arial"/>
                        </a:rPr>
                        <a:t>Full</a:t>
                      </a:r>
                      <a:r>
                        <a:rPr sz="1000">
                          <a:solidFill>
                            <a:srgbClr val="151B89"/>
                          </a:solidFill>
                          <a:latin typeface="Arial"/>
                          <a:ea typeface="Arial"/>
                        </a:rPr>
                        <a:t> </a:t>
                      </a:r>
                      <a:r>
                        <a:rPr sz="1600" b="1">
                          <a:solidFill>
                            <a:srgbClr val="151B89"/>
                          </a:solidFill>
                          <a:latin typeface="Arial"/>
                          <a:ea typeface="Arial"/>
                        </a:rPr>
                        <a:t>Year</a:t>
                      </a:r>
                      <a:r>
                        <a:rPr sz="1000">
                          <a:solidFill>
                            <a:srgbClr val="151B89"/>
                          </a:solidFill>
                          <a:latin typeface="Arial"/>
                          <a:ea typeface="Arial"/>
                        </a:rPr>
                        <a:t> </a:t>
                      </a:r>
                      <a:r>
                        <a:rPr sz="1600" b="1">
                          <a:solidFill>
                            <a:srgbClr val="151B89"/>
                          </a:solidFill>
                          <a:latin typeface="Arial"/>
                          <a:ea typeface="Arial"/>
                        </a:rPr>
                        <a:t>Guidance</a:t>
                      </a:r>
                    </a:p>
                  </a:txBody>
                  <a:tcPr marL="27432" marR="27432" marT="0" marB="18288" anchor="b">
                    <a:lnL w="0"/>
                    <a:lnR w="0"/>
                    <a:lnT w="0"/>
                    <a:lnB w="0"/>
                    <a:solidFill>
                      <a:srgbClr val="4AD5FF"/>
                    </a:solidFill>
                  </a:tcPr>
                </a:tc>
                <a:tc hMerge="1">
                  <a:txBody>
                    <a:bodyPr/>
                    <a:lstStyle/>
                    <a:p>
                      <a:endParaRPr/>
                    </a:p>
                  </a:txBody>
                  <a:tcPr anchor="b">
                    <a:lnL w="0"/>
                    <a:lnR w="0"/>
                    <a:lnT w="0"/>
                    <a:lnB w="0"/>
                    <a:noFill/>
                  </a:tcPr>
                </a:tc>
                <a:extLst>
                  <a:ext uri="{0D108BD9-81ED-4DB2-BD59-A6C34878D82A}">
                    <a16:rowId xmlns:a16="http://schemas.microsoft.com/office/drawing/2014/main" val="10000"/>
                  </a:ext>
                </a:extLst>
              </a:tr>
              <a:tr h="1047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1"/>
                  </a:ext>
                </a:extLst>
              </a:tr>
              <a:tr h="247650">
                <a:tc>
                  <a:txBody>
                    <a:bodyPr/>
                    <a:lstStyle/>
                    <a:p>
                      <a:endParaRPr sz="100"/>
                    </a:p>
                  </a:txBody>
                  <a:tcPr marL="0" marR="0" marT="0" marB="0" anchor="b">
                    <a:lnL w="0"/>
                    <a:lnR w="0"/>
                    <a:lnT w="0"/>
                    <a:lnB w="0"/>
                    <a:noFill/>
                  </a:tcPr>
                </a:tc>
                <a:tc gridSpan="2">
                  <a:txBody>
                    <a:bodyPr/>
                    <a:lstStyle/>
                    <a:p>
                      <a:pPr algn="ctr">
                        <a:lnSpc>
                          <a:spcPct val="83000"/>
                        </a:lnSpc>
                      </a:pPr>
                      <a:r>
                        <a:rPr sz="1600" b="1">
                          <a:solidFill>
                            <a:srgbClr val="151B89"/>
                          </a:solidFill>
                          <a:latin typeface="Arial"/>
                          <a:ea typeface="Arial"/>
                        </a:rPr>
                        <a:t>Q3 2026</a:t>
                      </a:r>
                    </a:p>
                  </a:txBody>
                  <a:tcPr marL="27432" marR="27432" marT="0" marB="18288" anchor="b">
                    <a:lnL w="0"/>
                    <a:lnR w="0"/>
                    <a:lnT w="0"/>
                    <a:lnB w="0"/>
                    <a:solidFill>
                      <a:srgbClr val="4AD5FF"/>
                    </a:solidFill>
                  </a:tcPr>
                </a:tc>
                <a:tc hMerge="1">
                  <a:txBody>
                    <a:bodyPr/>
                    <a:lstStyle/>
                    <a:p>
                      <a:endParaRPr/>
                    </a:p>
                  </a:txBody>
                  <a:tcPr anchor="b">
                    <a:lnL w="0"/>
                    <a:lnR w="0"/>
                    <a:lnT w="0"/>
                    <a:lnB w="0"/>
                    <a:noFill/>
                  </a:tcPr>
                </a:tc>
                <a:tc>
                  <a:txBody>
                    <a:bodyPr/>
                    <a:lstStyle/>
                    <a:p>
                      <a:endParaRPr sz="100"/>
                    </a:p>
                  </a:txBody>
                  <a:tcPr marL="0" marR="0" marT="0" marB="0" anchor="b">
                    <a:lnL w="0"/>
                    <a:lnR w="0"/>
                    <a:lnT w="0"/>
                    <a:lnB w="0"/>
                    <a:noFill/>
                  </a:tcPr>
                </a:tc>
                <a:tc gridSpan="2">
                  <a:txBody>
                    <a:bodyPr/>
                    <a:lstStyle/>
                    <a:p>
                      <a:pPr algn="ctr">
                        <a:lnSpc>
                          <a:spcPct val="83000"/>
                        </a:lnSpc>
                      </a:pPr>
                      <a:r>
                        <a:rPr sz="1600" b="1">
                          <a:solidFill>
                            <a:srgbClr val="151B89"/>
                          </a:solidFill>
                          <a:latin typeface="Arial"/>
                          <a:ea typeface="Arial"/>
                        </a:rPr>
                        <a:t>FY 2026</a:t>
                      </a:r>
                    </a:p>
                  </a:txBody>
                  <a:tcPr marL="27432" marR="27432" marT="0" marB="18288" anchor="b">
                    <a:lnL w="0"/>
                    <a:lnR w="0"/>
                    <a:lnT w="0"/>
                    <a:lnB w="0"/>
                    <a:solidFill>
                      <a:srgbClr val="4AD5FF"/>
                    </a:solidFill>
                  </a:tcPr>
                </a:tc>
                <a:tc hMerge="1">
                  <a:txBody>
                    <a:bodyPr/>
                    <a:lstStyle/>
                    <a:p>
                      <a:endParaRPr/>
                    </a:p>
                  </a:txBody>
                  <a:tcPr anchor="b">
                    <a:lnL w="0"/>
                    <a:lnR w="0"/>
                    <a:lnT w="0"/>
                    <a:lnB w="0"/>
                    <a:noFill/>
                  </a:tcPr>
                </a:tc>
                <a:extLst>
                  <a:ext uri="{0D108BD9-81ED-4DB2-BD59-A6C34878D82A}">
                    <a16:rowId xmlns:a16="http://schemas.microsoft.com/office/drawing/2014/main" val="10002"/>
                  </a:ext>
                </a:extLst>
              </a:tr>
              <a:tr h="238125">
                <a:tc>
                  <a:txBody>
                    <a:bodyPr/>
                    <a:lstStyle/>
                    <a:p>
                      <a:endParaRPr sz="100"/>
                    </a:p>
                  </a:txBody>
                  <a:tcPr marL="0" marR="0" marT="0" marB="0" anchor="b">
                    <a:lnL w="0"/>
                    <a:lnR w="0"/>
                    <a:lnT w="0"/>
                    <a:lnB w="0"/>
                    <a:noFill/>
                  </a:tcPr>
                </a:tc>
                <a:tc>
                  <a:txBody>
                    <a:bodyPr/>
                    <a:lstStyle/>
                    <a:p>
                      <a:pPr algn="ctr">
                        <a:lnSpc>
                          <a:spcPct val="83000"/>
                        </a:lnSpc>
                      </a:pPr>
                      <a:r>
                        <a:rPr sz="1600" b="1">
                          <a:solidFill>
                            <a:srgbClr val="151B89"/>
                          </a:solidFill>
                          <a:latin typeface="Arial"/>
                          <a:ea typeface="Arial"/>
                        </a:rPr>
                        <a:t>Low</a:t>
                      </a:r>
                    </a:p>
                  </a:txBody>
                  <a:tcPr marL="27432" marR="27432" marT="0" marB="9144" anchor="b">
                    <a:lnL w="0"/>
                    <a:lnR w="0"/>
                    <a:lnT w="0"/>
                    <a:lnB w="0"/>
                    <a:solidFill>
                      <a:srgbClr val="4AD5FF"/>
                    </a:solidFill>
                  </a:tcPr>
                </a:tc>
                <a:tc>
                  <a:txBody>
                    <a:bodyPr/>
                    <a:lstStyle/>
                    <a:p>
                      <a:pPr algn="ctr">
                        <a:lnSpc>
                          <a:spcPct val="83000"/>
                        </a:lnSpc>
                      </a:pPr>
                      <a:r>
                        <a:rPr sz="1600" b="1">
                          <a:solidFill>
                            <a:srgbClr val="151B89"/>
                          </a:solidFill>
                          <a:latin typeface="Arial"/>
                          <a:ea typeface="Arial"/>
                        </a:rPr>
                        <a:t>High</a:t>
                      </a:r>
                    </a:p>
                  </a:txBody>
                  <a:tcPr marL="27432" marR="27432" marT="0" marB="9144" anchor="b">
                    <a:lnL w="0"/>
                    <a:lnR w="0"/>
                    <a:lnT w="0"/>
                    <a:lnB w="0"/>
                    <a:solidFill>
                      <a:srgbClr val="4AD5FF"/>
                    </a:solidFill>
                  </a:tcPr>
                </a:tc>
                <a:tc>
                  <a:txBody>
                    <a:bodyPr/>
                    <a:lstStyle/>
                    <a:p>
                      <a:endParaRPr sz="100"/>
                    </a:p>
                  </a:txBody>
                  <a:tcPr marL="0" marR="0" marT="0" marB="0" anchor="b">
                    <a:lnL w="0"/>
                    <a:lnR w="0"/>
                    <a:lnT w="0"/>
                    <a:lnB w="0"/>
                    <a:noFill/>
                  </a:tcPr>
                </a:tc>
                <a:tc>
                  <a:txBody>
                    <a:bodyPr/>
                    <a:lstStyle/>
                    <a:p>
                      <a:pPr algn="ctr">
                        <a:lnSpc>
                          <a:spcPct val="83000"/>
                        </a:lnSpc>
                      </a:pPr>
                      <a:r>
                        <a:rPr sz="1600" b="1">
                          <a:solidFill>
                            <a:srgbClr val="151B89"/>
                          </a:solidFill>
                          <a:latin typeface="Arial"/>
                          <a:ea typeface="Arial"/>
                        </a:rPr>
                        <a:t>Low</a:t>
                      </a:r>
                    </a:p>
                  </a:txBody>
                  <a:tcPr marL="27432" marR="27432" marT="0" marB="9144" anchor="b">
                    <a:lnL w="0"/>
                    <a:lnR w="0"/>
                    <a:lnT w="0"/>
                    <a:lnB w="0"/>
                    <a:solidFill>
                      <a:srgbClr val="4AD5FF"/>
                    </a:solidFill>
                  </a:tcPr>
                </a:tc>
                <a:tc>
                  <a:txBody>
                    <a:bodyPr/>
                    <a:lstStyle/>
                    <a:p>
                      <a:pPr algn="ctr">
                        <a:lnSpc>
                          <a:spcPct val="83000"/>
                        </a:lnSpc>
                      </a:pPr>
                      <a:r>
                        <a:rPr sz="1600" b="1">
                          <a:solidFill>
                            <a:srgbClr val="151B89"/>
                          </a:solidFill>
                          <a:latin typeface="Arial"/>
                          <a:ea typeface="Arial"/>
                        </a:rPr>
                        <a:t>High</a:t>
                      </a:r>
                    </a:p>
                  </a:txBody>
                  <a:tcPr marL="27432" marR="27432" marT="0" marB="9144" anchor="b">
                    <a:lnL w="0"/>
                    <a:lnR w="0"/>
                    <a:lnT w="0"/>
                    <a:lnB w="0"/>
                    <a:solidFill>
                      <a:srgbClr val="4AD5FF"/>
                    </a:solidFill>
                  </a:tcPr>
                </a:tc>
                <a:extLst>
                  <a:ext uri="{0D108BD9-81ED-4DB2-BD59-A6C34878D82A}">
                    <a16:rowId xmlns:a16="http://schemas.microsoft.com/office/drawing/2014/main" val="10003"/>
                  </a:ext>
                </a:extLst>
              </a:tr>
              <a:tr h="10477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4"/>
                  </a:ext>
                </a:extLst>
              </a:tr>
              <a:tr h="257175">
                <a:tc>
                  <a:txBody>
                    <a:bodyPr/>
                    <a:lstStyle/>
                    <a:p>
                      <a:pPr algn="l">
                        <a:lnSpc>
                          <a:spcPct val="83000"/>
                        </a:lnSpc>
                      </a:pPr>
                      <a:r>
                        <a:rPr sz="1600" b="1">
                          <a:solidFill>
                            <a:srgbClr val="000000"/>
                          </a:solidFill>
                          <a:latin typeface="Arial"/>
                          <a:ea typeface="Arial"/>
                        </a:rPr>
                        <a:t>Revenue</a:t>
                      </a:r>
                    </a:p>
                  </a:txBody>
                  <a:tcPr marL="27432" marR="27432" marT="0" marB="18288" anchor="b">
                    <a:lnL w="0"/>
                    <a:lnR w="0"/>
                    <a:lnT w="0"/>
                    <a:lnB w="0"/>
                    <a:noFill/>
                  </a:tcPr>
                </a:tc>
                <a:tc>
                  <a:txBody>
                    <a:bodyPr/>
                    <a:lstStyle/>
                    <a:p>
                      <a:pPr algn="ctr">
                        <a:lnSpc>
                          <a:spcPct val="83000"/>
                        </a:lnSpc>
                      </a:pPr>
                      <a:r>
                        <a:rPr sz="1600">
                          <a:solidFill>
                            <a:srgbClr val="000000"/>
                          </a:solidFill>
                          <a:latin typeface="Arial"/>
                          <a:ea typeface="Arial"/>
                        </a:rPr>
                        <a:t>$417</a:t>
                      </a:r>
                    </a:p>
                  </a:txBody>
                  <a:tcPr marL="27432" marR="9144" marT="0" marB="18288" anchor="b">
                    <a:lnL w="0"/>
                    <a:lnR w="0"/>
                    <a:lnT w="0"/>
                    <a:lnB w="0"/>
                    <a:noFill/>
                  </a:tcPr>
                </a:tc>
                <a:tc>
                  <a:txBody>
                    <a:bodyPr/>
                    <a:lstStyle/>
                    <a:p>
                      <a:pPr algn="ctr">
                        <a:lnSpc>
                          <a:spcPct val="83000"/>
                        </a:lnSpc>
                      </a:pPr>
                      <a:r>
                        <a:rPr sz="1600">
                          <a:solidFill>
                            <a:srgbClr val="000000"/>
                          </a:solidFill>
                          <a:latin typeface="Arial"/>
                          <a:ea typeface="Arial"/>
                        </a:rPr>
                        <a:t>$427</a:t>
                      </a:r>
                    </a:p>
                  </a:txBody>
                  <a:tcPr marL="27432" marR="9144" marT="0" marB="18288" anchor="b">
                    <a:lnL w="0"/>
                    <a:lnR w="0"/>
                    <a:lnT w="0"/>
                    <a:lnB w="0"/>
                    <a:noFill/>
                  </a:tcPr>
                </a:tc>
                <a:tc>
                  <a:txBody>
                    <a:bodyPr/>
                    <a:lstStyle/>
                    <a:p>
                      <a:endParaRPr sz="100"/>
                    </a:p>
                  </a:txBody>
                  <a:tcPr marL="0" marR="0" marT="0" marB="0" anchor="b">
                    <a:lnL w="0"/>
                    <a:lnR w="0"/>
                    <a:lnT w="0"/>
                    <a:lnB w="0"/>
                    <a:noFill/>
                  </a:tcPr>
                </a:tc>
                <a:tc>
                  <a:txBody>
                    <a:bodyPr/>
                    <a:lstStyle/>
                    <a:p>
                      <a:pPr algn="ctr">
                        <a:lnSpc>
                          <a:spcPct val="83000"/>
                        </a:lnSpc>
                      </a:pPr>
                      <a:r>
                        <a:rPr sz="1600">
                          <a:solidFill>
                            <a:srgbClr val="000000"/>
                          </a:solidFill>
                          <a:latin typeface="Arial"/>
                          <a:ea typeface="Arial"/>
                        </a:rPr>
                        <a:t>$1,895</a:t>
                      </a:r>
                    </a:p>
                  </a:txBody>
                  <a:tcPr marL="27432" marR="9144" marT="0" marB="18288" anchor="b">
                    <a:lnL w="0"/>
                    <a:lnR w="0"/>
                    <a:lnT w="0"/>
                    <a:lnB w="0"/>
                    <a:noFill/>
                  </a:tcPr>
                </a:tc>
                <a:tc>
                  <a:txBody>
                    <a:bodyPr/>
                    <a:lstStyle/>
                    <a:p>
                      <a:pPr algn="ctr">
                        <a:lnSpc>
                          <a:spcPct val="83000"/>
                        </a:lnSpc>
                      </a:pPr>
                      <a:r>
                        <a:rPr sz="1600">
                          <a:solidFill>
                            <a:srgbClr val="000000"/>
                          </a:solidFill>
                          <a:latin typeface="Arial"/>
                          <a:ea typeface="Arial"/>
                        </a:rPr>
                        <a:t>$1,925</a:t>
                      </a:r>
                    </a:p>
                  </a:txBody>
                  <a:tcPr marL="27432" marR="9144" marT="0" marB="18288" anchor="b">
                    <a:lnL w="0"/>
                    <a:lnR w="0"/>
                    <a:lnT w="0"/>
                    <a:lnB w="0"/>
                    <a:noFill/>
                  </a:tcPr>
                </a:tc>
                <a:extLst>
                  <a:ext uri="{0D108BD9-81ED-4DB2-BD59-A6C34878D82A}">
                    <a16:rowId xmlns:a16="http://schemas.microsoft.com/office/drawing/2014/main" val="10005"/>
                  </a:ext>
                </a:extLst>
              </a:tr>
              <a:tr h="257175">
                <a:tc>
                  <a:txBody>
                    <a:bodyPr/>
                    <a:lstStyle/>
                    <a:p>
                      <a:pPr algn="l">
                        <a:lnSpc>
                          <a:spcPct val="83000"/>
                        </a:lnSpc>
                      </a:pPr>
                      <a:r>
                        <a:rPr sz="1600" b="1">
                          <a:solidFill>
                            <a:srgbClr val="000000"/>
                          </a:solidFill>
                          <a:latin typeface="Arial"/>
                          <a:ea typeface="Arial"/>
                        </a:rPr>
                        <a:t>Adjusted EBITDA</a:t>
                      </a:r>
                    </a:p>
                  </a:txBody>
                  <a:tcPr marL="27432" marR="27432" marT="0" marB="18288" anchor="b">
                    <a:lnL w="0"/>
                    <a:lnR w="0"/>
                    <a:lnT w="0"/>
                    <a:lnB w="0"/>
                    <a:noFill/>
                  </a:tcPr>
                </a:tc>
                <a:tc>
                  <a:txBody>
                    <a:bodyPr/>
                    <a:lstStyle/>
                    <a:p>
                      <a:pPr algn="ctr">
                        <a:lnSpc>
                          <a:spcPct val="83000"/>
                        </a:lnSpc>
                      </a:pPr>
                      <a:r>
                        <a:rPr sz="1600">
                          <a:solidFill>
                            <a:srgbClr val="000000"/>
                          </a:solidFill>
                          <a:latin typeface="Arial"/>
                          <a:ea typeface="Arial"/>
                        </a:rPr>
                        <a:t>$90</a:t>
                      </a:r>
                    </a:p>
                  </a:txBody>
                  <a:tcPr marL="27432" marR="9144" marT="0" marB="18288" anchor="b">
                    <a:lnL w="0"/>
                    <a:lnR w="0"/>
                    <a:lnT w="0"/>
                    <a:lnB w="0"/>
                    <a:noFill/>
                  </a:tcPr>
                </a:tc>
                <a:tc>
                  <a:txBody>
                    <a:bodyPr/>
                    <a:lstStyle/>
                    <a:p>
                      <a:pPr algn="ctr">
                        <a:lnSpc>
                          <a:spcPct val="83000"/>
                        </a:lnSpc>
                      </a:pPr>
                      <a:r>
                        <a:rPr sz="1600">
                          <a:solidFill>
                            <a:srgbClr val="000000"/>
                          </a:solidFill>
                          <a:latin typeface="Arial"/>
                          <a:ea typeface="Arial"/>
                        </a:rPr>
                        <a:t>$95</a:t>
                      </a:r>
                    </a:p>
                  </a:txBody>
                  <a:tcPr marL="27432" marR="9144" marT="0" marB="18288" anchor="b">
                    <a:lnL w="0"/>
                    <a:lnR w="0"/>
                    <a:lnT w="0"/>
                    <a:lnB w="0"/>
                    <a:noFill/>
                  </a:tcPr>
                </a:tc>
                <a:tc>
                  <a:txBody>
                    <a:bodyPr/>
                    <a:lstStyle/>
                    <a:p>
                      <a:endParaRPr sz="100"/>
                    </a:p>
                  </a:txBody>
                  <a:tcPr marL="0" marR="0" marT="0" marB="0" anchor="b">
                    <a:lnL w="0"/>
                    <a:lnR w="0"/>
                    <a:lnT w="0"/>
                    <a:lnB w="0"/>
                    <a:noFill/>
                  </a:tcPr>
                </a:tc>
                <a:tc>
                  <a:txBody>
                    <a:bodyPr/>
                    <a:lstStyle/>
                    <a:p>
                      <a:pPr algn="ctr">
                        <a:lnSpc>
                          <a:spcPct val="83000"/>
                        </a:lnSpc>
                      </a:pPr>
                      <a:r>
                        <a:rPr sz="1600">
                          <a:solidFill>
                            <a:srgbClr val="000000"/>
                          </a:solidFill>
                          <a:latin typeface="Arial"/>
                          <a:ea typeface="Arial"/>
                        </a:rPr>
                        <a:t>$545</a:t>
                      </a:r>
                    </a:p>
                  </a:txBody>
                  <a:tcPr marL="27432" marR="9144" marT="0" marB="18288" anchor="b">
                    <a:lnL w="0"/>
                    <a:lnR w="0"/>
                    <a:lnT w="0"/>
                    <a:lnB w="0"/>
                    <a:noFill/>
                  </a:tcPr>
                </a:tc>
                <a:tc>
                  <a:txBody>
                    <a:bodyPr/>
                    <a:lstStyle/>
                    <a:p>
                      <a:pPr algn="ctr">
                        <a:lnSpc>
                          <a:spcPct val="83000"/>
                        </a:lnSpc>
                      </a:pPr>
                      <a:r>
                        <a:rPr sz="1600">
                          <a:solidFill>
                            <a:srgbClr val="000000"/>
                          </a:solidFill>
                          <a:latin typeface="Arial"/>
                          <a:ea typeface="Arial"/>
                        </a:rPr>
                        <a:t>$560</a:t>
                      </a:r>
                    </a:p>
                  </a:txBody>
                  <a:tcPr marL="27432" marR="9144" marT="0" marB="18288" anchor="b">
                    <a:lnL w="0"/>
                    <a:lnR w="0"/>
                    <a:lnT w="0"/>
                    <a:lnB w="0"/>
                    <a:noFill/>
                  </a:tcPr>
                </a:tc>
                <a:extLst>
                  <a:ext uri="{0D108BD9-81ED-4DB2-BD59-A6C34878D82A}">
                    <a16:rowId xmlns:a16="http://schemas.microsoft.com/office/drawing/2014/main" val="10006"/>
                  </a:ext>
                </a:extLst>
              </a:tr>
              <a:tr h="200025">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7"/>
                  </a:ext>
                </a:extLst>
              </a:tr>
              <a:tr h="257175">
                <a:tc>
                  <a:txBody>
                    <a:bodyPr/>
                    <a:lstStyle/>
                    <a:p>
                      <a:pPr algn="l">
                        <a:lnSpc>
                          <a:spcPct val="83000"/>
                        </a:lnSpc>
                      </a:pPr>
                      <a:r>
                        <a:rPr sz="1400" b="1">
                          <a:solidFill>
                            <a:srgbClr val="000000"/>
                          </a:solidFill>
                          <a:latin typeface="Arial"/>
                          <a:ea typeface="Arial"/>
                        </a:rPr>
                        <a:t>$ in millions</a:t>
                      </a:r>
                    </a:p>
                  </a:txBody>
                  <a:tcPr marL="27432" marR="27432" marT="0" marB="18288"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tc>
                  <a:txBody>
                    <a:bodyPr/>
                    <a:lstStyle/>
                    <a:p>
                      <a:endParaRPr sz="100"/>
                    </a:p>
                  </a:txBody>
                  <a:tcPr marL="0" marR="0" marT="0" marB="0" anchor="b">
                    <a:lnL w="0"/>
                    <a:lnR w="0"/>
                    <a:lnT w="0"/>
                    <a:lnB w="0"/>
                    <a:noFill/>
                  </a:tcPr>
                </a:tc>
                <a:extLst>
                  <a:ext uri="{0D108BD9-81ED-4DB2-BD59-A6C34878D82A}">
                    <a16:rowId xmlns:a16="http://schemas.microsoft.com/office/drawing/2014/main" val="10008"/>
                  </a:ext>
                </a:extLst>
              </a:tr>
            </a:tbl>
          </a:graphicData>
        </a:graphic>
      </p:graphicFrame>
      <p:sp>
        <p:nvSpPr>
          <p:cNvPr id="4" name="New shape"/>
          <p:cNvSpPr/>
          <p:nvPr/>
        </p:nvSpPr>
        <p:spPr>
          <a:xfrm>
            <a:off x="48514" y="3919347"/>
            <a:ext cx="6047359" cy="38100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t"/>
          <a:lstStyle/>
          <a:p>
            <a:pPr marL="457200" lvl="1" indent="-228600" algn="l" defTabSz="457200">
              <a:lnSpc>
                <a:spcPct val="100000"/>
              </a:lnSpc>
              <a:spcBef>
                <a:spcPts val="900"/>
              </a:spcBef>
              <a:spcAft>
                <a:spcPct val="0"/>
              </a:spcAft>
              <a:buChar char="•"/>
            </a:pPr>
            <a:r>
              <a:rPr sz="1400">
                <a:solidFill>
                  <a:srgbClr val="000000"/>
                </a:solidFill>
                <a:latin typeface="Arial"/>
                <a:ea typeface="Arial"/>
              </a:rPr>
              <a:t>Expect both Payment Software and Biller segments to grow upper single digits</a:t>
            </a:r>
          </a:p>
          <a:p>
            <a:pPr marL="457200" lvl="1" indent="-228600" algn="l" defTabSz="457200">
              <a:lnSpc>
                <a:spcPct val="100000"/>
              </a:lnSpc>
              <a:spcBef>
                <a:spcPts val="900"/>
              </a:spcBef>
              <a:spcAft>
                <a:spcPct val="0"/>
              </a:spcAft>
              <a:buChar char="•"/>
            </a:pPr>
            <a:r>
              <a:rPr sz="1400">
                <a:solidFill>
                  <a:srgbClr val="000000"/>
                </a:solidFill>
                <a:latin typeface="Arial"/>
                <a:ea typeface="Arial"/>
              </a:rPr>
              <a:t>Expect 2H revenue phasing to be weighted 40%/Q3 and 60%/Q4</a:t>
            </a:r>
          </a:p>
          <a:p>
            <a:pPr marL="457200" lvl="1" indent="-228600" algn="l" defTabSz="457200">
              <a:lnSpc>
                <a:spcPct val="100000"/>
              </a:lnSpc>
              <a:spcBef>
                <a:spcPts val="900"/>
              </a:spcBef>
              <a:spcAft>
                <a:spcPct val="0"/>
              </a:spcAft>
              <a:buChar char="•"/>
            </a:pPr>
            <a:r>
              <a:rPr sz="1400">
                <a:solidFill>
                  <a:srgbClr val="000000"/>
                </a:solidFill>
                <a:latin typeface="Arial"/>
                <a:ea typeface="Arial"/>
              </a:rPr>
              <a:t>Expect to allocate 50% to 60% of cash flow from operating activities toward share repurchases, subject to market conditions​</a:t>
            </a:r>
          </a:p>
          <a:p>
            <a:pPr marL="457200" lvl="1" indent="-228600" algn="l" defTabSz="457200">
              <a:lnSpc>
                <a:spcPct val="100000"/>
              </a:lnSpc>
              <a:spcBef>
                <a:spcPts val="900"/>
              </a:spcBef>
              <a:spcAft>
                <a:spcPct val="0"/>
              </a:spcAft>
              <a:buChar char="•"/>
            </a:pPr>
            <a:r>
              <a:rPr sz="1400">
                <a:solidFill>
                  <a:srgbClr val="000000"/>
                </a:solidFill>
                <a:latin typeface="Arial"/>
                <a:ea typeface="Arial"/>
              </a:rPr>
              <a:t>Capital expenditures expected to approximate $45M​</a:t>
            </a:r>
          </a:p>
          <a:p>
            <a:pPr algn="l" defTabSz="457200">
              <a:lnSpc>
                <a:spcPct val="100000"/>
              </a:lnSpc>
              <a:spcBef>
                <a:spcPts val="900"/>
              </a:spcBef>
              <a:spcAft>
                <a:spcPct val="0"/>
              </a:spcAft>
            </a:pPr>
            <a:endParaRPr sz="1400">
              <a:solidFill>
                <a:srgbClr val="000000"/>
              </a:solidFill>
              <a:latin typeface="Arial"/>
              <a:ea typeface="Arial"/>
            </a:endParaRPr>
          </a:p>
        </p:txBody>
      </p:sp>
      <p:sp>
        <p:nvSpPr>
          <p:cNvPr id="5" name="New shape"/>
          <p:cNvSpPr/>
          <p:nvPr/>
        </p:nvSpPr>
        <p:spPr>
          <a:xfrm>
            <a:off x="5974207" y="3919347"/>
            <a:ext cx="6158103" cy="3810000"/>
          </a:xfrm>
          <a:prstGeom prst="rect">
            <a:avLst/>
          </a:prstGeom>
          <a:noFill/>
          <a:ln>
            <a:noFill/>
            <a:miter/>
          </a:ln>
        </p:spPr>
        <p:style>
          <a:lnRef idx="2">
            <a:schemeClr val="accent1">
              <a:shade val="50000"/>
            </a:schemeClr>
          </a:lnRef>
          <a:fillRef idx="1">
            <a:schemeClr val="accent1"/>
          </a:fillRef>
          <a:effectRef idx="0">
            <a:schemeClr val="accent1"/>
          </a:effectRef>
          <a:fontRef idx="minor">
            <a:schemeClr val="lt1"/>
          </a:fontRef>
        </p:style>
        <p:txBody>
          <a:bodyPr lIns="91440" tIns="53340" rIns="91440" bIns="91440" rtlCol="0" anchor="t"/>
          <a:lstStyle/>
          <a:p>
            <a:pPr marL="457200" lvl="1" indent="-228600" algn="l" defTabSz="457200">
              <a:lnSpc>
                <a:spcPct val="100000"/>
              </a:lnSpc>
              <a:spcBef>
                <a:spcPts val="900"/>
              </a:spcBef>
              <a:spcAft>
                <a:spcPct val="0"/>
              </a:spcAft>
              <a:buChar char="•"/>
            </a:pPr>
            <a:r>
              <a:rPr sz="1400">
                <a:solidFill>
                  <a:srgbClr val="000000"/>
                </a:solidFill>
                <a:latin typeface="Arial"/>
                <a:ea typeface="Arial"/>
              </a:rPr>
              <a:t>Cash taxes expected to approximate $80 - 90M</a:t>
            </a:r>
          </a:p>
          <a:p>
            <a:pPr marL="457200" lvl="1" indent="-228600" algn="l" defTabSz="457200">
              <a:lnSpc>
                <a:spcPct val="100000"/>
              </a:lnSpc>
              <a:spcBef>
                <a:spcPts val="900"/>
              </a:spcBef>
              <a:spcAft>
                <a:spcPct val="0"/>
              </a:spcAft>
              <a:buChar char="•"/>
            </a:pPr>
            <a:r>
              <a:rPr sz="1400">
                <a:solidFill>
                  <a:srgbClr val="000000"/>
                </a:solidFill>
                <a:latin typeface="Arial"/>
                <a:ea typeface="Arial"/>
              </a:rPr>
              <a:t>Interest expense, net expected to approximate $30M​</a:t>
            </a:r>
          </a:p>
          <a:p>
            <a:pPr marL="457200" lvl="1" indent="-228600" algn="l" defTabSz="457200">
              <a:lnSpc>
                <a:spcPct val="100000"/>
              </a:lnSpc>
              <a:spcBef>
                <a:spcPts val="900"/>
              </a:spcBef>
              <a:spcAft>
                <a:spcPct val="0"/>
              </a:spcAft>
              <a:buChar char="•"/>
            </a:pPr>
            <a:r>
              <a:rPr sz="1400">
                <a:solidFill>
                  <a:srgbClr val="000000"/>
                </a:solidFill>
                <a:latin typeface="Arial"/>
                <a:ea typeface="Arial"/>
              </a:rPr>
              <a:t>Depreciation and amortization expected to approximate $90M​</a:t>
            </a:r>
          </a:p>
          <a:p>
            <a:pPr marL="457200" lvl="1" indent="-228600" algn="l" defTabSz="457200">
              <a:lnSpc>
                <a:spcPct val="100000"/>
              </a:lnSpc>
              <a:spcBef>
                <a:spcPts val="900"/>
              </a:spcBef>
              <a:spcAft>
                <a:spcPct val="0"/>
              </a:spcAft>
              <a:buChar char="•"/>
            </a:pPr>
            <a:r>
              <a:rPr sz="1400">
                <a:solidFill>
                  <a:srgbClr val="000000"/>
                </a:solidFill>
                <a:latin typeface="Arial"/>
                <a:ea typeface="Arial"/>
              </a:rPr>
              <a:t>Non-cash compensation expense expected to approximate $65 - 75M​</a:t>
            </a:r>
          </a:p>
          <a:p>
            <a:pPr marL="457200" lvl="1" indent="-228600" algn="l" defTabSz="457200">
              <a:lnSpc>
                <a:spcPct val="100000"/>
              </a:lnSpc>
              <a:spcBef>
                <a:spcPts val="900"/>
              </a:spcBef>
              <a:spcAft>
                <a:spcPct val="0"/>
              </a:spcAft>
              <a:buChar char="•"/>
            </a:pPr>
            <a:r>
              <a:rPr sz="1400">
                <a:solidFill>
                  <a:srgbClr val="000000"/>
                </a:solidFill>
                <a:latin typeface="Arial"/>
                <a:ea typeface="Arial"/>
              </a:rPr>
              <a:t>Effective tax rate expected to approximate 25%​</a:t>
            </a:r>
          </a:p>
          <a:p>
            <a:pPr marL="457200" lvl="1" indent="-228600" algn="l" defTabSz="457200">
              <a:lnSpc>
                <a:spcPct val="100000"/>
              </a:lnSpc>
              <a:spcBef>
                <a:spcPts val="900"/>
              </a:spcBef>
              <a:spcAft>
                <a:spcPct val="0"/>
              </a:spcAft>
              <a:buChar char="•"/>
            </a:pPr>
            <a:r>
              <a:rPr sz="1400">
                <a:solidFill>
                  <a:srgbClr val="000000"/>
                </a:solidFill>
                <a:latin typeface="Arial"/>
                <a:ea typeface="Arial"/>
              </a:rPr>
              <a:t>Diluted share count expected to approximate 101 million shares (excluding future share buy-back activity)</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6.1.176"/>
  <p:tag name="AS_RELEASE_DATE" val="2026.07.31"/>
  <p:tag name="AS_TITLE" val="Aspose.Slides for Java"/>
  <p:tag name="AS_VERSION" val="26.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3382</Words>
  <Application>Microsoft Office PowerPoint</Application>
  <PresentationFormat>Widescreen</PresentationFormat>
  <Paragraphs>431</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Q2 2026 Earnings Deck New Template Updated</dc:title>
  <cp:lastModifiedBy>Kraft, John</cp:lastModifiedBy>
  <cp:revision>2</cp:revision>
  <cp:lastPrinted>2026-08-05T13:11:16Z</cp:lastPrinted>
  <dcterms:created xsi:type="dcterms:W3CDTF">2026-08-05T13:11:16Z</dcterms:created>
  <dcterms:modified xsi:type="dcterms:W3CDTF">2026-08-05T20:34:53Z</dcterms:modified>
</cp:coreProperties>
</file>