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1" r:id="rId2"/>
  </p:sldMasterIdLst>
  <p:notesMasterIdLst>
    <p:notesMasterId r:id="rId11"/>
  </p:notesMasterIdLst>
  <p:handoutMasterIdLst>
    <p:handoutMasterId r:id="rId12"/>
  </p:handoutMasterIdLst>
  <p:sldIdLst>
    <p:sldId id="320" r:id="rId3"/>
    <p:sldId id="337" r:id="rId4"/>
    <p:sldId id="322" r:id="rId5"/>
    <p:sldId id="338" r:id="rId6"/>
    <p:sldId id="339" r:id="rId7"/>
    <p:sldId id="327" r:id="rId8"/>
    <p:sldId id="332" r:id="rId9"/>
    <p:sldId id="325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302F"/>
    <a:srgbClr val="AFAFAF"/>
    <a:srgbClr val="D9242C"/>
    <a:srgbClr val="FF0000"/>
    <a:srgbClr val="00487A"/>
    <a:srgbClr val="D9D9D9"/>
    <a:srgbClr val="AFD3EB"/>
    <a:srgbClr val="3F6A5E"/>
    <a:srgbClr val="0F2D53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70" autoAdjust="0"/>
    <p:restoredTop sz="96327" autoAdjust="0"/>
  </p:normalViewPr>
  <p:slideViewPr>
    <p:cSldViewPr>
      <p:cViewPr varScale="1">
        <p:scale>
          <a:sx n="111" d="100"/>
          <a:sy n="111" d="100"/>
        </p:scale>
        <p:origin x="220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7" d="100"/>
          <a:sy n="117" d="100"/>
        </p:scale>
        <p:origin x="5000" y="19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\\Tcb-fsrv22\tcb\Accounting\CFO\Investor%20Decks\Investor%20Deck%20Worksheet%209.30.26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\\Tcb-fsrv22\tcb\Accounting\CFO\Investor%20Decks\Investor%20Deck%20Worksheet%209.30.26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Tcb-fsrv22\tcb\Accounting\CFO\Investor%20Decks\Investor%20Deck%20Worksheet%209.30.26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Assets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'Balance Sheet'!$A$5</c:f>
              <c:strCache>
                <c:ptCount val="1"/>
                <c:pt idx="0">
                  <c:v>Assets</c:v>
                </c:pt>
              </c:strCache>
            </c:strRef>
          </c:tx>
          <c:spPr>
            <a:solidFill>
              <a:srgbClr val="BC302F"/>
            </a:solidFill>
            <a:ln>
              <a:solidFill>
                <a:srgbClr val="BC302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'Balance Sheet'!$M$4:$Q$4</c:f>
              <c:strCache>
                <c:ptCount val="5"/>
                <c:pt idx="0">
                  <c:v>3Q '25</c:v>
                </c:pt>
                <c:pt idx="1">
                  <c:v>4Q '25</c:v>
                </c:pt>
                <c:pt idx="2">
                  <c:v>1Q'26</c:v>
                </c:pt>
                <c:pt idx="3">
                  <c:v>2Q'26</c:v>
                </c:pt>
                <c:pt idx="4">
                  <c:v>3Q'26</c:v>
                </c:pt>
              </c:strCache>
            </c:strRef>
          </c:cat>
          <c:val>
            <c:numRef>
              <c:f>'Balance Sheet'!$M$5:$Q$5</c:f>
              <c:numCache>
                <c:formatCode>_(* #,##0_);_(* \(#,##0\);_(* "-"??_);_(@_)</c:formatCode>
                <c:ptCount val="5"/>
                <c:pt idx="0">
                  <c:v>1593140</c:v>
                </c:pt>
                <c:pt idx="1">
                  <c:v>1512484</c:v>
                </c:pt>
                <c:pt idx="2">
                  <c:v>1528974</c:v>
                </c:pt>
                <c:pt idx="3" formatCode="#,##0">
                  <c:v>1555742</c:v>
                </c:pt>
                <c:pt idx="4" formatCode="#,##0">
                  <c:v>1552654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27-4C6B-8206-D27EFB08F2C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60377679"/>
        <c:axId val="260374319"/>
      </c:barChart>
      <c:catAx>
        <c:axId val="260377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374319"/>
        <c:crosses val="autoZero"/>
        <c:auto val="1"/>
        <c:lblAlgn val="ctr"/>
        <c:lblOffset val="100"/>
        <c:noMultiLvlLbl val="0"/>
      </c:catAx>
      <c:valAx>
        <c:axId val="260374319"/>
        <c:scaling>
          <c:orientation val="minMax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26037767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Securities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273809523809524E-2"/>
          <c:y val="0.17384204150352611"/>
          <c:w val="0.93452380952380953"/>
          <c:h val="0.692559825797781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'Balance Sheet'!$A$7</c:f>
              <c:strCache>
                <c:ptCount val="1"/>
                <c:pt idx="0">
                  <c:v>Securities</c:v>
                </c:pt>
              </c:strCache>
            </c:strRef>
          </c:tx>
          <c:spPr>
            <a:solidFill>
              <a:srgbClr val="BC302F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'Balance Sheet'!$M$6:$Q$6</c:f>
              <c:strCache>
                <c:ptCount val="5"/>
                <c:pt idx="0">
                  <c:v> 3Q '25 </c:v>
                </c:pt>
                <c:pt idx="1">
                  <c:v>4Q '25</c:v>
                </c:pt>
                <c:pt idx="2">
                  <c:v>1Q'26</c:v>
                </c:pt>
                <c:pt idx="3">
                  <c:v>2Q'26</c:v>
                </c:pt>
                <c:pt idx="4">
                  <c:v>3Q'26</c:v>
                </c:pt>
              </c:strCache>
            </c:strRef>
          </c:cat>
          <c:val>
            <c:numRef>
              <c:f>'Balance Sheet'!$M$7:$Q$7</c:f>
              <c:numCache>
                <c:formatCode>_(* #,##0_);_(* \(#,##0\);_(* "-"??_);_(@_)</c:formatCode>
                <c:ptCount val="5"/>
                <c:pt idx="0">
                  <c:v>531590</c:v>
                </c:pt>
                <c:pt idx="1">
                  <c:v>504744</c:v>
                </c:pt>
                <c:pt idx="2">
                  <c:v>494329</c:v>
                </c:pt>
                <c:pt idx="3">
                  <c:v>468095</c:v>
                </c:pt>
                <c:pt idx="4">
                  <c:v>460797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92-4C8A-9CDB-840F54E9C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7408896"/>
        <c:axId val="887407456"/>
      </c:barChart>
      <c:catAx>
        <c:axId val="88740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7407456"/>
        <c:crosses val="autoZero"/>
        <c:auto val="1"/>
        <c:lblAlgn val="ctr"/>
        <c:lblOffset val="100"/>
        <c:noMultiLvlLbl val="0"/>
      </c:catAx>
      <c:valAx>
        <c:axId val="887407456"/>
        <c:scaling>
          <c:orientation val="minMax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88740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Loans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'Balance Sheet'!$A$9</c:f>
              <c:strCache>
                <c:ptCount val="1"/>
                <c:pt idx="0">
                  <c:v>Loans</c:v>
                </c:pt>
              </c:strCache>
            </c:strRef>
          </c:tx>
          <c:spPr>
            <a:solidFill>
              <a:srgbClr val="BC302F"/>
            </a:solidFill>
            <a:ln>
              <a:solidFill>
                <a:srgbClr val="BC302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'Balance Sheet'!$M$8:$Q$8</c:f>
              <c:strCache>
                <c:ptCount val="5"/>
                <c:pt idx="0">
                  <c:v>3Q '25</c:v>
                </c:pt>
                <c:pt idx="1">
                  <c:v>4Q '25</c:v>
                </c:pt>
                <c:pt idx="2">
                  <c:v>1Q'26</c:v>
                </c:pt>
                <c:pt idx="3">
                  <c:v>2Q'26</c:v>
                </c:pt>
                <c:pt idx="4">
                  <c:v>3Q'26</c:v>
                </c:pt>
              </c:strCache>
            </c:strRef>
          </c:cat>
          <c:val>
            <c:numRef>
              <c:f>'Balance Sheet'!$M$9:$Q$9</c:f>
              <c:numCache>
                <c:formatCode>_(* #,##0_);_(* \(#,##0\);_(* "-"??_);_(@_)</c:formatCode>
                <c:ptCount val="5"/>
                <c:pt idx="0">
                  <c:v>831202</c:v>
                </c:pt>
                <c:pt idx="1">
                  <c:v>842361</c:v>
                </c:pt>
                <c:pt idx="2">
                  <c:v>845670</c:v>
                </c:pt>
                <c:pt idx="3">
                  <c:v>892788</c:v>
                </c:pt>
                <c:pt idx="4">
                  <c:v>917249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ED-449E-8011-0B521AE8B4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60371439"/>
        <c:axId val="260372879"/>
      </c:barChart>
      <c:catAx>
        <c:axId val="260371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372879"/>
        <c:crosses val="autoZero"/>
        <c:auto val="1"/>
        <c:lblAlgn val="ctr"/>
        <c:lblOffset val="100"/>
        <c:noMultiLvlLbl val="0"/>
      </c:catAx>
      <c:valAx>
        <c:axId val="260372879"/>
        <c:scaling>
          <c:orientation val="minMax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260371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Deposits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'Balance Sheet'!$A$11</c:f>
              <c:strCache>
                <c:ptCount val="1"/>
                <c:pt idx="0">
                  <c:v>Deposits</c:v>
                </c:pt>
              </c:strCache>
            </c:strRef>
          </c:tx>
          <c:spPr>
            <a:solidFill>
              <a:srgbClr val="BC302F"/>
            </a:solidFill>
            <a:ln>
              <a:solidFill>
                <a:srgbClr val="BC302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'Balance Sheet'!$M$10:$Q$10</c:f>
              <c:strCache>
                <c:ptCount val="5"/>
                <c:pt idx="0">
                  <c:v>3Q '25</c:v>
                </c:pt>
                <c:pt idx="1">
                  <c:v>4Q '25</c:v>
                </c:pt>
                <c:pt idx="2">
                  <c:v>1Q'26</c:v>
                </c:pt>
                <c:pt idx="3">
                  <c:v>2Q'26</c:v>
                </c:pt>
                <c:pt idx="4">
                  <c:v>3Q'26</c:v>
                </c:pt>
              </c:strCache>
            </c:strRef>
          </c:cat>
          <c:val>
            <c:numRef>
              <c:f>'Balance Sheet'!$M$11:$Q$11</c:f>
              <c:numCache>
                <c:formatCode>_(* #,##0_);_(* \(#,##0\);_(* "-"??_);_(@_)</c:formatCode>
                <c:ptCount val="5"/>
                <c:pt idx="0">
                  <c:v>1182778</c:v>
                </c:pt>
                <c:pt idx="1">
                  <c:v>1337630</c:v>
                </c:pt>
                <c:pt idx="2">
                  <c:v>1345964</c:v>
                </c:pt>
                <c:pt idx="3">
                  <c:v>1318103</c:v>
                </c:pt>
                <c:pt idx="4">
                  <c:v>1412439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8E-433D-B076-45501786A2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3896223"/>
        <c:axId val="413893343"/>
      </c:barChart>
      <c:catAx>
        <c:axId val="413896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93343"/>
        <c:crosses val="autoZero"/>
        <c:auto val="1"/>
        <c:lblAlgn val="ctr"/>
        <c:lblOffset val="100"/>
        <c:noMultiLvlLbl val="0"/>
      </c:catAx>
      <c:valAx>
        <c:axId val="413893343"/>
        <c:scaling>
          <c:orientation val="minMax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413896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Loan Portfolio Mix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Loans!$V$31</c:f>
              <c:strCache>
                <c:ptCount val="1"/>
                <c:pt idx="0">
                  <c:v>Commercial &amp; Construction</c:v>
                </c:pt>
              </c:strCache>
            </c:strRef>
          </c:tx>
          <c:spPr>
            <a:ln w="34925" cap="rnd">
              <a:solidFill>
                <a:schemeClr val="tx1">
                  <a:lumMod val="65000"/>
                  <a:lumOff val="35000"/>
                </a:schemeClr>
              </a:solidFill>
              <a:round/>
              <a:headEnd type="oval"/>
              <a:tailEnd type="oval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9.4288295649108192E-2"/>
                  <c:y val="-7.210667275338756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CD-4223-A02E-E8A486A34A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Loans!$X$30:$AB$30</c:f>
              <c:strCache>
                <c:ptCount val="5"/>
                <c:pt idx="0">
                  <c:v>3Q '25</c:v>
                </c:pt>
                <c:pt idx="1">
                  <c:v>4Q '25</c:v>
                </c:pt>
                <c:pt idx="2">
                  <c:v>1Q '26</c:v>
                </c:pt>
                <c:pt idx="3">
                  <c:v>2Q '26</c:v>
                </c:pt>
                <c:pt idx="4">
                  <c:v>3Q '26</c:v>
                </c:pt>
              </c:strCache>
            </c:strRef>
          </c:cat>
          <c:val>
            <c:numRef>
              <c:f>Loans!$X$31:$AB$31</c:f>
              <c:numCache>
                <c:formatCode>0%</c:formatCode>
                <c:ptCount val="5"/>
                <c:pt idx="0">
                  <c:v>0.21784716591153536</c:v>
                </c:pt>
                <c:pt idx="1">
                  <c:v>0.1981454507034395</c:v>
                </c:pt>
                <c:pt idx="2">
                  <c:v>0.21699599134414133</c:v>
                </c:pt>
                <c:pt idx="3">
                  <c:v>0.21022796005322653</c:v>
                </c:pt>
                <c:pt idx="4">
                  <c:v>0.20113077256012271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CD-4223-A02E-E8A486A34A2E}"/>
            </c:ext>
          </c:extLst>
        </c:ser>
        <c:ser>
          <c:idx val="1"/>
          <c:order val="1"/>
          <c:tx>
            <c:strRef>
              <c:f>Loans!$V$32</c:f>
              <c:strCache>
                <c:ptCount val="1"/>
                <c:pt idx="0">
                  <c:v>Residential Real Estate</c:v>
                </c:pt>
              </c:strCache>
            </c:strRef>
          </c:tx>
          <c:spPr>
            <a:ln w="34925" cap="rnd">
              <a:solidFill>
                <a:srgbClr val="D9242C"/>
              </a:solidFill>
              <a:round/>
              <a:headEnd type="oval"/>
              <a:tailEnd type="oval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7035349829946027E-2"/>
                  <c:y val="1.1799410029498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CD-4223-A02E-E8A486A34A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Loans!$X$30:$AB$30</c:f>
              <c:strCache>
                <c:ptCount val="5"/>
                <c:pt idx="0">
                  <c:v>3Q '25</c:v>
                </c:pt>
                <c:pt idx="1">
                  <c:v>4Q '25</c:v>
                </c:pt>
                <c:pt idx="2">
                  <c:v>1Q '26</c:v>
                </c:pt>
                <c:pt idx="3">
                  <c:v>2Q '26</c:v>
                </c:pt>
                <c:pt idx="4">
                  <c:v>3Q '26</c:v>
                </c:pt>
              </c:strCache>
            </c:strRef>
          </c:cat>
          <c:val>
            <c:numRef>
              <c:f>Loans!$X$32:$AB$32</c:f>
              <c:numCache>
                <c:formatCode>0%</c:formatCode>
                <c:ptCount val="5"/>
                <c:pt idx="0">
                  <c:v>0.17183067413216041</c:v>
                </c:pt>
                <c:pt idx="1">
                  <c:v>0.17652170506469317</c:v>
                </c:pt>
                <c:pt idx="2">
                  <c:v>0.18083176652831481</c:v>
                </c:pt>
                <c:pt idx="3">
                  <c:v>0.19984139571768439</c:v>
                </c:pt>
                <c:pt idx="4">
                  <c:v>0.21276338268016645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FCD-4223-A02E-E8A486A34A2E}"/>
            </c:ext>
          </c:extLst>
        </c:ser>
        <c:ser>
          <c:idx val="2"/>
          <c:order val="2"/>
          <c:tx>
            <c:strRef>
              <c:f>Loans!$V$33</c:f>
              <c:strCache>
                <c:ptCount val="1"/>
                <c:pt idx="0">
                  <c:v>Commercial Real Estate</c:v>
                </c:pt>
              </c:strCache>
            </c:strRef>
          </c:tx>
          <c:spPr>
            <a:ln w="34925" cap="rnd">
              <a:solidFill>
                <a:schemeClr val="tx1">
                  <a:lumMod val="95000"/>
                  <a:lumOff val="5000"/>
                </a:schemeClr>
              </a:solidFill>
              <a:round/>
              <a:headEnd type="oval"/>
              <a:tailEnd type="oval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4617701223558633E-2"/>
                  <c:y val="-1.5732546705998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FCD-4223-A02E-E8A486A34A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Loans!$X$30:$AB$30</c:f>
              <c:strCache>
                <c:ptCount val="5"/>
                <c:pt idx="0">
                  <c:v>3Q '25</c:v>
                </c:pt>
                <c:pt idx="1">
                  <c:v>4Q '25</c:v>
                </c:pt>
                <c:pt idx="2">
                  <c:v>1Q '26</c:v>
                </c:pt>
                <c:pt idx="3">
                  <c:v>2Q '26</c:v>
                </c:pt>
                <c:pt idx="4">
                  <c:v>3Q '26</c:v>
                </c:pt>
              </c:strCache>
            </c:strRef>
          </c:cat>
          <c:val>
            <c:numRef>
              <c:f>Loans!$X$33:$AB$33</c:f>
              <c:numCache>
                <c:formatCode>0%</c:formatCode>
                <c:ptCount val="5"/>
                <c:pt idx="0">
                  <c:v>0.54817481189891271</c:v>
                </c:pt>
                <c:pt idx="1">
                  <c:v>0.56303413857004303</c:v>
                </c:pt>
                <c:pt idx="2">
                  <c:v>0.53753946574905109</c:v>
                </c:pt>
                <c:pt idx="3">
                  <c:v>0.53021321971173452</c:v>
                </c:pt>
                <c:pt idx="4">
                  <c:v>0.52576018071428809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FCD-4223-A02E-E8A486A34A2E}"/>
            </c:ext>
          </c:extLst>
        </c:ser>
        <c:ser>
          <c:idx val="3"/>
          <c:order val="3"/>
          <c:tx>
            <c:strRef>
              <c:f>Loans!$V$34</c:f>
              <c:strCache>
                <c:ptCount val="1"/>
                <c:pt idx="0">
                  <c:v>Consumer &amp; Other</c:v>
                </c:pt>
              </c:strCache>
            </c:strRef>
          </c:tx>
          <c:spPr>
            <a:ln w="34925" cap="rnd">
              <a:solidFill>
                <a:srgbClr val="AFAFAF"/>
              </a:solidFill>
              <a:round/>
              <a:headEnd type="oval"/>
              <a:tailEnd type="oval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76941609788469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CD-4223-A02E-E8A486A34A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Loans!$X$30:$AB$30</c:f>
              <c:strCache>
                <c:ptCount val="5"/>
                <c:pt idx="0">
                  <c:v>3Q '25</c:v>
                </c:pt>
                <c:pt idx="1">
                  <c:v>4Q '25</c:v>
                </c:pt>
                <c:pt idx="2">
                  <c:v>1Q '26</c:v>
                </c:pt>
                <c:pt idx="3">
                  <c:v>2Q '26</c:v>
                </c:pt>
                <c:pt idx="4">
                  <c:v>3Q '26</c:v>
                </c:pt>
              </c:strCache>
            </c:strRef>
          </c:cat>
          <c:val>
            <c:numRef>
              <c:f>Loans!$X$34:$AB$34</c:f>
              <c:numCache>
                <c:formatCode>0%</c:formatCode>
                <c:ptCount val="5"/>
                <c:pt idx="0">
                  <c:v>5.57409630871918E-2</c:v>
                </c:pt>
                <c:pt idx="1">
                  <c:v>5.5977187927741194E-2</c:v>
                </c:pt>
                <c:pt idx="2">
                  <c:v>6.4632776378492796E-2</c:v>
                </c:pt>
                <c:pt idx="3">
                  <c:v>5.9717424517354623E-2</c:v>
                </c:pt>
                <c:pt idx="4">
                  <c:v>6.0345664045422784E-2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FCD-4223-A02E-E8A486A34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9624400"/>
        <c:axId val="1589626800"/>
      </c:lineChart>
      <c:catAx>
        <c:axId val="158962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626800"/>
        <c:crosses val="autoZero"/>
        <c:auto val="1"/>
        <c:lblAlgn val="ctr"/>
        <c:lblOffset val="100"/>
        <c:noMultiLvlLbl val="0"/>
      </c:catAx>
      <c:valAx>
        <c:axId val="1589626800"/>
        <c:scaling>
          <c:orientation val="minMax"/>
          <c:max val="0.60000000000000009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5896244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Loans</a:t>
            </a:r>
            <a:r>
              <a:rPr lang="en-US" b="1" baseline="0" dirty="0"/>
              <a:t> Mix Q3 ’26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Loans!$F$31</c:f>
              <c:strCache>
                <c:ptCount val="1"/>
                <c:pt idx="0">
                  <c:v>3Q '26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tx1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6F-49CE-B6A4-55A189E162D4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6F-49CE-B6A4-55A189E162D4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6F-49CE-B6A4-55A189E162D4}"/>
              </c:ext>
            </c:extLst>
          </c:dPt>
          <c:dPt>
            <c:idx val="3"/>
            <c:bubble3D val="0"/>
            <c:spPr>
              <a:solidFill>
                <a:srgbClr val="D9242C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6F-49CE-B6A4-55A189E162D4}"/>
              </c:ext>
            </c:extLst>
          </c:dPt>
          <c:dPt>
            <c:idx val="4"/>
            <c:bubble3D val="0"/>
            <c:spPr>
              <a:solidFill>
                <a:schemeClr val="tx1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6F-49CE-B6A4-55A189E162D4}"/>
              </c:ext>
            </c:extLst>
          </c:dPt>
          <c:dPt>
            <c:idx val="5"/>
            <c:bubble3D val="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56F-49CE-B6A4-55A189E162D4}"/>
              </c:ext>
            </c:extLst>
          </c:dPt>
          <c:dPt>
            <c:idx val="6"/>
            <c:bubble3D val="0"/>
            <c:spPr>
              <a:solidFill>
                <a:srgbClr val="D9242C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56F-49CE-B6A4-55A189E162D4}"/>
              </c:ext>
            </c:extLst>
          </c:dPt>
          <c:dLbls>
            <c:dLbl>
              <c:idx val="0"/>
              <c:layout>
                <c:manualLayout>
                  <c:x val="2.8015091863517059E-2"/>
                  <c:y val="2.022419072615922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56F-49CE-B6A4-55A189E162D4}"/>
                </c:ext>
              </c:extLst>
            </c:dLbl>
            <c:dLbl>
              <c:idx val="1"/>
              <c:layout>
                <c:manualLayout>
                  <c:x val="-1.1904761904762013E-2"/>
                  <c:y val="4.629629629629629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56F-49CE-B6A4-55A189E162D4}"/>
                </c:ext>
              </c:extLst>
            </c:dLbl>
            <c:dLbl>
              <c:idx val="2"/>
              <c:layout>
                <c:manualLayout>
                  <c:x val="-3.464098237720285E-3"/>
                  <c:y val="-1.63254593175853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6F-49CE-B6A4-55A189E162D4}"/>
                </c:ext>
              </c:extLst>
            </c:dLbl>
            <c:dLbl>
              <c:idx val="3"/>
              <c:layout>
                <c:manualLayout>
                  <c:x val="1.4880952380952273E-2"/>
                  <c:y val="-3.240740740740757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33480971128609"/>
                      <c:h val="0.119763779527559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756F-49CE-B6A4-55A189E162D4}"/>
                </c:ext>
              </c:extLst>
            </c:dLbl>
            <c:dLbl>
              <c:idx val="4"/>
              <c:layout>
                <c:manualLayout>
                  <c:x val="1.7857260029996252E-2"/>
                  <c:y val="3.24074074074074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232046813820402"/>
                      <c:h val="0.137307639176681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756F-49CE-B6A4-55A189E162D4}"/>
                </c:ext>
              </c:extLst>
            </c:dLbl>
            <c:dLbl>
              <c:idx val="5"/>
              <c:layout>
                <c:manualLayout>
                  <c:x val="-7.6724784401949759E-3"/>
                  <c:y val="5.42512394284047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56F-49CE-B6A4-55A189E162D4}"/>
                </c:ext>
              </c:extLst>
            </c:dLbl>
            <c:dLbl>
              <c:idx val="6"/>
              <c:layout>
                <c:manualLayout>
                  <c:x val="5.921283277090364E-2"/>
                  <c:y val="1.084481627296585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87380061098919"/>
                      <c:h val="0.1329216742644011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756F-49CE-B6A4-55A189E162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Loans!$A$32:$A$38</c:f>
              <c:strCache>
                <c:ptCount val="7"/>
                <c:pt idx="0">
                  <c:v>C&amp;D</c:v>
                </c:pt>
                <c:pt idx="1">
                  <c:v>1-4 Family</c:v>
                </c:pt>
                <c:pt idx="2">
                  <c:v>Multifamily</c:v>
                </c:pt>
                <c:pt idx="3">
                  <c:v>Owner-Occupied CRE</c:v>
                </c:pt>
                <c:pt idx="4">
                  <c:v>Non Owner-Occuped CRE</c:v>
                </c:pt>
                <c:pt idx="5">
                  <c:v>C&amp;I</c:v>
                </c:pt>
                <c:pt idx="6">
                  <c:v>Consumer &amp; Other</c:v>
                </c:pt>
              </c:strCache>
            </c:strRef>
          </c:cat>
          <c:val>
            <c:numRef>
              <c:f>Loans!$F$32:$F$38</c:f>
              <c:numCache>
                <c:formatCode>0%</c:formatCode>
                <c:ptCount val="7"/>
                <c:pt idx="0">
                  <c:v>9.9734096194163194E-2</c:v>
                </c:pt>
                <c:pt idx="1">
                  <c:v>0.21276338268016645</c:v>
                </c:pt>
                <c:pt idx="2">
                  <c:v>4.1296311034408326E-2</c:v>
                </c:pt>
                <c:pt idx="3">
                  <c:v>0.17216590042616564</c:v>
                </c:pt>
                <c:pt idx="4">
                  <c:v>0.31229796925371411</c:v>
                </c:pt>
                <c:pt idx="5">
                  <c:v>0.10139667636595952</c:v>
                </c:pt>
                <c:pt idx="6">
                  <c:v>6.0345664045422784E-2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56F-49CE-B6A4-55A189E16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Loan</a:t>
            </a:r>
            <a:r>
              <a:rPr lang="en-US" b="1" baseline="0"/>
              <a:t> Concentration to Total Capital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5329630939871184E-2"/>
          <c:y val="0.15926356589147289"/>
          <c:w val="0.90660788672656711"/>
          <c:h val="0.7666346212537386"/>
        </c:manualLayout>
      </c:layout>
      <c:lineChart>
        <c:grouping val="standard"/>
        <c:varyColors val="0"/>
        <c:ser>
          <c:idx val="4"/>
          <c:order val="0"/>
          <c:tx>
            <c:strRef>
              <c:f>Loans!$V$66</c:f>
              <c:strCache>
                <c:ptCount val="1"/>
                <c:pt idx="0">
                  <c:v>CRE Portfolio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3.2637023712427271E-2"/>
                  <c:y val="4.38405664408228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E8D-4D1E-8BB7-22D92149BA73}"/>
                </c:ext>
              </c:extLst>
            </c:dLbl>
            <c:dLbl>
              <c:idx val="4"/>
              <c:layout>
                <c:manualLayout>
                  <c:x val="-4.5275826962822485E-3"/>
                  <c:y val="-3.01349831271091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E8D-4D1E-8BB7-22D92149BA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Loans!$X$65:$AB$65</c:f>
              <c:strCache>
                <c:ptCount val="5"/>
                <c:pt idx="0">
                  <c:v>3Q '25</c:v>
                </c:pt>
                <c:pt idx="1">
                  <c:v>4Q '25</c:v>
                </c:pt>
                <c:pt idx="2">
                  <c:v>1Q'26</c:v>
                </c:pt>
                <c:pt idx="3">
                  <c:v>2Q'26</c:v>
                </c:pt>
                <c:pt idx="4">
                  <c:v>3Q'26</c:v>
                </c:pt>
              </c:strCache>
            </c:strRef>
          </c:cat>
          <c:val>
            <c:numRef>
              <c:f>Loans!$X$66:$AB$66</c:f>
              <c:numCache>
                <c:formatCode>0%</c:formatCode>
                <c:ptCount val="5"/>
                <c:pt idx="0">
                  <c:v>3.2573093855582047</c:v>
                </c:pt>
                <c:pt idx="1">
                  <c:v>3.1637796408909358</c:v>
                </c:pt>
                <c:pt idx="2">
                  <c:v>2.8709232762660934</c:v>
                </c:pt>
                <c:pt idx="3">
                  <c:v>2.7660021970366797</c:v>
                </c:pt>
                <c:pt idx="4">
                  <c:v>2.7193091451292246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8D-4D1E-8BB7-22D92149BA73}"/>
            </c:ext>
          </c:extLst>
        </c:ser>
        <c:ser>
          <c:idx val="0"/>
          <c:order val="1"/>
          <c:tx>
            <c:strRef>
              <c:f>Loans!$V$67</c:f>
              <c:strCache>
                <c:ptCount val="1"/>
                <c:pt idx="0">
                  <c:v>300% Guidance</c:v>
                </c:pt>
              </c:strCache>
            </c:strRef>
          </c:tx>
          <c:spPr>
            <a:ln w="28575" cap="rnd">
              <a:solidFill>
                <a:srgbClr val="000000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rgbClr val="000000"/>
              </a:solidFill>
              <a:ln w="9525">
                <a:solidFill>
                  <a:srgbClr val="000000"/>
                </a:solidFill>
              </a:ln>
              <a:effectLst/>
            </c:spPr>
          </c:marker>
          <c:dLbls>
            <c:delete val="1"/>
          </c:dLbls>
          <c:cat>
            <c:strRef>
              <c:f>Loans!$X$65:$AB$65</c:f>
              <c:strCache>
                <c:ptCount val="5"/>
                <c:pt idx="0">
                  <c:v>3Q '25</c:v>
                </c:pt>
                <c:pt idx="1">
                  <c:v>4Q '25</c:v>
                </c:pt>
                <c:pt idx="2">
                  <c:v>1Q'26</c:v>
                </c:pt>
                <c:pt idx="3">
                  <c:v>2Q'26</c:v>
                </c:pt>
                <c:pt idx="4">
                  <c:v>3Q'26</c:v>
                </c:pt>
              </c:strCache>
            </c:strRef>
          </c:cat>
          <c:val>
            <c:numRef>
              <c:f>Loans!$X$67:$AB$67</c:f>
              <c:numCache>
                <c:formatCode>0%</c:formatCode>
                <c:ptCount val="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8D-4D1E-8BB7-22D92149BA73}"/>
            </c:ext>
          </c:extLst>
        </c:ser>
        <c:ser>
          <c:idx val="1"/>
          <c:order val="2"/>
          <c:tx>
            <c:strRef>
              <c:f>Loans!$V$68</c:f>
              <c:strCache>
                <c:ptCount val="1"/>
                <c:pt idx="0">
                  <c:v>CLD Portfolio</c:v>
                </c:pt>
              </c:strCache>
            </c:strRef>
          </c:tx>
          <c:spPr>
            <a:ln w="285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Loans!$X$65:$AB$65</c:f>
              <c:strCache>
                <c:ptCount val="5"/>
                <c:pt idx="0">
                  <c:v>3Q '25</c:v>
                </c:pt>
                <c:pt idx="1">
                  <c:v>4Q '25</c:v>
                </c:pt>
                <c:pt idx="2">
                  <c:v>1Q'26</c:v>
                </c:pt>
                <c:pt idx="3">
                  <c:v>2Q'26</c:v>
                </c:pt>
                <c:pt idx="4">
                  <c:v>3Q'26</c:v>
                </c:pt>
              </c:strCache>
            </c:strRef>
          </c:cat>
          <c:val>
            <c:numRef>
              <c:f>Loans!$X$68:$AB$68</c:f>
              <c:numCache>
                <c:formatCode>0%</c:formatCode>
                <c:ptCount val="5"/>
                <c:pt idx="0">
                  <c:v>0.79293121352620266</c:v>
                </c:pt>
                <c:pt idx="1">
                  <c:v>0.64198481522795148</c:v>
                </c:pt>
                <c:pt idx="2">
                  <c:v>0.67796983982576575</c:v>
                </c:pt>
                <c:pt idx="3">
                  <c:v>0.60661656351311521</c:v>
                </c:pt>
                <c:pt idx="4">
                  <c:v>0.59825912943392279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E8D-4D1E-8BB7-22D92149BA73}"/>
            </c:ext>
          </c:extLst>
        </c:ser>
        <c:ser>
          <c:idx val="2"/>
          <c:order val="3"/>
          <c:tx>
            <c:strRef>
              <c:f>Loans!$V$69</c:f>
              <c:strCache>
                <c:ptCount val="1"/>
                <c:pt idx="0">
                  <c:v>100% Guidance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elete val="1"/>
          </c:dLbls>
          <c:cat>
            <c:strRef>
              <c:f>Loans!$X$65:$AB$65</c:f>
              <c:strCache>
                <c:ptCount val="5"/>
                <c:pt idx="0">
                  <c:v>3Q '25</c:v>
                </c:pt>
                <c:pt idx="1">
                  <c:v>4Q '25</c:v>
                </c:pt>
                <c:pt idx="2">
                  <c:v>1Q'26</c:v>
                </c:pt>
                <c:pt idx="3">
                  <c:v>2Q'26</c:v>
                </c:pt>
                <c:pt idx="4">
                  <c:v>3Q'26</c:v>
                </c:pt>
              </c:strCache>
            </c:strRef>
          </c:cat>
          <c:val>
            <c:numRef>
              <c:f>Loans!$X$69:$AB$69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E8D-4D1E-8BB7-22D92149BA7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89624400"/>
        <c:axId val="1589626800"/>
      </c:lineChart>
      <c:catAx>
        <c:axId val="1589624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626800"/>
        <c:crosses val="autoZero"/>
        <c:auto val="1"/>
        <c:lblAlgn val="ctr"/>
        <c:lblOffset val="100"/>
        <c:noMultiLvlLbl val="0"/>
      </c:catAx>
      <c:valAx>
        <c:axId val="1589626800"/>
        <c:scaling>
          <c:orientation val="minMax"/>
          <c:max val="3.5"/>
          <c:min val="0.25"/>
        </c:scaling>
        <c:delete val="1"/>
        <c:axPos val="l"/>
        <c:numFmt formatCode="0%" sourceLinked="1"/>
        <c:majorTickMark val="out"/>
        <c:minorTickMark val="none"/>
        <c:tickLblPos val="nextTo"/>
        <c:crossAx val="158962440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l"/>
      <c:layout>
        <c:manualLayout>
          <c:xMode val="edge"/>
          <c:yMode val="edge"/>
          <c:x val="5.2766085450312835E-3"/>
          <c:y val="0.35401554038691652"/>
          <c:w val="0.25154964021423859"/>
          <c:h val="0.355673054422886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Deposit Mix 3Q '26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Deposits!$C$24</c:f>
              <c:strCache>
                <c:ptCount val="1"/>
                <c:pt idx="0">
                  <c:v>3Q '26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solidFill>
                <a:schemeClr val="tx1"/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7D-43E6-B8E6-2F2E3D49B729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37D-43E6-B8E6-2F2E3D49B729}"/>
              </c:ext>
            </c:extLst>
          </c:dPt>
          <c:dPt>
            <c:idx val="2"/>
            <c:bubble3D val="0"/>
            <c:spPr>
              <a:solidFill>
                <a:srgbClr val="D9242C"/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37D-43E6-B8E6-2F2E3D49B729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37D-43E6-B8E6-2F2E3D49B729}"/>
              </c:ext>
            </c:extLst>
          </c:dPt>
          <c:dPt>
            <c:idx val="4"/>
            <c:bubble3D val="0"/>
            <c:spPr>
              <a:solidFill>
                <a:srgbClr val="D9242C"/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37D-43E6-B8E6-2F2E3D49B72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Noninterest Bearing </a:t>
                    </a:r>
                    <a:fld id="{C9EC7D14-770C-457B-BCF9-71803E015779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37D-43E6-B8E6-2F2E3D49B72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Savings </a:t>
                    </a:r>
                    <a:fld id="{0BB4CDD9-C963-4B22-85AD-3AFAD3DD9631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37D-43E6-B8E6-2F2E3D49B72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Reciprocal Deposits </a:t>
                    </a:r>
                    <a:fld id="{F3B30214-AC3B-4DC1-956A-F7DE934119D0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37D-43E6-B8E6-2F2E3D49B72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Money Market and NOW </a:t>
                    </a:r>
                    <a:fld id="{331DCD99-8F6C-429F-AA22-95AFAF7EE34C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37D-43E6-B8E6-2F2E3D49B72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Time Deposit </a:t>
                    </a:r>
                    <a:fld id="{CA1798E5-31CC-4FD6-AC89-2914ED0BE3C1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37D-43E6-B8E6-2F2E3D49B7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Deposits!$A$25:$A$29</c:f>
              <c:strCache>
                <c:ptCount val="5"/>
                <c:pt idx="0">
                  <c:v>Noninterest Bearing Deposits</c:v>
                </c:pt>
                <c:pt idx="1">
                  <c:v>Savings</c:v>
                </c:pt>
                <c:pt idx="2">
                  <c:v>Reciprocal Deposits</c:v>
                </c:pt>
                <c:pt idx="3">
                  <c:v>Money Markets and NOW</c:v>
                </c:pt>
                <c:pt idx="4">
                  <c:v>Time Deposits</c:v>
                </c:pt>
              </c:strCache>
            </c:strRef>
          </c:cat>
          <c:val>
            <c:numRef>
              <c:f>Deposits!$C$25:$C$29</c:f>
              <c:numCache>
                <c:formatCode>0%</c:formatCode>
                <c:ptCount val="5"/>
                <c:pt idx="0">
                  <c:v>0.2117286398006287</c:v>
                </c:pt>
                <c:pt idx="1">
                  <c:v>8.0111721559853868E-2</c:v>
                </c:pt>
                <c:pt idx="2">
                  <c:v>0.22853076944861375</c:v>
                </c:pt>
                <c:pt idx="3">
                  <c:v>0.29820452550196824</c:v>
                </c:pt>
                <c:pt idx="4">
                  <c:v>0.18142434368893545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37D-43E6-B8E6-2F2E3D49B72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Noninterest</a:t>
            </a:r>
            <a:r>
              <a:rPr lang="en-US" b="1" baseline="0"/>
              <a:t> Bearing</a:t>
            </a:r>
            <a:r>
              <a:rPr lang="en-US" b="1"/>
              <a:t> to Total</a:t>
            </a:r>
            <a:r>
              <a:rPr lang="en-US" b="1" baseline="0"/>
              <a:t> Deposits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BC302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BC302F"/>
              </a:solidFill>
              <a:ln w="9525">
                <a:solidFill>
                  <a:srgbClr val="BC302F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4407942859601561E-2"/>
                  <c:y val="-4.4179977502812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80-49B6-87F5-B938CCBF9CF0}"/>
                </c:ext>
              </c:extLst>
            </c:dLbl>
            <c:dLbl>
              <c:idx val="1"/>
              <c:layout>
                <c:manualLayout>
                  <c:x val="-6.0109289617486392E-2"/>
                  <c:y val="3.3333333333333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CF-477F-8AD5-8BEDCB8DE3E8}"/>
                </c:ext>
              </c:extLst>
            </c:dLbl>
            <c:dLbl>
              <c:idx val="2"/>
              <c:layout>
                <c:manualLayout>
                  <c:x val="0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80-49B6-87F5-B938CCBF9CF0}"/>
                </c:ext>
              </c:extLst>
            </c:dLbl>
            <c:dLbl>
              <c:idx val="3"/>
              <c:layout>
                <c:manualLayout>
                  <c:x val="-5.4553805774278118E-2"/>
                  <c:y val="-5.2777652793400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80-49B6-87F5-B938CCBF9CF0}"/>
                </c:ext>
              </c:extLst>
            </c:dLbl>
            <c:dLbl>
              <c:idx val="4"/>
              <c:layout>
                <c:manualLayout>
                  <c:x val="-5.4644808743169501E-2"/>
                  <c:y val="3.8095238095238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CF-477F-8AD5-8BEDCB8DE3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Deposits!$K$16:$O$16</c:f>
              <c:strCache>
                <c:ptCount val="5"/>
                <c:pt idx="0">
                  <c:v>3Q '25</c:v>
                </c:pt>
                <c:pt idx="1">
                  <c:v>4Q '25</c:v>
                </c:pt>
                <c:pt idx="2">
                  <c:v>1Q'26</c:v>
                </c:pt>
                <c:pt idx="3">
                  <c:v>2Q'26</c:v>
                </c:pt>
                <c:pt idx="4">
                  <c:v>3Q '26</c:v>
                </c:pt>
              </c:strCache>
            </c:strRef>
          </c:cat>
          <c:val>
            <c:numRef>
              <c:f>Deposits!$K$17:$O$17</c:f>
              <c:numCache>
                <c:formatCode>0%</c:formatCode>
                <c:ptCount val="5"/>
                <c:pt idx="0">
                  <c:v>0.23985143450419266</c:v>
                </c:pt>
                <c:pt idx="1">
                  <c:v>0.21132167439551625</c:v>
                </c:pt>
                <c:pt idx="2">
                  <c:v>0.21759759041336388</c:v>
                </c:pt>
                <c:pt idx="3">
                  <c:v>0.22919849905394271</c:v>
                </c:pt>
                <c:pt idx="4">
                  <c:v>0.2117286398006287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80-49B6-87F5-B938CCBF9C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6644256"/>
        <c:axId val="1706640896"/>
      </c:lineChart>
      <c:catAx>
        <c:axId val="170664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6640896"/>
        <c:crosses val="autoZero"/>
        <c:auto val="1"/>
        <c:lblAlgn val="ctr"/>
        <c:lblOffset val="100"/>
        <c:noMultiLvlLbl val="0"/>
      </c:catAx>
      <c:valAx>
        <c:axId val="170664089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06644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NIM!$A$5</c:f>
              <c:strCache>
                <c:ptCount val="1"/>
                <c:pt idx="0">
                  <c:v>Cost of Funds</c:v>
                </c:pt>
              </c:strCache>
            </c:strRef>
          </c:tx>
          <c:spPr>
            <a:ln w="19050" cap="flat" cmpd="sng" algn="ctr">
              <a:solidFill>
                <a:schemeClr val="dk1"/>
              </a:solidFill>
              <a:prstDash val="solid"/>
              <a:miter lim="800000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3838071088571562E-2"/>
                  <c:y val="3.3536095081474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1F-4236-89AB-7E4CD83E4B86}"/>
                </c:ext>
              </c:extLst>
            </c:dLbl>
            <c:dLbl>
              <c:idx val="1"/>
              <c:layout>
                <c:manualLayout>
                  <c:x val="-2.9864436436970801E-2"/>
                  <c:y val="2.29540815603830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1F-4236-89AB-7E4CD83E4B86}"/>
                </c:ext>
              </c:extLst>
            </c:dLbl>
            <c:dLbl>
              <c:idx val="2"/>
              <c:layout>
                <c:manualLayout>
                  <c:x val="-4.342375847086908E-2"/>
                  <c:y val="3.00087572411106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11F-4236-89AB-7E4CD83E4B86}"/>
                </c:ext>
              </c:extLst>
            </c:dLbl>
            <c:dLbl>
              <c:idx val="3"/>
              <c:layout>
                <c:manualLayout>
                  <c:x val="-3.1371027774070616E-2"/>
                  <c:y val="1.94267437200193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1F-4236-89AB-7E4CD83E4B86}"/>
                </c:ext>
              </c:extLst>
            </c:dLbl>
            <c:dLbl>
              <c:idx val="4"/>
              <c:layout>
                <c:manualLayout>
                  <c:x val="-3.7397393122469917E-2"/>
                  <c:y val="-2.99559860450738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11F-4236-89AB-7E4CD83E4B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NIM!$H$4:$Q$4</c:f>
              <c:strCache>
                <c:ptCount val="10"/>
                <c:pt idx="0">
                  <c:v>2Q '24</c:v>
                </c:pt>
                <c:pt idx="1">
                  <c:v>3Q '24</c:v>
                </c:pt>
                <c:pt idx="2">
                  <c:v>4Q '24</c:v>
                </c:pt>
                <c:pt idx="3">
                  <c:v>1Q '25</c:v>
                </c:pt>
                <c:pt idx="4">
                  <c:v>2Q '25</c:v>
                </c:pt>
                <c:pt idx="5">
                  <c:v>3Q '25</c:v>
                </c:pt>
                <c:pt idx="6">
                  <c:v>4Q '25</c:v>
                </c:pt>
                <c:pt idx="7">
                  <c:v>1Q '26</c:v>
                </c:pt>
                <c:pt idx="8">
                  <c:v>2Q '26</c:v>
                </c:pt>
                <c:pt idx="9">
                  <c:v>3Q '26</c:v>
                </c:pt>
              </c:strCache>
            </c:strRef>
          </c:cat>
          <c:val>
            <c:numRef>
              <c:f>NIM!$H$5:$Q$5</c:f>
              <c:numCache>
                <c:formatCode>0.00%</c:formatCode>
                <c:ptCount val="10"/>
                <c:pt idx="0">
                  <c:v>2.1839999999999998E-2</c:v>
                </c:pt>
                <c:pt idx="1">
                  <c:v>2.3210000000000001E-2</c:v>
                </c:pt>
                <c:pt idx="2">
                  <c:v>2.146E-2</c:v>
                </c:pt>
                <c:pt idx="3">
                  <c:v>2.0199999999999999E-2</c:v>
                </c:pt>
                <c:pt idx="4">
                  <c:v>1.9099999999999999E-2</c:v>
                </c:pt>
                <c:pt idx="5">
                  <c:v>1.9199999999999998E-2</c:v>
                </c:pt>
                <c:pt idx="6">
                  <c:v>1.8499999999999999E-2</c:v>
                </c:pt>
                <c:pt idx="7">
                  <c:v>1.746E-2</c:v>
                </c:pt>
                <c:pt idx="8">
                  <c:v>1.6959999999999999E-2</c:v>
                </c:pt>
                <c:pt idx="9">
                  <c:v>1.7180000000000001E-2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21-4C1D-BF7E-8B6EA1AA58D4}"/>
            </c:ext>
          </c:extLst>
        </c:ser>
        <c:ser>
          <c:idx val="2"/>
          <c:order val="1"/>
          <c:tx>
            <c:strRef>
              <c:f>NIM!$A$6</c:f>
              <c:strCache>
                <c:ptCount val="1"/>
                <c:pt idx="0">
                  <c:v>Yield on Earning Assets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NIM!$H$4:$Q$4</c:f>
              <c:strCache>
                <c:ptCount val="10"/>
                <c:pt idx="0">
                  <c:v>2Q '24</c:v>
                </c:pt>
                <c:pt idx="1">
                  <c:v>3Q '24</c:v>
                </c:pt>
                <c:pt idx="2">
                  <c:v>4Q '24</c:v>
                </c:pt>
                <c:pt idx="3">
                  <c:v>1Q '25</c:v>
                </c:pt>
                <c:pt idx="4">
                  <c:v>2Q '25</c:v>
                </c:pt>
                <c:pt idx="5">
                  <c:v>3Q '25</c:v>
                </c:pt>
                <c:pt idx="6">
                  <c:v>4Q '25</c:v>
                </c:pt>
                <c:pt idx="7">
                  <c:v>1Q '26</c:v>
                </c:pt>
                <c:pt idx="8">
                  <c:v>2Q '26</c:v>
                </c:pt>
                <c:pt idx="9">
                  <c:v>3Q '26</c:v>
                </c:pt>
              </c:strCache>
            </c:strRef>
          </c:cat>
          <c:val>
            <c:numRef>
              <c:f>NIM!$H$6:$Q$6</c:f>
              <c:numCache>
                <c:formatCode>0.00%</c:formatCode>
                <c:ptCount val="10"/>
                <c:pt idx="0">
                  <c:v>4.8649999999999999E-2</c:v>
                </c:pt>
                <c:pt idx="1">
                  <c:v>4.929E-2</c:v>
                </c:pt>
                <c:pt idx="2">
                  <c:v>4.9840000000000002E-2</c:v>
                </c:pt>
                <c:pt idx="3">
                  <c:v>5.04E-2</c:v>
                </c:pt>
                <c:pt idx="4">
                  <c:v>5.0659999999999997E-2</c:v>
                </c:pt>
                <c:pt idx="5">
                  <c:v>5.0880000000000002E-2</c:v>
                </c:pt>
                <c:pt idx="6">
                  <c:v>5.1499999999999997E-2</c:v>
                </c:pt>
                <c:pt idx="7">
                  <c:v>5.1220000000000002E-2</c:v>
                </c:pt>
                <c:pt idx="8">
                  <c:v>5.1270000000000003E-2</c:v>
                </c:pt>
                <c:pt idx="9">
                  <c:v>5.117E-2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21-4C1D-BF7E-8B6EA1AA58D4}"/>
            </c:ext>
          </c:extLst>
        </c:ser>
        <c:ser>
          <c:idx val="4"/>
          <c:order val="2"/>
          <c:tx>
            <c:strRef>
              <c:f>NIM!$A$7</c:f>
              <c:strCache>
                <c:ptCount val="1"/>
                <c:pt idx="0">
                  <c:v>Yield on Loans</c:v>
                </c:pt>
              </c:strCache>
            </c:strRef>
          </c:tx>
          <c:spPr>
            <a:ln w="28575" cap="rnd">
              <a:solidFill>
                <a:srgbClr val="BC302F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NIM!$H$4:$Q$4</c:f>
              <c:strCache>
                <c:ptCount val="10"/>
                <c:pt idx="0">
                  <c:v>2Q '24</c:v>
                </c:pt>
                <c:pt idx="1">
                  <c:v>3Q '24</c:v>
                </c:pt>
                <c:pt idx="2">
                  <c:v>4Q '24</c:v>
                </c:pt>
                <c:pt idx="3">
                  <c:v>1Q '25</c:v>
                </c:pt>
                <c:pt idx="4">
                  <c:v>2Q '25</c:v>
                </c:pt>
                <c:pt idx="5">
                  <c:v>3Q '25</c:v>
                </c:pt>
                <c:pt idx="6">
                  <c:v>4Q '25</c:v>
                </c:pt>
                <c:pt idx="7">
                  <c:v>1Q '26</c:v>
                </c:pt>
                <c:pt idx="8">
                  <c:v>2Q '26</c:v>
                </c:pt>
                <c:pt idx="9">
                  <c:v>3Q '26</c:v>
                </c:pt>
              </c:strCache>
            </c:strRef>
          </c:cat>
          <c:val>
            <c:numRef>
              <c:f>NIM!$H$7:$Q$7</c:f>
              <c:numCache>
                <c:formatCode>0.00%</c:formatCode>
                <c:ptCount val="10"/>
                <c:pt idx="0">
                  <c:v>6.8640000000000007E-2</c:v>
                </c:pt>
                <c:pt idx="1">
                  <c:v>6.93E-2</c:v>
                </c:pt>
                <c:pt idx="2">
                  <c:v>6.9639999999999994E-2</c:v>
                </c:pt>
                <c:pt idx="3">
                  <c:v>6.9919999999999996E-2</c:v>
                </c:pt>
                <c:pt idx="4">
                  <c:v>6.9720000000000004E-2</c:v>
                </c:pt>
                <c:pt idx="5">
                  <c:v>6.9599999999999995E-2</c:v>
                </c:pt>
                <c:pt idx="6">
                  <c:v>7.0000000000000007E-2</c:v>
                </c:pt>
                <c:pt idx="7">
                  <c:v>6.9620000000000001E-2</c:v>
                </c:pt>
                <c:pt idx="8">
                  <c:v>6.8150000000000002E-2</c:v>
                </c:pt>
                <c:pt idx="9">
                  <c:v>6.8000000000000005E-2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21-4C1D-BF7E-8B6EA1AA58D4}"/>
            </c:ext>
          </c:extLst>
        </c:ser>
        <c:ser>
          <c:idx val="6"/>
          <c:order val="3"/>
          <c:tx>
            <c:strRef>
              <c:f>NIM!$A$8</c:f>
              <c:strCache>
                <c:ptCount val="1"/>
                <c:pt idx="0">
                  <c:v>Net Interest Margin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NIM!$H$4:$Q$4</c:f>
              <c:strCache>
                <c:ptCount val="10"/>
                <c:pt idx="0">
                  <c:v>2Q '24</c:v>
                </c:pt>
                <c:pt idx="1">
                  <c:v>3Q '24</c:v>
                </c:pt>
                <c:pt idx="2">
                  <c:v>4Q '24</c:v>
                </c:pt>
                <c:pt idx="3">
                  <c:v>1Q '25</c:v>
                </c:pt>
                <c:pt idx="4">
                  <c:v>2Q '25</c:v>
                </c:pt>
                <c:pt idx="5">
                  <c:v>3Q '25</c:v>
                </c:pt>
                <c:pt idx="6">
                  <c:v>4Q '25</c:v>
                </c:pt>
                <c:pt idx="7">
                  <c:v>1Q '26</c:v>
                </c:pt>
                <c:pt idx="8">
                  <c:v>2Q '26</c:v>
                </c:pt>
                <c:pt idx="9">
                  <c:v>3Q '26</c:v>
                </c:pt>
              </c:strCache>
            </c:strRef>
          </c:cat>
          <c:val>
            <c:numRef>
              <c:f>NIM!$H$8:$Q$8</c:f>
              <c:numCache>
                <c:formatCode>0.00%</c:formatCode>
                <c:ptCount val="10"/>
                <c:pt idx="0">
                  <c:v>2.6859999999999998E-2</c:v>
                </c:pt>
                <c:pt idx="1">
                  <c:v>2.6159999999999999E-2</c:v>
                </c:pt>
                <c:pt idx="2">
                  <c:v>2.8469999999999999E-2</c:v>
                </c:pt>
                <c:pt idx="3">
                  <c:v>3.0259999999999999E-2</c:v>
                </c:pt>
                <c:pt idx="4">
                  <c:v>3.1669999999999997E-2</c:v>
                </c:pt>
                <c:pt idx="5">
                  <c:v>3.1800000000000002E-2</c:v>
                </c:pt>
                <c:pt idx="6">
                  <c:v>3.32E-2</c:v>
                </c:pt>
                <c:pt idx="7">
                  <c:v>3.3959999999999997E-2</c:v>
                </c:pt>
                <c:pt idx="8">
                  <c:v>3.4569999999999997E-2</c:v>
                </c:pt>
                <c:pt idx="9">
                  <c:v>3.4290000000000001E-2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21-4C1D-BF7E-8B6EA1AA58D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45713919"/>
        <c:axId val="245718719"/>
      </c:lineChart>
      <c:catAx>
        <c:axId val="245713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18719"/>
        <c:crosses val="autoZero"/>
        <c:auto val="1"/>
        <c:lblAlgn val="ctr"/>
        <c:lblOffset val="100"/>
        <c:noMultiLvlLbl val="0"/>
      </c:catAx>
      <c:valAx>
        <c:axId val="245718719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245713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ROAA</a:t>
            </a:r>
            <a:r>
              <a:rPr lang="en-US" b="0"/>
              <a:t>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'Profitability Ratios'!$A$5</c:f>
              <c:strCache>
                <c:ptCount val="1"/>
                <c:pt idx="0">
                  <c:v>ROAA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'Profitability Ratios'!$J$6:$Q$6</c:f>
              <c:strCache>
                <c:ptCount val="8"/>
                <c:pt idx="0">
                  <c:v>4Q '24</c:v>
                </c:pt>
                <c:pt idx="1">
                  <c:v>1Q '25</c:v>
                </c:pt>
                <c:pt idx="2">
                  <c:v>2Q '25</c:v>
                </c:pt>
                <c:pt idx="3">
                  <c:v>3Q '25</c:v>
                </c:pt>
                <c:pt idx="4">
                  <c:v>4Q '25</c:v>
                </c:pt>
                <c:pt idx="5">
                  <c:v>Q1 '26</c:v>
                </c:pt>
                <c:pt idx="6">
                  <c:v>Q2 '26</c:v>
                </c:pt>
                <c:pt idx="7">
                  <c:v>Q3 '26</c:v>
                </c:pt>
              </c:strCache>
            </c:strRef>
          </c:cat>
          <c:val>
            <c:numRef>
              <c:f>'Profitability Ratios'!$J$5:$Q$5</c:f>
              <c:numCache>
                <c:formatCode>0.00%</c:formatCode>
                <c:ptCount val="8"/>
                <c:pt idx="0">
                  <c:v>4.4000000000000003E-3</c:v>
                </c:pt>
                <c:pt idx="1">
                  <c:v>5.6899999999999997E-3</c:v>
                </c:pt>
                <c:pt idx="2">
                  <c:v>5.7000000000000002E-3</c:v>
                </c:pt>
                <c:pt idx="3">
                  <c:v>6.7999999999999996E-3</c:v>
                </c:pt>
                <c:pt idx="4">
                  <c:v>6.1000000000000004E-3</c:v>
                </c:pt>
                <c:pt idx="5">
                  <c:v>7.0000000000000001E-3</c:v>
                </c:pt>
                <c:pt idx="6">
                  <c:v>9.4299999999999991E-3</c:v>
                </c:pt>
                <c:pt idx="7">
                  <c:v>1.2160000000000001E-2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A5-4FBD-B9BC-567C1DCDC1D3}"/>
            </c:ext>
          </c:extLst>
        </c:ser>
        <c:ser>
          <c:idx val="1"/>
          <c:order val="1"/>
          <c:tx>
            <c:strRef>
              <c:f>'Profitability Ratios'!$A$7</c:f>
              <c:strCache>
                <c:ptCount val="1"/>
                <c:pt idx="0">
                  <c:v>ROAA (normalized)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75000"/>
                  </a:schemeClr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5.5368110236220472E-2"/>
                  <c:y val="7.7296236922261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A5-4FBD-B9BC-567C1DCDC1D3}"/>
                </c:ext>
              </c:extLst>
            </c:dLbl>
            <c:dLbl>
              <c:idx val="4"/>
              <c:layout>
                <c:manualLayout>
                  <c:x val="-5.5368110236220472E-2"/>
                  <c:y val="7.72962369222616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9A5-4FBD-B9BC-567C1DCDC1D3}"/>
                </c:ext>
              </c:extLst>
            </c:dLbl>
            <c:dLbl>
              <c:idx val="5"/>
              <c:layout>
                <c:manualLayout>
                  <c:x val="-5.5368110236220472E-2"/>
                  <c:y val="7.7296236922261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A5-4FBD-B9BC-567C1DCDC1D3}"/>
                </c:ext>
              </c:extLst>
            </c:dLbl>
            <c:dLbl>
              <c:idx val="6"/>
              <c:layout>
                <c:manualLayout>
                  <c:x val="-7.4812554680664917E-2"/>
                  <c:y val="8.40132796463556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A5-4FBD-B9BC-567C1DCDC1D3}"/>
                </c:ext>
              </c:extLst>
            </c:dLbl>
            <c:dLbl>
              <c:idx val="7"/>
              <c:layout>
                <c:manualLayout>
                  <c:x val="-4.9145888013998253E-2"/>
                  <c:y val="7.7296236922261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9A5-4FBD-B9BC-567C1DCDC1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'Profitability Ratios'!$J$6:$Q$6</c:f>
              <c:strCache>
                <c:ptCount val="8"/>
                <c:pt idx="0">
                  <c:v>4Q '24</c:v>
                </c:pt>
                <c:pt idx="1">
                  <c:v>1Q '25</c:v>
                </c:pt>
                <c:pt idx="2">
                  <c:v>2Q '25</c:v>
                </c:pt>
                <c:pt idx="3">
                  <c:v>3Q '25</c:v>
                </c:pt>
                <c:pt idx="4">
                  <c:v>4Q '25</c:v>
                </c:pt>
                <c:pt idx="5">
                  <c:v>Q1 '26</c:v>
                </c:pt>
                <c:pt idx="6">
                  <c:v>Q2 '26</c:v>
                </c:pt>
                <c:pt idx="7">
                  <c:v>Q3 '26</c:v>
                </c:pt>
              </c:strCache>
            </c:strRef>
          </c:cat>
          <c:val>
            <c:numRef>
              <c:f>'Profitability Ratios'!$J$7:$Q$7</c:f>
              <c:numCache>
                <c:formatCode>0.00%</c:formatCode>
                <c:ptCount val="8"/>
                <c:pt idx="0">
                  <c:v>4.427329437157978E-3</c:v>
                </c:pt>
                <c:pt idx="1">
                  <c:v>5.6846011279629892E-3</c:v>
                </c:pt>
                <c:pt idx="2">
                  <c:v>5.6970464041843603E-3</c:v>
                </c:pt>
                <c:pt idx="3">
                  <c:v>6.0122723184045414E-3</c:v>
                </c:pt>
                <c:pt idx="4">
                  <c:v>5.5985055347793208E-3</c:v>
                </c:pt>
                <c:pt idx="5">
                  <c:v>6.2314704420803118E-3</c:v>
                </c:pt>
                <c:pt idx="6">
                  <c:v>6.5717211262265752E-3</c:v>
                </c:pt>
                <c:pt idx="7">
                  <c:v>6.5858142859136866E-3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9A5-4FBD-B9BC-567C1DCDC1D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41552415"/>
        <c:axId val="741552895"/>
      </c:lineChart>
      <c:catAx>
        <c:axId val="741552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1552895"/>
        <c:crosses val="autoZero"/>
        <c:auto val="1"/>
        <c:lblAlgn val="ctr"/>
        <c:lblOffset val="100"/>
        <c:noMultiLvlLbl val="0"/>
      </c:catAx>
      <c:valAx>
        <c:axId val="741552895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7415524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ROAE</a:t>
            </a:r>
            <a:r>
              <a:rPr lang="en-US" b="0"/>
              <a:t>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'Profitability Ratios'!$A$9</c:f>
              <c:strCache>
                <c:ptCount val="1"/>
                <c:pt idx="0">
                  <c:v>ROAE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4130-41BE-9E9F-E1CDBC736C45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130-41BE-9E9F-E1CDBC736C45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4130-41BE-9E9F-E1CDBC736C45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4130-41BE-9E9F-E1CDBC736C45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4130-41BE-9E9F-E1CDBC736C45}"/>
              </c:ext>
            </c:extLst>
          </c:dPt>
          <c:dPt>
            <c:idx val="5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4130-41BE-9E9F-E1CDBC736C45}"/>
              </c:ext>
            </c:extLst>
          </c:dPt>
          <c:dPt>
            <c:idx val="6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4130-41BE-9E9F-E1CDBC736C45}"/>
              </c:ext>
            </c:extLst>
          </c:dPt>
          <c:dLbls>
            <c:dLbl>
              <c:idx val="0"/>
              <c:layout>
                <c:manualLayout>
                  <c:x val="-6.2095357755708243E-2"/>
                  <c:y val="-9.34783465941727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130-41BE-9E9F-E1CDBC736C45}"/>
                </c:ext>
              </c:extLst>
            </c:dLbl>
            <c:dLbl>
              <c:idx val="1"/>
              <c:layout>
                <c:manualLayout>
                  <c:x val="-9.0314644031984553E-2"/>
                  <c:y val="-7.53770276684123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30-41BE-9E9F-E1CDBC736C4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130-41BE-9E9F-E1CDBC736C45}"/>
                </c:ext>
              </c:extLst>
            </c:dLbl>
            <c:dLbl>
              <c:idx val="6"/>
              <c:layout>
                <c:manualLayout>
                  <c:x val="-8.0053085386065898E-2"/>
                  <c:y val="-7.53770276684123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130-41BE-9E9F-E1CDBC736C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'Profitability Ratios'!$J$8:$Q$8</c:f>
              <c:strCache>
                <c:ptCount val="8"/>
                <c:pt idx="0">
                  <c:v>4Q '24</c:v>
                </c:pt>
                <c:pt idx="1">
                  <c:v>1Q '25</c:v>
                </c:pt>
                <c:pt idx="2">
                  <c:v>2Q '25</c:v>
                </c:pt>
                <c:pt idx="3">
                  <c:v>3Q '25</c:v>
                </c:pt>
                <c:pt idx="4">
                  <c:v>4Q '25</c:v>
                </c:pt>
                <c:pt idx="5">
                  <c:v>Q1 '26</c:v>
                </c:pt>
                <c:pt idx="6">
                  <c:v>Q2 '26</c:v>
                </c:pt>
                <c:pt idx="7">
                  <c:v>Q3 '26</c:v>
                </c:pt>
              </c:strCache>
            </c:strRef>
          </c:cat>
          <c:val>
            <c:numRef>
              <c:f>'Profitability Ratios'!$J$9:$Q$9</c:f>
              <c:numCache>
                <c:formatCode>0.00%</c:formatCode>
                <c:ptCount val="8"/>
                <c:pt idx="0">
                  <c:v>0.10026</c:v>
                </c:pt>
                <c:pt idx="1">
                  <c:v>0.13372000000000001</c:v>
                </c:pt>
                <c:pt idx="2">
                  <c:v>0.13408</c:v>
                </c:pt>
                <c:pt idx="3">
                  <c:v>0.1535</c:v>
                </c:pt>
                <c:pt idx="4">
                  <c:v>0.125</c:v>
                </c:pt>
                <c:pt idx="5">
                  <c:v>0.13628000000000001</c:v>
                </c:pt>
                <c:pt idx="6">
                  <c:v>0.17161999999999999</c:v>
                </c:pt>
                <c:pt idx="7">
                  <c:v>0.21290000000000001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130-41BE-9E9F-E1CDBC736C45}"/>
            </c:ext>
          </c:extLst>
        </c:ser>
        <c:ser>
          <c:idx val="1"/>
          <c:order val="1"/>
          <c:tx>
            <c:strRef>
              <c:f>'Profitability Ratios'!$A$11</c:f>
              <c:strCache>
                <c:ptCount val="1"/>
                <c:pt idx="0">
                  <c:v>ROAE (normalized)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75000"/>
                  </a:schemeClr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130-41BE-9E9F-E1CDBC736C45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130-41BE-9E9F-E1CDBC736C45}"/>
                </c:ext>
              </c:extLst>
            </c:dLbl>
            <c:dLbl>
              <c:idx val="2"/>
              <c:layout>
                <c:manualLayout>
                  <c:x val="-6.7226137078667592E-2"/>
                  <c:y val="-7.53770276684123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130-41BE-9E9F-E1CDBC736C45}"/>
                </c:ext>
              </c:extLst>
            </c:dLbl>
            <c:dLbl>
              <c:idx val="3"/>
              <c:layout>
                <c:manualLayout>
                  <c:x val="-7.2356916401626906E-2"/>
                  <c:y val="9.9602388613937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130-41BE-9E9F-E1CDBC736C45}"/>
                </c:ext>
              </c:extLst>
            </c:dLbl>
            <c:dLbl>
              <c:idx val="4"/>
              <c:layout>
                <c:manualLayout>
                  <c:x val="-0.11083776132382187"/>
                  <c:y val="2.11633399356429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130-41BE-9E9F-E1CDBC736C45}"/>
                </c:ext>
              </c:extLst>
            </c:dLbl>
            <c:dLbl>
              <c:idx val="5"/>
              <c:layout>
                <c:manualLayout>
                  <c:x val="-5.6964578432748915E-2"/>
                  <c:y val="5.1332204811910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130-41BE-9E9F-E1CDBC736C45}"/>
                </c:ext>
              </c:extLst>
            </c:dLbl>
            <c:dLbl>
              <c:idx val="6"/>
              <c:layout>
                <c:manualLayout>
                  <c:x val="-4.4137630125350595E-2"/>
                  <c:y val="-3.31406168416381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130-41BE-9E9F-E1CDBC736C45}"/>
                </c:ext>
              </c:extLst>
            </c:dLbl>
            <c:dLbl>
              <c:idx val="7"/>
              <c:layout>
                <c:manualLayout>
                  <c:x val="-1.078756452611496E-2"/>
                  <c:y val="-2.10730708911313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130-41BE-9E9F-E1CDBC736C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'Profitability Ratios'!$J$8:$Q$8</c:f>
              <c:strCache>
                <c:ptCount val="8"/>
                <c:pt idx="0">
                  <c:v>4Q '24</c:v>
                </c:pt>
                <c:pt idx="1">
                  <c:v>1Q '25</c:v>
                </c:pt>
                <c:pt idx="2">
                  <c:v>2Q '25</c:v>
                </c:pt>
                <c:pt idx="3">
                  <c:v>3Q '25</c:v>
                </c:pt>
                <c:pt idx="4">
                  <c:v>4Q '25</c:v>
                </c:pt>
                <c:pt idx="5">
                  <c:v>Q1 '26</c:v>
                </c:pt>
                <c:pt idx="6">
                  <c:v>Q2 '26</c:v>
                </c:pt>
                <c:pt idx="7">
                  <c:v>Q3 '26</c:v>
                </c:pt>
              </c:strCache>
            </c:strRef>
          </c:cat>
          <c:val>
            <c:numRef>
              <c:f>'Profitability Ratios'!$J$11:$Q$11</c:f>
              <c:numCache>
                <c:formatCode>0.00%</c:formatCode>
                <c:ptCount val="8"/>
                <c:pt idx="0">
                  <c:v>0.10026325297483503</c:v>
                </c:pt>
                <c:pt idx="1">
                  <c:v>0.13371628953283946</c:v>
                </c:pt>
                <c:pt idx="2">
                  <c:v>0.13407563492146143</c:v>
                </c:pt>
                <c:pt idx="3">
                  <c:v>0.1373030601132057</c:v>
                </c:pt>
                <c:pt idx="4">
                  <c:v>0.11452572053678482</c:v>
                </c:pt>
                <c:pt idx="5">
                  <c:v>0.1206875930938052</c:v>
                </c:pt>
                <c:pt idx="6">
                  <c:v>0.1196359551304734</c:v>
                </c:pt>
                <c:pt idx="7">
                  <c:v>0.11530642218527562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4130-41BE-9E9F-E1CDBC736C4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25962207"/>
        <c:axId val="625969407"/>
      </c:lineChart>
      <c:catAx>
        <c:axId val="625962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5969407"/>
        <c:crosses val="autoZero"/>
        <c:auto val="1"/>
        <c:lblAlgn val="ctr"/>
        <c:lblOffset val="100"/>
        <c:noMultiLvlLbl val="0"/>
      </c:catAx>
      <c:valAx>
        <c:axId val="625969407"/>
        <c:scaling>
          <c:orientation val="minMax"/>
          <c:min val="0.1"/>
        </c:scaling>
        <c:delete val="1"/>
        <c:axPos val="l"/>
        <c:numFmt formatCode="0.00%" sourceLinked="1"/>
        <c:majorTickMark val="out"/>
        <c:minorTickMark val="none"/>
        <c:tickLblPos val="nextTo"/>
        <c:crossAx val="6259622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Efficiency Ratio</a:t>
            </a:r>
            <a:r>
              <a:rPr lang="en-US" b="0"/>
              <a:t>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'Profitability Ratios'!$A$13</c:f>
              <c:strCache>
                <c:ptCount val="1"/>
                <c:pt idx="0">
                  <c:v>Efficiency Ratio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4791776027996527E-2"/>
                  <c:y val="-0.1118626077122282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67B-4EFB-8C8A-8E3E584D1D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'Profitability Ratios'!$J$12:$Q$12</c:f>
              <c:strCache>
                <c:ptCount val="8"/>
                <c:pt idx="0">
                  <c:v>4Q '24</c:v>
                </c:pt>
                <c:pt idx="1">
                  <c:v>1Q '25</c:v>
                </c:pt>
                <c:pt idx="2">
                  <c:v>2Q '25</c:v>
                </c:pt>
                <c:pt idx="3">
                  <c:v>3Q '25</c:v>
                </c:pt>
                <c:pt idx="4">
                  <c:v>4Q '25</c:v>
                </c:pt>
                <c:pt idx="5">
                  <c:v>Q1 '26</c:v>
                </c:pt>
                <c:pt idx="6">
                  <c:v>Q2 '26</c:v>
                </c:pt>
                <c:pt idx="7">
                  <c:v>Q3 '26</c:v>
                </c:pt>
              </c:strCache>
            </c:strRef>
          </c:cat>
          <c:val>
            <c:numRef>
              <c:f>'Profitability Ratios'!$J$13:$Q$13</c:f>
              <c:numCache>
                <c:formatCode>0.0%</c:formatCode>
                <c:ptCount val="8"/>
                <c:pt idx="0">
                  <c:v>0.80252999999999997</c:v>
                </c:pt>
                <c:pt idx="1">
                  <c:v>0.75771999999999995</c:v>
                </c:pt>
                <c:pt idx="2">
                  <c:v>0.76585999999999999</c:v>
                </c:pt>
                <c:pt idx="3">
                  <c:v>0.75017</c:v>
                </c:pt>
                <c:pt idx="4">
                  <c:v>0.77400000000000002</c:v>
                </c:pt>
                <c:pt idx="5">
                  <c:v>0.72650000000000003</c:v>
                </c:pt>
                <c:pt idx="6">
                  <c:v>0.70133999999999996</c:v>
                </c:pt>
                <c:pt idx="7">
                  <c:v>0.63429999999999997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7B-4EFB-8C8A-8E3E584D1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9512159"/>
        <c:axId val="839514559"/>
      </c:lineChart>
      <c:catAx>
        <c:axId val="83951215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9514559"/>
        <c:crosses val="autoZero"/>
        <c:auto val="1"/>
        <c:lblAlgn val="ctr"/>
        <c:lblOffset val="100"/>
        <c:noMultiLvlLbl val="0"/>
      </c:catAx>
      <c:valAx>
        <c:axId val="839514559"/>
        <c:scaling>
          <c:orientation val="minMax"/>
          <c:max val="1"/>
          <c:min val="0.60000000000000009"/>
        </c:scaling>
        <c:delete val="1"/>
        <c:axPos val="l"/>
        <c:numFmt formatCode="0.0%" sourceLinked="1"/>
        <c:majorTickMark val="out"/>
        <c:minorTickMark val="none"/>
        <c:tickLblPos val="nextTo"/>
        <c:crossAx val="8395121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Leverage Ratio (%)*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0555555555555555E-2"/>
          <c:y val="0.18097222222222226"/>
          <c:w val="0.93888888888888888"/>
          <c:h val="0.7212580198308544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BC302F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Capital!$P$29:$W$29</c:f>
              <c:strCache>
                <c:ptCount val="8"/>
                <c:pt idx="0">
                  <c:v>4Q '24</c:v>
                </c:pt>
                <c:pt idx="1">
                  <c:v>1Q '25</c:v>
                </c:pt>
                <c:pt idx="2">
                  <c:v>2Q '25</c:v>
                </c:pt>
                <c:pt idx="3">
                  <c:v>3Q '25</c:v>
                </c:pt>
                <c:pt idx="4">
                  <c:v>4Q '25</c:v>
                </c:pt>
                <c:pt idx="5">
                  <c:v>1Q '26</c:v>
                </c:pt>
                <c:pt idx="6">
                  <c:v>2Q '26</c:v>
                </c:pt>
                <c:pt idx="7">
                  <c:v>3Q '26</c:v>
                </c:pt>
              </c:strCache>
            </c:strRef>
          </c:cat>
          <c:val>
            <c:numRef>
              <c:f>Capital!$P$30:$W$30</c:f>
              <c:numCache>
                <c:formatCode>0.00%</c:formatCode>
                <c:ptCount val="8"/>
                <c:pt idx="0">
                  <c:v>8.3280713117289282E-2</c:v>
                </c:pt>
                <c:pt idx="1">
                  <c:v>8.1592980140980764E-2</c:v>
                </c:pt>
                <c:pt idx="2">
                  <c:v>8.2472112348663182E-2</c:v>
                </c:pt>
                <c:pt idx="3">
                  <c:v>8.2985515802808482E-2</c:v>
                </c:pt>
                <c:pt idx="4">
                  <c:v>8.4504587955298957E-2</c:v>
                </c:pt>
                <c:pt idx="5">
                  <c:v>8.9705838045521194E-2</c:v>
                </c:pt>
                <c:pt idx="6">
                  <c:v>9.11E-2</c:v>
                </c:pt>
                <c:pt idx="7">
                  <c:v>9.1999999999999998E-2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08-40D7-87D4-83C996E4B9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"/>
        <c:axId val="587015679"/>
        <c:axId val="587013279"/>
      </c:barChart>
      <c:catAx>
        <c:axId val="587015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7013279"/>
        <c:crosses val="autoZero"/>
        <c:auto val="1"/>
        <c:lblAlgn val="ctr"/>
        <c:lblOffset val="100"/>
        <c:noMultiLvlLbl val="0"/>
      </c:catAx>
      <c:valAx>
        <c:axId val="587013279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587015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Total RB Capital*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BC302F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Capital!$P$31:$W$31</c:f>
              <c:strCache>
                <c:ptCount val="8"/>
                <c:pt idx="0">
                  <c:v>4Q '24</c:v>
                </c:pt>
                <c:pt idx="1">
                  <c:v>1Q '25</c:v>
                </c:pt>
                <c:pt idx="2">
                  <c:v>2Q '25</c:v>
                </c:pt>
                <c:pt idx="3">
                  <c:v>3Q '25</c:v>
                </c:pt>
                <c:pt idx="4">
                  <c:v>4Q '25</c:v>
                </c:pt>
                <c:pt idx="5">
                  <c:v>1Q '26</c:v>
                </c:pt>
                <c:pt idx="6">
                  <c:v>2Q '26</c:v>
                </c:pt>
                <c:pt idx="7">
                  <c:v>3Q '26</c:v>
                </c:pt>
              </c:strCache>
            </c:strRef>
          </c:cat>
          <c:val>
            <c:numRef>
              <c:f>Capital!$P$32:$W$32</c:f>
              <c:numCache>
                <c:formatCode>0.00%</c:formatCode>
                <c:ptCount val="8"/>
                <c:pt idx="0">
                  <c:v>0.13002544503941146</c:v>
                </c:pt>
                <c:pt idx="1">
                  <c:v>0.1280719965623959</c:v>
                </c:pt>
                <c:pt idx="2">
                  <c:v>0.12856734081006305</c:v>
                </c:pt>
                <c:pt idx="3">
                  <c:v>0.12968345900956821</c:v>
                </c:pt>
                <c:pt idx="4">
                  <c:v>0.13063670764096175</c:v>
                </c:pt>
                <c:pt idx="5">
                  <c:v>0.13386377433622604</c:v>
                </c:pt>
                <c:pt idx="6">
                  <c:v>0.1336</c:v>
                </c:pt>
                <c:pt idx="7">
                  <c:v>0.1336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99-4ABA-87E3-5D5F489AF1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4"/>
        <c:axId val="36988415"/>
        <c:axId val="36989375"/>
      </c:barChart>
      <c:catAx>
        <c:axId val="36988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89375"/>
        <c:crosses val="autoZero"/>
        <c:auto val="1"/>
        <c:lblAlgn val="ctr"/>
        <c:lblOffset val="100"/>
        <c:noMultiLvlLbl val="0"/>
      </c:catAx>
      <c:valAx>
        <c:axId val="36989375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369884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Tangible Book Value**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Capital!$AI$17</c:f>
              <c:strCache>
                <c:ptCount val="1"/>
                <c:pt idx="0">
                  <c:v>TBV / Share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6.1636691983007683E-3"/>
                  <c:y val="-5.129006632572907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5B-4B03-B8B3-CF49FDC87C15}"/>
                </c:ext>
              </c:extLst>
            </c:dLbl>
            <c:dLbl>
              <c:idx val="7"/>
              <c:layout>
                <c:manualLayout>
                  <c:x val="-3.0818345991503841E-3"/>
                  <c:y val="-5.12900663257300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A5B-4B03-B8B3-CF49FDC87C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Capital!$AR$16:$AY$16</c:f>
              <c:strCache>
                <c:ptCount val="8"/>
                <c:pt idx="0">
                  <c:v>4Q '24</c:v>
                </c:pt>
                <c:pt idx="1">
                  <c:v>1Q '25</c:v>
                </c:pt>
                <c:pt idx="2">
                  <c:v>2Q '25</c:v>
                </c:pt>
                <c:pt idx="3">
                  <c:v>3Q '25</c:v>
                </c:pt>
                <c:pt idx="4">
                  <c:v>4Q '25</c:v>
                </c:pt>
                <c:pt idx="5">
                  <c:v>1Q '26</c:v>
                </c:pt>
                <c:pt idx="6">
                  <c:v>2Q '26</c:v>
                </c:pt>
                <c:pt idx="7">
                  <c:v>3Q '26</c:v>
                </c:pt>
              </c:strCache>
            </c:strRef>
          </c:cat>
          <c:val>
            <c:numRef>
              <c:f>Capital!$AR$17:$AY$17</c:f>
              <c:numCache>
                <c:formatCode>_(* #,##0.00_);_(* \(#,##0.00\);_(* "-"??_);_(@_)</c:formatCode>
                <c:ptCount val="8"/>
                <c:pt idx="0">
                  <c:v>6.1847831698113609</c:v>
                </c:pt>
                <c:pt idx="1">
                  <c:v>6.6334212100951184</c:v>
                </c:pt>
                <c:pt idx="2">
                  <c:v>6.6709670549810012</c:v>
                </c:pt>
                <c:pt idx="3">
                  <c:v>7.9594916863188043</c:v>
                </c:pt>
                <c:pt idx="4">
                  <c:v>8.6699931885952566</c:v>
                </c:pt>
                <c:pt idx="5">
                  <c:v>8.8909042011580262</c:v>
                </c:pt>
                <c:pt idx="6">
                  <c:v>9.9474656768788741</c:v>
                </c:pt>
                <c:pt idx="7">
                  <c:v>9.9172563773675435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09-452D-A275-94F4053AEAA0}"/>
            </c:ext>
          </c:extLst>
        </c:ser>
        <c:ser>
          <c:idx val="1"/>
          <c:order val="1"/>
          <c:tx>
            <c:strRef>
              <c:f>Capital!$AI$18</c:f>
              <c:strCache>
                <c:ptCount val="1"/>
                <c:pt idx="0">
                  <c:v>TBV ex OCI / Share</c:v>
                </c:pt>
              </c:strCache>
            </c:strRef>
          </c:tx>
          <c:spPr>
            <a:solidFill>
              <a:srgbClr val="BC302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7777777777777905E-3"/>
                  <c:y val="-0.2083333333333333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09-452D-A275-94F4053AEAA0}"/>
                </c:ext>
              </c:extLst>
            </c:dLbl>
            <c:dLbl>
              <c:idx val="1"/>
              <c:layout>
                <c:manualLayout>
                  <c:x val="-2.7777777777778286E-3"/>
                  <c:y val="-0.2129629629629629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09-452D-A275-94F4053AEAA0}"/>
                </c:ext>
              </c:extLst>
            </c:dLbl>
            <c:dLbl>
              <c:idx val="2"/>
              <c:layout>
                <c:manualLayout>
                  <c:x val="0"/>
                  <c:y val="-0.221722918138227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09-452D-A275-94F4053AEAA0}"/>
                </c:ext>
              </c:extLst>
            </c:dLbl>
            <c:dLbl>
              <c:idx val="3"/>
              <c:layout>
                <c:manualLayout>
                  <c:x val="-6.1636691983007119E-3"/>
                  <c:y val="-0.1914480478071881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F09-452D-A275-94F4053AEAA0}"/>
                </c:ext>
              </c:extLst>
            </c:dLbl>
            <c:dLbl>
              <c:idx val="4"/>
              <c:layout>
                <c:manualLayout>
                  <c:x val="3.0818345991503841E-3"/>
                  <c:y val="-0.1965770544397610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F09-452D-A275-94F4053AEAA0}"/>
                </c:ext>
              </c:extLst>
            </c:dLbl>
            <c:dLbl>
              <c:idx val="5"/>
              <c:layout>
                <c:manualLayout>
                  <c:x val="0"/>
                  <c:y val="-0.2051602653029163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A5B-4B03-B8B3-CF49FDC87C15}"/>
                </c:ext>
              </c:extLst>
            </c:dLbl>
            <c:dLbl>
              <c:idx val="6"/>
              <c:layout>
                <c:manualLayout>
                  <c:x val="-3.0818345991503841E-3"/>
                  <c:y val="-0.2000312586703434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5B-4B03-B8B3-CF49FDC87C15}"/>
                </c:ext>
              </c:extLst>
            </c:dLbl>
            <c:dLbl>
              <c:idx val="7"/>
              <c:layout>
                <c:manualLayout>
                  <c:x val="-3.0818345991503841E-3"/>
                  <c:y val="-0.2102892719354892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A5B-4B03-B8B3-CF49FDC87C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Capital!$AR$16:$AY$16</c:f>
              <c:strCache>
                <c:ptCount val="8"/>
                <c:pt idx="0">
                  <c:v>4Q '24</c:v>
                </c:pt>
                <c:pt idx="1">
                  <c:v>1Q '25</c:v>
                </c:pt>
                <c:pt idx="2">
                  <c:v>2Q '25</c:v>
                </c:pt>
                <c:pt idx="3">
                  <c:v>3Q '25</c:v>
                </c:pt>
                <c:pt idx="4">
                  <c:v>4Q '25</c:v>
                </c:pt>
                <c:pt idx="5">
                  <c:v>1Q '26</c:v>
                </c:pt>
                <c:pt idx="6">
                  <c:v>2Q '26</c:v>
                </c:pt>
                <c:pt idx="7">
                  <c:v>3Q '26</c:v>
                </c:pt>
              </c:strCache>
            </c:strRef>
          </c:cat>
          <c:val>
            <c:numRef>
              <c:f>Capital!$AR$20:$AY$20</c:f>
              <c:numCache>
                <c:formatCode>_(* #,##0.00_);_(* \(#,##0.00\);_(* "-"??_);_(@_)</c:formatCode>
                <c:ptCount val="8"/>
                <c:pt idx="0">
                  <c:v>19.130181489964361</c:v>
                </c:pt>
                <c:pt idx="1">
                  <c:v>19.447722847065165</c:v>
                </c:pt>
                <c:pt idx="2">
                  <c:v>19.709032212762036</c:v>
                </c:pt>
                <c:pt idx="3">
                  <c:v>20.135651486720413</c:v>
                </c:pt>
                <c:pt idx="4">
                  <c:v>20.516283608427887</c:v>
                </c:pt>
                <c:pt idx="5">
                  <c:v>20.744680944622512</c:v>
                </c:pt>
                <c:pt idx="6">
                  <c:v>21.286666756826204</c:v>
                </c:pt>
                <c:pt idx="7">
                  <c:v>22.137971842473959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09-452D-A275-94F4053AEAA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07442399"/>
        <c:axId val="107430399"/>
      </c:barChart>
      <c:catAx>
        <c:axId val="10744239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430399"/>
        <c:crosses val="autoZero"/>
        <c:auto val="1"/>
        <c:lblAlgn val="ctr"/>
        <c:lblOffset val="100"/>
        <c:noMultiLvlLbl val="0"/>
      </c:catAx>
      <c:valAx>
        <c:axId val="107430399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1074423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1BC39-0C90-4B05-B759-4934BF517987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F9141-EC13-44EA-BE2E-C350927A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32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80A56CF-E525-4969-8B8A-741A1A0F7C22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2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74EE9FB-56A9-4BE3-BCC7-0E90AF467D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169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" t="11803" r="382" b="3093"/>
          <a:stretch/>
        </p:blipFill>
        <p:spPr bwMode="auto">
          <a:xfrm>
            <a:off x="0" y="3228975"/>
            <a:ext cx="9144000" cy="362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SEPTEMBER 2015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" t="11803" r="382" b="3093"/>
          <a:stretch/>
        </p:blipFill>
        <p:spPr bwMode="auto">
          <a:xfrm>
            <a:off x="0" y="0"/>
            <a:ext cx="9144000" cy="362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 flipV="1">
            <a:off x="-442459" y="1143000"/>
            <a:ext cx="10180907" cy="3836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103" y="2900918"/>
            <a:ext cx="3307812" cy="1347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8" name="Picture 2" descr="Image result for charter bank biloxi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047" y="3377887"/>
            <a:ext cx="2559593" cy="62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86539C3-AB70-659E-95BF-8A46B504BE31}"/>
              </a:ext>
            </a:extLst>
          </p:cNvPr>
          <p:cNvSpPr txBox="1">
            <a:spLocks/>
          </p:cNvSpPr>
          <p:nvPr userDrawn="1"/>
        </p:nvSpPr>
        <p:spPr>
          <a:xfrm>
            <a:off x="1298303" y="4091197"/>
            <a:ext cx="3048000" cy="46215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</a:rPr>
              <a:t>OTCQX: CIZN.  |.  March 2024</a:t>
            </a:r>
          </a:p>
        </p:txBody>
      </p:sp>
    </p:spTree>
    <p:extLst>
      <p:ext uri="{BB962C8B-B14F-4D97-AF65-F5344CB8AC3E}">
        <p14:creationId xmlns:p14="http://schemas.microsoft.com/office/powerpoint/2010/main" val="113896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" t="11803" r="382" b="3093"/>
          <a:stretch/>
        </p:blipFill>
        <p:spPr bwMode="auto">
          <a:xfrm>
            <a:off x="0" y="3228975"/>
            <a:ext cx="9144000" cy="362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SEPTEMBER 2015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" t="11803" r="382" b="3093"/>
          <a:stretch/>
        </p:blipFill>
        <p:spPr bwMode="auto">
          <a:xfrm>
            <a:off x="0" y="0"/>
            <a:ext cx="9144000" cy="362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 flipV="1">
            <a:off x="-442459" y="1143000"/>
            <a:ext cx="10180907" cy="3836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57401"/>
            <a:ext cx="3307812" cy="1347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8414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52400" y="2819400"/>
            <a:ext cx="9067800" cy="1219200"/>
          </a:xfrm>
          <a:custGeom>
            <a:avLst/>
            <a:gdLst>
              <a:gd name="connsiteX0" fmla="*/ 0 w 5638800"/>
              <a:gd name="connsiteY0" fmla="*/ 0 h 1219200"/>
              <a:gd name="connsiteX1" fmla="*/ 5638800 w 5638800"/>
              <a:gd name="connsiteY1" fmla="*/ 0 h 1219200"/>
              <a:gd name="connsiteX2" fmla="*/ 5638800 w 5638800"/>
              <a:gd name="connsiteY2" fmla="*/ 1219200 h 1219200"/>
              <a:gd name="connsiteX3" fmla="*/ 0 w 5638800"/>
              <a:gd name="connsiteY3" fmla="*/ 1219200 h 1219200"/>
              <a:gd name="connsiteX4" fmla="*/ 0 w 5638800"/>
              <a:gd name="connsiteY4" fmla="*/ 0 h 1219200"/>
              <a:gd name="connsiteX0" fmla="*/ 0 w 5638800"/>
              <a:gd name="connsiteY0" fmla="*/ 0 h 1219200"/>
              <a:gd name="connsiteX1" fmla="*/ 5638800 w 5638800"/>
              <a:gd name="connsiteY1" fmla="*/ 0 h 1219200"/>
              <a:gd name="connsiteX2" fmla="*/ 3886200 w 5638800"/>
              <a:gd name="connsiteY2" fmla="*/ 1219200 h 1219200"/>
              <a:gd name="connsiteX3" fmla="*/ 0 w 5638800"/>
              <a:gd name="connsiteY3" fmla="*/ 1219200 h 1219200"/>
              <a:gd name="connsiteX4" fmla="*/ 0 w 5638800"/>
              <a:gd name="connsiteY4" fmla="*/ 0 h 1219200"/>
              <a:gd name="connsiteX0" fmla="*/ 0 w 5638800"/>
              <a:gd name="connsiteY0" fmla="*/ 0 h 1219200"/>
              <a:gd name="connsiteX1" fmla="*/ 5638800 w 5638800"/>
              <a:gd name="connsiteY1" fmla="*/ 0 h 1219200"/>
              <a:gd name="connsiteX2" fmla="*/ 4845744 w 5638800"/>
              <a:gd name="connsiteY2" fmla="*/ 1181100 h 1219200"/>
              <a:gd name="connsiteX3" fmla="*/ 0 w 5638800"/>
              <a:gd name="connsiteY3" fmla="*/ 1219200 h 1219200"/>
              <a:gd name="connsiteX4" fmla="*/ 0 w 5638800"/>
              <a:gd name="connsiteY4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8800" h="1219200">
                <a:moveTo>
                  <a:pt x="0" y="0"/>
                </a:moveTo>
                <a:lnTo>
                  <a:pt x="5638800" y="0"/>
                </a:lnTo>
                <a:lnTo>
                  <a:pt x="4845744" y="11811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-152400" y="2857500"/>
            <a:ext cx="76200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dirty="0">
                <a:solidFill>
                  <a:srgbClr val="D9242C"/>
                </a:solidFill>
                <a:latin typeface="Arial" pitchFamily="34" charset="0"/>
                <a:cs typeface="Arial" pitchFamily="34" charset="0"/>
              </a:rPr>
              <a:t>OverVIEW OF A CIZN – State Capital</a:t>
            </a:r>
            <a:r>
              <a:rPr lang="en-US" sz="2200" baseline="0" dirty="0">
                <a:solidFill>
                  <a:srgbClr val="D9242C"/>
                </a:solidFill>
                <a:latin typeface="Arial" pitchFamily="34" charset="0"/>
                <a:cs typeface="Arial" pitchFamily="34" charset="0"/>
              </a:rPr>
              <a:t> PARTNERSHIP</a:t>
            </a:r>
            <a:endParaRPr lang="en-US" sz="2200" dirty="0">
              <a:solidFill>
                <a:srgbClr val="D9242C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89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76200" y="274638"/>
            <a:ext cx="76200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D9242C"/>
                </a:solidFill>
                <a:latin typeface="Arial" pitchFamily="34" charset="0"/>
                <a:cs typeface="Arial" pitchFamily="34" charset="0"/>
              </a:rPr>
              <a:t>Contribution Analysis and pro forma financial summary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0" y="1705767"/>
            <a:ext cx="4114800" cy="274320"/>
          </a:xfrm>
          <a:noFill/>
          <a:ln>
            <a:solidFill>
              <a:srgbClr val="D9242C"/>
            </a:solidFill>
          </a:ln>
        </p:spPr>
        <p:txBody>
          <a:bodyPr anchor="b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Contribution analysis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724400" y="1705767"/>
            <a:ext cx="4114800" cy="274320"/>
          </a:xfrm>
          <a:noFill/>
          <a:ln>
            <a:solidFill>
              <a:srgbClr val="D9242C"/>
            </a:solidFill>
          </a:ln>
        </p:spPr>
        <p:txBody>
          <a:bodyPr anchor="b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Pro forma (2)</a:t>
            </a:r>
          </a:p>
        </p:txBody>
      </p:sp>
    </p:spTree>
    <p:extLst>
      <p:ext uri="{BB962C8B-B14F-4D97-AF65-F5344CB8AC3E}">
        <p14:creationId xmlns:p14="http://schemas.microsoft.com/office/powerpoint/2010/main" val="1605950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0" y="1705767"/>
            <a:ext cx="4114800" cy="274320"/>
          </a:xfrm>
          <a:noFill/>
          <a:ln>
            <a:solidFill>
              <a:srgbClr val="D9242C"/>
            </a:solidFill>
          </a:ln>
        </p:spPr>
        <p:txBody>
          <a:bodyPr anchor="b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Contribution analysis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724400" y="1705767"/>
            <a:ext cx="4114800" cy="274320"/>
          </a:xfrm>
          <a:noFill/>
          <a:ln>
            <a:solidFill>
              <a:srgbClr val="D9242C"/>
            </a:solidFill>
          </a:ln>
        </p:spPr>
        <p:txBody>
          <a:bodyPr anchor="b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Pro forma (2)</a:t>
            </a:r>
          </a:p>
        </p:txBody>
      </p:sp>
    </p:spTree>
    <p:extLst>
      <p:ext uri="{BB962C8B-B14F-4D97-AF65-F5344CB8AC3E}">
        <p14:creationId xmlns:p14="http://schemas.microsoft.com/office/powerpoint/2010/main" val="232217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76200" y="274638"/>
            <a:ext cx="76200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4800" y="1705767"/>
            <a:ext cx="4114800" cy="274320"/>
          </a:xfrm>
          <a:noFill/>
          <a:ln>
            <a:solidFill>
              <a:srgbClr val="D9242C"/>
            </a:solidFill>
          </a:ln>
        </p:spPr>
        <p:txBody>
          <a:bodyPr anchor="b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Contribution analysis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724400" y="1705767"/>
            <a:ext cx="4114800" cy="274320"/>
          </a:xfrm>
          <a:noFill/>
          <a:ln>
            <a:solidFill>
              <a:srgbClr val="D9242C"/>
            </a:solidFill>
          </a:ln>
        </p:spPr>
        <p:txBody>
          <a:bodyPr anchor="b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Pro forma (2)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7391400" cy="914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7841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76200" y="274638"/>
            <a:ext cx="76200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D9242C"/>
                </a:solidFill>
                <a:latin typeface="Arial" pitchFamily="34" charset="0"/>
                <a:cs typeface="Arial" pitchFamily="34" charset="0"/>
              </a:rPr>
              <a:t>Transaction rationale</a:t>
            </a:r>
          </a:p>
        </p:txBody>
      </p:sp>
    </p:spTree>
    <p:extLst>
      <p:ext uri="{BB962C8B-B14F-4D97-AF65-F5344CB8AC3E}">
        <p14:creationId xmlns:p14="http://schemas.microsoft.com/office/powerpoint/2010/main" val="2686901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76200" y="274638"/>
            <a:ext cx="76200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D9242C"/>
                </a:solidFill>
                <a:latin typeface="Arial" pitchFamily="34" charset="0"/>
                <a:cs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5253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705767"/>
            <a:ext cx="4114800" cy="274320"/>
          </a:xfrm>
          <a:noFill/>
          <a:ln>
            <a:solidFill>
              <a:srgbClr val="D9242C"/>
            </a:solidFill>
          </a:ln>
        </p:spPr>
        <p:txBody>
          <a:bodyPr anchor="b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174875"/>
            <a:ext cx="4114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0" y="2174875"/>
            <a:ext cx="4114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76200" y="274638"/>
            <a:ext cx="76200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D9242C"/>
                </a:solidFill>
                <a:latin typeface="Arial" pitchFamily="34" charset="0"/>
                <a:cs typeface="Arial" pitchFamily="34" charset="0"/>
              </a:rPr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4724400" y="1705767"/>
            <a:ext cx="4114800" cy="274320"/>
          </a:xfrm>
          <a:noFill/>
          <a:ln>
            <a:solidFill>
              <a:srgbClr val="D9242C"/>
            </a:solidFill>
          </a:ln>
        </p:spPr>
        <p:txBody>
          <a:bodyPr anchor="b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0201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944632"/>
          </a:xfrm>
          <a:prstGeom prst="rect">
            <a:avLst/>
          </a:prstGeom>
        </p:spPr>
        <p:txBody>
          <a:bodyPr anchor="ctr"/>
          <a:lstStyle>
            <a:lvl1pPr algn="r">
              <a:defRPr sz="2600" b="1" cap="all" baseline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463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944632"/>
          </a:xfrm>
          <a:prstGeom prst="rect">
            <a:avLst/>
          </a:prstGeom>
        </p:spPr>
        <p:txBody>
          <a:bodyPr anchor="ctr"/>
          <a:lstStyle>
            <a:lvl1pPr algn="r">
              <a:defRPr sz="2600" b="1" cap="all" baseline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6525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4724400" y="1705767"/>
            <a:ext cx="4114800" cy="274320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174875"/>
            <a:ext cx="4114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0" y="2174875"/>
            <a:ext cx="4114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304800" y="1676400"/>
            <a:ext cx="4114800" cy="274320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7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944632"/>
          </a:xfrm>
          <a:prstGeom prst="rect">
            <a:avLst/>
          </a:prstGeom>
        </p:spPr>
        <p:txBody>
          <a:bodyPr anchor="ctr"/>
          <a:lstStyle>
            <a:lvl1pPr algn="r">
              <a:defRPr sz="2600" b="1" cap="all" baseline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999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944632"/>
          </a:xfrm>
          <a:prstGeom prst="rect">
            <a:avLst/>
          </a:prstGeom>
        </p:spPr>
        <p:txBody>
          <a:bodyPr anchor="ctr"/>
          <a:lstStyle>
            <a:lvl1pPr algn="r">
              <a:defRPr sz="2600" b="1" cap="all" baseline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14"/>
          <p:cNvSpPr>
            <a:spLocks noGrp="1"/>
          </p:cNvSpPr>
          <p:nvPr>
            <p:ph sz="quarter" idx="15"/>
          </p:nvPr>
        </p:nvSpPr>
        <p:spPr>
          <a:xfrm>
            <a:off x="4724400" y="1705767"/>
            <a:ext cx="4114800" cy="274320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9" name="Content Placeholder 14"/>
          <p:cNvSpPr>
            <a:spLocks noGrp="1"/>
          </p:cNvSpPr>
          <p:nvPr>
            <p:ph sz="quarter" idx="14"/>
          </p:nvPr>
        </p:nvSpPr>
        <p:spPr>
          <a:xfrm>
            <a:off x="304800" y="1676400"/>
            <a:ext cx="4114800" cy="274320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0" name="Content Placeholder 14"/>
          <p:cNvSpPr>
            <a:spLocks noGrp="1"/>
          </p:cNvSpPr>
          <p:nvPr>
            <p:ph sz="quarter" idx="16"/>
          </p:nvPr>
        </p:nvSpPr>
        <p:spPr>
          <a:xfrm>
            <a:off x="4724400" y="3916680"/>
            <a:ext cx="4114800" cy="274320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quarter" idx="17"/>
          </p:nvPr>
        </p:nvSpPr>
        <p:spPr>
          <a:xfrm>
            <a:off x="304800" y="3887313"/>
            <a:ext cx="4114800" cy="274320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643895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76200" y="274638"/>
            <a:ext cx="76200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D9242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944632"/>
          </a:xfrm>
          <a:prstGeom prst="rect">
            <a:avLst/>
          </a:prstGeom>
        </p:spPr>
        <p:txBody>
          <a:bodyPr anchor="ctr"/>
          <a:lstStyle>
            <a:lvl1pPr algn="r">
              <a:defRPr sz="2600" b="1" cap="all" baseline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505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944632"/>
          </a:xfrm>
          <a:prstGeom prst="rect">
            <a:avLst/>
          </a:prstGeom>
        </p:spPr>
        <p:txBody>
          <a:bodyPr anchor="ctr"/>
          <a:lstStyle>
            <a:lvl1pPr algn="r">
              <a:defRPr sz="2600" b="1" cap="all" baseline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3717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erior Slide 2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350000"/>
            <a:ext cx="9153144" cy="523875"/>
          </a:xfrm>
          <a:prstGeom prst="rect">
            <a:avLst/>
          </a:prstGeom>
          <a:solidFill>
            <a:srgbClr val="0534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14350" y="1494075"/>
            <a:ext cx="8229600" cy="3824288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chemeClr val="accent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28650" y="827926"/>
            <a:ext cx="811530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0721"/>
            <a:ext cx="8229600" cy="77046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500" baseline="0">
                <a:solidFill>
                  <a:srgbClr val="002D72"/>
                </a:solidFill>
              </a:defRPr>
            </a:lvl1pPr>
          </a:lstStyle>
          <a:p>
            <a:r>
              <a:rPr lang="en-US" dirty="0"/>
              <a:t>Interior Slide Headline Text</a:t>
            </a:r>
          </a:p>
        </p:txBody>
      </p:sp>
      <p:pic>
        <p:nvPicPr>
          <p:cNvPr id="14" name="Picture 13" descr="SSCorporation_Horizontal_RGB_r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841289"/>
            <a:ext cx="2095035" cy="1618891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212745" y="6442660"/>
            <a:ext cx="1857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fld id="{BDEEC09A-263D-8548-998B-4EBBED2D114E}" type="slidenum">
              <a:rPr lang="en-US" sz="1600">
                <a:solidFill>
                  <a:prstClr val="white"/>
                </a:solidFill>
                <a:cs typeface="Arial" charset="0"/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-12700" y="6458996"/>
            <a:ext cx="60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BF3F"/>
              </a:buCl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049" y="6531271"/>
            <a:ext cx="1185151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734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streetinsider.com/images/secattach/20150730/10764302_c1logohorzcmykhighresa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6430159"/>
            <a:ext cx="2105624" cy="40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416675"/>
            <a:ext cx="533400" cy="365125"/>
          </a:xfrm>
        </p:spPr>
        <p:txBody>
          <a:bodyPr anchor="b"/>
          <a:lstStyle/>
          <a:p>
            <a:fld id="{19B7404F-4552-4D48-8C72-4075C720605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4819650" y="646984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FIRST</a:t>
            </a:r>
            <a:r>
              <a:rPr lang="en-US" sz="1800" b="1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BANCORP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72200"/>
            <a:ext cx="3830638" cy="658813"/>
          </a:xfrm>
        </p:spPr>
        <p:txBody>
          <a:bodyPr>
            <a:normAutofit/>
          </a:bodyPr>
          <a:lstStyle>
            <a:lvl1pPr marL="0" indent="0">
              <a:buNone/>
              <a:defRPr sz="600" baseline="0"/>
            </a:lvl1pPr>
          </a:lstStyle>
          <a:p>
            <a:pPr lvl="0"/>
            <a:r>
              <a:rPr lang="en-US" sz="600" dirty="0" err="1"/>
              <a:t>Footnore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28016" y="685800"/>
            <a:ext cx="8887968" cy="0"/>
          </a:xfrm>
          <a:prstGeom prst="line">
            <a:avLst/>
          </a:prstGeom>
          <a:ln w="28575">
            <a:solidFill>
              <a:srgbClr val="9536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28016" y="6172200"/>
            <a:ext cx="8887968" cy="0"/>
          </a:xfrm>
          <a:prstGeom prst="line">
            <a:avLst/>
          </a:prstGeom>
          <a:ln w="28575">
            <a:solidFill>
              <a:srgbClr val="9536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150612"/>
            <a:ext cx="8710613" cy="685800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rgbClr val="953637"/>
                </a:solidFill>
              </a:defRPr>
            </a:lvl1pPr>
          </a:lstStyle>
          <a:p>
            <a:pPr lvl="0"/>
            <a:r>
              <a:rPr lang="en-US" b="1" dirty="0"/>
              <a:t>Title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486866" y="6580483"/>
            <a:ext cx="0" cy="110931"/>
          </a:xfrm>
          <a:prstGeom prst="line">
            <a:avLst/>
          </a:prstGeom>
          <a:ln w="38100">
            <a:solidFill>
              <a:srgbClr val="60BC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6433342" y="6636673"/>
            <a:ext cx="111811" cy="0"/>
          </a:xfrm>
          <a:prstGeom prst="line">
            <a:avLst/>
          </a:prstGeom>
          <a:ln w="38100">
            <a:solidFill>
              <a:srgbClr val="60BC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989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streetinsider.com/images/secattach/20150730/10764302_c1logohorzcmykhighresa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6430159"/>
            <a:ext cx="2105624" cy="40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416675"/>
            <a:ext cx="533400" cy="365125"/>
          </a:xfrm>
        </p:spPr>
        <p:txBody>
          <a:bodyPr anchor="b"/>
          <a:lstStyle/>
          <a:p>
            <a:fld id="{19B7404F-4552-4D48-8C72-4075C720605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4819650" y="646984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FIRST</a:t>
            </a:r>
            <a:r>
              <a:rPr lang="en-US" sz="1800" b="1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BANCORP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72200"/>
            <a:ext cx="3830638" cy="658813"/>
          </a:xfrm>
        </p:spPr>
        <p:txBody>
          <a:bodyPr>
            <a:normAutofit/>
          </a:bodyPr>
          <a:lstStyle>
            <a:lvl1pPr marL="0" indent="0">
              <a:buNone/>
              <a:defRPr sz="600" baseline="0"/>
            </a:lvl1pPr>
          </a:lstStyle>
          <a:p>
            <a:pPr lvl="0"/>
            <a:r>
              <a:rPr lang="en-US" sz="600" dirty="0" err="1"/>
              <a:t>Footnore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28016" y="685800"/>
            <a:ext cx="8887968" cy="0"/>
          </a:xfrm>
          <a:prstGeom prst="line">
            <a:avLst/>
          </a:prstGeom>
          <a:ln w="28575">
            <a:solidFill>
              <a:srgbClr val="9536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28016" y="6172200"/>
            <a:ext cx="8887968" cy="0"/>
          </a:xfrm>
          <a:prstGeom prst="line">
            <a:avLst/>
          </a:prstGeom>
          <a:ln w="28575">
            <a:solidFill>
              <a:srgbClr val="9536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150612"/>
            <a:ext cx="8710613" cy="685800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rgbClr val="953637"/>
                </a:solidFill>
              </a:defRPr>
            </a:lvl1pPr>
          </a:lstStyle>
          <a:p>
            <a:pPr lvl="0"/>
            <a:r>
              <a:rPr lang="en-US" b="1" dirty="0"/>
              <a:t>Title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486866" y="6580483"/>
            <a:ext cx="0" cy="110931"/>
          </a:xfrm>
          <a:prstGeom prst="line">
            <a:avLst/>
          </a:prstGeom>
          <a:ln w="38100">
            <a:solidFill>
              <a:srgbClr val="60BC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6433342" y="6636673"/>
            <a:ext cx="111811" cy="0"/>
          </a:xfrm>
          <a:prstGeom prst="line">
            <a:avLst/>
          </a:prstGeom>
          <a:ln w="38100">
            <a:solidFill>
              <a:srgbClr val="60BC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361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streetinsider.com/images/secattach/20150730/10764302_c1logohorzcmykhighresa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6430159"/>
            <a:ext cx="2105624" cy="40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416675"/>
            <a:ext cx="533400" cy="365125"/>
          </a:xfrm>
        </p:spPr>
        <p:txBody>
          <a:bodyPr anchor="b"/>
          <a:lstStyle/>
          <a:p>
            <a:fld id="{19B7404F-4552-4D48-8C72-4075C720605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4819650" y="646984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FIRST</a:t>
            </a:r>
            <a:r>
              <a:rPr lang="en-US" sz="1800" b="1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BANCORP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72200"/>
            <a:ext cx="3830638" cy="658813"/>
          </a:xfrm>
        </p:spPr>
        <p:txBody>
          <a:bodyPr>
            <a:normAutofit/>
          </a:bodyPr>
          <a:lstStyle>
            <a:lvl1pPr marL="0" indent="0">
              <a:buNone/>
              <a:defRPr sz="600" baseline="0"/>
            </a:lvl1pPr>
          </a:lstStyle>
          <a:p>
            <a:pPr lvl="0"/>
            <a:r>
              <a:rPr lang="en-US" sz="600" dirty="0" err="1"/>
              <a:t>Footnore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28016" y="685800"/>
            <a:ext cx="8887968" cy="0"/>
          </a:xfrm>
          <a:prstGeom prst="line">
            <a:avLst/>
          </a:prstGeom>
          <a:ln w="28575">
            <a:solidFill>
              <a:srgbClr val="9536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28016" y="6172200"/>
            <a:ext cx="8887968" cy="0"/>
          </a:xfrm>
          <a:prstGeom prst="line">
            <a:avLst/>
          </a:prstGeom>
          <a:ln w="28575">
            <a:solidFill>
              <a:srgbClr val="9536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150612"/>
            <a:ext cx="8710613" cy="685800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rgbClr val="953637"/>
                </a:solidFill>
              </a:defRPr>
            </a:lvl1pPr>
          </a:lstStyle>
          <a:p>
            <a:pPr lvl="0"/>
            <a:r>
              <a:rPr lang="en-US" b="1" dirty="0"/>
              <a:t>Title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486866" y="6580483"/>
            <a:ext cx="0" cy="110931"/>
          </a:xfrm>
          <a:prstGeom prst="line">
            <a:avLst/>
          </a:prstGeom>
          <a:ln w="38100">
            <a:solidFill>
              <a:srgbClr val="60BC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6433342" y="6636673"/>
            <a:ext cx="111811" cy="0"/>
          </a:xfrm>
          <a:prstGeom prst="line">
            <a:avLst/>
          </a:prstGeom>
          <a:ln w="38100">
            <a:solidFill>
              <a:srgbClr val="60BC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01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9E0DA-7580-46B9-B0E9-DE520E0EEE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8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3" r:id="rId2"/>
    <p:sldLayoutId id="2147483672" r:id="rId3"/>
    <p:sldLayoutId id="2147483700" r:id="rId4"/>
    <p:sldLayoutId id="2147483701" r:id="rId5"/>
    <p:sldLayoutId id="2147483702" r:id="rId6"/>
    <p:sldLayoutId id="2147483689" r:id="rId7"/>
    <p:sldLayoutId id="2147483690" r:id="rId8"/>
    <p:sldLayoutId id="2147483691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4" b="51340"/>
          <a:stretch/>
        </p:blipFill>
        <p:spPr bwMode="auto">
          <a:xfrm>
            <a:off x="-121301" y="1"/>
            <a:ext cx="9300877" cy="99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35635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52401" y="219074"/>
            <a:ext cx="8524875" cy="1000125"/>
          </a:xfrm>
          <a:custGeom>
            <a:avLst/>
            <a:gdLst>
              <a:gd name="connsiteX0" fmla="*/ 0 w 5638800"/>
              <a:gd name="connsiteY0" fmla="*/ 0 h 1219200"/>
              <a:gd name="connsiteX1" fmla="*/ 5638800 w 5638800"/>
              <a:gd name="connsiteY1" fmla="*/ 0 h 1219200"/>
              <a:gd name="connsiteX2" fmla="*/ 5638800 w 5638800"/>
              <a:gd name="connsiteY2" fmla="*/ 1219200 h 1219200"/>
              <a:gd name="connsiteX3" fmla="*/ 0 w 5638800"/>
              <a:gd name="connsiteY3" fmla="*/ 1219200 h 1219200"/>
              <a:gd name="connsiteX4" fmla="*/ 0 w 5638800"/>
              <a:gd name="connsiteY4" fmla="*/ 0 h 1219200"/>
              <a:gd name="connsiteX0" fmla="*/ 0 w 5638800"/>
              <a:gd name="connsiteY0" fmla="*/ 0 h 1219200"/>
              <a:gd name="connsiteX1" fmla="*/ 5638800 w 5638800"/>
              <a:gd name="connsiteY1" fmla="*/ 0 h 1219200"/>
              <a:gd name="connsiteX2" fmla="*/ 3886200 w 5638800"/>
              <a:gd name="connsiteY2" fmla="*/ 1219200 h 1219200"/>
              <a:gd name="connsiteX3" fmla="*/ 0 w 5638800"/>
              <a:gd name="connsiteY3" fmla="*/ 1219200 h 1219200"/>
              <a:gd name="connsiteX4" fmla="*/ 0 w 5638800"/>
              <a:gd name="connsiteY4" fmla="*/ 0 h 1219200"/>
              <a:gd name="connsiteX0" fmla="*/ 0 w 5638800"/>
              <a:gd name="connsiteY0" fmla="*/ 0 h 1219200"/>
              <a:gd name="connsiteX1" fmla="*/ 5638800 w 5638800"/>
              <a:gd name="connsiteY1" fmla="*/ 0 h 1219200"/>
              <a:gd name="connsiteX2" fmla="*/ 4845744 w 5638800"/>
              <a:gd name="connsiteY2" fmla="*/ 1181100 h 1219200"/>
              <a:gd name="connsiteX3" fmla="*/ 0 w 5638800"/>
              <a:gd name="connsiteY3" fmla="*/ 1219200 h 1219200"/>
              <a:gd name="connsiteX4" fmla="*/ 0 w 5638800"/>
              <a:gd name="connsiteY4" fmla="*/ 0 h 1219200"/>
              <a:gd name="connsiteX0" fmla="*/ 0 w 5301183"/>
              <a:gd name="connsiteY0" fmla="*/ 9525 h 1228725"/>
              <a:gd name="connsiteX1" fmla="*/ 5301183 w 5301183"/>
              <a:gd name="connsiteY1" fmla="*/ 0 h 1228725"/>
              <a:gd name="connsiteX2" fmla="*/ 4845744 w 5301183"/>
              <a:gd name="connsiteY2" fmla="*/ 1190625 h 1228725"/>
              <a:gd name="connsiteX3" fmla="*/ 0 w 5301183"/>
              <a:gd name="connsiteY3" fmla="*/ 1228725 h 1228725"/>
              <a:gd name="connsiteX4" fmla="*/ 0 w 5301183"/>
              <a:gd name="connsiteY4" fmla="*/ 9525 h 1228725"/>
              <a:gd name="connsiteX0" fmla="*/ 0 w 5301183"/>
              <a:gd name="connsiteY0" fmla="*/ 9525 h 1228725"/>
              <a:gd name="connsiteX1" fmla="*/ 5301183 w 5301183"/>
              <a:gd name="connsiteY1" fmla="*/ 0 h 1228725"/>
              <a:gd name="connsiteX2" fmla="*/ 4875360 w 5301183"/>
              <a:gd name="connsiteY2" fmla="*/ 1225731 h 1228725"/>
              <a:gd name="connsiteX3" fmla="*/ 0 w 5301183"/>
              <a:gd name="connsiteY3" fmla="*/ 1228725 h 1228725"/>
              <a:gd name="connsiteX4" fmla="*/ 0 w 5301183"/>
              <a:gd name="connsiteY4" fmla="*/ 9525 h 122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1183" h="1228725">
                <a:moveTo>
                  <a:pt x="0" y="9525"/>
                </a:moveTo>
                <a:lnTo>
                  <a:pt x="5301183" y="0"/>
                </a:lnTo>
                <a:lnTo>
                  <a:pt x="4875360" y="1225731"/>
                </a:lnTo>
                <a:lnTo>
                  <a:pt x="0" y="1228725"/>
                </a:lnTo>
                <a:lnTo>
                  <a:pt x="0" y="95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76200" y="266700"/>
            <a:ext cx="76200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>
              <a:solidFill>
                <a:srgbClr val="D9242C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763000" y="6356350"/>
            <a:ext cx="0" cy="365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8763000" y="6353175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058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709" r:id="rId7"/>
    <p:sldLayoutId id="2147483710" r:id="rId8"/>
    <p:sldLayoutId id="2147483711" r:id="rId9"/>
    <p:sldLayoutId id="2147483712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CB6CAC5-2F90-D28D-D8D0-7E84A4A12DF7}"/>
              </a:ext>
            </a:extLst>
          </p:cNvPr>
          <p:cNvSpPr txBox="1">
            <a:spLocks/>
          </p:cNvSpPr>
          <p:nvPr/>
        </p:nvSpPr>
        <p:spPr>
          <a:xfrm>
            <a:off x="0" y="3276600"/>
            <a:ext cx="9144000" cy="1219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</a:rPr>
              <a:t>OTCQX: CIZN</a:t>
            </a:r>
          </a:p>
          <a:p>
            <a:pPr algn="ctr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34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10B759-C7B0-1C2D-7E96-5D71A57DD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DED363-F8B5-0D76-14BA-636A9636A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BC302F"/>
                </a:solidFill>
              </a:rPr>
              <a:t>Strategic focus</a:t>
            </a: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4917480-985E-070D-B3BE-29B2E2810F32}"/>
              </a:ext>
            </a:extLst>
          </p:cNvPr>
          <p:cNvSpPr txBox="1"/>
          <p:nvPr/>
        </p:nvSpPr>
        <p:spPr>
          <a:xfrm>
            <a:off x="143612" y="1524000"/>
            <a:ext cx="9022759" cy="4326174"/>
          </a:xfrm>
          <a:prstGeom prst="rect">
            <a:avLst/>
          </a:prstGeom>
        </p:spPr>
        <p:txBody>
          <a:bodyPr vert="horz" wrap="square" lIns="0" tIns="12055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8846" marR="5076" indent="-286790">
              <a:spcBef>
                <a:spcPts val="95"/>
              </a:spcBef>
              <a:buFont typeface="Arial"/>
              <a:buChar char="•"/>
              <a:tabLst>
                <a:tab pos="298846" algn="l"/>
              </a:tabLst>
            </a:pPr>
            <a:r>
              <a:rPr lang="en-US" sz="1600" spc="50" dirty="0">
                <a:latin typeface="Calibri" panose="020F0502020204030204" pitchFamily="34" charset="0"/>
                <a:cs typeface="Calibri" panose="020F0502020204030204" pitchFamily="34" charset="0"/>
              </a:rPr>
              <a:t>Drive sustainable earnings growth through loan expansion, net interest margin improvement and  diversification of noninterest revenue streams.</a:t>
            </a:r>
          </a:p>
          <a:p>
            <a:pPr marL="298846" marR="5076" indent="-286790">
              <a:spcBef>
                <a:spcPts val="95"/>
              </a:spcBef>
              <a:buFont typeface="Arial"/>
              <a:buChar char="•"/>
              <a:tabLst>
                <a:tab pos="298846" algn="l"/>
              </a:tabLst>
            </a:pPr>
            <a:endParaRPr lang="en-US" sz="1600" spc="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846" marR="5076" indent="-286790">
              <a:spcBef>
                <a:spcPts val="95"/>
              </a:spcBef>
              <a:buFont typeface="Arial"/>
              <a:buChar char="•"/>
              <a:tabLst>
                <a:tab pos="298846" algn="l"/>
              </a:tabLst>
            </a:pPr>
            <a:r>
              <a:rPr lang="en-US" sz="1600" spc="50" dirty="0">
                <a:latin typeface="Calibri" panose="020F0502020204030204" pitchFamily="34" charset="0"/>
                <a:cs typeface="Calibri" panose="020F0502020204030204" pitchFamily="34" charset="0"/>
              </a:rPr>
              <a:t>Expand core funding relationships by growing noninterest-bearing deposits through treasury management solutions and enhanced commercial banking services.</a:t>
            </a:r>
          </a:p>
          <a:p>
            <a:pPr marL="298846" marR="5076" indent="-286790">
              <a:spcBef>
                <a:spcPts val="95"/>
              </a:spcBef>
              <a:buFont typeface="Arial"/>
              <a:buChar char="•"/>
              <a:tabLst>
                <a:tab pos="298846" algn="l"/>
              </a:tabLst>
            </a:pPr>
            <a:endParaRPr lang="en-US" sz="1600" spc="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846" marR="5076" indent="-286790">
              <a:spcBef>
                <a:spcPts val="95"/>
              </a:spcBef>
              <a:buFont typeface="Arial"/>
              <a:buChar char="•"/>
              <a:tabLst>
                <a:tab pos="298846" algn="l"/>
              </a:tabLst>
            </a:pPr>
            <a:r>
              <a:rPr lang="en-US" sz="1600" spc="50" dirty="0">
                <a:latin typeface="Calibri" panose="020F0502020204030204" pitchFamily="34" charset="0"/>
                <a:cs typeface="Calibri" panose="020F0502020204030204" pitchFamily="34" charset="0"/>
              </a:rPr>
              <a:t>Accelerate mortgage production through growth in secondary market and portfolio mortgage lending while continuing strategic lending hires across key operating markets.</a:t>
            </a:r>
          </a:p>
          <a:p>
            <a:pPr marL="298846" marR="5076" indent="-286790">
              <a:spcBef>
                <a:spcPts val="95"/>
              </a:spcBef>
              <a:buFont typeface="Arial"/>
              <a:buChar char="•"/>
              <a:tabLst>
                <a:tab pos="298846" algn="l"/>
              </a:tabLst>
            </a:pPr>
            <a:endParaRPr lang="en-US" sz="1600" spc="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846" marR="5076" indent="-286790">
              <a:spcBef>
                <a:spcPts val="95"/>
              </a:spcBef>
              <a:buFont typeface="Arial"/>
              <a:buChar char="•"/>
              <a:tabLst>
                <a:tab pos="298846" algn="l"/>
              </a:tabLst>
            </a:pPr>
            <a:r>
              <a:rPr lang="en-US" sz="1600" spc="50" dirty="0">
                <a:latin typeface="Calibri" panose="020F0502020204030204" pitchFamily="34" charset="0"/>
                <a:cs typeface="Calibri" panose="020F0502020204030204" pitchFamily="34" charset="0"/>
              </a:rPr>
              <a:t>Optimize the balance sheet by redeploying securities portfolio cash flows into higher-yielding loan assets.</a:t>
            </a:r>
          </a:p>
          <a:p>
            <a:pPr marL="298846" marR="5076" indent="-286790">
              <a:spcBef>
                <a:spcPts val="95"/>
              </a:spcBef>
              <a:buFont typeface="Arial"/>
              <a:buChar char="•"/>
              <a:tabLst>
                <a:tab pos="298846" algn="l"/>
              </a:tabLst>
            </a:pPr>
            <a:endParaRPr lang="en-US" sz="1600" spc="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846" marR="5076" indent="-286790">
              <a:spcBef>
                <a:spcPts val="95"/>
              </a:spcBef>
              <a:buFont typeface="Arial"/>
              <a:buChar char="•"/>
              <a:tabLst>
                <a:tab pos="298846" algn="l"/>
              </a:tabLst>
            </a:pPr>
            <a:r>
              <a:rPr lang="en-US" sz="1600" spc="100" dirty="0">
                <a:latin typeface="Calibri" panose="020F0502020204030204" pitchFamily="34" charset="0"/>
                <a:cs typeface="Calibri" panose="020F0502020204030204" pitchFamily="34" charset="0"/>
              </a:rPr>
              <a:t>Maintain strong capital levels through disciplined earnings retention to support future growth opportunities, balance sheet flexibility, and long-term shareholder value.</a:t>
            </a:r>
          </a:p>
          <a:p>
            <a:pPr marL="298846" marR="5076" indent="-286790">
              <a:spcBef>
                <a:spcPts val="95"/>
              </a:spcBef>
              <a:buFont typeface="Arial"/>
              <a:buChar char="•"/>
              <a:tabLst>
                <a:tab pos="298846" algn="l"/>
              </a:tabLst>
            </a:pPr>
            <a:endParaRPr lang="en-US" sz="1600" spc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846" marR="5076" indent="-286790">
              <a:spcBef>
                <a:spcPts val="95"/>
              </a:spcBef>
              <a:buFont typeface="Arial"/>
              <a:buChar char="•"/>
              <a:tabLst>
                <a:tab pos="298846" algn="l"/>
              </a:tabLst>
            </a:pPr>
            <a:r>
              <a:rPr lang="en-US" sz="1600" spc="100" dirty="0">
                <a:latin typeface="Calibri" panose="020F0502020204030204" pitchFamily="34" charset="0"/>
                <a:cs typeface="Calibri" panose="020F0502020204030204" pitchFamily="34" charset="0"/>
              </a:rPr>
              <a:t>Prioritize technology, including AI, projects driving speed of execution, operating efficiencies, and cyber and fraud prevention.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640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0197BF-9DD7-47E9-3B8A-165A0C313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3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37A3C1-2FD0-FB76-2794-665E7DCDD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BC302F"/>
                </a:solidFill>
              </a:rPr>
              <a:t>Balance sheet</a:t>
            </a:r>
            <a:r>
              <a:rPr lang="en-US" sz="1800" baseline="30000" dirty="0">
                <a:solidFill>
                  <a:srgbClr val="BC302F"/>
                </a:solidFill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CC04F4-39EB-320A-56BF-CED422B4C7DB}"/>
              </a:ext>
            </a:extLst>
          </p:cNvPr>
          <p:cNvSpPr txBox="1"/>
          <p:nvPr/>
        </p:nvSpPr>
        <p:spPr>
          <a:xfrm>
            <a:off x="304800" y="6477000"/>
            <a:ext cx="19367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BC302F"/>
                </a:solidFill>
              </a:rPr>
              <a:t>* Bank Only Financial Information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30E9C0E-3593-440B-2BB1-949619531A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264115"/>
              </p:ext>
            </p:extLst>
          </p:nvPr>
        </p:nvGraphicFramePr>
        <p:xfrm>
          <a:off x="537462" y="1355085"/>
          <a:ext cx="3711670" cy="2457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14FE223-F206-BF8A-E187-5A614D2EE2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8985883"/>
              </p:ext>
            </p:extLst>
          </p:nvPr>
        </p:nvGraphicFramePr>
        <p:xfrm>
          <a:off x="4267200" y="1322534"/>
          <a:ext cx="4267200" cy="2490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61A0C4D-166A-91A6-6F2D-EDACE67555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8066421"/>
              </p:ext>
            </p:extLst>
          </p:nvPr>
        </p:nvGraphicFramePr>
        <p:xfrm>
          <a:off x="222246" y="3962275"/>
          <a:ext cx="4175081" cy="2502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A4B7135-FECE-F5FA-9140-905272647C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4869509"/>
              </p:ext>
            </p:extLst>
          </p:nvPr>
        </p:nvGraphicFramePr>
        <p:xfrm>
          <a:off x="4267200" y="3965150"/>
          <a:ext cx="4267200" cy="251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63815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46F27-172C-48A4-E6AD-FA602E266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73453CC-4B34-4544-797B-72C0D1CBD4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7509528"/>
              </p:ext>
            </p:extLst>
          </p:nvPr>
        </p:nvGraphicFramePr>
        <p:xfrm>
          <a:off x="2251075" y="3886499"/>
          <a:ext cx="4813697" cy="2633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FFDCFC-B263-D143-6091-E6535E5B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4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EC1197-6BE7-C21D-5069-D17D09862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LOAN COMPOSITION</a:t>
            </a:r>
            <a:r>
              <a:rPr lang="en-US" sz="1800" baseline="30000" dirty="0"/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AFE2D5-9F02-6B27-A7AF-A252EB668D80}"/>
              </a:ext>
            </a:extLst>
          </p:cNvPr>
          <p:cNvSpPr txBox="1"/>
          <p:nvPr/>
        </p:nvSpPr>
        <p:spPr>
          <a:xfrm>
            <a:off x="304800" y="6477000"/>
            <a:ext cx="19367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D9242C"/>
                </a:solidFill>
              </a:rPr>
              <a:t>* Bank Only Financial Information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BF0CC39-77A3-A74D-78CB-3B4456A840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534852"/>
              </p:ext>
            </p:extLst>
          </p:nvPr>
        </p:nvGraphicFramePr>
        <p:xfrm>
          <a:off x="76200" y="1266976"/>
          <a:ext cx="4267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8062001-9F23-475E-B48E-B1942164E9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6682911"/>
              </p:ext>
            </p:extLst>
          </p:nvPr>
        </p:nvGraphicFramePr>
        <p:xfrm>
          <a:off x="3949302" y="1335849"/>
          <a:ext cx="4813698" cy="2410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12">
            <a:extLst>
              <a:ext uri="{FF2B5EF4-FFF2-40B4-BE49-F238E27FC236}">
                <a16:creationId xmlns:a16="http://schemas.microsoft.com/office/drawing/2014/main" id="{06E370BF-FCC5-4DC2-A66D-52F4C9AAE9B0}"/>
              </a:ext>
            </a:extLst>
          </p:cNvPr>
          <p:cNvSpPr txBox="1"/>
          <p:nvPr/>
        </p:nvSpPr>
        <p:spPr>
          <a:xfrm>
            <a:off x="6499423" y="4489706"/>
            <a:ext cx="1952626" cy="2667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i="0" u="none" strike="noStrike" dirty="0">
                <a:solidFill>
                  <a:srgbClr val="000000"/>
                </a:solidFill>
                <a:latin typeface="Aptos Narrow"/>
              </a:rPr>
              <a:t>53 % Commercial Real Estate</a:t>
            </a:r>
            <a:endParaRPr lang="en-US" sz="1100" dirty="0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5757FA5-12BA-48D8-9538-161103CA2A80}"/>
              </a:ext>
            </a:extLst>
          </p:cNvPr>
          <p:cNvSpPr txBox="1"/>
          <p:nvPr/>
        </p:nvSpPr>
        <p:spPr>
          <a:xfrm>
            <a:off x="6515080" y="5282768"/>
            <a:ext cx="1905001" cy="2667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i="0" u="none" strike="noStrike" dirty="0">
                <a:solidFill>
                  <a:srgbClr val="000000"/>
                </a:solidFill>
                <a:latin typeface="Aptos Narrow"/>
              </a:rPr>
              <a:t>21% Residential Real Estate</a:t>
            </a:r>
            <a:endParaRPr lang="en-US" sz="1100" dirty="0"/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3F03EABF-52E8-4296-2991-143C7EFC39C5}"/>
              </a:ext>
            </a:extLst>
          </p:cNvPr>
          <p:cNvSpPr txBox="1"/>
          <p:nvPr/>
        </p:nvSpPr>
        <p:spPr>
          <a:xfrm>
            <a:off x="6515080" y="5549468"/>
            <a:ext cx="2085975" cy="2667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i="0" u="none" strike="noStrike" dirty="0">
                <a:solidFill>
                  <a:srgbClr val="000000"/>
                </a:solidFill>
                <a:latin typeface="Aptos Narrow"/>
              </a:rPr>
              <a:t>20% Commercial &amp; Construction</a:t>
            </a:r>
            <a:endParaRPr lang="en-US" sz="1100" dirty="0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B7BBBDDF-55A6-4F14-8FC7-4A7E32694F24}"/>
              </a:ext>
            </a:extLst>
          </p:cNvPr>
          <p:cNvSpPr txBox="1"/>
          <p:nvPr/>
        </p:nvSpPr>
        <p:spPr>
          <a:xfrm>
            <a:off x="6515080" y="5901591"/>
            <a:ext cx="1543050" cy="2667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i="0" u="none" strike="noStrike" dirty="0">
                <a:solidFill>
                  <a:srgbClr val="000000"/>
                </a:solidFill>
                <a:latin typeface="Aptos Narrow"/>
              </a:rPr>
              <a:t>6% Consumer &amp; Other</a:t>
            </a:r>
          </a:p>
        </p:txBody>
      </p:sp>
    </p:spTree>
    <p:extLst>
      <p:ext uri="{BB962C8B-B14F-4D97-AF65-F5344CB8AC3E}">
        <p14:creationId xmlns:p14="http://schemas.microsoft.com/office/powerpoint/2010/main" val="2874763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54DDC-ED99-2F99-DDC2-AF5B838CF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55F48AF-95A6-5706-E37C-6D91E5330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422" y="3917082"/>
            <a:ext cx="4920167" cy="250406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0AEE22-4658-A544-3344-056A60395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0BCBF5-16C9-A270-05A8-C1D72DCE2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DEPOSIT COMPOSITION</a:t>
            </a:r>
            <a:r>
              <a:rPr lang="en-US" sz="1800" baseline="30000" dirty="0"/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34B10-C4CE-3AC3-5355-1130CEBC78DF}"/>
              </a:ext>
            </a:extLst>
          </p:cNvPr>
          <p:cNvSpPr txBox="1"/>
          <p:nvPr/>
        </p:nvSpPr>
        <p:spPr>
          <a:xfrm>
            <a:off x="304800" y="6477000"/>
            <a:ext cx="19367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D9242C"/>
                </a:solidFill>
              </a:rPr>
              <a:t>* Bank Only Financial Information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0C12498-052C-8A48-796D-DD88A8B872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0531459"/>
              </p:ext>
            </p:extLst>
          </p:nvPr>
        </p:nvGraphicFramePr>
        <p:xfrm>
          <a:off x="1" y="1295400"/>
          <a:ext cx="44958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138D90C-DD55-47E7-35F4-7CB82D3E7D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7058705"/>
              </p:ext>
            </p:extLst>
          </p:nvPr>
        </p:nvGraphicFramePr>
        <p:xfrm>
          <a:off x="4267200" y="1295400"/>
          <a:ext cx="46482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5">
            <a:extLst>
              <a:ext uri="{FF2B5EF4-FFF2-40B4-BE49-F238E27FC236}">
                <a16:creationId xmlns:a16="http://schemas.microsoft.com/office/drawing/2014/main" id="{49010DC9-9593-471A-BC56-2B61FC234457}"/>
              </a:ext>
            </a:extLst>
          </p:cNvPr>
          <p:cNvSpPr txBox="1"/>
          <p:nvPr/>
        </p:nvSpPr>
        <p:spPr>
          <a:xfrm>
            <a:off x="6398956" y="4589177"/>
            <a:ext cx="1574007" cy="20878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u="none" strike="noStrike" dirty="0">
                <a:solidFill>
                  <a:srgbClr val="000000"/>
                </a:solidFill>
                <a:latin typeface="+mj-lt"/>
              </a:rPr>
              <a:t>3.21 %Reciprocal Deposits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F3DF7B29-B8E1-40D9-9A13-5B76A3128326}"/>
              </a:ext>
            </a:extLst>
          </p:cNvPr>
          <p:cNvSpPr txBox="1"/>
          <p:nvPr/>
        </p:nvSpPr>
        <p:spPr>
          <a:xfrm>
            <a:off x="6398956" y="4791337"/>
            <a:ext cx="1395414" cy="29051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latin typeface="+mj-lt"/>
              </a:rPr>
              <a:t>2.89% Time Deposits</a:t>
            </a: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94D2BA81-ABC5-47A6-9ADD-0D301E275460}"/>
              </a:ext>
            </a:extLst>
          </p:cNvPr>
          <p:cNvSpPr txBox="1"/>
          <p:nvPr/>
        </p:nvSpPr>
        <p:spPr>
          <a:xfrm>
            <a:off x="6462060" y="5424735"/>
            <a:ext cx="1934879" cy="29051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u="none" strike="noStrike" dirty="0">
                <a:solidFill>
                  <a:srgbClr val="000000"/>
                </a:solidFill>
              </a:rPr>
              <a:t>1.62% Interest Bearing DDA</a:t>
            </a:r>
            <a:endParaRPr lang="en-US" sz="900" dirty="0"/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28F5E2A3-2056-4423-B942-163EF5BA7AE3}"/>
              </a:ext>
            </a:extLst>
          </p:cNvPr>
          <p:cNvSpPr txBox="1"/>
          <p:nvPr/>
        </p:nvSpPr>
        <p:spPr>
          <a:xfrm>
            <a:off x="6398956" y="5898496"/>
            <a:ext cx="2133599" cy="29051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u="none" strike="noStrike" dirty="0">
                <a:solidFill>
                  <a:srgbClr val="000000"/>
                </a:solidFill>
              </a:rPr>
              <a:t>0.89% Money Market and Savings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47296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0072C6-C935-5E4D-014D-85D3E353B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F66176-C8C5-8259-9190-B49E81072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Historical NIM analysis</a:t>
            </a:r>
            <a:r>
              <a:rPr lang="en-US" sz="1800" baseline="30000" dirty="0"/>
              <a:t>*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BB78D2A-13D8-A792-91F7-15581C20A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007306"/>
              </p:ext>
            </p:extLst>
          </p:nvPr>
        </p:nvGraphicFramePr>
        <p:xfrm>
          <a:off x="457199" y="1458190"/>
          <a:ext cx="8229600" cy="3740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88771369"/>
                    </a:ext>
                  </a:extLst>
                </a:gridCol>
              </a:tblGrid>
              <a:tr h="374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Quarterly Yields &amp; Costs (%)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82" marR="9282" marT="9282" marB="0" anchor="ctr">
                    <a:solidFill>
                      <a:srgbClr val="D924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90324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12C63E3-996C-F829-35A9-49201319464A}"/>
              </a:ext>
            </a:extLst>
          </p:cNvPr>
          <p:cNvSpPr txBox="1"/>
          <p:nvPr/>
        </p:nvSpPr>
        <p:spPr>
          <a:xfrm>
            <a:off x="304800" y="6477000"/>
            <a:ext cx="19367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D9242C"/>
                </a:solidFill>
              </a:rPr>
              <a:t>* Bank Only Financial Information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8493478-809B-92AE-C3AA-B750C66D38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5357721"/>
              </p:ext>
            </p:extLst>
          </p:nvPr>
        </p:nvGraphicFramePr>
        <p:xfrm>
          <a:off x="257174" y="1799361"/>
          <a:ext cx="8429625" cy="3600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3064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29A148-302C-2FD9-661B-05E87CDCB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7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66C833-CB2A-83DA-29FF-A2D74AE5A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Profitability ratios</a:t>
            </a:r>
            <a:r>
              <a:rPr lang="en-US" sz="1800" baseline="30000" dirty="0"/>
              <a:t>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3487E4-F728-1D7A-76C3-BE6524B0B208}"/>
              </a:ext>
            </a:extLst>
          </p:cNvPr>
          <p:cNvSpPr txBox="1"/>
          <p:nvPr/>
        </p:nvSpPr>
        <p:spPr>
          <a:xfrm>
            <a:off x="457200" y="6248400"/>
            <a:ext cx="29033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D9242C"/>
                </a:solidFill>
              </a:rPr>
              <a:t>* </a:t>
            </a:r>
            <a:r>
              <a:rPr lang="en-US" sz="1000" dirty="0">
                <a:solidFill>
                  <a:srgbClr val="BC302F"/>
                </a:solidFill>
              </a:rPr>
              <a:t>Quarter to date – Bank Only Financial Information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A367A94-A9F7-B24A-D4B2-54CDFAB47C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138782"/>
              </p:ext>
            </p:extLst>
          </p:nvPr>
        </p:nvGraphicFramePr>
        <p:xfrm>
          <a:off x="1" y="1524000"/>
          <a:ext cx="4214004" cy="2362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D1E0993-8F4D-869B-D6DB-4B2541DE49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7633245"/>
              </p:ext>
            </p:extLst>
          </p:nvPr>
        </p:nvGraphicFramePr>
        <p:xfrm>
          <a:off x="4365773" y="1347184"/>
          <a:ext cx="4590691" cy="2539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B1406A30-9BF7-78AC-A1A7-D6C8D45979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715581"/>
              </p:ext>
            </p:extLst>
          </p:nvPr>
        </p:nvGraphicFramePr>
        <p:xfrm>
          <a:off x="1676400" y="3739551"/>
          <a:ext cx="5638800" cy="2362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76423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E60DB4-6578-647F-07B3-12C6F87AF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ED23E-D8CA-4F29-95AF-6924A04AAC6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8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ED72AC-135D-6E2C-574A-1F55DE9DC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Capital</a:t>
            </a:r>
            <a:endParaRPr lang="en-US" sz="1800" baseline="30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1934D8-0F92-A7CE-6BC8-C1F85BA04DBC}"/>
              </a:ext>
            </a:extLst>
          </p:cNvPr>
          <p:cNvSpPr txBox="1"/>
          <p:nvPr/>
        </p:nvSpPr>
        <p:spPr>
          <a:xfrm>
            <a:off x="4572000" y="4343013"/>
            <a:ext cx="42672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Strategic shift to loans from securities impacted capital ratios coupled with balance sheet growth to offset the impact of bond portfolio, capital accretion began to accelerate in 2Q ‘25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AOCI significantly impacts TBV, however, history of consistent TBV ex OCI / share.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7.8% TBV ex OCI/Share growth in 3Q ‘26 from prior quarter, should see TBV ex OCI/Share accelerate in the coming quarters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9D5635-1BEF-292F-DD62-DEA450BA7F5C}"/>
              </a:ext>
            </a:extLst>
          </p:cNvPr>
          <p:cNvSpPr txBox="1"/>
          <p:nvPr/>
        </p:nvSpPr>
        <p:spPr>
          <a:xfrm>
            <a:off x="304800" y="6477000"/>
            <a:ext cx="3994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BC302F"/>
                </a:solidFill>
              </a:rPr>
              <a:t>* Bank Only Financial Information; **Consolidated Financial Information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1A76568-AF03-4846-CCB8-581EE7535E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884101"/>
              </p:ext>
            </p:extLst>
          </p:nvPr>
        </p:nvGraphicFramePr>
        <p:xfrm>
          <a:off x="4592425" y="1462580"/>
          <a:ext cx="4067666" cy="2315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F8F294B-BDB3-24C4-D74C-82E47A028A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9831539"/>
              </p:ext>
            </p:extLst>
          </p:nvPr>
        </p:nvGraphicFramePr>
        <p:xfrm>
          <a:off x="337008" y="1507998"/>
          <a:ext cx="3962400" cy="2315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04C3B9E-005E-4F7C-A1E8-B97E1764E1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2207258"/>
              </p:ext>
            </p:extLst>
          </p:nvPr>
        </p:nvGraphicFramePr>
        <p:xfrm>
          <a:off x="451078" y="3977883"/>
          <a:ext cx="4120922" cy="2476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54851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Custom 6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D9242C"/>
      </a:accent1>
      <a:accent2>
        <a:srgbClr val="DC4738"/>
      </a:accent2>
      <a:accent3>
        <a:srgbClr val="000000"/>
      </a:accent3>
      <a:accent4>
        <a:srgbClr val="FFFFFF"/>
      </a:accent4>
      <a:accent5>
        <a:srgbClr val="969696"/>
      </a:accent5>
      <a:accent6>
        <a:srgbClr val="686868"/>
      </a:accent6>
      <a:hlink>
        <a:srgbClr val="8B8BAF"/>
      </a:hlink>
      <a:folHlink>
        <a:srgbClr val="A8142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9838</TotalTime>
  <Words>426</Words>
  <Application>Microsoft Office PowerPoint</Application>
  <PresentationFormat>On-screen Show (4:3)</PresentationFormat>
  <Paragraphs>114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Narrow</vt:lpstr>
      <vt:lpstr>Arial</vt:lpstr>
      <vt:lpstr>Calibri</vt:lpstr>
      <vt:lpstr>Wingdings</vt:lpstr>
      <vt:lpstr>Office Theme</vt:lpstr>
      <vt:lpstr>2_Custom Design</vt:lpstr>
      <vt:lpstr>PowerPoint Presentation</vt:lpstr>
      <vt:lpstr>Strategic focus</vt:lpstr>
      <vt:lpstr>Balance sheet*</vt:lpstr>
      <vt:lpstr>LOAN COMPOSITION*</vt:lpstr>
      <vt:lpstr>DEPOSIT COMPOSITION*</vt:lpstr>
      <vt:lpstr>Historical NIM analysis*</vt:lpstr>
      <vt:lpstr>Profitability ratios*</vt:lpstr>
      <vt:lpstr>Capital</vt:lpstr>
    </vt:vector>
  </TitlesOfParts>
  <Company>Stifel Nicolaus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Colburn</dc:creator>
  <cp:lastModifiedBy>White, Kevin</cp:lastModifiedBy>
  <cp:revision>602</cp:revision>
  <cp:lastPrinted>2024-03-12T19:43:20Z</cp:lastPrinted>
  <dcterms:created xsi:type="dcterms:W3CDTF">2015-08-27T19:20:04Z</dcterms:created>
  <dcterms:modified xsi:type="dcterms:W3CDTF">2026-10-30T19:06:23Z</dcterms:modified>
</cp:coreProperties>
</file>