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974" r:id="rId6"/>
    <p:sldId id="2973" r:id="rId7"/>
    <p:sldId id="2969" r:id="rId8"/>
    <p:sldId id="2970" r:id="rId9"/>
    <p:sldId id="281" r:id="rId10"/>
    <p:sldId id="261"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FEF23-E204-4C1B-A596-78D9C2195BDD}" v="4" dt="2020-02-22T01:52:31.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68799" autoAdjust="0"/>
  </p:normalViewPr>
  <p:slideViewPr>
    <p:cSldViewPr snapToGrid="0">
      <p:cViewPr varScale="1">
        <p:scale>
          <a:sx n="78" d="100"/>
          <a:sy n="78" d="100"/>
        </p:scale>
        <p:origin x="17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nsley Dunbar" userId="b7985f24-f938-4371-bc7b-ba7c9b518e29" providerId="ADAL" clId="{F49FEF23-E204-4C1B-A596-78D9C2195BDD}"/>
    <pc:docChg chg="modSld">
      <pc:chgData name="Aynsley Dunbar" userId="b7985f24-f938-4371-bc7b-ba7c9b518e29" providerId="ADAL" clId="{F49FEF23-E204-4C1B-A596-78D9C2195BDD}" dt="2020-02-22T01:53:34.066" v="55" actId="20577"/>
      <pc:docMkLst>
        <pc:docMk/>
      </pc:docMkLst>
      <pc:sldChg chg="modNotesTx">
        <pc:chgData name="Aynsley Dunbar" userId="b7985f24-f938-4371-bc7b-ba7c9b518e29" providerId="ADAL" clId="{F49FEF23-E204-4C1B-A596-78D9C2195BDD}" dt="2020-02-22T01:53:34.066" v="55" actId="20577"/>
        <pc:sldMkLst>
          <pc:docMk/>
          <pc:sldMk cId="1097291844" sldId="260"/>
        </pc:sldMkLst>
      </pc:sldChg>
      <pc:sldChg chg="modSp modNotesTx">
        <pc:chgData name="Aynsley Dunbar" userId="b7985f24-f938-4371-bc7b-ba7c9b518e29" providerId="ADAL" clId="{F49FEF23-E204-4C1B-A596-78D9C2195BDD}" dt="2020-02-22T01:52:59.852" v="50" actId="5793"/>
        <pc:sldMkLst>
          <pc:docMk/>
          <pc:sldMk cId="1204647988" sldId="281"/>
        </pc:sldMkLst>
        <pc:spChg chg="mod">
          <ac:chgData name="Aynsley Dunbar" userId="b7985f24-f938-4371-bc7b-ba7c9b518e29" providerId="ADAL" clId="{F49FEF23-E204-4C1B-A596-78D9C2195BDD}" dt="2020-02-22T01:34:12.147" v="10" actId="14100"/>
          <ac:spMkLst>
            <pc:docMk/>
            <pc:sldMk cId="1204647988" sldId="281"/>
            <ac:spMk id="4" creationId="{EBCF4648-4B3D-4DEC-AE0F-5C534CED2682}"/>
          </ac:spMkLst>
        </pc:spChg>
      </pc:sldChg>
      <pc:sldChg chg="modSp">
        <pc:chgData name="Aynsley Dunbar" userId="b7985f24-f938-4371-bc7b-ba7c9b518e29" providerId="ADAL" clId="{F49FEF23-E204-4C1B-A596-78D9C2195BDD}" dt="2020-02-22T01:46:28.163" v="12" actId="20577"/>
        <pc:sldMkLst>
          <pc:docMk/>
          <pc:sldMk cId="3863028193" sldId="2969"/>
        </pc:sldMkLst>
        <pc:spChg chg="mod">
          <ac:chgData name="Aynsley Dunbar" userId="b7985f24-f938-4371-bc7b-ba7c9b518e29" providerId="ADAL" clId="{F49FEF23-E204-4C1B-A596-78D9C2195BDD}" dt="2020-02-22T01:46:28.163" v="12" actId="20577"/>
          <ac:spMkLst>
            <pc:docMk/>
            <pc:sldMk cId="3863028193" sldId="2969"/>
            <ac:spMk id="3" creationId="{98D67437-8A7E-45CB-82C9-DDE583111F32}"/>
          </ac:spMkLst>
        </pc:spChg>
      </pc:sldChg>
      <pc:sldChg chg="modNotesTx">
        <pc:chgData name="Aynsley Dunbar" userId="b7985f24-f938-4371-bc7b-ba7c9b518e29" providerId="ADAL" clId="{F49FEF23-E204-4C1B-A596-78D9C2195BDD}" dt="2020-02-22T01:53:23.362" v="51" actId="20577"/>
        <pc:sldMkLst>
          <pc:docMk/>
          <pc:sldMk cId="3775879963" sldId="29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624C4-928A-4B8F-A78F-9FEC413539B5}"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AC545-D678-463C-A361-1C6A1F69A997}" type="slidenum">
              <a:rPr lang="en-US" smtClean="0"/>
              <a:t>‹#›</a:t>
            </a:fld>
            <a:endParaRPr lang="en-US"/>
          </a:p>
        </p:txBody>
      </p:sp>
    </p:spTree>
    <p:extLst>
      <p:ext uri="{BB962C8B-B14F-4D97-AF65-F5344CB8AC3E}">
        <p14:creationId xmlns:p14="http://schemas.microsoft.com/office/powerpoint/2010/main" val="186368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26246-661A-46CE-A404-038EB951F41F}" type="slidenum">
              <a:rPr lang="en-US" smtClean="0"/>
              <a:t>2</a:t>
            </a:fld>
            <a:endParaRPr lang="en-US" dirty="0"/>
          </a:p>
        </p:txBody>
      </p:sp>
    </p:spTree>
    <p:extLst>
      <p:ext uri="{BB962C8B-B14F-4D97-AF65-F5344CB8AC3E}">
        <p14:creationId xmlns:p14="http://schemas.microsoft.com/office/powerpoint/2010/main" val="21788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dirty="0"/>
              <a:t>XOTIC Core (“cryptosystem”) is an embeddable encryption algorithm that hybridizes extreme levels of encipherment (bit strength) with unmatchable processing speeds.  XOTIC is referred to as “cryptosystem” because of it’s configurability and versatility that spans direct file and disk encryption, streaming media / network, as well as API programmable and direct database protection.</a:t>
            </a:r>
          </a:p>
          <a:p>
            <a:pPr marL="628650" lvl="1" indent="-171450">
              <a:buFontTx/>
              <a:buChar char="-"/>
            </a:pPr>
            <a:endParaRPr lang="en-US" dirty="0"/>
          </a:p>
          <a:p>
            <a:pPr marL="457200" lvl="1" indent="0">
              <a:buFontTx/>
              <a:buNone/>
            </a:pPr>
            <a:r>
              <a:rPr lang="en-US" dirty="0"/>
              <a:t>Sharing performance characteristics of “stream ciphers” like ChaCha20 (a leading 128bit algorithm), XOTIC is ideal for encrypting live audio/video, high volumes of data in transit, sensor data, and streaming backups.  Natively constructed with “block cipher” characteristics (similar to AES 256) as part of its core, XOTIC dramatically stands apart from other encryption with the unique ability to flex its own encryption strength to extreme levels.  XOTIC comes pre-packaged with a “dial” mechanism that allows operators to modify the default minimum 512bit strength to ranges greater than 8,192bits of symmetric enciphering power.  XOTIC dial settings for extreme encipherment have been approved for US Export.</a:t>
            </a:r>
          </a:p>
          <a:p>
            <a:pPr marL="457200" lvl="1" indent="0">
              <a:buFontTx/>
              <a:buNone/>
            </a:pPr>
            <a:endParaRPr lang="en-US" dirty="0"/>
          </a:p>
          <a:p>
            <a:pPr marL="457200" lvl="1" indent="0">
              <a:buFontTx/>
              <a:buNone/>
            </a:pPr>
            <a:r>
              <a:rPr lang="en-US" dirty="0"/>
              <a:t>Designed to be modular and simple to integrate, XOTIC SDK is available in Java, C++, and Verilog for direct hardware (FPGA or ASIC) integration.  XOTIC Core can be deployed on Windows, Unix, Mac, and IOT devices (Raspberry PI) with zero configuration and as little as 2 lines of code.  XOTIC is also accessible via command-line operations and can be accessed directly using Python or shell scripts.</a:t>
            </a:r>
          </a:p>
        </p:txBody>
      </p:sp>
      <p:sp>
        <p:nvSpPr>
          <p:cNvPr id="4" name="Slide Number Placeholder 3"/>
          <p:cNvSpPr>
            <a:spLocks noGrp="1"/>
          </p:cNvSpPr>
          <p:nvPr>
            <p:ph type="sldNum" sz="quarter" idx="5"/>
          </p:nvPr>
        </p:nvSpPr>
        <p:spPr/>
        <p:txBody>
          <a:bodyPr/>
          <a:lstStyle/>
          <a:p>
            <a:fld id="{72226246-661A-46CE-A404-038EB951F41F}" type="slidenum">
              <a:rPr lang="en-US" smtClean="0"/>
              <a:t>4</a:t>
            </a:fld>
            <a:endParaRPr lang="en-US" dirty="0"/>
          </a:p>
        </p:txBody>
      </p:sp>
    </p:spTree>
    <p:extLst>
      <p:ext uri="{BB962C8B-B14F-4D97-AF65-F5344CB8AC3E}">
        <p14:creationId xmlns:p14="http://schemas.microsoft.com/office/powerpoint/2010/main" val="387067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26246-661A-46CE-A404-038EB951F41F}" type="slidenum">
              <a:rPr lang="en-US" smtClean="0"/>
              <a:t>5</a:t>
            </a:fld>
            <a:endParaRPr lang="en-US" dirty="0"/>
          </a:p>
        </p:txBody>
      </p:sp>
    </p:spTree>
    <p:extLst>
      <p:ext uri="{BB962C8B-B14F-4D97-AF65-F5344CB8AC3E}">
        <p14:creationId xmlns:p14="http://schemas.microsoft.com/office/powerpoint/2010/main" val="203237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Secure Key Infrastructure (SKI)</a:t>
            </a:r>
          </a:p>
          <a:p>
            <a:pPr marL="457200" lvl="1" indent="0">
              <a:buFontTx/>
              <a:buNone/>
            </a:pPr>
            <a:r>
              <a:rPr lang="en-US" dirty="0"/>
              <a:t>Secure Key Infrastructure (“SKI”) is a scalable protocol for exchanging symmetric encryption keys securely “out of band.”  SKI was originally designed to support XOTIC encryption across distributed systems and environments; however, SKI also works directly with virtually any other symmetric encryption key methodology (such as AES 256).  SKI infrastructure is comprised of a series of lightweight server-side components that can be rapidly deployed to public/private cloud as well as internal devices or datacenter infrastructure. </a:t>
            </a:r>
          </a:p>
          <a:p>
            <a:pPr marL="457200" lvl="1"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Wave Form Encryption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When deployed together, the unique combination of SKI with XOTIC Core (variable-strength) enables an entirely new approach to encrypting data whereby the strength is continuously modulated down to the “packet” level.  Continuous change of encryption strength over a streaming signal is known as Wave Form Encryption (WFE), a concept that removes attack surfaces and is not feasible with other forms of encryption algorithms.</a:t>
            </a:r>
          </a:p>
          <a:p>
            <a:pPr marL="0" indent="0">
              <a:buFontTx/>
              <a:buNone/>
            </a:pPr>
            <a:endParaRPr lang="en-US" dirty="0"/>
          </a:p>
        </p:txBody>
      </p:sp>
      <p:sp>
        <p:nvSpPr>
          <p:cNvPr id="4" name="Slide Number Placeholder 3"/>
          <p:cNvSpPr>
            <a:spLocks noGrp="1"/>
          </p:cNvSpPr>
          <p:nvPr>
            <p:ph type="sldNum" sz="quarter" idx="5"/>
          </p:nvPr>
        </p:nvSpPr>
        <p:spPr/>
        <p:txBody>
          <a:bodyPr/>
          <a:lstStyle/>
          <a:p>
            <a:fld id="{72226246-661A-46CE-A404-038EB951F41F}" type="slidenum">
              <a:rPr lang="en-US" smtClean="0"/>
              <a:t>6</a:t>
            </a:fld>
            <a:endParaRPr lang="en-US" dirty="0"/>
          </a:p>
        </p:txBody>
      </p:sp>
    </p:spTree>
    <p:extLst>
      <p:ext uri="{BB962C8B-B14F-4D97-AF65-F5344CB8AC3E}">
        <p14:creationId xmlns:p14="http://schemas.microsoft.com/office/powerpoint/2010/main" val="101653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 </a:t>
            </a:r>
            <a:r>
              <a:rPr lang="en-US" dirty="0"/>
              <a:t>This slide represents a common closed/LAN deployment with several viewports requiring access to a single data feed. The SKI network in this example is based on local network repeaters that will transact ephemeral keys “out of band” which are then relayed to the intended recipient device. </a:t>
            </a:r>
          </a:p>
          <a:p>
            <a:endParaRPr lang="en-US" dirty="0"/>
          </a:p>
          <a:p>
            <a:r>
              <a:rPr lang="en-US" b="1" dirty="0"/>
              <a:t>Not represented in this slide: </a:t>
            </a:r>
            <a:r>
              <a:rPr lang="en-US" dirty="0"/>
              <a:t>Once established, the signal will continue to re-keyed with random key-lengths ranging from 512-bit to over 8,192-bit at specified intervals. The process represented in this slide occurs every time the feed is re-keyed. </a:t>
            </a:r>
          </a:p>
          <a:p>
            <a:endParaRPr lang="en-US" dirty="0"/>
          </a:p>
          <a:p>
            <a:r>
              <a:rPr lang="en-US" dirty="0"/>
              <a:t>Several of the steps represented in this slide happen simultaneously. This slides has been broken down to help explain the value of each step in the process. </a:t>
            </a:r>
          </a:p>
          <a:p>
            <a:endParaRPr lang="en-US" dirty="0"/>
          </a:p>
          <a:p>
            <a:pPr>
              <a:spcBef>
                <a:spcPts val="300"/>
              </a:spcBef>
            </a:pPr>
            <a:r>
              <a:rPr lang="en-US" b="1" u="sng" dirty="0"/>
              <a:t>Step 1</a:t>
            </a:r>
            <a:r>
              <a:rPr lang="en-US" b="1" u="none" dirty="0"/>
              <a:t>: </a:t>
            </a:r>
            <a:r>
              <a:rPr lang="en-US" dirty="0"/>
              <a:t>The transmitting device (security camera) sends an encrypted feed to the recipient (viewport) – This video feed is encrypted until the key has been received. Any data being transmitted will be in cipher text and represented as static until this point in time. The camera will also be requesting any acknowledgement for a feed distribution at the same time by requesting the status of any requests via the SIPs server. Should a new recipient be added to the list in a one-to-many scenario, or the recipient device change altogether, this would redistribute the keys to ensure that the feed is reaching the appropriate devices.  </a:t>
            </a:r>
          </a:p>
          <a:p>
            <a:pPr>
              <a:spcBef>
                <a:spcPts val="300"/>
              </a:spcBef>
            </a:pPr>
            <a:r>
              <a:rPr lang="en-US" b="1" u="sng" dirty="0"/>
              <a:t>Step 2</a:t>
            </a:r>
            <a:r>
              <a:rPr lang="en-US" b="1" u="none" dirty="0"/>
              <a:t>: </a:t>
            </a:r>
            <a:r>
              <a:rPr lang="en-US" dirty="0"/>
              <a:t>Once a feed is established the endpoint device will initiate a key transfer, requesting the key that is associated with the feed. </a:t>
            </a:r>
          </a:p>
          <a:p>
            <a:pPr>
              <a:spcBef>
                <a:spcPts val="300"/>
              </a:spcBef>
            </a:pPr>
            <a:r>
              <a:rPr lang="en-US" b="1" u="sng" dirty="0"/>
              <a:t>Step 3</a:t>
            </a:r>
            <a:r>
              <a:rPr lang="en-US" b="1" u="none" dirty="0"/>
              <a:t>: </a:t>
            </a:r>
            <a:r>
              <a:rPr lang="en-US" dirty="0"/>
              <a:t>The recipient (viewport) will now be queued up on the SIPs server, awaiting a key to be distributed from the source (security camera). This is the point where a key is requested from the source. </a:t>
            </a:r>
          </a:p>
          <a:p>
            <a:pPr>
              <a:spcBef>
                <a:spcPts val="300"/>
              </a:spcBef>
            </a:pPr>
            <a:r>
              <a:rPr lang="en-US" b="1" u="sng" dirty="0"/>
              <a:t>Step 4</a:t>
            </a:r>
            <a:r>
              <a:rPr lang="en-US" b="1" u="none" dirty="0"/>
              <a:t>: </a:t>
            </a:r>
            <a:r>
              <a:rPr lang="en-US" dirty="0"/>
              <a:t>The camera/transmitting device sends a sharded key (key 1 and key 2) to random repeaters (server instances in this example). The keys are ephemeral and hashed. </a:t>
            </a:r>
          </a:p>
          <a:p>
            <a:pPr marL="0" marR="0" lvl="0" indent="0" algn="l" defTabSz="914400" rtl="0" eaLnBrk="1" fontAlgn="auto" latinLnBrk="0" hangingPunct="1">
              <a:lnSpc>
                <a:spcPct val="100000"/>
              </a:lnSpc>
              <a:spcBef>
                <a:spcPts val="300"/>
              </a:spcBef>
              <a:spcAft>
                <a:spcPts val="0"/>
              </a:spcAft>
              <a:buClrTx/>
              <a:buSzTx/>
              <a:buFontTx/>
              <a:buNone/>
              <a:tabLst/>
              <a:defRPr/>
            </a:pPr>
            <a:r>
              <a:rPr lang="en-US" b="1" u="sng" dirty="0"/>
              <a:t>Step 5</a:t>
            </a:r>
            <a:r>
              <a:rPr lang="en-US" b="1" u="none" dirty="0"/>
              <a:t>: </a:t>
            </a:r>
            <a:r>
              <a:rPr lang="en-US" dirty="0"/>
              <a:t>At random intervals the keys will be “shuffled” and duplicated from one repeater/instance to another, significantly reducing the ability to identify and target a key shard’s location. This process continually takes place until the key has been successfully delivered to the intended recipient. </a:t>
            </a:r>
          </a:p>
          <a:p>
            <a:pPr marL="0" marR="0" lvl="0" indent="0" algn="l" defTabSz="914400" rtl="0" eaLnBrk="1" fontAlgn="auto" latinLnBrk="0" hangingPunct="1">
              <a:lnSpc>
                <a:spcPct val="100000"/>
              </a:lnSpc>
              <a:spcBef>
                <a:spcPts val="300"/>
              </a:spcBef>
              <a:spcAft>
                <a:spcPts val="0"/>
              </a:spcAft>
              <a:buClrTx/>
              <a:buSzTx/>
              <a:buFontTx/>
              <a:buNone/>
              <a:tabLst/>
              <a:defRPr/>
            </a:pPr>
            <a:r>
              <a:rPr lang="en-US" b="1" u="sng" dirty="0"/>
              <a:t>Step 6</a:t>
            </a:r>
            <a:r>
              <a:rPr lang="en-US" b="1" u="none" dirty="0"/>
              <a:t>: </a:t>
            </a:r>
            <a:r>
              <a:rPr lang="en-US" dirty="0"/>
              <a:t>All versions of the key shards are “burned” once they are shuffled, ensuring that no repeater contains key material for elongated periods of time. While the key shards are being shuffled, the source sends an acknowledgement to the recipient device through the SIPs server, notifying it that the key shards have been distributed and are ready for delivery. </a:t>
            </a:r>
          </a:p>
          <a:p>
            <a:pPr marL="0" marR="0" lvl="0" indent="0" algn="l" defTabSz="914400" rtl="0" eaLnBrk="1" fontAlgn="auto" latinLnBrk="0" hangingPunct="1">
              <a:lnSpc>
                <a:spcPct val="100000"/>
              </a:lnSpc>
              <a:spcBef>
                <a:spcPts val="300"/>
              </a:spcBef>
              <a:spcAft>
                <a:spcPts val="0"/>
              </a:spcAft>
              <a:buClrTx/>
              <a:buSzTx/>
              <a:buFontTx/>
              <a:buNone/>
              <a:tabLst/>
              <a:defRPr/>
            </a:pPr>
            <a:r>
              <a:rPr lang="en-US" b="1" u="sng" dirty="0"/>
              <a:t>Step 7</a:t>
            </a:r>
            <a:r>
              <a:rPr lang="en-US" dirty="0"/>
              <a:t>: The receiving device receives the all clear from the SIPs server and contacts the Token Authority for the key transfer to be initiated. Each server is then queried for key material. </a:t>
            </a:r>
          </a:p>
          <a:p>
            <a:pPr marL="0" marR="0" lvl="0" indent="0" algn="l" defTabSz="914400" rtl="0" eaLnBrk="1" fontAlgn="auto" latinLnBrk="0" hangingPunct="1">
              <a:lnSpc>
                <a:spcPct val="100000"/>
              </a:lnSpc>
              <a:spcBef>
                <a:spcPts val="300"/>
              </a:spcBef>
              <a:spcAft>
                <a:spcPts val="0"/>
              </a:spcAft>
              <a:buClrTx/>
              <a:buSzTx/>
              <a:buFontTx/>
              <a:buNone/>
              <a:tabLst/>
              <a:defRPr/>
            </a:pPr>
            <a:r>
              <a:rPr lang="en-US" b="1" u="sng" dirty="0"/>
              <a:t>Step 8</a:t>
            </a:r>
            <a:r>
              <a:rPr lang="en-US" dirty="0"/>
              <a:t>: The key shards are delivered to the recipient device and all duplicate shards are burned, ensuring that there is now means to reconstruct a key and obtain limited access to the data feed. </a:t>
            </a:r>
          </a:p>
          <a:p>
            <a:pPr marL="0" marR="0" lvl="0" indent="0" algn="l" defTabSz="914400" rtl="0" eaLnBrk="1" fontAlgn="auto" latinLnBrk="0" hangingPunct="1">
              <a:lnSpc>
                <a:spcPct val="100000"/>
              </a:lnSpc>
              <a:spcBef>
                <a:spcPts val="300"/>
              </a:spcBef>
              <a:spcAft>
                <a:spcPts val="0"/>
              </a:spcAft>
              <a:buClrTx/>
              <a:buSzTx/>
              <a:buFontTx/>
              <a:buNone/>
              <a:tabLst/>
              <a:defRPr/>
            </a:pPr>
            <a:r>
              <a:rPr lang="en-US" b="1" u="sng" dirty="0"/>
              <a:t>Step 9</a:t>
            </a:r>
            <a:r>
              <a:rPr lang="en-US" dirty="0"/>
              <a:t>: The encrypted video feed is now established and the appropriate device(s) can now view the clear picture while any third party that taps the line will see nothing but static. </a:t>
            </a:r>
          </a:p>
          <a:p>
            <a:endParaRPr lang="en-US" dirty="0"/>
          </a:p>
          <a:p>
            <a:endParaRPr lang="en-US" dirty="0"/>
          </a:p>
        </p:txBody>
      </p:sp>
      <p:sp>
        <p:nvSpPr>
          <p:cNvPr id="4" name="Slide Number Placeholder 3"/>
          <p:cNvSpPr>
            <a:spLocks noGrp="1"/>
          </p:cNvSpPr>
          <p:nvPr>
            <p:ph type="sldNum" sz="quarter" idx="5"/>
          </p:nvPr>
        </p:nvSpPr>
        <p:spPr/>
        <p:txBody>
          <a:bodyPr/>
          <a:lstStyle/>
          <a:p>
            <a:fld id="{352C18B4-24E5-4F83-BDA0-0D8E0D7C8367}" type="slidenum">
              <a:rPr lang="en-US" smtClean="0"/>
              <a:t>8</a:t>
            </a:fld>
            <a:endParaRPr lang="en-US" dirty="0"/>
          </a:p>
        </p:txBody>
      </p:sp>
    </p:spTree>
    <p:extLst>
      <p:ext uri="{BB962C8B-B14F-4D97-AF65-F5344CB8AC3E}">
        <p14:creationId xmlns:p14="http://schemas.microsoft.com/office/powerpoint/2010/main" val="77126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BC7B84-C5C1-400C-BF0A-BA17B9026D64}"/>
              </a:ext>
            </a:extLst>
          </p:cNvPr>
          <p:cNvPicPr>
            <a:picLocks noChangeAspect="1"/>
          </p:cNvPicPr>
          <p:nvPr/>
        </p:nvPicPr>
        <p:blipFill rotWithShape="1">
          <a:blip r:embed="rId2" cstate="print"/>
          <a:srcRect t="1726" b="12424"/>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7AD39CD-082D-4DA0-9FB1-471477D4C368}"/>
              </a:ext>
            </a:extLst>
          </p:cNvPr>
          <p:cNvPicPr>
            <a:picLocks noChangeAspect="1"/>
          </p:cNvPicPr>
          <p:nvPr/>
        </p:nvPicPr>
        <p:blipFill rotWithShape="1">
          <a:blip r:embed="rId2" cstate="print"/>
          <a:srcRect t="1726" b="12424"/>
          <a:stretch/>
        </p:blipFill>
        <p:spPr>
          <a:xfrm>
            <a:off x="0" y="0"/>
            <a:ext cx="12192000" cy="6858000"/>
          </a:xfrm>
          <a:prstGeom prst="rect">
            <a:avLst/>
          </a:prstGeom>
        </p:spPr>
      </p:pic>
      <p:sp>
        <p:nvSpPr>
          <p:cNvPr id="2" name="Title 1">
            <a:extLst>
              <a:ext uri="{FF2B5EF4-FFF2-40B4-BE49-F238E27FC236}">
                <a16:creationId xmlns:a16="http://schemas.microsoft.com/office/drawing/2014/main" id="{913F1BB4-F039-49DE-9180-6B9CBF9FE502}"/>
              </a:ext>
            </a:extLst>
          </p:cNvPr>
          <p:cNvSpPr>
            <a:spLocks noGrp="1"/>
          </p:cNvSpPr>
          <p:nvPr>
            <p:ph type="ctrTitle"/>
          </p:nvPr>
        </p:nvSpPr>
        <p:spPr>
          <a:xfrm>
            <a:off x="1524000" y="1887014"/>
            <a:ext cx="9144000" cy="1715024"/>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AFF409F-E725-4F47-9760-450004FE2283}"/>
              </a:ext>
            </a:extLst>
          </p:cNvPr>
          <p:cNvSpPr>
            <a:spLocks noGrp="1"/>
          </p:cNvSpPr>
          <p:nvPr>
            <p:ph type="subTitle" idx="1"/>
          </p:nvPr>
        </p:nvSpPr>
        <p:spPr>
          <a:xfrm>
            <a:off x="1524000" y="3602038"/>
            <a:ext cx="9144000" cy="9723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956D934-244E-487D-9EF8-7E61387A575B}"/>
              </a:ext>
            </a:extLst>
          </p:cNvPr>
          <p:cNvSpPr>
            <a:spLocks noGrp="1"/>
          </p:cNvSpPr>
          <p:nvPr>
            <p:ph type="dt" sz="half" idx="10"/>
          </p:nvPr>
        </p:nvSpPr>
        <p:spPr>
          <a:xfrm>
            <a:off x="838200" y="6356350"/>
            <a:ext cx="2743200" cy="365125"/>
          </a:xfrm>
          <a:prstGeom prst="rect">
            <a:avLst/>
          </a:prstGeom>
        </p:spPr>
        <p:txBody>
          <a:bodyPr/>
          <a:lstStyle/>
          <a:p>
            <a:fld id="{97C951C2-0A77-43B8-94A1-4B51C98632E2}" type="datetimeFigureOut">
              <a:rPr lang="en-US" smtClean="0"/>
              <a:t>2/21/2020</a:t>
            </a:fld>
            <a:endParaRPr lang="en-US"/>
          </a:p>
        </p:txBody>
      </p:sp>
      <p:sp>
        <p:nvSpPr>
          <p:cNvPr id="5" name="Footer Placeholder 4">
            <a:extLst>
              <a:ext uri="{FF2B5EF4-FFF2-40B4-BE49-F238E27FC236}">
                <a16:creationId xmlns:a16="http://schemas.microsoft.com/office/drawing/2014/main" id="{14AFCBFD-A9E7-4F8F-9444-390D17C53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E823C-CAED-4515-9EC2-F245D42AA7C7}"/>
              </a:ext>
            </a:extLst>
          </p:cNvPr>
          <p:cNvSpPr>
            <a:spLocks noGrp="1"/>
          </p:cNvSpPr>
          <p:nvPr>
            <p:ph type="sldNum" sz="quarter" idx="12"/>
          </p:nvPr>
        </p:nvSpPr>
        <p:spPr/>
        <p:txBody>
          <a:bodyPr/>
          <a:lstStyle>
            <a:lvl1pPr>
              <a:defRPr/>
            </a:lvl1pPr>
          </a:lstStyle>
          <a:p>
            <a:fld id="{43C0324B-9E50-43BD-A724-7822C0722FDA}" type="slidenum">
              <a:rPr lang="en-US" smtClean="0"/>
              <a:t>‹#›</a:t>
            </a:fld>
            <a:endParaRPr lang="en-US"/>
          </a:p>
        </p:txBody>
      </p:sp>
      <p:sp>
        <p:nvSpPr>
          <p:cNvPr id="11" name="TextBox 10">
            <a:extLst>
              <a:ext uri="{FF2B5EF4-FFF2-40B4-BE49-F238E27FC236}">
                <a16:creationId xmlns:a16="http://schemas.microsoft.com/office/drawing/2014/main" id="{C88B5333-E9D4-4D88-A812-02250C8560D9}"/>
              </a:ext>
            </a:extLst>
          </p:cNvPr>
          <p:cNvSpPr txBox="1"/>
          <p:nvPr/>
        </p:nvSpPr>
        <p:spPr>
          <a:xfrm>
            <a:off x="4801091" y="6365300"/>
            <a:ext cx="2589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cs typeface="Arial"/>
              </a:rPr>
              <a:t>© 2020 SECURE CHANNELS INC.</a:t>
            </a:r>
          </a:p>
          <a:p>
            <a:endParaRPr lang="en-US" dirty="0"/>
          </a:p>
        </p:txBody>
      </p:sp>
      <p:pic>
        <p:nvPicPr>
          <p:cNvPr id="15" name="Picture 14">
            <a:extLst>
              <a:ext uri="{FF2B5EF4-FFF2-40B4-BE49-F238E27FC236}">
                <a16:creationId xmlns:a16="http://schemas.microsoft.com/office/drawing/2014/main" id="{B05E1E5D-DAE8-4DAD-A08C-12CE70C89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153" y="5435494"/>
            <a:ext cx="2399694" cy="837731"/>
          </a:xfrm>
          <a:prstGeom prst="rect">
            <a:avLst/>
          </a:prstGeom>
        </p:spPr>
      </p:pic>
    </p:spTree>
    <p:extLst>
      <p:ext uri="{BB962C8B-B14F-4D97-AF65-F5344CB8AC3E}">
        <p14:creationId xmlns:p14="http://schemas.microsoft.com/office/powerpoint/2010/main" val="314506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ight Column">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3C6E75F9-9A65-4180-86C9-03A6582A2A65}"/>
              </a:ext>
            </a:extLst>
          </p:cNvPr>
          <p:cNvSpPr/>
          <p:nvPr/>
        </p:nvSpPr>
        <p:spPr>
          <a:xfrm>
            <a:off x="1909545" y="6599633"/>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Parallelogram 8">
            <a:extLst>
              <a:ext uri="{FF2B5EF4-FFF2-40B4-BE49-F238E27FC236}">
                <a16:creationId xmlns:a16="http://schemas.microsoft.com/office/drawing/2014/main" id="{1966F831-3842-4166-9EAB-4E4CFDFB1CBA}"/>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80F43C7-86B0-4D15-AEA6-64CE4F6E7708}"/>
              </a:ext>
            </a:extLst>
          </p:cNvPr>
          <p:cNvSpPr>
            <a:spLocks noGrp="1"/>
          </p:cNvSpPr>
          <p:nvPr>
            <p:ph sz="half" idx="2"/>
          </p:nvPr>
        </p:nvSpPr>
        <p:spPr>
          <a:xfrm>
            <a:off x="6172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45232D5-E5E9-4794-AFDC-D52AF3A37E6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3" name="Title 1">
            <a:extLst>
              <a:ext uri="{FF2B5EF4-FFF2-40B4-BE49-F238E27FC236}">
                <a16:creationId xmlns:a16="http://schemas.microsoft.com/office/drawing/2014/main" id="{91A5EEA2-F58F-4B25-BCE2-886BF3077E5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8E6BACF9-DD39-482B-8798-F6F80033644F}"/>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sp>
        <p:nvSpPr>
          <p:cNvPr id="11" name="Footer Placeholder 5">
            <a:extLst>
              <a:ext uri="{FF2B5EF4-FFF2-40B4-BE49-F238E27FC236}">
                <a16:creationId xmlns:a16="http://schemas.microsoft.com/office/drawing/2014/main" id="{D3A41E8E-6AC2-4CCD-9A60-448F64F001A5}"/>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366876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Left Column">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1666E5F4-6AF2-4196-85B4-8F23E13B66DD}"/>
              </a:ext>
            </a:extLst>
          </p:cNvPr>
          <p:cNvSpPr/>
          <p:nvPr/>
        </p:nvSpPr>
        <p:spPr>
          <a:xfrm>
            <a:off x="1909545" y="6599633"/>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Parallelogram 8">
            <a:extLst>
              <a:ext uri="{FF2B5EF4-FFF2-40B4-BE49-F238E27FC236}">
                <a16:creationId xmlns:a16="http://schemas.microsoft.com/office/drawing/2014/main" id="{1966F831-3842-4166-9EAB-4E4CFDFB1CBA}"/>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383DFF-578F-4C6D-AC72-62CC9DBF3325}"/>
              </a:ext>
            </a:extLst>
          </p:cNvPr>
          <p:cNvSpPr>
            <a:spLocks noGrp="1"/>
          </p:cNvSpPr>
          <p:nvPr>
            <p:ph sz="half" idx="1"/>
          </p:nvPr>
        </p:nvSpPr>
        <p:spPr>
          <a:xfrm>
            <a:off x="838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45232D5-E5E9-4794-AFDC-D52AF3A37E6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3" name="Title 1">
            <a:extLst>
              <a:ext uri="{FF2B5EF4-FFF2-40B4-BE49-F238E27FC236}">
                <a16:creationId xmlns:a16="http://schemas.microsoft.com/office/drawing/2014/main" id="{91A5EEA2-F58F-4B25-BCE2-886BF3077E5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8E6BACF9-DD39-482B-8798-F6F80033644F}"/>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sp>
        <p:nvSpPr>
          <p:cNvPr id="11" name="Footer Placeholder 5">
            <a:extLst>
              <a:ext uri="{FF2B5EF4-FFF2-40B4-BE49-F238E27FC236}">
                <a16:creationId xmlns:a16="http://schemas.microsoft.com/office/drawing/2014/main" id="{85B3BB14-070E-41E3-9050-F6774FBC50B4}"/>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369194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354F651C-C6FA-4E4A-B78E-C97153A7B965}"/>
              </a:ext>
            </a:extLst>
          </p:cNvPr>
          <p:cNvSpPr/>
          <p:nvPr/>
        </p:nvSpPr>
        <p:spPr>
          <a:xfrm>
            <a:off x="1909545" y="6600499"/>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09D0BB1-A633-4482-8400-2E75B53CFEF6}"/>
              </a:ext>
            </a:extLst>
          </p:cNvPr>
          <p:cNvSpPr>
            <a:spLocks noGrp="1"/>
          </p:cNvSpPr>
          <p:nvPr>
            <p:ph type="body" idx="1"/>
          </p:nvPr>
        </p:nvSpPr>
        <p:spPr>
          <a:xfrm>
            <a:off x="831939" y="977191"/>
            <a:ext cx="5157787" cy="7940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E3358-A91E-4102-BAC4-D02CE61E76BE}"/>
              </a:ext>
            </a:extLst>
          </p:cNvPr>
          <p:cNvSpPr>
            <a:spLocks noGrp="1"/>
          </p:cNvSpPr>
          <p:nvPr>
            <p:ph sz="half" idx="2"/>
          </p:nvPr>
        </p:nvSpPr>
        <p:spPr>
          <a:xfrm>
            <a:off x="839788" y="1883742"/>
            <a:ext cx="5157787" cy="430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E5842-0009-444A-BE63-9A1AF9C2E4E4}"/>
              </a:ext>
            </a:extLst>
          </p:cNvPr>
          <p:cNvSpPr>
            <a:spLocks noGrp="1"/>
          </p:cNvSpPr>
          <p:nvPr>
            <p:ph type="body" sz="quarter" idx="3"/>
          </p:nvPr>
        </p:nvSpPr>
        <p:spPr>
          <a:xfrm>
            <a:off x="6144729" y="977191"/>
            <a:ext cx="5183188" cy="7940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26869D-D2D5-4F3F-BB74-D2A1EA51D749}"/>
              </a:ext>
            </a:extLst>
          </p:cNvPr>
          <p:cNvSpPr>
            <a:spLocks noGrp="1"/>
          </p:cNvSpPr>
          <p:nvPr>
            <p:ph sz="quarter" idx="4"/>
          </p:nvPr>
        </p:nvSpPr>
        <p:spPr>
          <a:xfrm>
            <a:off x="6172200" y="1883742"/>
            <a:ext cx="5183188" cy="430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arallelogram 9">
            <a:extLst>
              <a:ext uri="{FF2B5EF4-FFF2-40B4-BE49-F238E27FC236}">
                <a16:creationId xmlns:a16="http://schemas.microsoft.com/office/drawing/2014/main" id="{09E70DFD-78BD-4CB6-B24F-42B2007A1B92}"/>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ECF2387-C225-4F18-8C85-58E88AD2E1FE}"/>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5" name="Slide Number Placeholder 5">
            <a:extLst>
              <a:ext uri="{FF2B5EF4-FFF2-40B4-BE49-F238E27FC236}">
                <a16:creationId xmlns:a16="http://schemas.microsoft.com/office/drawing/2014/main" id="{4EE374DD-8E2F-4FC0-8D68-5E9005A43EF8}"/>
              </a:ext>
            </a:extLst>
          </p:cNvPr>
          <p:cNvSpPr txBox="1">
            <a:spLocks/>
          </p:cNvSpPr>
          <p:nvPr/>
        </p:nvSpPr>
        <p:spPr>
          <a:xfrm>
            <a:off x="9368021" y="6608797"/>
            <a:ext cx="2743200" cy="124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D5A5A-B22A-4032-A408-28906FA85886}" type="slidenum">
              <a:rPr lang="en-US" smtClean="0"/>
              <a:pPr/>
              <a:t>‹#›</a:t>
            </a:fld>
            <a:endParaRPr lang="en-US" dirty="0"/>
          </a:p>
        </p:txBody>
      </p:sp>
      <p:sp>
        <p:nvSpPr>
          <p:cNvPr id="16" name="Title 1">
            <a:extLst>
              <a:ext uri="{FF2B5EF4-FFF2-40B4-BE49-F238E27FC236}">
                <a16:creationId xmlns:a16="http://schemas.microsoft.com/office/drawing/2014/main" id="{23626A6F-8418-4741-B475-614D2E7C74A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Footer Placeholder 5">
            <a:extLst>
              <a:ext uri="{FF2B5EF4-FFF2-40B4-BE49-F238E27FC236}">
                <a16:creationId xmlns:a16="http://schemas.microsoft.com/office/drawing/2014/main" id="{AEBE61C7-CC7B-48EB-8141-617B43B8DD50}"/>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40821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5365D63F-6CD0-4E82-9AB7-AB8DABE002EB}"/>
              </a:ext>
            </a:extLst>
          </p:cNvPr>
          <p:cNvSpPr/>
          <p:nvPr/>
        </p:nvSpPr>
        <p:spPr>
          <a:xfrm>
            <a:off x="1909544" y="6598878"/>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08B5B1C7-A868-468D-9986-7209A1AB64F0}"/>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3672078-D349-4B98-A666-726449EFEA6E}"/>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1" name="Slide Number Placeholder 5">
            <a:extLst>
              <a:ext uri="{FF2B5EF4-FFF2-40B4-BE49-F238E27FC236}">
                <a16:creationId xmlns:a16="http://schemas.microsoft.com/office/drawing/2014/main" id="{DEFAA86D-29A5-4D13-87DB-4FC38F141A62}"/>
              </a:ext>
            </a:extLst>
          </p:cNvPr>
          <p:cNvSpPr txBox="1">
            <a:spLocks/>
          </p:cNvSpPr>
          <p:nvPr/>
        </p:nvSpPr>
        <p:spPr>
          <a:xfrm>
            <a:off x="9368021" y="6608797"/>
            <a:ext cx="2743200" cy="124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D5A5A-B22A-4032-A408-28906FA85886}" type="slidenum">
              <a:rPr lang="en-US" smtClean="0"/>
              <a:pPr/>
              <a:t>‹#›</a:t>
            </a:fld>
            <a:endParaRPr lang="en-US" dirty="0"/>
          </a:p>
        </p:txBody>
      </p:sp>
      <p:sp>
        <p:nvSpPr>
          <p:cNvPr id="13" name="Title 1">
            <a:extLst>
              <a:ext uri="{FF2B5EF4-FFF2-40B4-BE49-F238E27FC236}">
                <a16:creationId xmlns:a16="http://schemas.microsoft.com/office/drawing/2014/main" id="{A910D674-5C10-42BB-BABA-AD348A167F92}"/>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2" name="Footer Placeholder 5">
            <a:extLst>
              <a:ext uri="{FF2B5EF4-FFF2-40B4-BE49-F238E27FC236}">
                <a16:creationId xmlns:a16="http://schemas.microsoft.com/office/drawing/2014/main" id="{0250716A-3EC8-4A69-BAC3-E2A596DD7E04}"/>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282891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7AF40-DA62-443C-B076-B7D7F78099B9}"/>
              </a:ext>
            </a:extLst>
          </p:cNvPr>
          <p:cNvPicPr>
            <a:picLocks noChangeAspect="1"/>
          </p:cNvPicPr>
          <p:nvPr/>
        </p:nvPicPr>
        <p:blipFill rotWithShape="1">
          <a:blip r:embed="rId2" cstate="print"/>
          <a:srcRect t="1726" b="12424"/>
          <a:stretch/>
        </p:blipFill>
        <p:spPr>
          <a:xfrm>
            <a:off x="0" y="0"/>
            <a:ext cx="12192000" cy="6858000"/>
          </a:xfrm>
          <a:prstGeom prst="rect">
            <a:avLst/>
          </a:prstGeom>
        </p:spPr>
      </p:pic>
      <p:sp>
        <p:nvSpPr>
          <p:cNvPr id="5" name="Parallelogram 4">
            <a:extLst>
              <a:ext uri="{FF2B5EF4-FFF2-40B4-BE49-F238E27FC236}">
                <a16:creationId xmlns:a16="http://schemas.microsoft.com/office/drawing/2014/main" id="{D31949D4-12E2-41C4-BEB4-026C96E54898}"/>
              </a:ext>
            </a:extLst>
          </p:cNvPr>
          <p:cNvSpPr/>
          <p:nvPr/>
        </p:nvSpPr>
        <p:spPr>
          <a:xfrm>
            <a:off x="31397" y="6599785"/>
            <a:ext cx="12160604" cy="12445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Parallelogram 7">
            <a:extLst>
              <a:ext uri="{FF2B5EF4-FFF2-40B4-BE49-F238E27FC236}">
                <a16:creationId xmlns:a16="http://schemas.microsoft.com/office/drawing/2014/main" id="{B07EE6EB-8593-45FD-B866-AE4207ADB72C}"/>
              </a:ext>
            </a:extLst>
          </p:cNvPr>
          <p:cNvSpPr/>
          <p:nvPr/>
        </p:nvSpPr>
        <p:spPr>
          <a:xfrm>
            <a:off x="31397" y="6599785"/>
            <a:ext cx="12160604" cy="12445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Footer Placeholder 5">
            <a:extLst>
              <a:ext uri="{FF2B5EF4-FFF2-40B4-BE49-F238E27FC236}">
                <a16:creationId xmlns:a16="http://schemas.microsoft.com/office/drawing/2014/main" id="{F5B95340-4D39-410A-A360-56197FCDBE2A}"/>
              </a:ext>
            </a:extLst>
          </p:cNvPr>
          <p:cNvSpPr txBox="1">
            <a:spLocks/>
          </p:cNvSpPr>
          <p:nvPr/>
        </p:nvSpPr>
        <p:spPr>
          <a:xfrm>
            <a:off x="5171953" y="6603144"/>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
        <p:nvSpPr>
          <p:cNvPr id="6" name="Text Placeholder 5">
            <a:extLst>
              <a:ext uri="{FF2B5EF4-FFF2-40B4-BE49-F238E27FC236}">
                <a16:creationId xmlns:a16="http://schemas.microsoft.com/office/drawing/2014/main" id="{F9B72F4C-700D-4578-9CA0-5843C4C4DC56}"/>
              </a:ext>
            </a:extLst>
          </p:cNvPr>
          <p:cNvSpPr>
            <a:spLocks noGrp="1"/>
          </p:cNvSpPr>
          <p:nvPr>
            <p:ph type="body" sz="quarter" idx="10" hasCustomPrompt="1"/>
          </p:nvPr>
        </p:nvSpPr>
        <p:spPr>
          <a:xfrm>
            <a:off x="2179460" y="2484438"/>
            <a:ext cx="7864475" cy="944562"/>
          </a:xfrm>
        </p:spPr>
        <p:txBody>
          <a:bodyPr anchor="ctr">
            <a:normAutofit/>
          </a:bodyPr>
          <a:lstStyle>
            <a:lvl1pPr marL="0" indent="0" algn="ctr">
              <a:buNone/>
              <a:defRPr sz="4400">
                <a:solidFill>
                  <a:schemeClr val="bg1"/>
                </a:solidFill>
              </a:defRPr>
            </a:lvl1pPr>
          </a:lstStyle>
          <a:p>
            <a:pPr lvl="0"/>
            <a:r>
              <a:rPr lang="en-US" dirty="0"/>
              <a:t>INSERT SECTION TITLE</a:t>
            </a:r>
          </a:p>
        </p:txBody>
      </p:sp>
      <p:sp>
        <p:nvSpPr>
          <p:cNvPr id="3" name="Slide Number Placeholder 2">
            <a:extLst>
              <a:ext uri="{FF2B5EF4-FFF2-40B4-BE49-F238E27FC236}">
                <a16:creationId xmlns:a16="http://schemas.microsoft.com/office/drawing/2014/main" id="{E0C29051-CA69-40FC-9AA6-DE70C2668CBF}"/>
              </a:ext>
            </a:extLst>
          </p:cNvPr>
          <p:cNvSpPr>
            <a:spLocks noGrp="1"/>
          </p:cNvSpPr>
          <p:nvPr>
            <p:ph type="sldNum" sz="quarter" idx="12"/>
          </p:nvPr>
        </p:nvSpPr>
        <p:spPr/>
        <p:txBody>
          <a:bodyPr/>
          <a:lstStyle/>
          <a:p>
            <a:fld id="{43C0324B-9E50-43BD-A724-7822C0722FDA}" type="slidenum">
              <a:rPr lang="en-US" smtClean="0"/>
              <a:t>‹#›</a:t>
            </a:fld>
            <a:endParaRPr lang="en-US"/>
          </a:p>
        </p:txBody>
      </p:sp>
    </p:spTree>
    <p:extLst>
      <p:ext uri="{BB962C8B-B14F-4D97-AF65-F5344CB8AC3E}">
        <p14:creationId xmlns:p14="http://schemas.microsoft.com/office/powerpoint/2010/main" val="113173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A7DE912C-128C-4047-8265-03484B206374}"/>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EABC72E0-391A-4EE2-B506-6E9ECD673074}"/>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D90FEFD-E3EE-4BB6-8B37-74CEBD9E0079}"/>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2" name="Title 1">
            <a:extLst>
              <a:ext uri="{FF2B5EF4-FFF2-40B4-BE49-F238E27FC236}">
                <a16:creationId xmlns:a16="http://schemas.microsoft.com/office/drawing/2014/main" id="{850A6B13-BBFB-46DD-AF2C-01BF503F477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93F5EE-CF9E-459E-9C1E-C894E1DC7D83}"/>
              </a:ext>
            </a:extLst>
          </p:cNvPr>
          <p:cNvSpPr>
            <a:spLocks noGrp="1"/>
          </p:cNvSpPr>
          <p:nvPr>
            <p:ph idx="1"/>
          </p:nvPr>
        </p:nvSpPr>
        <p:spPr>
          <a:xfrm>
            <a:off x="838200" y="1024285"/>
            <a:ext cx="10515600" cy="5152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49E9AB1-59CC-47AC-9108-98A3F1BF80A3}"/>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pic>
        <p:nvPicPr>
          <p:cNvPr id="10" name="Picture 9">
            <a:extLst>
              <a:ext uri="{FF2B5EF4-FFF2-40B4-BE49-F238E27FC236}">
                <a16:creationId xmlns:a16="http://schemas.microsoft.com/office/drawing/2014/main" id="{9083D80C-7B73-442D-A942-CA47833C491A}"/>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4" name="Footer Placeholder 5">
            <a:extLst>
              <a:ext uri="{FF2B5EF4-FFF2-40B4-BE49-F238E27FC236}">
                <a16:creationId xmlns:a16="http://schemas.microsoft.com/office/drawing/2014/main" id="{3044FB08-99AF-4919-85F3-501FAFA39F7F}"/>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77802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22B64576-2DB8-4D30-B5C5-E6EE7CC20075}"/>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Parallelogram 8">
            <a:extLst>
              <a:ext uri="{FF2B5EF4-FFF2-40B4-BE49-F238E27FC236}">
                <a16:creationId xmlns:a16="http://schemas.microsoft.com/office/drawing/2014/main" id="{1966F831-3842-4166-9EAB-4E4CFDFB1CBA}"/>
              </a:ext>
            </a:extLst>
          </p:cNvPr>
          <p:cNvSpPr/>
          <p:nvPr/>
        </p:nvSpPr>
        <p:spPr>
          <a:xfrm>
            <a:off x="1909544"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383DFF-578F-4C6D-AC72-62CC9DBF3325}"/>
              </a:ext>
            </a:extLst>
          </p:cNvPr>
          <p:cNvSpPr>
            <a:spLocks noGrp="1"/>
          </p:cNvSpPr>
          <p:nvPr>
            <p:ph sz="half" idx="1"/>
          </p:nvPr>
        </p:nvSpPr>
        <p:spPr>
          <a:xfrm>
            <a:off x="838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0F43C7-86B0-4D15-AEA6-64CE4F6E7708}"/>
              </a:ext>
            </a:extLst>
          </p:cNvPr>
          <p:cNvSpPr>
            <a:spLocks noGrp="1"/>
          </p:cNvSpPr>
          <p:nvPr>
            <p:ph sz="half" idx="2"/>
          </p:nvPr>
        </p:nvSpPr>
        <p:spPr>
          <a:xfrm>
            <a:off x="6172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45232D5-E5E9-4794-AFDC-D52AF3A37E6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3" name="Title 1">
            <a:extLst>
              <a:ext uri="{FF2B5EF4-FFF2-40B4-BE49-F238E27FC236}">
                <a16:creationId xmlns:a16="http://schemas.microsoft.com/office/drawing/2014/main" id="{91A5EEA2-F58F-4B25-BCE2-886BF3077E5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8E6BACF9-DD39-482B-8798-F6F80033644F}"/>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pic>
        <p:nvPicPr>
          <p:cNvPr id="12" name="Picture 11">
            <a:extLst>
              <a:ext uri="{FF2B5EF4-FFF2-40B4-BE49-F238E27FC236}">
                <a16:creationId xmlns:a16="http://schemas.microsoft.com/office/drawing/2014/main" id="{0DB06A44-22A6-444A-8B87-8EB7AE8595C9}"/>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8" name="Footer Placeholder 5">
            <a:extLst>
              <a:ext uri="{FF2B5EF4-FFF2-40B4-BE49-F238E27FC236}">
                <a16:creationId xmlns:a16="http://schemas.microsoft.com/office/drawing/2014/main" id="{E7EFF938-CFCC-445C-A1C0-211E6B47E278}"/>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101449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Column">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A5FD8378-08AC-4DD1-A36E-DB1DE90B080F}"/>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Parallelogram 8">
            <a:extLst>
              <a:ext uri="{FF2B5EF4-FFF2-40B4-BE49-F238E27FC236}">
                <a16:creationId xmlns:a16="http://schemas.microsoft.com/office/drawing/2014/main" id="{1966F831-3842-4166-9EAB-4E4CFDFB1CBA}"/>
              </a:ext>
            </a:extLst>
          </p:cNvPr>
          <p:cNvSpPr/>
          <p:nvPr/>
        </p:nvSpPr>
        <p:spPr>
          <a:xfrm>
            <a:off x="1914958"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80F43C7-86B0-4D15-AEA6-64CE4F6E7708}"/>
              </a:ext>
            </a:extLst>
          </p:cNvPr>
          <p:cNvSpPr>
            <a:spLocks noGrp="1"/>
          </p:cNvSpPr>
          <p:nvPr>
            <p:ph sz="half" idx="2"/>
          </p:nvPr>
        </p:nvSpPr>
        <p:spPr>
          <a:xfrm>
            <a:off x="6172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45232D5-E5E9-4794-AFDC-D52AF3A37E6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3" name="Title 1">
            <a:extLst>
              <a:ext uri="{FF2B5EF4-FFF2-40B4-BE49-F238E27FC236}">
                <a16:creationId xmlns:a16="http://schemas.microsoft.com/office/drawing/2014/main" id="{91A5EEA2-F58F-4B25-BCE2-886BF3077E5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8E6BACF9-DD39-482B-8798-F6F80033644F}"/>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pic>
        <p:nvPicPr>
          <p:cNvPr id="12" name="Picture 11">
            <a:extLst>
              <a:ext uri="{FF2B5EF4-FFF2-40B4-BE49-F238E27FC236}">
                <a16:creationId xmlns:a16="http://schemas.microsoft.com/office/drawing/2014/main" id="{B264FB26-EE6D-431A-BC66-313FFB3206F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7" name="Footer Placeholder 5">
            <a:extLst>
              <a:ext uri="{FF2B5EF4-FFF2-40B4-BE49-F238E27FC236}">
                <a16:creationId xmlns:a16="http://schemas.microsoft.com/office/drawing/2014/main" id="{51492CBD-DB98-42F7-B641-2349BE1E4370}"/>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98021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Column">
    <p:spTree>
      <p:nvGrpSpPr>
        <p:cNvPr id="1" name=""/>
        <p:cNvGrpSpPr/>
        <p:nvPr/>
      </p:nvGrpSpPr>
      <p:grpSpPr>
        <a:xfrm>
          <a:off x="0" y="0"/>
          <a:ext cx="0" cy="0"/>
          <a:chOff x="0" y="0"/>
          <a:chExt cx="0" cy="0"/>
        </a:xfrm>
      </p:grpSpPr>
      <p:sp>
        <p:nvSpPr>
          <p:cNvPr id="18" name="Parallelogram 17">
            <a:extLst>
              <a:ext uri="{FF2B5EF4-FFF2-40B4-BE49-F238E27FC236}">
                <a16:creationId xmlns:a16="http://schemas.microsoft.com/office/drawing/2014/main" id="{FC7A040D-F78E-4C2F-8497-ADF00201BD90}"/>
              </a:ext>
            </a:extLst>
          </p:cNvPr>
          <p:cNvSpPr/>
          <p:nvPr/>
        </p:nvSpPr>
        <p:spPr>
          <a:xfrm>
            <a:off x="1909545" y="6602910"/>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DA9BA792-8D33-4A78-B9E6-54ED905CA421}"/>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383DFF-578F-4C6D-AC72-62CC9DBF3325}"/>
              </a:ext>
            </a:extLst>
          </p:cNvPr>
          <p:cNvSpPr>
            <a:spLocks noGrp="1"/>
          </p:cNvSpPr>
          <p:nvPr>
            <p:ph sz="half" idx="1"/>
          </p:nvPr>
        </p:nvSpPr>
        <p:spPr>
          <a:xfrm>
            <a:off x="838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45232D5-E5E9-4794-AFDC-D52AF3A37E6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3" name="Title 1">
            <a:extLst>
              <a:ext uri="{FF2B5EF4-FFF2-40B4-BE49-F238E27FC236}">
                <a16:creationId xmlns:a16="http://schemas.microsoft.com/office/drawing/2014/main" id="{91A5EEA2-F58F-4B25-BCE2-886BF3077E5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8E6BACF9-DD39-482B-8798-F6F80033644F}"/>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pic>
        <p:nvPicPr>
          <p:cNvPr id="12" name="Picture 11">
            <a:extLst>
              <a:ext uri="{FF2B5EF4-FFF2-40B4-BE49-F238E27FC236}">
                <a16:creationId xmlns:a16="http://schemas.microsoft.com/office/drawing/2014/main" id="{F9D99F46-4C87-4637-98A5-9B75C142ECCC}"/>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7" name="Footer Placeholder 5">
            <a:extLst>
              <a:ext uri="{FF2B5EF4-FFF2-40B4-BE49-F238E27FC236}">
                <a16:creationId xmlns:a16="http://schemas.microsoft.com/office/drawing/2014/main" id="{51F03757-7B98-4103-B42A-0183367093D0}"/>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88673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C755D9C7-3BB4-4C0F-BEFB-85A621C287D3}"/>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09D0BB1-A633-4482-8400-2E75B53CFEF6}"/>
              </a:ext>
            </a:extLst>
          </p:cNvPr>
          <p:cNvSpPr>
            <a:spLocks noGrp="1"/>
          </p:cNvSpPr>
          <p:nvPr>
            <p:ph type="body" idx="1"/>
          </p:nvPr>
        </p:nvSpPr>
        <p:spPr>
          <a:xfrm>
            <a:off x="831939" y="977191"/>
            <a:ext cx="5157787" cy="7940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E3358-A91E-4102-BAC4-D02CE61E76BE}"/>
              </a:ext>
            </a:extLst>
          </p:cNvPr>
          <p:cNvSpPr>
            <a:spLocks noGrp="1"/>
          </p:cNvSpPr>
          <p:nvPr>
            <p:ph sz="half" idx="2"/>
          </p:nvPr>
        </p:nvSpPr>
        <p:spPr>
          <a:xfrm>
            <a:off x="839788" y="1883742"/>
            <a:ext cx="5157787" cy="430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E5842-0009-444A-BE63-9A1AF9C2E4E4}"/>
              </a:ext>
            </a:extLst>
          </p:cNvPr>
          <p:cNvSpPr>
            <a:spLocks noGrp="1"/>
          </p:cNvSpPr>
          <p:nvPr>
            <p:ph type="body" sz="quarter" idx="3"/>
          </p:nvPr>
        </p:nvSpPr>
        <p:spPr>
          <a:xfrm>
            <a:off x="6144729" y="977191"/>
            <a:ext cx="5183188" cy="7940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26869D-D2D5-4F3F-BB74-D2A1EA51D749}"/>
              </a:ext>
            </a:extLst>
          </p:cNvPr>
          <p:cNvSpPr>
            <a:spLocks noGrp="1"/>
          </p:cNvSpPr>
          <p:nvPr>
            <p:ph sz="quarter" idx="4"/>
          </p:nvPr>
        </p:nvSpPr>
        <p:spPr>
          <a:xfrm>
            <a:off x="6172200" y="1883742"/>
            <a:ext cx="5183188" cy="430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arallelogram 9">
            <a:extLst>
              <a:ext uri="{FF2B5EF4-FFF2-40B4-BE49-F238E27FC236}">
                <a16:creationId xmlns:a16="http://schemas.microsoft.com/office/drawing/2014/main" id="{09E70DFD-78BD-4CB6-B24F-42B2007A1B92}"/>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ECF2387-C225-4F18-8C85-58E88AD2E1FE}"/>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5" name="Slide Number Placeholder 5">
            <a:extLst>
              <a:ext uri="{FF2B5EF4-FFF2-40B4-BE49-F238E27FC236}">
                <a16:creationId xmlns:a16="http://schemas.microsoft.com/office/drawing/2014/main" id="{4EE374DD-8E2F-4FC0-8D68-5E9005A43EF8}"/>
              </a:ext>
            </a:extLst>
          </p:cNvPr>
          <p:cNvSpPr txBox="1">
            <a:spLocks/>
          </p:cNvSpPr>
          <p:nvPr/>
        </p:nvSpPr>
        <p:spPr>
          <a:xfrm>
            <a:off x="9368021" y="6608797"/>
            <a:ext cx="2743200" cy="124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D5A5A-B22A-4032-A408-28906FA85886}" type="slidenum">
              <a:rPr lang="en-US" smtClean="0"/>
              <a:pPr/>
              <a:t>‹#›</a:t>
            </a:fld>
            <a:endParaRPr lang="en-US" dirty="0"/>
          </a:p>
        </p:txBody>
      </p:sp>
      <p:sp>
        <p:nvSpPr>
          <p:cNvPr id="16" name="Title 1">
            <a:extLst>
              <a:ext uri="{FF2B5EF4-FFF2-40B4-BE49-F238E27FC236}">
                <a16:creationId xmlns:a16="http://schemas.microsoft.com/office/drawing/2014/main" id="{23626A6F-8418-4741-B475-614D2E7C74A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9B659E6E-7A41-4E90-B419-6B47B994E9DE}"/>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20" name="Slide Number Placeholder 5">
            <a:extLst>
              <a:ext uri="{FF2B5EF4-FFF2-40B4-BE49-F238E27FC236}">
                <a16:creationId xmlns:a16="http://schemas.microsoft.com/office/drawing/2014/main" id="{C876FE12-57A7-4549-9D9C-1C03BD7F07A6}"/>
              </a:ext>
            </a:extLst>
          </p:cNvPr>
          <p:cNvSpPr txBox="1">
            <a:spLocks/>
          </p:cNvSpPr>
          <p:nvPr/>
        </p:nvSpPr>
        <p:spPr>
          <a:xfrm>
            <a:off x="9368021" y="6608797"/>
            <a:ext cx="2743200" cy="124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D5A5A-B22A-4032-A408-28906FA85886}" type="slidenum">
              <a:rPr lang="en-US" smtClean="0"/>
              <a:pPr/>
              <a:t>‹#›</a:t>
            </a:fld>
            <a:endParaRPr lang="en-US" dirty="0"/>
          </a:p>
        </p:txBody>
      </p:sp>
      <p:sp>
        <p:nvSpPr>
          <p:cNvPr id="23" name="Footer Placeholder 5">
            <a:extLst>
              <a:ext uri="{FF2B5EF4-FFF2-40B4-BE49-F238E27FC236}">
                <a16:creationId xmlns:a16="http://schemas.microsoft.com/office/drawing/2014/main" id="{04CD1147-341D-49E8-B2C8-8978DC9C760D}"/>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380526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08AD7C19-91FD-4EB5-AF43-DCDA7DDAE602}"/>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Parallelogram 17">
            <a:extLst>
              <a:ext uri="{FF2B5EF4-FFF2-40B4-BE49-F238E27FC236}">
                <a16:creationId xmlns:a16="http://schemas.microsoft.com/office/drawing/2014/main" id="{3EA65C90-60A9-4C9D-93B2-91C0BAB79713}"/>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3672078-D349-4B98-A666-726449EFEA6E}"/>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1" name="Slide Number Placeholder 5">
            <a:extLst>
              <a:ext uri="{FF2B5EF4-FFF2-40B4-BE49-F238E27FC236}">
                <a16:creationId xmlns:a16="http://schemas.microsoft.com/office/drawing/2014/main" id="{DEFAA86D-29A5-4D13-87DB-4FC38F141A62}"/>
              </a:ext>
            </a:extLst>
          </p:cNvPr>
          <p:cNvSpPr txBox="1">
            <a:spLocks/>
          </p:cNvSpPr>
          <p:nvPr/>
        </p:nvSpPr>
        <p:spPr>
          <a:xfrm>
            <a:off x="9368021" y="6608797"/>
            <a:ext cx="2743200" cy="124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D5A5A-B22A-4032-A408-28906FA85886}" type="slidenum">
              <a:rPr lang="en-US" smtClean="0"/>
              <a:pPr/>
              <a:t>‹#›</a:t>
            </a:fld>
            <a:endParaRPr lang="en-US" dirty="0"/>
          </a:p>
        </p:txBody>
      </p:sp>
      <p:sp>
        <p:nvSpPr>
          <p:cNvPr id="13" name="Title 1">
            <a:extLst>
              <a:ext uri="{FF2B5EF4-FFF2-40B4-BE49-F238E27FC236}">
                <a16:creationId xmlns:a16="http://schemas.microsoft.com/office/drawing/2014/main" id="{A910D674-5C10-42BB-BABA-AD348A167F92}"/>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91445FD6-923E-4CF0-9E52-33C55F2BF744}"/>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7" name="Slide Number Placeholder 5">
            <a:extLst>
              <a:ext uri="{FF2B5EF4-FFF2-40B4-BE49-F238E27FC236}">
                <a16:creationId xmlns:a16="http://schemas.microsoft.com/office/drawing/2014/main" id="{F2D9E84C-71EC-499B-9609-977384FEC175}"/>
              </a:ext>
            </a:extLst>
          </p:cNvPr>
          <p:cNvSpPr txBox="1">
            <a:spLocks/>
          </p:cNvSpPr>
          <p:nvPr/>
        </p:nvSpPr>
        <p:spPr>
          <a:xfrm>
            <a:off x="9368021" y="6608797"/>
            <a:ext cx="2743200" cy="124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3D5A5A-B22A-4032-A408-28906FA85886}" type="slidenum">
              <a:rPr lang="en-US" smtClean="0"/>
              <a:pPr/>
              <a:t>‹#›</a:t>
            </a:fld>
            <a:endParaRPr lang="en-US" dirty="0"/>
          </a:p>
        </p:txBody>
      </p:sp>
      <p:sp>
        <p:nvSpPr>
          <p:cNvPr id="21" name="Footer Placeholder 5">
            <a:extLst>
              <a:ext uri="{FF2B5EF4-FFF2-40B4-BE49-F238E27FC236}">
                <a16:creationId xmlns:a16="http://schemas.microsoft.com/office/drawing/2014/main" id="{1D257414-CBC5-4534-A2FE-9FF84EBFDD02}"/>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171584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2D1154E6-2892-4FB0-91BC-2EB89D164D96}"/>
              </a:ext>
            </a:extLst>
          </p:cNvPr>
          <p:cNvSpPr/>
          <p:nvPr/>
        </p:nvSpPr>
        <p:spPr>
          <a:xfrm>
            <a:off x="1909545" y="6596916"/>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Parallelogram 8">
            <a:extLst>
              <a:ext uri="{FF2B5EF4-FFF2-40B4-BE49-F238E27FC236}">
                <a16:creationId xmlns:a16="http://schemas.microsoft.com/office/drawing/2014/main" id="{1966F831-3842-4166-9EAB-4E4CFDFB1CBA}"/>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383DFF-578F-4C6D-AC72-62CC9DBF3325}"/>
              </a:ext>
            </a:extLst>
          </p:cNvPr>
          <p:cNvSpPr>
            <a:spLocks noGrp="1"/>
          </p:cNvSpPr>
          <p:nvPr>
            <p:ph sz="half" idx="1"/>
          </p:nvPr>
        </p:nvSpPr>
        <p:spPr>
          <a:xfrm>
            <a:off x="838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0F43C7-86B0-4D15-AEA6-64CE4F6E7708}"/>
              </a:ext>
            </a:extLst>
          </p:cNvPr>
          <p:cNvSpPr>
            <a:spLocks noGrp="1"/>
          </p:cNvSpPr>
          <p:nvPr>
            <p:ph sz="half" idx="2"/>
          </p:nvPr>
        </p:nvSpPr>
        <p:spPr>
          <a:xfrm>
            <a:off x="6172200" y="1071379"/>
            <a:ext cx="5181600" cy="510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45232D5-E5E9-4794-AFDC-D52AF3A37E60}"/>
              </a:ext>
            </a:extLst>
          </p:cNvPr>
          <p:cNvPicPr>
            <a:picLocks noChangeAspect="1"/>
          </p:cNvPicPr>
          <p:nvPr/>
        </p:nvPicPr>
        <p:blipFill rotWithShape="1">
          <a:blip r:embed="rId2" cstate="print"/>
          <a:srcRect t="44553" b="48328"/>
          <a:stretch/>
        </p:blipFill>
        <p:spPr>
          <a:xfrm>
            <a:off x="0" y="0"/>
            <a:ext cx="12192000" cy="704679"/>
          </a:xfrm>
          <a:prstGeom prst="rect">
            <a:avLst/>
          </a:prstGeom>
        </p:spPr>
      </p:pic>
      <p:sp>
        <p:nvSpPr>
          <p:cNvPr id="13" name="Title 1">
            <a:extLst>
              <a:ext uri="{FF2B5EF4-FFF2-40B4-BE49-F238E27FC236}">
                <a16:creationId xmlns:a16="http://schemas.microsoft.com/office/drawing/2014/main" id="{91A5EEA2-F58F-4B25-BCE2-886BF3077E56}"/>
              </a:ext>
            </a:extLst>
          </p:cNvPr>
          <p:cNvSpPr>
            <a:spLocks noGrp="1"/>
          </p:cNvSpPr>
          <p:nvPr>
            <p:ph type="title"/>
          </p:nvPr>
        </p:nvSpPr>
        <p:spPr>
          <a:xfrm>
            <a:off x="877444" y="133582"/>
            <a:ext cx="9388952" cy="443314"/>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8E6BACF9-DD39-482B-8798-F6F80033644F}"/>
              </a:ext>
            </a:extLst>
          </p:cNvPr>
          <p:cNvSpPr>
            <a:spLocks noGrp="1"/>
          </p:cNvSpPr>
          <p:nvPr>
            <p:ph type="sldNum" sz="quarter" idx="12"/>
          </p:nvPr>
        </p:nvSpPr>
        <p:spPr>
          <a:xfrm>
            <a:off x="9368021" y="6608797"/>
            <a:ext cx="2743200" cy="124452"/>
          </a:xfrm>
        </p:spPr>
        <p:txBody>
          <a:bodyPr/>
          <a:lstStyle>
            <a:lvl1pPr>
              <a:defRPr>
                <a:solidFill>
                  <a:schemeClr val="bg1"/>
                </a:solidFill>
              </a:defRPr>
            </a:lvl1pPr>
          </a:lstStyle>
          <a:p>
            <a:fld id="{43C0324B-9E50-43BD-A724-7822C0722FDA}" type="slidenum">
              <a:rPr lang="en-US" smtClean="0"/>
              <a:t>‹#›</a:t>
            </a:fld>
            <a:endParaRPr lang="en-US"/>
          </a:p>
        </p:txBody>
      </p:sp>
      <p:sp>
        <p:nvSpPr>
          <p:cNvPr id="12" name="Footer Placeholder 5">
            <a:extLst>
              <a:ext uri="{FF2B5EF4-FFF2-40B4-BE49-F238E27FC236}">
                <a16:creationId xmlns:a16="http://schemas.microsoft.com/office/drawing/2014/main" id="{B258ECC4-C447-4A0E-A338-FB21624E4D2E}"/>
              </a:ext>
            </a:extLst>
          </p:cNvPr>
          <p:cNvSpPr txBox="1">
            <a:spLocks/>
          </p:cNvSpPr>
          <p:nvPr/>
        </p:nvSpPr>
        <p:spPr>
          <a:xfrm>
            <a:off x="5176695" y="6612721"/>
            <a:ext cx="1879491" cy="1177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Arial"/>
                <a:cs typeface="Arial"/>
              </a:rPr>
              <a:t>© 2020 SECURE CHANNELS INC.</a:t>
            </a:r>
          </a:p>
        </p:txBody>
      </p:sp>
    </p:spTree>
    <p:extLst>
      <p:ext uri="{BB962C8B-B14F-4D97-AF65-F5344CB8AC3E}">
        <p14:creationId xmlns:p14="http://schemas.microsoft.com/office/powerpoint/2010/main" val="335066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4A6AABEC-A120-43FD-820F-6950A2CD7A3A}"/>
              </a:ext>
            </a:extLst>
          </p:cNvPr>
          <p:cNvSpPr/>
          <p:nvPr/>
        </p:nvSpPr>
        <p:spPr>
          <a:xfrm>
            <a:off x="1909545" y="6599785"/>
            <a:ext cx="10282455" cy="136333"/>
          </a:xfrm>
          <a:prstGeom prst="parallelogram">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48822DD-AD9B-48EB-BDB1-EF27BCCCA4F9}"/>
              </a:ext>
            </a:extLst>
          </p:cNvPr>
          <p:cNvSpPr>
            <a:spLocks noGrp="1"/>
          </p:cNvSpPr>
          <p:nvPr>
            <p:ph type="sldNum" sz="quarter" idx="4"/>
          </p:nvPr>
        </p:nvSpPr>
        <p:spPr>
          <a:xfrm>
            <a:off x="9211042" y="6606955"/>
            <a:ext cx="2743200" cy="121690"/>
          </a:xfrm>
          <a:prstGeom prst="rect">
            <a:avLst/>
          </a:prstGeom>
        </p:spPr>
        <p:txBody>
          <a:bodyPr vert="horz" lIns="91440" tIns="45720" rIns="91440" bIns="45720" rtlCol="0" anchor="ctr"/>
          <a:lstStyle>
            <a:lvl1pPr algn="r">
              <a:defRPr sz="1000">
                <a:solidFill>
                  <a:schemeClr val="bg1"/>
                </a:solidFill>
              </a:defRPr>
            </a:lvl1pPr>
          </a:lstStyle>
          <a:p>
            <a:fld id="{43C0324B-9E50-43BD-A724-7822C0722FDA}" type="slidenum">
              <a:rPr lang="en-US" smtClean="0"/>
              <a:t>‹#›</a:t>
            </a:fld>
            <a:endParaRPr lang="en-US"/>
          </a:p>
        </p:txBody>
      </p:sp>
      <p:pic>
        <p:nvPicPr>
          <p:cNvPr id="9" name="Picture 8">
            <a:extLst>
              <a:ext uri="{FF2B5EF4-FFF2-40B4-BE49-F238E27FC236}">
                <a16:creationId xmlns:a16="http://schemas.microsoft.com/office/drawing/2014/main" id="{38AB9D57-32E0-4A1D-BF97-B33E3FF02174}"/>
              </a:ext>
            </a:extLst>
          </p:cNvPr>
          <p:cNvPicPr>
            <a:picLocks noChangeAspect="1"/>
          </p:cNvPicPr>
          <p:nvPr/>
        </p:nvPicPr>
        <p:blipFill rotWithShape="1">
          <a:blip r:embed="rId15" cstate="print"/>
          <a:srcRect t="44553" b="48328"/>
          <a:stretch/>
        </p:blipFill>
        <p:spPr>
          <a:xfrm>
            <a:off x="0" y="0"/>
            <a:ext cx="12192000" cy="704679"/>
          </a:xfrm>
          <a:prstGeom prst="rect">
            <a:avLst/>
          </a:prstGeom>
        </p:spPr>
      </p:pic>
      <p:sp>
        <p:nvSpPr>
          <p:cNvPr id="2" name="Title Placeholder 1">
            <a:extLst>
              <a:ext uri="{FF2B5EF4-FFF2-40B4-BE49-F238E27FC236}">
                <a16:creationId xmlns:a16="http://schemas.microsoft.com/office/drawing/2014/main" id="{C6726990-43BE-4723-A670-B7FE426DCEDD}"/>
              </a:ext>
            </a:extLst>
          </p:cNvPr>
          <p:cNvSpPr>
            <a:spLocks noGrp="1"/>
          </p:cNvSpPr>
          <p:nvPr>
            <p:ph type="title"/>
          </p:nvPr>
        </p:nvSpPr>
        <p:spPr>
          <a:xfrm>
            <a:off x="838200" y="77286"/>
            <a:ext cx="10515600" cy="5592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C348A-C7F8-49CF-89A4-C81BD43F2F36}"/>
              </a:ext>
            </a:extLst>
          </p:cNvPr>
          <p:cNvSpPr>
            <a:spLocks noGrp="1"/>
          </p:cNvSpPr>
          <p:nvPr>
            <p:ph type="body" idx="1"/>
          </p:nvPr>
        </p:nvSpPr>
        <p:spPr>
          <a:xfrm>
            <a:off x="838200" y="879924"/>
            <a:ext cx="10515600" cy="52970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13536B6-5A97-4C3C-95E3-16BC61D56E4C}"/>
              </a:ext>
            </a:extLst>
          </p:cNvPr>
          <p:cNvSpPr>
            <a:spLocks noGrp="1"/>
          </p:cNvSpPr>
          <p:nvPr>
            <p:ph type="ftr" sz="quarter" idx="3"/>
          </p:nvPr>
        </p:nvSpPr>
        <p:spPr>
          <a:xfrm>
            <a:off x="4038600" y="6606955"/>
            <a:ext cx="4114800" cy="114520"/>
          </a:xfrm>
          <a:prstGeom prst="rect">
            <a:avLst/>
          </a:prstGeom>
        </p:spPr>
        <p:txBody>
          <a:bodyPr vert="horz" lIns="91440" tIns="45720" rIns="91440" bIns="45720" rtlCol="0" anchor="ctr"/>
          <a:lstStyle>
            <a:lvl1pPr algn="ctr">
              <a:defRPr sz="1050">
                <a:solidFill>
                  <a:schemeClr val="bg1"/>
                </a:solidFill>
              </a:defRPr>
            </a:lvl1pPr>
          </a:lstStyle>
          <a:p>
            <a:endParaRPr lang="en-US"/>
          </a:p>
        </p:txBody>
      </p:sp>
      <p:pic>
        <p:nvPicPr>
          <p:cNvPr id="11" name="Picture 10">
            <a:extLst>
              <a:ext uri="{FF2B5EF4-FFF2-40B4-BE49-F238E27FC236}">
                <a16:creationId xmlns:a16="http://schemas.microsoft.com/office/drawing/2014/main" id="{27D8F04C-B697-41BB-BF50-0D90CE6265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851" y="6570483"/>
            <a:ext cx="1773915" cy="194936"/>
          </a:xfrm>
          <a:prstGeom prst="rect">
            <a:avLst/>
          </a:prstGeom>
        </p:spPr>
      </p:pic>
    </p:spTree>
    <p:extLst>
      <p:ext uri="{BB962C8B-B14F-4D97-AF65-F5344CB8AC3E}">
        <p14:creationId xmlns:p14="http://schemas.microsoft.com/office/powerpoint/2010/main" val="3134746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BF9A-7C78-4DAE-890B-8E13CBD965AA}"/>
              </a:ext>
            </a:extLst>
          </p:cNvPr>
          <p:cNvSpPr>
            <a:spLocks noGrp="1"/>
          </p:cNvSpPr>
          <p:nvPr>
            <p:ph type="ctrTitle"/>
          </p:nvPr>
        </p:nvSpPr>
        <p:spPr/>
        <p:txBody>
          <a:bodyPr>
            <a:normAutofit fontScale="90000"/>
          </a:bodyPr>
          <a:lstStyle/>
          <a:p>
            <a:r>
              <a:rPr lang="en-US" dirty="0"/>
              <a:t>Secure Channels Encryption Technology</a:t>
            </a:r>
          </a:p>
        </p:txBody>
      </p:sp>
    </p:spTree>
    <p:extLst>
      <p:ext uri="{BB962C8B-B14F-4D97-AF65-F5344CB8AC3E}">
        <p14:creationId xmlns:p14="http://schemas.microsoft.com/office/powerpoint/2010/main" val="283767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Image result for leadership">
            <a:extLst>
              <a:ext uri="{FF2B5EF4-FFF2-40B4-BE49-F238E27FC236}">
                <a16:creationId xmlns:a16="http://schemas.microsoft.com/office/drawing/2014/main" id="{26BD91F0-FE28-4848-9436-B29FFD0C1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514" y="3429000"/>
            <a:ext cx="2031327" cy="1523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022C18-CDCD-45F9-8C16-187AD2889707}"/>
              </a:ext>
            </a:extLst>
          </p:cNvPr>
          <p:cNvSpPr txBox="1"/>
          <p:nvPr/>
        </p:nvSpPr>
        <p:spPr>
          <a:xfrm>
            <a:off x="572885" y="4696691"/>
            <a:ext cx="2177011" cy="1308050"/>
          </a:xfrm>
          <a:prstGeom prst="rect">
            <a:avLst/>
          </a:prstGeom>
          <a:noFill/>
        </p:spPr>
        <p:txBody>
          <a:bodyPr wrap="square" rtlCol="0">
            <a:spAutoFit/>
          </a:bodyPr>
          <a:lstStyle/>
          <a:p>
            <a:pPr algn="ctr">
              <a:spcAft>
                <a:spcPts val="600"/>
              </a:spcAft>
            </a:pPr>
            <a:r>
              <a:rPr lang="en-US" b="1" i="1" dirty="0"/>
              <a:t>What We Do</a:t>
            </a:r>
          </a:p>
          <a:p>
            <a:pPr algn="ctr">
              <a:spcAft>
                <a:spcPts val="600"/>
              </a:spcAft>
            </a:pPr>
            <a:r>
              <a:rPr lang="en-US" sz="1400" i="1" dirty="0"/>
              <a:t>Create simple and efficient cryptographic solutions that truly protect data from end-to-end</a:t>
            </a:r>
          </a:p>
        </p:txBody>
      </p:sp>
      <p:pic>
        <p:nvPicPr>
          <p:cNvPr id="1038" name="Picture 14" descr="Image result for encryption">
            <a:extLst>
              <a:ext uri="{FF2B5EF4-FFF2-40B4-BE49-F238E27FC236}">
                <a16:creationId xmlns:a16="http://schemas.microsoft.com/office/drawing/2014/main" id="{700DB9CC-F31C-436E-B0BD-FE0BAF60C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5236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7449436-4A9D-4704-B347-6254614E4E83}"/>
              </a:ext>
            </a:extLst>
          </p:cNvPr>
          <p:cNvSpPr txBox="1"/>
          <p:nvPr/>
        </p:nvSpPr>
        <p:spPr>
          <a:xfrm>
            <a:off x="3282611" y="4696691"/>
            <a:ext cx="2393131" cy="1105431"/>
          </a:xfrm>
          <a:prstGeom prst="rect">
            <a:avLst/>
          </a:prstGeom>
          <a:noFill/>
        </p:spPr>
        <p:txBody>
          <a:bodyPr wrap="square" rtlCol="0">
            <a:spAutoFit/>
          </a:bodyPr>
          <a:lstStyle/>
          <a:p>
            <a:pPr algn="ctr">
              <a:spcAft>
                <a:spcPts val="600"/>
              </a:spcAft>
            </a:pPr>
            <a:r>
              <a:rPr lang="en-US" b="1" i="1" dirty="0"/>
              <a:t>Leadership</a:t>
            </a:r>
          </a:p>
          <a:p>
            <a:pPr algn="ctr">
              <a:spcAft>
                <a:spcPts val="100"/>
              </a:spcAft>
            </a:pPr>
            <a:r>
              <a:rPr lang="en-US" sz="1400" b="1" i="1" dirty="0"/>
              <a:t>5 </a:t>
            </a:r>
            <a:r>
              <a:rPr lang="en-US" sz="1400" i="1" dirty="0"/>
              <a:t>cybersecurity experts</a:t>
            </a:r>
          </a:p>
          <a:p>
            <a:pPr algn="ctr">
              <a:spcAft>
                <a:spcPts val="100"/>
              </a:spcAft>
            </a:pPr>
            <a:r>
              <a:rPr lang="en-US" sz="1400" b="1" i="1" dirty="0"/>
              <a:t>5 </a:t>
            </a:r>
            <a:r>
              <a:rPr lang="en-US" sz="1400" i="1" dirty="0"/>
              <a:t>executives with strong US government backgrounds.</a:t>
            </a:r>
          </a:p>
        </p:txBody>
      </p:sp>
      <p:pic>
        <p:nvPicPr>
          <p:cNvPr id="1046" name="Picture 22" descr="Image result for medal">
            <a:extLst>
              <a:ext uri="{FF2B5EF4-FFF2-40B4-BE49-F238E27FC236}">
                <a16:creationId xmlns:a16="http://schemas.microsoft.com/office/drawing/2014/main" id="{F641CEA3-0349-4B93-B275-EF7A500764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87" y="3559757"/>
            <a:ext cx="923760" cy="11369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F66F2C7-2E49-4E76-BE0E-2F18C9A89B85}"/>
              </a:ext>
            </a:extLst>
          </p:cNvPr>
          <p:cNvSpPr txBox="1"/>
          <p:nvPr/>
        </p:nvSpPr>
        <p:spPr>
          <a:xfrm>
            <a:off x="5864024" y="4696691"/>
            <a:ext cx="2632486" cy="1346522"/>
          </a:xfrm>
          <a:prstGeom prst="rect">
            <a:avLst/>
          </a:prstGeom>
          <a:noFill/>
        </p:spPr>
        <p:txBody>
          <a:bodyPr wrap="square" rtlCol="0">
            <a:spAutoFit/>
          </a:bodyPr>
          <a:lstStyle/>
          <a:p>
            <a:pPr algn="ctr">
              <a:spcAft>
                <a:spcPts val="600"/>
              </a:spcAft>
            </a:pPr>
            <a:r>
              <a:rPr lang="en-US" b="1" i="1" dirty="0"/>
              <a:t>Accomplishments</a:t>
            </a:r>
          </a:p>
          <a:p>
            <a:pPr algn="ctr">
              <a:spcAft>
                <a:spcPts val="300"/>
              </a:spcAft>
            </a:pPr>
            <a:r>
              <a:rPr lang="en-US" sz="1400" b="1" i="1" dirty="0"/>
              <a:t>12 patents </a:t>
            </a:r>
            <a:r>
              <a:rPr lang="en-US" sz="1400" i="1" dirty="0"/>
              <a:t>filed for cybersecurity related technologies </a:t>
            </a:r>
          </a:p>
          <a:p>
            <a:pPr algn="ctr">
              <a:spcAft>
                <a:spcPts val="300"/>
              </a:spcAft>
            </a:pPr>
            <a:r>
              <a:rPr lang="en-US" sz="1400" b="1" i="1" dirty="0"/>
              <a:t>12 awards </a:t>
            </a:r>
            <a:r>
              <a:rPr lang="en-US" sz="1400" i="1" dirty="0"/>
              <a:t>won for innovation in cybersecurity and encryption</a:t>
            </a:r>
          </a:p>
        </p:txBody>
      </p:sp>
      <p:pic>
        <p:nvPicPr>
          <p:cNvPr id="1056" name="Picture 32" descr="Image result for encryption icon transparent">
            <a:extLst>
              <a:ext uri="{FF2B5EF4-FFF2-40B4-BE49-F238E27FC236}">
                <a16:creationId xmlns:a16="http://schemas.microsoft.com/office/drawing/2014/main" id="{D05DFEB3-23B8-495B-9B4E-5ADF6783D2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076" y="3579416"/>
            <a:ext cx="1194630" cy="1061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FFC7D57-B31A-4CBF-AAFF-F1CF62AFE00A}"/>
              </a:ext>
            </a:extLst>
          </p:cNvPr>
          <p:cNvSpPr txBox="1"/>
          <p:nvPr/>
        </p:nvSpPr>
        <p:spPr>
          <a:xfrm>
            <a:off x="9096812" y="4696691"/>
            <a:ext cx="2032000" cy="1092607"/>
          </a:xfrm>
          <a:prstGeom prst="rect">
            <a:avLst/>
          </a:prstGeom>
          <a:noFill/>
        </p:spPr>
        <p:txBody>
          <a:bodyPr wrap="square" rtlCol="0">
            <a:spAutoFit/>
          </a:bodyPr>
          <a:lstStyle/>
          <a:p>
            <a:pPr algn="ctr">
              <a:spcAft>
                <a:spcPts val="600"/>
              </a:spcAft>
            </a:pPr>
            <a:r>
              <a:rPr lang="en-US" b="1" i="1" dirty="0"/>
              <a:t>Headquarters</a:t>
            </a:r>
          </a:p>
          <a:p>
            <a:pPr algn="ctr">
              <a:spcAft>
                <a:spcPts val="600"/>
              </a:spcAft>
            </a:pPr>
            <a:r>
              <a:rPr lang="en-US" sz="1400" i="1" dirty="0"/>
              <a:t>Founded in 2014, located in Irvine, California, United States</a:t>
            </a:r>
          </a:p>
        </p:txBody>
      </p:sp>
      <p:pic>
        <p:nvPicPr>
          <p:cNvPr id="1068" name="Picture 44" descr="Related image">
            <a:extLst>
              <a:ext uri="{FF2B5EF4-FFF2-40B4-BE49-F238E27FC236}">
                <a16:creationId xmlns:a16="http://schemas.microsoft.com/office/drawing/2014/main" id="{2BCB7C83-1D3E-4223-907A-5C8F1E41E6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9256" y="3559757"/>
            <a:ext cx="1950205" cy="1186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F6EBEDE-686D-488B-B488-716EE582F6E7}"/>
              </a:ext>
            </a:extLst>
          </p:cNvPr>
          <p:cNvSpPr txBox="1"/>
          <p:nvPr/>
        </p:nvSpPr>
        <p:spPr>
          <a:xfrm>
            <a:off x="235529" y="192177"/>
            <a:ext cx="3569852" cy="1569660"/>
          </a:xfrm>
          <a:prstGeom prst="rect">
            <a:avLst/>
          </a:prstGeom>
          <a:gradFill flip="none" rotWithShape="1">
            <a:gsLst>
              <a:gs pos="0">
                <a:schemeClr val="accent1">
                  <a:lumMod val="50000"/>
                </a:schemeClr>
              </a:gs>
              <a:gs pos="100000">
                <a:schemeClr val="accent1">
                  <a:lumMod val="75000"/>
                  <a:alpha val="31000"/>
                </a:schemeClr>
              </a:gs>
            </a:gsLst>
            <a:lin ang="10800000" scaled="1"/>
            <a:tileRect/>
          </a:gradFill>
          <a:effectLst>
            <a:softEdge rad="127000"/>
          </a:effectLst>
        </p:spPr>
        <p:txBody>
          <a:bodyPr wrap="square" rtlCol="0">
            <a:spAutoFit/>
          </a:bodyPr>
          <a:lstStyle/>
          <a:p>
            <a:r>
              <a:rPr lang="en-US" sz="2400" i="1" dirty="0">
                <a:solidFill>
                  <a:schemeClr val="bg1"/>
                </a:solidFill>
              </a:rPr>
              <a:t>committed to providing s</a:t>
            </a:r>
            <a:r>
              <a:rPr lang="en-US" sz="2400" b="1" i="1" dirty="0">
                <a:solidFill>
                  <a:schemeClr val="bg1"/>
                </a:solidFill>
              </a:rPr>
              <a:t>impler,</a:t>
            </a:r>
            <a:r>
              <a:rPr lang="en-US" sz="2400" i="1" dirty="0">
                <a:solidFill>
                  <a:schemeClr val="bg1"/>
                </a:solidFill>
              </a:rPr>
              <a:t> </a:t>
            </a:r>
            <a:r>
              <a:rPr lang="en-US" sz="2400" b="1" i="1" dirty="0">
                <a:solidFill>
                  <a:schemeClr val="bg1"/>
                </a:solidFill>
              </a:rPr>
              <a:t>faster &amp; stronger</a:t>
            </a:r>
            <a:r>
              <a:rPr lang="en-US" sz="2400" i="1" dirty="0">
                <a:solidFill>
                  <a:schemeClr val="bg1"/>
                </a:solidFill>
              </a:rPr>
              <a:t> encryption to protect all things digital</a:t>
            </a:r>
          </a:p>
        </p:txBody>
      </p:sp>
      <p:sp>
        <p:nvSpPr>
          <p:cNvPr id="2" name="Slide Number Placeholder 1">
            <a:extLst>
              <a:ext uri="{FF2B5EF4-FFF2-40B4-BE49-F238E27FC236}">
                <a16:creationId xmlns:a16="http://schemas.microsoft.com/office/drawing/2014/main" id="{426AC98E-C89A-409F-8004-5FD6014E292A}"/>
              </a:ext>
            </a:extLst>
          </p:cNvPr>
          <p:cNvSpPr>
            <a:spLocks noGrp="1"/>
          </p:cNvSpPr>
          <p:nvPr>
            <p:ph type="sldNum" sz="quarter" idx="12"/>
          </p:nvPr>
        </p:nvSpPr>
        <p:spPr/>
        <p:txBody>
          <a:bodyPr/>
          <a:lstStyle/>
          <a:p>
            <a:fld id="{1C9AB925-42A3-48F3-8C8C-D8B3D82C4998}" type="slidenum">
              <a:rPr lang="en-US" smtClean="0"/>
              <a:t>2</a:t>
            </a:fld>
            <a:endParaRPr lang="en-US"/>
          </a:p>
        </p:txBody>
      </p:sp>
    </p:spTree>
    <p:extLst>
      <p:ext uri="{BB962C8B-B14F-4D97-AF65-F5344CB8AC3E}">
        <p14:creationId xmlns:p14="http://schemas.microsoft.com/office/powerpoint/2010/main" val="292008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5EE14A-46F6-480E-A35E-4CDB3E12E23F}"/>
              </a:ext>
            </a:extLst>
          </p:cNvPr>
          <p:cNvSpPr>
            <a:spLocks noGrp="1"/>
          </p:cNvSpPr>
          <p:nvPr>
            <p:ph type="body" sz="quarter" idx="10"/>
          </p:nvPr>
        </p:nvSpPr>
        <p:spPr/>
        <p:txBody>
          <a:bodyPr/>
          <a:lstStyle/>
          <a:p>
            <a:r>
              <a:rPr lang="en-US" dirty="0"/>
              <a:t>Cryptosystem Information</a:t>
            </a:r>
          </a:p>
        </p:txBody>
      </p:sp>
    </p:spTree>
    <p:extLst>
      <p:ext uri="{BB962C8B-B14F-4D97-AF65-F5344CB8AC3E}">
        <p14:creationId xmlns:p14="http://schemas.microsoft.com/office/powerpoint/2010/main" val="81569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385A-7B03-4C4D-A212-016B95EF6AB6}"/>
              </a:ext>
            </a:extLst>
          </p:cNvPr>
          <p:cNvSpPr>
            <a:spLocks noGrp="1"/>
          </p:cNvSpPr>
          <p:nvPr>
            <p:ph type="title"/>
          </p:nvPr>
        </p:nvSpPr>
        <p:spPr/>
        <p:txBody>
          <a:bodyPr>
            <a:normAutofit fontScale="90000"/>
          </a:bodyPr>
          <a:lstStyle/>
          <a:p>
            <a:r>
              <a:rPr lang="en-US" dirty="0"/>
              <a:t>XOTIC Core Cryptosystem</a:t>
            </a:r>
          </a:p>
        </p:txBody>
      </p:sp>
      <p:sp>
        <p:nvSpPr>
          <p:cNvPr id="3" name="Content Placeholder 2">
            <a:extLst>
              <a:ext uri="{FF2B5EF4-FFF2-40B4-BE49-F238E27FC236}">
                <a16:creationId xmlns:a16="http://schemas.microsoft.com/office/drawing/2014/main" id="{98D67437-8A7E-45CB-82C9-DDE583111F32}"/>
              </a:ext>
            </a:extLst>
          </p:cNvPr>
          <p:cNvSpPr>
            <a:spLocks noGrp="1"/>
          </p:cNvSpPr>
          <p:nvPr>
            <p:ph idx="1"/>
          </p:nvPr>
        </p:nvSpPr>
        <p:spPr/>
        <p:txBody>
          <a:bodyPr>
            <a:normAutofit fontScale="55000" lnSpcReduction="20000"/>
          </a:bodyPr>
          <a:lstStyle/>
          <a:p>
            <a:pPr marL="285750" lvl="0" indent="-285750">
              <a:lnSpc>
                <a:spcPct val="120000"/>
              </a:lnSpc>
              <a:spcBef>
                <a:spcPts val="600"/>
              </a:spcBef>
            </a:pPr>
            <a:r>
              <a:rPr lang="en-US" sz="2600" dirty="0"/>
              <a:t>Patent-pending crypto-agile software encryption component</a:t>
            </a:r>
          </a:p>
          <a:p>
            <a:pPr marL="285750" lvl="0" indent="-285750">
              <a:lnSpc>
                <a:spcPct val="120000"/>
              </a:lnSpc>
              <a:spcBef>
                <a:spcPts val="600"/>
              </a:spcBef>
            </a:pPr>
            <a:r>
              <a:rPr lang="en-US" sz="2600" dirty="0"/>
              <a:t>Scalable One-Time Pad (S-OTP) style software-efficient symmetric cipher</a:t>
            </a:r>
          </a:p>
          <a:p>
            <a:pPr marL="285750" indent="-285750">
              <a:lnSpc>
                <a:spcPct val="120000"/>
              </a:lnSpc>
              <a:spcBef>
                <a:spcPts val="600"/>
              </a:spcBef>
            </a:pPr>
            <a:r>
              <a:rPr lang="en-US" sz="2600" dirty="0"/>
              <a:t>Adaptable to work in various applications or embedded into devices where traditional encryption would be Size/ CPU/ Bandwidth/ Memory prohibitive</a:t>
            </a:r>
          </a:p>
          <a:p>
            <a:pPr marL="285750" indent="-285750">
              <a:lnSpc>
                <a:spcPct val="120000"/>
              </a:lnSpc>
              <a:spcBef>
                <a:spcPts val="600"/>
              </a:spcBef>
            </a:pPr>
            <a:r>
              <a:rPr lang="en-US" sz="2600" dirty="0"/>
              <a:t>Uses Cryptographically Secure Random Number Generator (CSRNG) or Quantum Random Number Generation (QRNG) to protect against upcoming advances in Quantum computing for long-term deployment</a:t>
            </a:r>
          </a:p>
          <a:p>
            <a:pPr marL="285750" indent="-285750">
              <a:lnSpc>
                <a:spcPct val="120000"/>
              </a:lnSpc>
              <a:spcBef>
                <a:spcPts val="600"/>
              </a:spcBef>
            </a:pPr>
            <a:r>
              <a:rPr lang="en-US" sz="2600" dirty="0"/>
              <a:t>Ultra-lightweight cipher delivers efficient M2M communication and encrypted streaming of data</a:t>
            </a:r>
          </a:p>
          <a:p>
            <a:pPr marL="0" lvl="0" indent="0">
              <a:lnSpc>
                <a:spcPct val="130000"/>
              </a:lnSpc>
              <a:spcBef>
                <a:spcPts val="2400"/>
              </a:spcBef>
              <a:buNone/>
            </a:pPr>
            <a:r>
              <a:rPr lang="en-US" sz="2600" b="1" dirty="0"/>
              <a:t>Design benefits:</a:t>
            </a:r>
          </a:p>
          <a:p>
            <a:pPr marL="285750" lvl="1" indent="-285750">
              <a:lnSpc>
                <a:spcPct val="120000"/>
              </a:lnSpc>
              <a:spcBef>
                <a:spcPts val="600"/>
              </a:spcBef>
              <a:buClr>
                <a:srgbClr val="C00000"/>
              </a:buClr>
            </a:pPr>
            <a:r>
              <a:rPr lang="en-US" sz="2600" dirty="0"/>
              <a:t>10-30x faster vs. non-hardware accelerated AES</a:t>
            </a:r>
          </a:p>
          <a:p>
            <a:pPr marL="285750" lvl="1" indent="-285750">
              <a:lnSpc>
                <a:spcPct val="120000"/>
              </a:lnSpc>
              <a:spcBef>
                <a:spcPts val="600"/>
              </a:spcBef>
              <a:buClr>
                <a:srgbClr val="C00000"/>
              </a:buClr>
            </a:pPr>
            <a:r>
              <a:rPr lang="en-US" sz="2600" dirty="0"/>
              <a:t>Encryption strength can fixed or modulated between DIAL-1 (512-bit) to DIAL-5 (8,192) settings</a:t>
            </a:r>
          </a:p>
          <a:p>
            <a:pPr marL="285750" lvl="1" indent="-285750">
              <a:lnSpc>
                <a:spcPct val="120000"/>
              </a:lnSpc>
              <a:spcBef>
                <a:spcPts val="600"/>
              </a:spcBef>
              <a:buClr>
                <a:srgbClr val="C00000"/>
              </a:buClr>
            </a:pPr>
            <a:r>
              <a:rPr lang="en-US" sz="2500" dirty="0"/>
              <a:t>S-OTP Enables XOTIC to generate ciphertext that is longer or shorter than the plaintext, depending on security requirements</a:t>
            </a:r>
          </a:p>
          <a:p>
            <a:pPr marL="285750" lvl="1" indent="-285750">
              <a:lnSpc>
                <a:spcPct val="120000"/>
              </a:lnSpc>
              <a:spcBef>
                <a:spcPts val="600"/>
              </a:spcBef>
              <a:buClr>
                <a:srgbClr val="C00000"/>
              </a:buClr>
            </a:pPr>
            <a:r>
              <a:rPr lang="en-US" sz="2500" dirty="0"/>
              <a:t>CSRNG and QRNG generated values are ephemeral, significantly reducing the risk of side channel attacks </a:t>
            </a:r>
            <a:endParaRPr lang="en-US" sz="1600" b="1" i="1" dirty="0">
              <a:solidFill>
                <a:prstClr val="black"/>
              </a:solidFill>
              <a:latin typeface="Arial" panose="020B0604020202020204" pitchFamily="34" charset="0"/>
              <a:cs typeface="Arial" panose="020B0604020202020204" pitchFamily="34" charset="0"/>
            </a:endParaRPr>
          </a:p>
          <a:p>
            <a:pPr marL="0" indent="0">
              <a:buNone/>
            </a:pPr>
            <a:endParaRPr lang="en-US" dirty="0"/>
          </a:p>
          <a:p>
            <a:pPr marL="0" indent="0" algn="ctr">
              <a:buNone/>
            </a:pPr>
            <a:r>
              <a:rPr lang="en-US" b="1" i="1" dirty="0">
                <a:solidFill>
                  <a:prstClr val="black"/>
                </a:solidFill>
                <a:latin typeface="Arial" panose="020B0604020202020204" pitchFamily="34" charset="0"/>
                <a:cs typeface="Arial" panose="020B0604020202020204" pitchFamily="34" charset="0"/>
              </a:rPr>
              <a:t>Uniquely strong, fast &amp; flexible encryption</a:t>
            </a:r>
            <a:endParaRPr lang="en-US" dirty="0"/>
          </a:p>
          <a:p>
            <a:pPr marL="0" indent="0">
              <a:lnSpc>
                <a:spcPct val="120000"/>
              </a:lnSpc>
              <a:spcBef>
                <a:spcPts val="600"/>
              </a:spcBef>
              <a:buNone/>
            </a:pPr>
            <a:r>
              <a:rPr lang="en-US" dirty="0"/>
              <a:t>* XOTIC keys are composed of 64-bit word elements with the number of elements determined by the selected key strength. Each 64-bit element provides 2^</a:t>
            </a:r>
            <a:r>
              <a:rPr lang="en-US" baseline="30000" dirty="0"/>
              <a:t>63</a:t>
            </a:r>
            <a:r>
              <a:rPr lang="en-US" dirty="0"/>
              <a:t> -1 possible values. For example, the default 512-bit key has eight 64-bit elements for 2</a:t>
            </a:r>
            <a:r>
              <a:rPr lang="en-US" baseline="30000" dirty="0"/>
              <a:t>^512</a:t>
            </a:r>
            <a:r>
              <a:rPr lang="en-US" dirty="0"/>
              <a:t> -1 possible values, or 10</a:t>
            </a:r>
            <a:r>
              <a:rPr lang="en-US" baseline="30000" dirty="0"/>
              <a:t>154</a:t>
            </a:r>
            <a:r>
              <a:rPr lang="en-US" dirty="0"/>
              <a:t> possible values. </a:t>
            </a:r>
          </a:p>
          <a:p>
            <a:pPr marL="0" indent="0">
              <a:buNone/>
            </a:pPr>
            <a:endParaRPr lang="en-US" dirty="0"/>
          </a:p>
        </p:txBody>
      </p:sp>
      <p:pic>
        <p:nvPicPr>
          <p:cNvPr id="4" name="Picture 3">
            <a:extLst>
              <a:ext uri="{FF2B5EF4-FFF2-40B4-BE49-F238E27FC236}">
                <a16:creationId xmlns:a16="http://schemas.microsoft.com/office/drawing/2014/main" id="{29780F1D-6227-4EAE-B224-34C0EE9686C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665" t="9650" r="56992" b="17574"/>
          <a:stretch/>
        </p:blipFill>
        <p:spPr>
          <a:xfrm>
            <a:off x="7253090" y="5924561"/>
            <a:ext cx="481682" cy="484097"/>
          </a:xfrm>
          <a:prstGeom prst="rect">
            <a:avLst/>
          </a:prstGeom>
        </p:spPr>
      </p:pic>
      <p:pic>
        <p:nvPicPr>
          <p:cNvPr id="5" name="Picture 4">
            <a:extLst>
              <a:ext uri="{FF2B5EF4-FFF2-40B4-BE49-F238E27FC236}">
                <a16:creationId xmlns:a16="http://schemas.microsoft.com/office/drawing/2014/main" id="{B74EA29E-2AA5-48E8-9C88-74F223D4A29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893" t="15987" r="6764" b="11237"/>
          <a:stretch/>
        </p:blipFill>
        <p:spPr>
          <a:xfrm>
            <a:off x="10117869" y="5918583"/>
            <a:ext cx="481682" cy="484097"/>
          </a:xfrm>
          <a:prstGeom prst="rect">
            <a:avLst/>
          </a:prstGeom>
        </p:spPr>
      </p:pic>
      <p:pic>
        <p:nvPicPr>
          <p:cNvPr id="6" name="Picture 5" descr="A close up of a sign&#10;&#10;Description automatically generated">
            <a:extLst>
              <a:ext uri="{FF2B5EF4-FFF2-40B4-BE49-F238E27FC236}">
                <a16:creationId xmlns:a16="http://schemas.microsoft.com/office/drawing/2014/main" id="{E60832FC-0C4E-41F3-B313-24499EC77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0375" y="5878278"/>
            <a:ext cx="1238987" cy="597369"/>
          </a:xfrm>
          <a:prstGeom prst="rect">
            <a:avLst/>
          </a:prstGeom>
        </p:spPr>
      </p:pic>
      <p:pic>
        <p:nvPicPr>
          <p:cNvPr id="7" name="Picture 6">
            <a:extLst>
              <a:ext uri="{FF2B5EF4-FFF2-40B4-BE49-F238E27FC236}">
                <a16:creationId xmlns:a16="http://schemas.microsoft.com/office/drawing/2014/main" id="{F89178EB-79C8-4F91-8FB5-D96EBFCCC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772" y="5921531"/>
            <a:ext cx="1971327" cy="469149"/>
          </a:xfrm>
          <a:prstGeom prst="rect">
            <a:avLst/>
          </a:prstGeom>
        </p:spPr>
      </p:pic>
    </p:spTree>
    <p:extLst>
      <p:ext uri="{BB962C8B-B14F-4D97-AF65-F5344CB8AC3E}">
        <p14:creationId xmlns:p14="http://schemas.microsoft.com/office/powerpoint/2010/main" val="38630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C4B3-C42C-49A8-A8AA-83F7D214F7E4}"/>
              </a:ext>
            </a:extLst>
          </p:cNvPr>
          <p:cNvSpPr>
            <a:spLocks noGrp="1"/>
          </p:cNvSpPr>
          <p:nvPr>
            <p:ph type="title"/>
          </p:nvPr>
        </p:nvSpPr>
        <p:spPr>
          <a:xfrm>
            <a:off x="445331" y="133582"/>
            <a:ext cx="11162156" cy="443314"/>
          </a:xfrm>
        </p:spPr>
        <p:txBody>
          <a:bodyPr>
            <a:normAutofit fontScale="90000"/>
          </a:bodyPr>
          <a:lstStyle/>
          <a:p>
            <a:r>
              <a:rPr lang="en-US" dirty="0"/>
              <a:t>XOTIC 512-bit Encryption vs Leading 256-bit Ciphers</a:t>
            </a:r>
          </a:p>
        </p:txBody>
      </p:sp>
      <p:pic>
        <p:nvPicPr>
          <p:cNvPr id="3" name="Picture 2">
            <a:extLst>
              <a:ext uri="{FF2B5EF4-FFF2-40B4-BE49-F238E27FC236}">
                <a16:creationId xmlns:a16="http://schemas.microsoft.com/office/drawing/2014/main" id="{97ECFB7E-159F-4AB1-89AB-4451C1CE0DBA}"/>
              </a:ext>
            </a:extLst>
          </p:cNvPr>
          <p:cNvPicPr>
            <a:picLocks noChangeAspect="1"/>
          </p:cNvPicPr>
          <p:nvPr/>
        </p:nvPicPr>
        <p:blipFill>
          <a:blip r:embed="rId3"/>
          <a:stretch>
            <a:fillRect/>
          </a:stretch>
        </p:blipFill>
        <p:spPr>
          <a:xfrm>
            <a:off x="218659" y="1176286"/>
            <a:ext cx="11605826" cy="4648044"/>
          </a:xfrm>
          <a:prstGeom prst="rect">
            <a:avLst/>
          </a:prstGeom>
        </p:spPr>
      </p:pic>
    </p:spTree>
    <p:extLst>
      <p:ext uri="{BB962C8B-B14F-4D97-AF65-F5344CB8AC3E}">
        <p14:creationId xmlns:p14="http://schemas.microsoft.com/office/powerpoint/2010/main" val="377587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7D40-8BCF-4599-951D-6CE26D1554E2}"/>
              </a:ext>
            </a:extLst>
          </p:cNvPr>
          <p:cNvSpPr>
            <a:spLocks noGrp="1"/>
          </p:cNvSpPr>
          <p:nvPr>
            <p:ph type="title"/>
          </p:nvPr>
        </p:nvSpPr>
        <p:spPr/>
        <p:txBody>
          <a:bodyPr>
            <a:normAutofit fontScale="90000"/>
          </a:bodyPr>
          <a:lstStyle/>
          <a:p>
            <a:r>
              <a:rPr lang="en-US" dirty="0"/>
              <a:t>Secure Key Infrastructure</a:t>
            </a:r>
          </a:p>
        </p:txBody>
      </p:sp>
      <p:sp>
        <p:nvSpPr>
          <p:cNvPr id="3" name="Slide Number Placeholder 3">
            <a:extLst>
              <a:ext uri="{FF2B5EF4-FFF2-40B4-BE49-F238E27FC236}">
                <a16:creationId xmlns:a16="http://schemas.microsoft.com/office/drawing/2014/main" id="{64496905-42D8-4979-AE77-088C717B753E}"/>
              </a:ext>
            </a:extLst>
          </p:cNvPr>
          <p:cNvSpPr txBox="1">
            <a:spLocks/>
          </p:cNvSpPr>
          <p:nvPr/>
        </p:nvSpPr>
        <p:spPr>
          <a:xfrm>
            <a:off x="9368021" y="6608797"/>
            <a:ext cx="2743200" cy="1244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Content Placeholder 2">
            <a:extLst>
              <a:ext uri="{FF2B5EF4-FFF2-40B4-BE49-F238E27FC236}">
                <a16:creationId xmlns:a16="http://schemas.microsoft.com/office/drawing/2014/main" id="{EBCF4648-4B3D-4DEC-AE0F-5C534CED2682}"/>
              </a:ext>
            </a:extLst>
          </p:cNvPr>
          <p:cNvSpPr txBox="1">
            <a:spLocks/>
          </p:cNvSpPr>
          <p:nvPr/>
        </p:nvSpPr>
        <p:spPr>
          <a:xfrm>
            <a:off x="838199" y="1245326"/>
            <a:ext cx="6114585" cy="493163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dirty="0"/>
              <a:t>The Secure Key Infrastructure (SKI) is a secure patent-pending ephemeral key distribution protocol that delivers a continuous stream of re-keyed data. </a:t>
            </a:r>
          </a:p>
          <a:p>
            <a:pPr marL="0" indent="0">
              <a:lnSpc>
                <a:spcPct val="120000"/>
              </a:lnSpc>
              <a:buFont typeface="Arial" panose="020B0604020202020204" pitchFamily="34" charset="0"/>
              <a:buNone/>
            </a:pPr>
            <a:r>
              <a:rPr lang="en-US" dirty="0"/>
              <a:t>SKI is designed to  mitigate “man-in-the-middle” and DDOS/DOS attacks. </a:t>
            </a:r>
          </a:p>
          <a:p>
            <a:pPr marL="0" indent="0">
              <a:lnSpc>
                <a:spcPct val="120000"/>
              </a:lnSpc>
              <a:buFont typeface="Arial" panose="020B0604020202020204" pitchFamily="34" charset="0"/>
              <a:buNone/>
            </a:pPr>
            <a:endParaRPr lang="en-US" b="1" dirty="0"/>
          </a:p>
          <a:p>
            <a:pPr marL="0" indent="0">
              <a:lnSpc>
                <a:spcPct val="120000"/>
              </a:lnSpc>
              <a:buFont typeface="Arial" panose="020B0604020202020204" pitchFamily="34" charset="0"/>
              <a:buNone/>
            </a:pPr>
            <a:r>
              <a:rPr lang="en-US" b="1" dirty="0"/>
              <a:t>SKI Process:</a:t>
            </a:r>
          </a:p>
          <a:p>
            <a:pPr>
              <a:lnSpc>
                <a:spcPct val="120000"/>
              </a:lnSpc>
              <a:spcBef>
                <a:spcPts val="600"/>
              </a:spcBef>
            </a:pPr>
            <a:r>
              <a:rPr lang="en-US" dirty="0"/>
              <a:t>Data encryption begins and symmetric encryption keys are sharded into key segments.</a:t>
            </a:r>
          </a:p>
          <a:p>
            <a:pPr>
              <a:lnSpc>
                <a:spcPct val="120000"/>
              </a:lnSpc>
              <a:spcBef>
                <a:spcPts val="600"/>
              </a:spcBef>
            </a:pPr>
            <a:r>
              <a:rPr lang="en-US" dirty="0"/>
              <a:t>Key segments and unique ephemeral tokens are sent to repeaters on a cloud or private network. (Double-blind randomization process).</a:t>
            </a:r>
          </a:p>
          <a:p>
            <a:pPr>
              <a:lnSpc>
                <a:spcPct val="120000"/>
              </a:lnSpc>
              <a:spcBef>
                <a:spcPts val="600"/>
              </a:spcBef>
            </a:pPr>
            <a:r>
              <a:rPr lang="en-US" dirty="0"/>
              <a:t>Cloud services network sends token to Token Authority (TA) for verification. TA generates new token and sends it to cloud network. (The token is nonidentifying and only pertains to the data to encrypt)</a:t>
            </a:r>
          </a:p>
          <a:p>
            <a:pPr>
              <a:lnSpc>
                <a:spcPct val="120000"/>
              </a:lnSpc>
              <a:spcBef>
                <a:spcPts val="600"/>
              </a:spcBef>
            </a:pPr>
            <a:r>
              <a:rPr lang="en-US" dirty="0"/>
              <a:t>Recipient connects with TA to receive a new token and connects with cloud services network to receive key segments</a:t>
            </a:r>
          </a:p>
          <a:p>
            <a:pPr>
              <a:lnSpc>
                <a:spcPct val="120000"/>
              </a:lnSpc>
              <a:spcBef>
                <a:spcPts val="600"/>
              </a:spcBef>
            </a:pPr>
            <a:r>
              <a:rPr lang="en-US" dirty="0"/>
              <a:t>Recipient is now able to successfully decrypt data</a:t>
            </a:r>
          </a:p>
          <a:p>
            <a:endParaRPr lang="en-US" dirty="0"/>
          </a:p>
        </p:txBody>
      </p:sp>
      <p:pic>
        <p:nvPicPr>
          <p:cNvPr id="5" name="Picture 4">
            <a:extLst>
              <a:ext uri="{FF2B5EF4-FFF2-40B4-BE49-F238E27FC236}">
                <a16:creationId xmlns:a16="http://schemas.microsoft.com/office/drawing/2014/main" id="{51EFC7D4-3091-4E29-B2D7-FA3A44306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645" y="709432"/>
            <a:ext cx="4234155" cy="5152933"/>
          </a:xfrm>
          <a:prstGeom prst="rect">
            <a:avLst/>
          </a:prstGeom>
        </p:spPr>
      </p:pic>
      <p:sp>
        <p:nvSpPr>
          <p:cNvPr id="6" name="TextBox 5">
            <a:extLst>
              <a:ext uri="{FF2B5EF4-FFF2-40B4-BE49-F238E27FC236}">
                <a16:creationId xmlns:a16="http://schemas.microsoft.com/office/drawing/2014/main" id="{37A60C81-78B4-4C82-8AF0-43307F5DC56C}"/>
              </a:ext>
            </a:extLst>
          </p:cNvPr>
          <p:cNvSpPr txBox="1"/>
          <p:nvPr/>
        </p:nvSpPr>
        <p:spPr>
          <a:xfrm>
            <a:off x="844264" y="5959231"/>
            <a:ext cx="7403309" cy="276999"/>
          </a:xfrm>
          <a:prstGeom prst="rect">
            <a:avLst/>
          </a:prstGeom>
          <a:noFill/>
        </p:spPr>
        <p:txBody>
          <a:bodyPr wrap="none" rtlCol="0">
            <a:spAutoFit/>
          </a:bodyPr>
          <a:lstStyle/>
          <a:p>
            <a:r>
              <a:rPr lang="en-US" sz="1200" dirty="0"/>
              <a:t>* Repeaters are defined as a network of relays where key fragments are distributed to and are recognized by the TA.</a:t>
            </a:r>
          </a:p>
        </p:txBody>
      </p:sp>
    </p:spTree>
    <p:extLst>
      <p:ext uri="{BB962C8B-B14F-4D97-AF65-F5344CB8AC3E}">
        <p14:creationId xmlns:p14="http://schemas.microsoft.com/office/powerpoint/2010/main" val="120464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3E65B-D441-4B74-8CA5-CB10EB6FBDC9}"/>
              </a:ext>
            </a:extLst>
          </p:cNvPr>
          <p:cNvSpPr>
            <a:spLocks noGrp="1"/>
          </p:cNvSpPr>
          <p:nvPr>
            <p:ph type="body" sz="quarter" idx="10"/>
          </p:nvPr>
        </p:nvSpPr>
        <p:spPr>
          <a:xfrm>
            <a:off x="2163762" y="4309692"/>
            <a:ext cx="7864475" cy="666069"/>
          </a:xfrm>
        </p:spPr>
        <p:txBody>
          <a:bodyPr>
            <a:normAutofit fontScale="40000" lnSpcReduction="20000"/>
          </a:bodyPr>
          <a:lstStyle/>
          <a:p>
            <a:pPr>
              <a:lnSpc>
                <a:spcPct val="220000"/>
              </a:lnSpc>
              <a:spcBef>
                <a:spcPts val="0"/>
              </a:spcBef>
            </a:pPr>
            <a:r>
              <a:rPr lang="en-US" dirty="0"/>
              <a:t>This is an animated section that is best viewed in presentation mode</a:t>
            </a:r>
          </a:p>
          <a:p>
            <a:pPr>
              <a:lnSpc>
                <a:spcPct val="220000"/>
              </a:lnSpc>
              <a:spcBef>
                <a:spcPts val="0"/>
              </a:spcBef>
            </a:pPr>
            <a:endParaRPr lang="en-US" dirty="0"/>
          </a:p>
        </p:txBody>
      </p:sp>
      <p:sp>
        <p:nvSpPr>
          <p:cNvPr id="3" name="Text Placeholder 1">
            <a:extLst>
              <a:ext uri="{FF2B5EF4-FFF2-40B4-BE49-F238E27FC236}">
                <a16:creationId xmlns:a16="http://schemas.microsoft.com/office/drawing/2014/main" id="{E5DAB76C-55CB-4871-8A63-58E1C1ECF293}"/>
              </a:ext>
            </a:extLst>
          </p:cNvPr>
          <p:cNvSpPr txBox="1">
            <a:spLocks/>
          </p:cNvSpPr>
          <p:nvPr/>
        </p:nvSpPr>
        <p:spPr>
          <a:xfrm>
            <a:off x="562099" y="943038"/>
            <a:ext cx="10699667" cy="4032723"/>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20000"/>
              </a:lnSpc>
              <a:spcBef>
                <a:spcPts val="0"/>
              </a:spcBef>
            </a:pPr>
            <a:r>
              <a:rPr lang="en-US" dirty="0"/>
              <a:t>Animated Token Exchange (SKI) Process</a:t>
            </a:r>
          </a:p>
          <a:p>
            <a:pPr>
              <a:lnSpc>
                <a:spcPct val="220000"/>
              </a:lnSpc>
              <a:spcBef>
                <a:spcPts val="0"/>
              </a:spcBef>
            </a:pPr>
            <a:r>
              <a:rPr lang="en-US" dirty="0"/>
              <a:t>This section uses security cameras as an example. All devices will distribute keys in a similar manner. </a:t>
            </a:r>
          </a:p>
          <a:p>
            <a:pPr>
              <a:lnSpc>
                <a:spcPct val="220000"/>
              </a:lnSpc>
              <a:spcBef>
                <a:spcPts val="0"/>
              </a:spcBef>
            </a:pPr>
            <a:endParaRPr lang="en-US" dirty="0"/>
          </a:p>
        </p:txBody>
      </p:sp>
    </p:spTree>
    <p:extLst>
      <p:ext uri="{BB962C8B-B14F-4D97-AF65-F5344CB8AC3E}">
        <p14:creationId xmlns:p14="http://schemas.microsoft.com/office/powerpoint/2010/main" val="418523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4" name="Group 703">
            <a:extLst>
              <a:ext uri="{FF2B5EF4-FFF2-40B4-BE49-F238E27FC236}">
                <a16:creationId xmlns:a16="http://schemas.microsoft.com/office/drawing/2014/main" id="{39C1AE0C-B7CC-4590-A582-2AAC8ACEF31D}"/>
              </a:ext>
            </a:extLst>
          </p:cNvPr>
          <p:cNvGrpSpPr/>
          <p:nvPr/>
        </p:nvGrpSpPr>
        <p:grpSpPr>
          <a:xfrm>
            <a:off x="4506095" y="982934"/>
            <a:ext cx="866359" cy="858045"/>
            <a:chOff x="1030781" y="997207"/>
            <a:chExt cx="866359" cy="858045"/>
          </a:xfrm>
        </p:grpSpPr>
        <p:sp>
          <p:nvSpPr>
            <p:cNvPr id="705" name="Rectangle: Rounded Corners 704">
              <a:extLst>
                <a:ext uri="{FF2B5EF4-FFF2-40B4-BE49-F238E27FC236}">
                  <a16:creationId xmlns:a16="http://schemas.microsoft.com/office/drawing/2014/main" id="{632E5A40-342B-4D5B-A721-8FD035A49EE4}"/>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6" name="Picture 705">
              <a:extLst>
                <a:ext uri="{FF2B5EF4-FFF2-40B4-BE49-F238E27FC236}">
                  <a16:creationId xmlns:a16="http://schemas.microsoft.com/office/drawing/2014/main" id="{28934D4C-FCEB-496F-9FF4-4AD5A7388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707" name="TextBox 706">
              <a:extLst>
                <a:ext uri="{FF2B5EF4-FFF2-40B4-BE49-F238E27FC236}">
                  <a16:creationId xmlns:a16="http://schemas.microsoft.com/office/drawing/2014/main" id="{EF74A1EB-FD4C-432A-8D85-54CF2ACCE2DF}"/>
                </a:ext>
              </a:extLst>
            </p:cNvPr>
            <p:cNvSpPr txBox="1"/>
            <p:nvPr/>
          </p:nvSpPr>
          <p:spPr>
            <a:xfrm>
              <a:off x="1037900" y="1622582"/>
              <a:ext cx="81304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grpSp>
        <p:nvGrpSpPr>
          <p:cNvPr id="708" name="Group 707">
            <a:extLst>
              <a:ext uri="{FF2B5EF4-FFF2-40B4-BE49-F238E27FC236}">
                <a16:creationId xmlns:a16="http://schemas.microsoft.com/office/drawing/2014/main" id="{5973E35A-3A3F-4FD9-812B-76CB84AA928E}"/>
              </a:ext>
            </a:extLst>
          </p:cNvPr>
          <p:cNvGrpSpPr/>
          <p:nvPr/>
        </p:nvGrpSpPr>
        <p:grpSpPr>
          <a:xfrm>
            <a:off x="3359250" y="1984155"/>
            <a:ext cx="866359" cy="858221"/>
            <a:chOff x="1030781" y="997207"/>
            <a:chExt cx="866359" cy="858221"/>
          </a:xfrm>
        </p:grpSpPr>
        <p:sp>
          <p:nvSpPr>
            <p:cNvPr id="709" name="Rectangle: Rounded Corners 708">
              <a:extLst>
                <a:ext uri="{FF2B5EF4-FFF2-40B4-BE49-F238E27FC236}">
                  <a16:creationId xmlns:a16="http://schemas.microsoft.com/office/drawing/2014/main" id="{5D7585B8-4C4B-40E1-B32E-1F32D97CB849}"/>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0" name="Picture 709">
              <a:extLst>
                <a:ext uri="{FF2B5EF4-FFF2-40B4-BE49-F238E27FC236}">
                  <a16:creationId xmlns:a16="http://schemas.microsoft.com/office/drawing/2014/main" id="{2720A17A-C798-485E-A0F3-61153AA46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711" name="TextBox 710">
              <a:extLst>
                <a:ext uri="{FF2B5EF4-FFF2-40B4-BE49-F238E27FC236}">
                  <a16:creationId xmlns:a16="http://schemas.microsoft.com/office/drawing/2014/main" id="{1DC9BBC9-94C7-4049-AADA-1DB29942A950}"/>
                </a:ext>
              </a:extLst>
            </p:cNvPr>
            <p:cNvSpPr txBox="1"/>
            <p:nvPr/>
          </p:nvSpPr>
          <p:spPr>
            <a:xfrm>
              <a:off x="1042944" y="1624596"/>
              <a:ext cx="817204"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712" name="Group 711">
            <a:extLst>
              <a:ext uri="{FF2B5EF4-FFF2-40B4-BE49-F238E27FC236}">
                <a16:creationId xmlns:a16="http://schemas.microsoft.com/office/drawing/2014/main" id="{686C80AF-BF4C-4825-B4FC-C53DC07AD207}"/>
              </a:ext>
            </a:extLst>
          </p:cNvPr>
          <p:cNvGrpSpPr/>
          <p:nvPr/>
        </p:nvGrpSpPr>
        <p:grpSpPr>
          <a:xfrm>
            <a:off x="5660717" y="977556"/>
            <a:ext cx="866359" cy="858045"/>
            <a:chOff x="1030781" y="997207"/>
            <a:chExt cx="866359" cy="858045"/>
          </a:xfrm>
        </p:grpSpPr>
        <p:sp>
          <p:nvSpPr>
            <p:cNvPr id="713" name="Rectangle: Rounded Corners 712">
              <a:extLst>
                <a:ext uri="{FF2B5EF4-FFF2-40B4-BE49-F238E27FC236}">
                  <a16:creationId xmlns:a16="http://schemas.microsoft.com/office/drawing/2014/main" id="{262B9FD7-51E0-4349-98AA-F4971649B956}"/>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4" name="Picture 713">
              <a:extLst>
                <a:ext uri="{FF2B5EF4-FFF2-40B4-BE49-F238E27FC236}">
                  <a16:creationId xmlns:a16="http://schemas.microsoft.com/office/drawing/2014/main" id="{B3B43378-694F-44AE-9A23-368950A4B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715" name="TextBox 714">
              <a:extLst>
                <a:ext uri="{FF2B5EF4-FFF2-40B4-BE49-F238E27FC236}">
                  <a16:creationId xmlns:a16="http://schemas.microsoft.com/office/drawing/2014/main" id="{DC954687-B7CD-45E6-8412-3AD43A87B752}"/>
                </a:ext>
              </a:extLst>
            </p:cNvPr>
            <p:cNvSpPr txBox="1"/>
            <p:nvPr/>
          </p:nvSpPr>
          <p:spPr>
            <a:xfrm>
              <a:off x="1075714" y="1616132"/>
              <a:ext cx="81304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grpSp>
        <p:nvGrpSpPr>
          <p:cNvPr id="716" name="Group 715">
            <a:extLst>
              <a:ext uri="{FF2B5EF4-FFF2-40B4-BE49-F238E27FC236}">
                <a16:creationId xmlns:a16="http://schemas.microsoft.com/office/drawing/2014/main" id="{99CF8813-1DB1-4473-8D79-79D073B82EF8}"/>
              </a:ext>
            </a:extLst>
          </p:cNvPr>
          <p:cNvGrpSpPr/>
          <p:nvPr/>
        </p:nvGrpSpPr>
        <p:grpSpPr>
          <a:xfrm>
            <a:off x="4519235" y="1989737"/>
            <a:ext cx="866359" cy="863108"/>
            <a:chOff x="1030781" y="997207"/>
            <a:chExt cx="866359" cy="863108"/>
          </a:xfrm>
        </p:grpSpPr>
        <p:sp>
          <p:nvSpPr>
            <p:cNvPr id="717" name="Rectangle: Rounded Corners 716">
              <a:extLst>
                <a:ext uri="{FF2B5EF4-FFF2-40B4-BE49-F238E27FC236}">
                  <a16:creationId xmlns:a16="http://schemas.microsoft.com/office/drawing/2014/main" id="{91711D15-6EEA-4F1A-A62E-28C853D53CF5}"/>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8" name="Picture 717">
              <a:extLst>
                <a:ext uri="{FF2B5EF4-FFF2-40B4-BE49-F238E27FC236}">
                  <a16:creationId xmlns:a16="http://schemas.microsoft.com/office/drawing/2014/main" id="{12F739DA-8E84-489E-9FE4-08052882D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719" name="TextBox 718">
              <a:extLst>
                <a:ext uri="{FF2B5EF4-FFF2-40B4-BE49-F238E27FC236}">
                  <a16:creationId xmlns:a16="http://schemas.microsoft.com/office/drawing/2014/main" id="{FC5C1873-C13A-4318-A891-0686A43E292F}"/>
                </a:ext>
              </a:extLst>
            </p:cNvPr>
            <p:cNvSpPr txBox="1"/>
            <p:nvPr/>
          </p:nvSpPr>
          <p:spPr>
            <a:xfrm>
              <a:off x="1074089" y="1629483"/>
              <a:ext cx="812048"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557" name="Group 556">
            <a:extLst>
              <a:ext uri="{FF2B5EF4-FFF2-40B4-BE49-F238E27FC236}">
                <a16:creationId xmlns:a16="http://schemas.microsoft.com/office/drawing/2014/main" id="{238D313B-CA69-4208-A1C6-1E076D366FB2}"/>
              </a:ext>
            </a:extLst>
          </p:cNvPr>
          <p:cNvGrpSpPr/>
          <p:nvPr/>
        </p:nvGrpSpPr>
        <p:grpSpPr>
          <a:xfrm>
            <a:off x="3366133" y="1977218"/>
            <a:ext cx="869894" cy="866158"/>
            <a:chOff x="3615700" y="3466336"/>
            <a:chExt cx="923806" cy="866158"/>
          </a:xfrm>
        </p:grpSpPr>
        <p:grpSp>
          <p:nvGrpSpPr>
            <p:cNvPr id="558" name="Group 557">
              <a:extLst>
                <a:ext uri="{FF2B5EF4-FFF2-40B4-BE49-F238E27FC236}">
                  <a16:creationId xmlns:a16="http://schemas.microsoft.com/office/drawing/2014/main" id="{4441E0AF-C677-4C8B-89D0-9B95D0375357}"/>
                </a:ext>
              </a:extLst>
            </p:cNvPr>
            <p:cNvGrpSpPr/>
            <p:nvPr/>
          </p:nvGrpSpPr>
          <p:grpSpPr>
            <a:xfrm>
              <a:off x="3615700" y="3466336"/>
              <a:ext cx="923806" cy="866158"/>
              <a:chOff x="1030781" y="997207"/>
              <a:chExt cx="866359" cy="866158"/>
            </a:xfrm>
          </p:grpSpPr>
          <p:sp>
            <p:nvSpPr>
              <p:cNvPr id="560" name="Rectangle: Rounded Corners 559">
                <a:extLst>
                  <a:ext uri="{FF2B5EF4-FFF2-40B4-BE49-F238E27FC236}">
                    <a16:creationId xmlns:a16="http://schemas.microsoft.com/office/drawing/2014/main" id="{2581D303-D5BF-45D3-BFFF-3D6E57E05278}"/>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1" name="TextBox 560">
                <a:extLst>
                  <a:ext uri="{FF2B5EF4-FFF2-40B4-BE49-F238E27FC236}">
                    <a16:creationId xmlns:a16="http://schemas.microsoft.com/office/drawing/2014/main" id="{7B5CB98F-280F-497A-B97A-78D525359903}"/>
                  </a:ext>
                </a:extLst>
              </p:cNvPr>
              <p:cNvSpPr txBox="1"/>
              <p:nvPr/>
            </p:nvSpPr>
            <p:spPr>
              <a:xfrm>
                <a:off x="1035536" y="1632533"/>
                <a:ext cx="818410" cy="230832"/>
              </a:xfrm>
              <a:prstGeom prst="rect">
                <a:avLst/>
              </a:prstGeom>
              <a:noFill/>
            </p:spPr>
            <p:txBody>
              <a:bodyPr wrap="square" rtlCol="0">
                <a:spAutoFit/>
              </a:bodyPr>
              <a:lstStyle/>
              <a:p>
                <a:r>
                  <a:rPr lang="en-US" sz="900" b="1" dirty="0">
                    <a:solidFill>
                      <a:srgbClr val="C2DFA4"/>
                    </a:solidFill>
                    <a:latin typeface="HelveticaNeueLT Std" panose="020B0604020202020204" pitchFamily="34" charset="0"/>
                  </a:rPr>
                  <a:t>REPEATER</a:t>
                </a:r>
              </a:p>
            </p:txBody>
          </p:sp>
        </p:grpSp>
        <p:pic>
          <p:nvPicPr>
            <p:cNvPr id="559" name="Picture 558">
              <a:extLst>
                <a:ext uri="{FF2B5EF4-FFF2-40B4-BE49-F238E27FC236}">
                  <a16:creationId xmlns:a16="http://schemas.microsoft.com/office/drawing/2014/main" id="{57669A30-8392-4DA9-ADBC-0F02903A1035}"/>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727477" y="3485707"/>
              <a:ext cx="670038" cy="630936"/>
            </a:xfrm>
            <a:prstGeom prst="rect">
              <a:avLst/>
            </a:prstGeom>
          </p:spPr>
        </p:pic>
      </p:grpSp>
      <p:grpSp>
        <p:nvGrpSpPr>
          <p:cNvPr id="46" name="Group 45">
            <a:extLst>
              <a:ext uri="{FF2B5EF4-FFF2-40B4-BE49-F238E27FC236}">
                <a16:creationId xmlns:a16="http://schemas.microsoft.com/office/drawing/2014/main" id="{6BAEC3B6-A5AD-48F5-B350-8D47141214B4}"/>
              </a:ext>
            </a:extLst>
          </p:cNvPr>
          <p:cNvGrpSpPr/>
          <p:nvPr/>
        </p:nvGrpSpPr>
        <p:grpSpPr>
          <a:xfrm>
            <a:off x="4522654" y="1991008"/>
            <a:ext cx="875896" cy="857847"/>
            <a:chOff x="3585731" y="3362757"/>
            <a:chExt cx="868593" cy="870472"/>
          </a:xfrm>
        </p:grpSpPr>
        <p:grpSp>
          <p:nvGrpSpPr>
            <p:cNvPr id="490" name="Group 489">
              <a:extLst>
                <a:ext uri="{FF2B5EF4-FFF2-40B4-BE49-F238E27FC236}">
                  <a16:creationId xmlns:a16="http://schemas.microsoft.com/office/drawing/2014/main" id="{578A274D-5E09-4EEB-A570-86B6713EB94C}"/>
                </a:ext>
              </a:extLst>
            </p:cNvPr>
            <p:cNvGrpSpPr/>
            <p:nvPr/>
          </p:nvGrpSpPr>
          <p:grpSpPr>
            <a:xfrm>
              <a:off x="3585731" y="3362757"/>
              <a:ext cx="868593" cy="870472"/>
              <a:chOff x="1050573" y="997207"/>
              <a:chExt cx="868593" cy="870472"/>
            </a:xfrm>
          </p:grpSpPr>
          <p:sp>
            <p:nvSpPr>
              <p:cNvPr id="492" name="Rectangle: Rounded Corners 491">
                <a:extLst>
                  <a:ext uri="{FF2B5EF4-FFF2-40B4-BE49-F238E27FC236}">
                    <a16:creationId xmlns:a16="http://schemas.microsoft.com/office/drawing/2014/main" id="{8B206389-9B0D-4552-A589-7F4CFE063880}"/>
                  </a:ext>
                </a:extLst>
              </p:cNvPr>
              <p:cNvSpPr/>
              <p:nvPr/>
            </p:nvSpPr>
            <p:spPr>
              <a:xfrm>
                <a:off x="1050573" y="997207"/>
                <a:ext cx="855749" cy="865667"/>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TextBox 492">
                <a:extLst>
                  <a:ext uri="{FF2B5EF4-FFF2-40B4-BE49-F238E27FC236}">
                    <a16:creationId xmlns:a16="http://schemas.microsoft.com/office/drawing/2014/main" id="{4A8C61E1-90E6-44BC-A4FC-28EF05DDC666}"/>
                  </a:ext>
                </a:extLst>
              </p:cNvPr>
              <p:cNvSpPr txBox="1"/>
              <p:nvPr/>
            </p:nvSpPr>
            <p:spPr>
              <a:xfrm>
                <a:off x="1090313" y="1636847"/>
                <a:ext cx="828853" cy="230832"/>
              </a:xfrm>
              <a:prstGeom prst="rect">
                <a:avLst/>
              </a:prstGeom>
              <a:noFill/>
            </p:spPr>
            <p:txBody>
              <a:bodyPr wrap="square" rtlCol="0">
                <a:spAutoFit/>
              </a:bodyPr>
              <a:lstStyle/>
              <a:p>
                <a:r>
                  <a:rPr lang="en-US" sz="900" b="1" dirty="0">
                    <a:solidFill>
                      <a:srgbClr val="BFC6D6"/>
                    </a:solidFill>
                    <a:latin typeface="HelveticaNeueLT Std" panose="020B0604020202020204" pitchFamily="34" charset="0"/>
                  </a:rPr>
                  <a:t>REPEATER</a:t>
                </a:r>
              </a:p>
            </p:txBody>
          </p:sp>
        </p:grpSp>
        <p:pic>
          <p:nvPicPr>
            <p:cNvPr id="45" name="Picture 44">
              <a:extLst>
                <a:ext uri="{FF2B5EF4-FFF2-40B4-BE49-F238E27FC236}">
                  <a16:creationId xmlns:a16="http://schemas.microsoft.com/office/drawing/2014/main" id="{B8862A88-859B-4746-A509-B597048C8863}"/>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696836" y="3375797"/>
              <a:ext cx="615315" cy="632845"/>
            </a:xfrm>
            <a:prstGeom prst="rect">
              <a:avLst/>
            </a:prstGeom>
          </p:spPr>
        </p:pic>
      </p:grpSp>
      <p:grpSp>
        <p:nvGrpSpPr>
          <p:cNvPr id="70" name="Group 69">
            <a:extLst>
              <a:ext uri="{FF2B5EF4-FFF2-40B4-BE49-F238E27FC236}">
                <a16:creationId xmlns:a16="http://schemas.microsoft.com/office/drawing/2014/main" id="{E233247B-357A-4CB7-97B3-796EF8883EED}"/>
              </a:ext>
            </a:extLst>
          </p:cNvPr>
          <p:cNvGrpSpPr/>
          <p:nvPr/>
        </p:nvGrpSpPr>
        <p:grpSpPr>
          <a:xfrm>
            <a:off x="4508923" y="985108"/>
            <a:ext cx="870775" cy="858045"/>
            <a:chOff x="4508923" y="985108"/>
            <a:chExt cx="870775" cy="858045"/>
          </a:xfrm>
        </p:grpSpPr>
        <p:grpSp>
          <p:nvGrpSpPr>
            <p:cNvPr id="539" name="Group 538">
              <a:extLst>
                <a:ext uri="{FF2B5EF4-FFF2-40B4-BE49-F238E27FC236}">
                  <a16:creationId xmlns:a16="http://schemas.microsoft.com/office/drawing/2014/main" id="{BACCD244-C5F5-43BE-9C54-C0630FCF67DC}"/>
                </a:ext>
              </a:extLst>
            </p:cNvPr>
            <p:cNvGrpSpPr/>
            <p:nvPr/>
          </p:nvGrpSpPr>
          <p:grpSpPr>
            <a:xfrm>
              <a:off x="4508923" y="985108"/>
              <a:ext cx="870775" cy="858045"/>
              <a:chOff x="1030781" y="997207"/>
              <a:chExt cx="866359" cy="858045"/>
            </a:xfrm>
          </p:grpSpPr>
          <p:sp>
            <p:nvSpPr>
              <p:cNvPr id="541" name="Rectangle: Rounded Corners 540">
                <a:extLst>
                  <a:ext uri="{FF2B5EF4-FFF2-40B4-BE49-F238E27FC236}">
                    <a16:creationId xmlns:a16="http://schemas.microsoft.com/office/drawing/2014/main" id="{CC68F82F-71B0-4BC2-AF4C-B78694BAC6D8}"/>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 name="TextBox 541">
                <a:extLst>
                  <a:ext uri="{FF2B5EF4-FFF2-40B4-BE49-F238E27FC236}">
                    <a16:creationId xmlns:a16="http://schemas.microsoft.com/office/drawing/2014/main" id="{3488452C-418C-4AA4-9D2D-7A7DE67CD461}"/>
                  </a:ext>
                </a:extLst>
              </p:cNvPr>
              <p:cNvSpPr txBox="1"/>
              <p:nvPr/>
            </p:nvSpPr>
            <p:spPr>
              <a:xfrm>
                <a:off x="1033425" y="1622641"/>
                <a:ext cx="804617" cy="230832"/>
              </a:xfrm>
              <a:prstGeom prst="rect">
                <a:avLst/>
              </a:prstGeom>
              <a:noFill/>
            </p:spPr>
            <p:txBody>
              <a:bodyPr wrap="square" rtlCol="0">
                <a:spAutoFit/>
              </a:bodyPr>
              <a:lstStyle/>
              <a:p>
                <a:r>
                  <a:rPr lang="en-US" sz="900" b="1" dirty="0">
                    <a:solidFill>
                      <a:srgbClr val="F4F180"/>
                    </a:solidFill>
                    <a:latin typeface="HelveticaNeueLT Std" panose="020B0604020202020204" pitchFamily="34" charset="0"/>
                  </a:rPr>
                  <a:t>REPEATER</a:t>
                </a:r>
              </a:p>
            </p:txBody>
          </p:sp>
        </p:grpSp>
        <p:pic>
          <p:nvPicPr>
            <p:cNvPr id="562" name="Picture 561">
              <a:extLst>
                <a:ext uri="{FF2B5EF4-FFF2-40B4-BE49-F238E27FC236}">
                  <a16:creationId xmlns:a16="http://schemas.microsoft.com/office/drawing/2014/main" id="{91F0750D-5235-414F-A76A-E189A4421411}"/>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4619701" y="993774"/>
              <a:ext cx="627268" cy="627867"/>
            </a:xfrm>
            <a:prstGeom prst="rect">
              <a:avLst/>
            </a:prstGeom>
          </p:spPr>
        </p:pic>
      </p:grpSp>
      <p:grpSp>
        <p:nvGrpSpPr>
          <p:cNvPr id="494" name="Group 493">
            <a:extLst>
              <a:ext uri="{FF2B5EF4-FFF2-40B4-BE49-F238E27FC236}">
                <a16:creationId xmlns:a16="http://schemas.microsoft.com/office/drawing/2014/main" id="{879B2C69-E982-450A-9226-8C60E3AB58B1}"/>
              </a:ext>
            </a:extLst>
          </p:cNvPr>
          <p:cNvGrpSpPr/>
          <p:nvPr/>
        </p:nvGrpSpPr>
        <p:grpSpPr>
          <a:xfrm>
            <a:off x="5655424" y="982934"/>
            <a:ext cx="875918" cy="858045"/>
            <a:chOff x="3565939" y="3362757"/>
            <a:chExt cx="866359" cy="858045"/>
          </a:xfrm>
        </p:grpSpPr>
        <p:grpSp>
          <p:nvGrpSpPr>
            <p:cNvPr id="495" name="Group 494">
              <a:extLst>
                <a:ext uri="{FF2B5EF4-FFF2-40B4-BE49-F238E27FC236}">
                  <a16:creationId xmlns:a16="http://schemas.microsoft.com/office/drawing/2014/main" id="{DEA441CC-ACD2-44B1-845F-2F0672BE315A}"/>
                </a:ext>
              </a:extLst>
            </p:cNvPr>
            <p:cNvGrpSpPr/>
            <p:nvPr/>
          </p:nvGrpSpPr>
          <p:grpSpPr>
            <a:xfrm>
              <a:off x="3565939" y="3362757"/>
              <a:ext cx="866359" cy="858045"/>
              <a:chOff x="1030781" y="997207"/>
              <a:chExt cx="866359" cy="858045"/>
            </a:xfrm>
          </p:grpSpPr>
          <p:sp>
            <p:nvSpPr>
              <p:cNvPr id="497" name="Rectangle: Rounded Corners 496">
                <a:extLst>
                  <a:ext uri="{FF2B5EF4-FFF2-40B4-BE49-F238E27FC236}">
                    <a16:creationId xmlns:a16="http://schemas.microsoft.com/office/drawing/2014/main" id="{73A3851B-F3CE-489E-8142-A24119D5683D}"/>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TextBox 497">
                <a:extLst>
                  <a:ext uri="{FF2B5EF4-FFF2-40B4-BE49-F238E27FC236}">
                    <a16:creationId xmlns:a16="http://schemas.microsoft.com/office/drawing/2014/main" id="{EB056F9B-8B07-4260-A8BB-94C7EC18C635}"/>
                  </a:ext>
                </a:extLst>
              </p:cNvPr>
              <p:cNvSpPr txBox="1"/>
              <p:nvPr/>
            </p:nvSpPr>
            <p:spPr>
              <a:xfrm>
                <a:off x="1079535" y="1610528"/>
                <a:ext cx="814792" cy="230832"/>
              </a:xfrm>
              <a:prstGeom prst="rect">
                <a:avLst/>
              </a:prstGeom>
              <a:noFill/>
            </p:spPr>
            <p:txBody>
              <a:bodyPr wrap="square" rtlCol="0">
                <a:spAutoFit/>
              </a:bodyPr>
              <a:lstStyle/>
              <a:p>
                <a:r>
                  <a:rPr lang="en-US" sz="900" b="1" dirty="0">
                    <a:solidFill>
                      <a:srgbClr val="BFC6D6"/>
                    </a:solidFill>
                    <a:latin typeface="HelveticaNeueLT Std" panose="020B0604020202020204" pitchFamily="34" charset="0"/>
                  </a:rPr>
                  <a:t>REPEATER</a:t>
                </a:r>
              </a:p>
            </p:txBody>
          </p:sp>
        </p:grpSp>
        <p:pic>
          <p:nvPicPr>
            <p:cNvPr id="496" name="Picture 495">
              <a:extLst>
                <a:ext uri="{FF2B5EF4-FFF2-40B4-BE49-F238E27FC236}">
                  <a16:creationId xmlns:a16="http://schemas.microsoft.com/office/drawing/2014/main" id="{51081E7D-F97C-4ED0-9C8B-672B0C96F8C7}"/>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680163" y="3371464"/>
              <a:ext cx="619760" cy="625940"/>
            </a:xfrm>
            <a:prstGeom prst="rect">
              <a:avLst/>
            </a:prstGeom>
          </p:spPr>
        </p:pic>
      </p:grpSp>
      <p:grpSp>
        <p:nvGrpSpPr>
          <p:cNvPr id="696" name="Group 695">
            <a:extLst>
              <a:ext uri="{FF2B5EF4-FFF2-40B4-BE49-F238E27FC236}">
                <a16:creationId xmlns:a16="http://schemas.microsoft.com/office/drawing/2014/main" id="{F38B81B9-716A-457E-ADFD-7CD58AD66FD8}"/>
              </a:ext>
            </a:extLst>
          </p:cNvPr>
          <p:cNvGrpSpPr/>
          <p:nvPr/>
        </p:nvGrpSpPr>
        <p:grpSpPr>
          <a:xfrm>
            <a:off x="7998817" y="984356"/>
            <a:ext cx="866359" cy="861290"/>
            <a:chOff x="1030781" y="997207"/>
            <a:chExt cx="866359" cy="861290"/>
          </a:xfrm>
        </p:grpSpPr>
        <p:sp>
          <p:nvSpPr>
            <p:cNvPr id="697" name="Rectangle: Rounded Corners 696">
              <a:extLst>
                <a:ext uri="{FF2B5EF4-FFF2-40B4-BE49-F238E27FC236}">
                  <a16:creationId xmlns:a16="http://schemas.microsoft.com/office/drawing/2014/main" id="{9585A342-A75E-4947-BC83-5D84D959B1F3}"/>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8" name="Picture 697">
              <a:extLst>
                <a:ext uri="{FF2B5EF4-FFF2-40B4-BE49-F238E27FC236}">
                  <a16:creationId xmlns:a16="http://schemas.microsoft.com/office/drawing/2014/main" id="{40FF3329-CC2F-4813-AE0C-B3E5F0A2F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99" name="TextBox 698">
              <a:extLst>
                <a:ext uri="{FF2B5EF4-FFF2-40B4-BE49-F238E27FC236}">
                  <a16:creationId xmlns:a16="http://schemas.microsoft.com/office/drawing/2014/main" id="{A9499EA8-0A24-4740-8918-5263C8E10216}"/>
                </a:ext>
              </a:extLst>
            </p:cNvPr>
            <p:cNvSpPr txBox="1"/>
            <p:nvPr/>
          </p:nvSpPr>
          <p:spPr>
            <a:xfrm>
              <a:off x="1054200" y="1627665"/>
              <a:ext cx="81304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grpSp>
        <p:nvGrpSpPr>
          <p:cNvPr id="700" name="Group 699">
            <a:extLst>
              <a:ext uri="{FF2B5EF4-FFF2-40B4-BE49-F238E27FC236}">
                <a16:creationId xmlns:a16="http://schemas.microsoft.com/office/drawing/2014/main" id="{8C326605-381E-48A6-ACDC-A9BD87C2CB3A}"/>
              </a:ext>
            </a:extLst>
          </p:cNvPr>
          <p:cNvGrpSpPr/>
          <p:nvPr/>
        </p:nvGrpSpPr>
        <p:grpSpPr>
          <a:xfrm>
            <a:off x="9147521" y="993376"/>
            <a:ext cx="866359" cy="858045"/>
            <a:chOff x="1030781" y="997207"/>
            <a:chExt cx="866359" cy="858045"/>
          </a:xfrm>
        </p:grpSpPr>
        <p:sp>
          <p:nvSpPr>
            <p:cNvPr id="701" name="Rectangle: Rounded Corners 700">
              <a:extLst>
                <a:ext uri="{FF2B5EF4-FFF2-40B4-BE49-F238E27FC236}">
                  <a16:creationId xmlns:a16="http://schemas.microsoft.com/office/drawing/2014/main" id="{9A649059-122E-4660-9649-00B601CCB831}"/>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2" name="Picture 701">
              <a:extLst>
                <a:ext uri="{FF2B5EF4-FFF2-40B4-BE49-F238E27FC236}">
                  <a16:creationId xmlns:a16="http://schemas.microsoft.com/office/drawing/2014/main" id="{2A2B6559-A98F-4D9C-B690-6C0807285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703" name="TextBox 702">
              <a:extLst>
                <a:ext uri="{FF2B5EF4-FFF2-40B4-BE49-F238E27FC236}">
                  <a16:creationId xmlns:a16="http://schemas.microsoft.com/office/drawing/2014/main" id="{D6EF5A49-9E0C-49C4-8C0F-91CA74E67830}"/>
                </a:ext>
              </a:extLst>
            </p:cNvPr>
            <p:cNvSpPr txBox="1"/>
            <p:nvPr/>
          </p:nvSpPr>
          <p:spPr>
            <a:xfrm>
              <a:off x="1046498" y="1607446"/>
              <a:ext cx="817516"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680" name="Group 679">
            <a:extLst>
              <a:ext uri="{FF2B5EF4-FFF2-40B4-BE49-F238E27FC236}">
                <a16:creationId xmlns:a16="http://schemas.microsoft.com/office/drawing/2014/main" id="{69B71AEC-4BE0-4D9E-BABC-13A71461DD60}"/>
              </a:ext>
            </a:extLst>
          </p:cNvPr>
          <p:cNvGrpSpPr/>
          <p:nvPr/>
        </p:nvGrpSpPr>
        <p:grpSpPr>
          <a:xfrm>
            <a:off x="7960628" y="1972732"/>
            <a:ext cx="868248" cy="880027"/>
            <a:chOff x="1030781" y="997207"/>
            <a:chExt cx="868248" cy="880027"/>
          </a:xfrm>
        </p:grpSpPr>
        <p:sp>
          <p:nvSpPr>
            <p:cNvPr id="681" name="Rectangle: Rounded Corners 680">
              <a:extLst>
                <a:ext uri="{FF2B5EF4-FFF2-40B4-BE49-F238E27FC236}">
                  <a16:creationId xmlns:a16="http://schemas.microsoft.com/office/drawing/2014/main" id="{FE546580-0F89-4C28-9BA3-4FBB00F6FB04}"/>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2" name="Picture 681">
              <a:extLst>
                <a:ext uri="{FF2B5EF4-FFF2-40B4-BE49-F238E27FC236}">
                  <a16:creationId xmlns:a16="http://schemas.microsoft.com/office/drawing/2014/main" id="{BC53D3F8-C8E6-4A2C-99A3-A13F0C270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83" name="TextBox 682">
              <a:extLst>
                <a:ext uri="{FF2B5EF4-FFF2-40B4-BE49-F238E27FC236}">
                  <a16:creationId xmlns:a16="http://schemas.microsoft.com/office/drawing/2014/main" id="{033F3B7B-6696-4B7A-9337-AD0E3D95E3FB}"/>
                </a:ext>
              </a:extLst>
            </p:cNvPr>
            <p:cNvSpPr txBox="1"/>
            <p:nvPr/>
          </p:nvSpPr>
          <p:spPr>
            <a:xfrm>
              <a:off x="1081838" y="1646402"/>
              <a:ext cx="817191"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684" name="Group 683">
            <a:extLst>
              <a:ext uri="{FF2B5EF4-FFF2-40B4-BE49-F238E27FC236}">
                <a16:creationId xmlns:a16="http://schemas.microsoft.com/office/drawing/2014/main" id="{71AC52C5-7AA7-4F93-AC3A-6431D19E919A}"/>
              </a:ext>
            </a:extLst>
          </p:cNvPr>
          <p:cNvGrpSpPr/>
          <p:nvPr/>
        </p:nvGrpSpPr>
        <p:grpSpPr>
          <a:xfrm>
            <a:off x="10294319" y="1986919"/>
            <a:ext cx="881111" cy="858045"/>
            <a:chOff x="1030781" y="997207"/>
            <a:chExt cx="881111" cy="858045"/>
          </a:xfrm>
        </p:grpSpPr>
        <p:sp>
          <p:nvSpPr>
            <p:cNvPr id="685" name="Rectangle: Rounded Corners 684">
              <a:extLst>
                <a:ext uri="{FF2B5EF4-FFF2-40B4-BE49-F238E27FC236}">
                  <a16:creationId xmlns:a16="http://schemas.microsoft.com/office/drawing/2014/main" id="{94C252F1-BAB1-4693-8F9B-A59EA778BE9E}"/>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6" name="Picture 685">
              <a:extLst>
                <a:ext uri="{FF2B5EF4-FFF2-40B4-BE49-F238E27FC236}">
                  <a16:creationId xmlns:a16="http://schemas.microsoft.com/office/drawing/2014/main" id="{17B08526-90C8-4583-993A-017405AE6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87" name="TextBox 686">
              <a:extLst>
                <a:ext uri="{FF2B5EF4-FFF2-40B4-BE49-F238E27FC236}">
                  <a16:creationId xmlns:a16="http://schemas.microsoft.com/office/drawing/2014/main" id="{1E75B78E-A844-432F-82ED-ED23D0B5FF80}"/>
                </a:ext>
              </a:extLst>
            </p:cNvPr>
            <p:cNvSpPr txBox="1"/>
            <p:nvPr/>
          </p:nvSpPr>
          <p:spPr>
            <a:xfrm>
              <a:off x="1101973" y="1616840"/>
              <a:ext cx="809919"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688" name="Group 687">
            <a:extLst>
              <a:ext uri="{FF2B5EF4-FFF2-40B4-BE49-F238E27FC236}">
                <a16:creationId xmlns:a16="http://schemas.microsoft.com/office/drawing/2014/main" id="{D7C1E63E-FAAC-4BD3-ACB7-7E881C00E373}"/>
              </a:ext>
            </a:extLst>
          </p:cNvPr>
          <p:cNvGrpSpPr/>
          <p:nvPr/>
        </p:nvGrpSpPr>
        <p:grpSpPr>
          <a:xfrm>
            <a:off x="9151533" y="1991217"/>
            <a:ext cx="866359" cy="858045"/>
            <a:chOff x="1030781" y="997207"/>
            <a:chExt cx="866359" cy="858045"/>
          </a:xfrm>
        </p:grpSpPr>
        <p:sp>
          <p:nvSpPr>
            <p:cNvPr id="689" name="Rectangle: Rounded Corners 688">
              <a:extLst>
                <a:ext uri="{FF2B5EF4-FFF2-40B4-BE49-F238E27FC236}">
                  <a16:creationId xmlns:a16="http://schemas.microsoft.com/office/drawing/2014/main" id="{58AC3D9F-4E94-42C9-9F8C-2EDF71A1C6E5}"/>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0" name="Picture 689">
              <a:extLst>
                <a:ext uri="{FF2B5EF4-FFF2-40B4-BE49-F238E27FC236}">
                  <a16:creationId xmlns:a16="http://schemas.microsoft.com/office/drawing/2014/main" id="{CCD9A176-DDDF-47A9-A4AB-ED4BFF314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91" name="TextBox 690">
              <a:extLst>
                <a:ext uri="{FF2B5EF4-FFF2-40B4-BE49-F238E27FC236}">
                  <a16:creationId xmlns:a16="http://schemas.microsoft.com/office/drawing/2014/main" id="{8EC232DF-30F4-44C1-90B7-F7F354F6B0A9}"/>
                </a:ext>
              </a:extLst>
            </p:cNvPr>
            <p:cNvSpPr txBox="1"/>
            <p:nvPr/>
          </p:nvSpPr>
          <p:spPr>
            <a:xfrm>
              <a:off x="1055708" y="1620456"/>
              <a:ext cx="817191"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692" name="Group 691">
            <a:extLst>
              <a:ext uri="{FF2B5EF4-FFF2-40B4-BE49-F238E27FC236}">
                <a16:creationId xmlns:a16="http://schemas.microsoft.com/office/drawing/2014/main" id="{F48CFF79-1569-4454-BD39-EBE906A5D4BD}"/>
              </a:ext>
            </a:extLst>
          </p:cNvPr>
          <p:cNvGrpSpPr/>
          <p:nvPr/>
        </p:nvGrpSpPr>
        <p:grpSpPr>
          <a:xfrm>
            <a:off x="6827531" y="1983386"/>
            <a:ext cx="866359" cy="858045"/>
            <a:chOff x="1030781" y="997207"/>
            <a:chExt cx="866359" cy="858045"/>
          </a:xfrm>
        </p:grpSpPr>
        <p:sp>
          <p:nvSpPr>
            <p:cNvPr id="693" name="Rectangle: Rounded Corners 692">
              <a:extLst>
                <a:ext uri="{FF2B5EF4-FFF2-40B4-BE49-F238E27FC236}">
                  <a16:creationId xmlns:a16="http://schemas.microsoft.com/office/drawing/2014/main" id="{F3957CFB-13A4-4BAD-991D-FBCE98798B39}"/>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4" name="Picture 693">
              <a:extLst>
                <a:ext uri="{FF2B5EF4-FFF2-40B4-BE49-F238E27FC236}">
                  <a16:creationId xmlns:a16="http://schemas.microsoft.com/office/drawing/2014/main" id="{6E379755-115F-4FBF-8013-2CD8230FD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95" name="TextBox 694">
              <a:extLst>
                <a:ext uri="{FF2B5EF4-FFF2-40B4-BE49-F238E27FC236}">
                  <a16:creationId xmlns:a16="http://schemas.microsoft.com/office/drawing/2014/main" id="{D40C0CE2-703A-4492-83A0-A4121F270455}"/>
                </a:ext>
              </a:extLst>
            </p:cNvPr>
            <p:cNvSpPr txBox="1"/>
            <p:nvPr/>
          </p:nvSpPr>
          <p:spPr>
            <a:xfrm>
              <a:off x="1060348" y="1624420"/>
              <a:ext cx="806560"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71" name="Group 70">
            <a:extLst>
              <a:ext uri="{FF2B5EF4-FFF2-40B4-BE49-F238E27FC236}">
                <a16:creationId xmlns:a16="http://schemas.microsoft.com/office/drawing/2014/main" id="{52A0731D-8DA9-4731-965B-22C54A6F9B69}"/>
              </a:ext>
            </a:extLst>
          </p:cNvPr>
          <p:cNvGrpSpPr/>
          <p:nvPr/>
        </p:nvGrpSpPr>
        <p:grpSpPr>
          <a:xfrm>
            <a:off x="7949900" y="1971805"/>
            <a:ext cx="884464" cy="879685"/>
            <a:chOff x="7949897" y="1971805"/>
            <a:chExt cx="873733" cy="879685"/>
          </a:xfrm>
        </p:grpSpPr>
        <p:grpSp>
          <p:nvGrpSpPr>
            <p:cNvPr id="532" name="Group 531">
              <a:extLst>
                <a:ext uri="{FF2B5EF4-FFF2-40B4-BE49-F238E27FC236}">
                  <a16:creationId xmlns:a16="http://schemas.microsoft.com/office/drawing/2014/main" id="{7F60C421-39F5-410F-A6AE-18B8B2B15D26}"/>
                </a:ext>
              </a:extLst>
            </p:cNvPr>
            <p:cNvGrpSpPr/>
            <p:nvPr/>
          </p:nvGrpSpPr>
          <p:grpSpPr>
            <a:xfrm>
              <a:off x="7949897" y="1971805"/>
              <a:ext cx="873733" cy="879685"/>
              <a:chOff x="1030781" y="997207"/>
              <a:chExt cx="873733" cy="879685"/>
            </a:xfrm>
          </p:grpSpPr>
          <p:sp>
            <p:nvSpPr>
              <p:cNvPr id="534" name="Rectangle: Rounded Corners 533">
                <a:extLst>
                  <a:ext uri="{FF2B5EF4-FFF2-40B4-BE49-F238E27FC236}">
                    <a16:creationId xmlns:a16="http://schemas.microsoft.com/office/drawing/2014/main" id="{78029B21-E852-4504-BB76-7CA41BB2E71A}"/>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TextBox 534">
                <a:extLst>
                  <a:ext uri="{FF2B5EF4-FFF2-40B4-BE49-F238E27FC236}">
                    <a16:creationId xmlns:a16="http://schemas.microsoft.com/office/drawing/2014/main" id="{96902E3B-D6AF-4C75-989E-70CA9AE76861}"/>
                  </a:ext>
                </a:extLst>
              </p:cNvPr>
              <p:cNvSpPr txBox="1"/>
              <p:nvPr/>
            </p:nvSpPr>
            <p:spPr>
              <a:xfrm>
                <a:off x="1092510" y="1646060"/>
                <a:ext cx="812004" cy="230832"/>
              </a:xfrm>
              <a:prstGeom prst="rect">
                <a:avLst/>
              </a:prstGeom>
              <a:noFill/>
            </p:spPr>
            <p:txBody>
              <a:bodyPr wrap="square" rtlCol="0">
                <a:spAutoFit/>
              </a:bodyPr>
              <a:lstStyle/>
              <a:p>
                <a:r>
                  <a:rPr lang="en-US" sz="900" b="1" dirty="0">
                    <a:solidFill>
                      <a:srgbClr val="F4F180"/>
                    </a:solidFill>
                    <a:latin typeface="HelveticaNeueLT Std" panose="020B0604020202020204" pitchFamily="34" charset="0"/>
                  </a:rPr>
                  <a:t>REPEATER</a:t>
                </a:r>
              </a:p>
            </p:txBody>
          </p:sp>
        </p:grpSp>
        <p:pic>
          <p:nvPicPr>
            <p:cNvPr id="563" name="Picture 562">
              <a:extLst>
                <a:ext uri="{FF2B5EF4-FFF2-40B4-BE49-F238E27FC236}">
                  <a16:creationId xmlns:a16="http://schemas.microsoft.com/office/drawing/2014/main" id="{FBE9BFAC-C2AA-450E-AC2F-7F45F1D9DC0E}"/>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8067482" y="1983870"/>
              <a:ext cx="623281" cy="630936"/>
            </a:xfrm>
            <a:prstGeom prst="rect">
              <a:avLst/>
            </a:prstGeom>
          </p:spPr>
        </p:pic>
      </p:grpSp>
      <p:grpSp>
        <p:nvGrpSpPr>
          <p:cNvPr id="499" name="Group 498">
            <a:extLst>
              <a:ext uri="{FF2B5EF4-FFF2-40B4-BE49-F238E27FC236}">
                <a16:creationId xmlns:a16="http://schemas.microsoft.com/office/drawing/2014/main" id="{5FE97362-CF81-47EC-82EF-A7622982D00C}"/>
              </a:ext>
            </a:extLst>
          </p:cNvPr>
          <p:cNvGrpSpPr/>
          <p:nvPr/>
        </p:nvGrpSpPr>
        <p:grpSpPr>
          <a:xfrm>
            <a:off x="9151531" y="1989735"/>
            <a:ext cx="867604" cy="857169"/>
            <a:chOff x="3576570" y="3362757"/>
            <a:chExt cx="863333" cy="858045"/>
          </a:xfrm>
        </p:grpSpPr>
        <p:grpSp>
          <p:nvGrpSpPr>
            <p:cNvPr id="500" name="Group 499">
              <a:extLst>
                <a:ext uri="{FF2B5EF4-FFF2-40B4-BE49-F238E27FC236}">
                  <a16:creationId xmlns:a16="http://schemas.microsoft.com/office/drawing/2014/main" id="{A14CADBF-8F59-48EB-9DD6-840BB0781C98}"/>
                </a:ext>
              </a:extLst>
            </p:cNvPr>
            <p:cNvGrpSpPr/>
            <p:nvPr/>
          </p:nvGrpSpPr>
          <p:grpSpPr>
            <a:xfrm>
              <a:off x="3576570" y="3362757"/>
              <a:ext cx="863333" cy="858045"/>
              <a:chOff x="1041412" y="997207"/>
              <a:chExt cx="863333" cy="858045"/>
            </a:xfrm>
          </p:grpSpPr>
          <p:sp>
            <p:nvSpPr>
              <p:cNvPr id="502" name="Rectangle: Rounded Corners 501">
                <a:extLst>
                  <a:ext uri="{FF2B5EF4-FFF2-40B4-BE49-F238E27FC236}">
                    <a16:creationId xmlns:a16="http://schemas.microsoft.com/office/drawing/2014/main" id="{F3E2C79D-7179-47C7-A0D9-E223198C8973}"/>
                  </a:ext>
                </a:extLst>
              </p:cNvPr>
              <p:cNvSpPr/>
              <p:nvPr/>
            </p:nvSpPr>
            <p:spPr>
              <a:xfrm>
                <a:off x="1041412" y="997207"/>
                <a:ext cx="863333"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TextBox 502">
                <a:extLst>
                  <a:ext uri="{FF2B5EF4-FFF2-40B4-BE49-F238E27FC236}">
                    <a16:creationId xmlns:a16="http://schemas.microsoft.com/office/drawing/2014/main" id="{BB7C4F5F-A7C4-43C0-BE05-9AE6B04639D4}"/>
                  </a:ext>
                </a:extLst>
              </p:cNvPr>
              <p:cNvSpPr txBox="1"/>
              <p:nvPr/>
            </p:nvSpPr>
            <p:spPr>
              <a:xfrm>
                <a:off x="1066588" y="1622480"/>
                <a:ext cx="802341" cy="230832"/>
              </a:xfrm>
              <a:prstGeom prst="rect">
                <a:avLst/>
              </a:prstGeom>
              <a:noFill/>
            </p:spPr>
            <p:txBody>
              <a:bodyPr wrap="square" rtlCol="0">
                <a:spAutoFit/>
              </a:bodyPr>
              <a:lstStyle/>
              <a:p>
                <a:r>
                  <a:rPr lang="en-US" sz="900" b="1" dirty="0">
                    <a:solidFill>
                      <a:srgbClr val="BFC6D6"/>
                    </a:solidFill>
                    <a:latin typeface="HelveticaNeueLT Std" panose="020B0604020202020204" pitchFamily="34" charset="0"/>
                  </a:rPr>
                  <a:t>REPEATER</a:t>
                </a:r>
              </a:p>
            </p:txBody>
          </p:sp>
        </p:grpSp>
        <p:pic>
          <p:nvPicPr>
            <p:cNvPr id="501" name="Picture 500">
              <a:extLst>
                <a:ext uri="{FF2B5EF4-FFF2-40B4-BE49-F238E27FC236}">
                  <a16:creationId xmlns:a16="http://schemas.microsoft.com/office/drawing/2014/main" id="{02BEBA59-C185-49F0-A8BA-6364AD5939F4}"/>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689759" y="3378063"/>
              <a:ext cx="622440" cy="623136"/>
            </a:xfrm>
            <a:prstGeom prst="rect">
              <a:avLst/>
            </a:prstGeom>
          </p:spPr>
        </p:pic>
      </p:grpSp>
      <p:grpSp>
        <p:nvGrpSpPr>
          <p:cNvPr id="480" name="Group 479">
            <a:extLst>
              <a:ext uri="{FF2B5EF4-FFF2-40B4-BE49-F238E27FC236}">
                <a16:creationId xmlns:a16="http://schemas.microsoft.com/office/drawing/2014/main" id="{B4D11DE3-A24E-445E-8CDE-ECFE8F033452}"/>
              </a:ext>
            </a:extLst>
          </p:cNvPr>
          <p:cNvGrpSpPr/>
          <p:nvPr/>
        </p:nvGrpSpPr>
        <p:grpSpPr>
          <a:xfrm>
            <a:off x="10295392" y="1986074"/>
            <a:ext cx="884818" cy="858045"/>
            <a:chOff x="3492239" y="3292288"/>
            <a:chExt cx="888501" cy="858045"/>
          </a:xfrm>
        </p:grpSpPr>
        <p:grpSp>
          <p:nvGrpSpPr>
            <p:cNvPr id="481" name="Group 480">
              <a:extLst>
                <a:ext uri="{FF2B5EF4-FFF2-40B4-BE49-F238E27FC236}">
                  <a16:creationId xmlns:a16="http://schemas.microsoft.com/office/drawing/2014/main" id="{36339656-813D-4761-A1E1-4C587F397A85}"/>
                </a:ext>
              </a:extLst>
            </p:cNvPr>
            <p:cNvGrpSpPr/>
            <p:nvPr/>
          </p:nvGrpSpPr>
          <p:grpSpPr>
            <a:xfrm>
              <a:off x="3492239" y="3292288"/>
              <a:ext cx="888501" cy="858045"/>
              <a:chOff x="1046078" y="997207"/>
              <a:chExt cx="888501" cy="858045"/>
            </a:xfrm>
          </p:grpSpPr>
          <p:sp>
            <p:nvSpPr>
              <p:cNvPr id="483" name="Rectangle: Rounded Corners 482">
                <a:extLst>
                  <a:ext uri="{FF2B5EF4-FFF2-40B4-BE49-F238E27FC236}">
                    <a16:creationId xmlns:a16="http://schemas.microsoft.com/office/drawing/2014/main" id="{6860A955-F023-4378-A17B-CC396F8A8737}"/>
                  </a:ext>
                </a:extLst>
              </p:cNvPr>
              <p:cNvSpPr/>
              <p:nvPr/>
            </p:nvSpPr>
            <p:spPr>
              <a:xfrm>
                <a:off x="1046078" y="997207"/>
                <a:ext cx="868884"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TextBox 483">
                <a:extLst>
                  <a:ext uri="{FF2B5EF4-FFF2-40B4-BE49-F238E27FC236}">
                    <a16:creationId xmlns:a16="http://schemas.microsoft.com/office/drawing/2014/main" id="{370BD95E-DDF2-41FB-A16E-314B300B7879}"/>
                  </a:ext>
                </a:extLst>
              </p:cNvPr>
              <p:cNvSpPr txBox="1"/>
              <p:nvPr/>
            </p:nvSpPr>
            <p:spPr>
              <a:xfrm>
                <a:off x="1117375" y="1618688"/>
                <a:ext cx="817204" cy="230832"/>
              </a:xfrm>
              <a:prstGeom prst="rect">
                <a:avLst/>
              </a:prstGeom>
              <a:noFill/>
            </p:spPr>
            <p:txBody>
              <a:bodyPr wrap="square" rtlCol="0">
                <a:spAutoFit/>
              </a:bodyPr>
              <a:lstStyle/>
              <a:p>
                <a:r>
                  <a:rPr lang="en-US" sz="900" b="1" dirty="0">
                    <a:solidFill>
                      <a:srgbClr val="9CCEEF"/>
                    </a:solidFill>
                    <a:latin typeface="HelveticaNeueLT Std" panose="020B0604020202020204" pitchFamily="34" charset="0"/>
                  </a:rPr>
                  <a:t>REPEATER</a:t>
                </a:r>
              </a:p>
            </p:txBody>
          </p:sp>
        </p:grpSp>
        <p:pic>
          <p:nvPicPr>
            <p:cNvPr id="482" name="Picture 481">
              <a:extLst>
                <a:ext uri="{FF2B5EF4-FFF2-40B4-BE49-F238E27FC236}">
                  <a16:creationId xmlns:a16="http://schemas.microsoft.com/office/drawing/2014/main" id="{8E40F7CE-81C7-40D9-B1FD-599F6E15A181}"/>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3603652" y="3306713"/>
              <a:ext cx="630936" cy="630936"/>
            </a:xfrm>
            <a:prstGeom prst="rect">
              <a:avLst/>
            </a:prstGeom>
          </p:spPr>
        </p:pic>
      </p:grpSp>
      <p:grpSp>
        <p:nvGrpSpPr>
          <p:cNvPr id="655" name="Group 654">
            <a:extLst>
              <a:ext uri="{FF2B5EF4-FFF2-40B4-BE49-F238E27FC236}">
                <a16:creationId xmlns:a16="http://schemas.microsoft.com/office/drawing/2014/main" id="{8BE4CDD2-38C9-4C1F-9B25-D535558DEADA}"/>
              </a:ext>
            </a:extLst>
          </p:cNvPr>
          <p:cNvGrpSpPr/>
          <p:nvPr/>
        </p:nvGrpSpPr>
        <p:grpSpPr>
          <a:xfrm>
            <a:off x="6840767" y="977018"/>
            <a:ext cx="866544" cy="858045"/>
            <a:chOff x="1030781" y="997207"/>
            <a:chExt cx="866544" cy="858045"/>
          </a:xfrm>
        </p:grpSpPr>
        <p:sp>
          <p:nvSpPr>
            <p:cNvPr id="656" name="Rectangle: Rounded Corners 655">
              <a:extLst>
                <a:ext uri="{FF2B5EF4-FFF2-40B4-BE49-F238E27FC236}">
                  <a16:creationId xmlns:a16="http://schemas.microsoft.com/office/drawing/2014/main" id="{7BCE4649-C9E5-4226-9D99-3302DC36A153}"/>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7" name="Picture 656">
              <a:extLst>
                <a:ext uri="{FF2B5EF4-FFF2-40B4-BE49-F238E27FC236}">
                  <a16:creationId xmlns:a16="http://schemas.microsoft.com/office/drawing/2014/main" id="{EA1DF221-1E91-41EE-A37F-E0173B37B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58" name="TextBox 657">
              <a:extLst>
                <a:ext uri="{FF2B5EF4-FFF2-40B4-BE49-F238E27FC236}">
                  <a16:creationId xmlns:a16="http://schemas.microsoft.com/office/drawing/2014/main" id="{8E64B880-CFD4-4C1D-B25C-998A5482C551}"/>
                </a:ext>
              </a:extLst>
            </p:cNvPr>
            <p:cNvSpPr txBox="1"/>
            <p:nvPr/>
          </p:nvSpPr>
          <p:spPr>
            <a:xfrm>
              <a:off x="1052222" y="1614902"/>
              <a:ext cx="84510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grpSp>
        <p:nvGrpSpPr>
          <p:cNvPr id="475" name="Group 474">
            <a:extLst>
              <a:ext uri="{FF2B5EF4-FFF2-40B4-BE49-F238E27FC236}">
                <a16:creationId xmlns:a16="http://schemas.microsoft.com/office/drawing/2014/main" id="{FC71BC0A-61EE-48AE-A4B3-975EEA431203}"/>
              </a:ext>
            </a:extLst>
          </p:cNvPr>
          <p:cNvGrpSpPr/>
          <p:nvPr/>
        </p:nvGrpSpPr>
        <p:grpSpPr>
          <a:xfrm>
            <a:off x="6836075" y="977550"/>
            <a:ext cx="866359" cy="858045"/>
            <a:chOff x="3476942" y="3292288"/>
            <a:chExt cx="866359" cy="858045"/>
          </a:xfrm>
        </p:grpSpPr>
        <p:grpSp>
          <p:nvGrpSpPr>
            <p:cNvPr id="476" name="Group 475">
              <a:extLst>
                <a:ext uri="{FF2B5EF4-FFF2-40B4-BE49-F238E27FC236}">
                  <a16:creationId xmlns:a16="http://schemas.microsoft.com/office/drawing/2014/main" id="{33E3B24B-37B4-4301-A288-95A4378586F5}"/>
                </a:ext>
              </a:extLst>
            </p:cNvPr>
            <p:cNvGrpSpPr/>
            <p:nvPr/>
          </p:nvGrpSpPr>
          <p:grpSpPr>
            <a:xfrm>
              <a:off x="3476942" y="3292288"/>
              <a:ext cx="866359" cy="858045"/>
              <a:chOff x="1030781" y="997207"/>
              <a:chExt cx="866359" cy="858045"/>
            </a:xfrm>
          </p:grpSpPr>
          <p:sp>
            <p:nvSpPr>
              <p:cNvPr id="478" name="Rectangle: Rounded Corners 477">
                <a:extLst>
                  <a:ext uri="{FF2B5EF4-FFF2-40B4-BE49-F238E27FC236}">
                    <a16:creationId xmlns:a16="http://schemas.microsoft.com/office/drawing/2014/main" id="{8342DDFB-CA74-4809-B611-C9659CFC66CC}"/>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TextBox 478">
                <a:extLst>
                  <a:ext uri="{FF2B5EF4-FFF2-40B4-BE49-F238E27FC236}">
                    <a16:creationId xmlns:a16="http://schemas.microsoft.com/office/drawing/2014/main" id="{C8918AD5-EBA3-4789-ACDD-CFD9A1AE4BF1}"/>
                  </a:ext>
                </a:extLst>
              </p:cNvPr>
              <p:cNvSpPr txBox="1"/>
              <p:nvPr/>
            </p:nvSpPr>
            <p:spPr>
              <a:xfrm>
                <a:off x="1056429" y="1614546"/>
                <a:ext cx="817204" cy="230832"/>
              </a:xfrm>
              <a:prstGeom prst="rect">
                <a:avLst/>
              </a:prstGeom>
              <a:noFill/>
            </p:spPr>
            <p:txBody>
              <a:bodyPr wrap="square" rtlCol="0">
                <a:spAutoFit/>
              </a:bodyPr>
              <a:lstStyle/>
              <a:p>
                <a:r>
                  <a:rPr lang="en-US" sz="900" b="1" dirty="0">
                    <a:solidFill>
                      <a:srgbClr val="9CCEEF"/>
                    </a:solidFill>
                    <a:latin typeface="HelveticaNeueLT Std" panose="020B0604020202020204" pitchFamily="34" charset="0"/>
                  </a:rPr>
                  <a:t>REPEATER</a:t>
                </a:r>
              </a:p>
            </p:txBody>
          </p:sp>
        </p:grpSp>
        <p:pic>
          <p:nvPicPr>
            <p:cNvPr id="477" name="Picture 476">
              <a:extLst>
                <a:ext uri="{FF2B5EF4-FFF2-40B4-BE49-F238E27FC236}">
                  <a16:creationId xmlns:a16="http://schemas.microsoft.com/office/drawing/2014/main" id="{98594725-439E-4894-8DF1-E14277E16B84}"/>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3595424" y="3305056"/>
              <a:ext cx="626597" cy="630936"/>
            </a:xfrm>
            <a:prstGeom prst="rect">
              <a:avLst/>
            </a:prstGeom>
          </p:spPr>
        </p:pic>
      </p:grpSp>
      <p:grpSp>
        <p:nvGrpSpPr>
          <p:cNvPr id="589" name="Group 588">
            <a:extLst>
              <a:ext uri="{FF2B5EF4-FFF2-40B4-BE49-F238E27FC236}">
                <a16:creationId xmlns:a16="http://schemas.microsoft.com/office/drawing/2014/main" id="{3DCA9A92-A10C-49CE-AC0B-69B4007CD3BB}"/>
              </a:ext>
            </a:extLst>
          </p:cNvPr>
          <p:cNvGrpSpPr/>
          <p:nvPr/>
        </p:nvGrpSpPr>
        <p:grpSpPr>
          <a:xfrm>
            <a:off x="2199552" y="1981177"/>
            <a:ext cx="866359" cy="858045"/>
            <a:chOff x="1030781" y="997207"/>
            <a:chExt cx="866359" cy="858045"/>
          </a:xfrm>
        </p:grpSpPr>
        <p:sp>
          <p:nvSpPr>
            <p:cNvPr id="590" name="Rectangle: Rounded Corners 589">
              <a:extLst>
                <a:ext uri="{FF2B5EF4-FFF2-40B4-BE49-F238E27FC236}">
                  <a16:creationId xmlns:a16="http://schemas.microsoft.com/office/drawing/2014/main" id="{F3286E6E-FA94-44A3-BEBE-6ECC792DE36C}"/>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1" name="Picture 590">
              <a:extLst>
                <a:ext uri="{FF2B5EF4-FFF2-40B4-BE49-F238E27FC236}">
                  <a16:creationId xmlns:a16="http://schemas.microsoft.com/office/drawing/2014/main" id="{AC7BDC70-62C9-4059-895F-5ABC4082E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592" name="TextBox 591">
              <a:extLst>
                <a:ext uri="{FF2B5EF4-FFF2-40B4-BE49-F238E27FC236}">
                  <a16:creationId xmlns:a16="http://schemas.microsoft.com/office/drawing/2014/main" id="{971242B4-5603-4DF6-8A1E-683DEAE52DDB}"/>
                </a:ext>
              </a:extLst>
            </p:cNvPr>
            <p:cNvSpPr txBox="1"/>
            <p:nvPr/>
          </p:nvSpPr>
          <p:spPr>
            <a:xfrm>
              <a:off x="1067611" y="1622582"/>
              <a:ext cx="815987"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585" name="Group 584">
            <a:extLst>
              <a:ext uri="{FF2B5EF4-FFF2-40B4-BE49-F238E27FC236}">
                <a16:creationId xmlns:a16="http://schemas.microsoft.com/office/drawing/2014/main" id="{C6C8C3D9-9B77-4BB4-8240-58D12A4FEB04}"/>
              </a:ext>
            </a:extLst>
          </p:cNvPr>
          <p:cNvGrpSpPr/>
          <p:nvPr/>
        </p:nvGrpSpPr>
        <p:grpSpPr>
          <a:xfrm>
            <a:off x="2176619" y="984356"/>
            <a:ext cx="875750" cy="860482"/>
            <a:chOff x="1030781" y="997207"/>
            <a:chExt cx="875750" cy="860482"/>
          </a:xfrm>
        </p:grpSpPr>
        <p:sp>
          <p:nvSpPr>
            <p:cNvPr id="586" name="Rectangle: Rounded Corners 585">
              <a:extLst>
                <a:ext uri="{FF2B5EF4-FFF2-40B4-BE49-F238E27FC236}">
                  <a16:creationId xmlns:a16="http://schemas.microsoft.com/office/drawing/2014/main" id="{3503BC73-3319-40A8-B29D-635485E2B9A5}"/>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7" name="Picture 586">
              <a:extLst>
                <a:ext uri="{FF2B5EF4-FFF2-40B4-BE49-F238E27FC236}">
                  <a16:creationId xmlns:a16="http://schemas.microsoft.com/office/drawing/2014/main" id="{7F3A9216-2F68-4263-B45B-D2C5A52DE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588" name="TextBox 587">
              <a:extLst>
                <a:ext uri="{FF2B5EF4-FFF2-40B4-BE49-F238E27FC236}">
                  <a16:creationId xmlns:a16="http://schemas.microsoft.com/office/drawing/2014/main" id="{F476EBDB-2A6E-47B4-8D9A-E607EF197435}"/>
                </a:ext>
              </a:extLst>
            </p:cNvPr>
            <p:cNvSpPr txBox="1"/>
            <p:nvPr/>
          </p:nvSpPr>
          <p:spPr>
            <a:xfrm>
              <a:off x="1068243" y="1626857"/>
              <a:ext cx="838288"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42" name="Group 41">
            <a:extLst>
              <a:ext uri="{FF2B5EF4-FFF2-40B4-BE49-F238E27FC236}">
                <a16:creationId xmlns:a16="http://schemas.microsoft.com/office/drawing/2014/main" id="{E46530FA-715B-4527-947C-89ACBEAB9CCA}"/>
              </a:ext>
            </a:extLst>
          </p:cNvPr>
          <p:cNvGrpSpPr/>
          <p:nvPr/>
        </p:nvGrpSpPr>
        <p:grpSpPr>
          <a:xfrm>
            <a:off x="2165066" y="984357"/>
            <a:ext cx="878155" cy="869728"/>
            <a:chOff x="3476942" y="3292288"/>
            <a:chExt cx="866359" cy="858045"/>
          </a:xfrm>
        </p:grpSpPr>
        <p:grpSp>
          <p:nvGrpSpPr>
            <p:cNvPr id="471" name="Group 470">
              <a:extLst>
                <a:ext uri="{FF2B5EF4-FFF2-40B4-BE49-F238E27FC236}">
                  <a16:creationId xmlns:a16="http://schemas.microsoft.com/office/drawing/2014/main" id="{BBA62ECA-A534-4682-92C1-5CA0ACD5C7D2}"/>
                </a:ext>
              </a:extLst>
            </p:cNvPr>
            <p:cNvGrpSpPr/>
            <p:nvPr/>
          </p:nvGrpSpPr>
          <p:grpSpPr>
            <a:xfrm>
              <a:off x="3476942" y="3292288"/>
              <a:ext cx="866359" cy="858045"/>
              <a:chOff x="1030781" y="997207"/>
              <a:chExt cx="866359" cy="858045"/>
            </a:xfrm>
          </p:grpSpPr>
          <p:sp>
            <p:nvSpPr>
              <p:cNvPr id="472" name="Rectangle: Rounded Corners 471">
                <a:extLst>
                  <a:ext uri="{FF2B5EF4-FFF2-40B4-BE49-F238E27FC236}">
                    <a16:creationId xmlns:a16="http://schemas.microsoft.com/office/drawing/2014/main" id="{7BF7F7BD-2997-4BDB-8B6F-E47BC09C33DE}"/>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TextBox 473">
                <a:extLst>
                  <a:ext uri="{FF2B5EF4-FFF2-40B4-BE49-F238E27FC236}">
                    <a16:creationId xmlns:a16="http://schemas.microsoft.com/office/drawing/2014/main" id="{DA5A07D8-EBE8-4FDB-BA20-F9EF7F7AAD42}"/>
                  </a:ext>
                </a:extLst>
              </p:cNvPr>
              <p:cNvSpPr txBox="1"/>
              <p:nvPr/>
            </p:nvSpPr>
            <p:spPr>
              <a:xfrm>
                <a:off x="1078485" y="1617211"/>
                <a:ext cx="798271" cy="230832"/>
              </a:xfrm>
              <a:prstGeom prst="rect">
                <a:avLst/>
              </a:prstGeom>
              <a:noFill/>
            </p:spPr>
            <p:txBody>
              <a:bodyPr wrap="square" rtlCol="0">
                <a:spAutoFit/>
              </a:bodyPr>
              <a:lstStyle/>
              <a:p>
                <a:r>
                  <a:rPr lang="en-US" sz="900" b="1" dirty="0">
                    <a:solidFill>
                      <a:srgbClr val="9CCEEF"/>
                    </a:solidFill>
                    <a:latin typeface="HelveticaNeueLT Std" panose="020B0604020202020204" pitchFamily="34" charset="0"/>
                  </a:rPr>
                  <a:t>REPEATER</a:t>
                </a:r>
              </a:p>
            </p:txBody>
          </p:sp>
        </p:grpSp>
        <p:pic>
          <p:nvPicPr>
            <p:cNvPr id="41" name="Picture 40">
              <a:extLst>
                <a:ext uri="{FF2B5EF4-FFF2-40B4-BE49-F238E27FC236}">
                  <a16:creationId xmlns:a16="http://schemas.microsoft.com/office/drawing/2014/main" id="{28EA3DE5-B4B1-4CA7-A394-515F816CE85A}"/>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3598634" y="3303682"/>
              <a:ext cx="622462" cy="622461"/>
            </a:xfrm>
            <a:prstGeom prst="rect">
              <a:avLst/>
            </a:prstGeom>
          </p:spPr>
        </p:pic>
      </p:grpSp>
      <p:grpSp>
        <p:nvGrpSpPr>
          <p:cNvPr id="581" name="Group 580">
            <a:extLst>
              <a:ext uri="{FF2B5EF4-FFF2-40B4-BE49-F238E27FC236}">
                <a16:creationId xmlns:a16="http://schemas.microsoft.com/office/drawing/2014/main" id="{ED1642B9-150D-474A-A99F-C61CF502B37F}"/>
              </a:ext>
            </a:extLst>
          </p:cNvPr>
          <p:cNvGrpSpPr/>
          <p:nvPr/>
        </p:nvGrpSpPr>
        <p:grpSpPr>
          <a:xfrm>
            <a:off x="10268445" y="971253"/>
            <a:ext cx="866359" cy="880168"/>
            <a:chOff x="1030781" y="997207"/>
            <a:chExt cx="866359" cy="880168"/>
          </a:xfrm>
        </p:grpSpPr>
        <p:sp>
          <p:nvSpPr>
            <p:cNvPr id="582" name="Rectangle: Rounded Corners 581">
              <a:extLst>
                <a:ext uri="{FF2B5EF4-FFF2-40B4-BE49-F238E27FC236}">
                  <a16:creationId xmlns:a16="http://schemas.microsoft.com/office/drawing/2014/main" id="{3CEDA3C3-EB07-48BF-9D20-A64E18AA8869}"/>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3" name="Picture 582">
              <a:extLst>
                <a:ext uri="{FF2B5EF4-FFF2-40B4-BE49-F238E27FC236}">
                  <a16:creationId xmlns:a16="http://schemas.microsoft.com/office/drawing/2014/main" id="{1E069C12-F7B4-4FE9-8A03-3DFD6D42F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584" name="TextBox 583">
              <a:extLst>
                <a:ext uri="{FF2B5EF4-FFF2-40B4-BE49-F238E27FC236}">
                  <a16:creationId xmlns:a16="http://schemas.microsoft.com/office/drawing/2014/main" id="{419877D2-478D-41DF-8D71-AB8C8553EA02}"/>
                </a:ext>
              </a:extLst>
            </p:cNvPr>
            <p:cNvSpPr txBox="1"/>
            <p:nvPr/>
          </p:nvSpPr>
          <p:spPr>
            <a:xfrm>
              <a:off x="1072016" y="1646543"/>
              <a:ext cx="81304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grpSp>
        <p:nvGrpSpPr>
          <p:cNvPr id="55" name="Group 54">
            <a:extLst>
              <a:ext uri="{FF2B5EF4-FFF2-40B4-BE49-F238E27FC236}">
                <a16:creationId xmlns:a16="http://schemas.microsoft.com/office/drawing/2014/main" id="{DE7556B5-3FDD-4122-8480-FB83852B2C32}"/>
              </a:ext>
            </a:extLst>
          </p:cNvPr>
          <p:cNvGrpSpPr/>
          <p:nvPr/>
        </p:nvGrpSpPr>
        <p:grpSpPr>
          <a:xfrm>
            <a:off x="10269546" y="969428"/>
            <a:ext cx="866417" cy="881766"/>
            <a:chOff x="3615700" y="3466336"/>
            <a:chExt cx="929769" cy="881766"/>
          </a:xfrm>
        </p:grpSpPr>
        <p:grpSp>
          <p:nvGrpSpPr>
            <p:cNvPr id="546" name="Group 545">
              <a:extLst>
                <a:ext uri="{FF2B5EF4-FFF2-40B4-BE49-F238E27FC236}">
                  <a16:creationId xmlns:a16="http://schemas.microsoft.com/office/drawing/2014/main" id="{F1B33775-B7A2-4DAA-A00F-2E2D77AFCF99}"/>
                </a:ext>
              </a:extLst>
            </p:cNvPr>
            <p:cNvGrpSpPr/>
            <p:nvPr/>
          </p:nvGrpSpPr>
          <p:grpSpPr>
            <a:xfrm>
              <a:off x="3615700" y="3466336"/>
              <a:ext cx="929769" cy="881766"/>
              <a:chOff x="1030781" y="997207"/>
              <a:chExt cx="871951" cy="881766"/>
            </a:xfrm>
          </p:grpSpPr>
          <p:sp>
            <p:nvSpPr>
              <p:cNvPr id="548" name="Rectangle: Rounded Corners 547">
                <a:extLst>
                  <a:ext uri="{FF2B5EF4-FFF2-40B4-BE49-F238E27FC236}">
                    <a16:creationId xmlns:a16="http://schemas.microsoft.com/office/drawing/2014/main" id="{9FE4DF8E-C73C-42E0-BA71-379BAFAEAD5C}"/>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9" name="TextBox 548">
                <a:extLst>
                  <a:ext uri="{FF2B5EF4-FFF2-40B4-BE49-F238E27FC236}">
                    <a16:creationId xmlns:a16="http://schemas.microsoft.com/office/drawing/2014/main" id="{62D86080-93BB-451D-8942-6308101D6B96}"/>
                  </a:ext>
                </a:extLst>
              </p:cNvPr>
              <p:cNvSpPr txBox="1"/>
              <p:nvPr/>
            </p:nvSpPr>
            <p:spPr>
              <a:xfrm>
                <a:off x="1071757" y="1648141"/>
                <a:ext cx="830975" cy="230832"/>
              </a:xfrm>
              <a:prstGeom prst="rect">
                <a:avLst/>
              </a:prstGeom>
              <a:noFill/>
            </p:spPr>
            <p:txBody>
              <a:bodyPr wrap="square" rtlCol="0">
                <a:spAutoFit/>
              </a:bodyPr>
              <a:lstStyle/>
              <a:p>
                <a:r>
                  <a:rPr lang="en-US" sz="900" b="1" dirty="0">
                    <a:solidFill>
                      <a:srgbClr val="C2DFA4"/>
                    </a:solidFill>
                    <a:latin typeface="HelveticaNeueLT Std" panose="020B0604020202020204" pitchFamily="34" charset="0"/>
                  </a:rPr>
                  <a:t>REPEATER</a:t>
                </a:r>
              </a:p>
            </p:txBody>
          </p:sp>
        </p:grpSp>
        <p:pic>
          <p:nvPicPr>
            <p:cNvPr id="54" name="Picture 53">
              <a:extLst>
                <a:ext uri="{FF2B5EF4-FFF2-40B4-BE49-F238E27FC236}">
                  <a16:creationId xmlns:a16="http://schemas.microsoft.com/office/drawing/2014/main" id="{A290EA20-2D6C-4E83-92F1-815AE48E8672}"/>
                </a:ext>
              </a:extLst>
            </p:cNvPr>
            <p:cNvPicPr>
              <a:picLocks/>
            </p:cNvPicPr>
            <p:nvPr/>
          </p:nvPicPr>
          <p:blipFill>
            <a:blip r:embed="rId4">
              <a:alphaModFix/>
              <a:extLst>
                <a:ext uri="{28A0092B-C50C-407E-A947-70E740481C1C}">
                  <a14:useLocalDpi xmlns:a14="http://schemas.microsoft.com/office/drawing/2010/main" val="0"/>
                </a:ext>
              </a:extLst>
            </a:blip>
            <a:stretch>
              <a:fillRect/>
            </a:stretch>
          </p:blipFill>
          <p:spPr>
            <a:xfrm>
              <a:off x="3732411" y="3480920"/>
              <a:ext cx="680519" cy="630936"/>
            </a:xfrm>
            <a:prstGeom prst="rect">
              <a:avLst/>
            </a:prstGeom>
          </p:spPr>
        </p:pic>
      </p:grpSp>
      <p:grpSp>
        <p:nvGrpSpPr>
          <p:cNvPr id="573" name="Group 572">
            <a:extLst>
              <a:ext uri="{FF2B5EF4-FFF2-40B4-BE49-F238E27FC236}">
                <a16:creationId xmlns:a16="http://schemas.microsoft.com/office/drawing/2014/main" id="{2113E326-62D8-49BD-B5CE-1A01FF4A8E40}"/>
              </a:ext>
            </a:extLst>
          </p:cNvPr>
          <p:cNvGrpSpPr/>
          <p:nvPr/>
        </p:nvGrpSpPr>
        <p:grpSpPr>
          <a:xfrm>
            <a:off x="5624531" y="1972733"/>
            <a:ext cx="866359" cy="858045"/>
            <a:chOff x="1030781" y="997207"/>
            <a:chExt cx="866359" cy="858045"/>
          </a:xfrm>
        </p:grpSpPr>
        <p:sp>
          <p:nvSpPr>
            <p:cNvPr id="574" name="Rectangle: Rounded Corners 573">
              <a:extLst>
                <a:ext uri="{FF2B5EF4-FFF2-40B4-BE49-F238E27FC236}">
                  <a16:creationId xmlns:a16="http://schemas.microsoft.com/office/drawing/2014/main" id="{B181FEAB-6906-4A21-9790-318F9AD603B2}"/>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5" name="Picture 574">
              <a:extLst>
                <a:ext uri="{FF2B5EF4-FFF2-40B4-BE49-F238E27FC236}">
                  <a16:creationId xmlns:a16="http://schemas.microsoft.com/office/drawing/2014/main" id="{1A7275F8-5CCC-4D12-8861-F1E12824E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576" name="TextBox 575">
              <a:extLst>
                <a:ext uri="{FF2B5EF4-FFF2-40B4-BE49-F238E27FC236}">
                  <a16:creationId xmlns:a16="http://schemas.microsoft.com/office/drawing/2014/main" id="{1241D1BC-AB42-47EB-8BD1-666839904D37}"/>
                </a:ext>
              </a:extLst>
            </p:cNvPr>
            <p:cNvSpPr txBox="1"/>
            <p:nvPr/>
          </p:nvSpPr>
          <p:spPr>
            <a:xfrm>
              <a:off x="1046622" y="1619485"/>
              <a:ext cx="827673"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552" name="Group 551">
            <a:extLst>
              <a:ext uri="{FF2B5EF4-FFF2-40B4-BE49-F238E27FC236}">
                <a16:creationId xmlns:a16="http://schemas.microsoft.com/office/drawing/2014/main" id="{D4EA58D7-1252-4F3C-B069-0C50579CA511}"/>
              </a:ext>
            </a:extLst>
          </p:cNvPr>
          <p:cNvGrpSpPr/>
          <p:nvPr/>
        </p:nvGrpSpPr>
        <p:grpSpPr>
          <a:xfrm>
            <a:off x="5629216" y="1963340"/>
            <a:ext cx="869629" cy="863995"/>
            <a:chOff x="3615700" y="3466336"/>
            <a:chExt cx="923806" cy="858045"/>
          </a:xfrm>
        </p:grpSpPr>
        <p:grpSp>
          <p:nvGrpSpPr>
            <p:cNvPr id="553" name="Group 552">
              <a:extLst>
                <a:ext uri="{FF2B5EF4-FFF2-40B4-BE49-F238E27FC236}">
                  <a16:creationId xmlns:a16="http://schemas.microsoft.com/office/drawing/2014/main" id="{B1E12823-B70F-414D-AA2E-6081CAB6A0B5}"/>
                </a:ext>
              </a:extLst>
            </p:cNvPr>
            <p:cNvGrpSpPr/>
            <p:nvPr/>
          </p:nvGrpSpPr>
          <p:grpSpPr>
            <a:xfrm>
              <a:off x="3615700" y="3466336"/>
              <a:ext cx="923806" cy="858045"/>
              <a:chOff x="1030781" y="997207"/>
              <a:chExt cx="866359" cy="858045"/>
            </a:xfrm>
          </p:grpSpPr>
          <p:sp>
            <p:nvSpPr>
              <p:cNvPr id="555" name="Rectangle: Rounded Corners 554">
                <a:extLst>
                  <a:ext uri="{FF2B5EF4-FFF2-40B4-BE49-F238E27FC236}">
                    <a16:creationId xmlns:a16="http://schemas.microsoft.com/office/drawing/2014/main" id="{6DAC2CD3-2B2C-4F8C-8CDD-F43EF640BCC4}"/>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TextBox 555">
                <a:extLst>
                  <a:ext uri="{FF2B5EF4-FFF2-40B4-BE49-F238E27FC236}">
                    <a16:creationId xmlns:a16="http://schemas.microsoft.com/office/drawing/2014/main" id="{5118007B-D1D6-4A0E-83B3-B5FA04F8F18D}"/>
                  </a:ext>
                </a:extLst>
              </p:cNvPr>
              <p:cNvSpPr txBox="1"/>
              <p:nvPr/>
            </p:nvSpPr>
            <p:spPr>
              <a:xfrm>
                <a:off x="1041890" y="1624343"/>
                <a:ext cx="808712" cy="230832"/>
              </a:xfrm>
              <a:prstGeom prst="rect">
                <a:avLst/>
              </a:prstGeom>
              <a:noFill/>
            </p:spPr>
            <p:txBody>
              <a:bodyPr wrap="square" rtlCol="0">
                <a:spAutoFit/>
              </a:bodyPr>
              <a:lstStyle/>
              <a:p>
                <a:r>
                  <a:rPr lang="en-US" sz="900" b="1" dirty="0">
                    <a:solidFill>
                      <a:srgbClr val="C2DFA4"/>
                    </a:solidFill>
                    <a:latin typeface="HelveticaNeueLT Std" panose="020B0604020202020204" pitchFamily="34" charset="0"/>
                  </a:rPr>
                  <a:t>REPEATER</a:t>
                </a:r>
              </a:p>
            </p:txBody>
          </p:sp>
        </p:grpSp>
        <p:pic>
          <p:nvPicPr>
            <p:cNvPr id="554" name="Picture 553">
              <a:extLst>
                <a:ext uri="{FF2B5EF4-FFF2-40B4-BE49-F238E27FC236}">
                  <a16:creationId xmlns:a16="http://schemas.microsoft.com/office/drawing/2014/main" id="{0E0E763A-969D-4EC2-9021-5A9BCAA036F1}"/>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732488" y="3492021"/>
              <a:ext cx="656655" cy="617246"/>
            </a:xfrm>
            <a:prstGeom prst="rect">
              <a:avLst/>
            </a:prstGeom>
          </p:spPr>
        </p:pic>
      </p:grpSp>
      <p:grpSp>
        <p:nvGrpSpPr>
          <p:cNvPr id="565" name="Group 564">
            <a:extLst>
              <a:ext uri="{FF2B5EF4-FFF2-40B4-BE49-F238E27FC236}">
                <a16:creationId xmlns:a16="http://schemas.microsoft.com/office/drawing/2014/main" id="{040977B8-E943-478B-84C1-9A6BDD9FFB69}"/>
              </a:ext>
            </a:extLst>
          </p:cNvPr>
          <p:cNvGrpSpPr/>
          <p:nvPr/>
        </p:nvGrpSpPr>
        <p:grpSpPr>
          <a:xfrm>
            <a:off x="3372392" y="982935"/>
            <a:ext cx="866359" cy="861150"/>
            <a:chOff x="1030781" y="997207"/>
            <a:chExt cx="866359" cy="861150"/>
          </a:xfrm>
        </p:grpSpPr>
        <p:sp>
          <p:nvSpPr>
            <p:cNvPr id="566" name="Rectangle: Rounded Corners 565">
              <a:extLst>
                <a:ext uri="{FF2B5EF4-FFF2-40B4-BE49-F238E27FC236}">
                  <a16:creationId xmlns:a16="http://schemas.microsoft.com/office/drawing/2014/main" id="{CC59E192-4AEB-404D-8F6C-4964E415C62E}"/>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7" name="Picture 566">
              <a:extLst>
                <a:ext uri="{FF2B5EF4-FFF2-40B4-BE49-F238E27FC236}">
                  <a16:creationId xmlns:a16="http://schemas.microsoft.com/office/drawing/2014/main" id="{B5EA498F-C699-48FC-8C13-16E857787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568" name="TextBox 567">
              <a:extLst>
                <a:ext uri="{FF2B5EF4-FFF2-40B4-BE49-F238E27FC236}">
                  <a16:creationId xmlns:a16="http://schemas.microsoft.com/office/drawing/2014/main" id="{CACBDE9C-4496-4F3D-AA66-930C2431F83B}"/>
                </a:ext>
              </a:extLst>
            </p:cNvPr>
            <p:cNvSpPr txBox="1"/>
            <p:nvPr/>
          </p:nvSpPr>
          <p:spPr>
            <a:xfrm>
              <a:off x="1076382" y="1627525"/>
              <a:ext cx="81304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grpSp>
        <p:nvGrpSpPr>
          <p:cNvPr id="72" name="Group 71">
            <a:extLst>
              <a:ext uri="{FF2B5EF4-FFF2-40B4-BE49-F238E27FC236}">
                <a16:creationId xmlns:a16="http://schemas.microsoft.com/office/drawing/2014/main" id="{E30973A1-B0D1-4E72-A176-C60F9DEB059F}"/>
              </a:ext>
            </a:extLst>
          </p:cNvPr>
          <p:cNvGrpSpPr/>
          <p:nvPr/>
        </p:nvGrpSpPr>
        <p:grpSpPr>
          <a:xfrm>
            <a:off x="3369083" y="978518"/>
            <a:ext cx="883914" cy="866495"/>
            <a:chOff x="3343453" y="978518"/>
            <a:chExt cx="908475" cy="866495"/>
          </a:xfrm>
        </p:grpSpPr>
        <p:grpSp>
          <p:nvGrpSpPr>
            <p:cNvPr id="505" name="Group 504">
              <a:extLst>
                <a:ext uri="{FF2B5EF4-FFF2-40B4-BE49-F238E27FC236}">
                  <a16:creationId xmlns:a16="http://schemas.microsoft.com/office/drawing/2014/main" id="{94EF5C08-061B-4E53-93FA-627327A1E53D}"/>
                </a:ext>
              </a:extLst>
            </p:cNvPr>
            <p:cNvGrpSpPr/>
            <p:nvPr/>
          </p:nvGrpSpPr>
          <p:grpSpPr>
            <a:xfrm>
              <a:off x="3343453" y="978518"/>
              <a:ext cx="908475" cy="866495"/>
              <a:chOff x="1030781" y="997207"/>
              <a:chExt cx="885027" cy="865660"/>
            </a:xfrm>
          </p:grpSpPr>
          <p:sp>
            <p:nvSpPr>
              <p:cNvPr id="507" name="Rectangle: Rounded Corners 506">
                <a:extLst>
                  <a:ext uri="{FF2B5EF4-FFF2-40B4-BE49-F238E27FC236}">
                    <a16:creationId xmlns:a16="http://schemas.microsoft.com/office/drawing/2014/main" id="{399532EC-6676-4935-BC41-0490B1A12AF5}"/>
                  </a:ext>
                </a:extLst>
              </p:cNvPr>
              <p:cNvSpPr/>
              <p:nvPr/>
            </p:nvSpPr>
            <p:spPr>
              <a:xfrm>
                <a:off x="1030781" y="997207"/>
                <a:ext cx="866359" cy="858045"/>
              </a:xfrm>
              <a:prstGeom prst="roundRect">
                <a:avLst/>
              </a:prstGeom>
              <a:solidFill>
                <a:srgbClr val="21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TextBox 507">
                <a:extLst>
                  <a:ext uri="{FF2B5EF4-FFF2-40B4-BE49-F238E27FC236}">
                    <a16:creationId xmlns:a16="http://schemas.microsoft.com/office/drawing/2014/main" id="{4F159F89-C80D-4FC4-AA27-AFF4D660C432}"/>
                  </a:ext>
                </a:extLst>
              </p:cNvPr>
              <p:cNvSpPr txBox="1"/>
              <p:nvPr/>
            </p:nvSpPr>
            <p:spPr>
              <a:xfrm>
                <a:off x="1078827" y="1632035"/>
                <a:ext cx="836981" cy="230832"/>
              </a:xfrm>
              <a:prstGeom prst="rect">
                <a:avLst/>
              </a:prstGeom>
              <a:noFill/>
            </p:spPr>
            <p:txBody>
              <a:bodyPr wrap="square" rtlCol="0">
                <a:spAutoFit/>
              </a:bodyPr>
              <a:lstStyle/>
              <a:p>
                <a:r>
                  <a:rPr lang="en-US" sz="900" b="1" dirty="0">
                    <a:solidFill>
                      <a:srgbClr val="F4F180"/>
                    </a:solidFill>
                    <a:latin typeface="HelveticaNeueLT Std" panose="020B0604020202020204" pitchFamily="34" charset="0"/>
                  </a:rPr>
                  <a:t>REPEATER</a:t>
                </a:r>
              </a:p>
            </p:txBody>
          </p:sp>
        </p:grpSp>
        <p:pic>
          <p:nvPicPr>
            <p:cNvPr id="564" name="Picture 563">
              <a:extLst>
                <a:ext uri="{FF2B5EF4-FFF2-40B4-BE49-F238E27FC236}">
                  <a16:creationId xmlns:a16="http://schemas.microsoft.com/office/drawing/2014/main" id="{9A2C6F5F-76F0-404C-8A2E-D5A8AFE6778E}"/>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3469235" y="993718"/>
              <a:ext cx="634147" cy="631545"/>
            </a:xfrm>
            <a:prstGeom prst="rect">
              <a:avLst/>
            </a:prstGeom>
          </p:spPr>
        </p:pic>
      </p:grpSp>
      <p:pic>
        <p:nvPicPr>
          <p:cNvPr id="382" name="Picture 2" descr="Image result for tv static">
            <a:extLst>
              <a:ext uri="{FF2B5EF4-FFF2-40B4-BE49-F238E27FC236}">
                <a16:creationId xmlns:a16="http://schemas.microsoft.com/office/drawing/2014/main" id="{3213A766-E20D-4067-8E55-CBDAC3F106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08690" y="5069601"/>
            <a:ext cx="866488" cy="65362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383" name="Picture 2" descr="Image result for tv static">
            <a:extLst>
              <a:ext uri="{FF2B5EF4-FFF2-40B4-BE49-F238E27FC236}">
                <a16:creationId xmlns:a16="http://schemas.microsoft.com/office/drawing/2014/main" id="{91138EA0-C60C-42D1-B4A0-075F116728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9208" y="3845175"/>
            <a:ext cx="866488" cy="61520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cxnSp>
        <p:nvCxnSpPr>
          <p:cNvPr id="276" name="Straight Arrow Connector 275">
            <a:extLst>
              <a:ext uri="{FF2B5EF4-FFF2-40B4-BE49-F238E27FC236}">
                <a16:creationId xmlns:a16="http://schemas.microsoft.com/office/drawing/2014/main" id="{46704953-7F96-4976-ABF7-1271ACFC3342}"/>
              </a:ext>
            </a:extLst>
          </p:cNvPr>
          <p:cNvCxnSpPr>
            <a:cxnSpLocks/>
            <a:stCxn id="263" idx="3"/>
          </p:cNvCxnSpPr>
          <p:nvPr/>
        </p:nvCxnSpPr>
        <p:spPr>
          <a:xfrm flipV="1">
            <a:off x="6332857" y="4352877"/>
            <a:ext cx="3943086" cy="278086"/>
          </a:xfrm>
          <a:prstGeom prst="straightConnector1">
            <a:avLst/>
          </a:prstGeom>
          <a:ln w="38100" cmpd="sng">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5B85C849-7D95-4E26-9592-3D792B858556}"/>
              </a:ext>
            </a:extLst>
          </p:cNvPr>
          <p:cNvCxnSpPr>
            <a:cxnSpLocks/>
            <a:stCxn id="263" idx="3"/>
          </p:cNvCxnSpPr>
          <p:nvPr/>
        </p:nvCxnSpPr>
        <p:spPr>
          <a:xfrm>
            <a:off x="6332857" y="4630963"/>
            <a:ext cx="3943086" cy="1032822"/>
          </a:xfrm>
          <a:prstGeom prst="straightConnector1">
            <a:avLst/>
          </a:prstGeom>
          <a:ln w="38100" cmpd="sng">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500B3E63-95B1-4DB9-AAC2-88F6BB5FBB91}"/>
              </a:ext>
            </a:extLst>
          </p:cNvPr>
          <p:cNvCxnSpPr>
            <a:cxnSpLocks/>
          </p:cNvCxnSpPr>
          <p:nvPr/>
        </p:nvCxnSpPr>
        <p:spPr>
          <a:xfrm>
            <a:off x="2122524" y="4627727"/>
            <a:ext cx="3585597" cy="0"/>
          </a:xfrm>
          <a:prstGeom prst="straightConnector1">
            <a:avLst/>
          </a:prstGeom>
          <a:ln w="38100" cmpd="sng">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1" name="Group 270">
            <a:extLst>
              <a:ext uri="{FF2B5EF4-FFF2-40B4-BE49-F238E27FC236}">
                <a16:creationId xmlns:a16="http://schemas.microsoft.com/office/drawing/2014/main" id="{05C4436C-E9C1-4C69-86A6-DE5E9936C594}"/>
              </a:ext>
            </a:extLst>
          </p:cNvPr>
          <p:cNvGrpSpPr/>
          <p:nvPr/>
        </p:nvGrpSpPr>
        <p:grpSpPr>
          <a:xfrm>
            <a:off x="10302644" y="3709941"/>
            <a:ext cx="1088742" cy="1224464"/>
            <a:chOff x="9882011" y="4285355"/>
            <a:chExt cx="1665124" cy="1872697"/>
          </a:xfrm>
          <a:effectLst>
            <a:outerShdw blurRad="50800" dist="38100" dir="2700000" algn="tl" rotWithShape="0">
              <a:prstClr val="black">
                <a:alpha val="40000"/>
              </a:prstClr>
            </a:outerShdw>
          </a:effectLst>
        </p:grpSpPr>
        <p:pic>
          <p:nvPicPr>
            <p:cNvPr id="272" name="Picture 271" descr="A picture containing monitor, computer, object, sitting&#10;&#10;Description automatically generated">
              <a:extLst>
                <a:ext uri="{FF2B5EF4-FFF2-40B4-BE49-F238E27FC236}">
                  <a16:creationId xmlns:a16="http://schemas.microsoft.com/office/drawing/2014/main" id="{9CCB7B44-61F5-4B8D-8ED6-C6278FB5C2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2011" y="4285355"/>
              <a:ext cx="1665124" cy="1540862"/>
            </a:xfrm>
            <a:prstGeom prst="rect">
              <a:avLst/>
            </a:prstGeom>
          </p:spPr>
        </p:pic>
        <p:sp>
          <p:nvSpPr>
            <p:cNvPr id="274" name="TextBox 273">
              <a:extLst>
                <a:ext uri="{FF2B5EF4-FFF2-40B4-BE49-F238E27FC236}">
                  <a16:creationId xmlns:a16="http://schemas.microsoft.com/office/drawing/2014/main" id="{401FEEDF-CA8A-4B1C-9BE3-BF0A15BA4409}"/>
                </a:ext>
              </a:extLst>
            </p:cNvPr>
            <p:cNvSpPr txBox="1"/>
            <p:nvPr/>
          </p:nvSpPr>
          <p:spPr>
            <a:xfrm>
              <a:off x="9913148" y="5781481"/>
              <a:ext cx="1581986" cy="37657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b="1" dirty="0">
                  <a:latin typeface="Helvetica LT Std" panose="020B0504020202020204" pitchFamily="34" charset="0"/>
                </a:rPr>
                <a:t>  VIEWPORT 1</a:t>
              </a:r>
            </a:p>
          </p:txBody>
        </p:sp>
      </p:grpSp>
      <p:sp>
        <p:nvSpPr>
          <p:cNvPr id="3" name="Title 2">
            <a:extLst>
              <a:ext uri="{FF2B5EF4-FFF2-40B4-BE49-F238E27FC236}">
                <a16:creationId xmlns:a16="http://schemas.microsoft.com/office/drawing/2014/main" id="{304A3FB3-19D5-46BC-92D2-CB2276E291B7}"/>
              </a:ext>
            </a:extLst>
          </p:cNvPr>
          <p:cNvSpPr>
            <a:spLocks noGrp="1"/>
          </p:cNvSpPr>
          <p:nvPr>
            <p:ph type="title"/>
          </p:nvPr>
        </p:nvSpPr>
        <p:spPr>
          <a:xfrm>
            <a:off x="451688" y="147771"/>
            <a:ext cx="11280497" cy="443314"/>
          </a:xfrm>
        </p:spPr>
        <p:txBody>
          <a:bodyPr>
            <a:normAutofit fontScale="90000"/>
          </a:bodyPr>
          <a:lstStyle/>
          <a:p>
            <a:r>
              <a:rPr lang="en-US" sz="2400" b="1" dirty="0">
                <a:latin typeface="HelveticaNeueLT Std" panose="020B0604020202020204" pitchFamily="34" charset="0"/>
              </a:rPr>
              <a:t> Multiple Consumers: XOTIC</a:t>
            </a:r>
            <a:r>
              <a:rPr lang="en-US" sz="1800" baseline="60000" dirty="0">
                <a:latin typeface="HelveticaNeueLT Std" panose="020B0604020202020204" pitchFamily="34" charset="0"/>
              </a:rPr>
              <a:t>®</a:t>
            </a:r>
            <a:r>
              <a:rPr lang="en-US" sz="2400" b="1" dirty="0">
                <a:latin typeface="HelveticaNeueLT Std" panose="020B0604020202020204" pitchFamily="34" charset="0"/>
              </a:rPr>
              <a:t> Encryption Using Secure Key Infrastructure™ (SKI)</a:t>
            </a:r>
          </a:p>
        </p:txBody>
      </p:sp>
      <p:sp>
        <p:nvSpPr>
          <p:cNvPr id="89" name="TextBox 88">
            <a:extLst>
              <a:ext uri="{FF2B5EF4-FFF2-40B4-BE49-F238E27FC236}">
                <a16:creationId xmlns:a16="http://schemas.microsoft.com/office/drawing/2014/main" id="{3B4E0E48-7716-4EBC-98C4-7ED0E83F7F72}"/>
              </a:ext>
            </a:extLst>
          </p:cNvPr>
          <p:cNvSpPr txBox="1"/>
          <p:nvPr/>
        </p:nvSpPr>
        <p:spPr>
          <a:xfrm>
            <a:off x="5434359" y="6176100"/>
            <a:ext cx="128291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a:latin typeface="Helvetica LT Std" panose="020B0504020202020204" pitchFamily="34" charset="0"/>
              </a:rPr>
              <a:t>REQUEST KEY</a:t>
            </a:r>
          </a:p>
        </p:txBody>
      </p:sp>
      <p:cxnSp>
        <p:nvCxnSpPr>
          <p:cNvPr id="63" name="Straight Arrow Connector 62">
            <a:extLst>
              <a:ext uri="{FF2B5EF4-FFF2-40B4-BE49-F238E27FC236}">
                <a16:creationId xmlns:a16="http://schemas.microsoft.com/office/drawing/2014/main" id="{61F0EFB1-8D8B-48C0-B658-2446F00A2361}"/>
              </a:ext>
            </a:extLst>
          </p:cNvPr>
          <p:cNvCxnSpPr>
            <a:cxnSpLocks/>
          </p:cNvCxnSpPr>
          <p:nvPr/>
        </p:nvCxnSpPr>
        <p:spPr>
          <a:xfrm flipV="1">
            <a:off x="5875805" y="2870644"/>
            <a:ext cx="0" cy="400173"/>
          </a:xfrm>
          <a:prstGeom prst="straightConnector1">
            <a:avLst/>
          </a:prstGeom>
          <a:ln w="28575">
            <a:solidFill>
              <a:schemeClr val="tx1"/>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283D522-B1CC-4E07-96D3-BF3E6604762D}"/>
              </a:ext>
            </a:extLst>
          </p:cNvPr>
          <p:cNvCxnSpPr>
            <a:cxnSpLocks/>
          </p:cNvCxnSpPr>
          <p:nvPr/>
        </p:nvCxnSpPr>
        <p:spPr>
          <a:xfrm flipV="1">
            <a:off x="6257295" y="2870644"/>
            <a:ext cx="0" cy="400173"/>
          </a:xfrm>
          <a:prstGeom prst="straightConnector1">
            <a:avLst/>
          </a:prstGeom>
          <a:ln w="28575">
            <a:solidFill>
              <a:schemeClr val="tx1"/>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75C3FA7-474B-4D9B-BD44-BF7633A8DAFB}"/>
              </a:ext>
            </a:extLst>
          </p:cNvPr>
          <p:cNvCxnSpPr>
            <a:cxnSpLocks/>
          </p:cNvCxnSpPr>
          <p:nvPr/>
        </p:nvCxnSpPr>
        <p:spPr>
          <a:xfrm flipV="1">
            <a:off x="3078200" y="2858761"/>
            <a:ext cx="2410596" cy="360869"/>
          </a:xfrm>
          <a:prstGeom prst="straightConnector1">
            <a:avLst/>
          </a:prstGeom>
          <a:ln w="25400">
            <a:solidFill>
              <a:srgbClr val="92D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B243D8D-88CB-4E95-8FE3-6604C9BCB8ED}"/>
              </a:ext>
            </a:extLst>
          </p:cNvPr>
          <p:cNvCxnSpPr>
            <a:cxnSpLocks/>
          </p:cNvCxnSpPr>
          <p:nvPr/>
        </p:nvCxnSpPr>
        <p:spPr>
          <a:xfrm flipV="1">
            <a:off x="1956029" y="3319185"/>
            <a:ext cx="989083" cy="1066126"/>
          </a:xfrm>
          <a:prstGeom prst="straightConnector1">
            <a:avLst/>
          </a:prstGeom>
          <a:ln w="25400">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E5F52089-B1F0-41CE-9A85-A5CE76330AEA}"/>
              </a:ext>
            </a:extLst>
          </p:cNvPr>
          <p:cNvCxnSpPr>
            <a:cxnSpLocks/>
          </p:cNvCxnSpPr>
          <p:nvPr/>
        </p:nvCxnSpPr>
        <p:spPr>
          <a:xfrm flipV="1">
            <a:off x="1827354" y="3150584"/>
            <a:ext cx="463262" cy="1157664"/>
          </a:xfrm>
          <a:prstGeom prst="straightConnector1">
            <a:avLst/>
          </a:prstGeom>
          <a:ln w="25400">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9" name="Group 258">
            <a:extLst>
              <a:ext uri="{FF2B5EF4-FFF2-40B4-BE49-F238E27FC236}">
                <a16:creationId xmlns:a16="http://schemas.microsoft.com/office/drawing/2014/main" id="{CD9A7235-DC68-4975-99D3-1998DEC3F041}"/>
              </a:ext>
            </a:extLst>
          </p:cNvPr>
          <p:cNvGrpSpPr/>
          <p:nvPr/>
        </p:nvGrpSpPr>
        <p:grpSpPr>
          <a:xfrm>
            <a:off x="725612" y="4253058"/>
            <a:ext cx="1469507" cy="1441605"/>
            <a:chOff x="725612" y="4253058"/>
            <a:chExt cx="1469507" cy="1441605"/>
          </a:xfrm>
          <a:effectLst>
            <a:outerShdw blurRad="50800" dist="38100" dir="2700000" algn="tl" rotWithShape="0">
              <a:prstClr val="black">
                <a:alpha val="40000"/>
              </a:prstClr>
            </a:outerShdw>
          </a:effectLst>
        </p:grpSpPr>
        <p:pic>
          <p:nvPicPr>
            <p:cNvPr id="260" name="Picture 259">
              <a:extLst>
                <a:ext uri="{FF2B5EF4-FFF2-40B4-BE49-F238E27FC236}">
                  <a16:creationId xmlns:a16="http://schemas.microsoft.com/office/drawing/2014/main" id="{6AFF4ECB-8342-4FEF-83FD-A323D934EF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612" y="4253058"/>
              <a:ext cx="1469507" cy="1441605"/>
            </a:xfrm>
            <a:prstGeom prst="rect">
              <a:avLst/>
            </a:prstGeom>
          </p:spPr>
        </p:pic>
        <p:sp>
          <p:nvSpPr>
            <p:cNvPr id="261" name="TextBox 260">
              <a:extLst>
                <a:ext uri="{FF2B5EF4-FFF2-40B4-BE49-F238E27FC236}">
                  <a16:creationId xmlns:a16="http://schemas.microsoft.com/office/drawing/2014/main" id="{55FE7B93-EC38-4EFD-B074-26B73F9FCA57}"/>
                </a:ext>
              </a:extLst>
            </p:cNvPr>
            <p:cNvSpPr txBox="1"/>
            <p:nvPr/>
          </p:nvSpPr>
          <p:spPr>
            <a:xfrm>
              <a:off x="1061574" y="4498263"/>
              <a:ext cx="785793" cy="230832"/>
            </a:xfrm>
            <a:prstGeom prst="rect">
              <a:avLst/>
            </a:prstGeom>
            <a:noFill/>
          </p:spPr>
          <p:txBody>
            <a:bodyPr wrap="none" rtlCol="0">
              <a:spAutoFit/>
            </a:bodyPr>
            <a:lstStyle/>
            <a:p>
              <a:r>
                <a:rPr lang="en-US" sz="900" b="1" dirty="0">
                  <a:solidFill>
                    <a:schemeClr val="accent1">
                      <a:lumMod val="50000"/>
                    </a:schemeClr>
                  </a:solidFill>
                  <a:latin typeface="HelveticaNeueLT Std" panose="020B0604020202020204" pitchFamily="34" charset="0"/>
                </a:rPr>
                <a:t>CAMERA 1</a:t>
              </a:r>
            </a:p>
          </p:txBody>
        </p:sp>
      </p:grpSp>
      <p:grpSp>
        <p:nvGrpSpPr>
          <p:cNvPr id="262" name="Group 261">
            <a:extLst>
              <a:ext uri="{FF2B5EF4-FFF2-40B4-BE49-F238E27FC236}">
                <a16:creationId xmlns:a16="http://schemas.microsoft.com/office/drawing/2014/main" id="{F5F28DB3-B674-4DAC-9740-2F1CF9BDDF73}"/>
              </a:ext>
            </a:extLst>
          </p:cNvPr>
          <p:cNvGrpSpPr/>
          <p:nvPr/>
        </p:nvGrpSpPr>
        <p:grpSpPr>
          <a:xfrm>
            <a:off x="5469343" y="4218569"/>
            <a:ext cx="1157689" cy="1030530"/>
            <a:chOff x="5469343" y="4218569"/>
            <a:chExt cx="1157689" cy="1030530"/>
          </a:xfrm>
          <a:effectLst>
            <a:outerShdw blurRad="50800" dist="38100" dir="2700000" algn="tl" rotWithShape="0">
              <a:prstClr val="black">
                <a:alpha val="40000"/>
              </a:prstClr>
            </a:outerShdw>
          </a:effectLst>
        </p:grpSpPr>
        <p:pic>
          <p:nvPicPr>
            <p:cNvPr id="263" name="Picture 262">
              <a:extLst>
                <a:ext uri="{FF2B5EF4-FFF2-40B4-BE49-F238E27FC236}">
                  <a16:creationId xmlns:a16="http://schemas.microsoft.com/office/drawing/2014/main" id="{66479804-DD7D-4BF4-9D89-A8288A9BA6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0907" y="4218569"/>
              <a:ext cx="561950" cy="824788"/>
            </a:xfrm>
            <a:prstGeom prst="rect">
              <a:avLst/>
            </a:prstGeom>
          </p:spPr>
        </p:pic>
        <p:sp>
          <p:nvSpPr>
            <p:cNvPr id="264" name="TextBox 263">
              <a:extLst>
                <a:ext uri="{FF2B5EF4-FFF2-40B4-BE49-F238E27FC236}">
                  <a16:creationId xmlns:a16="http://schemas.microsoft.com/office/drawing/2014/main" id="{0F52DBE8-EBB5-4C06-8EA6-602AA40B22EA}"/>
                </a:ext>
              </a:extLst>
            </p:cNvPr>
            <p:cNvSpPr txBox="1"/>
            <p:nvPr/>
          </p:nvSpPr>
          <p:spPr>
            <a:xfrm>
              <a:off x="5469343" y="5002878"/>
              <a:ext cx="1157689" cy="246221"/>
            </a:xfrm>
            <a:prstGeom prst="rect">
              <a:avLst/>
            </a:prstGeom>
            <a:noFill/>
          </p:spPr>
          <p:txBody>
            <a:bodyPr wrap="none" rtlCol="0">
              <a:spAutoFit/>
            </a:bodyPr>
            <a:lstStyle/>
            <a:p>
              <a:r>
                <a:rPr lang="en-US" sz="1000" b="1" dirty="0">
                  <a:solidFill>
                    <a:schemeClr val="tx1">
                      <a:lumMod val="50000"/>
                      <a:lumOff val="50000"/>
                    </a:schemeClr>
                  </a:solidFill>
                  <a:latin typeface="HelveticaNeueLT Std" panose="020B0604020202020204" pitchFamily="34" charset="0"/>
                </a:rPr>
                <a:t>MEDIA SERVER</a:t>
              </a:r>
            </a:p>
          </p:txBody>
        </p:sp>
      </p:grpSp>
      <p:grpSp>
        <p:nvGrpSpPr>
          <p:cNvPr id="265" name="Group 264">
            <a:extLst>
              <a:ext uri="{FF2B5EF4-FFF2-40B4-BE49-F238E27FC236}">
                <a16:creationId xmlns:a16="http://schemas.microsoft.com/office/drawing/2014/main" id="{24E340F9-5985-481D-87CD-4A86BD425B47}"/>
              </a:ext>
            </a:extLst>
          </p:cNvPr>
          <p:cNvGrpSpPr/>
          <p:nvPr/>
        </p:nvGrpSpPr>
        <p:grpSpPr>
          <a:xfrm>
            <a:off x="5559379" y="5276605"/>
            <a:ext cx="1011815" cy="909648"/>
            <a:chOff x="5559379" y="5276605"/>
            <a:chExt cx="1011815" cy="909648"/>
          </a:xfrm>
          <a:effectLst>
            <a:outerShdw blurRad="50800" dist="38100" dir="2700000" algn="tl" rotWithShape="0">
              <a:prstClr val="black">
                <a:alpha val="40000"/>
              </a:prstClr>
            </a:outerShdw>
          </a:effectLst>
        </p:grpSpPr>
        <p:pic>
          <p:nvPicPr>
            <p:cNvPr id="266" name="Picture 265" descr="A close up of a logo&#10;&#10;Description automatically generated">
              <a:extLst>
                <a:ext uri="{FF2B5EF4-FFF2-40B4-BE49-F238E27FC236}">
                  <a16:creationId xmlns:a16="http://schemas.microsoft.com/office/drawing/2014/main" id="{A6B638EC-C564-4061-80EA-F896D34E1B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45696" y="5276605"/>
              <a:ext cx="816269" cy="716402"/>
            </a:xfrm>
            <a:prstGeom prst="rect">
              <a:avLst/>
            </a:prstGeom>
          </p:spPr>
        </p:pic>
        <p:sp>
          <p:nvSpPr>
            <p:cNvPr id="267" name="TextBox 266">
              <a:extLst>
                <a:ext uri="{FF2B5EF4-FFF2-40B4-BE49-F238E27FC236}">
                  <a16:creationId xmlns:a16="http://schemas.microsoft.com/office/drawing/2014/main" id="{83A445A3-C6BA-4448-8AEB-039BD6760F42}"/>
                </a:ext>
              </a:extLst>
            </p:cNvPr>
            <p:cNvSpPr txBox="1"/>
            <p:nvPr/>
          </p:nvSpPr>
          <p:spPr>
            <a:xfrm>
              <a:off x="5559379" y="5940032"/>
              <a:ext cx="1011815" cy="246221"/>
            </a:xfrm>
            <a:prstGeom prst="rect">
              <a:avLst/>
            </a:prstGeom>
            <a:noFill/>
          </p:spPr>
          <p:txBody>
            <a:bodyPr wrap="none" rtlCol="0">
              <a:spAutoFit/>
            </a:bodyPr>
            <a:lstStyle/>
            <a:p>
              <a:r>
                <a:rPr lang="en-US" sz="1000" b="1" dirty="0">
                  <a:solidFill>
                    <a:schemeClr val="tx1">
                      <a:lumMod val="50000"/>
                      <a:lumOff val="50000"/>
                    </a:schemeClr>
                  </a:solidFill>
                  <a:latin typeface="HelveticaNeueLT Std" panose="020B0604020202020204" pitchFamily="34" charset="0"/>
                </a:rPr>
                <a:t>SIPs SERVER</a:t>
              </a:r>
            </a:p>
          </p:txBody>
        </p:sp>
      </p:grpSp>
      <p:grpSp>
        <p:nvGrpSpPr>
          <p:cNvPr id="268" name="Group 267">
            <a:extLst>
              <a:ext uri="{FF2B5EF4-FFF2-40B4-BE49-F238E27FC236}">
                <a16:creationId xmlns:a16="http://schemas.microsoft.com/office/drawing/2014/main" id="{D9A22E01-7244-49F7-8112-84CD9A8FD685}"/>
              </a:ext>
            </a:extLst>
          </p:cNvPr>
          <p:cNvGrpSpPr/>
          <p:nvPr/>
        </p:nvGrpSpPr>
        <p:grpSpPr>
          <a:xfrm>
            <a:off x="5587237" y="3277357"/>
            <a:ext cx="934871" cy="815376"/>
            <a:chOff x="5587237" y="3277357"/>
            <a:chExt cx="934871" cy="815376"/>
          </a:xfrm>
          <a:effectLst>
            <a:outerShdw blurRad="50800" dist="38100" dir="2700000" algn="tl" rotWithShape="0">
              <a:prstClr val="black">
                <a:alpha val="40000"/>
              </a:prstClr>
            </a:outerShdw>
          </a:effectLst>
        </p:grpSpPr>
        <p:sp>
          <p:nvSpPr>
            <p:cNvPr id="269" name="Oval 268">
              <a:extLst>
                <a:ext uri="{FF2B5EF4-FFF2-40B4-BE49-F238E27FC236}">
                  <a16:creationId xmlns:a16="http://schemas.microsoft.com/office/drawing/2014/main" id="{8D3AAF1A-778D-43E3-8300-B362071A8D82}"/>
                </a:ext>
              </a:extLst>
            </p:cNvPr>
            <p:cNvSpPr/>
            <p:nvPr/>
          </p:nvSpPr>
          <p:spPr>
            <a:xfrm>
              <a:off x="5636782" y="3277357"/>
              <a:ext cx="815376" cy="815376"/>
            </a:xfrm>
            <a:prstGeom prst="ellipse">
              <a:avLst/>
            </a:prstGeom>
            <a:gradFill flip="none" rotWithShape="1">
              <a:gsLst>
                <a:gs pos="0">
                  <a:schemeClr val="accent3">
                    <a:lumMod val="0"/>
                    <a:lumOff val="100000"/>
                  </a:schemeClr>
                </a:gs>
                <a:gs pos="78000">
                  <a:schemeClr val="bg2">
                    <a:lumMod val="50000"/>
                  </a:schemeClr>
                </a:gs>
              </a:gsLst>
              <a:path path="circle">
                <a:fillToRect l="50000" t="-80000" r="50000" b="180000"/>
              </a:path>
              <a:tileRect/>
            </a:gra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a:extLst>
                <a:ext uri="{FF2B5EF4-FFF2-40B4-BE49-F238E27FC236}">
                  <a16:creationId xmlns:a16="http://schemas.microsoft.com/office/drawing/2014/main" id="{D748371E-D12E-4E5F-B0CB-38368CE5AA0E}"/>
                </a:ext>
              </a:extLst>
            </p:cNvPr>
            <p:cNvSpPr txBox="1"/>
            <p:nvPr/>
          </p:nvSpPr>
          <p:spPr>
            <a:xfrm>
              <a:off x="5587237" y="3484420"/>
              <a:ext cx="934871" cy="400110"/>
            </a:xfrm>
            <a:prstGeom prst="rect">
              <a:avLst/>
            </a:prstGeom>
            <a:noFill/>
          </p:spPr>
          <p:txBody>
            <a:bodyPr wrap="none" rtlCol="0">
              <a:spAutoFit/>
            </a:bodyPr>
            <a:lstStyle/>
            <a:p>
              <a:pPr algn="ctr"/>
              <a:r>
                <a:rPr lang="en-US" sz="1000" b="1" dirty="0">
                  <a:solidFill>
                    <a:schemeClr val="bg1"/>
                  </a:solidFill>
                  <a:latin typeface="HelveticaNeueLT Std" panose="020B0604020202020204" pitchFamily="34" charset="0"/>
                </a:rPr>
                <a:t>TOKEN</a:t>
              </a:r>
            </a:p>
            <a:p>
              <a:pPr algn="ctr"/>
              <a:r>
                <a:rPr lang="en-US" sz="1000" b="1" dirty="0">
                  <a:solidFill>
                    <a:schemeClr val="bg1"/>
                  </a:solidFill>
                  <a:latin typeface="HelveticaNeueLT Std" panose="020B0604020202020204" pitchFamily="34" charset="0"/>
                </a:rPr>
                <a:t>AUTHORITY</a:t>
              </a:r>
            </a:p>
          </p:txBody>
        </p:sp>
      </p:grpSp>
      <p:grpSp>
        <p:nvGrpSpPr>
          <p:cNvPr id="315" name="Group 314">
            <a:extLst>
              <a:ext uri="{FF2B5EF4-FFF2-40B4-BE49-F238E27FC236}">
                <a16:creationId xmlns:a16="http://schemas.microsoft.com/office/drawing/2014/main" id="{026F1AF1-C649-4F43-875C-C822D306351A}"/>
              </a:ext>
            </a:extLst>
          </p:cNvPr>
          <p:cNvGrpSpPr/>
          <p:nvPr/>
        </p:nvGrpSpPr>
        <p:grpSpPr>
          <a:xfrm>
            <a:off x="4170083" y="-3014339"/>
            <a:ext cx="984135" cy="888324"/>
            <a:chOff x="4477894" y="1984718"/>
            <a:chExt cx="984135" cy="888324"/>
          </a:xfrm>
        </p:grpSpPr>
        <p:pic>
          <p:nvPicPr>
            <p:cNvPr id="316" name="Picture 315">
              <a:extLst>
                <a:ext uri="{FF2B5EF4-FFF2-40B4-BE49-F238E27FC236}">
                  <a16:creationId xmlns:a16="http://schemas.microsoft.com/office/drawing/2014/main" id="{AC49AF34-541D-4DE7-8426-7E335B402549}"/>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4477894" y="1984718"/>
              <a:ext cx="984135" cy="888324"/>
            </a:xfrm>
            <a:prstGeom prst="rect">
              <a:avLst/>
            </a:prstGeom>
          </p:spPr>
        </p:pic>
        <p:sp>
          <p:nvSpPr>
            <p:cNvPr id="317" name="TextBox 316">
              <a:extLst>
                <a:ext uri="{FF2B5EF4-FFF2-40B4-BE49-F238E27FC236}">
                  <a16:creationId xmlns:a16="http://schemas.microsoft.com/office/drawing/2014/main" id="{76C1C789-8E31-417C-8737-31E0EE1EFF0D}"/>
                </a:ext>
              </a:extLst>
            </p:cNvPr>
            <p:cNvSpPr txBox="1"/>
            <p:nvPr/>
          </p:nvSpPr>
          <p:spPr>
            <a:xfrm>
              <a:off x="4626109" y="2609519"/>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14</a:t>
              </a:r>
            </a:p>
          </p:txBody>
        </p:sp>
      </p:grpSp>
      <p:grpSp>
        <p:nvGrpSpPr>
          <p:cNvPr id="318" name="Group 317">
            <a:extLst>
              <a:ext uri="{FF2B5EF4-FFF2-40B4-BE49-F238E27FC236}">
                <a16:creationId xmlns:a16="http://schemas.microsoft.com/office/drawing/2014/main" id="{22492EA9-1E76-4B46-8BA9-CED233E97EB7}"/>
              </a:ext>
            </a:extLst>
          </p:cNvPr>
          <p:cNvGrpSpPr/>
          <p:nvPr/>
        </p:nvGrpSpPr>
        <p:grpSpPr>
          <a:xfrm>
            <a:off x="8792217" y="-3014339"/>
            <a:ext cx="984135" cy="888324"/>
            <a:chOff x="8701684" y="1997970"/>
            <a:chExt cx="984135" cy="888324"/>
          </a:xfrm>
        </p:grpSpPr>
        <p:pic>
          <p:nvPicPr>
            <p:cNvPr id="319" name="Picture 318">
              <a:extLst>
                <a:ext uri="{FF2B5EF4-FFF2-40B4-BE49-F238E27FC236}">
                  <a16:creationId xmlns:a16="http://schemas.microsoft.com/office/drawing/2014/main" id="{E248A2CE-0BA6-460C-BC97-09E8A7A73D81}"/>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8701684" y="1997970"/>
              <a:ext cx="984135" cy="888324"/>
            </a:xfrm>
            <a:prstGeom prst="rect">
              <a:avLst/>
            </a:prstGeom>
          </p:spPr>
        </p:pic>
        <p:sp>
          <p:nvSpPr>
            <p:cNvPr id="320" name="TextBox 319">
              <a:extLst>
                <a:ext uri="{FF2B5EF4-FFF2-40B4-BE49-F238E27FC236}">
                  <a16:creationId xmlns:a16="http://schemas.microsoft.com/office/drawing/2014/main" id="{EDB9A99B-1EF2-4918-8135-4BE8E965E641}"/>
                </a:ext>
              </a:extLst>
            </p:cNvPr>
            <p:cNvSpPr txBox="1"/>
            <p:nvPr/>
          </p:nvSpPr>
          <p:spPr>
            <a:xfrm>
              <a:off x="8849899" y="2622771"/>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18</a:t>
              </a:r>
            </a:p>
          </p:txBody>
        </p:sp>
      </p:grpSp>
      <p:grpSp>
        <p:nvGrpSpPr>
          <p:cNvPr id="321" name="Group 320">
            <a:extLst>
              <a:ext uri="{FF2B5EF4-FFF2-40B4-BE49-F238E27FC236}">
                <a16:creationId xmlns:a16="http://schemas.microsoft.com/office/drawing/2014/main" id="{C462B2E8-315F-4330-BFE8-6C29C3279558}"/>
              </a:ext>
            </a:extLst>
          </p:cNvPr>
          <p:cNvGrpSpPr/>
          <p:nvPr/>
        </p:nvGrpSpPr>
        <p:grpSpPr>
          <a:xfrm>
            <a:off x="9950678" y="-3014339"/>
            <a:ext cx="984135" cy="888324"/>
            <a:chOff x="9732664" y="2005121"/>
            <a:chExt cx="984135" cy="888324"/>
          </a:xfrm>
        </p:grpSpPr>
        <p:pic>
          <p:nvPicPr>
            <p:cNvPr id="322" name="Picture 321">
              <a:extLst>
                <a:ext uri="{FF2B5EF4-FFF2-40B4-BE49-F238E27FC236}">
                  <a16:creationId xmlns:a16="http://schemas.microsoft.com/office/drawing/2014/main" id="{7DCA951F-EE57-4FBB-BB87-7F4D5BB5F784}"/>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9732664" y="2005121"/>
              <a:ext cx="984135" cy="888324"/>
            </a:xfrm>
            <a:prstGeom prst="rect">
              <a:avLst/>
            </a:prstGeom>
          </p:spPr>
        </p:pic>
        <p:sp>
          <p:nvSpPr>
            <p:cNvPr id="323" name="TextBox 322">
              <a:extLst>
                <a:ext uri="{FF2B5EF4-FFF2-40B4-BE49-F238E27FC236}">
                  <a16:creationId xmlns:a16="http://schemas.microsoft.com/office/drawing/2014/main" id="{377643E8-A121-4C29-8B98-400EB09B41DC}"/>
                </a:ext>
              </a:extLst>
            </p:cNvPr>
            <p:cNvSpPr txBox="1"/>
            <p:nvPr/>
          </p:nvSpPr>
          <p:spPr>
            <a:xfrm>
              <a:off x="9880879" y="2629922"/>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19</a:t>
              </a:r>
            </a:p>
          </p:txBody>
        </p:sp>
      </p:grpSp>
      <p:grpSp>
        <p:nvGrpSpPr>
          <p:cNvPr id="324" name="Group 323">
            <a:extLst>
              <a:ext uri="{FF2B5EF4-FFF2-40B4-BE49-F238E27FC236}">
                <a16:creationId xmlns:a16="http://schemas.microsoft.com/office/drawing/2014/main" id="{AF1F68AF-E144-4F8F-B22A-EF29476A2120}"/>
              </a:ext>
            </a:extLst>
          </p:cNvPr>
          <p:cNvGrpSpPr/>
          <p:nvPr/>
        </p:nvGrpSpPr>
        <p:grpSpPr>
          <a:xfrm>
            <a:off x="7629059" y="-3014339"/>
            <a:ext cx="984135" cy="888324"/>
            <a:chOff x="6842073" y="1976417"/>
            <a:chExt cx="984135" cy="888324"/>
          </a:xfrm>
        </p:grpSpPr>
        <p:pic>
          <p:nvPicPr>
            <p:cNvPr id="325" name="Picture 324">
              <a:extLst>
                <a:ext uri="{FF2B5EF4-FFF2-40B4-BE49-F238E27FC236}">
                  <a16:creationId xmlns:a16="http://schemas.microsoft.com/office/drawing/2014/main" id="{0FF8323C-7E73-4E42-A094-6D99F6771341}"/>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6842073" y="1976417"/>
              <a:ext cx="984135" cy="888324"/>
            </a:xfrm>
            <a:prstGeom prst="rect">
              <a:avLst/>
            </a:prstGeom>
          </p:spPr>
        </p:pic>
        <p:sp>
          <p:nvSpPr>
            <p:cNvPr id="326" name="TextBox 325">
              <a:extLst>
                <a:ext uri="{FF2B5EF4-FFF2-40B4-BE49-F238E27FC236}">
                  <a16:creationId xmlns:a16="http://schemas.microsoft.com/office/drawing/2014/main" id="{ADA92C4D-37AF-42AF-909D-2DB4A5BEFE66}"/>
                </a:ext>
              </a:extLst>
            </p:cNvPr>
            <p:cNvSpPr txBox="1"/>
            <p:nvPr/>
          </p:nvSpPr>
          <p:spPr>
            <a:xfrm>
              <a:off x="6990288" y="2601218"/>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17</a:t>
              </a:r>
            </a:p>
          </p:txBody>
        </p:sp>
      </p:grpSp>
      <p:grpSp>
        <p:nvGrpSpPr>
          <p:cNvPr id="327" name="Group 326">
            <a:extLst>
              <a:ext uri="{FF2B5EF4-FFF2-40B4-BE49-F238E27FC236}">
                <a16:creationId xmlns:a16="http://schemas.microsoft.com/office/drawing/2014/main" id="{A976D918-277D-45C3-B5C3-9FCEBA83ECB7}"/>
              </a:ext>
            </a:extLst>
          </p:cNvPr>
          <p:cNvGrpSpPr/>
          <p:nvPr/>
        </p:nvGrpSpPr>
        <p:grpSpPr>
          <a:xfrm>
            <a:off x="5304610" y="-3014339"/>
            <a:ext cx="984135" cy="888324"/>
            <a:chOff x="4477894" y="1984718"/>
            <a:chExt cx="984135" cy="888324"/>
          </a:xfrm>
        </p:grpSpPr>
        <p:pic>
          <p:nvPicPr>
            <p:cNvPr id="328" name="Picture 327">
              <a:extLst>
                <a:ext uri="{FF2B5EF4-FFF2-40B4-BE49-F238E27FC236}">
                  <a16:creationId xmlns:a16="http://schemas.microsoft.com/office/drawing/2014/main" id="{FA46099A-FA14-4346-B0F3-7226BA842873}"/>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4477894" y="1984718"/>
              <a:ext cx="984135" cy="888324"/>
            </a:xfrm>
            <a:prstGeom prst="rect">
              <a:avLst/>
            </a:prstGeom>
          </p:spPr>
        </p:pic>
        <p:sp>
          <p:nvSpPr>
            <p:cNvPr id="329" name="TextBox 328">
              <a:extLst>
                <a:ext uri="{FF2B5EF4-FFF2-40B4-BE49-F238E27FC236}">
                  <a16:creationId xmlns:a16="http://schemas.microsoft.com/office/drawing/2014/main" id="{DCF8CA42-D853-4F30-A423-D3694B75EBEA}"/>
                </a:ext>
              </a:extLst>
            </p:cNvPr>
            <p:cNvSpPr txBox="1"/>
            <p:nvPr/>
          </p:nvSpPr>
          <p:spPr>
            <a:xfrm>
              <a:off x="4626109" y="2609519"/>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15</a:t>
              </a:r>
            </a:p>
          </p:txBody>
        </p:sp>
      </p:grpSp>
      <p:grpSp>
        <p:nvGrpSpPr>
          <p:cNvPr id="330" name="Group 329">
            <a:extLst>
              <a:ext uri="{FF2B5EF4-FFF2-40B4-BE49-F238E27FC236}">
                <a16:creationId xmlns:a16="http://schemas.microsoft.com/office/drawing/2014/main" id="{F6907BFB-DFAE-40EF-9F16-F3C572BF65F6}"/>
              </a:ext>
            </a:extLst>
          </p:cNvPr>
          <p:cNvGrpSpPr/>
          <p:nvPr/>
        </p:nvGrpSpPr>
        <p:grpSpPr>
          <a:xfrm>
            <a:off x="3025690" y="-3014339"/>
            <a:ext cx="984135" cy="888324"/>
            <a:chOff x="2379087" y="1976417"/>
            <a:chExt cx="984135" cy="888324"/>
          </a:xfrm>
        </p:grpSpPr>
        <p:pic>
          <p:nvPicPr>
            <p:cNvPr id="331" name="Picture 330">
              <a:extLst>
                <a:ext uri="{FF2B5EF4-FFF2-40B4-BE49-F238E27FC236}">
                  <a16:creationId xmlns:a16="http://schemas.microsoft.com/office/drawing/2014/main" id="{E35AAAA0-2A0C-4E6C-BBA3-EE1E7FEDC1CA}"/>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2379087" y="1976417"/>
              <a:ext cx="984135" cy="888324"/>
            </a:xfrm>
            <a:prstGeom prst="rect">
              <a:avLst/>
            </a:prstGeom>
          </p:spPr>
        </p:pic>
        <p:sp>
          <p:nvSpPr>
            <p:cNvPr id="332" name="TextBox 331">
              <a:extLst>
                <a:ext uri="{FF2B5EF4-FFF2-40B4-BE49-F238E27FC236}">
                  <a16:creationId xmlns:a16="http://schemas.microsoft.com/office/drawing/2014/main" id="{4F78E332-93CF-4AB6-99B1-092B13FCA416}"/>
                </a:ext>
              </a:extLst>
            </p:cNvPr>
            <p:cNvSpPr txBox="1"/>
            <p:nvPr/>
          </p:nvSpPr>
          <p:spPr>
            <a:xfrm>
              <a:off x="2527302" y="2601218"/>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13</a:t>
              </a:r>
            </a:p>
          </p:txBody>
        </p:sp>
      </p:grpSp>
      <p:grpSp>
        <p:nvGrpSpPr>
          <p:cNvPr id="333" name="Group 332">
            <a:extLst>
              <a:ext uri="{FF2B5EF4-FFF2-40B4-BE49-F238E27FC236}">
                <a16:creationId xmlns:a16="http://schemas.microsoft.com/office/drawing/2014/main" id="{F7DB7AEF-D64D-4867-A049-0F31B6FECB33}"/>
              </a:ext>
            </a:extLst>
          </p:cNvPr>
          <p:cNvGrpSpPr/>
          <p:nvPr/>
        </p:nvGrpSpPr>
        <p:grpSpPr>
          <a:xfrm>
            <a:off x="1855328" y="-4008203"/>
            <a:ext cx="984135" cy="888324"/>
            <a:chOff x="2368048" y="1031054"/>
            <a:chExt cx="984135" cy="888324"/>
          </a:xfrm>
        </p:grpSpPr>
        <p:pic>
          <p:nvPicPr>
            <p:cNvPr id="334" name="Picture 333">
              <a:extLst>
                <a:ext uri="{FF2B5EF4-FFF2-40B4-BE49-F238E27FC236}">
                  <a16:creationId xmlns:a16="http://schemas.microsoft.com/office/drawing/2014/main" id="{290D18C9-D2D9-4426-B670-A4F0E7B7A01D}"/>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2368048" y="1031054"/>
              <a:ext cx="984135" cy="888324"/>
            </a:xfrm>
            <a:prstGeom prst="rect">
              <a:avLst/>
            </a:prstGeom>
          </p:spPr>
        </p:pic>
        <p:sp>
          <p:nvSpPr>
            <p:cNvPr id="335" name="TextBox 334">
              <a:extLst>
                <a:ext uri="{FF2B5EF4-FFF2-40B4-BE49-F238E27FC236}">
                  <a16:creationId xmlns:a16="http://schemas.microsoft.com/office/drawing/2014/main" id="{191B4479-F1B7-4412-B68E-3C0B983EEC1F}"/>
                </a:ext>
              </a:extLst>
            </p:cNvPr>
            <p:cNvSpPr txBox="1"/>
            <p:nvPr/>
          </p:nvSpPr>
          <p:spPr>
            <a:xfrm>
              <a:off x="2516263" y="1655855"/>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3</a:t>
              </a:r>
            </a:p>
          </p:txBody>
        </p:sp>
      </p:grpSp>
      <p:grpSp>
        <p:nvGrpSpPr>
          <p:cNvPr id="336" name="Group 335">
            <a:extLst>
              <a:ext uri="{FF2B5EF4-FFF2-40B4-BE49-F238E27FC236}">
                <a16:creationId xmlns:a16="http://schemas.microsoft.com/office/drawing/2014/main" id="{C673BEED-BFD5-4220-9FCD-2B7DBFE2FA09}"/>
              </a:ext>
            </a:extLst>
          </p:cNvPr>
          <p:cNvGrpSpPr/>
          <p:nvPr/>
        </p:nvGrpSpPr>
        <p:grpSpPr>
          <a:xfrm>
            <a:off x="5327155" y="-4008203"/>
            <a:ext cx="984135" cy="888324"/>
            <a:chOff x="5715734" y="977087"/>
            <a:chExt cx="984135" cy="888324"/>
          </a:xfrm>
        </p:grpSpPr>
        <p:pic>
          <p:nvPicPr>
            <p:cNvPr id="337" name="Picture 336">
              <a:extLst>
                <a:ext uri="{FF2B5EF4-FFF2-40B4-BE49-F238E27FC236}">
                  <a16:creationId xmlns:a16="http://schemas.microsoft.com/office/drawing/2014/main" id="{1EF4A6B8-852E-4BA7-BE7B-B1352758EA29}"/>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5715734" y="977087"/>
              <a:ext cx="984135" cy="888324"/>
            </a:xfrm>
            <a:prstGeom prst="rect">
              <a:avLst/>
            </a:prstGeom>
          </p:spPr>
        </p:pic>
        <p:sp>
          <p:nvSpPr>
            <p:cNvPr id="338" name="TextBox 337">
              <a:extLst>
                <a:ext uri="{FF2B5EF4-FFF2-40B4-BE49-F238E27FC236}">
                  <a16:creationId xmlns:a16="http://schemas.microsoft.com/office/drawing/2014/main" id="{7B0DF3FD-91B9-4498-9BED-49805F83636A}"/>
                </a:ext>
              </a:extLst>
            </p:cNvPr>
            <p:cNvSpPr txBox="1"/>
            <p:nvPr/>
          </p:nvSpPr>
          <p:spPr>
            <a:xfrm>
              <a:off x="5863949" y="1601888"/>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6</a:t>
              </a:r>
            </a:p>
          </p:txBody>
        </p:sp>
      </p:grpSp>
      <p:grpSp>
        <p:nvGrpSpPr>
          <p:cNvPr id="339" name="Group 338">
            <a:extLst>
              <a:ext uri="{FF2B5EF4-FFF2-40B4-BE49-F238E27FC236}">
                <a16:creationId xmlns:a16="http://schemas.microsoft.com/office/drawing/2014/main" id="{5C7029B7-ABC6-4591-9DFE-F5985231D403}"/>
              </a:ext>
            </a:extLst>
          </p:cNvPr>
          <p:cNvGrpSpPr/>
          <p:nvPr/>
        </p:nvGrpSpPr>
        <p:grpSpPr>
          <a:xfrm>
            <a:off x="6488777" y="-4008203"/>
            <a:ext cx="984135" cy="888324"/>
            <a:chOff x="6622056" y="984533"/>
            <a:chExt cx="984135" cy="888324"/>
          </a:xfrm>
        </p:grpSpPr>
        <p:pic>
          <p:nvPicPr>
            <p:cNvPr id="340" name="Picture 339">
              <a:extLst>
                <a:ext uri="{FF2B5EF4-FFF2-40B4-BE49-F238E27FC236}">
                  <a16:creationId xmlns:a16="http://schemas.microsoft.com/office/drawing/2014/main" id="{65FE1377-238C-4FB0-AAFF-16176D3E2D9A}"/>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6622056" y="984533"/>
              <a:ext cx="984135" cy="888324"/>
            </a:xfrm>
            <a:prstGeom prst="rect">
              <a:avLst/>
            </a:prstGeom>
          </p:spPr>
        </p:pic>
        <p:sp>
          <p:nvSpPr>
            <p:cNvPr id="341" name="TextBox 340">
              <a:extLst>
                <a:ext uri="{FF2B5EF4-FFF2-40B4-BE49-F238E27FC236}">
                  <a16:creationId xmlns:a16="http://schemas.microsoft.com/office/drawing/2014/main" id="{1F68B3DE-2DC0-4D8B-9972-E7C8EA029801}"/>
                </a:ext>
              </a:extLst>
            </p:cNvPr>
            <p:cNvSpPr txBox="1"/>
            <p:nvPr/>
          </p:nvSpPr>
          <p:spPr>
            <a:xfrm>
              <a:off x="6770271" y="1609334"/>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7</a:t>
              </a:r>
            </a:p>
          </p:txBody>
        </p:sp>
      </p:grpSp>
      <p:grpSp>
        <p:nvGrpSpPr>
          <p:cNvPr id="342" name="Group 341">
            <a:extLst>
              <a:ext uri="{FF2B5EF4-FFF2-40B4-BE49-F238E27FC236}">
                <a16:creationId xmlns:a16="http://schemas.microsoft.com/office/drawing/2014/main" id="{D5C7C53E-8F8D-4004-B5BE-CF52E0290D8F}"/>
              </a:ext>
            </a:extLst>
          </p:cNvPr>
          <p:cNvGrpSpPr/>
          <p:nvPr/>
        </p:nvGrpSpPr>
        <p:grpSpPr>
          <a:xfrm>
            <a:off x="3026803" y="-4008203"/>
            <a:ext cx="984135" cy="888324"/>
            <a:chOff x="2368048" y="1031054"/>
            <a:chExt cx="984135" cy="888324"/>
          </a:xfrm>
        </p:grpSpPr>
        <p:pic>
          <p:nvPicPr>
            <p:cNvPr id="343" name="Picture 342">
              <a:extLst>
                <a:ext uri="{FF2B5EF4-FFF2-40B4-BE49-F238E27FC236}">
                  <a16:creationId xmlns:a16="http://schemas.microsoft.com/office/drawing/2014/main" id="{D3238361-6952-422D-95BB-E7F383CA3BB3}"/>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2368048" y="1031054"/>
              <a:ext cx="984135" cy="888324"/>
            </a:xfrm>
            <a:prstGeom prst="rect">
              <a:avLst/>
            </a:prstGeom>
          </p:spPr>
        </p:pic>
        <p:sp>
          <p:nvSpPr>
            <p:cNvPr id="344" name="TextBox 343">
              <a:extLst>
                <a:ext uri="{FF2B5EF4-FFF2-40B4-BE49-F238E27FC236}">
                  <a16:creationId xmlns:a16="http://schemas.microsoft.com/office/drawing/2014/main" id="{6A88F70B-9BBF-4477-8392-FA0073BCB29C}"/>
                </a:ext>
              </a:extLst>
            </p:cNvPr>
            <p:cNvSpPr txBox="1"/>
            <p:nvPr/>
          </p:nvSpPr>
          <p:spPr>
            <a:xfrm>
              <a:off x="2516263" y="1655855"/>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4</a:t>
              </a:r>
            </a:p>
          </p:txBody>
        </p:sp>
      </p:grpSp>
      <p:grpSp>
        <p:nvGrpSpPr>
          <p:cNvPr id="345" name="Group 344">
            <a:extLst>
              <a:ext uri="{FF2B5EF4-FFF2-40B4-BE49-F238E27FC236}">
                <a16:creationId xmlns:a16="http://schemas.microsoft.com/office/drawing/2014/main" id="{83332985-B799-4BF2-BA5D-9CA2FC654FB7}"/>
              </a:ext>
            </a:extLst>
          </p:cNvPr>
          <p:cNvGrpSpPr/>
          <p:nvPr/>
        </p:nvGrpSpPr>
        <p:grpSpPr>
          <a:xfrm>
            <a:off x="4176416" y="-4008203"/>
            <a:ext cx="984135" cy="888324"/>
            <a:chOff x="2368048" y="1031054"/>
            <a:chExt cx="984135" cy="888324"/>
          </a:xfrm>
        </p:grpSpPr>
        <p:pic>
          <p:nvPicPr>
            <p:cNvPr id="346" name="Picture 345">
              <a:extLst>
                <a:ext uri="{FF2B5EF4-FFF2-40B4-BE49-F238E27FC236}">
                  <a16:creationId xmlns:a16="http://schemas.microsoft.com/office/drawing/2014/main" id="{3D4BA657-7C8C-4052-A06A-006694D33694}"/>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2368048" y="1031054"/>
              <a:ext cx="984135" cy="888324"/>
            </a:xfrm>
            <a:prstGeom prst="rect">
              <a:avLst/>
            </a:prstGeom>
          </p:spPr>
        </p:pic>
        <p:sp>
          <p:nvSpPr>
            <p:cNvPr id="347" name="TextBox 346">
              <a:extLst>
                <a:ext uri="{FF2B5EF4-FFF2-40B4-BE49-F238E27FC236}">
                  <a16:creationId xmlns:a16="http://schemas.microsoft.com/office/drawing/2014/main" id="{FDF91649-3444-4078-9DDD-7ACF76B9D07A}"/>
                </a:ext>
              </a:extLst>
            </p:cNvPr>
            <p:cNvSpPr txBox="1"/>
            <p:nvPr/>
          </p:nvSpPr>
          <p:spPr>
            <a:xfrm>
              <a:off x="2516263" y="1655855"/>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5</a:t>
              </a:r>
            </a:p>
          </p:txBody>
        </p:sp>
      </p:grpSp>
      <p:grpSp>
        <p:nvGrpSpPr>
          <p:cNvPr id="348" name="Group 347">
            <a:extLst>
              <a:ext uri="{FF2B5EF4-FFF2-40B4-BE49-F238E27FC236}">
                <a16:creationId xmlns:a16="http://schemas.microsoft.com/office/drawing/2014/main" id="{D0D0CCB1-B6FB-47D7-9BE6-ACC87D38F1A9}"/>
              </a:ext>
            </a:extLst>
          </p:cNvPr>
          <p:cNvGrpSpPr/>
          <p:nvPr/>
        </p:nvGrpSpPr>
        <p:grpSpPr>
          <a:xfrm>
            <a:off x="9953296" y="-4008203"/>
            <a:ext cx="984135" cy="888324"/>
            <a:chOff x="8684738" y="977087"/>
            <a:chExt cx="984135" cy="888324"/>
          </a:xfrm>
        </p:grpSpPr>
        <p:pic>
          <p:nvPicPr>
            <p:cNvPr id="349" name="Picture 348">
              <a:extLst>
                <a:ext uri="{FF2B5EF4-FFF2-40B4-BE49-F238E27FC236}">
                  <a16:creationId xmlns:a16="http://schemas.microsoft.com/office/drawing/2014/main" id="{79EDC688-4711-4D77-A4D5-960D68E16D73}"/>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8684738" y="977087"/>
              <a:ext cx="984135" cy="888324"/>
            </a:xfrm>
            <a:prstGeom prst="rect">
              <a:avLst/>
            </a:prstGeom>
          </p:spPr>
        </p:pic>
        <p:sp>
          <p:nvSpPr>
            <p:cNvPr id="350" name="TextBox 349">
              <a:extLst>
                <a:ext uri="{FF2B5EF4-FFF2-40B4-BE49-F238E27FC236}">
                  <a16:creationId xmlns:a16="http://schemas.microsoft.com/office/drawing/2014/main" id="{C860C31D-499F-49E0-9467-D7107913DEE4}"/>
                </a:ext>
              </a:extLst>
            </p:cNvPr>
            <p:cNvSpPr txBox="1"/>
            <p:nvPr/>
          </p:nvSpPr>
          <p:spPr>
            <a:xfrm>
              <a:off x="8832953" y="1601888"/>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10</a:t>
              </a:r>
            </a:p>
          </p:txBody>
        </p:sp>
      </p:grpSp>
      <p:grpSp>
        <p:nvGrpSpPr>
          <p:cNvPr id="354" name="Group 353">
            <a:extLst>
              <a:ext uri="{FF2B5EF4-FFF2-40B4-BE49-F238E27FC236}">
                <a16:creationId xmlns:a16="http://schemas.microsoft.com/office/drawing/2014/main" id="{42B6EC71-692E-438D-B262-987A35871D3B}"/>
              </a:ext>
            </a:extLst>
          </p:cNvPr>
          <p:cNvGrpSpPr/>
          <p:nvPr/>
        </p:nvGrpSpPr>
        <p:grpSpPr>
          <a:xfrm>
            <a:off x="1851144" y="-3999050"/>
            <a:ext cx="984135" cy="888324"/>
            <a:chOff x="2368048" y="1031054"/>
            <a:chExt cx="984135" cy="888324"/>
          </a:xfrm>
        </p:grpSpPr>
        <p:pic>
          <p:nvPicPr>
            <p:cNvPr id="358" name="Picture 357">
              <a:extLst>
                <a:ext uri="{FF2B5EF4-FFF2-40B4-BE49-F238E27FC236}">
                  <a16:creationId xmlns:a16="http://schemas.microsoft.com/office/drawing/2014/main" id="{D25067F2-3ACB-401C-9821-C20DDF8FEA3F}"/>
                </a:ext>
              </a:extLst>
            </p:cNvPr>
            <p:cNvPicPr>
              <a:picLocks noChangeAspect="1"/>
            </p:cNvPicPr>
            <p:nvPr/>
          </p:nvPicPr>
          <p:blipFill rotWithShape="1">
            <a:blip r:embed="rId13">
              <a:duotone>
                <a:prstClr val="black"/>
                <a:schemeClr val="accent5">
                  <a:tint val="45000"/>
                  <a:satMod val="400000"/>
                </a:schemeClr>
              </a:duotone>
              <a:extLst>
                <a:ext uri="{28A0092B-C50C-407E-A947-70E740481C1C}">
                  <a14:useLocalDpi xmlns:a14="http://schemas.microsoft.com/office/drawing/2010/main" val="0"/>
                </a:ext>
              </a:extLst>
            </a:blip>
            <a:srcRect r="66786"/>
            <a:stretch/>
          </p:blipFill>
          <p:spPr>
            <a:xfrm>
              <a:off x="2368048" y="1031054"/>
              <a:ext cx="984135" cy="888324"/>
            </a:xfrm>
            <a:prstGeom prst="rect">
              <a:avLst/>
            </a:prstGeom>
          </p:spPr>
        </p:pic>
        <p:sp>
          <p:nvSpPr>
            <p:cNvPr id="359" name="TextBox 358">
              <a:extLst>
                <a:ext uri="{FF2B5EF4-FFF2-40B4-BE49-F238E27FC236}">
                  <a16:creationId xmlns:a16="http://schemas.microsoft.com/office/drawing/2014/main" id="{A674CC02-4BA3-4B2D-88EE-8DF7B2DC3735}"/>
                </a:ext>
              </a:extLst>
            </p:cNvPr>
            <p:cNvSpPr txBox="1"/>
            <p:nvPr/>
          </p:nvSpPr>
          <p:spPr>
            <a:xfrm>
              <a:off x="2516263" y="1655855"/>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3</a:t>
              </a:r>
            </a:p>
          </p:txBody>
        </p:sp>
      </p:grpSp>
      <p:grpSp>
        <p:nvGrpSpPr>
          <p:cNvPr id="355" name="Group 354">
            <a:extLst>
              <a:ext uri="{FF2B5EF4-FFF2-40B4-BE49-F238E27FC236}">
                <a16:creationId xmlns:a16="http://schemas.microsoft.com/office/drawing/2014/main" id="{220000A3-EDD5-43B7-82F5-6F910D55DC9F}"/>
              </a:ext>
            </a:extLst>
          </p:cNvPr>
          <p:cNvGrpSpPr/>
          <p:nvPr/>
        </p:nvGrpSpPr>
        <p:grpSpPr>
          <a:xfrm>
            <a:off x="3035751" y="-3999050"/>
            <a:ext cx="984135" cy="888324"/>
            <a:chOff x="2368048" y="1031054"/>
            <a:chExt cx="984135" cy="888324"/>
          </a:xfrm>
        </p:grpSpPr>
        <p:pic>
          <p:nvPicPr>
            <p:cNvPr id="356" name="Picture 355">
              <a:extLst>
                <a:ext uri="{FF2B5EF4-FFF2-40B4-BE49-F238E27FC236}">
                  <a16:creationId xmlns:a16="http://schemas.microsoft.com/office/drawing/2014/main" id="{2EAC6A4B-885A-469E-83ED-102E0F54B52F}"/>
                </a:ext>
              </a:extLst>
            </p:cNvPr>
            <p:cNvPicPr>
              <a:picLocks noChangeAspect="1"/>
            </p:cNvPicPr>
            <p:nvPr/>
          </p:nvPicPr>
          <p:blipFill rotWithShape="1">
            <a:blip r:embed="rId13">
              <a:duotone>
                <a:prstClr val="black"/>
                <a:schemeClr val="accent4">
                  <a:tint val="45000"/>
                  <a:satMod val="400000"/>
                </a:schemeClr>
              </a:duotone>
              <a:extLst>
                <a:ext uri="{28A0092B-C50C-407E-A947-70E740481C1C}">
                  <a14:useLocalDpi xmlns:a14="http://schemas.microsoft.com/office/drawing/2010/main" val="0"/>
                </a:ext>
              </a:extLst>
            </a:blip>
            <a:srcRect r="66786"/>
            <a:stretch/>
          </p:blipFill>
          <p:spPr>
            <a:xfrm>
              <a:off x="2368048" y="1031054"/>
              <a:ext cx="984135" cy="888324"/>
            </a:xfrm>
            <a:prstGeom prst="rect">
              <a:avLst/>
            </a:prstGeom>
          </p:spPr>
        </p:pic>
        <p:sp>
          <p:nvSpPr>
            <p:cNvPr id="357" name="TextBox 356">
              <a:extLst>
                <a:ext uri="{FF2B5EF4-FFF2-40B4-BE49-F238E27FC236}">
                  <a16:creationId xmlns:a16="http://schemas.microsoft.com/office/drawing/2014/main" id="{D15A1CEC-8F0E-474D-91B5-2D84F9C01816}"/>
                </a:ext>
              </a:extLst>
            </p:cNvPr>
            <p:cNvSpPr txBox="1"/>
            <p:nvPr/>
          </p:nvSpPr>
          <p:spPr>
            <a:xfrm>
              <a:off x="2516263" y="1655855"/>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4</a:t>
              </a:r>
            </a:p>
          </p:txBody>
        </p:sp>
      </p:grpSp>
      <p:grpSp>
        <p:nvGrpSpPr>
          <p:cNvPr id="367" name="Group 366">
            <a:extLst>
              <a:ext uri="{FF2B5EF4-FFF2-40B4-BE49-F238E27FC236}">
                <a16:creationId xmlns:a16="http://schemas.microsoft.com/office/drawing/2014/main" id="{94F98D65-A3D1-4F78-BF41-3DB502A1E1D3}"/>
              </a:ext>
            </a:extLst>
          </p:cNvPr>
          <p:cNvGrpSpPr/>
          <p:nvPr/>
        </p:nvGrpSpPr>
        <p:grpSpPr>
          <a:xfrm>
            <a:off x="5296847" y="-3006305"/>
            <a:ext cx="984135" cy="888324"/>
            <a:chOff x="4477894" y="1984718"/>
            <a:chExt cx="984135" cy="888324"/>
          </a:xfrm>
        </p:grpSpPr>
        <p:pic>
          <p:nvPicPr>
            <p:cNvPr id="368" name="Picture 367">
              <a:extLst>
                <a:ext uri="{FF2B5EF4-FFF2-40B4-BE49-F238E27FC236}">
                  <a16:creationId xmlns:a16="http://schemas.microsoft.com/office/drawing/2014/main" id="{2A77C00A-FF9E-4D24-858E-3BFE1903DCE4}"/>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r="66786"/>
            <a:stretch/>
          </p:blipFill>
          <p:spPr>
            <a:xfrm>
              <a:off x="4477894" y="1984718"/>
              <a:ext cx="984135" cy="888324"/>
            </a:xfrm>
            <a:prstGeom prst="rect">
              <a:avLst/>
            </a:prstGeom>
          </p:spPr>
        </p:pic>
        <p:sp>
          <p:nvSpPr>
            <p:cNvPr id="369" name="TextBox 368">
              <a:extLst>
                <a:ext uri="{FF2B5EF4-FFF2-40B4-BE49-F238E27FC236}">
                  <a16:creationId xmlns:a16="http://schemas.microsoft.com/office/drawing/2014/main" id="{F1D55A24-0391-43D0-82E8-F8D3F7433974}"/>
                </a:ext>
              </a:extLst>
            </p:cNvPr>
            <p:cNvSpPr txBox="1"/>
            <p:nvPr/>
          </p:nvSpPr>
          <p:spPr>
            <a:xfrm>
              <a:off x="4626109" y="2609519"/>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15</a:t>
              </a:r>
            </a:p>
          </p:txBody>
        </p:sp>
      </p:grpSp>
      <p:grpSp>
        <p:nvGrpSpPr>
          <p:cNvPr id="370" name="Group 369">
            <a:extLst>
              <a:ext uri="{FF2B5EF4-FFF2-40B4-BE49-F238E27FC236}">
                <a16:creationId xmlns:a16="http://schemas.microsoft.com/office/drawing/2014/main" id="{8D892D7F-B56C-4C40-9453-85C194B549D1}"/>
              </a:ext>
            </a:extLst>
          </p:cNvPr>
          <p:cNvGrpSpPr/>
          <p:nvPr/>
        </p:nvGrpSpPr>
        <p:grpSpPr>
          <a:xfrm>
            <a:off x="4167062" y="-3012157"/>
            <a:ext cx="984135" cy="888324"/>
            <a:chOff x="4477894" y="1984718"/>
            <a:chExt cx="984135" cy="888324"/>
          </a:xfrm>
        </p:grpSpPr>
        <p:pic>
          <p:nvPicPr>
            <p:cNvPr id="371" name="Picture 370">
              <a:extLst>
                <a:ext uri="{FF2B5EF4-FFF2-40B4-BE49-F238E27FC236}">
                  <a16:creationId xmlns:a16="http://schemas.microsoft.com/office/drawing/2014/main" id="{A11B9A88-4E34-4B5A-8F2F-CA48D4C88621}"/>
                </a:ext>
              </a:extLst>
            </p:cNvPr>
            <p:cNvPicPr>
              <a:picLocks noChangeAspect="1"/>
            </p:cNvPicPr>
            <p:nvPr/>
          </p:nvPicPr>
          <p:blipFill rotWithShape="1">
            <a:blip r:embed="rId14">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r="66786"/>
            <a:stretch/>
          </p:blipFill>
          <p:spPr>
            <a:xfrm>
              <a:off x="4477894" y="1984718"/>
              <a:ext cx="984135" cy="888324"/>
            </a:xfrm>
            <a:prstGeom prst="rect">
              <a:avLst/>
            </a:prstGeom>
          </p:spPr>
        </p:pic>
        <p:sp>
          <p:nvSpPr>
            <p:cNvPr id="372" name="TextBox 371">
              <a:extLst>
                <a:ext uri="{FF2B5EF4-FFF2-40B4-BE49-F238E27FC236}">
                  <a16:creationId xmlns:a16="http://schemas.microsoft.com/office/drawing/2014/main" id="{C1519183-BB45-427E-8749-3C683770DDE4}"/>
                </a:ext>
              </a:extLst>
            </p:cNvPr>
            <p:cNvSpPr txBox="1"/>
            <p:nvPr/>
          </p:nvSpPr>
          <p:spPr>
            <a:xfrm>
              <a:off x="4626109" y="2609519"/>
              <a:ext cx="77136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14</a:t>
              </a:r>
            </a:p>
          </p:txBody>
        </p:sp>
      </p:grpSp>
      <p:grpSp>
        <p:nvGrpSpPr>
          <p:cNvPr id="201" name="Group 200">
            <a:extLst>
              <a:ext uri="{FF2B5EF4-FFF2-40B4-BE49-F238E27FC236}">
                <a16:creationId xmlns:a16="http://schemas.microsoft.com/office/drawing/2014/main" id="{2E3B88AE-194A-48A0-A394-B2078255B5AB}"/>
              </a:ext>
            </a:extLst>
          </p:cNvPr>
          <p:cNvGrpSpPr/>
          <p:nvPr/>
        </p:nvGrpSpPr>
        <p:grpSpPr>
          <a:xfrm>
            <a:off x="2219596" y="4481273"/>
            <a:ext cx="7985935" cy="1018011"/>
            <a:chOff x="2194677" y="4396801"/>
            <a:chExt cx="7985935" cy="1018011"/>
          </a:xfrm>
          <a:effectLst>
            <a:outerShdw blurRad="50800" dist="38100" dir="2700000" algn="tl" rotWithShape="0">
              <a:prstClr val="black">
                <a:alpha val="40000"/>
              </a:prstClr>
            </a:outerShdw>
          </a:effectLst>
        </p:grpSpPr>
        <p:cxnSp>
          <p:nvCxnSpPr>
            <p:cNvPr id="202" name="Straight Arrow Connector 201">
              <a:extLst>
                <a:ext uri="{FF2B5EF4-FFF2-40B4-BE49-F238E27FC236}">
                  <a16:creationId xmlns:a16="http://schemas.microsoft.com/office/drawing/2014/main" id="{33EAC021-6AB9-4586-A891-1011A6E9CBE3}"/>
                </a:ext>
              </a:extLst>
            </p:cNvPr>
            <p:cNvCxnSpPr>
              <a:cxnSpLocks/>
            </p:cNvCxnSpPr>
            <p:nvPr/>
          </p:nvCxnSpPr>
          <p:spPr>
            <a:xfrm flipH="1" flipV="1">
              <a:off x="2208005" y="4766300"/>
              <a:ext cx="3348970" cy="559428"/>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7ECEC80-F78A-44AC-9D52-A3A38B2420DB}"/>
                </a:ext>
              </a:extLst>
            </p:cNvPr>
            <p:cNvCxnSpPr>
              <a:cxnSpLocks/>
            </p:cNvCxnSpPr>
            <p:nvPr/>
          </p:nvCxnSpPr>
          <p:spPr>
            <a:xfrm flipV="1">
              <a:off x="6454567" y="4396801"/>
              <a:ext cx="3726045" cy="928928"/>
            </a:xfrm>
            <a:prstGeom prst="straightConnector1">
              <a:avLst/>
            </a:prstGeom>
            <a:ln w="254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2A61933-CF6D-4B08-AD5F-C4E48B240F21}"/>
                </a:ext>
              </a:extLst>
            </p:cNvPr>
            <p:cNvCxnSpPr>
              <a:cxnSpLocks/>
            </p:cNvCxnSpPr>
            <p:nvPr/>
          </p:nvCxnSpPr>
          <p:spPr>
            <a:xfrm flipH="1" flipV="1">
              <a:off x="2194677" y="5033043"/>
              <a:ext cx="3339783" cy="381769"/>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85647F66-D528-4C1E-AC0D-354CCDDE7318}"/>
                </a:ext>
              </a:extLst>
            </p:cNvPr>
            <p:cNvCxnSpPr>
              <a:cxnSpLocks/>
            </p:cNvCxnSpPr>
            <p:nvPr/>
          </p:nvCxnSpPr>
          <p:spPr>
            <a:xfrm flipV="1">
              <a:off x="6463858" y="4925586"/>
              <a:ext cx="3709497" cy="489226"/>
            </a:xfrm>
            <a:prstGeom prst="straightConnector1">
              <a:avLst/>
            </a:prstGeom>
            <a:ln w="254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9" name="Straight Arrow Connector 628">
            <a:extLst>
              <a:ext uri="{FF2B5EF4-FFF2-40B4-BE49-F238E27FC236}">
                <a16:creationId xmlns:a16="http://schemas.microsoft.com/office/drawing/2014/main" id="{7474DBED-DE2F-42E2-B593-9D45BE7A94A7}"/>
              </a:ext>
            </a:extLst>
          </p:cNvPr>
          <p:cNvCxnSpPr>
            <a:cxnSpLocks/>
          </p:cNvCxnSpPr>
          <p:nvPr/>
        </p:nvCxnSpPr>
        <p:spPr>
          <a:xfrm>
            <a:off x="6579894" y="3652002"/>
            <a:ext cx="3671607" cy="571888"/>
          </a:xfrm>
          <a:prstGeom prst="straightConnector1">
            <a:avLst/>
          </a:prstGeom>
          <a:ln w="25400">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0" name="TextBox 629">
            <a:extLst>
              <a:ext uri="{FF2B5EF4-FFF2-40B4-BE49-F238E27FC236}">
                <a16:creationId xmlns:a16="http://schemas.microsoft.com/office/drawing/2014/main" id="{BFB41441-3B41-4ADC-885C-1757B4E0B605}"/>
              </a:ext>
            </a:extLst>
          </p:cNvPr>
          <p:cNvSpPr txBox="1"/>
          <p:nvPr/>
        </p:nvSpPr>
        <p:spPr>
          <a:xfrm rot="504704">
            <a:off x="8098680" y="4008183"/>
            <a:ext cx="1457450" cy="276999"/>
          </a:xfrm>
          <a:prstGeom prst="rect">
            <a:avLst/>
          </a:prstGeom>
          <a:noFill/>
        </p:spPr>
        <p:txBody>
          <a:bodyPr wrap="none" rtlCol="0">
            <a:spAutoFit/>
          </a:bodyPr>
          <a:lstStyle/>
          <a:p>
            <a:pPr algn="ctr"/>
            <a:r>
              <a:rPr lang="en-US" sz="1200" dirty="0">
                <a:latin typeface="HelveticaNeueLT Std" panose="020B0604020202020204" pitchFamily="34" charset="0"/>
              </a:rPr>
              <a:t>Poll for Key Ready</a:t>
            </a:r>
          </a:p>
        </p:txBody>
      </p:sp>
      <p:cxnSp>
        <p:nvCxnSpPr>
          <p:cNvPr id="631" name="Straight Arrow Connector 630">
            <a:extLst>
              <a:ext uri="{FF2B5EF4-FFF2-40B4-BE49-F238E27FC236}">
                <a16:creationId xmlns:a16="http://schemas.microsoft.com/office/drawing/2014/main" id="{69DCE5DB-4F76-4B4D-8844-D3FEFC7B1F53}"/>
              </a:ext>
            </a:extLst>
          </p:cNvPr>
          <p:cNvCxnSpPr>
            <a:cxnSpLocks/>
          </p:cNvCxnSpPr>
          <p:nvPr/>
        </p:nvCxnSpPr>
        <p:spPr>
          <a:xfrm>
            <a:off x="6543965" y="3812092"/>
            <a:ext cx="3649023" cy="1655650"/>
          </a:xfrm>
          <a:prstGeom prst="straightConnector1">
            <a:avLst/>
          </a:prstGeom>
          <a:ln w="25400">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3" name="Arc 632">
            <a:extLst>
              <a:ext uri="{FF2B5EF4-FFF2-40B4-BE49-F238E27FC236}">
                <a16:creationId xmlns:a16="http://schemas.microsoft.com/office/drawing/2014/main" id="{B7D1EB67-A41A-453B-9C68-EEDAB2D60A52}"/>
              </a:ext>
            </a:extLst>
          </p:cNvPr>
          <p:cNvSpPr/>
          <p:nvPr/>
        </p:nvSpPr>
        <p:spPr>
          <a:xfrm rot="10800000" flipH="1" flipV="1">
            <a:off x="9928577" y="2410275"/>
            <a:ext cx="1782061" cy="3439302"/>
          </a:xfrm>
          <a:prstGeom prst="arc">
            <a:avLst>
              <a:gd name="adj1" fmla="val 17259336"/>
              <a:gd name="adj2" fmla="val 3625718"/>
            </a:avLst>
          </a:prstGeom>
          <a:ln w="25400">
            <a:solidFill>
              <a:srgbClr val="6DADD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34" name="Straight Arrow Connector 633">
            <a:extLst>
              <a:ext uri="{FF2B5EF4-FFF2-40B4-BE49-F238E27FC236}">
                <a16:creationId xmlns:a16="http://schemas.microsoft.com/office/drawing/2014/main" id="{01183720-96B7-40D6-A661-AFAC5A937136}"/>
              </a:ext>
            </a:extLst>
          </p:cNvPr>
          <p:cNvCxnSpPr>
            <a:cxnSpLocks/>
          </p:cNvCxnSpPr>
          <p:nvPr/>
        </p:nvCxnSpPr>
        <p:spPr>
          <a:xfrm flipH="1" flipV="1">
            <a:off x="8743380" y="2868172"/>
            <a:ext cx="1514343" cy="1044903"/>
          </a:xfrm>
          <a:prstGeom prst="straightConnector1">
            <a:avLst/>
          </a:prstGeom>
          <a:ln w="25400">
            <a:solidFill>
              <a:schemeClr val="accent4">
                <a:lumMod val="75000"/>
              </a:schemeClr>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35" name="Group 634">
            <a:extLst>
              <a:ext uri="{FF2B5EF4-FFF2-40B4-BE49-F238E27FC236}">
                <a16:creationId xmlns:a16="http://schemas.microsoft.com/office/drawing/2014/main" id="{3FC1F2BD-9F34-42E1-B00B-8A82BE3AF8A9}"/>
              </a:ext>
            </a:extLst>
          </p:cNvPr>
          <p:cNvGrpSpPr/>
          <p:nvPr/>
        </p:nvGrpSpPr>
        <p:grpSpPr>
          <a:xfrm>
            <a:off x="9148355" y="3161448"/>
            <a:ext cx="409086" cy="287271"/>
            <a:chOff x="1206256" y="1858014"/>
            <a:chExt cx="361378" cy="248704"/>
          </a:xfrm>
        </p:grpSpPr>
        <p:sp>
          <p:nvSpPr>
            <p:cNvPr id="636" name="Oval 635">
              <a:extLst>
                <a:ext uri="{FF2B5EF4-FFF2-40B4-BE49-F238E27FC236}">
                  <a16:creationId xmlns:a16="http://schemas.microsoft.com/office/drawing/2014/main" id="{DC3D6F8C-85DC-4DD3-BC88-66F4177FD93F}"/>
                </a:ext>
              </a:extLst>
            </p:cNvPr>
            <p:cNvSpPr/>
            <p:nvPr/>
          </p:nvSpPr>
          <p:spPr>
            <a:xfrm>
              <a:off x="1255588" y="1858014"/>
              <a:ext cx="258985" cy="248704"/>
            </a:xfrm>
            <a:prstGeom prst="ellipse">
              <a:avLst/>
            </a:prstGeom>
            <a:solidFill>
              <a:schemeClr val="accent4">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7" name="Rectangle 636">
              <a:extLst>
                <a:ext uri="{FF2B5EF4-FFF2-40B4-BE49-F238E27FC236}">
                  <a16:creationId xmlns:a16="http://schemas.microsoft.com/office/drawing/2014/main" id="{5EF4E8F6-E802-4B05-B8A2-25E6FE90FD20}"/>
                </a:ext>
              </a:extLst>
            </p:cNvPr>
            <p:cNvSpPr/>
            <p:nvPr/>
          </p:nvSpPr>
          <p:spPr>
            <a:xfrm>
              <a:off x="1206256" y="1889250"/>
              <a:ext cx="361378" cy="1865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638" name="Group 637">
            <a:extLst>
              <a:ext uri="{FF2B5EF4-FFF2-40B4-BE49-F238E27FC236}">
                <a16:creationId xmlns:a16="http://schemas.microsoft.com/office/drawing/2014/main" id="{A65A057F-043F-45E6-AD90-F4537A1D756D}"/>
              </a:ext>
            </a:extLst>
          </p:cNvPr>
          <p:cNvGrpSpPr/>
          <p:nvPr/>
        </p:nvGrpSpPr>
        <p:grpSpPr>
          <a:xfrm>
            <a:off x="11513072" y="3995160"/>
            <a:ext cx="409087" cy="287271"/>
            <a:chOff x="11302335" y="4208451"/>
            <a:chExt cx="409087" cy="287271"/>
          </a:xfrm>
        </p:grpSpPr>
        <p:sp>
          <p:nvSpPr>
            <p:cNvPr id="639" name="Oval 638">
              <a:extLst>
                <a:ext uri="{FF2B5EF4-FFF2-40B4-BE49-F238E27FC236}">
                  <a16:creationId xmlns:a16="http://schemas.microsoft.com/office/drawing/2014/main" id="{3AF2E515-C992-4614-8BEE-19DE827E9A78}"/>
                </a:ext>
              </a:extLst>
            </p:cNvPr>
            <p:cNvSpPr/>
            <p:nvPr/>
          </p:nvSpPr>
          <p:spPr>
            <a:xfrm>
              <a:off x="11360291" y="4208451"/>
              <a:ext cx="293175" cy="287271"/>
            </a:xfrm>
            <a:prstGeom prst="ellipse">
              <a:avLst/>
            </a:prstGeom>
            <a:solidFill>
              <a:srgbClr val="6DADD9"/>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40" name="Rectangle 639">
              <a:extLst>
                <a:ext uri="{FF2B5EF4-FFF2-40B4-BE49-F238E27FC236}">
                  <a16:creationId xmlns:a16="http://schemas.microsoft.com/office/drawing/2014/main" id="{A3F4A879-37C8-497D-9888-F5CCFFECBE6F}"/>
                </a:ext>
              </a:extLst>
            </p:cNvPr>
            <p:cNvSpPr/>
            <p:nvPr/>
          </p:nvSpPr>
          <p:spPr>
            <a:xfrm>
              <a:off x="11302335" y="4244364"/>
              <a:ext cx="409087" cy="215444"/>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sp>
        <p:nvSpPr>
          <p:cNvPr id="645" name="Arc 644">
            <a:extLst>
              <a:ext uri="{FF2B5EF4-FFF2-40B4-BE49-F238E27FC236}">
                <a16:creationId xmlns:a16="http://schemas.microsoft.com/office/drawing/2014/main" id="{78D3B1CE-C437-42BA-871F-692C5DEB1F3A}"/>
              </a:ext>
            </a:extLst>
          </p:cNvPr>
          <p:cNvSpPr/>
          <p:nvPr/>
        </p:nvSpPr>
        <p:spPr>
          <a:xfrm rot="11157796" flipH="1" flipV="1">
            <a:off x="9815076" y="1279500"/>
            <a:ext cx="1782061" cy="2692623"/>
          </a:xfrm>
          <a:prstGeom prst="arc">
            <a:avLst>
              <a:gd name="adj1" fmla="val 17259336"/>
              <a:gd name="adj2" fmla="val 3625718"/>
            </a:avLst>
          </a:prstGeom>
          <a:ln w="25400">
            <a:solidFill>
              <a:srgbClr val="92D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46" name="Group 645">
            <a:extLst>
              <a:ext uri="{FF2B5EF4-FFF2-40B4-BE49-F238E27FC236}">
                <a16:creationId xmlns:a16="http://schemas.microsoft.com/office/drawing/2014/main" id="{1DCF084A-E29D-475A-90DB-81CBB2F85D86}"/>
              </a:ext>
            </a:extLst>
          </p:cNvPr>
          <p:cNvGrpSpPr/>
          <p:nvPr/>
        </p:nvGrpSpPr>
        <p:grpSpPr>
          <a:xfrm>
            <a:off x="11357371" y="2050612"/>
            <a:ext cx="409086" cy="285382"/>
            <a:chOff x="3089164" y="2228128"/>
            <a:chExt cx="409086" cy="285382"/>
          </a:xfrm>
        </p:grpSpPr>
        <p:sp>
          <p:nvSpPr>
            <p:cNvPr id="647" name="Oval 646">
              <a:extLst>
                <a:ext uri="{FF2B5EF4-FFF2-40B4-BE49-F238E27FC236}">
                  <a16:creationId xmlns:a16="http://schemas.microsoft.com/office/drawing/2014/main" id="{6720070F-B450-4B93-AD74-2442DE78974B}"/>
                </a:ext>
              </a:extLst>
            </p:cNvPr>
            <p:cNvSpPr/>
            <p:nvPr/>
          </p:nvSpPr>
          <p:spPr>
            <a:xfrm>
              <a:off x="3137403" y="2228128"/>
              <a:ext cx="297180" cy="285382"/>
            </a:xfrm>
            <a:prstGeom prst="ellipse">
              <a:avLst/>
            </a:prstGeom>
            <a:solidFill>
              <a:schemeClr val="accent6">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48" name="Rectangle 647">
              <a:extLst>
                <a:ext uri="{FF2B5EF4-FFF2-40B4-BE49-F238E27FC236}">
                  <a16:creationId xmlns:a16="http://schemas.microsoft.com/office/drawing/2014/main" id="{443754E5-17E2-4763-820D-F9CF2296CAE6}"/>
                </a:ext>
              </a:extLst>
            </p:cNvPr>
            <p:cNvSpPr/>
            <p:nvPr/>
          </p:nvSpPr>
          <p:spPr>
            <a:xfrm>
              <a:off x="3089164" y="2262302"/>
              <a:ext cx="409086" cy="2154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cxnSp>
        <p:nvCxnSpPr>
          <p:cNvPr id="663" name="Straight Arrow Connector 662">
            <a:extLst>
              <a:ext uri="{FF2B5EF4-FFF2-40B4-BE49-F238E27FC236}">
                <a16:creationId xmlns:a16="http://schemas.microsoft.com/office/drawing/2014/main" id="{78A04568-B3CF-42D6-BF68-8B01AC236A5D}"/>
              </a:ext>
            </a:extLst>
          </p:cNvPr>
          <p:cNvCxnSpPr>
            <a:cxnSpLocks/>
          </p:cNvCxnSpPr>
          <p:nvPr/>
        </p:nvCxnSpPr>
        <p:spPr>
          <a:xfrm>
            <a:off x="2122524" y="4627727"/>
            <a:ext cx="3566449" cy="0"/>
          </a:xfrm>
          <a:prstGeom prst="straightConnector1">
            <a:avLst/>
          </a:prstGeom>
          <a:ln w="28575">
            <a:solidFill>
              <a:srgbClr val="7030A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3F1C5770-F585-439B-81A5-51B7850A0A3B}"/>
              </a:ext>
            </a:extLst>
          </p:cNvPr>
          <p:cNvCxnSpPr>
            <a:cxnSpLocks/>
          </p:cNvCxnSpPr>
          <p:nvPr/>
        </p:nvCxnSpPr>
        <p:spPr>
          <a:xfrm>
            <a:off x="6334445" y="4635727"/>
            <a:ext cx="3921774" cy="1023369"/>
          </a:xfrm>
          <a:prstGeom prst="straightConnector1">
            <a:avLst/>
          </a:prstGeom>
          <a:ln w="28575">
            <a:solidFill>
              <a:srgbClr val="7030A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487F32C-8697-4D16-9F84-D13288493C0B}"/>
              </a:ext>
            </a:extLst>
          </p:cNvPr>
          <p:cNvGrpSpPr/>
          <p:nvPr/>
        </p:nvGrpSpPr>
        <p:grpSpPr>
          <a:xfrm>
            <a:off x="10425880" y="3930084"/>
            <a:ext cx="831412" cy="1784644"/>
            <a:chOff x="10425880" y="3930084"/>
            <a:chExt cx="831412" cy="1784644"/>
          </a:xfrm>
        </p:grpSpPr>
        <p:grpSp>
          <p:nvGrpSpPr>
            <p:cNvPr id="9" name="Group 8">
              <a:extLst>
                <a:ext uri="{FF2B5EF4-FFF2-40B4-BE49-F238E27FC236}">
                  <a16:creationId xmlns:a16="http://schemas.microsoft.com/office/drawing/2014/main" id="{3E526204-F424-4A2B-AC2F-D8B147DB8081}"/>
                </a:ext>
              </a:extLst>
            </p:cNvPr>
            <p:cNvGrpSpPr/>
            <p:nvPr/>
          </p:nvGrpSpPr>
          <p:grpSpPr>
            <a:xfrm>
              <a:off x="10430380" y="3930084"/>
              <a:ext cx="826912" cy="535031"/>
              <a:chOff x="10430380" y="3930084"/>
              <a:chExt cx="826912" cy="535031"/>
            </a:xfrm>
          </p:grpSpPr>
          <p:pic>
            <p:nvPicPr>
              <p:cNvPr id="666" name="Picture 665">
                <a:extLst>
                  <a:ext uri="{FF2B5EF4-FFF2-40B4-BE49-F238E27FC236}">
                    <a16:creationId xmlns:a16="http://schemas.microsoft.com/office/drawing/2014/main" id="{0A1E7094-E6B5-4034-94D2-FED3E5F61135}"/>
                  </a:ext>
                </a:extLst>
              </p:cNvPr>
              <p:cNvPicPr>
                <a:picLocks noChangeAspect="1"/>
              </p:cNvPicPr>
              <p:nvPr/>
            </p:nvPicPr>
            <p:blipFill>
              <a:blip r:embed="rId16"/>
              <a:stretch>
                <a:fillRect/>
              </a:stretch>
            </p:blipFill>
            <p:spPr>
              <a:xfrm>
                <a:off x="10463819" y="3942025"/>
                <a:ext cx="364737" cy="366223"/>
              </a:xfrm>
              <a:prstGeom prst="rect">
                <a:avLst/>
              </a:prstGeom>
              <a:solidFill>
                <a:schemeClr val="accent1">
                  <a:lumMod val="60000"/>
                  <a:lumOff val="40000"/>
                </a:schemeClr>
              </a:solidFill>
            </p:spPr>
          </p:pic>
          <p:sp>
            <p:nvSpPr>
              <p:cNvPr id="667" name="Rectangle 666">
                <a:extLst>
                  <a:ext uri="{FF2B5EF4-FFF2-40B4-BE49-F238E27FC236}">
                    <a16:creationId xmlns:a16="http://schemas.microsoft.com/office/drawing/2014/main" id="{C8F9A9AD-B2E9-4CEA-B3D5-C02A3356BDEA}"/>
                  </a:ext>
                </a:extLst>
              </p:cNvPr>
              <p:cNvSpPr/>
              <p:nvPr/>
            </p:nvSpPr>
            <p:spPr>
              <a:xfrm>
                <a:off x="10430380" y="4249671"/>
                <a:ext cx="578144" cy="215444"/>
              </a:xfrm>
              <a:prstGeom prst="rect">
                <a:avLst/>
              </a:prstGeom>
            </p:spPr>
            <p:txBody>
              <a:bodyPr wrap="square">
                <a:spAutoFit/>
              </a:bodyPr>
              <a:lstStyle/>
              <a:p>
                <a:r>
                  <a:rPr lang="en-US" sz="800" b="1" dirty="0"/>
                  <a:t>XOTIC</a:t>
                </a:r>
                <a:endParaRPr lang="en-US" sz="800" dirty="0"/>
              </a:p>
            </p:txBody>
          </p:sp>
          <p:pic>
            <p:nvPicPr>
              <p:cNvPr id="668" name="Picture 667">
                <a:extLst>
                  <a:ext uri="{FF2B5EF4-FFF2-40B4-BE49-F238E27FC236}">
                    <a16:creationId xmlns:a16="http://schemas.microsoft.com/office/drawing/2014/main" id="{28A81A32-8492-496A-9130-B73991C1C2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65587" y="3930084"/>
                <a:ext cx="391705" cy="384268"/>
              </a:xfrm>
              <a:prstGeom prst="rect">
                <a:avLst/>
              </a:prstGeom>
            </p:spPr>
          </p:pic>
        </p:grpSp>
        <p:grpSp>
          <p:nvGrpSpPr>
            <p:cNvPr id="669" name="Group 668">
              <a:extLst>
                <a:ext uri="{FF2B5EF4-FFF2-40B4-BE49-F238E27FC236}">
                  <a16:creationId xmlns:a16="http://schemas.microsoft.com/office/drawing/2014/main" id="{6A942C5D-39FC-472B-B4BC-805E416B04AD}"/>
                </a:ext>
              </a:extLst>
            </p:cNvPr>
            <p:cNvGrpSpPr/>
            <p:nvPr/>
          </p:nvGrpSpPr>
          <p:grpSpPr>
            <a:xfrm>
              <a:off x="10425880" y="5179697"/>
              <a:ext cx="826912" cy="535031"/>
              <a:chOff x="10430380" y="3930084"/>
              <a:chExt cx="826912" cy="535031"/>
            </a:xfrm>
          </p:grpSpPr>
          <p:pic>
            <p:nvPicPr>
              <p:cNvPr id="670" name="Picture 669">
                <a:extLst>
                  <a:ext uri="{FF2B5EF4-FFF2-40B4-BE49-F238E27FC236}">
                    <a16:creationId xmlns:a16="http://schemas.microsoft.com/office/drawing/2014/main" id="{4B366F16-A080-406C-9039-69A7E32542B7}"/>
                  </a:ext>
                </a:extLst>
              </p:cNvPr>
              <p:cNvPicPr>
                <a:picLocks noChangeAspect="1"/>
              </p:cNvPicPr>
              <p:nvPr/>
            </p:nvPicPr>
            <p:blipFill>
              <a:blip r:embed="rId16"/>
              <a:stretch>
                <a:fillRect/>
              </a:stretch>
            </p:blipFill>
            <p:spPr>
              <a:xfrm>
                <a:off x="10463819" y="3942025"/>
                <a:ext cx="364737" cy="366223"/>
              </a:xfrm>
              <a:prstGeom prst="rect">
                <a:avLst/>
              </a:prstGeom>
              <a:solidFill>
                <a:schemeClr val="accent1">
                  <a:lumMod val="60000"/>
                  <a:lumOff val="40000"/>
                </a:schemeClr>
              </a:solidFill>
            </p:spPr>
          </p:pic>
          <p:sp>
            <p:nvSpPr>
              <p:cNvPr id="671" name="Rectangle 670">
                <a:extLst>
                  <a:ext uri="{FF2B5EF4-FFF2-40B4-BE49-F238E27FC236}">
                    <a16:creationId xmlns:a16="http://schemas.microsoft.com/office/drawing/2014/main" id="{5F386115-D50B-4322-9872-14C36A7E18A5}"/>
                  </a:ext>
                </a:extLst>
              </p:cNvPr>
              <p:cNvSpPr/>
              <p:nvPr/>
            </p:nvSpPr>
            <p:spPr>
              <a:xfrm>
                <a:off x="10430380" y="4249671"/>
                <a:ext cx="578144" cy="215444"/>
              </a:xfrm>
              <a:prstGeom prst="rect">
                <a:avLst/>
              </a:prstGeom>
            </p:spPr>
            <p:txBody>
              <a:bodyPr wrap="square">
                <a:spAutoFit/>
              </a:bodyPr>
              <a:lstStyle/>
              <a:p>
                <a:r>
                  <a:rPr lang="en-US" sz="800" b="1" dirty="0"/>
                  <a:t>XOTIC</a:t>
                </a:r>
                <a:endParaRPr lang="en-US" sz="800" dirty="0"/>
              </a:p>
            </p:txBody>
          </p:sp>
          <p:pic>
            <p:nvPicPr>
              <p:cNvPr id="672" name="Picture 671">
                <a:extLst>
                  <a:ext uri="{FF2B5EF4-FFF2-40B4-BE49-F238E27FC236}">
                    <a16:creationId xmlns:a16="http://schemas.microsoft.com/office/drawing/2014/main" id="{D67248E3-C104-4C9F-A03F-E11B66B78F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65587" y="3930084"/>
                <a:ext cx="391705" cy="384268"/>
              </a:xfrm>
              <a:prstGeom prst="rect">
                <a:avLst/>
              </a:prstGeom>
            </p:spPr>
          </p:pic>
        </p:grpSp>
      </p:grpSp>
      <p:sp>
        <p:nvSpPr>
          <p:cNvPr id="273" name="Rectangle: Rounded Corners 272">
            <a:extLst>
              <a:ext uri="{FF2B5EF4-FFF2-40B4-BE49-F238E27FC236}">
                <a16:creationId xmlns:a16="http://schemas.microsoft.com/office/drawing/2014/main" id="{5D0FF38A-EA22-4060-9F60-621CE5D933F5}"/>
              </a:ext>
            </a:extLst>
          </p:cNvPr>
          <p:cNvSpPr/>
          <p:nvPr/>
        </p:nvSpPr>
        <p:spPr>
          <a:xfrm>
            <a:off x="172017" y="745238"/>
            <a:ext cx="11850986" cy="5756097"/>
          </a:xfrm>
          <a:prstGeom prst="roundRect">
            <a:avLst/>
          </a:prstGeom>
          <a:noFill/>
          <a:ln w="28575">
            <a:solidFill>
              <a:srgbClr val="A52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4" name="Straight Arrow Connector 383">
            <a:extLst>
              <a:ext uri="{FF2B5EF4-FFF2-40B4-BE49-F238E27FC236}">
                <a16:creationId xmlns:a16="http://schemas.microsoft.com/office/drawing/2014/main" id="{76745C36-4DB1-4865-98FB-A71FD771DA85}"/>
              </a:ext>
            </a:extLst>
          </p:cNvPr>
          <p:cNvCxnSpPr>
            <a:cxnSpLocks/>
          </p:cNvCxnSpPr>
          <p:nvPr/>
        </p:nvCxnSpPr>
        <p:spPr>
          <a:xfrm flipH="1" flipV="1">
            <a:off x="2301315" y="4866952"/>
            <a:ext cx="3329018" cy="543248"/>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29FD4E3D-80AD-4904-B869-CDA950011C9E}"/>
              </a:ext>
            </a:extLst>
          </p:cNvPr>
          <p:cNvSpPr txBox="1"/>
          <p:nvPr/>
        </p:nvSpPr>
        <p:spPr>
          <a:xfrm rot="384246">
            <a:off x="2868889" y="5299163"/>
            <a:ext cx="1772992"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
                <a:latin typeface="HelveticaNeueLT Std" panose="020B0604020202020204" pitchFamily="34" charset="0"/>
              </a:defRPr>
            </a:lvl1pPr>
          </a:lstStyle>
          <a:p>
            <a:r>
              <a:rPr lang="en-US" dirty="0"/>
              <a:t>Request Status</a:t>
            </a:r>
          </a:p>
        </p:txBody>
      </p:sp>
      <p:cxnSp>
        <p:nvCxnSpPr>
          <p:cNvPr id="389" name="Straight Arrow Connector 388">
            <a:extLst>
              <a:ext uri="{FF2B5EF4-FFF2-40B4-BE49-F238E27FC236}">
                <a16:creationId xmlns:a16="http://schemas.microsoft.com/office/drawing/2014/main" id="{EAC5F478-003B-4616-BF32-C76F7686A974}"/>
              </a:ext>
            </a:extLst>
          </p:cNvPr>
          <p:cNvCxnSpPr>
            <a:cxnSpLocks/>
          </p:cNvCxnSpPr>
          <p:nvPr/>
        </p:nvCxnSpPr>
        <p:spPr>
          <a:xfrm flipH="1" flipV="1">
            <a:off x="2298089" y="5136011"/>
            <a:ext cx="3332244" cy="363273"/>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47678B4F-AA7B-4AB4-9934-48C38028CE6C}"/>
              </a:ext>
            </a:extLst>
          </p:cNvPr>
          <p:cNvSpPr txBox="1"/>
          <p:nvPr/>
        </p:nvSpPr>
        <p:spPr>
          <a:xfrm rot="21133931">
            <a:off x="7462459" y="5270583"/>
            <a:ext cx="1772992"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
                <a:latin typeface="HelveticaNeueLT Std" panose="020B0604020202020204" pitchFamily="34" charset="0"/>
              </a:defRPr>
            </a:lvl1pPr>
          </a:lstStyle>
          <a:p>
            <a:r>
              <a:rPr lang="en-US" dirty="0"/>
              <a:t>Viewport Queued</a:t>
            </a:r>
          </a:p>
        </p:txBody>
      </p:sp>
      <p:grpSp>
        <p:nvGrpSpPr>
          <p:cNvPr id="38" name="Group 37">
            <a:extLst>
              <a:ext uri="{FF2B5EF4-FFF2-40B4-BE49-F238E27FC236}">
                <a16:creationId xmlns:a16="http://schemas.microsoft.com/office/drawing/2014/main" id="{7DB4F0D7-925F-4B1A-AEB3-774168174785}"/>
              </a:ext>
            </a:extLst>
          </p:cNvPr>
          <p:cNvGrpSpPr/>
          <p:nvPr/>
        </p:nvGrpSpPr>
        <p:grpSpPr>
          <a:xfrm>
            <a:off x="6560206" y="3578598"/>
            <a:ext cx="3715737" cy="1771796"/>
            <a:chOff x="6560206" y="3578598"/>
            <a:chExt cx="3715737" cy="1771796"/>
          </a:xfrm>
        </p:grpSpPr>
        <p:cxnSp>
          <p:nvCxnSpPr>
            <p:cNvPr id="43" name="Straight Arrow Connector 42">
              <a:extLst>
                <a:ext uri="{FF2B5EF4-FFF2-40B4-BE49-F238E27FC236}">
                  <a16:creationId xmlns:a16="http://schemas.microsoft.com/office/drawing/2014/main" id="{68C03556-87F2-4D79-BF52-BE83578AEFC2}"/>
                </a:ext>
              </a:extLst>
            </p:cNvPr>
            <p:cNvCxnSpPr>
              <a:cxnSpLocks/>
            </p:cNvCxnSpPr>
            <p:nvPr/>
          </p:nvCxnSpPr>
          <p:spPr>
            <a:xfrm flipH="1" flipV="1">
              <a:off x="6594120" y="3578598"/>
              <a:ext cx="3681823" cy="523580"/>
            </a:xfrm>
            <a:prstGeom prst="straightConnector1">
              <a:avLst/>
            </a:prstGeom>
            <a:ln w="254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7550EFB-5124-4F3B-8B3D-5AA3E5079F69}"/>
                </a:ext>
              </a:extLst>
            </p:cNvPr>
            <p:cNvSpPr txBox="1"/>
            <p:nvPr/>
          </p:nvSpPr>
          <p:spPr>
            <a:xfrm rot="475022">
              <a:off x="8176728" y="3645099"/>
              <a:ext cx="1396473" cy="276999"/>
            </a:xfrm>
            <a:prstGeom prst="rect">
              <a:avLst/>
            </a:prstGeom>
            <a:noFill/>
          </p:spPr>
          <p:txBody>
            <a:bodyPr wrap="none" rtlCol="0">
              <a:spAutoFit/>
            </a:bodyPr>
            <a:lstStyle/>
            <a:p>
              <a:r>
                <a:rPr lang="en-US" sz="1200" dirty="0">
                  <a:latin typeface="Helvetica LT Std" panose="020B0504020202020204" pitchFamily="34" charset="0"/>
                </a:rPr>
                <a:t>Start Key Transfer</a:t>
              </a:r>
            </a:p>
          </p:txBody>
        </p:sp>
        <p:cxnSp>
          <p:nvCxnSpPr>
            <p:cNvPr id="127" name="Straight Arrow Connector 126">
              <a:extLst>
                <a:ext uri="{FF2B5EF4-FFF2-40B4-BE49-F238E27FC236}">
                  <a16:creationId xmlns:a16="http://schemas.microsoft.com/office/drawing/2014/main" id="{3A8B89E0-2E26-4B60-B46B-480BDFAC041E}"/>
                </a:ext>
              </a:extLst>
            </p:cNvPr>
            <p:cNvCxnSpPr>
              <a:cxnSpLocks/>
            </p:cNvCxnSpPr>
            <p:nvPr/>
          </p:nvCxnSpPr>
          <p:spPr>
            <a:xfrm flipH="1" flipV="1">
              <a:off x="6560206" y="3722509"/>
              <a:ext cx="3647753" cy="1627885"/>
            </a:xfrm>
            <a:prstGeom prst="straightConnector1">
              <a:avLst/>
            </a:prstGeom>
            <a:ln w="254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3C061E7-E103-43B3-9588-DBCF661C5D1F}"/>
              </a:ext>
            </a:extLst>
          </p:cNvPr>
          <p:cNvGrpSpPr/>
          <p:nvPr/>
        </p:nvGrpSpPr>
        <p:grpSpPr>
          <a:xfrm>
            <a:off x="2195119" y="5356760"/>
            <a:ext cx="3436754" cy="714277"/>
            <a:chOff x="2195119" y="5356760"/>
            <a:chExt cx="3436754" cy="714277"/>
          </a:xfrm>
        </p:grpSpPr>
        <p:sp>
          <p:nvSpPr>
            <p:cNvPr id="351" name="Freeform: Shape 350">
              <a:extLst>
                <a:ext uri="{FF2B5EF4-FFF2-40B4-BE49-F238E27FC236}">
                  <a16:creationId xmlns:a16="http://schemas.microsoft.com/office/drawing/2014/main" id="{D4900AE4-0141-4752-BA8C-D5B095731DD9}"/>
                </a:ext>
              </a:extLst>
            </p:cNvPr>
            <p:cNvSpPr/>
            <p:nvPr/>
          </p:nvSpPr>
          <p:spPr>
            <a:xfrm>
              <a:off x="2195119" y="5356760"/>
              <a:ext cx="3436754" cy="575393"/>
            </a:xfrm>
            <a:custGeom>
              <a:avLst/>
              <a:gdLst>
                <a:gd name="connsiteX0" fmla="*/ 0 w 3495502"/>
                <a:gd name="connsiteY0" fmla="*/ 0 h 650111"/>
                <a:gd name="connsiteX1" fmla="*/ 1787236 w 3495502"/>
                <a:gd name="connsiteY1" fmla="*/ 556952 h 650111"/>
                <a:gd name="connsiteX2" fmla="*/ 3495502 w 3495502"/>
                <a:gd name="connsiteY2" fmla="*/ 644236 h 650111"/>
                <a:gd name="connsiteX0" fmla="*/ 0 w 3495502"/>
                <a:gd name="connsiteY0" fmla="*/ 0 h 645228"/>
                <a:gd name="connsiteX1" fmla="*/ 1772213 w 3495502"/>
                <a:gd name="connsiteY1" fmla="*/ 479883 h 645228"/>
                <a:gd name="connsiteX2" fmla="*/ 3495502 w 3495502"/>
                <a:gd name="connsiteY2" fmla="*/ 644236 h 645228"/>
              </a:gdLst>
              <a:ahLst/>
              <a:cxnLst>
                <a:cxn ang="0">
                  <a:pos x="connsiteX0" y="connsiteY0"/>
                </a:cxn>
                <a:cxn ang="0">
                  <a:pos x="connsiteX1" y="connsiteY1"/>
                </a:cxn>
                <a:cxn ang="0">
                  <a:pos x="connsiteX2" y="connsiteY2"/>
                </a:cxn>
              </a:cxnLst>
              <a:rect l="l" t="t" r="r" b="b"/>
              <a:pathLst>
                <a:path w="3495502" h="645228">
                  <a:moveTo>
                    <a:pt x="0" y="0"/>
                  </a:moveTo>
                  <a:cubicBezTo>
                    <a:pt x="602326" y="224789"/>
                    <a:pt x="1189629" y="372510"/>
                    <a:pt x="1772213" y="479883"/>
                  </a:cubicBezTo>
                  <a:cubicBezTo>
                    <a:pt x="2354797" y="587256"/>
                    <a:pt x="2932661" y="654280"/>
                    <a:pt x="3495502" y="644236"/>
                  </a:cubicBezTo>
                </a:path>
              </a:pathLst>
            </a:custGeom>
            <a:noFill/>
            <a:ln w="25400">
              <a:headEnd type="non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TextBox 390">
              <a:extLst>
                <a:ext uri="{FF2B5EF4-FFF2-40B4-BE49-F238E27FC236}">
                  <a16:creationId xmlns:a16="http://schemas.microsoft.com/office/drawing/2014/main" id="{9C4ABCD1-3E74-464F-A0C4-C27A8C9DF2BD}"/>
                </a:ext>
              </a:extLst>
            </p:cNvPr>
            <p:cNvSpPr txBox="1"/>
            <p:nvPr/>
          </p:nvSpPr>
          <p:spPr>
            <a:xfrm rot="644483">
              <a:off x="3027128" y="5794038"/>
              <a:ext cx="1772992"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
                  <a:latin typeface="HelveticaNeueLT Std" panose="020B0604020202020204" pitchFamily="34" charset="0"/>
                </a:defRPr>
              </a:lvl1pPr>
            </a:lstStyle>
            <a:p>
              <a:r>
                <a:rPr lang="en-US" dirty="0"/>
                <a:t>SendACK</a:t>
              </a:r>
            </a:p>
          </p:txBody>
        </p:sp>
      </p:grpSp>
      <p:grpSp>
        <p:nvGrpSpPr>
          <p:cNvPr id="278" name="Group 277">
            <a:extLst>
              <a:ext uri="{FF2B5EF4-FFF2-40B4-BE49-F238E27FC236}">
                <a16:creationId xmlns:a16="http://schemas.microsoft.com/office/drawing/2014/main" id="{ECABE2E0-93FB-4D3C-83F4-663988AD60EC}"/>
              </a:ext>
            </a:extLst>
          </p:cNvPr>
          <p:cNvGrpSpPr/>
          <p:nvPr/>
        </p:nvGrpSpPr>
        <p:grpSpPr>
          <a:xfrm>
            <a:off x="10290815" y="4950570"/>
            <a:ext cx="1088742" cy="1240363"/>
            <a:chOff x="9872677" y="4261040"/>
            <a:chExt cx="1665124" cy="1897012"/>
          </a:xfrm>
          <a:effectLst>
            <a:outerShdw blurRad="50800" dist="38100" dir="2700000" algn="tl" rotWithShape="0">
              <a:prstClr val="black">
                <a:alpha val="40000"/>
              </a:prstClr>
            </a:outerShdw>
          </a:effectLst>
        </p:grpSpPr>
        <p:pic>
          <p:nvPicPr>
            <p:cNvPr id="279" name="Picture 278" descr="A picture containing monitor, computer, object, sitting&#10;&#10;Description automatically generated">
              <a:extLst>
                <a:ext uri="{FF2B5EF4-FFF2-40B4-BE49-F238E27FC236}">
                  <a16:creationId xmlns:a16="http://schemas.microsoft.com/office/drawing/2014/main" id="{71840614-CB75-4C59-B3F8-66F36CFF73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2677" y="4261040"/>
              <a:ext cx="1665124" cy="1540861"/>
            </a:xfrm>
            <a:prstGeom prst="rect">
              <a:avLst/>
            </a:prstGeom>
          </p:spPr>
        </p:pic>
        <p:sp>
          <p:nvSpPr>
            <p:cNvPr id="281" name="TextBox 280">
              <a:extLst>
                <a:ext uri="{FF2B5EF4-FFF2-40B4-BE49-F238E27FC236}">
                  <a16:creationId xmlns:a16="http://schemas.microsoft.com/office/drawing/2014/main" id="{8AFE206C-C771-4DAD-9587-83DDBE8E2A00}"/>
                </a:ext>
              </a:extLst>
            </p:cNvPr>
            <p:cNvSpPr txBox="1"/>
            <p:nvPr/>
          </p:nvSpPr>
          <p:spPr>
            <a:xfrm>
              <a:off x="9913148" y="5781481"/>
              <a:ext cx="1581986" cy="37657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000" b="1" dirty="0">
                  <a:latin typeface="Helvetica LT Std" panose="020B0504020202020204" pitchFamily="34" charset="0"/>
                </a:rPr>
                <a:t>  VIEWPORT 2</a:t>
              </a:r>
            </a:p>
          </p:txBody>
        </p:sp>
      </p:grpSp>
      <p:grpSp>
        <p:nvGrpSpPr>
          <p:cNvPr id="34" name="Group 33">
            <a:extLst>
              <a:ext uri="{FF2B5EF4-FFF2-40B4-BE49-F238E27FC236}">
                <a16:creationId xmlns:a16="http://schemas.microsoft.com/office/drawing/2014/main" id="{305220F9-285A-41D6-943A-65F234865127}"/>
              </a:ext>
            </a:extLst>
          </p:cNvPr>
          <p:cNvGrpSpPr/>
          <p:nvPr/>
        </p:nvGrpSpPr>
        <p:grpSpPr>
          <a:xfrm>
            <a:off x="6479486" y="4597400"/>
            <a:ext cx="3817433" cy="1299633"/>
            <a:chOff x="6479486" y="4597400"/>
            <a:chExt cx="3817433" cy="1299633"/>
          </a:xfrm>
        </p:grpSpPr>
        <p:cxnSp>
          <p:nvCxnSpPr>
            <p:cNvPr id="24" name="Straight Arrow Connector 23">
              <a:extLst>
                <a:ext uri="{FF2B5EF4-FFF2-40B4-BE49-F238E27FC236}">
                  <a16:creationId xmlns:a16="http://schemas.microsoft.com/office/drawing/2014/main" id="{FE066E46-171C-4208-8401-8FD52205878B}"/>
                </a:ext>
              </a:extLst>
            </p:cNvPr>
            <p:cNvCxnSpPr>
              <a:cxnSpLocks/>
            </p:cNvCxnSpPr>
            <p:nvPr/>
          </p:nvCxnSpPr>
          <p:spPr>
            <a:xfrm flipH="1">
              <a:off x="6479486" y="4597400"/>
              <a:ext cx="3817433" cy="1144787"/>
            </a:xfrm>
            <a:prstGeom prst="straightConnector1">
              <a:avLst/>
            </a:prstGeom>
            <a:noFill/>
            <a:ln w="25400">
              <a:headEnd type="non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93" name="Straight Arrow Connector 392">
              <a:extLst>
                <a:ext uri="{FF2B5EF4-FFF2-40B4-BE49-F238E27FC236}">
                  <a16:creationId xmlns:a16="http://schemas.microsoft.com/office/drawing/2014/main" id="{339873DA-17E8-4672-B57B-CFC5CBA6AEA5}"/>
                </a:ext>
              </a:extLst>
            </p:cNvPr>
            <p:cNvCxnSpPr>
              <a:cxnSpLocks/>
            </p:cNvCxnSpPr>
            <p:nvPr/>
          </p:nvCxnSpPr>
          <p:spPr>
            <a:xfrm flipH="1">
              <a:off x="6488777" y="5811496"/>
              <a:ext cx="3736611" cy="85537"/>
            </a:xfrm>
            <a:prstGeom prst="straightConnector1">
              <a:avLst/>
            </a:prstGeom>
            <a:noFill/>
            <a:ln w="25400">
              <a:headEnd type="non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94" name="TextBox 393">
              <a:extLst>
                <a:ext uri="{FF2B5EF4-FFF2-40B4-BE49-F238E27FC236}">
                  <a16:creationId xmlns:a16="http://schemas.microsoft.com/office/drawing/2014/main" id="{A0DF91C7-4DFE-4507-AFBB-DE2F418270DF}"/>
                </a:ext>
              </a:extLst>
            </p:cNvPr>
            <p:cNvSpPr txBox="1"/>
            <p:nvPr/>
          </p:nvSpPr>
          <p:spPr>
            <a:xfrm rot="20631050">
              <a:off x="7120159" y="4999498"/>
              <a:ext cx="1772992"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
                  <a:latin typeface="HelveticaNeueLT Std" panose="020B0604020202020204" pitchFamily="34" charset="0"/>
                </a:defRPr>
              </a:lvl1pPr>
            </a:lstStyle>
            <a:p>
              <a:r>
                <a:rPr lang="en-US" dirty="0"/>
                <a:t>Poll for All Clear</a:t>
              </a:r>
            </a:p>
          </p:txBody>
        </p:sp>
      </p:grpSp>
      <p:grpSp>
        <p:nvGrpSpPr>
          <p:cNvPr id="194" name="Group 193">
            <a:extLst>
              <a:ext uri="{FF2B5EF4-FFF2-40B4-BE49-F238E27FC236}">
                <a16:creationId xmlns:a16="http://schemas.microsoft.com/office/drawing/2014/main" id="{29E3C025-50A8-401E-89C1-A30F6E90FC01}"/>
              </a:ext>
            </a:extLst>
          </p:cNvPr>
          <p:cNvGrpSpPr/>
          <p:nvPr/>
        </p:nvGrpSpPr>
        <p:grpSpPr>
          <a:xfrm>
            <a:off x="1933049" y="1610468"/>
            <a:ext cx="409087" cy="287271"/>
            <a:chOff x="1213515" y="1858014"/>
            <a:chExt cx="361379" cy="248704"/>
          </a:xfrm>
        </p:grpSpPr>
        <p:sp>
          <p:nvSpPr>
            <p:cNvPr id="195" name="Oval 194">
              <a:extLst>
                <a:ext uri="{FF2B5EF4-FFF2-40B4-BE49-F238E27FC236}">
                  <a16:creationId xmlns:a16="http://schemas.microsoft.com/office/drawing/2014/main" id="{BAFB1FCC-E9ED-4DC8-964F-BE1DC4166675}"/>
                </a:ext>
              </a:extLst>
            </p:cNvPr>
            <p:cNvSpPr/>
            <p:nvPr/>
          </p:nvSpPr>
          <p:spPr>
            <a:xfrm>
              <a:off x="1255589" y="1858014"/>
              <a:ext cx="258985" cy="248704"/>
            </a:xfrm>
            <a:prstGeom prst="ellipse">
              <a:avLst/>
            </a:prstGeom>
            <a:solidFill>
              <a:srgbClr val="6DADD9"/>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6" name="Rectangle 195">
              <a:extLst>
                <a:ext uri="{FF2B5EF4-FFF2-40B4-BE49-F238E27FC236}">
                  <a16:creationId xmlns:a16="http://schemas.microsoft.com/office/drawing/2014/main" id="{5C539464-E297-4B5C-8DB0-228BF2D08FE2}"/>
                </a:ext>
              </a:extLst>
            </p:cNvPr>
            <p:cNvSpPr/>
            <p:nvPr/>
          </p:nvSpPr>
          <p:spPr>
            <a:xfrm>
              <a:off x="1213515" y="1888625"/>
              <a:ext cx="361379" cy="18652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grpSp>
        <p:nvGrpSpPr>
          <p:cNvPr id="601" name="Group 600">
            <a:extLst>
              <a:ext uri="{FF2B5EF4-FFF2-40B4-BE49-F238E27FC236}">
                <a16:creationId xmlns:a16="http://schemas.microsoft.com/office/drawing/2014/main" id="{354FDCF1-1973-4680-AFFC-813AFEC93364}"/>
              </a:ext>
            </a:extLst>
          </p:cNvPr>
          <p:cNvGrpSpPr/>
          <p:nvPr/>
        </p:nvGrpSpPr>
        <p:grpSpPr>
          <a:xfrm>
            <a:off x="6588054" y="1617713"/>
            <a:ext cx="409087" cy="287271"/>
            <a:chOff x="1213515" y="1858014"/>
            <a:chExt cx="361379" cy="248704"/>
          </a:xfrm>
        </p:grpSpPr>
        <p:sp>
          <p:nvSpPr>
            <p:cNvPr id="602" name="Oval 601">
              <a:extLst>
                <a:ext uri="{FF2B5EF4-FFF2-40B4-BE49-F238E27FC236}">
                  <a16:creationId xmlns:a16="http://schemas.microsoft.com/office/drawing/2014/main" id="{B2614975-9F8B-482D-A609-2BBA3B18C6AF}"/>
                </a:ext>
              </a:extLst>
            </p:cNvPr>
            <p:cNvSpPr/>
            <p:nvPr/>
          </p:nvSpPr>
          <p:spPr>
            <a:xfrm>
              <a:off x="1255588" y="1858014"/>
              <a:ext cx="258985" cy="248704"/>
            </a:xfrm>
            <a:prstGeom prst="ellipse">
              <a:avLst/>
            </a:prstGeom>
            <a:solidFill>
              <a:srgbClr val="6DADD9"/>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3" name="Rectangle 602">
              <a:extLst>
                <a:ext uri="{FF2B5EF4-FFF2-40B4-BE49-F238E27FC236}">
                  <a16:creationId xmlns:a16="http://schemas.microsoft.com/office/drawing/2014/main" id="{FBEE6C1F-F919-4C1C-932B-286C9A606DA8}"/>
                </a:ext>
              </a:extLst>
            </p:cNvPr>
            <p:cNvSpPr/>
            <p:nvPr/>
          </p:nvSpPr>
          <p:spPr>
            <a:xfrm>
              <a:off x="1213515" y="1888625"/>
              <a:ext cx="361379" cy="18652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grpSp>
        <p:nvGrpSpPr>
          <p:cNvPr id="613" name="Group 612">
            <a:extLst>
              <a:ext uri="{FF2B5EF4-FFF2-40B4-BE49-F238E27FC236}">
                <a16:creationId xmlns:a16="http://schemas.microsoft.com/office/drawing/2014/main" id="{C7C8671A-FF58-4106-8C0D-9DF9AA8BFBBF}"/>
              </a:ext>
            </a:extLst>
          </p:cNvPr>
          <p:cNvGrpSpPr/>
          <p:nvPr/>
        </p:nvGrpSpPr>
        <p:grpSpPr>
          <a:xfrm>
            <a:off x="10080652" y="2628471"/>
            <a:ext cx="409087" cy="287271"/>
            <a:chOff x="1213515" y="1858014"/>
            <a:chExt cx="361379" cy="248704"/>
          </a:xfrm>
        </p:grpSpPr>
        <p:sp>
          <p:nvSpPr>
            <p:cNvPr id="614" name="Oval 613">
              <a:extLst>
                <a:ext uri="{FF2B5EF4-FFF2-40B4-BE49-F238E27FC236}">
                  <a16:creationId xmlns:a16="http://schemas.microsoft.com/office/drawing/2014/main" id="{2C9B30EF-51F5-4E8D-8924-3F98385E4767}"/>
                </a:ext>
              </a:extLst>
            </p:cNvPr>
            <p:cNvSpPr/>
            <p:nvPr/>
          </p:nvSpPr>
          <p:spPr>
            <a:xfrm>
              <a:off x="1255588" y="1858014"/>
              <a:ext cx="258985" cy="248704"/>
            </a:xfrm>
            <a:prstGeom prst="ellipse">
              <a:avLst/>
            </a:prstGeom>
            <a:solidFill>
              <a:srgbClr val="6DADD9"/>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5" name="Rectangle 614">
              <a:extLst>
                <a:ext uri="{FF2B5EF4-FFF2-40B4-BE49-F238E27FC236}">
                  <a16:creationId xmlns:a16="http://schemas.microsoft.com/office/drawing/2014/main" id="{0DE244D3-47C9-459D-AEB7-DDBC5046603C}"/>
                </a:ext>
              </a:extLst>
            </p:cNvPr>
            <p:cNvSpPr/>
            <p:nvPr/>
          </p:nvSpPr>
          <p:spPr>
            <a:xfrm>
              <a:off x="1213515" y="1888625"/>
              <a:ext cx="361379" cy="18652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grpSp>
        <p:nvGrpSpPr>
          <p:cNvPr id="203" name="Group 202">
            <a:extLst>
              <a:ext uri="{FF2B5EF4-FFF2-40B4-BE49-F238E27FC236}">
                <a16:creationId xmlns:a16="http://schemas.microsoft.com/office/drawing/2014/main" id="{2447FD16-6896-49E2-AF70-0510DED9A638}"/>
              </a:ext>
            </a:extLst>
          </p:cNvPr>
          <p:cNvGrpSpPr/>
          <p:nvPr/>
        </p:nvGrpSpPr>
        <p:grpSpPr>
          <a:xfrm>
            <a:off x="4264324" y="2620629"/>
            <a:ext cx="409086" cy="287271"/>
            <a:chOff x="1213515" y="1858014"/>
            <a:chExt cx="361378" cy="248704"/>
          </a:xfrm>
        </p:grpSpPr>
        <p:sp>
          <p:nvSpPr>
            <p:cNvPr id="204" name="Oval 203">
              <a:extLst>
                <a:ext uri="{FF2B5EF4-FFF2-40B4-BE49-F238E27FC236}">
                  <a16:creationId xmlns:a16="http://schemas.microsoft.com/office/drawing/2014/main" id="{00A9E7EC-33D3-42D1-A8B7-29243FE6AFCB}"/>
                </a:ext>
              </a:extLst>
            </p:cNvPr>
            <p:cNvSpPr/>
            <p:nvPr/>
          </p:nvSpPr>
          <p:spPr>
            <a:xfrm>
              <a:off x="1255588" y="1858014"/>
              <a:ext cx="258985" cy="248704"/>
            </a:xfrm>
            <a:prstGeom prst="ellipse">
              <a:avLst/>
            </a:prstGeom>
            <a:gradFill>
              <a:gsLst>
                <a:gs pos="0">
                  <a:schemeClr val="bg1">
                    <a:lumMod val="50000"/>
                  </a:schemeClr>
                </a:gs>
                <a:gs pos="50000">
                  <a:schemeClr val="bg1">
                    <a:lumMod val="65000"/>
                  </a:schemeClr>
                </a:gs>
                <a:gs pos="100000">
                  <a:schemeClr val="bg1">
                    <a:lumMod val="85000"/>
                  </a:schemeClr>
                </a:gs>
              </a:gsLst>
              <a:lin ang="16200000" scaled="1"/>
            </a:gra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5" name="Rectangle 204">
              <a:extLst>
                <a:ext uri="{FF2B5EF4-FFF2-40B4-BE49-F238E27FC236}">
                  <a16:creationId xmlns:a16="http://schemas.microsoft.com/office/drawing/2014/main" id="{15662ECC-6BF1-4045-B2BB-BC3093BC01EE}"/>
                </a:ext>
              </a:extLst>
            </p:cNvPr>
            <p:cNvSpPr/>
            <p:nvPr/>
          </p:nvSpPr>
          <p:spPr>
            <a:xfrm>
              <a:off x="1213515" y="1888625"/>
              <a:ext cx="361378" cy="18652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604" name="Group 603">
            <a:extLst>
              <a:ext uri="{FF2B5EF4-FFF2-40B4-BE49-F238E27FC236}">
                <a16:creationId xmlns:a16="http://schemas.microsoft.com/office/drawing/2014/main" id="{29B92986-4C20-421D-B880-9BA7037FE427}"/>
              </a:ext>
            </a:extLst>
          </p:cNvPr>
          <p:cNvGrpSpPr/>
          <p:nvPr/>
        </p:nvGrpSpPr>
        <p:grpSpPr>
          <a:xfrm>
            <a:off x="5436664" y="1627129"/>
            <a:ext cx="409086" cy="287271"/>
            <a:chOff x="1213515" y="1858014"/>
            <a:chExt cx="361378" cy="248704"/>
          </a:xfrm>
        </p:grpSpPr>
        <p:sp>
          <p:nvSpPr>
            <p:cNvPr id="605" name="Oval 604">
              <a:extLst>
                <a:ext uri="{FF2B5EF4-FFF2-40B4-BE49-F238E27FC236}">
                  <a16:creationId xmlns:a16="http://schemas.microsoft.com/office/drawing/2014/main" id="{7129F4CA-6994-4936-A4F1-178E95468CBF}"/>
                </a:ext>
              </a:extLst>
            </p:cNvPr>
            <p:cNvSpPr/>
            <p:nvPr/>
          </p:nvSpPr>
          <p:spPr>
            <a:xfrm>
              <a:off x="1255588" y="1858014"/>
              <a:ext cx="258985" cy="248704"/>
            </a:xfrm>
            <a:prstGeom prst="ellipse">
              <a:avLst/>
            </a:prstGeom>
            <a:gradFill>
              <a:gsLst>
                <a:gs pos="0">
                  <a:schemeClr val="bg1">
                    <a:lumMod val="50000"/>
                  </a:schemeClr>
                </a:gs>
                <a:gs pos="50000">
                  <a:schemeClr val="bg1">
                    <a:lumMod val="65000"/>
                  </a:schemeClr>
                </a:gs>
                <a:gs pos="100000">
                  <a:schemeClr val="bg1">
                    <a:lumMod val="85000"/>
                  </a:schemeClr>
                </a:gs>
              </a:gsLst>
              <a:lin ang="16200000" scaled="1"/>
            </a:gra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6" name="Rectangle 605">
              <a:extLst>
                <a:ext uri="{FF2B5EF4-FFF2-40B4-BE49-F238E27FC236}">
                  <a16:creationId xmlns:a16="http://schemas.microsoft.com/office/drawing/2014/main" id="{4CD84BA7-BEC2-46AB-A797-5CC6AA2285C0}"/>
                </a:ext>
              </a:extLst>
            </p:cNvPr>
            <p:cNvSpPr/>
            <p:nvPr/>
          </p:nvSpPr>
          <p:spPr>
            <a:xfrm>
              <a:off x="1213515" y="1888625"/>
              <a:ext cx="361378" cy="18652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610" name="Group 609">
            <a:extLst>
              <a:ext uri="{FF2B5EF4-FFF2-40B4-BE49-F238E27FC236}">
                <a16:creationId xmlns:a16="http://schemas.microsoft.com/office/drawing/2014/main" id="{9EE3BC76-2C6F-4C77-B44B-29B573F1EDAC}"/>
              </a:ext>
            </a:extLst>
          </p:cNvPr>
          <p:cNvGrpSpPr/>
          <p:nvPr/>
        </p:nvGrpSpPr>
        <p:grpSpPr>
          <a:xfrm>
            <a:off x="8894475" y="2613878"/>
            <a:ext cx="409086" cy="287271"/>
            <a:chOff x="1213515" y="1858014"/>
            <a:chExt cx="361378" cy="248704"/>
          </a:xfrm>
        </p:grpSpPr>
        <p:sp>
          <p:nvSpPr>
            <p:cNvPr id="611" name="Oval 610">
              <a:extLst>
                <a:ext uri="{FF2B5EF4-FFF2-40B4-BE49-F238E27FC236}">
                  <a16:creationId xmlns:a16="http://schemas.microsoft.com/office/drawing/2014/main" id="{234EC5D0-BD9B-42E7-A791-E17DB6497C4A}"/>
                </a:ext>
              </a:extLst>
            </p:cNvPr>
            <p:cNvSpPr/>
            <p:nvPr/>
          </p:nvSpPr>
          <p:spPr>
            <a:xfrm>
              <a:off x="1255588" y="1858014"/>
              <a:ext cx="258985" cy="248704"/>
            </a:xfrm>
            <a:prstGeom prst="ellipse">
              <a:avLst/>
            </a:prstGeom>
            <a:gradFill>
              <a:gsLst>
                <a:gs pos="0">
                  <a:schemeClr val="bg1">
                    <a:lumMod val="50000"/>
                  </a:schemeClr>
                </a:gs>
                <a:gs pos="50000">
                  <a:schemeClr val="bg1">
                    <a:lumMod val="65000"/>
                  </a:schemeClr>
                </a:gs>
                <a:gs pos="100000">
                  <a:schemeClr val="bg1">
                    <a:lumMod val="85000"/>
                  </a:schemeClr>
                </a:gs>
              </a:gsLst>
              <a:lin ang="16200000" scaled="1"/>
            </a:gra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2" name="Rectangle 611">
              <a:extLst>
                <a:ext uri="{FF2B5EF4-FFF2-40B4-BE49-F238E27FC236}">
                  <a16:creationId xmlns:a16="http://schemas.microsoft.com/office/drawing/2014/main" id="{D6603B96-62B8-46C4-9D05-1A8C73DCF744}"/>
                </a:ext>
              </a:extLst>
            </p:cNvPr>
            <p:cNvSpPr/>
            <p:nvPr/>
          </p:nvSpPr>
          <p:spPr>
            <a:xfrm>
              <a:off x="1213515" y="1888625"/>
              <a:ext cx="361378" cy="18652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47" name="Group 46">
            <a:extLst>
              <a:ext uri="{FF2B5EF4-FFF2-40B4-BE49-F238E27FC236}">
                <a16:creationId xmlns:a16="http://schemas.microsoft.com/office/drawing/2014/main" id="{B0715C97-422A-4817-B295-AF508FA393DD}"/>
              </a:ext>
            </a:extLst>
          </p:cNvPr>
          <p:cNvGrpSpPr/>
          <p:nvPr/>
        </p:nvGrpSpPr>
        <p:grpSpPr>
          <a:xfrm>
            <a:off x="3120765" y="1625491"/>
            <a:ext cx="409086" cy="287271"/>
            <a:chOff x="1213515" y="1858014"/>
            <a:chExt cx="361378" cy="248704"/>
          </a:xfrm>
        </p:grpSpPr>
        <p:sp>
          <p:nvSpPr>
            <p:cNvPr id="49" name="Oval 48">
              <a:extLst>
                <a:ext uri="{FF2B5EF4-FFF2-40B4-BE49-F238E27FC236}">
                  <a16:creationId xmlns:a16="http://schemas.microsoft.com/office/drawing/2014/main" id="{B1BB4E9D-81BC-4C2F-8702-C18B7C4CD274}"/>
                </a:ext>
              </a:extLst>
            </p:cNvPr>
            <p:cNvSpPr/>
            <p:nvPr/>
          </p:nvSpPr>
          <p:spPr>
            <a:xfrm>
              <a:off x="1255588" y="1858014"/>
              <a:ext cx="258985" cy="248704"/>
            </a:xfrm>
            <a:prstGeom prst="ellipse">
              <a:avLst/>
            </a:prstGeom>
            <a:solidFill>
              <a:schemeClr val="accent4">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Rectangle 49">
              <a:extLst>
                <a:ext uri="{FF2B5EF4-FFF2-40B4-BE49-F238E27FC236}">
                  <a16:creationId xmlns:a16="http://schemas.microsoft.com/office/drawing/2014/main" id="{9928CA04-EE9B-4943-931B-CBEDFEF6B74C}"/>
                </a:ext>
              </a:extLst>
            </p:cNvPr>
            <p:cNvSpPr/>
            <p:nvPr/>
          </p:nvSpPr>
          <p:spPr>
            <a:xfrm>
              <a:off x="1213515" y="1888625"/>
              <a:ext cx="361378" cy="1865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598" name="Group 597">
            <a:extLst>
              <a:ext uri="{FF2B5EF4-FFF2-40B4-BE49-F238E27FC236}">
                <a16:creationId xmlns:a16="http://schemas.microsoft.com/office/drawing/2014/main" id="{5A41F299-AB2A-47EC-903B-36D46238DC55}"/>
              </a:ext>
            </a:extLst>
          </p:cNvPr>
          <p:cNvGrpSpPr/>
          <p:nvPr/>
        </p:nvGrpSpPr>
        <p:grpSpPr>
          <a:xfrm>
            <a:off x="4243280" y="1622438"/>
            <a:ext cx="409086" cy="287271"/>
            <a:chOff x="1213515" y="1858014"/>
            <a:chExt cx="361378" cy="248704"/>
          </a:xfrm>
        </p:grpSpPr>
        <p:sp>
          <p:nvSpPr>
            <p:cNvPr id="599" name="Oval 598">
              <a:extLst>
                <a:ext uri="{FF2B5EF4-FFF2-40B4-BE49-F238E27FC236}">
                  <a16:creationId xmlns:a16="http://schemas.microsoft.com/office/drawing/2014/main" id="{04EC07B2-83D9-42B0-A5E1-FFE256D30D20}"/>
                </a:ext>
              </a:extLst>
            </p:cNvPr>
            <p:cNvSpPr/>
            <p:nvPr/>
          </p:nvSpPr>
          <p:spPr>
            <a:xfrm>
              <a:off x="1255588" y="1858014"/>
              <a:ext cx="258985" cy="248704"/>
            </a:xfrm>
            <a:prstGeom prst="ellipse">
              <a:avLst/>
            </a:prstGeom>
            <a:solidFill>
              <a:schemeClr val="accent4">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0" name="Rectangle 599">
              <a:extLst>
                <a:ext uri="{FF2B5EF4-FFF2-40B4-BE49-F238E27FC236}">
                  <a16:creationId xmlns:a16="http://schemas.microsoft.com/office/drawing/2014/main" id="{A2728F2B-E9B4-4E94-88FB-4AEFC216A8F5}"/>
                </a:ext>
              </a:extLst>
            </p:cNvPr>
            <p:cNvSpPr/>
            <p:nvPr/>
          </p:nvSpPr>
          <p:spPr>
            <a:xfrm>
              <a:off x="1213515" y="1888625"/>
              <a:ext cx="361378" cy="1865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607" name="Group 606">
            <a:extLst>
              <a:ext uri="{FF2B5EF4-FFF2-40B4-BE49-F238E27FC236}">
                <a16:creationId xmlns:a16="http://schemas.microsoft.com/office/drawing/2014/main" id="{1CF77429-56AC-4A79-BC10-5169D6CF2DBA}"/>
              </a:ext>
            </a:extLst>
          </p:cNvPr>
          <p:cNvGrpSpPr/>
          <p:nvPr/>
        </p:nvGrpSpPr>
        <p:grpSpPr>
          <a:xfrm>
            <a:off x="7749158" y="2638458"/>
            <a:ext cx="409086" cy="287271"/>
            <a:chOff x="1213515" y="1858014"/>
            <a:chExt cx="361378" cy="248704"/>
          </a:xfrm>
        </p:grpSpPr>
        <p:sp>
          <p:nvSpPr>
            <p:cNvPr id="608" name="Oval 607">
              <a:extLst>
                <a:ext uri="{FF2B5EF4-FFF2-40B4-BE49-F238E27FC236}">
                  <a16:creationId xmlns:a16="http://schemas.microsoft.com/office/drawing/2014/main" id="{2C070B0D-1B48-4525-B441-4798E6F9D838}"/>
                </a:ext>
              </a:extLst>
            </p:cNvPr>
            <p:cNvSpPr/>
            <p:nvPr/>
          </p:nvSpPr>
          <p:spPr>
            <a:xfrm>
              <a:off x="1255588" y="1858014"/>
              <a:ext cx="258985" cy="248704"/>
            </a:xfrm>
            <a:prstGeom prst="ellipse">
              <a:avLst/>
            </a:prstGeom>
            <a:solidFill>
              <a:schemeClr val="accent4">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9" name="Rectangle 608">
              <a:extLst>
                <a:ext uri="{FF2B5EF4-FFF2-40B4-BE49-F238E27FC236}">
                  <a16:creationId xmlns:a16="http://schemas.microsoft.com/office/drawing/2014/main" id="{BCA43A6C-B30D-4D54-A24A-F18B0567E726}"/>
                </a:ext>
              </a:extLst>
            </p:cNvPr>
            <p:cNvSpPr/>
            <p:nvPr/>
          </p:nvSpPr>
          <p:spPr>
            <a:xfrm>
              <a:off x="1213515" y="1888625"/>
              <a:ext cx="361378" cy="1865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619" name="Group 618">
            <a:extLst>
              <a:ext uri="{FF2B5EF4-FFF2-40B4-BE49-F238E27FC236}">
                <a16:creationId xmlns:a16="http://schemas.microsoft.com/office/drawing/2014/main" id="{E1FAC802-9C5A-4F69-80AD-F946B3D0C743}"/>
              </a:ext>
            </a:extLst>
          </p:cNvPr>
          <p:cNvGrpSpPr/>
          <p:nvPr/>
        </p:nvGrpSpPr>
        <p:grpSpPr>
          <a:xfrm>
            <a:off x="3075380" y="2603434"/>
            <a:ext cx="434085" cy="285382"/>
            <a:chOff x="3073645" y="2228128"/>
            <a:chExt cx="434085" cy="285382"/>
          </a:xfrm>
        </p:grpSpPr>
        <p:sp>
          <p:nvSpPr>
            <p:cNvPr id="620" name="Oval 619">
              <a:extLst>
                <a:ext uri="{FF2B5EF4-FFF2-40B4-BE49-F238E27FC236}">
                  <a16:creationId xmlns:a16="http://schemas.microsoft.com/office/drawing/2014/main" id="{9E1D686A-46CE-4301-99CB-A928CF8CE8B1}"/>
                </a:ext>
              </a:extLst>
            </p:cNvPr>
            <p:cNvSpPr/>
            <p:nvPr/>
          </p:nvSpPr>
          <p:spPr>
            <a:xfrm>
              <a:off x="3137403" y="2228128"/>
              <a:ext cx="297180" cy="285382"/>
            </a:xfrm>
            <a:prstGeom prst="ellipse">
              <a:avLst/>
            </a:prstGeom>
            <a:solidFill>
              <a:schemeClr val="accent6">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21" name="Rectangle 620">
              <a:extLst>
                <a:ext uri="{FF2B5EF4-FFF2-40B4-BE49-F238E27FC236}">
                  <a16:creationId xmlns:a16="http://schemas.microsoft.com/office/drawing/2014/main" id="{BAFE2D83-CF80-49A1-B006-25A485376301}"/>
                </a:ext>
              </a:extLst>
            </p:cNvPr>
            <p:cNvSpPr/>
            <p:nvPr/>
          </p:nvSpPr>
          <p:spPr>
            <a:xfrm>
              <a:off x="3073645" y="2249759"/>
              <a:ext cx="434085" cy="2159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grpSp>
        <p:nvGrpSpPr>
          <p:cNvPr id="165" name="Group 164">
            <a:extLst>
              <a:ext uri="{FF2B5EF4-FFF2-40B4-BE49-F238E27FC236}">
                <a16:creationId xmlns:a16="http://schemas.microsoft.com/office/drawing/2014/main" id="{8D456D46-AA1B-4384-B44B-E7BFCC0DE5E8}"/>
              </a:ext>
            </a:extLst>
          </p:cNvPr>
          <p:cNvGrpSpPr/>
          <p:nvPr/>
        </p:nvGrpSpPr>
        <p:grpSpPr>
          <a:xfrm>
            <a:off x="5350920" y="2603434"/>
            <a:ext cx="434085" cy="285382"/>
            <a:chOff x="3073645" y="2228128"/>
            <a:chExt cx="434085" cy="285382"/>
          </a:xfrm>
        </p:grpSpPr>
        <p:sp>
          <p:nvSpPr>
            <p:cNvPr id="166" name="Oval 165">
              <a:extLst>
                <a:ext uri="{FF2B5EF4-FFF2-40B4-BE49-F238E27FC236}">
                  <a16:creationId xmlns:a16="http://schemas.microsoft.com/office/drawing/2014/main" id="{FF839FD5-6CD5-4E59-B651-B92BA686DD57}"/>
                </a:ext>
              </a:extLst>
            </p:cNvPr>
            <p:cNvSpPr/>
            <p:nvPr/>
          </p:nvSpPr>
          <p:spPr>
            <a:xfrm>
              <a:off x="3137403" y="2228128"/>
              <a:ext cx="297180" cy="285382"/>
            </a:xfrm>
            <a:prstGeom prst="ellipse">
              <a:avLst/>
            </a:prstGeom>
            <a:solidFill>
              <a:schemeClr val="accent6">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7" name="Rectangle 166">
              <a:extLst>
                <a:ext uri="{FF2B5EF4-FFF2-40B4-BE49-F238E27FC236}">
                  <a16:creationId xmlns:a16="http://schemas.microsoft.com/office/drawing/2014/main" id="{B4750859-2DE8-418A-9782-D11544C4E80B}"/>
                </a:ext>
              </a:extLst>
            </p:cNvPr>
            <p:cNvSpPr/>
            <p:nvPr/>
          </p:nvSpPr>
          <p:spPr>
            <a:xfrm>
              <a:off x="3073645" y="2249759"/>
              <a:ext cx="434085" cy="2159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grpSp>
        <p:nvGrpSpPr>
          <p:cNvPr id="616" name="Group 615">
            <a:extLst>
              <a:ext uri="{FF2B5EF4-FFF2-40B4-BE49-F238E27FC236}">
                <a16:creationId xmlns:a16="http://schemas.microsoft.com/office/drawing/2014/main" id="{A589FFEA-44F8-4DB1-A63B-917FB16113E6}"/>
              </a:ext>
            </a:extLst>
          </p:cNvPr>
          <p:cNvGrpSpPr/>
          <p:nvPr/>
        </p:nvGrpSpPr>
        <p:grpSpPr>
          <a:xfrm>
            <a:off x="10008012" y="1619642"/>
            <a:ext cx="434085" cy="285382"/>
            <a:chOff x="3073645" y="2228128"/>
            <a:chExt cx="434085" cy="285382"/>
          </a:xfrm>
        </p:grpSpPr>
        <p:sp>
          <p:nvSpPr>
            <p:cNvPr id="617" name="Oval 616">
              <a:extLst>
                <a:ext uri="{FF2B5EF4-FFF2-40B4-BE49-F238E27FC236}">
                  <a16:creationId xmlns:a16="http://schemas.microsoft.com/office/drawing/2014/main" id="{543E4D51-CF91-4E22-9EB5-EAD690FC684E}"/>
                </a:ext>
              </a:extLst>
            </p:cNvPr>
            <p:cNvSpPr/>
            <p:nvPr/>
          </p:nvSpPr>
          <p:spPr>
            <a:xfrm>
              <a:off x="3137403" y="2228128"/>
              <a:ext cx="297180" cy="285382"/>
            </a:xfrm>
            <a:prstGeom prst="ellipse">
              <a:avLst/>
            </a:prstGeom>
            <a:solidFill>
              <a:schemeClr val="accent6">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8" name="Rectangle 617">
              <a:extLst>
                <a:ext uri="{FF2B5EF4-FFF2-40B4-BE49-F238E27FC236}">
                  <a16:creationId xmlns:a16="http://schemas.microsoft.com/office/drawing/2014/main" id="{3048987B-3CD9-4E35-B338-42C45EA671B7}"/>
                </a:ext>
              </a:extLst>
            </p:cNvPr>
            <p:cNvSpPr/>
            <p:nvPr/>
          </p:nvSpPr>
          <p:spPr>
            <a:xfrm>
              <a:off x="3073645" y="2249759"/>
              <a:ext cx="434085" cy="2159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2</a:t>
              </a:r>
            </a:p>
          </p:txBody>
        </p:sp>
      </p:grpSp>
      <p:sp>
        <p:nvSpPr>
          <p:cNvPr id="623" name="Arc 622">
            <a:extLst>
              <a:ext uri="{FF2B5EF4-FFF2-40B4-BE49-F238E27FC236}">
                <a16:creationId xmlns:a16="http://schemas.microsoft.com/office/drawing/2014/main" id="{F9247C9D-9144-46C3-9E1C-1EAE65D7176A}"/>
              </a:ext>
            </a:extLst>
          </p:cNvPr>
          <p:cNvSpPr/>
          <p:nvPr/>
        </p:nvSpPr>
        <p:spPr>
          <a:xfrm rot="15890325" flipV="1">
            <a:off x="3945665" y="1545722"/>
            <a:ext cx="1070854" cy="2803378"/>
          </a:xfrm>
          <a:prstGeom prst="arc">
            <a:avLst>
              <a:gd name="adj1" fmla="val 17104015"/>
              <a:gd name="adj2" fmla="val 1111061"/>
            </a:avLst>
          </a:prstGeom>
          <a:ln w="25400">
            <a:solidFill>
              <a:srgbClr val="92D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2" name="Arc 621">
            <a:extLst>
              <a:ext uri="{FF2B5EF4-FFF2-40B4-BE49-F238E27FC236}">
                <a16:creationId xmlns:a16="http://schemas.microsoft.com/office/drawing/2014/main" id="{DD9FE093-4446-46E9-A139-D3D177BB8582}"/>
              </a:ext>
            </a:extLst>
          </p:cNvPr>
          <p:cNvSpPr/>
          <p:nvPr/>
        </p:nvSpPr>
        <p:spPr>
          <a:xfrm rot="15412611">
            <a:off x="7330293" y="-476266"/>
            <a:ext cx="1139847" cy="4791067"/>
          </a:xfrm>
          <a:custGeom>
            <a:avLst/>
            <a:gdLst>
              <a:gd name="connsiteX0" fmla="*/ 1634559 w 2279692"/>
              <a:gd name="connsiteY0" fmla="*/ 244535 h 4935350"/>
              <a:gd name="connsiteX1" fmla="*/ 2279537 w 2279692"/>
              <a:gd name="connsiteY1" fmla="*/ 2508446 h 4935350"/>
              <a:gd name="connsiteX2" fmla="*/ 1488756 w 2279692"/>
              <a:gd name="connsiteY2" fmla="*/ 4816898 h 4935350"/>
              <a:gd name="connsiteX3" fmla="*/ 1139846 w 2279692"/>
              <a:gd name="connsiteY3" fmla="*/ 2467675 h 4935350"/>
              <a:gd name="connsiteX4" fmla="*/ 1634559 w 2279692"/>
              <a:gd name="connsiteY4" fmla="*/ 244535 h 4935350"/>
              <a:gd name="connsiteX0" fmla="*/ 1634559 w 2279692"/>
              <a:gd name="connsiteY0" fmla="*/ 244535 h 4935350"/>
              <a:gd name="connsiteX1" fmla="*/ 2279537 w 2279692"/>
              <a:gd name="connsiteY1" fmla="*/ 2508446 h 4935350"/>
              <a:gd name="connsiteX2" fmla="*/ 1488756 w 2279692"/>
              <a:gd name="connsiteY2" fmla="*/ 4816898 h 4935350"/>
              <a:gd name="connsiteX0" fmla="*/ 494713 w 1139847"/>
              <a:gd name="connsiteY0" fmla="*/ 0 h 4791067"/>
              <a:gd name="connsiteX1" fmla="*/ 1139691 w 1139847"/>
              <a:gd name="connsiteY1" fmla="*/ 2263911 h 4791067"/>
              <a:gd name="connsiteX2" fmla="*/ 348910 w 1139847"/>
              <a:gd name="connsiteY2" fmla="*/ 4572363 h 4791067"/>
              <a:gd name="connsiteX3" fmla="*/ 0 w 1139847"/>
              <a:gd name="connsiteY3" fmla="*/ 2223140 h 4791067"/>
              <a:gd name="connsiteX4" fmla="*/ 494713 w 1139847"/>
              <a:gd name="connsiteY4" fmla="*/ 0 h 4791067"/>
              <a:gd name="connsiteX0" fmla="*/ 494713 w 1139847"/>
              <a:gd name="connsiteY0" fmla="*/ 0 h 4791067"/>
              <a:gd name="connsiteX1" fmla="*/ 1139691 w 1139847"/>
              <a:gd name="connsiteY1" fmla="*/ 2263911 h 4791067"/>
              <a:gd name="connsiteX2" fmla="*/ 615786 w 1139847"/>
              <a:gd name="connsiteY2" fmla="*/ 4791067 h 4791067"/>
              <a:gd name="connsiteX0" fmla="*/ 494713 w 1139847"/>
              <a:gd name="connsiteY0" fmla="*/ 0 h 4791067"/>
              <a:gd name="connsiteX1" fmla="*/ 1139691 w 1139847"/>
              <a:gd name="connsiteY1" fmla="*/ 2263911 h 4791067"/>
              <a:gd name="connsiteX2" fmla="*/ 348910 w 1139847"/>
              <a:gd name="connsiteY2" fmla="*/ 4572363 h 4791067"/>
              <a:gd name="connsiteX3" fmla="*/ 0 w 1139847"/>
              <a:gd name="connsiteY3" fmla="*/ 2223140 h 4791067"/>
              <a:gd name="connsiteX4" fmla="*/ 494713 w 1139847"/>
              <a:gd name="connsiteY4" fmla="*/ 0 h 4791067"/>
              <a:gd name="connsiteX0" fmla="*/ 494713 w 1139847"/>
              <a:gd name="connsiteY0" fmla="*/ 0 h 4791067"/>
              <a:gd name="connsiteX1" fmla="*/ 1139691 w 1139847"/>
              <a:gd name="connsiteY1" fmla="*/ 2263911 h 4791067"/>
              <a:gd name="connsiteX2" fmla="*/ 615786 w 1139847"/>
              <a:gd name="connsiteY2" fmla="*/ 4791067 h 4791067"/>
              <a:gd name="connsiteX0" fmla="*/ 494713 w 1139847"/>
              <a:gd name="connsiteY0" fmla="*/ 0 h 4791067"/>
              <a:gd name="connsiteX1" fmla="*/ 1139691 w 1139847"/>
              <a:gd name="connsiteY1" fmla="*/ 2263911 h 4791067"/>
              <a:gd name="connsiteX2" fmla="*/ 348910 w 1139847"/>
              <a:gd name="connsiteY2" fmla="*/ 4572363 h 4791067"/>
              <a:gd name="connsiteX3" fmla="*/ 0 w 1139847"/>
              <a:gd name="connsiteY3" fmla="*/ 2223140 h 4791067"/>
              <a:gd name="connsiteX4" fmla="*/ 494713 w 1139847"/>
              <a:gd name="connsiteY4" fmla="*/ 0 h 4791067"/>
              <a:gd name="connsiteX0" fmla="*/ 494713 w 1139847"/>
              <a:gd name="connsiteY0" fmla="*/ 0 h 4791067"/>
              <a:gd name="connsiteX1" fmla="*/ 1139691 w 1139847"/>
              <a:gd name="connsiteY1" fmla="*/ 2263911 h 4791067"/>
              <a:gd name="connsiteX2" fmla="*/ 615786 w 1139847"/>
              <a:gd name="connsiteY2" fmla="*/ 4791067 h 4791067"/>
            </a:gdLst>
            <a:ahLst/>
            <a:cxnLst>
              <a:cxn ang="0">
                <a:pos x="connsiteX0" y="connsiteY0"/>
              </a:cxn>
              <a:cxn ang="0">
                <a:pos x="connsiteX1" y="connsiteY1"/>
              </a:cxn>
              <a:cxn ang="0">
                <a:pos x="connsiteX2" y="connsiteY2"/>
              </a:cxn>
            </a:cxnLst>
            <a:rect l="l" t="t" r="r" b="b"/>
            <a:pathLst>
              <a:path w="1139847" h="4791067" stroke="0" extrusionOk="0">
                <a:moveTo>
                  <a:pt x="494713" y="0"/>
                </a:moveTo>
                <a:cubicBezTo>
                  <a:pt x="895247" y="417743"/>
                  <a:pt x="1147036" y="1301538"/>
                  <a:pt x="1139691" y="2263911"/>
                </a:cubicBezTo>
                <a:cubicBezTo>
                  <a:pt x="1131625" y="3320601"/>
                  <a:pt x="813641" y="4248863"/>
                  <a:pt x="348910" y="4572363"/>
                </a:cubicBezTo>
                <a:lnTo>
                  <a:pt x="0" y="2223140"/>
                </a:lnTo>
                <a:lnTo>
                  <a:pt x="494713" y="0"/>
                </a:lnTo>
                <a:close/>
              </a:path>
              <a:path w="1139847" h="4791067" fill="none">
                <a:moveTo>
                  <a:pt x="494713" y="0"/>
                </a:moveTo>
                <a:cubicBezTo>
                  <a:pt x="895247" y="417743"/>
                  <a:pt x="1147036" y="1301538"/>
                  <a:pt x="1139691" y="2263911"/>
                </a:cubicBezTo>
                <a:cubicBezTo>
                  <a:pt x="1131625" y="3320601"/>
                  <a:pt x="821978" y="4192123"/>
                  <a:pt x="615786" y="4791067"/>
                </a:cubicBezTo>
              </a:path>
            </a:pathLst>
          </a:custGeom>
          <a:ln w="25400">
            <a:solidFill>
              <a:srgbClr val="92D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5" name="Arc 624">
            <a:extLst>
              <a:ext uri="{FF2B5EF4-FFF2-40B4-BE49-F238E27FC236}">
                <a16:creationId xmlns:a16="http://schemas.microsoft.com/office/drawing/2014/main" id="{1FCB60CB-83D6-4566-8B51-85A29D242575}"/>
              </a:ext>
            </a:extLst>
          </p:cNvPr>
          <p:cNvSpPr/>
          <p:nvPr/>
        </p:nvSpPr>
        <p:spPr>
          <a:xfrm rot="19708173">
            <a:off x="1330700" y="1219256"/>
            <a:ext cx="7141171" cy="6332108"/>
          </a:xfrm>
          <a:prstGeom prst="arc">
            <a:avLst>
              <a:gd name="adj1" fmla="val 17384217"/>
              <a:gd name="adj2" fmla="val 21588224"/>
            </a:avLst>
          </a:prstGeom>
          <a:ln w="254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4" name="Arc 623">
            <a:extLst>
              <a:ext uri="{FF2B5EF4-FFF2-40B4-BE49-F238E27FC236}">
                <a16:creationId xmlns:a16="http://schemas.microsoft.com/office/drawing/2014/main" id="{DE29FAF6-543D-43C1-A58A-E930122FB4BD}"/>
              </a:ext>
            </a:extLst>
          </p:cNvPr>
          <p:cNvSpPr/>
          <p:nvPr/>
        </p:nvSpPr>
        <p:spPr>
          <a:xfrm rot="5899565">
            <a:off x="3423943" y="885149"/>
            <a:ext cx="743536" cy="1313847"/>
          </a:xfrm>
          <a:prstGeom prst="arc">
            <a:avLst>
              <a:gd name="adj1" fmla="val 17628586"/>
              <a:gd name="adj2" fmla="val 2019424"/>
            </a:avLst>
          </a:prstGeom>
          <a:ln w="25400">
            <a:solidFill>
              <a:schemeClr val="accent4">
                <a:lumMod val="75000"/>
              </a:schemeClr>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589B10E5-D055-4CF6-ABD2-A134370FFDA1}"/>
              </a:ext>
            </a:extLst>
          </p:cNvPr>
          <p:cNvCxnSpPr>
            <a:cxnSpLocks/>
          </p:cNvCxnSpPr>
          <p:nvPr/>
        </p:nvCxnSpPr>
        <p:spPr>
          <a:xfrm flipV="1">
            <a:off x="3011649" y="1916212"/>
            <a:ext cx="263290" cy="1265186"/>
          </a:xfrm>
          <a:prstGeom prst="straightConnector1">
            <a:avLst/>
          </a:prstGeom>
          <a:ln w="25400">
            <a:solidFill>
              <a:schemeClr val="accent4">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6CEDEC6-4040-4B70-B0BB-025DA32F672A}"/>
              </a:ext>
            </a:extLst>
          </p:cNvPr>
          <p:cNvCxnSpPr>
            <a:cxnSpLocks/>
          </p:cNvCxnSpPr>
          <p:nvPr/>
        </p:nvCxnSpPr>
        <p:spPr>
          <a:xfrm flipH="1" flipV="1">
            <a:off x="2234114" y="1896747"/>
            <a:ext cx="76671" cy="1109238"/>
          </a:xfrm>
          <a:prstGeom prst="straightConnector1">
            <a:avLst/>
          </a:prstGeom>
          <a:ln w="25400">
            <a:solidFill>
              <a:srgbClr val="6DADD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8D663D6-76C1-4D48-A2CB-598AFC74999D}"/>
              </a:ext>
            </a:extLst>
          </p:cNvPr>
          <p:cNvCxnSpPr>
            <a:cxnSpLocks/>
            <a:endCxn id="205" idx="1"/>
          </p:cNvCxnSpPr>
          <p:nvPr/>
        </p:nvCxnSpPr>
        <p:spPr>
          <a:xfrm flipV="1">
            <a:off x="2359694" y="2763709"/>
            <a:ext cx="1904630" cy="267050"/>
          </a:xfrm>
          <a:prstGeom prst="straightConnector1">
            <a:avLst/>
          </a:prstGeom>
          <a:ln w="25400">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id="{BFA331E8-C167-46CE-9950-D1A7AFC85F61}"/>
              </a:ext>
            </a:extLst>
          </p:cNvPr>
          <p:cNvGrpSpPr/>
          <p:nvPr/>
        </p:nvGrpSpPr>
        <p:grpSpPr>
          <a:xfrm>
            <a:off x="2150149" y="2799219"/>
            <a:ext cx="392079" cy="356859"/>
            <a:chOff x="2247216" y="2681225"/>
            <a:chExt cx="392079" cy="356859"/>
          </a:xfrm>
        </p:grpSpPr>
        <p:sp>
          <p:nvSpPr>
            <p:cNvPr id="188" name="Oval 187">
              <a:extLst>
                <a:ext uri="{FF2B5EF4-FFF2-40B4-BE49-F238E27FC236}">
                  <a16:creationId xmlns:a16="http://schemas.microsoft.com/office/drawing/2014/main" id="{5A9A1E81-F5F8-4AA9-A44D-A3D13E239A6C}"/>
                </a:ext>
              </a:extLst>
            </p:cNvPr>
            <p:cNvSpPr/>
            <p:nvPr/>
          </p:nvSpPr>
          <p:spPr>
            <a:xfrm>
              <a:off x="2312473" y="2789381"/>
              <a:ext cx="258985" cy="248703"/>
            </a:xfrm>
            <a:prstGeom prst="ellipse">
              <a:avLst/>
            </a:prstGeom>
            <a:gradFill flip="none" rotWithShape="1">
              <a:gsLst>
                <a:gs pos="51000">
                  <a:schemeClr val="bg1">
                    <a:lumMod val="50000"/>
                  </a:schemeClr>
                </a:gs>
                <a:gs pos="55000">
                  <a:schemeClr val="accent5"/>
                </a:gs>
              </a:gsLst>
              <a:lin ang="13800000" scaled="0"/>
              <a:tileRect/>
            </a:gra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9" name="Rectangle 188">
              <a:extLst>
                <a:ext uri="{FF2B5EF4-FFF2-40B4-BE49-F238E27FC236}">
                  <a16:creationId xmlns:a16="http://schemas.microsoft.com/office/drawing/2014/main" id="{CC780D9E-0356-4818-B544-80DD931E8E42}"/>
                </a:ext>
              </a:extLst>
            </p:cNvPr>
            <p:cNvSpPr/>
            <p:nvPr/>
          </p:nvSpPr>
          <p:spPr>
            <a:xfrm>
              <a:off x="2247216" y="2681225"/>
              <a:ext cx="392079"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   Key</a:t>
              </a:r>
            </a:p>
          </p:txBody>
        </p:sp>
      </p:grpSp>
      <p:sp>
        <p:nvSpPr>
          <p:cNvPr id="14" name="Freeform: Shape 13">
            <a:extLst>
              <a:ext uri="{FF2B5EF4-FFF2-40B4-BE49-F238E27FC236}">
                <a16:creationId xmlns:a16="http://schemas.microsoft.com/office/drawing/2014/main" id="{2DB77140-AD6E-4542-BB24-9F4E5871DAA7}"/>
              </a:ext>
            </a:extLst>
          </p:cNvPr>
          <p:cNvSpPr/>
          <p:nvPr/>
        </p:nvSpPr>
        <p:spPr>
          <a:xfrm>
            <a:off x="4564192" y="1485900"/>
            <a:ext cx="1026983" cy="1021596"/>
          </a:xfrm>
          <a:custGeom>
            <a:avLst/>
            <a:gdLst>
              <a:gd name="connsiteX0" fmla="*/ 0 w 1042987"/>
              <a:gd name="connsiteY0" fmla="*/ 995363 h 995363"/>
              <a:gd name="connsiteX1" fmla="*/ 1042987 w 1042987"/>
              <a:gd name="connsiteY1" fmla="*/ 0 h 995363"/>
            </a:gdLst>
            <a:ahLst/>
            <a:cxnLst>
              <a:cxn ang="0">
                <a:pos x="connsiteX0" y="connsiteY0"/>
              </a:cxn>
              <a:cxn ang="0">
                <a:pos x="connsiteX1" y="connsiteY1"/>
              </a:cxn>
            </a:cxnLst>
            <a:rect l="l" t="t" r="r" b="b"/>
            <a:pathLst>
              <a:path w="1042987" h="995363">
                <a:moveTo>
                  <a:pt x="0" y="995363"/>
                </a:moveTo>
                <a:lnTo>
                  <a:pt x="1042987" y="0"/>
                </a:lnTo>
              </a:path>
            </a:pathLst>
          </a:custGeom>
          <a:ln w="25400">
            <a:solidFill>
              <a:schemeClr val="bg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626" name="Arc 625">
            <a:extLst>
              <a:ext uri="{FF2B5EF4-FFF2-40B4-BE49-F238E27FC236}">
                <a16:creationId xmlns:a16="http://schemas.microsoft.com/office/drawing/2014/main" id="{C2D5AB61-0577-4A11-AADB-D1BC42F0B48D}"/>
              </a:ext>
            </a:extLst>
          </p:cNvPr>
          <p:cNvSpPr/>
          <p:nvPr/>
        </p:nvSpPr>
        <p:spPr>
          <a:xfrm rot="18851077">
            <a:off x="3523013" y="1646043"/>
            <a:ext cx="6590239" cy="6724182"/>
          </a:xfrm>
          <a:prstGeom prst="arc">
            <a:avLst>
              <a:gd name="adj1" fmla="val 16398344"/>
              <a:gd name="adj2" fmla="val 21482174"/>
            </a:avLst>
          </a:prstGeom>
          <a:ln w="25400">
            <a:solidFill>
              <a:schemeClr val="bg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1" name="Straight Arrow Connector 640">
            <a:extLst>
              <a:ext uri="{FF2B5EF4-FFF2-40B4-BE49-F238E27FC236}">
                <a16:creationId xmlns:a16="http://schemas.microsoft.com/office/drawing/2014/main" id="{AD78A04F-791E-43FE-9268-82A0C15E9BF6}"/>
              </a:ext>
            </a:extLst>
          </p:cNvPr>
          <p:cNvCxnSpPr>
            <a:cxnSpLocks/>
          </p:cNvCxnSpPr>
          <p:nvPr/>
        </p:nvCxnSpPr>
        <p:spPr>
          <a:xfrm flipH="1" flipV="1">
            <a:off x="9704697" y="2881644"/>
            <a:ext cx="594634" cy="2162413"/>
          </a:xfrm>
          <a:prstGeom prst="straightConnector1">
            <a:avLst/>
          </a:prstGeom>
          <a:ln w="25400">
            <a:solidFill>
              <a:schemeClr val="bg1">
                <a:lumMod val="65000"/>
              </a:schemeClr>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5" name="Group 394">
            <a:extLst>
              <a:ext uri="{FF2B5EF4-FFF2-40B4-BE49-F238E27FC236}">
                <a16:creationId xmlns:a16="http://schemas.microsoft.com/office/drawing/2014/main" id="{2AAE4682-1969-49DA-8FFF-38890B8A7E7C}"/>
              </a:ext>
            </a:extLst>
          </p:cNvPr>
          <p:cNvGrpSpPr/>
          <p:nvPr/>
        </p:nvGrpSpPr>
        <p:grpSpPr>
          <a:xfrm>
            <a:off x="6505574" y="4662575"/>
            <a:ext cx="3862876" cy="1164382"/>
            <a:chOff x="6468543" y="4683580"/>
            <a:chExt cx="3862876" cy="1164382"/>
          </a:xfrm>
        </p:grpSpPr>
        <p:cxnSp>
          <p:nvCxnSpPr>
            <p:cNvPr id="396" name="Straight Arrow Connector 395">
              <a:extLst>
                <a:ext uri="{FF2B5EF4-FFF2-40B4-BE49-F238E27FC236}">
                  <a16:creationId xmlns:a16="http://schemas.microsoft.com/office/drawing/2014/main" id="{B75A564E-A42F-4AC8-9415-A93549E79A7E}"/>
                </a:ext>
              </a:extLst>
            </p:cNvPr>
            <p:cNvCxnSpPr>
              <a:cxnSpLocks/>
            </p:cNvCxnSpPr>
            <p:nvPr/>
          </p:nvCxnSpPr>
          <p:spPr>
            <a:xfrm flipH="1">
              <a:off x="6485077" y="4683580"/>
              <a:ext cx="3846342" cy="1164382"/>
            </a:xfrm>
            <a:prstGeom prst="straightConnector1">
              <a:avLst/>
            </a:prstGeom>
            <a:noFill/>
            <a:ln w="25400">
              <a:round/>
              <a:headEnd type="triangle"/>
              <a:tailEnd type="non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97" name="Straight Arrow Connector 396">
              <a:extLst>
                <a:ext uri="{FF2B5EF4-FFF2-40B4-BE49-F238E27FC236}">
                  <a16:creationId xmlns:a16="http://schemas.microsoft.com/office/drawing/2014/main" id="{A85EAC6A-DFE1-4375-A59B-1462708599A3}"/>
                </a:ext>
              </a:extLst>
            </p:cNvPr>
            <p:cNvCxnSpPr>
              <a:cxnSpLocks/>
            </p:cNvCxnSpPr>
            <p:nvPr/>
          </p:nvCxnSpPr>
          <p:spPr>
            <a:xfrm flipH="1">
              <a:off x="6468543" y="5762425"/>
              <a:ext cx="3736611" cy="85537"/>
            </a:xfrm>
            <a:prstGeom prst="straightConnector1">
              <a:avLst/>
            </a:prstGeom>
            <a:noFill/>
            <a:ln w="25400">
              <a:miter lim="800000"/>
              <a:headEnd type="triangle"/>
              <a:tailEnd type="non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98" name="TextBox 397">
              <a:extLst>
                <a:ext uri="{FF2B5EF4-FFF2-40B4-BE49-F238E27FC236}">
                  <a16:creationId xmlns:a16="http://schemas.microsoft.com/office/drawing/2014/main" id="{82941F33-A133-4A8B-B4E8-5D584F5FA9EF}"/>
                </a:ext>
              </a:extLst>
            </p:cNvPr>
            <p:cNvSpPr txBox="1"/>
            <p:nvPr/>
          </p:nvSpPr>
          <p:spPr>
            <a:xfrm rot="21097432">
              <a:off x="7532113" y="5497722"/>
              <a:ext cx="1772992"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1200">
                  <a:latin typeface="HelveticaNeueLT Std" panose="020B0604020202020204" pitchFamily="34" charset="0"/>
                </a:defRPr>
              </a:lvl1pPr>
            </a:lstStyle>
            <a:p>
              <a:r>
                <a:rPr lang="en-US" dirty="0"/>
                <a:t>Return_ACK</a:t>
              </a:r>
            </a:p>
          </p:txBody>
        </p:sp>
      </p:grpSp>
      <p:cxnSp>
        <p:nvCxnSpPr>
          <p:cNvPr id="664" name="Straight Arrow Connector 663">
            <a:extLst>
              <a:ext uri="{FF2B5EF4-FFF2-40B4-BE49-F238E27FC236}">
                <a16:creationId xmlns:a16="http://schemas.microsoft.com/office/drawing/2014/main" id="{C8239F06-25A2-4222-B3AB-0F723F208329}"/>
              </a:ext>
            </a:extLst>
          </p:cNvPr>
          <p:cNvCxnSpPr>
            <a:cxnSpLocks/>
            <a:stCxn id="263" idx="3"/>
          </p:cNvCxnSpPr>
          <p:nvPr/>
        </p:nvCxnSpPr>
        <p:spPr>
          <a:xfrm flipV="1">
            <a:off x="6332857" y="4352877"/>
            <a:ext cx="3921774" cy="278086"/>
          </a:xfrm>
          <a:prstGeom prst="straightConnector1">
            <a:avLst/>
          </a:prstGeom>
          <a:ln w="28575">
            <a:solidFill>
              <a:srgbClr val="7030A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42" name="Group 641">
            <a:extLst>
              <a:ext uri="{FF2B5EF4-FFF2-40B4-BE49-F238E27FC236}">
                <a16:creationId xmlns:a16="http://schemas.microsoft.com/office/drawing/2014/main" id="{2C99990E-5B2C-49CB-BCDC-10A47565DDFA}"/>
              </a:ext>
            </a:extLst>
          </p:cNvPr>
          <p:cNvGrpSpPr/>
          <p:nvPr/>
        </p:nvGrpSpPr>
        <p:grpSpPr>
          <a:xfrm>
            <a:off x="9816303" y="3965978"/>
            <a:ext cx="409085" cy="287271"/>
            <a:chOff x="9977181" y="4204241"/>
            <a:chExt cx="409085" cy="287271"/>
          </a:xfrm>
        </p:grpSpPr>
        <p:sp>
          <p:nvSpPr>
            <p:cNvPr id="643" name="Oval 642">
              <a:extLst>
                <a:ext uri="{FF2B5EF4-FFF2-40B4-BE49-F238E27FC236}">
                  <a16:creationId xmlns:a16="http://schemas.microsoft.com/office/drawing/2014/main" id="{56331D9B-8458-46AC-BE20-73BDA3991B20}"/>
                </a:ext>
              </a:extLst>
            </p:cNvPr>
            <p:cNvSpPr/>
            <p:nvPr/>
          </p:nvSpPr>
          <p:spPr>
            <a:xfrm>
              <a:off x="10024808" y="4204241"/>
              <a:ext cx="293175" cy="287271"/>
            </a:xfrm>
            <a:prstGeom prst="ellipse">
              <a:avLst/>
            </a:prstGeom>
            <a:gradFill>
              <a:gsLst>
                <a:gs pos="0">
                  <a:schemeClr val="bg1">
                    <a:lumMod val="50000"/>
                  </a:schemeClr>
                </a:gs>
                <a:gs pos="50000">
                  <a:schemeClr val="bg1">
                    <a:lumMod val="65000"/>
                  </a:schemeClr>
                </a:gs>
                <a:gs pos="100000">
                  <a:schemeClr val="bg1">
                    <a:lumMod val="85000"/>
                  </a:schemeClr>
                </a:gs>
              </a:gsLst>
              <a:lin ang="16200000" scaled="1"/>
            </a:gra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44" name="Rectangle 643">
              <a:extLst>
                <a:ext uri="{FF2B5EF4-FFF2-40B4-BE49-F238E27FC236}">
                  <a16:creationId xmlns:a16="http://schemas.microsoft.com/office/drawing/2014/main" id="{00E0DD8B-2F2A-4E50-B3C4-4C0CDFB94C16}"/>
                </a:ext>
              </a:extLst>
            </p:cNvPr>
            <p:cNvSpPr/>
            <p:nvPr/>
          </p:nvSpPr>
          <p:spPr>
            <a:xfrm>
              <a:off x="9977181" y="4239599"/>
              <a:ext cx="409085" cy="215444"/>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Key 1</a:t>
              </a:r>
            </a:p>
          </p:txBody>
        </p:sp>
      </p:grpSp>
      <p:grpSp>
        <p:nvGrpSpPr>
          <p:cNvPr id="243" name="Group 242">
            <a:extLst>
              <a:ext uri="{FF2B5EF4-FFF2-40B4-BE49-F238E27FC236}">
                <a16:creationId xmlns:a16="http://schemas.microsoft.com/office/drawing/2014/main" id="{FFF15015-BBB0-4B4E-BBE6-F92E4AA205FD}"/>
              </a:ext>
            </a:extLst>
          </p:cNvPr>
          <p:cNvGrpSpPr/>
          <p:nvPr/>
        </p:nvGrpSpPr>
        <p:grpSpPr>
          <a:xfrm>
            <a:off x="2846204" y="3002568"/>
            <a:ext cx="374584" cy="350692"/>
            <a:chOff x="2867705" y="2791023"/>
            <a:chExt cx="374584" cy="350692"/>
          </a:xfrm>
        </p:grpSpPr>
        <p:sp>
          <p:nvSpPr>
            <p:cNvPr id="136" name="Oval 135">
              <a:extLst>
                <a:ext uri="{FF2B5EF4-FFF2-40B4-BE49-F238E27FC236}">
                  <a16:creationId xmlns:a16="http://schemas.microsoft.com/office/drawing/2014/main" id="{1F09C8A5-FF99-4121-89C5-C8649B521DE5}"/>
                </a:ext>
              </a:extLst>
            </p:cNvPr>
            <p:cNvSpPr/>
            <p:nvPr/>
          </p:nvSpPr>
          <p:spPr>
            <a:xfrm>
              <a:off x="2919914" y="2893012"/>
              <a:ext cx="258985" cy="248703"/>
            </a:xfrm>
            <a:prstGeom prst="ellipse">
              <a:avLst/>
            </a:prstGeom>
            <a:gradFill flip="none" rotWithShape="1">
              <a:gsLst>
                <a:gs pos="51000">
                  <a:srgbClr val="92D050"/>
                </a:gs>
                <a:gs pos="55000">
                  <a:schemeClr val="accent4">
                    <a:lumMod val="75000"/>
                  </a:schemeClr>
                </a:gs>
              </a:gsLst>
              <a:lin ang="13800000" scaled="0"/>
              <a:tileRect/>
            </a:gra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7" name="Rectangle 136">
              <a:extLst>
                <a:ext uri="{FF2B5EF4-FFF2-40B4-BE49-F238E27FC236}">
                  <a16:creationId xmlns:a16="http://schemas.microsoft.com/office/drawing/2014/main" id="{299F9DBA-C731-473A-A801-00260DF38D93}"/>
                </a:ext>
              </a:extLst>
            </p:cNvPr>
            <p:cNvSpPr/>
            <p:nvPr/>
          </p:nvSpPr>
          <p:spPr>
            <a:xfrm>
              <a:off x="2867705" y="2791023"/>
              <a:ext cx="374584"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   Key</a:t>
              </a:r>
            </a:p>
          </p:txBody>
        </p:sp>
      </p:grpSp>
      <p:sp>
        <p:nvSpPr>
          <p:cNvPr id="73" name="Freeform: Shape 72">
            <a:extLst>
              <a:ext uri="{FF2B5EF4-FFF2-40B4-BE49-F238E27FC236}">
                <a16:creationId xmlns:a16="http://schemas.microsoft.com/office/drawing/2014/main" id="{0602F386-2ADA-48C5-93B7-20B7CD75E871}"/>
              </a:ext>
            </a:extLst>
          </p:cNvPr>
          <p:cNvSpPr/>
          <p:nvPr/>
        </p:nvSpPr>
        <p:spPr>
          <a:xfrm>
            <a:off x="3097470" y="1180518"/>
            <a:ext cx="7133278" cy="1294586"/>
          </a:xfrm>
          <a:custGeom>
            <a:avLst/>
            <a:gdLst>
              <a:gd name="connsiteX0" fmla="*/ 0 w 7133278"/>
              <a:gd name="connsiteY0" fmla="*/ 203051 h 1294586"/>
              <a:gd name="connsiteX1" fmla="*/ 3987933 w 7133278"/>
              <a:gd name="connsiteY1" fmla="*/ 83365 h 1294586"/>
              <a:gd name="connsiteX2" fmla="*/ 7133278 w 7133278"/>
              <a:gd name="connsiteY2" fmla="*/ 1294586 h 1294586"/>
            </a:gdLst>
            <a:ahLst/>
            <a:cxnLst>
              <a:cxn ang="0">
                <a:pos x="connsiteX0" y="connsiteY0"/>
              </a:cxn>
              <a:cxn ang="0">
                <a:pos x="connsiteX1" y="connsiteY1"/>
              </a:cxn>
              <a:cxn ang="0">
                <a:pos x="connsiteX2" y="connsiteY2"/>
              </a:cxn>
            </a:cxnLst>
            <a:rect l="l" t="t" r="r" b="b"/>
            <a:pathLst>
              <a:path w="7133278" h="1294586">
                <a:moveTo>
                  <a:pt x="0" y="203051"/>
                </a:moveTo>
                <a:cubicBezTo>
                  <a:pt x="1399526" y="52247"/>
                  <a:pt x="2799053" y="-98557"/>
                  <a:pt x="3987933" y="83365"/>
                </a:cubicBezTo>
                <a:cubicBezTo>
                  <a:pt x="5176813" y="265287"/>
                  <a:pt x="6155045" y="779936"/>
                  <a:pt x="7133278" y="1294586"/>
                </a:cubicBezTo>
              </a:path>
            </a:pathLst>
          </a:custGeom>
          <a:ln w="25400">
            <a:solidFill>
              <a:srgbClr val="6DADD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74" name="Freeform: Shape 73">
            <a:extLst>
              <a:ext uri="{FF2B5EF4-FFF2-40B4-BE49-F238E27FC236}">
                <a16:creationId xmlns:a16="http://schemas.microsoft.com/office/drawing/2014/main" id="{5147CB1F-DF63-41C1-BC18-7AB2BE6F6CA7}"/>
              </a:ext>
            </a:extLst>
          </p:cNvPr>
          <p:cNvSpPr/>
          <p:nvPr/>
        </p:nvSpPr>
        <p:spPr>
          <a:xfrm>
            <a:off x="3097470" y="815076"/>
            <a:ext cx="3671962" cy="573280"/>
          </a:xfrm>
          <a:custGeom>
            <a:avLst/>
            <a:gdLst>
              <a:gd name="connsiteX0" fmla="*/ 0 w 3671962"/>
              <a:gd name="connsiteY0" fmla="*/ 573280 h 573280"/>
              <a:gd name="connsiteX1" fmla="*/ 2178283 w 3671962"/>
              <a:gd name="connsiteY1" fmla="*/ 17938 h 573280"/>
              <a:gd name="connsiteX2" fmla="*/ 3671962 w 3671962"/>
              <a:gd name="connsiteY2" fmla="*/ 190285 h 573280"/>
            </a:gdLst>
            <a:ahLst/>
            <a:cxnLst>
              <a:cxn ang="0">
                <a:pos x="connsiteX0" y="connsiteY0"/>
              </a:cxn>
              <a:cxn ang="0">
                <a:pos x="connsiteX1" y="connsiteY1"/>
              </a:cxn>
              <a:cxn ang="0">
                <a:pos x="connsiteX2" y="connsiteY2"/>
              </a:cxn>
            </a:cxnLst>
            <a:rect l="l" t="t" r="r" b="b"/>
            <a:pathLst>
              <a:path w="3671962" h="573280">
                <a:moveTo>
                  <a:pt x="0" y="573280"/>
                </a:moveTo>
                <a:cubicBezTo>
                  <a:pt x="783144" y="327525"/>
                  <a:pt x="1566289" y="81770"/>
                  <a:pt x="2178283" y="17938"/>
                </a:cubicBezTo>
                <a:cubicBezTo>
                  <a:pt x="2790277" y="-45894"/>
                  <a:pt x="3231119" y="72195"/>
                  <a:pt x="3671962" y="190285"/>
                </a:cubicBezTo>
              </a:path>
            </a:pathLst>
          </a:custGeom>
          <a:ln w="25400">
            <a:solidFill>
              <a:srgbClr val="6DADD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nvGrpSpPr>
          <p:cNvPr id="593" name="Group 592">
            <a:extLst>
              <a:ext uri="{FF2B5EF4-FFF2-40B4-BE49-F238E27FC236}">
                <a16:creationId xmlns:a16="http://schemas.microsoft.com/office/drawing/2014/main" id="{2B2A170D-9808-4A4B-85C7-547DDF9EC689}"/>
              </a:ext>
            </a:extLst>
          </p:cNvPr>
          <p:cNvGrpSpPr/>
          <p:nvPr/>
        </p:nvGrpSpPr>
        <p:grpSpPr>
          <a:xfrm>
            <a:off x="1055813" y="1981177"/>
            <a:ext cx="866359" cy="858045"/>
            <a:chOff x="1030781" y="997207"/>
            <a:chExt cx="866359" cy="858045"/>
          </a:xfrm>
        </p:grpSpPr>
        <p:sp>
          <p:nvSpPr>
            <p:cNvPr id="594" name="Rectangle: Rounded Corners 593">
              <a:extLst>
                <a:ext uri="{FF2B5EF4-FFF2-40B4-BE49-F238E27FC236}">
                  <a16:creationId xmlns:a16="http://schemas.microsoft.com/office/drawing/2014/main" id="{258A779E-0DCA-48A1-A840-E8AAFC258E5C}"/>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5" name="Picture 594">
              <a:extLst>
                <a:ext uri="{FF2B5EF4-FFF2-40B4-BE49-F238E27FC236}">
                  <a16:creationId xmlns:a16="http://schemas.microsoft.com/office/drawing/2014/main" id="{F5678A58-5643-42A7-A4AF-1E3DA681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596" name="TextBox 595">
              <a:extLst>
                <a:ext uri="{FF2B5EF4-FFF2-40B4-BE49-F238E27FC236}">
                  <a16:creationId xmlns:a16="http://schemas.microsoft.com/office/drawing/2014/main" id="{81317FCA-C2F7-4E35-8061-5E8FE403E0A0}"/>
                </a:ext>
              </a:extLst>
            </p:cNvPr>
            <p:cNvSpPr txBox="1"/>
            <p:nvPr/>
          </p:nvSpPr>
          <p:spPr>
            <a:xfrm>
              <a:off x="1046908" y="1622582"/>
              <a:ext cx="849905" cy="230832"/>
            </a:xfrm>
            <a:prstGeom prst="rect">
              <a:avLst/>
            </a:prstGeom>
            <a:noFill/>
          </p:spPr>
          <p:txBody>
            <a:bodyPr wrap="square" rtlCol="0">
              <a:spAutoFit/>
            </a:bodyPr>
            <a:lstStyle/>
            <a:p>
              <a:r>
                <a:rPr lang="en-US" sz="900" b="1" dirty="0">
                  <a:solidFill>
                    <a:schemeClr val="bg1"/>
                  </a:solidFill>
                  <a:latin typeface="HelveticaNeueLT Std" panose="020B0604020202020204" pitchFamily="34" charset="0"/>
                </a:rPr>
                <a:t>REPEATER</a:t>
              </a:r>
            </a:p>
          </p:txBody>
        </p:sp>
      </p:grpSp>
      <p:grpSp>
        <p:nvGrpSpPr>
          <p:cNvPr id="597" name="Group 596">
            <a:extLst>
              <a:ext uri="{FF2B5EF4-FFF2-40B4-BE49-F238E27FC236}">
                <a16:creationId xmlns:a16="http://schemas.microsoft.com/office/drawing/2014/main" id="{42C2465A-9D45-4099-A440-CE46BB963DEC}"/>
              </a:ext>
            </a:extLst>
          </p:cNvPr>
          <p:cNvGrpSpPr/>
          <p:nvPr/>
        </p:nvGrpSpPr>
        <p:grpSpPr>
          <a:xfrm>
            <a:off x="971894" y="973905"/>
            <a:ext cx="984135" cy="888324"/>
            <a:chOff x="1337889" y="1031054"/>
            <a:chExt cx="984135" cy="888324"/>
          </a:xfrm>
        </p:grpSpPr>
        <p:pic>
          <p:nvPicPr>
            <p:cNvPr id="649" name="Picture 648">
              <a:extLst>
                <a:ext uri="{FF2B5EF4-FFF2-40B4-BE49-F238E27FC236}">
                  <a16:creationId xmlns:a16="http://schemas.microsoft.com/office/drawing/2014/main" id="{558CAC31-699F-4A88-8F9B-27EFCAF743D6}"/>
                </a:ext>
              </a:extLst>
            </p:cNvPr>
            <p:cNvPicPr>
              <a:picLocks noChangeAspect="1"/>
            </p:cNvPicPr>
            <p:nvPr/>
          </p:nvPicPr>
          <p:blipFill rotWithShape="1">
            <a:blip r:embed="rId13">
              <a:extLst>
                <a:ext uri="{28A0092B-C50C-407E-A947-70E740481C1C}">
                  <a14:useLocalDpi xmlns:a14="http://schemas.microsoft.com/office/drawing/2010/main" val="0"/>
                </a:ext>
              </a:extLst>
            </a:blip>
            <a:srcRect r="66786"/>
            <a:stretch/>
          </p:blipFill>
          <p:spPr>
            <a:xfrm>
              <a:off x="1337889" y="1031054"/>
              <a:ext cx="984135" cy="888324"/>
            </a:xfrm>
            <a:prstGeom prst="rect">
              <a:avLst/>
            </a:prstGeom>
          </p:spPr>
        </p:pic>
        <p:sp>
          <p:nvSpPr>
            <p:cNvPr id="650" name="TextBox 649">
              <a:extLst>
                <a:ext uri="{FF2B5EF4-FFF2-40B4-BE49-F238E27FC236}">
                  <a16:creationId xmlns:a16="http://schemas.microsoft.com/office/drawing/2014/main" id="{063DEFCA-A4B1-48D4-9F9E-265A3AFC4170}"/>
                </a:ext>
              </a:extLst>
            </p:cNvPr>
            <p:cNvSpPr txBox="1"/>
            <p:nvPr/>
          </p:nvSpPr>
          <p:spPr>
            <a:xfrm>
              <a:off x="1486104" y="1655855"/>
              <a:ext cx="707245"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DEVICE 2</a:t>
              </a:r>
            </a:p>
          </p:txBody>
        </p:sp>
      </p:grpSp>
      <p:grpSp>
        <p:nvGrpSpPr>
          <p:cNvPr id="651" name="Group 650">
            <a:extLst>
              <a:ext uri="{FF2B5EF4-FFF2-40B4-BE49-F238E27FC236}">
                <a16:creationId xmlns:a16="http://schemas.microsoft.com/office/drawing/2014/main" id="{BB01DA3B-708D-4013-A5AB-0839AB823B8F}"/>
              </a:ext>
            </a:extLst>
          </p:cNvPr>
          <p:cNvGrpSpPr/>
          <p:nvPr/>
        </p:nvGrpSpPr>
        <p:grpSpPr>
          <a:xfrm>
            <a:off x="1041173" y="997207"/>
            <a:ext cx="875433" cy="858045"/>
            <a:chOff x="1021707" y="997207"/>
            <a:chExt cx="875433" cy="858045"/>
          </a:xfrm>
        </p:grpSpPr>
        <p:sp>
          <p:nvSpPr>
            <p:cNvPr id="652" name="Rectangle: Rounded Corners 651">
              <a:extLst>
                <a:ext uri="{FF2B5EF4-FFF2-40B4-BE49-F238E27FC236}">
                  <a16:creationId xmlns:a16="http://schemas.microsoft.com/office/drawing/2014/main" id="{DE32E6D4-03B0-4FD4-AEF1-3DE8C91B6154}"/>
                </a:ext>
              </a:extLst>
            </p:cNvPr>
            <p:cNvSpPr/>
            <p:nvPr/>
          </p:nvSpPr>
          <p:spPr>
            <a:xfrm>
              <a:off x="1030781" y="997207"/>
              <a:ext cx="866359" cy="858045"/>
            </a:xfrm>
            <a:prstGeom prst="round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3" name="Picture 652">
              <a:extLst>
                <a:ext uri="{FF2B5EF4-FFF2-40B4-BE49-F238E27FC236}">
                  <a16:creationId xmlns:a16="http://schemas.microsoft.com/office/drawing/2014/main" id="{387E1CB1-5A6D-4841-8928-14A13AB1D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2" y="1010409"/>
              <a:ext cx="626597" cy="626597"/>
            </a:xfrm>
            <a:prstGeom prst="rect">
              <a:avLst/>
            </a:prstGeom>
          </p:spPr>
        </p:pic>
        <p:sp>
          <p:nvSpPr>
            <p:cNvPr id="654" name="TextBox 653">
              <a:extLst>
                <a:ext uri="{FF2B5EF4-FFF2-40B4-BE49-F238E27FC236}">
                  <a16:creationId xmlns:a16="http://schemas.microsoft.com/office/drawing/2014/main" id="{388A2B03-CC5E-4148-8BDB-5768981AA2E7}"/>
                </a:ext>
              </a:extLst>
            </p:cNvPr>
            <p:cNvSpPr txBox="1"/>
            <p:nvPr/>
          </p:nvSpPr>
          <p:spPr>
            <a:xfrm>
              <a:off x="1021707" y="1623804"/>
              <a:ext cx="845103" cy="230832"/>
            </a:xfrm>
            <a:prstGeom prst="rect">
              <a:avLst/>
            </a:prstGeom>
            <a:noFill/>
          </p:spPr>
          <p:txBody>
            <a:bodyPr wrap="none" rtlCol="0">
              <a:spAutoFit/>
            </a:bodyPr>
            <a:lstStyle/>
            <a:p>
              <a:r>
                <a:rPr lang="en-US" sz="900" b="1" dirty="0">
                  <a:solidFill>
                    <a:schemeClr val="bg1"/>
                  </a:solidFill>
                  <a:latin typeface="HelveticaNeueLT Std" panose="020B0604020202020204" pitchFamily="34" charset="0"/>
                </a:rPr>
                <a:t>REPEATER</a:t>
              </a:r>
            </a:p>
          </p:txBody>
        </p:sp>
      </p:grpSp>
    </p:spTree>
    <p:extLst>
      <p:ext uri="{BB962C8B-B14F-4D97-AF65-F5344CB8AC3E}">
        <p14:creationId xmlns:p14="http://schemas.microsoft.com/office/powerpoint/2010/main" val="10972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8"/>
                                        </p:tgtEl>
                                        <p:attrNameLst>
                                          <p:attrName>style.visibility</p:attrName>
                                        </p:attrNameLst>
                                      </p:cBhvr>
                                      <p:to>
                                        <p:strVal val="visible"/>
                                      </p:to>
                                    </p:set>
                                    <p:animEffect transition="in" filter="fade">
                                      <p:cBhvr>
                                        <p:cTn id="11" dur="500"/>
                                        <p:tgtEl>
                                          <p:spTgt spid="2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500"/>
                                        <p:tgtEl>
                                          <p:spTgt spid="2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5"/>
                                        </p:tgtEl>
                                        <p:attrNameLst>
                                          <p:attrName>style.visibility</p:attrName>
                                        </p:attrNameLst>
                                      </p:cBhvr>
                                      <p:to>
                                        <p:strVal val="visible"/>
                                      </p:to>
                                    </p:set>
                                    <p:animEffect transition="in" filter="fade">
                                      <p:cBhvr>
                                        <p:cTn id="19" dur="500"/>
                                        <p:tgtEl>
                                          <p:spTgt spid="26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500"/>
                                        <p:tgtEl>
                                          <p:spTgt spid="27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fade">
                                      <p:cBhvr>
                                        <p:cTn id="27" dur="500"/>
                                        <p:tgtEl>
                                          <p:spTgt spid="278"/>
                                        </p:tgtEl>
                                      </p:cBhvr>
                                    </p:animEffect>
                                  </p:childTnLst>
                                </p:cTn>
                              </p:par>
                              <p:par>
                                <p:cTn id="28" presetID="22" presetClass="entr" presetSubtype="8" fill="hold" nodeType="withEffect">
                                  <p:stCondLst>
                                    <p:cond delay="0"/>
                                  </p:stCondLst>
                                  <p:childTnLst>
                                    <p:set>
                                      <p:cBhvr>
                                        <p:cTn id="29" dur="1" fill="hold">
                                          <p:stCondLst>
                                            <p:cond delay="0"/>
                                          </p:stCondLst>
                                        </p:cTn>
                                        <p:tgtEl>
                                          <p:spTgt spid="663"/>
                                        </p:tgtEl>
                                        <p:attrNameLst>
                                          <p:attrName>style.visibility</p:attrName>
                                        </p:attrNameLst>
                                      </p:cBhvr>
                                      <p:to>
                                        <p:strVal val="visible"/>
                                      </p:to>
                                    </p:set>
                                    <p:animEffect transition="in" filter="wipe(left)">
                                      <p:cBhvr>
                                        <p:cTn id="30" dur="1000"/>
                                        <p:tgtEl>
                                          <p:spTgt spid="663"/>
                                        </p:tgtEl>
                                      </p:cBhvr>
                                    </p:animEffect>
                                  </p:childTnLst>
                                </p:cTn>
                              </p:par>
                              <p:par>
                                <p:cTn id="31" presetID="22" presetClass="entr" presetSubtype="8" fill="hold" nodeType="withEffect">
                                  <p:stCondLst>
                                    <p:cond delay="0"/>
                                  </p:stCondLst>
                                  <p:childTnLst>
                                    <p:set>
                                      <p:cBhvr>
                                        <p:cTn id="32" dur="1" fill="hold">
                                          <p:stCondLst>
                                            <p:cond delay="0"/>
                                          </p:stCondLst>
                                        </p:cTn>
                                        <p:tgtEl>
                                          <p:spTgt spid="384"/>
                                        </p:tgtEl>
                                        <p:attrNameLst>
                                          <p:attrName>style.visibility</p:attrName>
                                        </p:attrNameLst>
                                      </p:cBhvr>
                                      <p:to>
                                        <p:strVal val="visible"/>
                                      </p:to>
                                    </p:set>
                                    <p:animEffect transition="in" filter="wipe(left)">
                                      <p:cBhvr>
                                        <p:cTn id="33" dur="1000"/>
                                        <p:tgtEl>
                                          <p:spTgt spid="384"/>
                                        </p:tgtEl>
                                      </p:cBhvr>
                                    </p:animEffect>
                                  </p:childTnLst>
                                </p:cTn>
                              </p:par>
                              <p:par>
                                <p:cTn id="34" presetID="22" presetClass="entr" presetSubtype="8" fill="hold" nodeType="withEffect">
                                  <p:stCondLst>
                                    <p:cond delay="0"/>
                                  </p:stCondLst>
                                  <p:childTnLst>
                                    <p:set>
                                      <p:cBhvr>
                                        <p:cTn id="35" dur="1" fill="hold">
                                          <p:stCondLst>
                                            <p:cond delay="0"/>
                                          </p:stCondLst>
                                        </p:cTn>
                                        <p:tgtEl>
                                          <p:spTgt spid="389"/>
                                        </p:tgtEl>
                                        <p:attrNameLst>
                                          <p:attrName>style.visibility</p:attrName>
                                        </p:attrNameLst>
                                      </p:cBhvr>
                                      <p:to>
                                        <p:strVal val="visible"/>
                                      </p:to>
                                    </p:set>
                                    <p:animEffect transition="in" filter="wipe(left)">
                                      <p:cBhvr>
                                        <p:cTn id="36" dur="1000"/>
                                        <p:tgtEl>
                                          <p:spTgt spid="38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88"/>
                                        </p:tgtEl>
                                        <p:attrNameLst>
                                          <p:attrName>style.visibility</p:attrName>
                                        </p:attrNameLst>
                                      </p:cBhvr>
                                      <p:to>
                                        <p:strVal val="visible"/>
                                      </p:to>
                                    </p:set>
                                    <p:animEffect transition="in" filter="wipe(left)">
                                      <p:cBhvr>
                                        <p:cTn id="39" dur="1000"/>
                                        <p:tgtEl>
                                          <p:spTgt spid="388"/>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664"/>
                                        </p:tgtEl>
                                        <p:attrNameLst>
                                          <p:attrName>style.visibility</p:attrName>
                                        </p:attrNameLst>
                                      </p:cBhvr>
                                      <p:to>
                                        <p:strVal val="visible"/>
                                      </p:to>
                                    </p:set>
                                    <p:animEffect transition="in" filter="wipe(left)">
                                      <p:cBhvr>
                                        <p:cTn id="43" dur="1000"/>
                                        <p:tgtEl>
                                          <p:spTgt spid="664"/>
                                        </p:tgtEl>
                                      </p:cBhvr>
                                    </p:animEffect>
                                  </p:childTnLst>
                                </p:cTn>
                              </p:par>
                              <p:par>
                                <p:cTn id="44" presetID="22" presetClass="entr" presetSubtype="8" fill="hold" nodeType="withEffect">
                                  <p:stCondLst>
                                    <p:cond delay="0"/>
                                  </p:stCondLst>
                                  <p:childTnLst>
                                    <p:set>
                                      <p:cBhvr>
                                        <p:cTn id="45" dur="1" fill="hold">
                                          <p:stCondLst>
                                            <p:cond delay="0"/>
                                          </p:stCondLst>
                                        </p:cTn>
                                        <p:tgtEl>
                                          <p:spTgt spid="665"/>
                                        </p:tgtEl>
                                        <p:attrNameLst>
                                          <p:attrName>style.visibility</p:attrName>
                                        </p:attrNameLst>
                                      </p:cBhvr>
                                      <p:to>
                                        <p:strVal val="visible"/>
                                      </p:to>
                                    </p:set>
                                    <p:animEffect transition="in" filter="wipe(left)">
                                      <p:cBhvr>
                                        <p:cTn id="46" dur="1000"/>
                                        <p:tgtEl>
                                          <p:spTgt spid="665"/>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382"/>
                                        </p:tgtEl>
                                        <p:attrNameLst>
                                          <p:attrName>style.visibility</p:attrName>
                                        </p:attrNameLst>
                                      </p:cBhvr>
                                      <p:to>
                                        <p:strVal val="visible"/>
                                      </p:to>
                                    </p:set>
                                    <p:animEffect transition="in" filter="wipe(left)">
                                      <p:cBhvr>
                                        <p:cTn id="50" dur="1000"/>
                                        <p:tgtEl>
                                          <p:spTgt spid="382"/>
                                        </p:tgtEl>
                                      </p:cBhvr>
                                    </p:animEffect>
                                  </p:childTnLst>
                                </p:cTn>
                              </p:par>
                              <p:par>
                                <p:cTn id="51" presetID="22" presetClass="entr" presetSubtype="8" fill="hold" nodeType="withEffect">
                                  <p:stCondLst>
                                    <p:cond delay="0"/>
                                  </p:stCondLst>
                                  <p:childTnLst>
                                    <p:set>
                                      <p:cBhvr>
                                        <p:cTn id="52" dur="1" fill="hold">
                                          <p:stCondLst>
                                            <p:cond delay="0"/>
                                          </p:stCondLst>
                                        </p:cTn>
                                        <p:tgtEl>
                                          <p:spTgt spid="383"/>
                                        </p:tgtEl>
                                        <p:attrNameLst>
                                          <p:attrName>style.visibility</p:attrName>
                                        </p:attrNameLst>
                                      </p:cBhvr>
                                      <p:to>
                                        <p:strVal val="visible"/>
                                      </p:to>
                                    </p:set>
                                    <p:animEffect transition="in" filter="wipe(left)">
                                      <p:cBhvr>
                                        <p:cTn id="53" dur="1000"/>
                                        <p:tgtEl>
                                          <p:spTgt spid="38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right)">
                                      <p:cBhvr>
                                        <p:cTn id="58" dur="10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201"/>
                                        </p:tgtEl>
                                        <p:attrNameLst>
                                          <p:attrName>style.visibility</p:attrName>
                                        </p:attrNameLst>
                                      </p:cBhvr>
                                      <p:to>
                                        <p:strVal val="visible"/>
                                      </p:to>
                                    </p:set>
                                    <p:animEffect transition="in" filter="wipe(right)">
                                      <p:cBhvr>
                                        <p:cTn id="63" dur="2000"/>
                                        <p:tgtEl>
                                          <p:spTgt spid="20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fade">
                                      <p:cBhvr>
                                        <p:cTn id="66" dur="1000"/>
                                        <p:tgtEl>
                                          <p:spTgt spid="89"/>
                                        </p:tgtEl>
                                      </p:cBhvr>
                                    </p:animEffect>
                                  </p:childTnLst>
                                </p:cTn>
                              </p:par>
                              <p:par>
                                <p:cTn id="67" presetID="22" presetClass="entr" presetSubtype="2" fill="hold" grpId="1" nodeType="withEffect">
                                  <p:stCondLst>
                                    <p:cond delay="0"/>
                                  </p:stCondLst>
                                  <p:childTnLst>
                                    <p:set>
                                      <p:cBhvr>
                                        <p:cTn id="68" dur="1" fill="hold">
                                          <p:stCondLst>
                                            <p:cond delay="0"/>
                                          </p:stCondLst>
                                        </p:cTn>
                                        <p:tgtEl>
                                          <p:spTgt spid="390"/>
                                        </p:tgtEl>
                                        <p:attrNameLst>
                                          <p:attrName>style.visibility</p:attrName>
                                        </p:attrNameLst>
                                      </p:cBhvr>
                                      <p:to>
                                        <p:strVal val="visible"/>
                                      </p:to>
                                    </p:set>
                                    <p:animEffect transition="in" filter="wipe(right)">
                                      <p:cBhvr>
                                        <p:cTn id="69" dur="1000"/>
                                        <p:tgtEl>
                                          <p:spTgt spid="390"/>
                                        </p:tgtEl>
                                      </p:cBhvr>
                                    </p:animEffect>
                                  </p:childTnLst>
                                </p:cTn>
                              </p:par>
                              <p:par>
                                <p:cTn id="70" presetID="10" presetClass="exit" presetSubtype="0" fill="hold" nodeType="withEffect">
                                  <p:stCondLst>
                                    <p:cond delay="0"/>
                                  </p:stCondLst>
                                  <p:childTnLst>
                                    <p:animEffect transition="out" filter="fade">
                                      <p:cBhvr>
                                        <p:cTn id="71" dur="500"/>
                                        <p:tgtEl>
                                          <p:spTgt spid="38"/>
                                        </p:tgtEl>
                                      </p:cBhvr>
                                    </p:animEffect>
                                    <p:set>
                                      <p:cBhvr>
                                        <p:cTn id="72" dur="1" fill="hold">
                                          <p:stCondLst>
                                            <p:cond delay="499"/>
                                          </p:stCondLst>
                                        </p:cTn>
                                        <p:tgtEl>
                                          <p:spTgt spid="3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84"/>
                                        </p:tgtEl>
                                      </p:cBhvr>
                                    </p:animEffect>
                                    <p:set>
                                      <p:cBhvr>
                                        <p:cTn id="75" dur="1" fill="hold">
                                          <p:stCondLst>
                                            <p:cond delay="499"/>
                                          </p:stCondLst>
                                        </p:cTn>
                                        <p:tgtEl>
                                          <p:spTgt spid="38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88"/>
                                        </p:tgtEl>
                                      </p:cBhvr>
                                    </p:animEffect>
                                    <p:set>
                                      <p:cBhvr>
                                        <p:cTn id="78" dur="1" fill="hold">
                                          <p:stCondLst>
                                            <p:cond delay="499"/>
                                          </p:stCondLst>
                                        </p:cTn>
                                        <p:tgtEl>
                                          <p:spTgt spid="38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89"/>
                                        </p:tgtEl>
                                      </p:cBhvr>
                                    </p:animEffect>
                                    <p:set>
                                      <p:cBhvr>
                                        <p:cTn id="81" dur="1" fill="hold">
                                          <p:stCondLst>
                                            <p:cond delay="499"/>
                                          </p:stCondLst>
                                        </p:cTn>
                                        <p:tgtEl>
                                          <p:spTgt spid="38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89"/>
                                        </p:tgtEl>
                                      </p:cBhvr>
                                    </p:animEffect>
                                    <p:set>
                                      <p:cBhvr>
                                        <p:cTn id="86" dur="1" fill="hold">
                                          <p:stCondLst>
                                            <p:cond delay="499"/>
                                          </p:stCondLst>
                                        </p:cTn>
                                        <p:tgtEl>
                                          <p:spTgt spid="89"/>
                                        </p:tgtEl>
                                        <p:attrNameLst>
                                          <p:attrName>style.visibility</p:attrName>
                                        </p:attrNameLst>
                                      </p:cBhvr>
                                      <p:to>
                                        <p:strVal val="hidden"/>
                                      </p:to>
                                    </p:set>
                                  </p:childTnLst>
                                </p:cTn>
                              </p:par>
                              <p:par>
                                <p:cTn id="87" presetID="16" presetClass="exit" presetSubtype="21" fill="hold" nodeType="withEffect">
                                  <p:stCondLst>
                                    <p:cond delay="0"/>
                                  </p:stCondLst>
                                  <p:childTnLst>
                                    <p:animEffect transition="out" filter="barn(inVertical)">
                                      <p:cBhvr>
                                        <p:cTn id="88" dur="1000"/>
                                        <p:tgtEl>
                                          <p:spTgt spid="201"/>
                                        </p:tgtEl>
                                      </p:cBhvr>
                                    </p:animEffect>
                                    <p:set>
                                      <p:cBhvr>
                                        <p:cTn id="89" dur="1" fill="hold">
                                          <p:stCondLst>
                                            <p:cond delay="999"/>
                                          </p:stCondLst>
                                        </p:cTn>
                                        <p:tgtEl>
                                          <p:spTgt spid="201"/>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390"/>
                                        </p:tgtEl>
                                      </p:cBhvr>
                                    </p:animEffect>
                                    <p:set>
                                      <p:cBhvr>
                                        <p:cTn id="92" dur="1" fill="hold">
                                          <p:stCondLst>
                                            <p:cond delay="499"/>
                                          </p:stCondLst>
                                        </p:cTn>
                                        <p:tgtEl>
                                          <p:spTgt spid="390"/>
                                        </p:tgtEl>
                                        <p:attrNameLst>
                                          <p:attrName>style.visibility</p:attrName>
                                        </p:attrNameLst>
                                      </p:cBhvr>
                                      <p:to>
                                        <p:strVal val="hidden"/>
                                      </p:to>
                                    </p:set>
                                  </p:childTnLst>
                                </p:cTn>
                              </p:par>
                              <p:par>
                                <p:cTn id="93" presetID="22" presetClass="entr" presetSubtype="4" fill="hold" nodeType="withEffect">
                                  <p:stCondLst>
                                    <p:cond delay="250"/>
                                  </p:stCondLst>
                                  <p:childTnLst>
                                    <p:set>
                                      <p:cBhvr>
                                        <p:cTn id="94" dur="1" fill="hold">
                                          <p:stCondLst>
                                            <p:cond delay="0"/>
                                          </p:stCondLst>
                                        </p:cTn>
                                        <p:tgtEl>
                                          <p:spTgt spid="185"/>
                                        </p:tgtEl>
                                        <p:attrNameLst>
                                          <p:attrName>style.visibility</p:attrName>
                                        </p:attrNameLst>
                                      </p:cBhvr>
                                      <p:to>
                                        <p:strVal val="visible"/>
                                      </p:to>
                                    </p:set>
                                    <p:animEffect transition="in" filter="wipe(down)">
                                      <p:cBhvr>
                                        <p:cTn id="95" dur="500"/>
                                        <p:tgtEl>
                                          <p:spTgt spid="185"/>
                                        </p:tgtEl>
                                      </p:cBhvr>
                                    </p:animEffect>
                                  </p:childTnLst>
                                </p:cTn>
                              </p:par>
                              <p:par>
                                <p:cTn id="96" presetID="22" presetClass="entr" presetSubtype="4" fill="hold" nodeType="withEffect">
                                  <p:stCondLst>
                                    <p:cond delay="250"/>
                                  </p:stCondLst>
                                  <p:childTnLst>
                                    <p:set>
                                      <p:cBhvr>
                                        <p:cTn id="97" dur="1" fill="hold">
                                          <p:stCondLst>
                                            <p:cond delay="0"/>
                                          </p:stCondLst>
                                        </p:cTn>
                                        <p:tgtEl>
                                          <p:spTgt spid="80"/>
                                        </p:tgtEl>
                                        <p:attrNameLst>
                                          <p:attrName>style.visibility</p:attrName>
                                        </p:attrNameLst>
                                      </p:cBhvr>
                                      <p:to>
                                        <p:strVal val="visible"/>
                                      </p:to>
                                    </p:set>
                                    <p:animEffect transition="in" filter="wipe(down)">
                                      <p:cBhvr>
                                        <p:cTn id="98" dur="500"/>
                                        <p:tgtEl>
                                          <p:spTgt spid="80"/>
                                        </p:tgtEl>
                                      </p:cBhvr>
                                    </p:animEffec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par>
                                <p:cTn id="103" presetID="22" presetClass="entr" presetSubtype="8" fill="hold" nodeType="with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wipe(left)">
                                      <p:cBhvr>
                                        <p:cTn id="105" dur="500"/>
                                        <p:tgtEl>
                                          <p:spTgt spid="151"/>
                                        </p:tgtEl>
                                      </p:cBhvr>
                                    </p:animEffect>
                                  </p:childTnLst>
                                </p:cTn>
                              </p:par>
                              <p:par>
                                <p:cTn id="106" presetID="10"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22" presetClass="entr" presetSubtype="4" fill="hold"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wipe(down)">
                                      <p:cBhvr>
                                        <p:cTn id="111" dur="500"/>
                                        <p:tgtEl>
                                          <p:spTgt spid="56"/>
                                        </p:tgtEl>
                                      </p:cBhvr>
                                    </p:animEffect>
                                  </p:childTnLst>
                                </p:cTn>
                              </p:par>
                              <p:par>
                                <p:cTn id="112" presetID="10" presetClass="entr" presetSubtype="0" fill="hold" nodeType="withEffect">
                                  <p:stCondLst>
                                    <p:cond delay="0"/>
                                  </p:stCondLst>
                                  <p:childTnLst>
                                    <p:set>
                                      <p:cBhvr>
                                        <p:cTn id="113" dur="1" fill="hold">
                                          <p:stCondLst>
                                            <p:cond delay="0"/>
                                          </p:stCondLst>
                                        </p:cTn>
                                        <p:tgtEl>
                                          <p:spTgt spid="242"/>
                                        </p:tgtEl>
                                        <p:attrNameLst>
                                          <p:attrName>style.visibility</p:attrName>
                                        </p:attrNameLst>
                                      </p:cBhvr>
                                      <p:to>
                                        <p:strVal val="visible"/>
                                      </p:to>
                                    </p:set>
                                    <p:animEffect transition="in" filter="fade">
                                      <p:cBhvr>
                                        <p:cTn id="114" dur="500"/>
                                        <p:tgtEl>
                                          <p:spTgt spid="242"/>
                                        </p:tgtEl>
                                      </p:cBhvr>
                                    </p:animEffect>
                                  </p:childTnLst>
                                </p:cTn>
                              </p:par>
                              <p:par>
                                <p:cTn id="115" presetID="22" presetClass="entr" presetSubtype="4" fill="hold" nodeType="withEffect">
                                  <p:stCondLst>
                                    <p:cond delay="0"/>
                                  </p:stCondLst>
                                  <p:childTnLst>
                                    <p:set>
                                      <p:cBhvr>
                                        <p:cTn id="116" dur="1" fill="hold">
                                          <p:stCondLst>
                                            <p:cond delay="0"/>
                                          </p:stCondLst>
                                        </p:cTn>
                                        <p:tgtEl>
                                          <p:spTgt spid="140"/>
                                        </p:tgtEl>
                                        <p:attrNameLst>
                                          <p:attrName>style.visibility</p:attrName>
                                        </p:attrNameLst>
                                      </p:cBhvr>
                                      <p:to>
                                        <p:strVal val="visible"/>
                                      </p:to>
                                    </p:set>
                                    <p:animEffect transition="in" filter="wipe(down)">
                                      <p:cBhvr>
                                        <p:cTn id="117" dur="500"/>
                                        <p:tgtEl>
                                          <p:spTgt spid="140"/>
                                        </p:tgtEl>
                                      </p:cBhvr>
                                    </p:animEffect>
                                  </p:childTnLst>
                                </p:cTn>
                              </p:par>
                              <p:par>
                                <p:cTn id="118" presetID="10" presetClass="entr" presetSubtype="0" fill="hold" nodeType="withEffect">
                                  <p:stCondLst>
                                    <p:cond delay="0"/>
                                  </p:stCondLst>
                                  <p:childTnLst>
                                    <p:set>
                                      <p:cBhvr>
                                        <p:cTn id="119" dur="1" fill="hold">
                                          <p:stCondLst>
                                            <p:cond delay="0"/>
                                          </p:stCondLst>
                                        </p:cTn>
                                        <p:tgtEl>
                                          <p:spTgt spid="243"/>
                                        </p:tgtEl>
                                        <p:attrNameLst>
                                          <p:attrName>style.visibility</p:attrName>
                                        </p:attrNameLst>
                                      </p:cBhvr>
                                      <p:to>
                                        <p:strVal val="visible"/>
                                      </p:to>
                                    </p:set>
                                    <p:animEffect transition="in" filter="fade">
                                      <p:cBhvr>
                                        <p:cTn id="120" dur="500"/>
                                        <p:tgtEl>
                                          <p:spTgt spid="243"/>
                                        </p:tgtEl>
                                      </p:cBhvr>
                                    </p:animEffect>
                                  </p:childTnLst>
                                </p:cTn>
                              </p:par>
                              <p:par>
                                <p:cTn id="121" presetID="10" presetClass="entr" presetSubtype="0" fill="hold" nodeType="withEffect">
                                  <p:stCondLst>
                                    <p:cond delay="0"/>
                                  </p:stCondLst>
                                  <p:childTnLst>
                                    <p:set>
                                      <p:cBhvr>
                                        <p:cTn id="122" dur="1" fill="hold">
                                          <p:stCondLst>
                                            <p:cond delay="0"/>
                                          </p:stCondLst>
                                        </p:cTn>
                                        <p:tgtEl>
                                          <p:spTgt spid="194"/>
                                        </p:tgtEl>
                                        <p:attrNameLst>
                                          <p:attrName>style.visibility</p:attrName>
                                        </p:attrNameLst>
                                      </p:cBhvr>
                                      <p:to>
                                        <p:strVal val="visible"/>
                                      </p:to>
                                    </p:set>
                                    <p:animEffect transition="in" filter="fade">
                                      <p:cBhvr>
                                        <p:cTn id="123" dur="500"/>
                                        <p:tgtEl>
                                          <p:spTgt spid="194"/>
                                        </p:tgtEl>
                                      </p:cBhvr>
                                    </p:animEffect>
                                  </p:childTnLst>
                                </p:cTn>
                              </p:par>
                              <p:par>
                                <p:cTn id="124" presetID="10" presetClass="entr" presetSubtype="0" fill="hold"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500"/>
                                        <p:tgtEl>
                                          <p:spTgt spid="47"/>
                                        </p:tgtEl>
                                      </p:cBhvr>
                                    </p:animEffect>
                                  </p:childTnLst>
                                </p:cTn>
                              </p:par>
                              <p:par>
                                <p:cTn id="127" presetID="10" presetClass="entr" presetSubtype="0" fill="hold" nodeType="withEffect">
                                  <p:stCondLst>
                                    <p:cond delay="0"/>
                                  </p:stCondLst>
                                  <p:childTnLst>
                                    <p:set>
                                      <p:cBhvr>
                                        <p:cTn id="128" dur="1" fill="hold">
                                          <p:stCondLst>
                                            <p:cond delay="0"/>
                                          </p:stCondLst>
                                        </p:cTn>
                                        <p:tgtEl>
                                          <p:spTgt spid="203"/>
                                        </p:tgtEl>
                                        <p:attrNameLst>
                                          <p:attrName>style.visibility</p:attrName>
                                        </p:attrNameLst>
                                      </p:cBhvr>
                                      <p:to>
                                        <p:strVal val="visible"/>
                                      </p:to>
                                    </p:set>
                                    <p:animEffect transition="in" filter="fade">
                                      <p:cBhvr>
                                        <p:cTn id="129" dur="500"/>
                                        <p:tgtEl>
                                          <p:spTgt spid="203"/>
                                        </p:tgtEl>
                                      </p:cBhvr>
                                    </p:animEffect>
                                  </p:childTnLst>
                                </p:cTn>
                              </p:par>
                              <p:par>
                                <p:cTn id="130" presetID="10" presetClass="entr" presetSubtype="0" fill="hold" nodeType="withEffect">
                                  <p:stCondLst>
                                    <p:cond delay="0"/>
                                  </p:stCondLst>
                                  <p:childTnLst>
                                    <p:set>
                                      <p:cBhvr>
                                        <p:cTn id="131" dur="1" fill="hold">
                                          <p:stCondLst>
                                            <p:cond delay="0"/>
                                          </p:stCondLst>
                                        </p:cTn>
                                        <p:tgtEl>
                                          <p:spTgt spid="552"/>
                                        </p:tgtEl>
                                        <p:attrNameLst>
                                          <p:attrName>style.visibility</p:attrName>
                                        </p:attrNameLst>
                                      </p:cBhvr>
                                      <p:to>
                                        <p:strVal val="visible"/>
                                      </p:to>
                                    </p:set>
                                    <p:animEffect transition="in" filter="fade">
                                      <p:cBhvr>
                                        <p:cTn id="132" dur="500"/>
                                        <p:tgtEl>
                                          <p:spTgt spid="552"/>
                                        </p:tgtEl>
                                      </p:cBhvr>
                                    </p:animEffect>
                                  </p:childTnLst>
                                </p:cTn>
                              </p:par>
                              <p:par>
                                <p:cTn id="133" presetID="10" presetClass="entr" presetSubtype="0" fill="hold" nodeType="with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par>
                                <p:cTn id="136" presetID="10" presetClass="entr" presetSubtype="0" fill="hold" nodeType="withEffect">
                                  <p:stCondLst>
                                    <p:cond delay="0"/>
                                  </p:stCondLst>
                                  <p:childTnLst>
                                    <p:set>
                                      <p:cBhvr>
                                        <p:cTn id="137" dur="1" fill="hold">
                                          <p:stCondLst>
                                            <p:cond delay="0"/>
                                          </p:stCondLst>
                                        </p:cTn>
                                        <p:tgtEl>
                                          <p:spTgt spid="165"/>
                                        </p:tgtEl>
                                        <p:attrNameLst>
                                          <p:attrName>style.visibility</p:attrName>
                                        </p:attrNameLst>
                                      </p:cBhvr>
                                      <p:to>
                                        <p:strVal val="visible"/>
                                      </p:to>
                                    </p:set>
                                    <p:animEffect transition="in" filter="fade">
                                      <p:cBhvr>
                                        <p:cTn id="138" dur="500"/>
                                        <p:tgtEl>
                                          <p:spTgt spid="165"/>
                                        </p:tgtEl>
                                      </p:cBhvr>
                                    </p:animEffect>
                                  </p:childTnLst>
                                </p:cTn>
                              </p:par>
                              <p:par>
                                <p:cTn id="139" presetID="10" presetClass="entr" presetSubtype="0" fill="hold"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par>
                                <p:cTn id="142" presetID="10" presetClass="entr" presetSubtype="0" fill="hold"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500"/>
                                        <p:tgtEl>
                                          <p:spTgt spid="64"/>
                                        </p:tgtEl>
                                      </p:cBhvr>
                                    </p:animEffect>
                                  </p:childTnLst>
                                </p:cTn>
                              </p:par>
                              <p:par>
                                <p:cTn id="145" presetID="10" presetClass="entr" presetSubtype="0" fill="hold"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500"/>
                                        <p:tgtEl>
                                          <p:spTgt spid="6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624"/>
                                        </p:tgtEl>
                                        <p:attrNameLst>
                                          <p:attrName>style.visibility</p:attrName>
                                        </p:attrNameLst>
                                      </p:cBhvr>
                                      <p:to>
                                        <p:strVal val="visible"/>
                                      </p:to>
                                    </p:set>
                                    <p:animEffect transition="in" filter="wipe(left)">
                                      <p:cBhvr>
                                        <p:cTn id="152" dur="500"/>
                                        <p:tgtEl>
                                          <p:spTgt spid="624"/>
                                        </p:tgtEl>
                                      </p:cBhvr>
                                    </p:animEffect>
                                  </p:childTnLst>
                                </p:cTn>
                              </p:par>
                              <p:par>
                                <p:cTn id="153" presetID="10" presetClass="entr" presetSubtype="0" fill="hold" nodeType="withEffect">
                                  <p:stCondLst>
                                    <p:cond delay="0"/>
                                  </p:stCondLst>
                                  <p:childTnLst>
                                    <p:set>
                                      <p:cBhvr>
                                        <p:cTn id="154" dur="1" fill="hold">
                                          <p:stCondLst>
                                            <p:cond delay="0"/>
                                          </p:stCondLst>
                                        </p:cTn>
                                        <p:tgtEl>
                                          <p:spTgt spid="70"/>
                                        </p:tgtEl>
                                        <p:attrNameLst>
                                          <p:attrName>style.visibility</p:attrName>
                                        </p:attrNameLst>
                                      </p:cBhvr>
                                      <p:to>
                                        <p:strVal val="visible"/>
                                      </p:to>
                                    </p:set>
                                    <p:animEffect transition="in" filter="fade">
                                      <p:cBhvr>
                                        <p:cTn id="155" dur="500"/>
                                        <p:tgtEl>
                                          <p:spTgt spid="70"/>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25"/>
                                        </p:tgtEl>
                                        <p:attrNameLst>
                                          <p:attrName>style.visibility</p:attrName>
                                        </p:attrNameLst>
                                      </p:cBhvr>
                                      <p:to>
                                        <p:strVal val="visible"/>
                                      </p:to>
                                    </p:set>
                                    <p:animEffect transition="in" filter="wipe(left)">
                                      <p:cBhvr>
                                        <p:cTn id="158" dur="500"/>
                                        <p:tgtEl>
                                          <p:spTgt spid="625"/>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626"/>
                                        </p:tgtEl>
                                        <p:attrNameLst>
                                          <p:attrName>style.visibility</p:attrName>
                                        </p:attrNameLst>
                                      </p:cBhvr>
                                      <p:to>
                                        <p:strVal val="visible"/>
                                      </p:to>
                                    </p:set>
                                    <p:animEffect transition="in" filter="wipe(left)">
                                      <p:cBhvr>
                                        <p:cTn id="161" dur="500"/>
                                        <p:tgtEl>
                                          <p:spTgt spid="626"/>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wipe(down)">
                                      <p:cBhvr>
                                        <p:cTn id="164" dur="500"/>
                                        <p:tgtEl>
                                          <p:spTgt spid="14"/>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74"/>
                                        </p:tgtEl>
                                        <p:attrNameLst>
                                          <p:attrName>style.visibility</p:attrName>
                                        </p:attrNameLst>
                                      </p:cBhvr>
                                      <p:to>
                                        <p:strVal val="visible"/>
                                      </p:to>
                                    </p:set>
                                    <p:animEffect transition="in" filter="wipe(left)">
                                      <p:cBhvr>
                                        <p:cTn id="167" dur="500"/>
                                        <p:tgtEl>
                                          <p:spTgt spid="74"/>
                                        </p:tgtEl>
                                      </p:cBhvr>
                                    </p:animEffect>
                                  </p:childTnLst>
                                </p:cTn>
                              </p:par>
                              <p:par>
                                <p:cTn id="168" presetID="10" presetClass="entr" presetSubtype="0" fill="hold" nodeType="withEffect">
                                  <p:stCondLst>
                                    <p:cond delay="0"/>
                                  </p:stCondLst>
                                  <p:childTnLst>
                                    <p:set>
                                      <p:cBhvr>
                                        <p:cTn id="169" dur="1" fill="hold">
                                          <p:stCondLst>
                                            <p:cond delay="0"/>
                                          </p:stCondLst>
                                        </p:cTn>
                                        <p:tgtEl>
                                          <p:spTgt spid="557"/>
                                        </p:tgtEl>
                                        <p:attrNameLst>
                                          <p:attrName>style.visibility</p:attrName>
                                        </p:attrNameLst>
                                      </p:cBhvr>
                                      <p:to>
                                        <p:strVal val="visible"/>
                                      </p:to>
                                    </p:set>
                                    <p:animEffect transition="in" filter="fade">
                                      <p:cBhvr>
                                        <p:cTn id="170" dur="500"/>
                                        <p:tgtEl>
                                          <p:spTgt spid="557"/>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623"/>
                                        </p:tgtEl>
                                        <p:attrNameLst>
                                          <p:attrName>style.visibility</p:attrName>
                                        </p:attrNameLst>
                                      </p:cBhvr>
                                      <p:to>
                                        <p:strVal val="visible"/>
                                      </p:to>
                                    </p:set>
                                    <p:animEffect transition="in" filter="wipe(right)">
                                      <p:cBhvr>
                                        <p:cTn id="173" dur="500"/>
                                        <p:tgtEl>
                                          <p:spTgt spid="623"/>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622"/>
                                        </p:tgtEl>
                                        <p:attrNameLst>
                                          <p:attrName>style.visibility</p:attrName>
                                        </p:attrNameLst>
                                      </p:cBhvr>
                                      <p:to>
                                        <p:strVal val="visible"/>
                                      </p:to>
                                    </p:set>
                                    <p:animEffect transition="in" filter="wipe(left)">
                                      <p:cBhvr>
                                        <p:cTn id="176" dur="500"/>
                                        <p:tgtEl>
                                          <p:spTgt spid="622"/>
                                        </p:tgtEl>
                                      </p:cBhvr>
                                    </p:animEffect>
                                  </p:childTnLst>
                                </p:cTn>
                              </p:par>
                              <p:par>
                                <p:cTn id="177" presetID="10" presetClass="entr" presetSubtype="0" fill="hold" nodeType="withEffect">
                                  <p:stCondLst>
                                    <p:cond delay="0"/>
                                  </p:stCondLst>
                                  <p:childTnLst>
                                    <p:set>
                                      <p:cBhvr>
                                        <p:cTn id="178" dur="1" fill="hold">
                                          <p:stCondLst>
                                            <p:cond delay="0"/>
                                          </p:stCondLst>
                                        </p:cTn>
                                        <p:tgtEl>
                                          <p:spTgt spid="494"/>
                                        </p:tgtEl>
                                        <p:attrNameLst>
                                          <p:attrName>style.visibility</p:attrName>
                                        </p:attrNameLst>
                                      </p:cBhvr>
                                      <p:to>
                                        <p:strVal val="visible"/>
                                      </p:to>
                                    </p:set>
                                    <p:animEffect transition="in" filter="fade">
                                      <p:cBhvr>
                                        <p:cTn id="179" dur="500"/>
                                        <p:tgtEl>
                                          <p:spTgt spid="494"/>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3"/>
                                        </p:tgtEl>
                                        <p:attrNameLst>
                                          <p:attrName>style.visibility</p:attrName>
                                        </p:attrNameLst>
                                      </p:cBhvr>
                                      <p:to>
                                        <p:strVal val="visible"/>
                                      </p:to>
                                    </p:set>
                                    <p:animEffect transition="in" filter="wipe(left)">
                                      <p:cBhvr>
                                        <p:cTn id="182" dur="500"/>
                                        <p:tgtEl>
                                          <p:spTgt spid="73"/>
                                        </p:tgtEl>
                                      </p:cBhvr>
                                    </p:animEffect>
                                  </p:childTnLst>
                                </p:cTn>
                              </p:par>
                              <p:par>
                                <p:cTn id="183" presetID="10" presetClass="entr" presetSubtype="0" fill="hold" nodeType="withEffect">
                                  <p:stCondLst>
                                    <p:cond delay="0"/>
                                  </p:stCondLst>
                                  <p:childTnLst>
                                    <p:set>
                                      <p:cBhvr>
                                        <p:cTn id="184" dur="1" fill="hold">
                                          <p:stCondLst>
                                            <p:cond delay="0"/>
                                          </p:stCondLst>
                                        </p:cTn>
                                        <p:tgtEl>
                                          <p:spTgt spid="499"/>
                                        </p:tgtEl>
                                        <p:attrNameLst>
                                          <p:attrName>style.visibility</p:attrName>
                                        </p:attrNameLst>
                                      </p:cBhvr>
                                      <p:to>
                                        <p:strVal val="visible"/>
                                      </p:to>
                                    </p:set>
                                    <p:animEffect transition="in" filter="fade">
                                      <p:cBhvr>
                                        <p:cTn id="185" dur="500"/>
                                        <p:tgtEl>
                                          <p:spTgt spid="499"/>
                                        </p:tgtEl>
                                      </p:cBhvr>
                                    </p:animEffect>
                                  </p:childTnLst>
                                </p:cTn>
                              </p:par>
                              <p:par>
                                <p:cTn id="186" presetID="10" presetClass="entr" presetSubtype="0" fill="hold" nodeType="with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500"/>
                                        <p:tgtEl>
                                          <p:spTgt spid="71"/>
                                        </p:tgtEl>
                                      </p:cBhvr>
                                    </p:animEffect>
                                  </p:childTnLst>
                                </p:cTn>
                              </p:par>
                              <p:par>
                                <p:cTn id="189" presetID="10" presetClass="entr" presetSubtype="0" fill="hold" nodeType="withEffect">
                                  <p:stCondLst>
                                    <p:cond delay="0"/>
                                  </p:stCondLst>
                                  <p:childTnLst>
                                    <p:set>
                                      <p:cBhvr>
                                        <p:cTn id="190" dur="1" fill="hold">
                                          <p:stCondLst>
                                            <p:cond delay="0"/>
                                          </p:stCondLst>
                                        </p:cTn>
                                        <p:tgtEl>
                                          <p:spTgt spid="598"/>
                                        </p:tgtEl>
                                        <p:attrNameLst>
                                          <p:attrName>style.visibility</p:attrName>
                                        </p:attrNameLst>
                                      </p:cBhvr>
                                      <p:to>
                                        <p:strVal val="visible"/>
                                      </p:to>
                                    </p:set>
                                    <p:animEffect transition="in" filter="fade">
                                      <p:cBhvr>
                                        <p:cTn id="191" dur="500"/>
                                        <p:tgtEl>
                                          <p:spTgt spid="598"/>
                                        </p:tgtEl>
                                      </p:cBhvr>
                                    </p:animEffect>
                                  </p:childTnLst>
                                </p:cTn>
                              </p:par>
                              <p:par>
                                <p:cTn id="192" presetID="10" presetClass="entr" presetSubtype="0" fill="hold" nodeType="withEffect">
                                  <p:stCondLst>
                                    <p:cond delay="0"/>
                                  </p:stCondLst>
                                  <p:childTnLst>
                                    <p:set>
                                      <p:cBhvr>
                                        <p:cTn id="193" dur="1" fill="hold">
                                          <p:stCondLst>
                                            <p:cond delay="0"/>
                                          </p:stCondLst>
                                        </p:cTn>
                                        <p:tgtEl>
                                          <p:spTgt spid="475"/>
                                        </p:tgtEl>
                                        <p:attrNameLst>
                                          <p:attrName>style.visibility</p:attrName>
                                        </p:attrNameLst>
                                      </p:cBhvr>
                                      <p:to>
                                        <p:strVal val="visible"/>
                                      </p:to>
                                    </p:set>
                                    <p:animEffect transition="in" filter="fade">
                                      <p:cBhvr>
                                        <p:cTn id="194" dur="500"/>
                                        <p:tgtEl>
                                          <p:spTgt spid="475"/>
                                        </p:tgtEl>
                                      </p:cBhvr>
                                    </p:animEffect>
                                  </p:childTnLst>
                                </p:cTn>
                              </p:par>
                              <p:par>
                                <p:cTn id="195" presetID="10" presetClass="entr" presetSubtype="0" fill="hold" nodeType="withEffect">
                                  <p:stCondLst>
                                    <p:cond delay="0"/>
                                  </p:stCondLst>
                                  <p:childTnLst>
                                    <p:set>
                                      <p:cBhvr>
                                        <p:cTn id="196" dur="1" fill="hold">
                                          <p:stCondLst>
                                            <p:cond delay="0"/>
                                          </p:stCondLst>
                                        </p:cTn>
                                        <p:tgtEl>
                                          <p:spTgt spid="480"/>
                                        </p:tgtEl>
                                        <p:attrNameLst>
                                          <p:attrName>style.visibility</p:attrName>
                                        </p:attrNameLst>
                                      </p:cBhvr>
                                      <p:to>
                                        <p:strVal val="visible"/>
                                      </p:to>
                                    </p:set>
                                    <p:animEffect transition="in" filter="fade">
                                      <p:cBhvr>
                                        <p:cTn id="197" dur="500"/>
                                        <p:tgtEl>
                                          <p:spTgt spid="480"/>
                                        </p:tgtEl>
                                      </p:cBhvr>
                                    </p:animEffect>
                                  </p:childTnLst>
                                </p:cTn>
                              </p:par>
                              <p:par>
                                <p:cTn id="198" presetID="10" presetClass="entr" presetSubtype="0" fill="hold" nodeType="with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fade">
                                      <p:cBhvr>
                                        <p:cTn id="200" dur="500"/>
                                        <p:tgtEl>
                                          <p:spTgt spid="55"/>
                                        </p:tgtEl>
                                      </p:cBhvr>
                                    </p:animEffect>
                                  </p:childTnLst>
                                </p:cTn>
                              </p:par>
                              <p:par>
                                <p:cTn id="201" presetID="10" presetClass="entr" presetSubtype="0" fill="hold" nodeType="withEffect">
                                  <p:stCondLst>
                                    <p:cond delay="0"/>
                                  </p:stCondLst>
                                  <p:childTnLst>
                                    <p:set>
                                      <p:cBhvr>
                                        <p:cTn id="202" dur="1" fill="hold">
                                          <p:stCondLst>
                                            <p:cond delay="0"/>
                                          </p:stCondLst>
                                        </p:cTn>
                                        <p:tgtEl>
                                          <p:spTgt spid="601"/>
                                        </p:tgtEl>
                                        <p:attrNameLst>
                                          <p:attrName>style.visibility</p:attrName>
                                        </p:attrNameLst>
                                      </p:cBhvr>
                                      <p:to>
                                        <p:strVal val="visible"/>
                                      </p:to>
                                    </p:set>
                                    <p:animEffect transition="in" filter="fade">
                                      <p:cBhvr>
                                        <p:cTn id="203" dur="500"/>
                                        <p:tgtEl>
                                          <p:spTgt spid="601"/>
                                        </p:tgtEl>
                                      </p:cBhvr>
                                    </p:animEffect>
                                  </p:childTnLst>
                                </p:cTn>
                              </p:par>
                              <p:par>
                                <p:cTn id="204" presetID="10" presetClass="entr" presetSubtype="0" fill="hold" nodeType="withEffect">
                                  <p:stCondLst>
                                    <p:cond delay="0"/>
                                  </p:stCondLst>
                                  <p:childTnLst>
                                    <p:set>
                                      <p:cBhvr>
                                        <p:cTn id="205" dur="1" fill="hold">
                                          <p:stCondLst>
                                            <p:cond delay="0"/>
                                          </p:stCondLst>
                                        </p:cTn>
                                        <p:tgtEl>
                                          <p:spTgt spid="604"/>
                                        </p:tgtEl>
                                        <p:attrNameLst>
                                          <p:attrName>style.visibility</p:attrName>
                                        </p:attrNameLst>
                                      </p:cBhvr>
                                      <p:to>
                                        <p:strVal val="visible"/>
                                      </p:to>
                                    </p:set>
                                    <p:animEffect transition="in" filter="fade">
                                      <p:cBhvr>
                                        <p:cTn id="206" dur="500"/>
                                        <p:tgtEl>
                                          <p:spTgt spid="604"/>
                                        </p:tgtEl>
                                      </p:cBhvr>
                                    </p:animEffect>
                                  </p:childTnLst>
                                </p:cTn>
                              </p:par>
                              <p:par>
                                <p:cTn id="207" presetID="10" presetClass="entr" presetSubtype="0" fill="hold" nodeType="withEffect">
                                  <p:stCondLst>
                                    <p:cond delay="0"/>
                                  </p:stCondLst>
                                  <p:childTnLst>
                                    <p:set>
                                      <p:cBhvr>
                                        <p:cTn id="208" dur="1" fill="hold">
                                          <p:stCondLst>
                                            <p:cond delay="0"/>
                                          </p:stCondLst>
                                        </p:cTn>
                                        <p:tgtEl>
                                          <p:spTgt spid="607"/>
                                        </p:tgtEl>
                                        <p:attrNameLst>
                                          <p:attrName>style.visibility</p:attrName>
                                        </p:attrNameLst>
                                      </p:cBhvr>
                                      <p:to>
                                        <p:strVal val="visible"/>
                                      </p:to>
                                    </p:set>
                                    <p:animEffect transition="in" filter="fade">
                                      <p:cBhvr>
                                        <p:cTn id="209" dur="500"/>
                                        <p:tgtEl>
                                          <p:spTgt spid="607"/>
                                        </p:tgtEl>
                                      </p:cBhvr>
                                    </p:animEffect>
                                  </p:childTnLst>
                                </p:cTn>
                              </p:par>
                              <p:par>
                                <p:cTn id="210" presetID="10" presetClass="entr" presetSubtype="0" fill="hold" nodeType="withEffect">
                                  <p:stCondLst>
                                    <p:cond delay="0"/>
                                  </p:stCondLst>
                                  <p:childTnLst>
                                    <p:set>
                                      <p:cBhvr>
                                        <p:cTn id="211" dur="1" fill="hold">
                                          <p:stCondLst>
                                            <p:cond delay="0"/>
                                          </p:stCondLst>
                                        </p:cTn>
                                        <p:tgtEl>
                                          <p:spTgt spid="610"/>
                                        </p:tgtEl>
                                        <p:attrNameLst>
                                          <p:attrName>style.visibility</p:attrName>
                                        </p:attrNameLst>
                                      </p:cBhvr>
                                      <p:to>
                                        <p:strVal val="visible"/>
                                      </p:to>
                                    </p:set>
                                    <p:animEffect transition="in" filter="fade">
                                      <p:cBhvr>
                                        <p:cTn id="212" dur="500"/>
                                        <p:tgtEl>
                                          <p:spTgt spid="610"/>
                                        </p:tgtEl>
                                      </p:cBhvr>
                                    </p:animEffect>
                                  </p:childTnLst>
                                </p:cTn>
                              </p:par>
                              <p:par>
                                <p:cTn id="213" presetID="10" presetClass="entr" presetSubtype="0" fill="hold" nodeType="withEffect">
                                  <p:stCondLst>
                                    <p:cond delay="0"/>
                                  </p:stCondLst>
                                  <p:childTnLst>
                                    <p:set>
                                      <p:cBhvr>
                                        <p:cTn id="214" dur="1" fill="hold">
                                          <p:stCondLst>
                                            <p:cond delay="0"/>
                                          </p:stCondLst>
                                        </p:cTn>
                                        <p:tgtEl>
                                          <p:spTgt spid="613"/>
                                        </p:tgtEl>
                                        <p:attrNameLst>
                                          <p:attrName>style.visibility</p:attrName>
                                        </p:attrNameLst>
                                      </p:cBhvr>
                                      <p:to>
                                        <p:strVal val="visible"/>
                                      </p:to>
                                    </p:set>
                                    <p:animEffect transition="in" filter="fade">
                                      <p:cBhvr>
                                        <p:cTn id="215" dur="500"/>
                                        <p:tgtEl>
                                          <p:spTgt spid="613"/>
                                        </p:tgtEl>
                                      </p:cBhvr>
                                    </p:animEffect>
                                  </p:childTnLst>
                                </p:cTn>
                              </p:par>
                              <p:par>
                                <p:cTn id="216" presetID="10" presetClass="entr" presetSubtype="0" fill="hold" nodeType="withEffect">
                                  <p:stCondLst>
                                    <p:cond delay="0"/>
                                  </p:stCondLst>
                                  <p:childTnLst>
                                    <p:set>
                                      <p:cBhvr>
                                        <p:cTn id="217" dur="1" fill="hold">
                                          <p:stCondLst>
                                            <p:cond delay="0"/>
                                          </p:stCondLst>
                                        </p:cTn>
                                        <p:tgtEl>
                                          <p:spTgt spid="616"/>
                                        </p:tgtEl>
                                        <p:attrNameLst>
                                          <p:attrName>style.visibility</p:attrName>
                                        </p:attrNameLst>
                                      </p:cBhvr>
                                      <p:to>
                                        <p:strVal val="visible"/>
                                      </p:to>
                                    </p:set>
                                    <p:animEffect transition="in" filter="fade">
                                      <p:cBhvr>
                                        <p:cTn id="218" dur="500"/>
                                        <p:tgtEl>
                                          <p:spTgt spid="616"/>
                                        </p:tgtEl>
                                      </p:cBhvr>
                                    </p:animEffect>
                                  </p:childTnLst>
                                </p:cTn>
                              </p:par>
                              <p:par>
                                <p:cTn id="219" presetID="10" presetClass="entr" presetSubtype="0" fill="hold" nodeType="withEffect">
                                  <p:stCondLst>
                                    <p:cond delay="0"/>
                                  </p:stCondLst>
                                  <p:childTnLst>
                                    <p:set>
                                      <p:cBhvr>
                                        <p:cTn id="220" dur="1" fill="hold">
                                          <p:stCondLst>
                                            <p:cond delay="0"/>
                                          </p:stCondLst>
                                        </p:cTn>
                                        <p:tgtEl>
                                          <p:spTgt spid="619"/>
                                        </p:tgtEl>
                                        <p:attrNameLst>
                                          <p:attrName>style.visibility</p:attrName>
                                        </p:attrNameLst>
                                      </p:cBhvr>
                                      <p:to>
                                        <p:strVal val="visible"/>
                                      </p:to>
                                    </p:set>
                                    <p:animEffect transition="in" filter="fade">
                                      <p:cBhvr>
                                        <p:cTn id="221" dur="500"/>
                                        <p:tgtEl>
                                          <p:spTgt spid="619"/>
                                        </p:tgtEl>
                                      </p:cBhvr>
                                    </p:animEffect>
                                  </p:childTnLst>
                                </p:cTn>
                              </p:par>
                              <p:par>
                                <p:cTn id="222" presetID="10" presetClass="exit" presetSubtype="0" fill="hold" nodeType="withEffect">
                                  <p:stCondLst>
                                    <p:cond delay="250"/>
                                  </p:stCondLst>
                                  <p:childTnLst>
                                    <p:animEffect transition="out" filter="fade">
                                      <p:cBhvr>
                                        <p:cTn id="223" dur="500"/>
                                        <p:tgtEl>
                                          <p:spTgt spid="80"/>
                                        </p:tgtEl>
                                      </p:cBhvr>
                                    </p:animEffect>
                                    <p:set>
                                      <p:cBhvr>
                                        <p:cTn id="224" dur="1" fill="hold">
                                          <p:stCondLst>
                                            <p:cond delay="499"/>
                                          </p:stCondLst>
                                        </p:cTn>
                                        <p:tgtEl>
                                          <p:spTgt spid="80"/>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151"/>
                                        </p:tgtEl>
                                      </p:cBhvr>
                                    </p:animEffect>
                                    <p:set>
                                      <p:cBhvr>
                                        <p:cTn id="227" dur="1" fill="hold">
                                          <p:stCondLst>
                                            <p:cond delay="499"/>
                                          </p:stCondLst>
                                        </p:cTn>
                                        <p:tgtEl>
                                          <p:spTgt spid="151"/>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500"/>
                                        <p:tgtEl>
                                          <p:spTgt spid="57"/>
                                        </p:tgtEl>
                                      </p:cBhvr>
                                    </p:animEffect>
                                    <p:set>
                                      <p:cBhvr>
                                        <p:cTn id="230" dur="1" fill="hold">
                                          <p:stCondLst>
                                            <p:cond delay="499"/>
                                          </p:stCondLst>
                                        </p:cTn>
                                        <p:tgtEl>
                                          <p:spTgt spid="57"/>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242"/>
                                        </p:tgtEl>
                                      </p:cBhvr>
                                    </p:animEffect>
                                    <p:set>
                                      <p:cBhvr>
                                        <p:cTn id="233" dur="1" fill="hold">
                                          <p:stCondLst>
                                            <p:cond delay="499"/>
                                          </p:stCondLst>
                                        </p:cTn>
                                        <p:tgtEl>
                                          <p:spTgt spid="242"/>
                                        </p:tgtEl>
                                        <p:attrNameLst>
                                          <p:attrName>style.visibility</p:attrName>
                                        </p:attrNameLst>
                                      </p:cBhvr>
                                      <p:to>
                                        <p:strVal val="hidden"/>
                                      </p:to>
                                    </p:set>
                                  </p:childTnLst>
                                </p:cTn>
                              </p:par>
                              <p:par>
                                <p:cTn id="234" presetID="10" presetClass="exit" presetSubtype="0" fill="hold" nodeType="withEffect">
                                  <p:stCondLst>
                                    <p:cond delay="0"/>
                                  </p:stCondLst>
                                  <p:childTnLst>
                                    <p:animEffect transition="out" filter="fade">
                                      <p:cBhvr>
                                        <p:cTn id="235" dur="500"/>
                                        <p:tgtEl>
                                          <p:spTgt spid="243"/>
                                        </p:tgtEl>
                                      </p:cBhvr>
                                    </p:animEffect>
                                    <p:set>
                                      <p:cBhvr>
                                        <p:cTn id="236" dur="1" fill="hold">
                                          <p:stCondLst>
                                            <p:cond delay="499"/>
                                          </p:stCondLst>
                                        </p:cTn>
                                        <p:tgtEl>
                                          <p:spTgt spid="243"/>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56"/>
                                        </p:tgtEl>
                                      </p:cBhvr>
                                    </p:animEffect>
                                    <p:set>
                                      <p:cBhvr>
                                        <p:cTn id="239" dur="1" fill="hold">
                                          <p:stCondLst>
                                            <p:cond delay="499"/>
                                          </p:stCondLst>
                                        </p:cTn>
                                        <p:tgtEl>
                                          <p:spTgt spid="56"/>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40"/>
                                        </p:tgtEl>
                                      </p:cBhvr>
                                    </p:animEffect>
                                    <p:set>
                                      <p:cBhvr>
                                        <p:cTn id="242" dur="1" fill="hold">
                                          <p:stCondLst>
                                            <p:cond delay="499"/>
                                          </p:stCondLst>
                                        </p:cTn>
                                        <p:tgtEl>
                                          <p:spTgt spid="140"/>
                                        </p:tgtEl>
                                        <p:attrNameLst>
                                          <p:attrName>style.visibility</p:attrName>
                                        </p:attrNameLst>
                                      </p:cBhvr>
                                      <p:to>
                                        <p:strVal val="hidden"/>
                                      </p:to>
                                    </p:set>
                                  </p:childTnLst>
                                </p:cTn>
                              </p:par>
                              <p:par>
                                <p:cTn id="243" presetID="10" presetClass="exit" presetSubtype="0" fill="hold" nodeType="withEffect">
                                  <p:stCondLst>
                                    <p:cond delay="250"/>
                                  </p:stCondLst>
                                  <p:childTnLst>
                                    <p:animEffect transition="out" filter="fade">
                                      <p:cBhvr>
                                        <p:cTn id="244" dur="500"/>
                                        <p:tgtEl>
                                          <p:spTgt spid="185"/>
                                        </p:tgtEl>
                                      </p:cBhvr>
                                    </p:animEffect>
                                    <p:set>
                                      <p:cBhvr>
                                        <p:cTn id="245" dur="1" fill="hold">
                                          <p:stCondLst>
                                            <p:cond delay="499"/>
                                          </p:stCondLst>
                                        </p:cTn>
                                        <p:tgtEl>
                                          <p:spTgt spid="185"/>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nodeType="clickEffect">
                                  <p:stCondLst>
                                    <p:cond delay="0"/>
                                  </p:stCondLst>
                                  <p:childTnLst>
                                    <p:set>
                                      <p:cBhvr>
                                        <p:cTn id="249" dur="1" fill="hold">
                                          <p:stCondLst>
                                            <p:cond delay="0"/>
                                          </p:stCondLst>
                                        </p:cTn>
                                        <p:tgtEl>
                                          <p:spTgt spid="35"/>
                                        </p:tgtEl>
                                        <p:attrNameLst>
                                          <p:attrName>style.visibility</p:attrName>
                                        </p:attrNameLst>
                                      </p:cBhvr>
                                      <p:to>
                                        <p:strVal val="visible"/>
                                      </p:to>
                                    </p:set>
                                    <p:animEffect transition="in" filter="wipe(left)">
                                      <p:cBhvr>
                                        <p:cTn id="250" dur="1000"/>
                                        <p:tgtEl>
                                          <p:spTgt spid="35"/>
                                        </p:tgtEl>
                                      </p:cBhvr>
                                    </p:animEffect>
                                  </p:childTnLst>
                                </p:cTn>
                              </p:par>
                              <p:par>
                                <p:cTn id="251" presetID="10" presetClass="exit" presetSubtype="0" fill="hold" grpId="1" nodeType="withEffect">
                                  <p:stCondLst>
                                    <p:cond delay="0"/>
                                  </p:stCondLst>
                                  <p:childTnLst>
                                    <p:animEffect transition="out" filter="fade">
                                      <p:cBhvr>
                                        <p:cTn id="252" dur="500"/>
                                        <p:tgtEl>
                                          <p:spTgt spid="626"/>
                                        </p:tgtEl>
                                      </p:cBhvr>
                                    </p:animEffect>
                                    <p:set>
                                      <p:cBhvr>
                                        <p:cTn id="253" dur="1" fill="hold">
                                          <p:stCondLst>
                                            <p:cond delay="499"/>
                                          </p:stCondLst>
                                        </p:cTn>
                                        <p:tgtEl>
                                          <p:spTgt spid="626"/>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622"/>
                                        </p:tgtEl>
                                      </p:cBhvr>
                                    </p:animEffect>
                                    <p:set>
                                      <p:cBhvr>
                                        <p:cTn id="256" dur="1" fill="hold">
                                          <p:stCondLst>
                                            <p:cond delay="499"/>
                                          </p:stCondLst>
                                        </p:cTn>
                                        <p:tgtEl>
                                          <p:spTgt spid="622"/>
                                        </p:tgtEl>
                                        <p:attrNameLst>
                                          <p:attrName>style.visibility</p:attrName>
                                        </p:attrNameLst>
                                      </p:cBhvr>
                                      <p:to>
                                        <p:strVal val="hidden"/>
                                      </p:to>
                                    </p:set>
                                  </p:childTnLst>
                                </p:cTn>
                              </p:par>
                              <p:par>
                                <p:cTn id="257" presetID="10" presetClass="exit" presetSubtype="0" fill="hold" grpId="1" nodeType="withEffect">
                                  <p:stCondLst>
                                    <p:cond delay="0"/>
                                  </p:stCondLst>
                                  <p:childTnLst>
                                    <p:animEffect transition="out" filter="fade">
                                      <p:cBhvr>
                                        <p:cTn id="258" dur="500"/>
                                        <p:tgtEl>
                                          <p:spTgt spid="624"/>
                                        </p:tgtEl>
                                      </p:cBhvr>
                                    </p:animEffect>
                                    <p:set>
                                      <p:cBhvr>
                                        <p:cTn id="259" dur="1" fill="hold">
                                          <p:stCondLst>
                                            <p:cond delay="499"/>
                                          </p:stCondLst>
                                        </p:cTn>
                                        <p:tgtEl>
                                          <p:spTgt spid="624"/>
                                        </p:tgtEl>
                                        <p:attrNameLst>
                                          <p:attrName>style.visibility</p:attrName>
                                        </p:attrNameLst>
                                      </p:cBhvr>
                                      <p:to>
                                        <p:strVal val="hidden"/>
                                      </p:to>
                                    </p:set>
                                  </p:childTnLst>
                                </p:cTn>
                              </p:par>
                              <p:par>
                                <p:cTn id="260" presetID="10" presetClass="exit" presetSubtype="0" fill="hold" grpId="1" nodeType="withEffect">
                                  <p:stCondLst>
                                    <p:cond delay="0"/>
                                  </p:stCondLst>
                                  <p:childTnLst>
                                    <p:animEffect transition="out" filter="fade">
                                      <p:cBhvr>
                                        <p:cTn id="261" dur="500"/>
                                        <p:tgtEl>
                                          <p:spTgt spid="623"/>
                                        </p:tgtEl>
                                      </p:cBhvr>
                                    </p:animEffect>
                                    <p:set>
                                      <p:cBhvr>
                                        <p:cTn id="262" dur="1" fill="hold">
                                          <p:stCondLst>
                                            <p:cond delay="499"/>
                                          </p:stCondLst>
                                        </p:cTn>
                                        <p:tgtEl>
                                          <p:spTgt spid="623"/>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46"/>
                                        </p:tgtEl>
                                      </p:cBhvr>
                                    </p:animEffect>
                                    <p:set>
                                      <p:cBhvr>
                                        <p:cTn id="265" dur="1" fill="hold">
                                          <p:stCondLst>
                                            <p:cond delay="499"/>
                                          </p:stCondLst>
                                        </p:cTn>
                                        <p:tgtEl>
                                          <p:spTgt spid="46"/>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42"/>
                                        </p:tgtEl>
                                      </p:cBhvr>
                                    </p:animEffect>
                                    <p:set>
                                      <p:cBhvr>
                                        <p:cTn id="268" dur="1" fill="hold">
                                          <p:stCondLst>
                                            <p:cond delay="499"/>
                                          </p:stCondLst>
                                        </p:cTn>
                                        <p:tgtEl>
                                          <p:spTgt spid="42"/>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625"/>
                                        </p:tgtEl>
                                      </p:cBhvr>
                                    </p:animEffect>
                                    <p:set>
                                      <p:cBhvr>
                                        <p:cTn id="271" dur="1" fill="hold">
                                          <p:stCondLst>
                                            <p:cond delay="499"/>
                                          </p:stCondLst>
                                        </p:cTn>
                                        <p:tgtEl>
                                          <p:spTgt spid="625"/>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203"/>
                                        </p:tgtEl>
                                      </p:cBhvr>
                                    </p:animEffect>
                                    <p:set>
                                      <p:cBhvr>
                                        <p:cTn id="274" dur="1" fill="hold">
                                          <p:stCondLst>
                                            <p:cond delay="499"/>
                                          </p:stCondLst>
                                        </p:cTn>
                                        <p:tgtEl>
                                          <p:spTgt spid="203"/>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72"/>
                                        </p:tgtEl>
                                      </p:cBhvr>
                                    </p:animEffect>
                                    <p:set>
                                      <p:cBhvr>
                                        <p:cTn id="277" dur="1" fill="hold">
                                          <p:stCondLst>
                                            <p:cond delay="499"/>
                                          </p:stCondLst>
                                        </p:cTn>
                                        <p:tgtEl>
                                          <p:spTgt spid="72"/>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47"/>
                                        </p:tgtEl>
                                      </p:cBhvr>
                                    </p:animEffect>
                                    <p:set>
                                      <p:cBhvr>
                                        <p:cTn id="280" dur="1" fill="hold">
                                          <p:stCondLst>
                                            <p:cond delay="499"/>
                                          </p:stCondLst>
                                        </p:cTn>
                                        <p:tgtEl>
                                          <p:spTgt spid="47"/>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552"/>
                                        </p:tgtEl>
                                      </p:cBhvr>
                                    </p:animEffect>
                                    <p:set>
                                      <p:cBhvr>
                                        <p:cTn id="283" dur="1" fill="hold">
                                          <p:stCondLst>
                                            <p:cond delay="499"/>
                                          </p:stCondLst>
                                        </p:cTn>
                                        <p:tgtEl>
                                          <p:spTgt spid="552"/>
                                        </p:tgtEl>
                                        <p:attrNameLst>
                                          <p:attrName>style.visibility</p:attrName>
                                        </p:attrNameLst>
                                      </p:cBhvr>
                                      <p:to>
                                        <p:strVal val="hidden"/>
                                      </p:to>
                                    </p:set>
                                  </p:childTnLst>
                                </p:cTn>
                              </p:par>
                              <p:par>
                                <p:cTn id="284" presetID="10" presetClass="exit" presetSubtype="0" fill="hold" grpId="1" nodeType="withEffect">
                                  <p:stCondLst>
                                    <p:cond delay="0"/>
                                  </p:stCondLst>
                                  <p:childTnLst>
                                    <p:animEffect transition="out" filter="fade">
                                      <p:cBhvr>
                                        <p:cTn id="285" dur="500"/>
                                        <p:tgtEl>
                                          <p:spTgt spid="74"/>
                                        </p:tgtEl>
                                      </p:cBhvr>
                                    </p:animEffect>
                                    <p:set>
                                      <p:cBhvr>
                                        <p:cTn id="286" dur="1" fill="hold">
                                          <p:stCondLst>
                                            <p:cond delay="499"/>
                                          </p:stCondLst>
                                        </p:cTn>
                                        <p:tgtEl>
                                          <p:spTgt spid="74"/>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165"/>
                                        </p:tgtEl>
                                      </p:cBhvr>
                                    </p:animEffect>
                                    <p:set>
                                      <p:cBhvr>
                                        <p:cTn id="289" dur="1" fill="hold">
                                          <p:stCondLst>
                                            <p:cond delay="499"/>
                                          </p:stCondLst>
                                        </p:cTn>
                                        <p:tgtEl>
                                          <p:spTgt spid="165"/>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73"/>
                                        </p:tgtEl>
                                      </p:cBhvr>
                                    </p:animEffect>
                                    <p:set>
                                      <p:cBhvr>
                                        <p:cTn id="292" dur="1" fill="hold">
                                          <p:stCondLst>
                                            <p:cond delay="499"/>
                                          </p:stCondLst>
                                        </p:cTn>
                                        <p:tgtEl>
                                          <p:spTgt spid="73"/>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194"/>
                                        </p:tgtEl>
                                      </p:cBhvr>
                                    </p:animEffect>
                                    <p:set>
                                      <p:cBhvr>
                                        <p:cTn id="295" dur="1" fill="hold">
                                          <p:stCondLst>
                                            <p:cond delay="499"/>
                                          </p:stCondLst>
                                        </p:cTn>
                                        <p:tgtEl>
                                          <p:spTgt spid="194"/>
                                        </p:tgtEl>
                                        <p:attrNameLst>
                                          <p:attrName>style.visibility</p:attrName>
                                        </p:attrNameLst>
                                      </p:cBhvr>
                                      <p:to>
                                        <p:strVal val="hidden"/>
                                      </p:to>
                                    </p:set>
                                  </p:childTnLst>
                                </p:cTn>
                              </p:par>
                              <p:par>
                                <p:cTn id="296" presetID="10" presetClass="exit" presetSubtype="0" fill="hold" grpId="1" nodeType="withEffect">
                                  <p:stCondLst>
                                    <p:cond delay="0"/>
                                  </p:stCondLst>
                                  <p:childTnLst>
                                    <p:animEffect transition="out" filter="fade">
                                      <p:cBhvr>
                                        <p:cTn id="297" dur="500"/>
                                        <p:tgtEl>
                                          <p:spTgt spid="14"/>
                                        </p:tgtEl>
                                      </p:cBhvr>
                                    </p:animEffect>
                                    <p:set>
                                      <p:cBhvr>
                                        <p:cTn id="298" dur="1" fill="hold">
                                          <p:stCondLst>
                                            <p:cond delay="499"/>
                                          </p:stCondLst>
                                        </p:cTn>
                                        <p:tgtEl>
                                          <p:spTgt spid="14"/>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22" presetClass="entr" presetSubtype="2" fill="hold" nodeType="clickEffect">
                                  <p:stCondLst>
                                    <p:cond delay="0"/>
                                  </p:stCondLst>
                                  <p:childTnLst>
                                    <p:set>
                                      <p:cBhvr>
                                        <p:cTn id="302" dur="1" fill="hold">
                                          <p:stCondLst>
                                            <p:cond delay="0"/>
                                          </p:stCondLst>
                                        </p:cTn>
                                        <p:tgtEl>
                                          <p:spTgt spid="34"/>
                                        </p:tgtEl>
                                        <p:attrNameLst>
                                          <p:attrName>style.visibility</p:attrName>
                                        </p:attrNameLst>
                                      </p:cBhvr>
                                      <p:to>
                                        <p:strVal val="visible"/>
                                      </p:to>
                                    </p:set>
                                    <p:animEffect transition="in" filter="wipe(right)">
                                      <p:cBhvr>
                                        <p:cTn id="303" dur="1000"/>
                                        <p:tgtEl>
                                          <p:spTgt spid="34"/>
                                        </p:tgtEl>
                                      </p:cBhvr>
                                    </p:animEffect>
                                  </p:childTnLst>
                                </p:cTn>
                              </p:par>
                              <p:par>
                                <p:cTn id="304" presetID="10" presetClass="exit" presetSubtype="0" fill="hold" nodeType="withEffect">
                                  <p:stCondLst>
                                    <p:cond delay="0"/>
                                  </p:stCondLst>
                                  <p:childTnLst>
                                    <p:animEffect transition="out" filter="fade">
                                      <p:cBhvr>
                                        <p:cTn id="305" dur="500"/>
                                        <p:tgtEl>
                                          <p:spTgt spid="35"/>
                                        </p:tgtEl>
                                      </p:cBhvr>
                                    </p:animEffect>
                                    <p:set>
                                      <p:cBhvr>
                                        <p:cTn id="306" dur="1" fill="hold">
                                          <p:stCondLst>
                                            <p:cond delay="499"/>
                                          </p:stCondLst>
                                        </p:cTn>
                                        <p:tgtEl>
                                          <p:spTgt spid="35"/>
                                        </p:tgtEl>
                                        <p:attrNameLst>
                                          <p:attrName>style.visibility</p:attrName>
                                        </p:attrNameLst>
                                      </p:cBhvr>
                                      <p:to>
                                        <p:strVal val="hidden"/>
                                      </p:to>
                                    </p:set>
                                  </p:childTnLst>
                                </p:cTn>
                              </p:par>
                            </p:childTnLst>
                          </p:cTn>
                        </p:par>
                        <p:par>
                          <p:cTn id="307" fill="hold">
                            <p:stCondLst>
                              <p:cond delay="1000"/>
                            </p:stCondLst>
                            <p:childTnLst>
                              <p:par>
                                <p:cTn id="308" presetID="22" presetClass="entr" presetSubtype="8" fill="hold" nodeType="afterEffect">
                                  <p:stCondLst>
                                    <p:cond delay="500"/>
                                  </p:stCondLst>
                                  <p:childTnLst>
                                    <p:set>
                                      <p:cBhvr>
                                        <p:cTn id="309" dur="1" fill="hold">
                                          <p:stCondLst>
                                            <p:cond delay="0"/>
                                          </p:stCondLst>
                                        </p:cTn>
                                        <p:tgtEl>
                                          <p:spTgt spid="395"/>
                                        </p:tgtEl>
                                        <p:attrNameLst>
                                          <p:attrName>style.visibility</p:attrName>
                                        </p:attrNameLst>
                                      </p:cBhvr>
                                      <p:to>
                                        <p:strVal val="visible"/>
                                      </p:to>
                                    </p:set>
                                    <p:animEffect transition="in" filter="wipe(left)">
                                      <p:cBhvr>
                                        <p:cTn id="310" dur="1000"/>
                                        <p:tgtEl>
                                          <p:spTgt spid="395"/>
                                        </p:tgtEl>
                                      </p:cBhvr>
                                    </p:animEffect>
                                  </p:childTnLst>
                                </p:cTn>
                              </p:par>
                            </p:childTnLst>
                          </p:cTn>
                        </p:par>
                        <p:par>
                          <p:cTn id="311" fill="hold">
                            <p:stCondLst>
                              <p:cond delay="2500"/>
                            </p:stCondLst>
                            <p:childTnLst>
                              <p:par>
                                <p:cTn id="312" presetID="10" presetClass="entr" presetSubtype="0" fill="hold" nodeType="afterEffect">
                                  <p:stCondLst>
                                    <p:cond delay="0"/>
                                  </p:stCondLst>
                                  <p:childTnLst>
                                    <p:set>
                                      <p:cBhvr>
                                        <p:cTn id="313" dur="1" fill="hold">
                                          <p:stCondLst>
                                            <p:cond delay="0"/>
                                          </p:stCondLst>
                                        </p:cTn>
                                        <p:tgtEl>
                                          <p:spTgt spid="631"/>
                                        </p:tgtEl>
                                        <p:attrNameLst>
                                          <p:attrName>style.visibility</p:attrName>
                                        </p:attrNameLst>
                                      </p:cBhvr>
                                      <p:to>
                                        <p:strVal val="visible"/>
                                      </p:to>
                                    </p:set>
                                    <p:animEffect transition="in" filter="fade">
                                      <p:cBhvr>
                                        <p:cTn id="314" dur="500"/>
                                        <p:tgtEl>
                                          <p:spTgt spid="631"/>
                                        </p:tgtEl>
                                      </p:cBhvr>
                                    </p:animEffect>
                                  </p:childTnLst>
                                </p:cTn>
                              </p:par>
                              <p:par>
                                <p:cTn id="315" presetID="10" presetClass="entr" presetSubtype="0" fill="hold" nodeType="withEffect">
                                  <p:stCondLst>
                                    <p:cond delay="0"/>
                                  </p:stCondLst>
                                  <p:childTnLst>
                                    <p:set>
                                      <p:cBhvr>
                                        <p:cTn id="316" dur="1" fill="hold">
                                          <p:stCondLst>
                                            <p:cond delay="0"/>
                                          </p:stCondLst>
                                        </p:cTn>
                                        <p:tgtEl>
                                          <p:spTgt spid="629"/>
                                        </p:tgtEl>
                                        <p:attrNameLst>
                                          <p:attrName>style.visibility</p:attrName>
                                        </p:attrNameLst>
                                      </p:cBhvr>
                                      <p:to>
                                        <p:strVal val="visible"/>
                                      </p:to>
                                    </p:set>
                                    <p:animEffect transition="in" filter="fade">
                                      <p:cBhvr>
                                        <p:cTn id="317" dur="500"/>
                                        <p:tgtEl>
                                          <p:spTgt spid="629"/>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630"/>
                                        </p:tgtEl>
                                        <p:attrNameLst>
                                          <p:attrName>style.visibility</p:attrName>
                                        </p:attrNameLst>
                                      </p:cBhvr>
                                      <p:to>
                                        <p:strVal val="visible"/>
                                      </p:to>
                                    </p:set>
                                    <p:animEffect transition="in" filter="fade">
                                      <p:cBhvr>
                                        <p:cTn id="320" dur="500"/>
                                        <p:tgtEl>
                                          <p:spTgt spid="630"/>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1" fill="hold" grpId="0" nodeType="clickEffect">
                                  <p:stCondLst>
                                    <p:cond delay="0"/>
                                  </p:stCondLst>
                                  <p:childTnLst>
                                    <p:set>
                                      <p:cBhvr>
                                        <p:cTn id="324" dur="1" fill="hold">
                                          <p:stCondLst>
                                            <p:cond delay="0"/>
                                          </p:stCondLst>
                                        </p:cTn>
                                        <p:tgtEl>
                                          <p:spTgt spid="645"/>
                                        </p:tgtEl>
                                        <p:attrNameLst>
                                          <p:attrName>style.visibility</p:attrName>
                                        </p:attrNameLst>
                                      </p:cBhvr>
                                      <p:to>
                                        <p:strVal val="visible"/>
                                      </p:to>
                                    </p:set>
                                    <p:animEffect transition="in" filter="wipe(up)">
                                      <p:cBhvr>
                                        <p:cTn id="325" dur="500"/>
                                        <p:tgtEl>
                                          <p:spTgt spid="645"/>
                                        </p:tgtEl>
                                      </p:cBhvr>
                                    </p:animEffect>
                                  </p:childTnLst>
                                </p:cTn>
                              </p:par>
                              <p:par>
                                <p:cTn id="326" presetID="22" presetClass="entr" presetSubtype="8" fill="hold" nodeType="withEffect">
                                  <p:stCondLst>
                                    <p:cond delay="0"/>
                                  </p:stCondLst>
                                  <p:childTnLst>
                                    <p:set>
                                      <p:cBhvr>
                                        <p:cTn id="327" dur="1" fill="hold">
                                          <p:stCondLst>
                                            <p:cond delay="0"/>
                                          </p:stCondLst>
                                        </p:cTn>
                                        <p:tgtEl>
                                          <p:spTgt spid="634"/>
                                        </p:tgtEl>
                                        <p:attrNameLst>
                                          <p:attrName>style.visibility</p:attrName>
                                        </p:attrNameLst>
                                      </p:cBhvr>
                                      <p:to>
                                        <p:strVal val="visible"/>
                                      </p:to>
                                    </p:set>
                                    <p:animEffect transition="in" filter="wipe(left)">
                                      <p:cBhvr>
                                        <p:cTn id="328" dur="500"/>
                                        <p:tgtEl>
                                          <p:spTgt spid="634"/>
                                        </p:tgtEl>
                                      </p:cBhvr>
                                    </p:animEffect>
                                  </p:childTnLst>
                                </p:cTn>
                              </p:par>
                              <p:par>
                                <p:cTn id="329" presetID="22" presetClass="entr" presetSubtype="1" fill="hold" grpId="0" nodeType="withEffect">
                                  <p:stCondLst>
                                    <p:cond delay="0"/>
                                  </p:stCondLst>
                                  <p:childTnLst>
                                    <p:set>
                                      <p:cBhvr>
                                        <p:cTn id="330" dur="1" fill="hold">
                                          <p:stCondLst>
                                            <p:cond delay="0"/>
                                          </p:stCondLst>
                                        </p:cTn>
                                        <p:tgtEl>
                                          <p:spTgt spid="633"/>
                                        </p:tgtEl>
                                        <p:attrNameLst>
                                          <p:attrName>style.visibility</p:attrName>
                                        </p:attrNameLst>
                                      </p:cBhvr>
                                      <p:to>
                                        <p:strVal val="visible"/>
                                      </p:to>
                                    </p:set>
                                    <p:animEffect transition="in" filter="wipe(up)">
                                      <p:cBhvr>
                                        <p:cTn id="331" dur="500"/>
                                        <p:tgtEl>
                                          <p:spTgt spid="633"/>
                                        </p:tgtEl>
                                      </p:cBhvr>
                                    </p:animEffect>
                                  </p:childTnLst>
                                </p:cTn>
                              </p:par>
                              <p:par>
                                <p:cTn id="332" presetID="22" presetClass="entr" presetSubtype="1" fill="hold" nodeType="withEffect">
                                  <p:stCondLst>
                                    <p:cond delay="0"/>
                                  </p:stCondLst>
                                  <p:childTnLst>
                                    <p:set>
                                      <p:cBhvr>
                                        <p:cTn id="333" dur="1" fill="hold">
                                          <p:stCondLst>
                                            <p:cond delay="0"/>
                                          </p:stCondLst>
                                        </p:cTn>
                                        <p:tgtEl>
                                          <p:spTgt spid="641"/>
                                        </p:tgtEl>
                                        <p:attrNameLst>
                                          <p:attrName>style.visibility</p:attrName>
                                        </p:attrNameLst>
                                      </p:cBhvr>
                                      <p:to>
                                        <p:strVal val="visible"/>
                                      </p:to>
                                    </p:set>
                                    <p:animEffect transition="in" filter="wipe(up)">
                                      <p:cBhvr>
                                        <p:cTn id="334" dur="500"/>
                                        <p:tgtEl>
                                          <p:spTgt spid="641"/>
                                        </p:tgtEl>
                                      </p:cBhvr>
                                    </p:animEffect>
                                  </p:childTnLst>
                                </p:cTn>
                              </p:par>
                              <p:par>
                                <p:cTn id="335" presetID="10" presetClass="exit" presetSubtype="0" fill="hold" nodeType="withEffect">
                                  <p:stCondLst>
                                    <p:cond delay="0"/>
                                  </p:stCondLst>
                                  <p:childTnLst>
                                    <p:animEffect transition="out" filter="fade">
                                      <p:cBhvr>
                                        <p:cTn id="336" dur="500"/>
                                        <p:tgtEl>
                                          <p:spTgt spid="34"/>
                                        </p:tgtEl>
                                      </p:cBhvr>
                                    </p:animEffect>
                                    <p:set>
                                      <p:cBhvr>
                                        <p:cTn id="337" dur="1" fill="hold">
                                          <p:stCondLst>
                                            <p:cond delay="499"/>
                                          </p:stCondLst>
                                        </p:cTn>
                                        <p:tgtEl>
                                          <p:spTgt spid="34"/>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395"/>
                                        </p:tgtEl>
                                      </p:cBhvr>
                                    </p:animEffect>
                                    <p:set>
                                      <p:cBhvr>
                                        <p:cTn id="340" dur="1" fill="hold">
                                          <p:stCondLst>
                                            <p:cond delay="499"/>
                                          </p:stCondLst>
                                        </p:cTn>
                                        <p:tgtEl>
                                          <p:spTgt spid="39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631"/>
                                        </p:tgtEl>
                                      </p:cBhvr>
                                    </p:animEffect>
                                    <p:set>
                                      <p:cBhvr>
                                        <p:cTn id="343" dur="1" fill="hold">
                                          <p:stCondLst>
                                            <p:cond delay="499"/>
                                          </p:stCondLst>
                                        </p:cTn>
                                        <p:tgtEl>
                                          <p:spTgt spid="631"/>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64"/>
                                        </p:tgtEl>
                                      </p:cBhvr>
                                    </p:animEffect>
                                    <p:set>
                                      <p:cBhvr>
                                        <p:cTn id="346" dur="1" fill="hold">
                                          <p:stCondLst>
                                            <p:cond delay="499"/>
                                          </p:stCondLst>
                                        </p:cTn>
                                        <p:tgtEl>
                                          <p:spTgt spid="64"/>
                                        </p:tgtEl>
                                        <p:attrNameLst>
                                          <p:attrName>style.visibility</p:attrName>
                                        </p:attrNameLst>
                                      </p:cBhvr>
                                      <p:to>
                                        <p:strVal val="hidden"/>
                                      </p:to>
                                    </p:set>
                                  </p:childTnLst>
                                </p:cTn>
                              </p:par>
                              <p:par>
                                <p:cTn id="347" presetID="10" presetClass="exit" presetSubtype="0" fill="hold" grpId="1" nodeType="withEffect">
                                  <p:stCondLst>
                                    <p:cond delay="0"/>
                                  </p:stCondLst>
                                  <p:childTnLst>
                                    <p:animEffect transition="out" filter="fade">
                                      <p:cBhvr>
                                        <p:cTn id="348" dur="500"/>
                                        <p:tgtEl>
                                          <p:spTgt spid="630"/>
                                        </p:tgtEl>
                                      </p:cBhvr>
                                    </p:animEffect>
                                    <p:set>
                                      <p:cBhvr>
                                        <p:cTn id="349" dur="1" fill="hold">
                                          <p:stCondLst>
                                            <p:cond delay="499"/>
                                          </p:stCondLst>
                                        </p:cTn>
                                        <p:tgtEl>
                                          <p:spTgt spid="630"/>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63"/>
                                        </p:tgtEl>
                                      </p:cBhvr>
                                    </p:animEffect>
                                    <p:set>
                                      <p:cBhvr>
                                        <p:cTn id="352" dur="1" fill="hold">
                                          <p:stCondLst>
                                            <p:cond delay="499"/>
                                          </p:stCondLst>
                                        </p:cTn>
                                        <p:tgtEl>
                                          <p:spTgt spid="63"/>
                                        </p:tgtEl>
                                        <p:attrNameLst>
                                          <p:attrName>style.visibility</p:attrName>
                                        </p:attrNameLst>
                                      </p:cBhvr>
                                      <p:to>
                                        <p:strVal val="hidden"/>
                                      </p:to>
                                    </p:set>
                                  </p:childTnLst>
                                </p:cTn>
                              </p:par>
                              <p:par>
                                <p:cTn id="353" presetID="10" presetClass="exit" presetSubtype="0" fill="hold" nodeType="withEffect">
                                  <p:stCondLst>
                                    <p:cond delay="0"/>
                                  </p:stCondLst>
                                  <p:childTnLst>
                                    <p:animEffect transition="out" filter="fade">
                                      <p:cBhvr>
                                        <p:cTn id="354" dur="500"/>
                                        <p:tgtEl>
                                          <p:spTgt spid="629"/>
                                        </p:tgtEl>
                                      </p:cBhvr>
                                    </p:animEffect>
                                    <p:set>
                                      <p:cBhvr>
                                        <p:cTn id="355" dur="1" fill="hold">
                                          <p:stCondLst>
                                            <p:cond delay="499"/>
                                          </p:stCondLst>
                                        </p:cTn>
                                        <p:tgtEl>
                                          <p:spTgt spid="629"/>
                                        </p:tgtEl>
                                        <p:attrNameLst>
                                          <p:attrName>style.visibility</p:attrName>
                                        </p:attrNameLst>
                                      </p:cBhvr>
                                      <p:to>
                                        <p:strVal val="hidden"/>
                                      </p:to>
                                    </p:set>
                                  </p:childTnLst>
                                </p:cTn>
                              </p:par>
                            </p:childTnLst>
                          </p:cTn>
                        </p:par>
                        <p:par>
                          <p:cTn id="356" fill="hold">
                            <p:stCondLst>
                              <p:cond delay="500"/>
                            </p:stCondLst>
                            <p:childTnLst>
                              <p:par>
                                <p:cTn id="357" presetID="10" presetClass="exit" presetSubtype="0" fill="hold" nodeType="afterEffect">
                                  <p:stCondLst>
                                    <p:cond delay="0"/>
                                  </p:stCondLst>
                                  <p:childTnLst>
                                    <p:animEffect transition="out" filter="fade">
                                      <p:cBhvr>
                                        <p:cTn id="358" dur="500"/>
                                        <p:tgtEl>
                                          <p:spTgt spid="610"/>
                                        </p:tgtEl>
                                      </p:cBhvr>
                                    </p:animEffect>
                                    <p:set>
                                      <p:cBhvr>
                                        <p:cTn id="359" dur="1" fill="hold">
                                          <p:stCondLst>
                                            <p:cond delay="499"/>
                                          </p:stCondLst>
                                        </p:cTn>
                                        <p:tgtEl>
                                          <p:spTgt spid="610"/>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607"/>
                                        </p:tgtEl>
                                      </p:cBhvr>
                                    </p:animEffect>
                                    <p:set>
                                      <p:cBhvr>
                                        <p:cTn id="362" dur="1" fill="hold">
                                          <p:stCondLst>
                                            <p:cond delay="499"/>
                                          </p:stCondLst>
                                        </p:cTn>
                                        <p:tgtEl>
                                          <p:spTgt spid="607"/>
                                        </p:tgtEl>
                                        <p:attrNameLst>
                                          <p:attrName>style.visibility</p:attrName>
                                        </p:attrNameLst>
                                      </p:cBhvr>
                                      <p:to>
                                        <p:strVal val="hidden"/>
                                      </p:to>
                                    </p:set>
                                  </p:childTnLst>
                                </p:cTn>
                              </p:par>
                              <p:par>
                                <p:cTn id="363" presetID="10" presetClass="exit" presetSubtype="0" fill="hold" nodeType="withEffect">
                                  <p:stCondLst>
                                    <p:cond delay="0"/>
                                  </p:stCondLst>
                                  <p:childTnLst>
                                    <p:animEffect transition="out" filter="fade">
                                      <p:cBhvr>
                                        <p:cTn id="364" dur="500"/>
                                        <p:tgtEl>
                                          <p:spTgt spid="616"/>
                                        </p:tgtEl>
                                      </p:cBhvr>
                                    </p:animEffect>
                                    <p:set>
                                      <p:cBhvr>
                                        <p:cTn id="365" dur="1" fill="hold">
                                          <p:stCondLst>
                                            <p:cond delay="499"/>
                                          </p:stCondLst>
                                        </p:cTn>
                                        <p:tgtEl>
                                          <p:spTgt spid="616"/>
                                        </p:tgtEl>
                                        <p:attrNameLst>
                                          <p:attrName>style.visibility</p:attrName>
                                        </p:attrNameLst>
                                      </p:cBhvr>
                                      <p:to>
                                        <p:strVal val="hidden"/>
                                      </p:to>
                                    </p:set>
                                  </p:childTnLst>
                                </p:cTn>
                              </p:par>
                              <p:par>
                                <p:cTn id="366" presetID="10" presetClass="exit" presetSubtype="0" fill="hold" nodeType="withEffect">
                                  <p:stCondLst>
                                    <p:cond delay="0"/>
                                  </p:stCondLst>
                                  <p:childTnLst>
                                    <p:animEffect transition="out" filter="fade">
                                      <p:cBhvr>
                                        <p:cTn id="367" dur="500"/>
                                        <p:tgtEl>
                                          <p:spTgt spid="613"/>
                                        </p:tgtEl>
                                      </p:cBhvr>
                                    </p:animEffect>
                                    <p:set>
                                      <p:cBhvr>
                                        <p:cTn id="368" dur="1" fill="hold">
                                          <p:stCondLst>
                                            <p:cond delay="499"/>
                                          </p:stCondLst>
                                        </p:cTn>
                                        <p:tgtEl>
                                          <p:spTgt spid="613"/>
                                        </p:tgtEl>
                                        <p:attrNameLst>
                                          <p:attrName>style.visibility</p:attrName>
                                        </p:attrNameLst>
                                      </p:cBhvr>
                                      <p:to>
                                        <p:strVal val="hidden"/>
                                      </p:to>
                                    </p:set>
                                  </p:childTnLst>
                                </p:cTn>
                              </p:par>
                              <p:par>
                                <p:cTn id="369" presetID="10" presetClass="entr" presetSubtype="0" fill="hold" nodeType="withEffect">
                                  <p:stCondLst>
                                    <p:cond delay="150"/>
                                  </p:stCondLst>
                                  <p:childTnLst>
                                    <p:set>
                                      <p:cBhvr>
                                        <p:cTn id="370" dur="1" fill="hold">
                                          <p:stCondLst>
                                            <p:cond delay="0"/>
                                          </p:stCondLst>
                                        </p:cTn>
                                        <p:tgtEl>
                                          <p:spTgt spid="635"/>
                                        </p:tgtEl>
                                        <p:attrNameLst>
                                          <p:attrName>style.visibility</p:attrName>
                                        </p:attrNameLst>
                                      </p:cBhvr>
                                      <p:to>
                                        <p:strVal val="visible"/>
                                      </p:to>
                                    </p:set>
                                    <p:animEffect transition="in" filter="fade">
                                      <p:cBhvr>
                                        <p:cTn id="371" dur="500"/>
                                        <p:tgtEl>
                                          <p:spTgt spid="635"/>
                                        </p:tgtEl>
                                      </p:cBhvr>
                                    </p:animEffect>
                                  </p:childTnLst>
                                </p:cTn>
                              </p:par>
                              <p:par>
                                <p:cTn id="372" presetID="10" presetClass="entr" presetSubtype="0" fill="hold" nodeType="withEffect">
                                  <p:stCondLst>
                                    <p:cond delay="150"/>
                                  </p:stCondLst>
                                  <p:childTnLst>
                                    <p:set>
                                      <p:cBhvr>
                                        <p:cTn id="373" dur="1" fill="hold">
                                          <p:stCondLst>
                                            <p:cond delay="0"/>
                                          </p:stCondLst>
                                        </p:cTn>
                                        <p:tgtEl>
                                          <p:spTgt spid="642"/>
                                        </p:tgtEl>
                                        <p:attrNameLst>
                                          <p:attrName>style.visibility</p:attrName>
                                        </p:attrNameLst>
                                      </p:cBhvr>
                                      <p:to>
                                        <p:strVal val="visible"/>
                                      </p:to>
                                    </p:set>
                                    <p:animEffect transition="in" filter="fade">
                                      <p:cBhvr>
                                        <p:cTn id="374" dur="500"/>
                                        <p:tgtEl>
                                          <p:spTgt spid="642"/>
                                        </p:tgtEl>
                                      </p:cBhvr>
                                    </p:animEffect>
                                  </p:childTnLst>
                                </p:cTn>
                              </p:par>
                              <p:par>
                                <p:cTn id="375" presetID="10" presetClass="entr" presetSubtype="0" fill="hold" nodeType="withEffect">
                                  <p:stCondLst>
                                    <p:cond delay="150"/>
                                  </p:stCondLst>
                                  <p:childTnLst>
                                    <p:set>
                                      <p:cBhvr>
                                        <p:cTn id="376" dur="1" fill="hold">
                                          <p:stCondLst>
                                            <p:cond delay="0"/>
                                          </p:stCondLst>
                                        </p:cTn>
                                        <p:tgtEl>
                                          <p:spTgt spid="646"/>
                                        </p:tgtEl>
                                        <p:attrNameLst>
                                          <p:attrName>style.visibility</p:attrName>
                                        </p:attrNameLst>
                                      </p:cBhvr>
                                      <p:to>
                                        <p:strVal val="visible"/>
                                      </p:to>
                                    </p:set>
                                    <p:animEffect transition="in" filter="fade">
                                      <p:cBhvr>
                                        <p:cTn id="377" dur="500"/>
                                        <p:tgtEl>
                                          <p:spTgt spid="646"/>
                                        </p:tgtEl>
                                      </p:cBhvr>
                                    </p:animEffect>
                                  </p:childTnLst>
                                </p:cTn>
                              </p:par>
                              <p:par>
                                <p:cTn id="378" presetID="10" presetClass="entr" presetSubtype="0" fill="hold" nodeType="withEffect">
                                  <p:stCondLst>
                                    <p:cond delay="150"/>
                                  </p:stCondLst>
                                  <p:childTnLst>
                                    <p:set>
                                      <p:cBhvr>
                                        <p:cTn id="379" dur="1" fill="hold">
                                          <p:stCondLst>
                                            <p:cond delay="0"/>
                                          </p:stCondLst>
                                        </p:cTn>
                                        <p:tgtEl>
                                          <p:spTgt spid="638"/>
                                        </p:tgtEl>
                                        <p:attrNameLst>
                                          <p:attrName>style.visibility</p:attrName>
                                        </p:attrNameLst>
                                      </p:cBhvr>
                                      <p:to>
                                        <p:strVal val="visible"/>
                                      </p:to>
                                    </p:set>
                                    <p:animEffect transition="in" filter="fade">
                                      <p:cBhvr>
                                        <p:cTn id="380" dur="500"/>
                                        <p:tgtEl>
                                          <p:spTgt spid="638"/>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xit" presetSubtype="0" fill="hold" nodeType="clickEffect">
                                  <p:stCondLst>
                                    <p:cond delay="0"/>
                                  </p:stCondLst>
                                  <p:childTnLst>
                                    <p:animEffect transition="out" filter="fade">
                                      <p:cBhvr>
                                        <p:cTn id="384" dur="500"/>
                                        <p:tgtEl>
                                          <p:spTgt spid="635"/>
                                        </p:tgtEl>
                                      </p:cBhvr>
                                    </p:animEffect>
                                    <p:set>
                                      <p:cBhvr>
                                        <p:cTn id="385" dur="1" fill="hold">
                                          <p:stCondLst>
                                            <p:cond delay="499"/>
                                          </p:stCondLst>
                                        </p:cTn>
                                        <p:tgtEl>
                                          <p:spTgt spid="635"/>
                                        </p:tgtEl>
                                        <p:attrNameLst>
                                          <p:attrName>style.visibility</p:attrName>
                                        </p:attrNameLst>
                                      </p:cBhvr>
                                      <p:to>
                                        <p:strVal val="hidden"/>
                                      </p:to>
                                    </p:set>
                                  </p:childTnLst>
                                </p:cTn>
                              </p:par>
                              <p:par>
                                <p:cTn id="386" presetID="10" presetClass="exit" presetSubtype="0" fill="hold" nodeType="withEffect">
                                  <p:stCondLst>
                                    <p:cond delay="0"/>
                                  </p:stCondLst>
                                  <p:childTnLst>
                                    <p:animEffect transition="out" filter="fade">
                                      <p:cBhvr>
                                        <p:cTn id="387" dur="500"/>
                                        <p:tgtEl>
                                          <p:spTgt spid="601"/>
                                        </p:tgtEl>
                                      </p:cBhvr>
                                    </p:animEffect>
                                    <p:set>
                                      <p:cBhvr>
                                        <p:cTn id="388" dur="1" fill="hold">
                                          <p:stCondLst>
                                            <p:cond delay="499"/>
                                          </p:stCondLst>
                                        </p:cTn>
                                        <p:tgtEl>
                                          <p:spTgt spid="601"/>
                                        </p:tgtEl>
                                        <p:attrNameLst>
                                          <p:attrName>style.visibility</p:attrName>
                                        </p:attrNameLst>
                                      </p:cBhvr>
                                      <p:to>
                                        <p:strVal val="hidden"/>
                                      </p:to>
                                    </p:set>
                                  </p:childTnLst>
                                </p:cTn>
                              </p:par>
                              <p:par>
                                <p:cTn id="389" presetID="10" presetClass="exit" presetSubtype="0" fill="hold" nodeType="withEffect">
                                  <p:stCondLst>
                                    <p:cond delay="0"/>
                                  </p:stCondLst>
                                  <p:childTnLst>
                                    <p:animEffect transition="out" filter="fade">
                                      <p:cBhvr>
                                        <p:cTn id="390" dur="500"/>
                                        <p:tgtEl>
                                          <p:spTgt spid="480"/>
                                        </p:tgtEl>
                                      </p:cBhvr>
                                    </p:animEffect>
                                    <p:set>
                                      <p:cBhvr>
                                        <p:cTn id="391" dur="1" fill="hold">
                                          <p:stCondLst>
                                            <p:cond delay="499"/>
                                          </p:stCondLst>
                                        </p:cTn>
                                        <p:tgtEl>
                                          <p:spTgt spid="480"/>
                                        </p:tgtEl>
                                        <p:attrNameLst>
                                          <p:attrName>style.visibility</p:attrName>
                                        </p:attrNameLst>
                                      </p:cBhvr>
                                      <p:to>
                                        <p:strVal val="hidden"/>
                                      </p:to>
                                    </p:set>
                                  </p:childTnLst>
                                </p:cTn>
                              </p:par>
                              <p:par>
                                <p:cTn id="392" presetID="10" presetClass="exit" presetSubtype="0" fill="hold" nodeType="withEffect">
                                  <p:stCondLst>
                                    <p:cond delay="0"/>
                                  </p:stCondLst>
                                  <p:childTnLst>
                                    <p:animEffect transition="out" filter="fade">
                                      <p:cBhvr>
                                        <p:cTn id="393" dur="500"/>
                                        <p:tgtEl>
                                          <p:spTgt spid="642"/>
                                        </p:tgtEl>
                                      </p:cBhvr>
                                    </p:animEffect>
                                    <p:set>
                                      <p:cBhvr>
                                        <p:cTn id="394" dur="1" fill="hold">
                                          <p:stCondLst>
                                            <p:cond delay="499"/>
                                          </p:stCondLst>
                                        </p:cTn>
                                        <p:tgtEl>
                                          <p:spTgt spid="642"/>
                                        </p:tgtEl>
                                        <p:attrNameLst>
                                          <p:attrName>style.visibility</p:attrName>
                                        </p:attrNameLst>
                                      </p:cBhvr>
                                      <p:to>
                                        <p:strVal val="hidden"/>
                                      </p:to>
                                    </p:set>
                                  </p:childTnLst>
                                </p:cTn>
                              </p:par>
                              <p:par>
                                <p:cTn id="395" presetID="10" presetClass="exit" presetSubtype="0" fill="hold" nodeType="withEffect">
                                  <p:stCondLst>
                                    <p:cond delay="0"/>
                                  </p:stCondLst>
                                  <p:childTnLst>
                                    <p:animEffect transition="out" filter="fade">
                                      <p:cBhvr>
                                        <p:cTn id="396" dur="500"/>
                                        <p:tgtEl>
                                          <p:spTgt spid="557"/>
                                        </p:tgtEl>
                                      </p:cBhvr>
                                    </p:animEffect>
                                    <p:set>
                                      <p:cBhvr>
                                        <p:cTn id="397" dur="1" fill="hold">
                                          <p:stCondLst>
                                            <p:cond delay="499"/>
                                          </p:stCondLst>
                                        </p:cTn>
                                        <p:tgtEl>
                                          <p:spTgt spid="557"/>
                                        </p:tgtEl>
                                        <p:attrNameLst>
                                          <p:attrName>style.visibility</p:attrName>
                                        </p:attrNameLst>
                                      </p:cBhvr>
                                      <p:to>
                                        <p:strVal val="hidden"/>
                                      </p:to>
                                    </p:set>
                                  </p:childTnLst>
                                </p:cTn>
                              </p:par>
                              <p:par>
                                <p:cTn id="398" presetID="10" presetClass="exit" presetSubtype="0" fill="hold" nodeType="withEffect">
                                  <p:stCondLst>
                                    <p:cond delay="0"/>
                                  </p:stCondLst>
                                  <p:childTnLst>
                                    <p:animEffect transition="out" filter="fade">
                                      <p:cBhvr>
                                        <p:cTn id="399" dur="500"/>
                                        <p:tgtEl>
                                          <p:spTgt spid="71"/>
                                        </p:tgtEl>
                                      </p:cBhvr>
                                    </p:animEffect>
                                    <p:set>
                                      <p:cBhvr>
                                        <p:cTn id="400" dur="1" fill="hold">
                                          <p:stCondLst>
                                            <p:cond delay="499"/>
                                          </p:stCondLst>
                                        </p:cTn>
                                        <p:tgtEl>
                                          <p:spTgt spid="71"/>
                                        </p:tgtEl>
                                        <p:attrNameLst>
                                          <p:attrName>style.visibility</p:attrName>
                                        </p:attrNameLst>
                                      </p:cBhvr>
                                      <p:to>
                                        <p:strVal val="hidden"/>
                                      </p:to>
                                    </p:set>
                                  </p:childTnLst>
                                </p:cTn>
                              </p:par>
                              <p:par>
                                <p:cTn id="401" presetID="10" presetClass="exit" presetSubtype="0" fill="hold" nodeType="withEffect">
                                  <p:stCondLst>
                                    <p:cond delay="0"/>
                                  </p:stCondLst>
                                  <p:childTnLst>
                                    <p:animEffect transition="out" filter="fade">
                                      <p:cBhvr>
                                        <p:cTn id="402" dur="500"/>
                                        <p:tgtEl>
                                          <p:spTgt spid="70"/>
                                        </p:tgtEl>
                                      </p:cBhvr>
                                    </p:animEffect>
                                    <p:set>
                                      <p:cBhvr>
                                        <p:cTn id="403" dur="1" fill="hold">
                                          <p:stCondLst>
                                            <p:cond delay="499"/>
                                          </p:stCondLst>
                                        </p:cTn>
                                        <p:tgtEl>
                                          <p:spTgt spid="70"/>
                                        </p:tgtEl>
                                        <p:attrNameLst>
                                          <p:attrName>style.visibility</p:attrName>
                                        </p:attrNameLst>
                                      </p:cBhvr>
                                      <p:to>
                                        <p:strVal val="hidden"/>
                                      </p:to>
                                    </p:set>
                                  </p:childTnLst>
                                </p:cTn>
                              </p:par>
                              <p:par>
                                <p:cTn id="404" presetID="10" presetClass="exit" presetSubtype="0" fill="hold" nodeType="withEffect">
                                  <p:stCondLst>
                                    <p:cond delay="0"/>
                                  </p:stCondLst>
                                  <p:childTnLst>
                                    <p:animEffect transition="out" filter="fade">
                                      <p:cBhvr>
                                        <p:cTn id="405" dur="500"/>
                                        <p:tgtEl>
                                          <p:spTgt spid="598"/>
                                        </p:tgtEl>
                                      </p:cBhvr>
                                    </p:animEffect>
                                    <p:set>
                                      <p:cBhvr>
                                        <p:cTn id="406" dur="1" fill="hold">
                                          <p:stCondLst>
                                            <p:cond delay="499"/>
                                          </p:stCondLst>
                                        </p:cTn>
                                        <p:tgtEl>
                                          <p:spTgt spid="598"/>
                                        </p:tgtEl>
                                        <p:attrNameLst>
                                          <p:attrName>style.visibility</p:attrName>
                                        </p:attrNameLst>
                                      </p:cBhvr>
                                      <p:to>
                                        <p:strVal val="hidden"/>
                                      </p:to>
                                    </p:set>
                                  </p:childTnLst>
                                </p:cTn>
                              </p:par>
                              <p:par>
                                <p:cTn id="407" presetID="10" presetClass="exit" presetSubtype="0" fill="hold" nodeType="withEffect">
                                  <p:stCondLst>
                                    <p:cond delay="0"/>
                                  </p:stCondLst>
                                  <p:childTnLst>
                                    <p:animEffect transition="out" filter="fade">
                                      <p:cBhvr>
                                        <p:cTn id="408" dur="500"/>
                                        <p:tgtEl>
                                          <p:spTgt spid="475"/>
                                        </p:tgtEl>
                                      </p:cBhvr>
                                    </p:animEffect>
                                    <p:set>
                                      <p:cBhvr>
                                        <p:cTn id="409" dur="1" fill="hold">
                                          <p:stCondLst>
                                            <p:cond delay="499"/>
                                          </p:stCondLst>
                                        </p:cTn>
                                        <p:tgtEl>
                                          <p:spTgt spid="475"/>
                                        </p:tgtEl>
                                        <p:attrNameLst>
                                          <p:attrName>style.visibility</p:attrName>
                                        </p:attrNameLst>
                                      </p:cBhvr>
                                      <p:to>
                                        <p:strVal val="hidden"/>
                                      </p:to>
                                    </p:set>
                                  </p:childTnLst>
                                </p:cTn>
                              </p:par>
                              <p:par>
                                <p:cTn id="410" presetID="10" presetClass="exit" presetSubtype="0" fill="hold" nodeType="withEffect">
                                  <p:stCondLst>
                                    <p:cond delay="0"/>
                                  </p:stCondLst>
                                  <p:childTnLst>
                                    <p:animEffect transition="out" filter="fade">
                                      <p:cBhvr>
                                        <p:cTn id="411" dur="500"/>
                                        <p:tgtEl>
                                          <p:spTgt spid="55"/>
                                        </p:tgtEl>
                                      </p:cBhvr>
                                    </p:animEffect>
                                    <p:set>
                                      <p:cBhvr>
                                        <p:cTn id="412" dur="1" fill="hold">
                                          <p:stCondLst>
                                            <p:cond delay="499"/>
                                          </p:stCondLst>
                                        </p:cTn>
                                        <p:tgtEl>
                                          <p:spTgt spid="55"/>
                                        </p:tgtEl>
                                        <p:attrNameLst>
                                          <p:attrName>style.visibility</p:attrName>
                                        </p:attrNameLst>
                                      </p:cBhvr>
                                      <p:to>
                                        <p:strVal val="hidden"/>
                                      </p:to>
                                    </p:set>
                                  </p:childTnLst>
                                </p:cTn>
                              </p:par>
                              <p:par>
                                <p:cTn id="413" presetID="10" presetClass="exit" presetSubtype="0" fill="hold" nodeType="withEffect">
                                  <p:stCondLst>
                                    <p:cond delay="0"/>
                                  </p:stCondLst>
                                  <p:childTnLst>
                                    <p:animEffect transition="out" filter="fade">
                                      <p:cBhvr>
                                        <p:cTn id="414" dur="500"/>
                                        <p:tgtEl>
                                          <p:spTgt spid="499"/>
                                        </p:tgtEl>
                                      </p:cBhvr>
                                    </p:animEffect>
                                    <p:set>
                                      <p:cBhvr>
                                        <p:cTn id="415" dur="1" fill="hold">
                                          <p:stCondLst>
                                            <p:cond delay="499"/>
                                          </p:stCondLst>
                                        </p:cTn>
                                        <p:tgtEl>
                                          <p:spTgt spid="499"/>
                                        </p:tgtEl>
                                        <p:attrNameLst>
                                          <p:attrName>style.visibility</p:attrName>
                                        </p:attrNameLst>
                                      </p:cBhvr>
                                      <p:to>
                                        <p:strVal val="hidden"/>
                                      </p:to>
                                    </p:set>
                                  </p:childTnLst>
                                </p:cTn>
                              </p:par>
                              <p:par>
                                <p:cTn id="416" presetID="10" presetClass="exit" presetSubtype="0" fill="hold" nodeType="withEffect">
                                  <p:stCondLst>
                                    <p:cond delay="0"/>
                                  </p:stCondLst>
                                  <p:childTnLst>
                                    <p:animEffect transition="out" filter="fade">
                                      <p:cBhvr>
                                        <p:cTn id="417" dur="500"/>
                                        <p:tgtEl>
                                          <p:spTgt spid="604"/>
                                        </p:tgtEl>
                                      </p:cBhvr>
                                    </p:animEffect>
                                    <p:set>
                                      <p:cBhvr>
                                        <p:cTn id="418" dur="1" fill="hold">
                                          <p:stCondLst>
                                            <p:cond delay="499"/>
                                          </p:stCondLst>
                                        </p:cTn>
                                        <p:tgtEl>
                                          <p:spTgt spid="604"/>
                                        </p:tgtEl>
                                        <p:attrNameLst>
                                          <p:attrName>style.visibility</p:attrName>
                                        </p:attrNameLst>
                                      </p:cBhvr>
                                      <p:to>
                                        <p:strVal val="hidden"/>
                                      </p:to>
                                    </p:set>
                                  </p:childTnLst>
                                </p:cTn>
                              </p:par>
                              <p:par>
                                <p:cTn id="419" presetID="10" presetClass="exit" presetSubtype="0" fill="hold" nodeType="withEffect">
                                  <p:stCondLst>
                                    <p:cond delay="0"/>
                                  </p:stCondLst>
                                  <p:childTnLst>
                                    <p:animEffect transition="out" filter="fade">
                                      <p:cBhvr>
                                        <p:cTn id="420" dur="500"/>
                                        <p:tgtEl>
                                          <p:spTgt spid="494"/>
                                        </p:tgtEl>
                                      </p:cBhvr>
                                    </p:animEffect>
                                    <p:set>
                                      <p:cBhvr>
                                        <p:cTn id="421" dur="1" fill="hold">
                                          <p:stCondLst>
                                            <p:cond delay="499"/>
                                          </p:stCondLst>
                                        </p:cTn>
                                        <p:tgtEl>
                                          <p:spTgt spid="494"/>
                                        </p:tgtEl>
                                        <p:attrNameLst>
                                          <p:attrName>style.visibility</p:attrName>
                                        </p:attrNameLst>
                                      </p:cBhvr>
                                      <p:to>
                                        <p:strVal val="hidden"/>
                                      </p:to>
                                    </p:set>
                                  </p:childTnLst>
                                </p:cTn>
                              </p:par>
                              <p:par>
                                <p:cTn id="422" presetID="10" presetClass="exit" presetSubtype="0" fill="hold" nodeType="withEffect">
                                  <p:stCondLst>
                                    <p:cond delay="0"/>
                                  </p:stCondLst>
                                  <p:childTnLst>
                                    <p:animEffect transition="out" filter="fade">
                                      <p:cBhvr>
                                        <p:cTn id="423" dur="500"/>
                                        <p:tgtEl>
                                          <p:spTgt spid="619"/>
                                        </p:tgtEl>
                                      </p:cBhvr>
                                    </p:animEffect>
                                    <p:set>
                                      <p:cBhvr>
                                        <p:cTn id="424" dur="1" fill="hold">
                                          <p:stCondLst>
                                            <p:cond delay="499"/>
                                          </p:stCondLst>
                                        </p:cTn>
                                        <p:tgtEl>
                                          <p:spTgt spid="619"/>
                                        </p:tgtEl>
                                        <p:attrNameLst>
                                          <p:attrName>style.visibility</p:attrName>
                                        </p:attrNameLst>
                                      </p:cBhvr>
                                      <p:to>
                                        <p:strVal val="hidden"/>
                                      </p:to>
                                    </p:set>
                                  </p:childTnLst>
                                </p:cTn>
                              </p:par>
                              <p:par>
                                <p:cTn id="425" presetID="10" presetClass="exit" presetSubtype="0" fill="hold" nodeType="withEffect">
                                  <p:stCondLst>
                                    <p:cond delay="0"/>
                                  </p:stCondLst>
                                  <p:childTnLst>
                                    <p:animEffect transition="out" filter="fade">
                                      <p:cBhvr>
                                        <p:cTn id="426" dur="500"/>
                                        <p:tgtEl>
                                          <p:spTgt spid="641"/>
                                        </p:tgtEl>
                                      </p:cBhvr>
                                    </p:animEffect>
                                    <p:set>
                                      <p:cBhvr>
                                        <p:cTn id="427" dur="1" fill="hold">
                                          <p:stCondLst>
                                            <p:cond delay="499"/>
                                          </p:stCondLst>
                                        </p:cTn>
                                        <p:tgtEl>
                                          <p:spTgt spid="641"/>
                                        </p:tgtEl>
                                        <p:attrNameLst>
                                          <p:attrName>style.visibility</p:attrName>
                                        </p:attrNameLst>
                                      </p:cBhvr>
                                      <p:to>
                                        <p:strVal val="hidden"/>
                                      </p:to>
                                    </p:set>
                                  </p:childTnLst>
                                </p:cTn>
                              </p:par>
                              <p:par>
                                <p:cTn id="428" presetID="10" presetClass="exit" presetSubtype="0" fill="hold" nodeType="withEffect">
                                  <p:stCondLst>
                                    <p:cond delay="0"/>
                                  </p:stCondLst>
                                  <p:childTnLst>
                                    <p:animEffect transition="out" filter="fade">
                                      <p:cBhvr>
                                        <p:cTn id="429" dur="500"/>
                                        <p:tgtEl>
                                          <p:spTgt spid="634"/>
                                        </p:tgtEl>
                                      </p:cBhvr>
                                    </p:animEffect>
                                    <p:set>
                                      <p:cBhvr>
                                        <p:cTn id="430" dur="1" fill="hold">
                                          <p:stCondLst>
                                            <p:cond delay="499"/>
                                          </p:stCondLst>
                                        </p:cTn>
                                        <p:tgtEl>
                                          <p:spTgt spid="634"/>
                                        </p:tgtEl>
                                        <p:attrNameLst>
                                          <p:attrName>style.visibility</p:attrName>
                                        </p:attrNameLst>
                                      </p:cBhvr>
                                      <p:to>
                                        <p:strVal val="hidden"/>
                                      </p:to>
                                    </p:set>
                                  </p:childTnLst>
                                </p:cTn>
                              </p:par>
                              <p:par>
                                <p:cTn id="431" presetID="10" presetClass="exit" presetSubtype="0" fill="hold" grpId="1" nodeType="withEffect">
                                  <p:stCondLst>
                                    <p:cond delay="0"/>
                                  </p:stCondLst>
                                  <p:childTnLst>
                                    <p:animEffect transition="out" filter="fade">
                                      <p:cBhvr>
                                        <p:cTn id="432" dur="500"/>
                                        <p:tgtEl>
                                          <p:spTgt spid="645"/>
                                        </p:tgtEl>
                                      </p:cBhvr>
                                    </p:animEffect>
                                    <p:set>
                                      <p:cBhvr>
                                        <p:cTn id="433" dur="1" fill="hold">
                                          <p:stCondLst>
                                            <p:cond delay="499"/>
                                          </p:stCondLst>
                                        </p:cTn>
                                        <p:tgtEl>
                                          <p:spTgt spid="645"/>
                                        </p:tgtEl>
                                        <p:attrNameLst>
                                          <p:attrName>style.visibility</p:attrName>
                                        </p:attrNameLst>
                                      </p:cBhvr>
                                      <p:to>
                                        <p:strVal val="hidden"/>
                                      </p:to>
                                    </p:set>
                                  </p:childTnLst>
                                </p:cTn>
                              </p:par>
                              <p:par>
                                <p:cTn id="434" presetID="10" presetClass="exit" presetSubtype="0" fill="hold" nodeType="withEffect">
                                  <p:stCondLst>
                                    <p:cond delay="0"/>
                                  </p:stCondLst>
                                  <p:childTnLst>
                                    <p:animEffect transition="out" filter="fade">
                                      <p:cBhvr>
                                        <p:cTn id="435" dur="500"/>
                                        <p:tgtEl>
                                          <p:spTgt spid="646"/>
                                        </p:tgtEl>
                                      </p:cBhvr>
                                    </p:animEffect>
                                    <p:set>
                                      <p:cBhvr>
                                        <p:cTn id="436" dur="1" fill="hold">
                                          <p:stCondLst>
                                            <p:cond delay="499"/>
                                          </p:stCondLst>
                                        </p:cTn>
                                        <p:tgtEl>
                                          <p:spTgt spid="646"/>
                                        </p:tgtEl>
                                        <p:attrNameLst>
                                          <p:attrName>style.visibility</p:attrName>
                                        </p:attrNameLst>
                                      </p:cBhvr>
                                      <p:to>
                                        <p:strVal val="hidden"/>
                                      </p:to>
                                    </p:set>
                                  </p:childTnLst>
                                </p:cTn>
                              </p:par>
                              <p:par>
                                <p:cTn id="437" presetID="10" presetClass="exit" presetSubtype="0" fill="hold" grpId="1" nodeType="withEffect">
                                  <p:stCondLst>
                                    <p:cond delay="0"/>
                                  </p:stCondLst>
                                  <p:childTnLst>
                                    <p:animEffect transition="out" filter="fade">
                                      <p:cBhvr>
                                        <p:cTn id="438" dur="500"/>
                                        <p:tgtEl>
                                          <p:spTgt spid="633"/>
                                        </p:tgtEl>
                                      </p:cBhvr>
                                    </p:animEffect>
                                    <p:set>
                                      <p:cBhvr>
                                        <p:cTn id="439" dur="1" fill="hold">
                                          <p:stCondLst>
                                            <p:cond delay="499"/>
                                          </p:stCondLst>
                                        </p:cTn>
                                        <p:tgtEl>
                                          <p:spTgt spid="633"/>
                                        </p:tgtEl>
                                        <p:attrNameLst>
                                          <p:attrName>style.visibility</p:attrName>
                                        </p:attrNameLst>
                                      </p:cBhvr>
                                      <p:to>
                                        <p:strVal val="hidden"/>
                                      </p:to>
                                    </p:set>
                                  </p:childTnLst>
                                </p:cTn>
                              </p:par>
                              <p:par>
                                <p:cTn id="440" presetID="10" presetClass="exit" presetSubtype="0" fill="hold" nodeType="withEffect">
                                  <p:stCondLst>
                                    <p:cond delay="0"/>
                                  </p:stCondLst>
                                  <p:childTnLst>
                                    <p:animEffect transition="out" filter="fade">
                                      <p:cBhvr>
                                        <p:cTn id="441" dur="500"/>
                                        <p:tgtEl>
                                          <p:spTgt spid="638"/>
                                        </p:tgtEl>
                                      </p:cBhvr>
                                    </p:animEffect>
                                    <p:set>
                                      <p:cBhvr>
                                        <p:cTn id="442" dur="1" fill="hold">
                                          <p:stCondLst>
                                            <p:cond delay="499"/>
                                          </p:stCondLst>
                                        </p:cTn>
                                        <p:tgtEl>
                                          <p:spTgt spid="638"/>
                                        </p:tgtEl>
                                        <p:attrNameLst>
                                          <p:attrName>style.visibility</p:attrName>
                                        </p:attrNameLst>
                                      </p:cBhvr>
                                      <p:to>
                                        <p:strVal val="hidden"/>
                                      </p:to>
                                    </p:set>
                                  </p:childTnLst>
                                </p:cTn>
                              </p:par>
                              <p:par>
                                <p:cTn id="443" presetID="22" presetClass="entr" presetSubtype="8" fill="hold" nodeType="withEffect">
                                  <p:stCondLst>
                                    <p:cond delay="0"/>
                                  </p:stCondLst>
                                  <p:childTnLst>
                                    <p:set>
                                      <p:cBhvr>
                                        <p:cTn id="444" dur="1" fill="hold">
                                          <p:stCondLst>
                                            <p:cond delay="0"/>
                                          </p:stCondLst>
                                        </p:cTn>
                                        <p:tgtEl>
                                          <p:spTgt spid="275"/>
                                        </p:tgtEl>
                                        <p:attrNameLst>
                                          <p:attrName>style.visibility</p:attrName>
                                        </p:attrNameLst>
                                      </p:cBhvr>
                                      <p:to>
                                        <p:strVal val="visible"/>
                                      </p:to>
                                    </p:set>
                                    <p:animEffect transition="in" filter="wipe(left)">
                                      <p:cBhvr>
                                        <p:cTn id="445" dur="1000"/>
                                        <p:tgtEl>
                                          <p:spTgt spid="275"/>
                                        </p:tgtEl>
                                      </p:cBhvr>
                                    </p:animEffect>
                                  </p:childTnLst>
                                </p:cTn>
                              </p:par>
                            </p:childTnLst>
                          </p:cTn>
                        </p:par>
                        <p:par>
                          <p:cTn id="446" fill="hold">
                            <p:stCondLst>
                              <p:cond delay="1000"/>
                            </p:stCondLst>
                            <p:childTnLst>
                              <p:par>
                                <p:cTn id="447" presetID="22" presetClass="entr" presetSubtype="8" fill="hold" nodeType="afterEffect">
                                  <p:stCondLst>
                                    <p:cond delay="0"/>
                                  </p:stCondLst>
                                  <p:childTnLst>
                                    <p:set>
                                      <p:cBhvr>
                                        <p:cTn id="448" dur="1" fill="hold">
                                          <p:stCondLst>
                                            <p:cond delay="0"/>
                                          </p:stCondLst>
                                        </p:cTn>
                                        <p:tgtEl>
                                          <p:spTgt spid="276"/>
                                        </p:tgtEl>
                                        <p:attrNameLst>
                                          <p:attrName>style.visibility</p:attrName>
                                        </p:attrNameLst>
                                      </p:cBhvr>
                                      <p:to>
                                        <p:strVal val="visible"/>
                                      </p:to>
                                    </p:set>
                                    <p:animEffect transition="in" filter="wipe(left)">
                                      <p:cBhvr>
                                        <p:cTn id="449" dur="1000"/>
                                        <p:tgtEl>
                                          <p:spTgt spid="276"/>
                                        </p:tgtEl>
                                      </p:cBhvr>
                                    </p:animEffect>
                                  </p:childTnLst>
                                </p:cTn>
                              </p:par>
                              <p:par>
                                <p:cTn id="450" presetID="22" presetClass="entr" presetSubtype="8" fill="hold" nodeType="withEffect">
                                  <p:stCondLst>
                                    <p:cond delay="0"/>
                                  </p:stCondLst>
                                  <p:childTnLst>
                                    <p:set>
                                      <p:cBhvr>
                                        <p:cTn id="451" dur="1" fill="hold">
                                          <p:stCondLst>
                                            <p:cond delay="0"/>
                                          </p:stCondLst>
                                        </p:cTn>
                                        <p:tgtEl>
                                          <p:spTgt spid="277"/>
                                        </p:tgtEl>
                                        <p:attrNameLst>
                                          <p:attrName>style.visibility</p:attrName>
                                        </p:attrNameLst>
                                      </p:cBhvr>
                                      <p:to>
                                        <p:strVal val="visible"/>
                                      </p:to>
                                    </p:set>
                                    <p:animEffect transition="in" filter="wipe(left)">
                                      <p:cBhvr>
                                        <p:cTn id="452" dur="1000"/>
                                        <p:tgtEl>
                                          <p:spTgt spid="277"/>
                                        </p:tgtEl>
                                      </p:cBhvr>
                                    </p:animEffect>
                                  </p:childTnLst>
                                </p:cTn>
                              </p:par>
                            </p:childTnLst>
                          </p:cTn>
                        </p:par>
                        <p:par>
                          <p:cTn id="453" fill="hold">
                            <p:stCondLst>
                              <p:cond delay="2000"/>
                            </p:stCondLst>
                            <p:childTnLst>
                              <p:par>
                                <p:cTn id="454" presetID="22" presetClass="exit" presetSubtype="1" fill="hold" nodeType="afterEffect">
                                  <p:stCondLst>
                                    <p:cond delay="0"/>
                                  </p:stCondLst>
                                  <p:childTnLst>
                                    <p:animEffect transition="out" filter="wipe(up)">
                                      <p:cBhvr>
                                        <p:cTn id="455" dur="1000"/>
                                        <p:tgtEl>
                                          <p:spTgt spid="382"/>
                                        </p:tgtEl>
                                      </p:cBhvr>
                                    </p:animEffect>
                                    <p:set>
                                      <p:cBhvr>
                                        <p:cTn id="456" dur="1" fill="hold">
                                          <p:stCondLst>
                                            <p:cond delay="999"/>
                                          </p:stCondLst>
                                        </p:cTn>
                                        <p:tgtEl>
                                          <p:spTgt spid="382"/>
                                        </p:tgtEl>
                                        <p:attrNameLst>
                                          <p:attrName>style.visibility</p:attrName>
                                        </p:attrNameLst>
                                      </p:cBhvr>
                                      <p:to>
                                        <p:strVal val="hidden"/>
                                      </p:to>
                                    </p:set>
                                  </p:childTnLst>
                                </p:cTn>
                              </p:par>
                              <p:par>
                                <p:cTn id="457" presetID="22" presetClass="exit" presetSubtype="1" fill="hold" nodeType="withEffect">
                                  <p:stCondLst>
                                    <p:cond delay="0"/>
                                  </p:stCondLst>
                                  <p:childTnLst>
                                    <p:animEffect transition="out" filter="wipe(up)">
                                      <p:cBhvr>
                                        <p:cTn id="458" dur="1000"/>
                                        <p:tgtEl>
                                          <p:spTgt spid="383"/>
                                        </p:tgtEl>
                                      </p:cBhvr>
                                    </p:animEffect>
                                    <p:set>
                                      <p:cBhvr>
                                        <p:cTn id="459" dur="1" fill="hold">
                                          <p:stCondLst>
                                            <p:cond delay="999"/>
                                          </p:stCondLst>
                                        </p:cTn>
                                        <p:tgtEl>
                                          <p:spTgt spid="383"/>
                                        </p:tgtEl>
                                        <p:attrNameLst>
                                          <p:attrName>style.visibility</p:attrName>
                                        </p:attrNameLst>
                                      </p:cBhvr>
                                      <p:to>
                                        <p:strVal val="hidden"/>
                                      </p:to>
                                    </p:set>
                                  </p:childTnLst>
                                </p:cTn>
                              </p:par>
                            </p:childTnLst>
                          </p:cTn>
                        </p:par>
                        <p:par>
                          <p:cTn id="460" fill="hold">
                            <p:stCondLst>
                              <p:cond delay="3000"/>
                            </p:stCondLst>
                            <p:childTnLst>
                              <p:par>
                                <p:cTn id="461" presetID="1" presetClass="entr" presetSubtype="0" fill="hold" nodeType="afterEffect">
                                  <p:stCondLst>
                                    <p:cond delay="0"/>
                                  </p:stCondLst>
                                  <p:childTnLst>
                                    <p:set>
                                      <p:cBhvr>
                                        <p:cTn id="462" dur="1" fill="hold">
                                          <p:stCondLst>
                                            <p:cond delay="0"/>
                                          </p:stCondLst>
                                        </p:cTn>
                                        <p:tgtEl>
                                          <p:spTgt spid="10"/>
                                        </p:tgtEl>
                                        <p:attrNameLst>
                                          <p:attrName>style.visibility</p:attrName>
                                        </p:attrNameLst>
                                      </p:cBhvr>
                                      <p:to>
                                        <p:strVal val="visible"/>
                                      </p:to>
                                    </p:set>
                                  </p:childTnLst>
                                </p:cTn>
                              </p:par>
                              <p:par>
                                <p:cTn id="463" presetID="21" presetClass="entr" presetSubtype="1" fill="hold" grpId="0" nodeType="withEffect">
                                  <p:stCondLst>
                                    <p:cond delay="0"/>
                                  </p:stCondLst>
                                  <p:childTnLst>
                                    <p:set>
                                      <p:cBhvr>
                                        <p:cTn id="464" dur="1" fill="hold">
                                          <p:stCondLst>
                                            <p:cond delay="0"/>
                                          </p:stCondLst>
                                        </p:cTn>
                                        <p:tgtEl>
                                          <p:spTgt spid="273"/>
                                        </p:tgtEl>
                                        <p:attrNameLst>
                                          <p:attrName>style.visibility</p:attrName>
                                        </p:attrNameLst>
                                      </p:cBhvr>
                                      <p:to>
                                        <p:strVal val="visible"/>
                                      </p:to>
                                    </p:set>
                                    <p:animEffect transition="in" filter="wheel(1)">
                                      <p:cBhvr>
                                        <p:cTn id="465" dur="2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89" grpId="1"/>
      <p:bldP spid="630" grpId="0"/>
      <p:bldP spid="630" grpId="1"/>
      <p:bldP spid="633" grpId="0" animBg="1"/>
      <p:bldP spid="633" grpId="1" animBg="1"/>
      <p:bldP spid="645" grpId="0" animBg="1"/>
      <p:bldP spid="645" grpId="1" animBg="1"/>
      <p:bldP spid="273" grpId="0" animBg="1"/>
      <p:bldP spid="388" grpId="0"/>
      <p:bldP spid="388" grpId="1"/>
      <p:bldP spid="390" grpId="0"/>
      <p:bldP spid="390" grpId="1"/>
      <p:bldP spid="623" grpId="0" animBg="1"/>
      <p:bldP spid="623" grpId="1" animBg="1"/>
      <p:bldP spid="622" grpId="0" animBg="1"/>
      <p:bldP spid="622" grpId="1" animBg="1"/>
      <p:bldP spid="625" grpId="0" animBg="1"/>
      <p:bldP spid="625" grpId="1" animBg="1"/>
      <p:bldP spid="624" grpId="0" animBg="1"/>
      <p:bldP spid="624" grpId="1" animBg="1"/>
      <p:bldP spid="14" grpId="0" animBg="1"/>
      <p:bldP spid="14" grpId="1" animBg="1"/>
      <p:bldP spid="626" grpId="0" animBg="1"/>
      <p:bldP spid="626" grpId="1" animBg="1"/>
      <p:bldP spid="73" grpId="0" animBg="1"/>
      <p:bldP spid="73" grpId="1" animBg="1"/>
      <p:bldP spid="74" grpId="0" animBg="1"/>
      <p:bldP spid="74" grpId="1" animBg="1"/>
    </p:bldLst>
  </p:timing>
</p:sld>
</file>

<file path=ppt/theme/theme1.xml><?xml version="1.0" encoding="utf-8"?>
<a:theme xmlns:a="http://schemas.openxmlformats.org/drawingml/2006/main" name="Final - PM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 Template.pptx" id="{2F6AFC2C-C216-492B-B59D-AEF7D6B34726}" vid="{074B0AF2-60D0-43B6-8DD6-1981FDDB3C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70D24A9CA1F48BC50767747222FE3" ma:contentTypeVersion="13" ma:contentTypeDescription="Create a new document." ma:contentTypeScope="" ma:versionID="565ca8e42657f99d581c8dc1b60e502a">
  <xsd:schema xmlns:xsd="http://www.w3.org/2001/XMLSchema" xmlns:xs="http://www.w3.org/2001/XMLSchema" xmlns:p="http://schemas.microsoft.com/office/2006/metadata/properties" xmlns:ns3="d1e2850c-e562-456b-9c60-f8428a888c6f" xmlns:ns4="dbc794ed-7a13-41b8-858f-52cffcdff931" targetNamespace="http://schemas.microsoft.com/office/2006/metadata/properties" ma:root="true" ma:fieldsID="9a0c5164dacc270a0886643cccfc8456" ns3:_="" ns4:_="">
    <xsd:import namespace="d1e2850c-e562-456b-9c60-f8428a888c6f"/>
    <xsd:import namespace="dbc794ed-7a13-41b8-858f-52cffcdff93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2850c-e562-456b-9c60-f8428a888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c794ed-7a13-41b8-858f-52cffcdff9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C64A52-AF21-4BF5-BCE7-9D31BCD29828}">
  <ds:schemaRefs>
    <ds:schemaRef ds:uri="http://schemas.microsoft.com/sharepoint/v3/contenttype/forms"/>
  </ds:schemaRefs>
</ds:datastoreItem>
</file>

<file path=customXml/itemProps2.xml><?xml version="1.0" encoding="utf-8"?>
<ds:datastoreItem xmlns:ds="http://schemas.openxmlformats.org/officeDocument/2006/customXml" ds:itemID="{1DB8C64B-65BE-47DB-ACF8-97B304B45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e2850c-e562-456b-9c60-f8428a888c6f"/>
    <ds:schemaRef ds:uri="dbc794ed-7a13-41b8-858f-52cffcdff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A67A2B-E0BC-4FB7-8D8C-3A486411B4D7}">
  <ds:schemaRef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dbc794ed-7a13-41b8-858f-52cffcdff931"/>
    <ds:schemaRef ds:uri="http://schemas.microsoft.com/office/2006/metadata/properties"/>
    <ds:schemaRef ds:uri="d1e2850c-e562-456b-9c60-f8428a888c6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FINAL - Product Management 2020</Template>
  <TotalTime>3</TotalTime>
  <Words>1661</Words>
  <Application>Microsoft Office PowerPoint</Application>
  <PresentationFormat>Widescreen</PresentationFormat>
  <Paragraphs>156</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 LT Std</vt:lpstr>
      <vt:lpstr>HelveticaNeueLT Std</vt:lpstr>
      <vt:lpstr>Final - PM Template</vt:lpstr>
      <vt:lpstr>Secure Channels Encryption Technology</vt:lpstr>
      <vt:lpstr>PowerPoint Presentation</vt:lpstr>
      <vt:lpstr>PowerPoint Presentation</vt:lpstr>
      <vt:lpstr>XOTIC Core Cryptosystem</vt:lpstr>
      <vt:lpstr>XOTIC 512-bit Encryption vs Leading 256-bit Ciphers</vt:lpstr>
      <vt:lpstr>Secure Key Infrastructure</vt:lpstr>
      <vt:lpstr>PowerPoint Presentation</vt:lpstr>
      <vt:lpstr> Multiple Consumers: XOTIC® Encryption Using Secure Key Infrastructure™ (SKI)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Channels Encryption Technology</dc:title>
  <dc:creator>Aynsley Dunbar</dc:creator>
  <cp:lastModifiedBy>Aynsley Dunbar</cp:lastModifiedBy>
  <cp:revision>1</cp:revision>
  <dcterms:created xsi:type="dcterms:W3CDTF">2020-02-22T01:30:49Z</dcterms:created>
  <dcterms:modified xsi:type="dcterms:W3CDTF">2020-02-22T01:53:41Z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0x010100FC370D24A9CA1F48BC50767747222FE3</vt:lpwstr>
  </property>
</Properties>
</file>